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302" r:id="rId2"/>
    <p:sldId id="300" r:id="rId3"/>
    <p:sldId id="301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3" pos="3120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99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9" autoAdjust="0"/>
    <p:restoredTop sz="98763" autoAdjust="0"/>
  </p:normalViewPr>
  <p:slideViewPr>
    <p:cSldViewPr showGuides="1">
      <p:cViewPr varScale="1">
        <p:scale>
          <a:sx n="62" d="100"/>
          <a:sy n="62" d="100"/>
        </p:scale>
        <p:origin x="1276" y="44"/>
      </p:cViewPr>
      <p:guideLst>
        <p:guide orient="horz" pos="2115"/>
        <p:guide pos="312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21FBE91B-DD20-4633-B5A7-50ECDD937794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357"/>
            <a:ext cx="5446723" cy="3913364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A02E4635-7844-4EFD-843D-24F877E47A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7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9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273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3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64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11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58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74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03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11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064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43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0FC92-A00A-4CED-8F43-F141EDC08017}" type="datetimeFigureOut">
              <a:rPr kumimoji="1" lang="ja-JP" altLang="en-US" smtClean="0"/>
              <a:t>2025/7/28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B988-03A0-4C61-87A5-A6ADD3801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8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478754" y="1340768"/>
            <a:ext cx="9034465" cy="5184576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ＩＲ実施法案関係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14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ＩＲ実施法案成立に向けた国際観光産業振興議員連盟総会開催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月頃　　　ＩＲ実施法案　上程見込み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ギャンブル等依存症対策関係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1825" indent="-631825">
              <a:buNone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　先の特別国会（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月１日～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月９日）において各党議員から法律案が国会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1825" indent="-631825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に提出され、継続審議となっている。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31825" indent="-631825"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8162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　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衆議院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538162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  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年１月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　内閣委員会付託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538162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8288" indent="-268288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594600" y="6492876"/>
            <a:ext cx="23114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8753" y="452864"/>
            <a:ext cx="9209947" cy="444895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国の動向等について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"/>
          <p:cNvSpPr txBox="1"/>
          <p:nvPr/>
        </p:nvSpPr>
        <p:spPr>
          <a:xfrm>
            <a:off x="8375115" y="452864"/>
            <a:ext cx="1313585" cy="444895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20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126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2F1DD97-A53D-401F-99E4-982C3C0E6F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92" y="2930033"/>
            <a:ext cx="5566130" cy="3859102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5427106" y="6199832"/>
            <a:ext cx="44887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JNTO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「訪日外客数」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大阪観光局ホームページ「プレスリリース」（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JNTO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「訪日外客数」、</a:t>
            </a:r>
            <a:r>
              <a:rPr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観光庁「訪日</a:t>
            </a:r>
            <a:endParaRPr lang="en-US" altLang="zh-TW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</a:t>
            </a:r>
            <a:r>
              <a:rPr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外国人消費動向調査」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をもとに推計）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6819199" y="3066271"/>
            <a:ext cx="1872208" cy="439127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078583" y="3725806"/>
            <a:ext cx="3387634" cy="1584176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政府目標の実現に向けて、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新たな観光資源の創出が求められる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⇒　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ＩＲの誘致が必要</a:t>
            </a:r>
            <a:endParaRPr lang="en-US" altLang="ja-JP" sz="16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8503" y="486619"/>
            <a:ext cx="9217025" cy="24133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66154" rIns="166154" rtlCol="0" anchor="ctr"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月に発表された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年の外国人旅行者数（速報値）は、全国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2,869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万人、大阪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1,111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万人といずれも過去最高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年五輪後も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切れ目のない成長・「観光先進国」日本の実現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をめざして</a:t>
            </a:r>
            <a:endParaRPr lang="ja-JP" altLang="en-US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国際競争に勝つための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世界水準 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施設の実現</a:t>
            </a:r>
          </a:p>
          <a:p>
            <a:pPr marL="432000" lvl="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インバウンド増加を確実に経済成長に取り込む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観光戦略の確立</a:t>
            </a:r>
          </a:p>
          <a:p>
            <a:pPr marL="174625" lvl="0" indent="-174625">
              <a:spcBef>
                <a:spcPts val="1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政府目標の訪日外国人旅行者数（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6,000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万人）実現に向けて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大阪・関西の果たすべき役割は大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大阪の外国人旅行者数は大阪観光局が設立された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から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 で</a:t>
            </a:r>
            <a:r>
              <a:rPr lang="en-US" altLang="ja-JP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倍以上に急増</a:t>
            </a:r>
            <a:endParaRPr lang="en-US" altLang="ja-JP" sz="1400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現状で訪日客の約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割が来阪しており、今後も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大阪・関西がけん引役に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コンテンツ プレースホルダー 1"/>
          <p:cNvSpPr txBox="1">
            <a:spLocks/>
          </p:cNvSpPr>
          <p:nvPr/>
        </p:nvSpPr>
        <p:spPr>
          <a:xfrm>
            <a:off x="399007" y="107488"/>
            <a:ext cx="7983428" cy="379131"/>
          </a:xfrm>
          <a:prstGeom prst="rect">
            <a:avLst/>
          </a:prstGeom>
        </p:spPr>
        <p:txBody>
          <a:bodyPr vert="horz" lIns="91414" tIns="45708" rIns="91414" bIns="45708" rtlCol="0">
            <a:normAutofit lnSpcReduction="10000"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■日本経済のさらなる成長に向けた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早期開業の必要性について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59875" y="2943551"/>
            <a:ext cx="3078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＜外国人旅行者数（大阪・全国）の推移＞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846215" y="6599941"/>
            <a:ext cx="772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（目標値）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643522" y="6599941"/>
            <a:ext cx="772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（目標値）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772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181747" y="5400045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181747" y="5277704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181746" y="5161263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004568" y="5078410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004568" y="4963935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004567" y="4839628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004659" y="4693690"/>
            <a:ext cx="147579" cy="8343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99085" y="6599941"/>
            <a:ext cx="7724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（速報値）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フリーフォーム 33"/>
          <p:cNvSpPr/>
          <p:nvPr/>
        </p:nvSpPr>
        <p:spPr>
          <a:xfrm>
            <a:off x="3918060" y="4135562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3918058" y="4187850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4745948" y="3820737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4745946" y="3873025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4752625" y="4135562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4752623" y="4187850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439179" y="4129466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439177" y="4181754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439179" y="3810324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リーフォーム 44"/>
          <p:cNvSpPr/>
          <p:nvPr/>
        </p:nvSpPr>
        <p:spPr>
          <a:xfrm>
            <a:off x="439177" y="3862612"/>
            <a:ext cx="378823" cy="104576"/>
          </a:xfrm>
          <a:custGeom>
            <a:avLst/>
            <a:gdLst>
              <a:gd name="connsiteX0" fmla="*/ 0 w 378823"/>
              <a:gd name="connsiteY0" fmla="*/ 91513 h 104576"/>
              <a:gd name="connsiteX1" fmla="*/ 91440 w 378823"/>
              <a:gd name="connsiteY1" fmla="*/ 73 h 104576"/>
              <a:gd name="connsiteX2" fmla="*/ 182880 w 378823"/>
              <a:gd name="connsiteY2" fmla="*/ 104576 h 104576"/>
              <a:gd name="connsiteX3" fmla="*/ 287383 w 378823"/>
              <a:gd name="connsiteY3" fmla="*/ 73 h 104576"/>
              <a:gd name="connsiteX4" fmla="*/ 378823 w 378823"/>
              <a:gd name="connsiteY4" fmla="*/ 104576 h 104576"/>
              <a:gd name="connsiteX5" fmla="*/ 378823 w 378823"/>
              <a:gd name="connsiteY5" fmla="*/ 104576 h 104576"/>
              <a:gd name="connsiteX6" fmla="*/ 378823 w 378823"/>
              <a:gd name="connsiteY6" fmla="*/ 104576 h 104576"/>
              <a:gd name="connsiteX7" fmla="*/ 378823 w 378823"/>
              <a:gd name="connsiteY7" fmla="*/ 104576 h 10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8823" h="104576">
                <a:moveTo>
                  <a:pt x="0" y="91513"/>
                </a:moveTo>
                <a:cubicBezTo>
                  <a:pt x="30480" y="44704"/>
                  <a:pt x="60960" y="-2104"/>
                  <a:pt x="91440" y="73"/>
                </a:cubicBezTo>
                <a:cubicBezTo>
                  <a:pt x="121920" y="2250"/>
                  <a:pt x="150223" y="104576"/>
                  <a:pt x="182880" y="104576"/>
                </a:cubicBezTo>
                <a:cubicBezTo>
                  <a:pt x="215537" y="104576"/>
                  <a:pt x="254726" y="73"/>
                  <a:pt x="287383" y="73"/>
                </a:cubicBezTo>
                <a:cubicBezTo>
                  <a:pt x="320040" y="73"/>
                  <a:pt x="378823" y="104576"/>
                  <a:pt x="378823" y="104576"/>
                </a:cubicBezTo>
                <a:lnTo>
                  <a:pt x="378823" y="104576"/>
                </a:lnTo>
                <a:lnTo>
                  <a:pt x="378823" y="104576"/>
                </a:lnTo>
                <a:lnTo>
                  <a:pt x="378823" y="104576"/>
                </a:lnTo>
              </a:path>
            </a:pathLst>
          </a:custGeom>
          <a:noFill/>
          <a:ln w="12700">
            <a:solidFill>
              <a:schemeClr val="tx1"/>
            </a:solidFill>
          </a:ln>
          <a:effectLst>
            <a:outerShdw dist="127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190996" y="3983088"/>
            <a:ext cx="501475" cy="1469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5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4,000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190996" y="3657998"/>
            <a:ext cx="501475" cy="1567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ja-JP" sz="105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6,000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190996" y="3298071"/>
            <a:ext cx="501475" cy="156754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altLang="ja-JP" sz="1050" dirty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右矢印 35"/>
          <p:cNvSpPr/>
          <p:nvPr/>
        </p:nvSpPr>
        <p:spPr>
          <a:xfrm rot="20056332">
            <a:off x="1803572" y="5523000"/>
            <a:ext cx="1647186" cy="274285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9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倍以上</a:t>
            </a:r>
            <a:endParaRPr kumimoji="1" lang="ja-JP" altLang="en-US" sz="9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8653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00095" y="620688"/>
            <a:ext cx="8831714" cy="33123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80000" tIns="144000" rIns="180000" rtlCol="0" anchor="t">
            <a:noAutofit/>
          </a:bodyPr>
          <a:lstStyle/>
          <a:p>
            <a:pPr lvl="0">
              <a:spcBef>
                <a:spcPts val="1200"/>
              </a:spcBef>
              <a:spcAft>
                <a:spcPts val="600"/>
              </a:spcAft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による効果</a:t>
            </a: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を核とした国際観光拠点が地域経済にもたらす様々な波及効果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毎年の経済効果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6,900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億円、雇用創出効果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8.3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万人（共に近畿圏）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200"/>
              </a:spcBef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ビジネスチャンスの拡大、世界のビジネス都市へ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世界水準の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MICE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施設がビジネス基盤を強化し、イノベーションや新産業の創出につながるとともに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大阪・関西の強みを世界に発信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>
              <a:spcBef>
                <a:spcPts val="200"/>
              </a:spcBef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交通ネットワーク整備の誘発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地下鉄中央線延伸、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桜島線延伸、京阪中之島線延伸など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関西・伊丹・神戸の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空港の機能強化と連携拡大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32000" lvl="0">
              <a:spcBef>
                <a:spcPts val="2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大阪湾内高速艇や瀬戸内クルーズなど海路の整備促進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839488" y="5004175"/>
            <a:ext cx="8352928" cy="1170130"/>
          </a:xfrm>
          <a:prstGeom prst="roundRect">
            <a:avLst/>
          </a:prstGeom>
          <a:noFill/>
          <a:ln w="952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>
              <a:lnSpc>
                <a:spcPct val="150000"/>
              </a:lnSpc>
              <a:spcBef>
                <a:spcPts val="200"/>
              </a:spcBef>
            </a:pP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日本の経済成長と「観光先進国」日本の実現のため、早期の</a:t>
            </a:r>
            <a:r>
              <a:rPr lang="en-US" altLang="ja-JP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開業が必要</a:t>
            </a:r>
          </a:p>
          <a:p>
            <a:pPr lvl="0">
              <a:lnSpc>
                <a:spcPct val="150000"/>
              </a:lnSpc>
              <a:spcBef>
                <a:spcPts val="200"/>
              </a:spcBef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⇒　法整備をはじめ、速やかな法施行、区域認定を強く要望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下矢印 6"/>
          <p:cNvSpPr/>
          <p:nvPr/>
        </p:nvSpPr>
        <p:spPr>
          <a:xfrm>
            <a:off x="3611796" y="4149080"/>
            <a:ext cx="2808312" cy="576064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 9"/>
          <p:cNvSpPr>
            <a:spLocks noGrp="1"/>
          </p:cNvSpPr>
          <p:nvPr>
            <p:ph type="sldNum" sz="quarter" idx="12"/>
          </p:nvPr>
        </p:nvSpPr>
        <p:spPr>
          <a:xfrm>
            <a:off x="7772400" y="6492875"/>
            <a:ext cx="2133600" cy="365125"/>
          </a:xfrm>
        </p:spPr>
        <p:txBody>
          <a:bodyPr/>
          <a:lstStyle/>
          <a:p>
            <a:fld id="{671BADF9-35EE-4D89-9FD0-F1B6E837E97C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923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2060"/>
        </a:solidFill>
        <a:ln w="9525">
          <a:solidFill>
            <a:srgbClr val="002060"/>
          </a:solidFill>
        </a:ln>
      </a:spPr>
      <a:bodyPr rtlCol="0" anchor="ctr"/>
      <a:lstStyle>
        <a:defPPr algn="ctr">
          <a:defRPr kumimoji="1" sz="1000" b="1" dirty="0">
            <a:solidFill>
              <a:schemeClr val="bg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prstDash val="solid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565</Words>
  <Application>Microsoft Office PowerPoint</Application>
  <PresentationFormat>A4 210 x 297 mm</PresentationFormat>
  <Paragraphs>55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Meiryo UI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2025-07-28T07:52:30Z</dcterms:created>
  <dcterms:modified xsi:type="dcterms:W3CDTF">2025-07-28T07:58:41Z</dcterms:modified>
</cp:coreProperties>
</file>