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2" r:id="rId2"/>
    <p:sldId id="300" r:id="rId3"/>
    <p:sldId id="301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5">
          <p15:clr>
            <a:srgbClr val="A4A3A4"/>
          </p15:clr>
        </p15:guide>
        <p15:guide id="3" pos="3120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8763" autoAdjust="0"/>
  </p:normalViewPr>
  <p:slideViewPr>
    <p:cSldViewPr showGuides="1">
      <p:cViewPr varScale="1">
        <p:scale>
          <a:sx n="73" d="100"/>
          <a:sy n="73" d="100"/>
        </p:scale>
        <p:origin x="-1266" y="-102"/>
      </p:cViewPr>
      <p:guideLst>
        <p:guide orient="horz" pos="2115"/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383332391665578E-2"/>
          <c:y val="0.11841864123390805"/>
          <c:w val="0.80708152819416679"/>
          <c:h val="0.786264182807644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'事務事業の概要 (2)'!$B$27</c:f>
              <c:strCache>
                <c:ptCount val="1"/>
                <c:pt idx="0">
                  <c:v>外国人旅行者数（全国）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4.751027324475585E-3"/>
                  <c:y val="1.19488413446263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C72-4E24-AC66-5C3791A82743}"/>
                </c:ext>
              </c:extLst>
            </c:dLbl>
            <c:dLbl>
              <c:idx val="1"/>
              <c:layout>
                <c:manualLayout>
                  <c:x val="2.9076510185858792E-3"/>
                  <c:y val="1.2418509916730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C72-4E24-AC66-5C3791A82743}"/>
                </c:ext>
              </c:extLst>
            </c:dLbl>
            <c:dLbl>
              <c:idx val="2"/>
              <c:layout>
                <c:manualLayout>
                  <c:x val="-3.528163272938725E-3"/>
                  <c:y val="1.4939253406759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C72-4E24-AC66-5C3791A82743}"/>
                </c:ext>
              </c:extLst>
            </c:dLbl>
            <c:dLbl>
              <c:idx val="3"/>
              <c:layout>
                <c:manualLayout>
                  <c:x val="1.0389219952624581E-3"/>
                  <c:y val="1.12045631983764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C72-4E24-AC66-5C3791A82743}"/>
                </c:ext>
              </c:extLst>
            </c:dLbl>
            <c:dLbl>
              <c:idx val="4"/>
              <c:layout>
                <c:manualLayout>
                  <c:x val="-2.0569864357567534E-4"/>
                  <c:y val="8.68357342173380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C72-4E24-AC66-5C3791A82743}"/>
                </c:ext>
              </c:extLst>
            </c:dLbl>
            <c:dLbl>
              <c:idx val="5"/>
              <c:layout>
                <c:manualLayout>
                  <c:x val="-1.6594342496153039E-3"/>
                  <c:y val="-2.4921742428533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C72-4E24-AC66-5C3791A82743}"/>
                </c:ext>
              </c:extLst>
            </c:dLbl>
            <c:dLbl>
              <c:idx val="6"/>
              <c:layout>
                <c:manualLayout>
                  <c:x val="3.9465730138483375E-3"/>
                  <c:y val="9.71644037464558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C72-4E24-AC66-5C3791A82743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0C-4D4D-86DA-0042D15F2942}"/>
                </c:ext>
              </c:extLst>
            </c:dLbl>
            <c:dLbl>
              <c:idx val="8"/>
              <c:layout>
                <c:manualLayout>
                  <c:x val="-4.5670852682011837E-3"/>
                  <c:y val="-9.383519977538661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4,000</a:t>
                    </a:r>
                    <a:endParaRPr lang="en-US" alt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E0C-4D4D-86DA-0042D15F2942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0C-4D4D-86DA-0042D15F2942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6,000</a:t>
                    </a:r>
                    <a:endParaRPr lang="en-US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'事務事業の概要 (2)'!$C$26:$M$26</c:f>
              <c:strCache>
                <c:ptCount val="11"/>
                <c:pt idx="0">
                  <c:v>2011年</c:v>
                </c:pt>
                <c:pt idx="1">
                  <c:v>2012年</c:v>
                </c:pt>
                <c:pt idx="2">
                  <c:v>2013年</c:v>
                </c:pt>
                <c:pt idx="3">
                  <c:v>2014年</c:v>
                </c:pt>
                <c:pt idx="4">
                  <c:v>2015年</c:v>
                </c:pt>
                <c:pt idx="5">
                  <c:v>2016年</c:v>
                </c:pt>
                <c:pt idx="6">
                  <c:v>2017年</c:v>
                </c:pt>
                <c:pt idx="8">
                  <c:v>2020年</c:v>
                </c:pt>
                <c:pt idx="10">
                  <c:v>2030年</c:v>
                </c:pt>
              </c:strCache>
            </c:strRef>
          </c:cat>
          <c:val>
            <c:numRef>
              <c:f>'事務事業の概要 (2)'!$C$27:$M$27</c:f>
              <c:numCache>
                <c:formatCode>#,##0_);[Red]\(#,##0\)</c:formatCode>
                <c:ptCount val="11"/>
                <c:pt idx="0">
                  <c:v>622</c:v>
                </c:pt>
                <c:pt idx="1">
                  <c:v>836</c:v>
                </c:pt>
                <c:pt idx="2">
                  <c:v>1036</c:v>
                </c:pt>
                <c:pt idx="3">
                  <c:v>1341</c:v>
                </c:pt>
                <c:pt idx="4" formatCode="#,##0">
                  <c:v>1974</c:v>
                </c:pt>
                <c:pt idx="5">
                  <c:v>2404</c:v>
                </c:pt>
                <c:pt idx="6">
                  <c:v>2869</c:v>
                </c:pt>
                <c:pt idx="7" formatCode="0.0%">
                  <c:v>#N/A</c:v>
                </c:pt>
                <c:pt idx="8">
                  <c:v>3500</c:v>
                </c:pt>
                <c:pt idx="9" formatCode="0.0%">
                  <c:v>#N/A</c:v>
                </c:pt>
                <c:pt idx="10">
                  <c:v>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C72-4E24-AC66-5C3791A82743}"/>
            </c:ext>
          </c:extLst>
        </c:ser>
        <c:ser>
          <c:idx val="0"/>
          <c:order val="1"/>
          <c:tx>
            <c:strRef>
              <c:f>'事務事業の概要 (2)'!$B$28</c:f>
              <c:strCache>
                <c:ptCount val="1"/>
                <c:pt idx="0">
                  <c:v>外国人旅行者数（大阪）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2756372612304447E-2"/>
                  <c:y val="2.23603616472633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C72-4E24-AC66-5C3791A82743}"/>
                </c:ext>
              </c:extLst>
            </c:dLbl>
            <c:dLbl>
              <c:idx val="1"/>
              <c:layout>
                <c:manualLayout>
                  <c:x val="9.1188869833394894E-3"/>
                  <c:y val="-3.13030285864872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C72-4E24-AC66-5C3791A82743}"/>
                </c:ext>
              </c:extLst>
            </c:dLbl>
            <c:dLbl>
              <c:idx val="2"/>
              <c:layout>
                <c:manualLayout>
                  <c:x val="9.3195510447297448E-3"/>
                  <c:y val="2.9197278040346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C72-4E24-AC66-5C3791A82743}"/>
                </c:ext>
              </c:extLst>
            </c:dLbl>
            <c:dLbl>
              <c:idx val="3"/>
              <c:layout>
                <c:manualLayout>
                  <c:x val="8.6244190901287304E-3"/>
                  <c:y val="1.0939066228933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C72-4E24-AC66-5C3791A82743}"/>
                </c:ext>
              </c:extLst>
            </c:dLbl>
            <c:dLbl>
              <c:idx val="4"/>
              <c:layout>
                <c:manualLayout>
                  <c:x val="8.5961894685890623E-3"/>
                  <c:y val="8.4471382726934649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/>
                      <a:t>716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C72-4E24-AC66-5C3791A82743}"/>
                </c:ext>
              </c:extLst>
            </c:dLbl>
            <c:dLbl>
              <c:idx val="5"/>
              <c:layout>
                <c:manualLayout>
                  <c:x val="9.7437145938512656E-3"/>
                  <c:y val="8.100859293994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C72-4E24-AC66-5C3791A82743}"/>
                </c:ext>
              </c:extLst>
            </c:dLbl>
            <c:dLbl>
              <c:idx val="6"/>
              <c:layout>
                <c:manualLayout>
                  <c:x val="2.51189689751065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E0C-4D4D-86DA-0042D15F2942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0C-4D4D-86DA-0042D15F2942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0C-4D4D-86DA-0042D15F2942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0C-4D4D-86DA-0042D15F2942}"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0C-4D4D-86DA-0042D15F29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aseline="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'事務事業の概要 (2)'!$C$26:$M$26</c:f>
              <c:strCache>
                <c:ptCount val="11"/>
                <c:pt idx="0">
                  <c:v>2011年</c:v>
                </c:pt>
                <c:pt idx="1">
                  <c:v>2012年</c:v>
                </c:pt>
                <c:pt idx="2">
                  <c:v>2013年</c:v>
                </c:pt>
                <c:pt idx="3">
                  <c:v>2014年</c:v>
                </c:pt>
                <c:pt idx="4">
                  <c:v>2015年</c:v>
                </c:pt>
                <c:pt idx="5">
                  <c:v>2016年</c:v>
                </c:pt>
                <c:pt idx="6">
                  <c:v>2017年</c:v>
                </c:pt>
                <c:pt idx="8">
                  <c:v>2020年</c:v>
                </c:pt>
                <c:pt idx="10">
                  <c:v>2030年</c:v>
                </c:pt>
              </c:strCache>
            </c:strRef>
          </c:cat>
          <c:val>
            <c:numRef>
              <c:f>'事務事業の概要 (2)'!$C$28:$M$28</c:f>
              <c:numCache>
                <c:formatCode>General</c:formatCode>
                <c:ptCount val="11"/>
                <c:pt idx="0">
                  <c:v>158</c:v>
                </c:pt>
                <c:pt idx="1">
                  <c:v>203</c:v>
                </c:pt>
                <c:pt idx="2">
                  <c:v>263</c:v>
                </c:pt>
                <c:pt idx="3">
                  <c:v>376</c:v>
                </c:pt>
                <c:pt idx="4">
                  <c:v>716</c:v>
                </c:pt>
                <c:pt idx="5">
                  <c:v>940</c:v>
                </c:pt>
                <c:pt idx="6" formatCode="#,##0">
                  <c:v>1111</c:v>
                </c:pt>
                <c:pt idx="7" formatCode="0.0%">
                  <c:v>#N/A</c:v>
                </c:pt>
                <c:pt idx="8" formatCode="#,##0">
                  <c:v>1300</c:v>
                </c:pt>
                <c:pt idx="9" formatCode="0.0%">
                  <c:v>#N/A</c:v>
                </c:pt>
                <c:pt idx="10" formatCode="#,##0">
                  <c:v>1800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4C72-4E24-AC66-5C3791A82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axId val="110946560"/>
        <c:axId val="110718976"/>
      </c:barChart>
      <c:lineChart>
        <c:grouping val="standard"/>
        <c:varyColors val="0"/>
        <c:ser>
          <c:idx val="3"/>
          <c:order val="2"/>
          <c:tx>
            <c:strRef>
              <c:f>'事務事業の概要 (2)'!$B$29</c:f>
              <c:strCache>
                <c:ptCount val="1"/>
                <c:pt idx="0">
                  <c:v>大阪への訪問率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solidFill>
                  <a:schemeClr val="tx1">
                    <a:alpha val="99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4.4253208506416973E-2"/>
                  <c:y val="-5.403501032959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4C72-4E24-AC66-5C3791A82743}"/>
                </c:ext>
              </c:extLst>
            </c:dLbl>
            <c:dLbl>
              <c:idx val="1"/>
              <c:layout>
                <c:manualLayout>
                  <c:x val="-5.4183791738034864E-2"/>
                  <c:y val="-5.2199462602609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C72-4E24-AC66-5C3791A82743}"/>
                </c:ext>
              </c:extLst>
            </c:dLbl>
            <c:dLbl>
              <c:idx val="2"/>
              <c:layout>
                <c:manualLayout>
                  <c:x val="-5.76748300163267E-2"/>
                  <c:y val="-4.934853731518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4C72-4E24-AC66-5C3791A82743}"/>
                </c:ext>
              </c:extLst>
            </c:dLbl>
            <c:dLbl>
              <c:idx val="3"/>
              <c:layout>
                <c:manualLayout>
                  <c:x val="-6.079599892533126E-2"/>
                  <c:y val="-4.8552754435107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C72-4E24-AC66-5C3791A82743}"/>
                </c:ext>
              </c:extLst>
            </c:dLbl>
            <c:dLbl>
              <c:idx val="4"/>
              <c:layout>
                <c:manualLayout>
                  <c:x val="-4.9988544693781577E-2"/>
                  <c:y val="-4.4817927170868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4C72-4E24-AC66-5C3791A82743}"/>
                </c:ext>
              </c:extLst>
            </c:dLbl>
            <c:dLbl>
              <c:idx val="5"/>
              <c:layout>
                <c:manualLayout>
                  <c:x val="-5.936508678478785E-2"/>
                  <c:y val="-3.4456834133211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4C72-4E24-AC66-5C3791A82743}"/>
                </c:ext>
              </c:extLst>
            </c:dLbl>
            <c:dLbl>
              <c:idx val="6"/>
              <c:layout>
                <c:manualLayout>
                  <c:x val="-4.9188407371059853E-2"/>
                  <c:y val="-4.4149809523982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4C72-4E24-AC66-5C3791A82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'事務事業の概要 (2)'!$C$26:$M$26</c:f>
              <c:strCache>
                <c:ptCount val="11"/>
                <c:pt idx="0">
                  <c:v>2011年</c:v>
                </c:pt>
                <c:pt idx="1">
                  <c:v>2012年</c:v>
                </c:pt>
                <c:pt idx="2">
                  <c:v>2013年</c:v>
                </c:pt>
                <c:pt idx="3">
                  <c:v>2014年</c:v>
                </c:pt>
                <c:pt idx="4">
                  <c:v>2015年</c:v>
                </c:pt>
                <c:pt idx="5">
                  <c:v>2016年</c:v>
                </c:pt>
                <c:pt idx="6">
                  <c:v>2017年</c:v>
                </c:pt>
                <c:pt idx="8">
                  <c:v>2020年</c:v>
                </c:pt>
                <c:pt idx="10">
                  <c:v>2030年</c:v>
                </c:pt>
              </c:strCache>
            </c:strRef>
          </c:cat>
          <c:val>
            <c:numRef>
              <c:f>'事務事業の概要 (2)'!$C$29:$M$29</c:f>
              <c:numCache>
                <c:formatCode>0.0%</c:formatCode>
                <c:ptCount val="11"/>
                <c:pt idx="0">
                  <c:v>0.25401929260450162</c:v>
                </c:pt>
                <c:pt idx="1">
                  <c:v>0.24282296650717702</c:v>
                </c:pt>
                <c:pt idx="2">
                  <c:v>0.253</c:v>
                </c:pt>
                <c:pt idx="3">
                  <c:v>0.27900000000000003</c:v>
                </c:pt>
                <c:pt idx="4">
                  <c:v>0.36299999999999999</c:v>
                </c:pt>
                <c:pt idx="5">
                  <c:v>0.39100000000000001</c:v>
                </c:pt>
                <c:pt idx="6">
                  <c:v>0.38700000000000001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B-4C72-4E24-AC66-5C3791A82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722432"/>
        <c:axId val="110720896"/>
      </c:lineChart>
      <c:catAx>
        <c:axId val="110946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ja-JP"/>
          </a:p>
        </c:txPr>
        <c:crossAx val="110718976"/>
        <c:crosses val="autoZero"/>
        <c:auto val="1"/>
        <c:lblAlgn val="ctr"/>
        <c:lblOffset val="100"/>
        <c:noMultiLvlLbl val="0"/>
      </c:catAx>
      <c:valAx>
        <c:axId val="110718976"/>
        <c:scaling>
          <c:orientation val="minMax"/>
          <c:max val="45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800" baseline="0"/>
                </a:pPr>
                <a:r>
                  <a:rPr lang="ja-JP" altLang="en-US" sz="800" b="0" baseline="0"/>
                  <a:t>（単位：万人）</a:t>
                </a:r>
              </a:p>
            </c:rich>
          </c:tx>
          <c:layout>
            <c:manualLayout>
              <c:xMode val="edge"/>
              <c:yMode val="edge"/>
              <c:x val="7.2425830824375806E-3"/>
              <c:y val="3.3271224915607966E-2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ja-JP"/>
          </a:p>
        </c:txPr>
        <c:crossAx val="110946560"/>
        <c:crosses val="autoZero"/>
        <c:crossBetween val="between"/>
        <c:majorUnit val="500"/>
      </c:valAx>
      <c:valAx>
        <c:axId val="110720896"/>
        <c:scaling>
          <c:orientation val="minMax"/>
          <c:max val="0.5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10722432"/>
        <c:crosses val="max"/>
        <c:crossBetween val="between"/>
      </c:valAx>
      <c:catAx>
        <c:axId val="110722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10720896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l"/>
      <c:legendEntry>
        <c:idx val="0"/>
        <c:txPr>
          <a:bodyPr/>
          <a:lstStyle/>
          <a:p>
            <a:pPr>
              <a:defRPr sz="9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9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</c:legendEntry>
      <c:legendEntry>
        <c:idx val="2"/>
        <c:txPr>
          <a:bodyPr/>
          <a:lstStyle/>
          <a:p>
            <a:pPr>
              <a:defRPr sz="9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0.12497505184720617"/>
          <c:y val="8.7791326278042814E-2"/>
          <c:w val="0.37427944935376195"/>
          <c:h val="0.12947060465775004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900" baseline="0">
              <a:latin typeface="+mj-ea"/>
              <a:ea typeface="+mj-ea"/>
            </a:defRPr>
          </a:pPr>
          <a:endParaRPr lang="ja-JP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0.24247</cdr:x>
      <cdr:y>0.59394</cdr:y>
    </cdr:from>
    <cdr:to>
      <cdr:x>0.29066</cdr:x>
      <cdr:y>0.66364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533524" y="1866900"/>
          <a:ext cx="304801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357"/>
            <a:ext cx="5446723" cy="3913364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年に超党派による国際観光振興推進議員連盟（ＩＲ議連）が設立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○その後</a:t>
            </a:r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年、</a:t>
            </a:r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年に推進法案の提出があり、</a:t>
            </a:r>
            <a:r>
              <a:rPr kumimoji="1" lang="en-US" altLang="ja-JP" dirty="0" smtClean="0"/>
              <a:t>2016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月に推進法案が成立、公布施行されることとなった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○推進法案は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年以内にＩＲの詳細な内容を規定した実施法案が国会に上程される予定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月に内閣総理大臣を本部長とする、ＩＲ推進本部が設立され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月以降推進会議が開催されている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FC92-A00A-4CED-8F43-F141EDC08017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478754" y="1340768"/>
            <a:ext cx="9034465" cy="5184576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ＩＲ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実施法案関係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ＩＲ実施法案成立に向けた国際観光産業振興議員連盟総会開催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　　　ＩＲ実施法案　上程見込み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ギャンブル等依存症対策関係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1825" indent="-631825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先の特別国会（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月１日～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月９日）において各党議員から法律案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が国会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1825" indent="-631825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提出され、継続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となっている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1825" indent="-631825">
              <a:buNone/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8162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衆議院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538162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 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年１月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内閣委員会付託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8162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594600" y="6492876"/>
            <a:ext cx="23114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8753" y="452864"/>
            <a:ext cx="9209947" cy="44489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国の動向等について</a:t>
            </a:r>
            <a:endParaRPr lang="en-US" altLang="ja-JP" sz="20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"/>
          <p:cNvSpPr txBox="1"/>
          <p:nvPr/>
        </p:nvSpPr>
        <p:spPr>
          <a:xfrm>
            <a:off x="8375115" y="452864"/>
            <a:ext cx="1313585" cy="44489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1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427106" y="6199832"/>
            <a:ext cx="44887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JNTO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「訪日外客数」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大阪観光局ホームページ「プレスリリース」（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JNTO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「訪日外客数」、</a:t>
            </a:r>
            <a:r>
              <a:rPr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観光庁「訪日</a:t>
            </a:r>
            <a:endParaRPr lang="en-US" altLang="zh-TW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外国人消費動向調査」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をもとに推計）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6819199" y="3066271"/>
            <a:ext cx="1872208" cy="43912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078583" y="3725806"/>
            <a:ext cx="3387634" cy="1584176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政府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実現に向けて、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な観光資源の創出が求められる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⇒　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の誘致が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8503" y="486619"/>
            <a:ext cx="9217025" cy="2413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66154" rIns="166154" rtlCol="0" anchor="ctr"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月に発表された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年の外国人旅行者数（速報値）は、全国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2,869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万人、大阪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万人といずれも過去最高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年五輪後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切れ目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のない成長・「観光先進国」日本の実現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をめざして</a:t>
            </a:r>
            <a:endParaRPr lang="ja-JP" altLang="en-US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国際競争に勝つための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世界水準 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施設の実現</a:t>
            </a:r>
          </a:p>
          <a:p>
            <a:pPr marL="432000" lvl="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インバウンド増加を確実に経済成長に取り込む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観光戦略の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確立</a:t>
            </a:r>
            <a:endParaRPr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lvl="0" indent="-174625">
              <a:spcBef>
                <a:spcPts val="1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政府目標の訪日外国人旅行者数（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6,000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実現に向けて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大阪・関西の果たすべき役割は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大阪の外国人旅行者数は大阪観光局が設立された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で</a:t>
            </a:r>
            <a:r>
              <a:rPr lang="en-US" altLang="ja-JP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以上に急増</a:t>
            </a:r>
            <a:endParaRPr lang="en-US" altLang="ja-JP" sz="14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で訪日客の約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来阪しており、今後も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・関西がけん引役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コンテンツ プレースホルダー 1"/>
          <p:cNvSpPr txBox="1">
            <a:spLocks/>
          </p:cNvSpPr>
          <p:nvPr/>
        </p:nvSpPr>
        <p:spPr>
          <a:xfrm>
            <a:off x="399007" y="107488"/>
            <a:ext cx="7983428" cy="379131"/>
          </a:xfrm>
          <a:prstGeom prst="rect">
            <a:avLst/>
          </a:prstGeom>
        </p:spPr>
        <p:txBody>
          <a:bodyPr vert="horz" lIns="91414" tIns="45708" rIns="91414" bIns="45708" rtlCol="0">
            <a:normAutofit lnSpcReduction="10000"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■日本経済のさらなる成長に向けた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早期開業の必要性について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889195"/>
              </p:ext>
            </p:extLst>
          </p:nvPr>
        </p:nvGraphicFramePr>
        <p:xfrm>
          <a:off x="182258" y="2943550"/>
          <a:ext cx="5561534" cy="3859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459875" y="2943551"/>
            <a:ext cx="3078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＜外国人旅行者数（大阪・全国）の推移＞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46215" y="6599941"/>
            <a:ext cx="772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（目標値）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43522" y="6599941"/>
            <a:ext cx="772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（目標値）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772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181747" y="5400045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81747" y="5277704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181746" y="5161263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004568" y="5078410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004568" y="4963935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004567" y="4839628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004659" y="4693690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99085" y="6599941"/>
            <a:ext cx="772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速報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値）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フリーフォーム 33"/>
          <p:cNvSpPr/>
          <p:nvPr/>
        </p:nvSpPr>
        <p:spPr>
          <a:xfrm>
            <a:off x="3918060" y="4135562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3918058" y="4187850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4745948" y="3820737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4745946" y="3873025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4752625" y="4135562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4752623" y="4187850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439179" y="4129466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439177" y="4181754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439179" y="3810324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 44"/>
          <p:cNvSpPr/>
          <p:nvPr/>
        </p:nvSpPr>
        <p:spPr>
          <a:xfrm>
            <a:off x="439177" y="3862612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90996" y="3983088"/>
            <a:ext cx="501475" cy="1469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50" dirty="0" smtClean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90996" y="3657998"/>
            <a:ext cx="501475" cy="1567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5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en-US" altLang="ja-JP" sz="1050" dirty="0" smtClean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,000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90996" y="3298071"/>
            <a:ext cx="501475" cy="1567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ja-JP" sz="1050" dirty="0" smtClean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>
          <a:xfrm rot="20056332">
            <a:off x="1803572" y="5523000"/>
            <a:ext cx="1647186" cy="274285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9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倍以上</a:t>
            </a:r>
            <a:endParaRPr kumimoji="1" lang="ja-JP" altLang="en-US" sz="9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865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00095" y="620688"/>
            <a:ext cx="8831714" cy="3312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144000" rIns="180000" rtlCol="0" anchor="t">
            <a:no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r>
              <a:rPr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endParaRPr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を核とした国際観光拠点が地域経済にもたらす様々な波及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毎年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の経済効果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6,900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億円、雇用創出効果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8.3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万人（共に近畿圏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200"/>
              </a:spcBef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ビジネスチャンス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の拡大、世界のビジネス都市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世界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水準の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施設がビジネス基盤を強化し、イノベーションや新産業の創出に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つながると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・関西の強みを世界に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200"/>
              </a:spcBef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交通ネットワーク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誘発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地下鉄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中央線延伸、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桜島線延伸、京阪中之島線延伸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関西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・伊丹・神戸の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空港の機能強化と連携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湾内高速艇や瀬戸内クルーズなど海路の整備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839488" y="5004175"/>
            <a:ext cx="8352928" cy="117013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>
              <a:lnSpc>
                <a:spcPct val="150000"/>
              </a:lnSpc>
              <a:spcBef>
                <a:spcPts val="200"/>
              </a:spcBef>
            </a:pP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の経済成長と「観光先進国」日本の実現のため、早期の</a:t>
            </a:r>
            <a:r>
              <a:rPr lang="en-US" altLang="ja-JP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開業が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endParaRPr lang="ja-JP" altLang="en-US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  <a:spcBef>
                <a:spcPts val="2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⇒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法整備をはじめ、速やかな法施行、区域認定を強く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要望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3611796" y="4149080"/>
            <a:ext cx="2808312" cy="576064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772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92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9525">
          <a:solidFill>
            <a:srgbClr val="002060"/>
          </a:solidFill>
        </a:ln>
      </a:spPr>
      <a:bodyPr rtlCol="0" anchor="ctr"/>
      <a:lstStyle>
        <a:defPPr algn="ctr">
          <a:defRPr kumimoji="1" sz="1000" b="1" dirty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10677</TotalTime>
  <Words>230</Words>
  <Application>Microsoft Office PowerPoint</Application>
  <PresentationFormat>A4 210 x 297 mm</PresentationFormat>
  <Paragraphs>83</Paragraphs>
  <Slides>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2018-02-08T04:37:50Z</cp:lastPrinted>
  <dcterms:created xsi:type="dcterms:W3CDTF">2015-05-10T11:12:44Z</dcterms:created>
  <dcterms:modified xsi:type="dcterms:W3CDTF">2018-02-16T09:04:00Z</dcterms:modified>
</cp:coreProperties>
</file>