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480" r:id="rId2"/>
    <p:sldId id="483" r:id="rId3"/>
    <p:sldId id="482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33CC33"/>
    <a:srgbClr val="FF6600"/>
    <a:srgbClr val="FF0066"/>
    <a:srgbClr val="FF9900"/>
    <a:srgbClr val="FFFF99"/>
    <a:srgbClr val="FFFF00"/>
    <a:srgbClr val="00FF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88689" autoAdjust="0"/>
  </p:normalViewPr>
  <p:slideViewPr>
    <p:cSldViewPr>
      <p:cViewPr varScale="1">
        <p:scale>
          <a:sx n="62" d="100"/>
          <a:sy n="62" d="100"/>
        </p:scale>
        <p:origin x="12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1BC125FA-E3ED-4A92-8051-F83999803E7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B5C46E38-60B7-4CE9-825E-E13CA1801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924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/>
          <a:lstStyle>
            <a:lvl1pPr algn="r">
              <a:defRPr sz="1200"/>
            </a:lvl1pPr>
          </a:lstStyle>
          <a:p>
            <a:fld id="{D5A21C45-B727-4435-9AC4-1E8AB20BB473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82" tIns="46591" rIns="93182" bIns="465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3182" tIns="46591" rIns="93182" bIns="465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6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 anchor="b"/>
          <a:lstStyle>
            <a:lvl1pPr algn="r">
              <a:defRPr sz="1200"/>
            </a:lvl1pPr>
          </a:lstStyle>
          <a:p>
            <a:fld id="{C87FEAE8-49FA-4C6F-8B83-2549C32EE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319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483E-EC88-48A6-932C-5D8E1C2AF1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5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B011-1BB3-4A12-AEE8-DAE240ABCE5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9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F597-B2D6-4FD5-B52E-A0310EDE83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6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01BC-E6A8-455A-8D39-C703B3D21C2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4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D5B-8F05-487C-B5AB-B9D46B8DC60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1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1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642A-3282-48B8-B229-A948C386572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5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3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20" indent="0">
              <a:buNone/>
              <a:defRPr sz="1600" b="1"/>
            </a:lvl4pPr>
            <a:lvl5pPr marL="1828292" indent="0">
              <a:buNone/>
              <a:defRPr sz="1600" b="1"/>
            </a:lvl5pPr>
            <a:lvl6pPr marL="2285366" indent="0">
              <a:buNone/>
              <a:defRPr sz="1600" b="1"/>
            </a:lvl6pPr>
            <a:lvl7pPr marL="2742440" indent="0">
              <a:buNone/>
              <a:defRPr sz="1600" b="1"/>
            </a:lvl7pPr>
            <a:lvl8pPr marL="3199512" indent="0">
              <a:buNone/>
              <a:defRPr sz="1600" b="1"/>
            </a:lvl8pPr>
            <a:lvl9pPr marL="365658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3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20" indent="0">
              <a:buNone/>
              <a:defRPr sz="1600" b="1"/>
            </a:lvl4pPr>
            <a:lvl5pPr marL="1828292" indent="0">
              <a:buNone/>
              <a:defRPr sz="1600" b="1"/>
            </a:lvl5pPr>
            <a:lvl6pPr marL="2285366" indent="0">
              <a:buNone/>
              <a:defRPr sz="1600" b="1"/>
            </a:lvl6pPr>
            <a:lvl7pPr marL="2742440" indent="0">
              <a:buNone/>
              <a:defRPr sz="1600" b="1"/>
            </a:lvl7pPr>
            <a:lvl8pPr marL="3199512" indent="0">
              <a:buNone/>
              <a:defRPr sz="1600" b="1"/>
            </a:lvl8pPr>
            <a:lvl9pPr marL="365658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6E99-3230-4EB9-AE10-A2196F0379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5DE9-B3C1-4AC5-BEC6-888DA07BD9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9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5BBA4-542A-4063-B589-EF06CB4198D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9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73" indent="0">
              <a:buNone/>
              <a:defRPr sz="1200"/>
            </a:lvl2pPr>
            <a:lvl3pPr marL="914146" indent="0">
              <a:buNone/>
              <a:defRPr sz="1000"/>
            </a:lvl3pPr>
            <a:lvl4pPr marL="1371220" indent="0">
              <a:buNone/>
              <a:defRPr sz="900"/>
            </a:lvl4pPr>
            <a:lvl5pPr marL="1828292" indent="0">
              <a:buNone/>
              <a:defRPr sz="900"/>
            </a:lvl5pPr>
            <a:lvl6pPr marL="2285366" indent="0">
              <a:buNone/>
              <a:defRPr sz="900"/>
            </a:lvl6pPr>
            <a:lvl7pPr marL="2742440" indent="0">
              <a:buNone/>
              <a:defRPr sz="900"/>
            </a:lvl7pPr>
            <a:lvl8pPr marL="3199512" indent="0">
              <a:buNone/>
              <a:defRPr sz="900"/>
            </a:lvl8pPr>
            <a:lvl9pPr marL="365658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8C26-FBCC-4E84-ADF6-EA63B0062E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1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73" indent="0">
              <a:buNone/>
              <a:defRPr sz="2800"/>
            </a:lvl2pPr>
            <a:lvl3pPr marL="914146" indent="0">
              <a:buNone/>
              <a:defRPr sz="2400"/>
            </a:lvl3pPr>
            <a:lvl4pPr marL="1371220" indent="0">
              <a:buNone/>
              <a:defRPr sz="2000"/>
            </a:lvl4pPr>
            <a:lvl5pPr marL="1828292" indent="0">
              <a:buNone/>
              <a:defRPr sz="2000"/>
            </a:lvl5pPr>
            <a:lvl6pPr marL="2285366" indent="0">
              <a:buNone/>
              <a:defRPr sz="2000"/>
            </a:lvl6pPr>
            <a:lvl7pPr marL="2742440" indent="0">
              <a:buNone/>
              <a:defRPr sz="2000"/>
            </a:lvl7pPr>
            <a:lvl8pPr marL="3199512" indent="0">
              <a:buNone/>
              <a:defRPr sz="2000"/>
            </a:lvl8pPr>
            <a:lvl9pPr marL="365658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73" indent="0">
              <a:buNone/>
              <a:defRPr sz="1200"/>
            </a:lvl2pPr>
            <a:lvl3pPr marL="914146" indent="0">
              <a:buNone/>
              <a:defRPr sz="1000"/>
            </a:lvl3pPr>
            <a:lvl4pPr marL="1371220" indent="0">
              <a:buNone/>
              <a:defRPr sz="900"/>
            </a:lvl4pPr>
            <a:lvl5pPr marL="1828292" indent="0">
              <a:buNone/>
              <a:defRPr sz="900"/>
            </a:lvl5pPr>
            <a:lvl6pPr marL="2285366" indent="0">
              <a:buNone/>
              <a:defRPr sz="900"/>
            </a:lvl6pPr>
            <a:lvl7pPr marL="2742440" indent="0">
              <a:buNone/>
              <a:defRPr sz="900"/>
            </a:lvl7pPr>
            <a:lvl8pPr marL="3199512" indent="0">
              <a:buNone/>
              <a:defRPr sz="900"/>
            </a:lvl8pPr>
            <a:lvl9pPr marL="365658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2424-8120-4991-9C1F-49C4B0EF27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6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4" tIns="45708" rIns="91414" bIns="45708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fld id="{3A49F455-1648-40A3-8D9A-966A88B0BD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146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14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5" indent="-342805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44" indent="-285670" algn="l" defTabSz="914146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84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56" indent="-228538" algn="l" defTabSz="914146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30" indent="-228538" algn="l" defTabSz="914146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03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76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50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22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3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2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92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4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12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8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8" rIns="91414" bIns="45708" rtlCol="0" anchor="ctr"/>
          <a:lstStyle/>
          <a:p>
            <a:pPr algn="ctr" defTabSz="914146"/>
            <a:r>
              <a:rPr lang="ja-JP" altLang="en-US" sz="2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国の動向等について　①</a:t>
            </a:r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302839" y="1410436"/>
            <a:ext cx="8517633" cy="2597108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ＩＲ推進法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（特定複合観光施設区域の整備の推進に関する法律）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の成立 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年３月～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ＩＲ推進本部設置　・　ＩＲ推進会議開催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b="1" u="sng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年７月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ＩＲ推進会議　取りまとめ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上記取りまとめに係るパブリックコメントの実施、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全国９ブロックにおいて説明・公聴会の開催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65313" y="806608"/>
            <a:ext cx="8229600" cy="534160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■国の法案の動向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3203848" y="4007544"/>
            <a:ext cx="476519" cy="398244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36816" y="4461842"/>
            <a:ext cx="5091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必要な法制上の措置（ＩＲ実施法）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7731631" y="76068"/>
            <a:ext cx="131358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2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302839" y="5805264"/>
            <a:ext cx="8517633" cy="105273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○ギャンブル等依存症対策に関する基本法案については、先の特別国会（平成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月１日～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月９日）において各党議員から法律案が国会に提出され、継続審議となっている。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27784" y="4860086"/>
            <a:ext cx="4370985" cy="733761"/>
            <a:chOff x="3923928" y="4372966"/>
            <a:chExt cx="4370985" cy="738664"/>
          </a:xfrm>
        </p:grpSpPr>
        <p:sp>
          <p:nvSpPr>
            <p:cNvPr id="3" name="正方形/長方形 2"/>
            <p:cNvSpPr/>
            <p:nvPr/>
          </p:nvSpPr>
          <p:spPr>
            <a:xfrm>
              <a:off x="3982348" y="4372966"/>
              <a:ext cx="431256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推進法第５条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必要となる法制上の措置については、この法律の施行後一年以内を目途として講じなければならない</a:t>
              </a:r>
            </a:p>
          </p:txBody>
        </p:sp>
        <p:sp>
          <p:nvSpPr>
            <p:cNvPr id="17" name="大かっこ 16"/>
            <p:cNvSpPr/>
            <p:nvPr/>
          </p:nvSpPr>
          <p:spPr>
            <a:xfrm>
              <a:off x="3923928" y="4410610"/>
              <a:ext cx="4370985" cy="643116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1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467544" y="1508690"/>
            <a:ext cx="8352928" cy="1128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66154" rIns="166154" rtlCol="0" anchor="ctr">
            <a:noAutofit/>
          </a:bodyPr>
          <a:lstStyle/>
          <a:p>
            <a:pPr>
              <a:lnSpc>
                <a:spcPts val="2031"/>
              </a:lnSpc>
            </a:pP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これまで、大阪府・大阪市では、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の早期開業が実現できるよう、国に対して法整備や基本方針の提示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31"/>
              </a:lnSpc>
            </a:pP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などの手続きを早急に進めていただくよう働きかけてきたところ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31"/>
              </a:lnSpc>
            </a:pP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激化する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を勝ち抜き、「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観光先進国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」日本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を実現するため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早期のＩＲ開業が必要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/>
        </p:nvGraphicFramePr>
        <p:xfrm>
          <a:off x="881322" y="4275328"/>
          <a:ext cx="7654846" cy="2060308"/>
        </p:xfrm>
        <a:graphic>
          <a:graphicData uri="http://schemas.openxmlformats.org/drawingml/2006/table">
            <a:tbl>
              <a:tblPr/>
              <a:tblGrid>
                <a:gridCol w="71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5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8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　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開業年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展示面積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77">
                <a:tc rowSpan="3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韓　国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蚕室展示コンベンションセンター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/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100,000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現代自動車ｸﾞﾛｰﾊﾞﾙﾋﾞｼﾞﾈｽｾﾝﾀｰ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50,000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水原展示コンベンションセンター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4,600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0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　湾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大台南市コンベンションセンター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　国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深圳国際展示場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500,000㎡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天津国際展示場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400,000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万㎡　開業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84470" y="2971155"/>
            <a:ext cx="8870511" cy="796662"/>
          </a:xfrm>
          <a:prstGeom prst="rect">
            <a:avLst/>
          </a:prstGeom>
          <a:noFill/>
          <a:ln>
            <a:noFill/>
          </a:ln>
        </p:spPr>
        <p:txBody>
          <a:bodyPr wrap="square" lIns="166154" rIns="166154" rtlCol="0" anchor="t">
            <a:noAutofit/>
          </a:bodyPr>
          <a:lstStyle/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＜背景＞　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施設に関し、近隣諸国では大型施設の新設や既存施設の拡張が進んでおり、ＩＲ開業が遅れることは、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我が国の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誘致の国際競争力低下が懸念される</a:t>
            </a:r>
            <a:endParaRPr lang="ja-JP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3865" y="3942754"/>
            <a:ext cx="4572000" cy="29117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○海外における主な</a:t>
            </a:r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施設の新設・拡張状況</a:t>
            </a:r>
            <a:endParaRPr lang="ja-JP" altLang="en-US" sz="1292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8" rIns="91414" bIns="45708" rtlCol="0" anchor="ctr"/>
          <a:lstStyle/>
          <a:p>
            <a:pPr algn="ctr" defTabSz="914146"/>
            <a:r>
              <a:rPr lang="ja-JP" altLang="en-US" sz="2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国の動向等について　②</a:t>
            </a:r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107504" y="933127"/>
            <a:ext cx="8229600" cy="534160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■ＩＲ推進に向けて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210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角丸四角形 66"/>
          <p:cNvSpPr/>
          <p:nvPr/>
        </p:nvSpPr>
        <p:spPr>
          <a:xfrm>
            <a:off x="148651" y="116632"/>
            <a:ext cx="8846697" cy="41147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2886" tIns="41443" rIns="82886" bIns="41443" anchor="ctr"/>
          <a:lstStyle/>
          <a:p>
            <a:pPr defTabSz="914290">
              <a:defRPr/>
            </a:pPr>
            <a:r>
              <a:rPr lang="ja-JP" altLang="en-US" sz="1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大阪府・大阪市の議会における主な質疑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4159"/>
              </p:ext>
            </p:extLst>
          </p:nvPr>
        </p:nvGraphicFramePr>
        <p:xfrm>
          <a:off x="164410" y="620688"/>
          <a:ext cx="8830938" cy="588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5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質疑概要</a:t>
                      </a: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答弁概要</a:t>
                      </a: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897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魅力あふれる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の実現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効果を大阪だけにとどめるのではなく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周辺の観光資源や観光施設とも連携し、広く関西、西日本まで効果を波及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させる視点も重要である。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さらに、ウェルネスやスポーツなどの観点も取り入れた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新たな観光を創出するなど、健康的なイメージの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を実現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していくべきとも考える。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に対する考え方を伺いたい。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「大阪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基本構想（案）・中間骨子」では、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ウェルネスの観点やスポーツ・フードなどをテーマにしたニューツーリズムの創出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をめざすとともに、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大阪・関西・西日本の連携による観光客の送り出し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により、その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効果を広く全国へ波及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させることとしている。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今後、大阪ならではの魅力あふれる、世界最高水準の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をめざし、さらなる検討を深めていく。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25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のプラスの効果と府民・市民理解促進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カジノだけでなく、国際会議場や展示場、エンターテイメント施設などの施設が一体的に整備・運営されるものであり、大きな経済効果が期待でき、観光を基幹産業として育てていくために必要なものであり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大阪のさらなる成長には不可欠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こうした、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の正しい情報がいまだ十分に浸透していない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大阪での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実現をめざすためには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積極的な情報発信が必要であるが、どのように取組んでいくのか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の誘致にあたっては、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府民・市民のコンセンサスを得ることが極めて重要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であることから、タイムリーに、国の方針を含め、府市の検討状況に応じた正しい内容を、わかりやすく説明する必要があると認識している。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そのため、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がもたらすプラスの効果に加え、不安を払拭するための懸念事項の最小化に向けた対応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など、府市のめざす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について、積極的に情報発信に取り組んでいるところである。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今後も、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多様な機会を捉え、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誘致の機運醸成を図っていく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25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ギャンブル等依存症対策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lvl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カジノのない現在においても、ギャンブル等依存症に苦しんでいる方がおられ、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カジノ施設の設置により、さらに依存症者が増加するのではないかと懸念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lvl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実現をめざすのであれば、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まずはギャンブル等依存症対策にしっかりと取り組むべき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ではないか。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ギャンブル等依存症対策については、依存症対策基本法案等の動向を踏まえつつ、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カジノ施設を設置することで、ギャンブル等依存症の増加を招かないようにすることはもとより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他のギャンブル・遊技等に起因する依存症を含め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、府市関係部局等とも連携を図りながら、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有効な対策を講じることでギャンブル等依存症を抑制していく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589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のマイナス</a:t>
                      </a:r>
                      <a:r>
                        <a:rPr kumimoji="1" lang="ja-JP" altLang="en-US" sz="1100" u="none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の効果</a:t>
                      </a:r>
                      <a:r>
                        <a:rPr kumimoji="1" lang="en-US" altLang="ja-JP" sz="1100" u="none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の利用者は、圧倒的に日本人観光客や大阪周辺の一般市民がターゲットである。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大阪経済にとってプラスになるどころか、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周辺地域の消費が減り、マイナスの効果となるため、夢洲への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誘致は、やめるべき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ではないか。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夢洲に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を核とする国際観光拠点、</a:t>
                      </a: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拠点が形成されることにより、来訪者や国際会議の開催等の大幅な増加が見込まれるなど、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は国内外から新たに人、モノ、投資を呼び込むもの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の立地により、非常に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大きな経済波及効果等が見込まれ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、また、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財政にも寄与するもの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大阪にとって大きなプラスの効果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がある。</a:t>
                      </a:r>
                      <a:endParaRPr kumimoji="1" lang="en-US" altLang="ja-JP" sz="11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民間活力を活用し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プラスの効果を最大限引き出す</a:t>
                      </a:r>
                      <a:r>
                        <a:rPr kumimoji="1" lang="ja-JP" altLang="en-US" sz="11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とともに、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懸念事項に対しては正面から取り組み、国際競争力の高い世界最高水準の</a:t>
                      </a:r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の実現に努めていく。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51422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1164</Words>
  <Application>Microsoft Office PowerPoint</Application>
  <PresentationFormat>画面に合わせる (4:3)</PresentationFormat>
  <Paragraphs>89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3_Office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2025-07-28T06:35:58Z</dcterms:created>
  <dcterms:modified xsi:type="dcterms:W3CDTF">2025-07-28T06:36:24Z</dcterms:modified>
</cp:coreProperties>
</file>