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801600" cy="9601200" type="A3"/>
  <p:notesSz cx="6735763" cy="9866313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FFCC"/>
    <a:srgbClr val="FF99FF"/>
    <a:srgbClr val="0000CC"/>
    <a:srgbClr val="0033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968" y="4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18621" cy="493237"/>
          </a:xfrm>
          <a:prstGeom prst="rect">
            <a:avLst/>
          </a:prstGeom>
        </p:spPr>
        <p:txBody>
          <a:bodyPr vert="horz" lIns="90610" tIns="45304" rIns="90610" bIns="45304" rtlCol="0"/>
          <a:lstStyle>
            <a:lvl1pPr algn="l" defTabSz="126869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6" y="0"/>
            <a:ext cx="2918621" cy="493237"/>
          </a:xfrm>
          <a:prstGeom prst="rect">
            <a:avLst/>
          </a:prstGeom>
        </p:spPr>
        <p:txBody>
          <a:bodyPr vert="horz" lIns="90610" tIns="45304" rIns="90610" bIns="45304" rtlCol="0"/>
          <a:lstStyle>
            <a:lvl1pPr algn="r" defTabSz="1268692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56E58E8-F1FB-456F-879D-873F2AB708DF}" type="datetimeFigureOut">
              <a:rPr lang="ja-JP" altLang="en-US"/>
              <a:pPr>
                <a:defRPr/>
              </a:pPr>
              <a:t>2025/7/11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10" tIns="45304" rIns="90610" bIns="4530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4" y="4686538"/>
            <a:ext cx="5387982" cy="4439132"/>
          </a:xfrm>
          <a:prstGeom prst="rect">
            <a:avLst/>
          </a:prstGeom>
        </p:spPr>
        <p:txBody>
          <a:bodyPr vert="horz" lIns="90610" tIns="45304" rIns="90610" bIns="45304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502"/>
            <a:ext cx="2918621" cy="493236"/>
          </a:xfrm>
          <a:prstGeom prst="rect">
            <a:avLst/>
          </a:prstGeom>
        </p:spPr>
        <p:txBody>
          <a:bodyPr vert="horz" lIns="90610" tIns="45304" rIns="90610" bIns="45304" rtlCol="0" anchor="b"/>
          <a:lstStyle>
            <a:lvl1pPr algn="l" defTabSz="126869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6" y="9371502"/>
            <a:ext cx="2918621" cy="493236"/>
          </a:xfrm>
          <a:prstGeom prst="rect">
            <a:avLst/>
          </a:prstGeom>
        </p:spPr>
        <p:txBody>
          <a:bodyPr vert="horz" lIns="90610" tIns="45304" rIns="90610" bIns="45304" rtlCol="0" anchor="b"/>
          <a:lstStyle>
            <a:lvl1pPr algn="r" defTabSz="1268692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DEC932-E525-45EF-B7D0-A922C06C7B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784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D6D3-70B5-49E9-A3C3-0825DDB55A11}" type="datetime1">
              <a:rPr lang="ja-JP" altLang="en-US" smtClean="0"/>
              <a:t>2025/7/11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F57A-B853-4384-88D0-B082D132C4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60D0-39A9-4C60-8C9D-B259CD7BBF81}" type="datetime1">
              <a:rPr lang="ja-JP" altLang="en-US" smtClean="0"/>
              <a:t>2025/7/11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DB93-212C-4D16-9660-18AE14937F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813C-029E-4447-B421-D1B72D7A6B0A}" type="datetime1">
              <a:rPr lang="ja-JP" altLang="en-US" smtClean="0"/>
              <a:t>2025/7/11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26E9-73E4-4DC1-B1C7-D4D8206B3E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2002-9B26-4FAF-A6CB-512926662315}" type="datetime1">
              <a:rPr lang="ja-JP" altLang="en-US" smtClean="0"/>
              <a:t>2025/7/11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C1C3-C332-40EF-AC39-2B9693CCE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AC1C-B434-47A7-8385-5A63E12F63E2}" type="datetime1">
              <a:rPr lang="ja-JP" altLang="en-US" smtClean="0"/>
              <a:t>2025/7/11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DFE0-2963-4EC8-B627-07817F96F0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DF98-1B63-4F09-97F9-97EDB9C32758}" type="datetime1">
              <a:rPr lang="ja-JP" altLang="en-US" smtClean="0"/>
              <a:t>2025/7/11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9D84-16B0-4DBA-95EA-90C54DDE5D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4E69B-C8F8-4792-B307-8AFEC8779C1C}" type="datetime1">
              <a:rPr lang="ja-JP" altLang="en-US" smtClean="0"/>
              <a:t>2025/7/11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DCFA-C134-4070-99B1-23A51B9D7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AD1-56B7-4B14-818B-B7339E1FE138}" type="datetime1">
              <a:rPr lang="ja-JP" altLang="en-US" smtClean="0"/>
              <a:t>2025/7/11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5BC99-4FB4-4772-9876-4F2DEFBB8D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176E-6796-465C-ABE8-0FEB5DC65D1D}" type="datetime1">
              <a:rPr lang="ja-JP" altLang="en-US" smtClean="0"/>
              <a:t>2025/7/11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CC529-390D-46BE-92B0-42B9042FC7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C811-7E6E-496A-BC1A-FB18E6CB02C4}" type="datetime1">
              <a:rPr lang="ja-JP" altLang="en-US" smtClean="0"/>
              <a:t>2025/7/11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2503-94CA-4296-BF81-9AF84BCB7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FD0D-DFEE-48C2-97A2-1C8963076CC0}" type="datetime1">
              <a:rPr lang="ja-JP" altLang="en-US" smtClean="0"/>
              <a:t>2025/7/11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1530-3D90-4027-B8A6-4E7B32CD0A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20EE7C-9A91-499E-A299-E3633A2BE748}" type="datetime1">
              <a:rPr lang="ja-JP" altLang="en-US" smtClean="0"/>
              <a:t>2025/7/11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A1EF17-624C-46C4-BDE2-94C561A6BB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136744" y="4296544"/>
            <a:ext cx="2175025" cy="5100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chemeClr val="tx1"/>
                </a:solidFill>
              </a:rPr>
              <a:t>＜検討事項＞</a:t>
            </a:r>
          </a:p>
        </p:txBody>
      </p:sp>
      <p:graphicFrame>
        <p:nvGraphicFramePr>
          <p:cNvPr id="19537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402339"/>
              </p:ext>
            </p:extLst>
          </p:nvPr>
        </p:nvGraphicFramePr>
        <p:xfrm>
          <a:off x="173036" y="966167"/>
          <a:ext cx="12412520" cy="2727184"/>
        </p:xfrm>
        <a:graphic>
          <a:graphicData uri="http://schemas.openxmlformats.org/drawingml/2006/table">
            <a:tbl>
              <a:tblPr/>
              <a:tblGrid>
                <a:gridCol w="1229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2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2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20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20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20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820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820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0889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53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2017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年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3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4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5</a:t>
                      </a: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6</a:t>
                      </a: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7</a:t>
                      </a:r>
                      <a:r>
                        <a:rPr kumimoji="1" lang="ja-JP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8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9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10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11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12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2018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月～</a:t>
                      </a: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3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　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国の動き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（想定）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　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IR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推進会議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　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　</a:t>
                      </a: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48" name="直線矢印コネクタ 47"/>
          <p:cNvCxnSpPr/>
          <p:nvPr/>
        </p:nvCxnSpPr>
        <p:spPr>
          <a:xfrm>
            <a:off x="2224336" y="1574888"/>
            <a:ext cx="10216902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15" name="テキスト ボックス 17"/>
          <p:cNvSpPr txBox="1">
            <a:spLocks noChangeArrowheads="1"/>
          </p:cNvSpPr>
          <p:nvPr/>
        </p:nvSpPr>
        <p:spPr bwMode="auto">
          <a:xfrm>
            <a:off x="1983497" y="1430738"/>
            <a:ext cx="13681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Calibri" pitchFamily="34" charset="0"/>
              </a:rPr>
              <a:t>●</a:t>
            </a:r>
            <a:endParaRPr lang="en-US" altLang="ja-JP" sz="1400" dirty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推進本部</a:t>
            </a:r>
            <a:endParaRPr lang="en-US" altLang="ja-JP" sz="1400" dirty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設置</a:t>
            </a:r>
          </a:p>
        </p:txBody>
      </p:sp>
      <p:sp>
        <p:nvSpPr>
          <p:cNvPr id="19516" name="テキスト ボックス 18"/>
          <p:cNvSpPr txBox="1">
            <a:spLocks noChangeArrowheads="1"/>
          </p:cNvSpPr>
          <p:nvPr/>
        </p:nvSpPr>
        <p:spPr bwMode="auto">
          <a:xfrm>
            <a:off x="4824498" y="1592092"/>
            <a:ext cx="16930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Calibri" pitchFamily="34" charset="0"/>
              </a:rPr>
              <a:t>実施法　制度設計</a:t>
            </a:r>
          </a:p>
        </p:txBody>
      </p:sp>
      <p:sp>
        <p:nvSpPr>
          <p:cNvPr id="19518" name="テキスト ボックス 21"/>
          <p:cNvSpPr txBox="1">
            <a:spLocks noChangeArrowheads="1"/>
          </p:cNvSpPr>
          <p:nvPr/>
        </p:nvSpPr>
        <p:spPr bwMode="auto">
          <a:xfrm>
            <a:off x="9538503" y="1418135"/>
            <a:ext cx="24789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+mn-ea"/>
                <a:ea typeface="+mn-ea"/>
              </a:rPr>
              <a:t>●</a:t>
            </a:r>
            <a:endParaRPr lang="en-US" altLang="ja-JP" sz="1400" dirty="0">
              <a:latin typeface="+mn-ea"/>
              <a:ea typeface="+mn-ea"/>
            </a:endParaRPr>
          </a:p>
          <a:p>
            <a:r>
              <a:rPr lang="ja-JP" altLang="en-US" sz="1400" dirty="0">
                <a:latin typeface="+mn-ea"/>
                <a:ea typeface="+mn-ea"/>
              </a:rPr>
              <a:t>実施法上程⇒審議⇒成立</a:t>
            </a:r>
          </a:p>
        </p:txBody>
      </p:sp>
      <p:cxnSp>
        <p:nvCxnSpPr>
          <p:cNvPr id="55" name="直線矢印コネクタ 54"/>
          <p:cNvCxnSpPr/>
          <p:nvPr/>
        </p:nvCxnSpPr>
        <p:spPr>
          <a:xfrm>
            <a:off x="2234039" y="3059197"/>
            <a:ext cx="10143425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2224336" y="2712368"/>
            <a:ext cx="10153128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角丸四角形 66"/>
          <p:cNvSpPr/>
          <p:nvPr/>
        </p:nvSpPr>
        <p:spPr>
          <a:xfrm>
            <a:off x="0" y="1"/>
            <a:ext cx="12801600" cy="43307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今後の進め方　　　　　　　　　　　　　　　　　　　　　　　　　　　　　　　　　　　　　　　　　　　　　　　＜資料</a:t>
            </a:r>
            <a:r>
              <a:rPr lang="en-US" altLang="ja-JP" sz="23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lang="ja-JP" altLang="en-US" sz="23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＞</a:t>
            </a:r>
            <a:r>
              <a:rPr lang="ja-JP" alt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　　　　　　　　　　　　　　　　　　　　　　　　　　　　  </a:t>
            </a:r>
          </a:p>
        </p:txBody>
      </p:sp>
      <p:sp>
        <p:nvSpPr>
          <p:cNvPr id="54" name="テキスト ボックス 20"/>
          <p:cNvSpPr txBox="1">
            <a:spLocks noChangeArrowheads="1"/>
          </p:cNvSpPr>
          <p:nvPr/>
        </p:nvSpPr>
        <p:spPr bwMode="auto">
          <a:xfrm>
            <a:off x="6692619" y="2620277"/>
            <a:ext cx="1364365" cy="22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400" dirty="0">
                <a:latin typeface="Calibri" pitchFamily="34" charset="0"/>
              </a:rPr>
              <a:t>●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56" name="テキスト ボックス 20"/>
          <p:cNvSpPr txBox="1">
            <a:spLocks noChangeArrowheads="1"/>
          </p:cNvSpPr>
          <p:nvPr/>
        </p:nvSpPr>
        <p:spPr bwMode="auto">
          <a:xfrm>
            <a:off x="8420811" y="2620277"/>
            <a:ext cx="1364365" cy="22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400" dirty="0">
                <a:latin typeface="Calibri" pitchFamily="34" charset="0"/>
              </a:rPr>
              <a:t>●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58" name="テキスト ボックス 20"/>
          <p:cNvSpPr txBox="1">
            <a:spLocks noChangeArrowheads="1"/>
          </p:cNvSpPr>
          <p:nvPr/>
        </p:nvSpPr>
        <p:spPr bwMode="auto">
          <a:xfrm>
            <a:off x="9932979" y="2611487"/>
            <a:ext cx="1364365" cy="22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400" dirty="0">
                <a:latin typeface="Calibri" pitchFamily="34" charset="0"/>
              </a:rPr>
              <a:t>●</a:t>
            </a:r>
            <a:endParaRPr lang="en-US" altLang="ja-JP" sz="1400" dirty="0">
              <a:latin typeface="Calibri" pitchFamily="34" charset="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234540"/>
              </p:ext>
            </p:extLst>
          </p:nvPr>
        </p:nvGraphicFramePr>
        <p:xfrm>
          <a:off x="208112" y="4728592"/>
          <a:ext cx="9433048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8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テーマ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主な検討事項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272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◆制度設計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・納付金、入場料のあり方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・申請主体、ライセンスのあり方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・国への要望事項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◆施設機能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・あるべき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IR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施設の機能・意義の検討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　　夢洲まちづくり構想（案）等との整合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◆依存症対策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　（青少年の健全育成含む）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・国における依存症対策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・大阪における依存症対策の現状、課題、今後の取組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・青少年の依存症対策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教育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補導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治療など）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・国への要望事項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◆治安対策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　（暴力団排除含む）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・想定される地域風俗環境の悪化、それに対する現状、課題、今後の取組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・警察との連携方法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・国への要望事項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792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◆府民理解の促進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・府民理解促進のための方法、周知内容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2" name="正方形/長方形 71"/>
          <p:cNvSpPr/>
          <p:nvPr/>
        </p:nvSpPr>
        <p:spPr>
          <a:xfrm>
            <a:off x="7809855" y="3642501"/>
            <a:ext cx="4983337" cy="5100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</a:rPr>
              <a:t>法案の整備状況に応じ、本会議及び部会の日程を調整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3721719" y="2994429"/>
            <a:ext cx="5915674" cy="5100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〔</a:t>
            </a:r>
            <a:r>
              <a:rPr lang="ja-JP" altLang="en-US" sz="1400" dirty="0">
                <a:solidFill>
                  <a:schemeClr val="tx1"/>
                </a:solidFill>
              </a:rPr>
              <a:t>　部　　　会　</a:t>
            </a:r>
            <a:r>
              <a:rPr lang="en-US" altLang="ja-JP" sz="1400" dirty="0">
                <a:solidFill>
                  <a:schemeClr val="tx1"/>
                </a:solidFill>
              </a:rPr>
              <a:t>〕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20"/>
          <p:cNvSpPr txBox="1">
            <a:spLocks noChangeArrowheads="1"/>
          </p:cNvSpPr>
          <p:nvPr/>
        </p:nvSpPr>
        <p:spPr bwMode="auto">
          <a:xfrm>
            <a:off x="5036435" y="2633374"/>
            <a:ext cx="1364365" cy="22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400" dirty="0">
                <a:latin typeface="Calibri" pitchFamily="34" charset="0"/>
              </a:rPr>
              <a:t>●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19" name="テキスト ボックス 20"/>
          <p:cNvSpPr txBox="1">
            <a:spLocks noChangeArrowheads="1"/>
          </p:cNvSpPr>
          <p:nvPr/>
        </p:nvSpPr>
        <p:spPr bwMode="auto">
          <a:xfrm>
            <a:off x="3414362" y="2620276"/>
            <a:ext cx="682182" cy="220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400" dirty="0">
                <a:latin typeface="Calibri" pitchFamily="34" charset="0"/>
              </a:rPr>
              <a:t>●</a:t>
            </a:r>
            <a:endParaRPr lang="en-US" altLang="ja-JP" sz="1400" dirty="0">
              <a:latin typeface="Calibri" pitchFamily="34" charset="0"/>
            </a:endParaRPr>
          </a:p>
        </p:txBody>
      </p:sp>
      <p:cxnSp>
        <p:nvCxnSpPr>
          <p:cNvPr id="9" name="直線コネクタ 8"/>
          <p:cNvCxnSpPr>
            <a:stCxn id="19537" idx="1"/>
            <a:endCxn id="19537" idx="3"/>
          </p:cNvCxnSpPr>
          <p:nvPr/>
        </p:nvCxnSpPr>
        <p:spPr>
          <a:xfrm>
            <a:off x="173036" y="2329759"/>
            <a:ext cx="12412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右矢印 1"/>
          <p:cNvSpPr/>
          <p:nvPr/>
        </p:nvSpPr>
        <p:spPr>
          <a:xfrm>
            <a:off x="9857184" y="5238183"/>
            <a:ext cx="471832" cy="3666874"/>
          </a:xfrm>
          <a:prstGeom prst="rightArrow">
            <a:avLst>
              <a:gd name="adj1" fmla="val 50000"/>
              <a:gd name="adj2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10408956" y="6467855"/>
            <a:ext cx="2032282" cy="128507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+mn-ea"/>
              </a:rPr>
              <a:t>必要に応じて</a:t>
            </a:r>
            <a:endParaRPr lang="en-US" altLang="ja-JP" sz="18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+mn-ea"/>
              </a:rPr>
              <a:t>部会を開催</a:t>
            </a:r>
            <a:endParaRPr lang="en-US" altLang="zh-TW" sz="1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3" name="テキスト ボックス 20"/>
          <p:cNvSpPr txBox="1">
            <a:spLocks noChangeArrowheads="1"/>
          </p:cNvSpPr>
          <p:nvPr/>
        </p:nvSpPr>
        <p:spPr bwMode="auto">
          <a:xfrm>
            <a:off x="2012099" y="2633374"/>
            <a:ext cx="1364365" cy="22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400" dirty="0">
                <a:latin typeface="Calibri" pitchFamily="34" charset="0"/>
              </a:rPr>
              <a:t>●</a:t>
            </a:r>
            <a:endParaRPr lang="en-US" altLang="ja-JP" sz="1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A3 297x420 mm</PresentationFormat>
  <Paragraphs>61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新細明體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2025-07-11T08:27:23Z</dcterms:created>
  <dcterms:modified xsi:type="dcterms:W3CDTF">2025-07-11T08:28:06Z</dcterms:modified>
</cp:coreProperties>
</file>