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
  </p:notesMasterIdLst>
  <p:sldIdLst>
    <p:sldId id="267" r:id="rId2"/>
    <p:sldId id="266" r:id="rId3"/>
  </p:sldIdLst>
  <p:sldSz cx="12801600" cy="9601200" type="A3"/>
  <p:notesSz cx="6797675" cy="99266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4" d="100"/>
          <a:sy n="44" d="100"/>
        </p:scale>
        <p:origin x="1304" y="56"/>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2025/7/28</a:t>
            </a:fld>
            <a:endParaRPr lang="ja-JP" altLang="en-US"/>
          </a:p>
        </p:txBody>
      </p:sp>
      <p:sp>
        <p:nvSpPr>
          <p:cNvPr id="4" name="スライド イメージ プレースホルダー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2025/7/28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2025/7/28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2025/7/28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2025/7/28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2025/7/28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2025/7/28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D20EE7C-9A91-499E-A299-E3633A2BE748}" type="datetime1">
              <a:rPr lang="ja-JP" altLang="en-US" smtClean="0"/>
              <a:t>2025/7/28</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32182" y="1813347"/>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＜検討事項にかかる主な意見①＞</a:t>
            </a: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第４回ＩＲ推進会議　概要</a:t>
            </a:r>
          </a:p>
        </p:txBody>
      </p:sp>
      <p:graphicFrame>
        <p:nvGraphicFramePr>
          <p:cNvPr id="6" name="表 5"/>
          <p:cNvGraphicFramePr>
            <a:graphicFrameLocks noGrp="1"/>
          </p:cNvGraphicFramePr>
          <p:nvPr>
            <p:extLst>
              <p:ext uri="{D42A27DB-BD31-4B8C-83A1-F6EECF244321}">
                <p14:modId xmlns:p14="http://schemas.microsoft.com/office/powerpoint/2010/main" val="657104885"/>
              </p:ext>
            </p:extLst>
          </p:nvPr>
        </p:nvGraphicFramePr>
        <p:xfrm>
          <a:off x="219549" y="2323374"/>
          <a:ext cx="12270760" cy="6908437"/>
        </p:xfrm>
        <a:graphic>
          <a:graphicData uri="http://schemas.openxmlformats.org/drawingml/2006/table">
            <a:tbl>
              <a:tblPr firstRow="1" bandRow="1">
                <a:tableStyleId>{5C22544A-7EE6-4342-B048-85BDC9FD1C3A}</a:tableStyleId>
              </a:tblPr>
              <a:tblGrid>
                <a:gridCol w="1103640">
                  <a:extLst>
                    <a:ext uri="{9D8B030D-6E8A-4147-A177-3AD203B41FA5}">
                      <a16:colId xmlns:a16="http://schemas.microsoft.com/office/drawing/2014/main" val="20000"/>
                    </a:ext>
                  </a:extLst>
                </a:gridCol>
                <a:gridCol w="11167120">
                  <a:extLst>
                    <a:ext uri="{9D8B030D-6E8A-4147-A177-3AD203B41FA5}">
                      <a16:colId xmlns:a16="http://schemas.microsoft.com/office/drawing/2014/main" val="20002"/>
                    </a:ext>
                  </a:extLst>
                </a:gridCol>
              </a:tblGrid>
              <a:tr h="317013">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テーマ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主な意見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66800">
                <a:tc>
                  <a:txBody>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◆大阪府市</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関係部署</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との意見</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交換</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の中のエンターテイメント施設を検討する際には、</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普段から関連事業に携わっている部署と一緒になって、現状や課題を把握</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したうえで、構想に盛り込んでいくべき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夢洲は水運と密接に関わる可能性があるため、</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既存の水都大阪の取り組みとも連携</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して検討すべき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については</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、大阪国際会議場やインテックス大阪等の既存施設とのすみ分け</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など、各論をしっかりと議論したうえで、</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展示と会議がセットとなった世界第一級のオールインワン型</a:t>
                      </a:r>
                      <a:r>
                        <a:rPr kumimoji="1" lang="en-US" altLang="ja-JP" sz="1400" u="sng"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拠点の形成</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など、総論につなげていって欲しい</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大阪の特性の一つである中小企業が活躍</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できるような機会の創出を配慮して欲しい</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カジノの収益については、地方の文化や観光、教育、地域のまちづくりに一定還元されるような仕組み作りを国に要望してもらいたい</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635397">
                <a:tc>
                  <a:txBody>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◆国の動向</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について</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lnSpc>
                          <a:spcPct val="100000"/>
                        </a:lnSpc>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主務大臣の認定や認可等の後でも、国の方で恣意的に事業者の取消しができるような文言が国の会議で示されたので、</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具体的にどのような場合に国が関与してくるのか</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、地方として確認をしていくべき</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納付金の率については、単純に海外の水準だけを勘案するのではなく、</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日本の高い法人税との関係などを総合的に検討</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し、事業者が</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の整備などにも財源を回せるよう、適切な水準とすべき</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いわゆるジャンケットによる海外富裕層の誘客や入場料の議論の前提として、</a:t>
                      </a:r>
                      <a:r>
                        <a:rPr kumimoji="1" lang="en-US" altLang="ja-JP" sz="1400" u="sng"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の客層のターゲットをどこに置くのかをまずは議論</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していく必要がある</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67723">
                <a:tc>
                  <a:txBody>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600"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めざす姿</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lnSpc>
                          <a:spcPct val="100000"/>
                        </a:lnSpc>
                        <a:spcBef>
                          <a:spcPts val="600"/>
                        </a:spcBef>
                        <a:buFont typeface="Arial" panose="020B0604020202020204" pitchFamily="34" charset="0"/>
                        <a:buChar char="•"/>
                      </a:pPr>
                      <a:r>
                        <a:rPr kumimoji="1" lang="en-US" altLang="ja-JP" sz="1400" u="sng"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と大阪の成長産業分野（医療、スポーツ、食など）をうまくリンク</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させるとともに</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sng"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についてもターゲット設定を議論</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したうえで、ハード・ソフトの両面から検討していくべき</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夢洲から観光客を送り出す際に、</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瀬戸内海が広域観光の重要なポイント</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になるのではないか</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エンターテイメントの客層ターゲットを考えた際に、</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大阪らしさだけでなく日本らしさ</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も打ち出していく必要があり、</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国内の他の</a:t>
                      </a:r>
                      <a:r>
                        <a:rPr kumimoji="1" lang="en-US" altLang="ja-JP" sz="1400" u="sng"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の動向もにらんで</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考えていく必要がある。</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エンターテイメントは、</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と比べても議論ができていないので、</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世界の顧客を対象としたマーケティング調査から始めていくべき</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err="1">
                          <a:latin typeface="Meiryo UI" panose="020B0604030504040204" pitchFamily="50" charset="-128"/>
                          <a:ea typeface="Meiryo UI" panose="020B0604030504040204" pitchFamily="50" charset="-128"/>
                          <a:cs typeface="Meiryo UI" panose="020B0604030504040204" pitchFamily="50" charset="-128"/>
                        </a:rPr>
                        <a:t>は民設</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民営の事業であるため、</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行政はあり方やガイドラインなどを示すまでにとどめ、コンテンツの内容などは事業者の提案を活かす</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ことを基本とするべき</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の趣旨を考えると、</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グローバルが最も大事な視点で、そこに大阪らしさなどのユニークを加えていくべき</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大阪市が支援しているアーツカウンシルなどとうまく結びつけて、</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第三者が</a:t>
                      </a:r>
                      <a:r>
                        <a:rPr kumimoji="1" lang="en-US" altLang="ja-JP" sz="1400" u="sng"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のコンテンツのあり方などを議論できる場</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をつくっていくことが大事</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5" name="テキスト ボックス 1"/>
          <p:cNvSpPr txBox="1"/>
          <p:nvPr/>
        </p:nvSpPr>
        <p:spPr>
          <a:xfrm>
            <a:off x="10793288" y="605086"/>
            <a:ext cx="1662064"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2000" kern="100" dirty="0">
                <a:effectLst/>
                <a:latin typeface="Meiryo UI" panose="020B0604030504040204" pitchFamily="50" charset="-128"/>
                <a:ea typeface="Meiryo UI" panose="020B0604030504040204" pitchFamily="50" charset="-128"/>
                <a:cs typeface="Meiryo UI" panose="020B0604030504040204" pitchFamily="50" charset="-128"/>
              </a:rPr>
              <a:t>参考</a:t>
            </a:r>
            <a:r>
              <a:rPr lang="ja-JP" sz="2000" kern="100" dirty="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84592" y="1110283"/>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日（月）</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13:00</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15:05</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5896744" y="1110283"/>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＜場所＞</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大阪府庁本館</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議会特別会議室（大）　</a:t>
            </a:r>
          </a:p>
        </p:txBody>
      </p:sp>
    </p:spTree>
    <p:extLst>
      <p:ext uri="{BB962C8B-B14F-4D97-AF65-F5344CB8AC3E}">
        <p14:creationId xmlns:p14="http://schemas.microsoft.com/office/powerpoint/2010/main" val="2967751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50111" y="1110283"/>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＜検討事項にかかる主な意見②＞</a:t>
            </a: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第４回ＩＲ推進会議　概要</a:t>
            </a:r>
          </a:p>
        </p:txBody>
      </p:sp>
      <p:graphicFrame>
        <p:nvGraphicFramePr>
          <p:cNvPr id="6" name="表 5"/>
          <p:cNvGraphicFramePr>
            <a:graphicFrameLocks noGrp="1"/>
          </p:cNvGraphicFramePr>
          <p:nvPr>
            <p:extLst>
              <p:ext uri="{D42A27DB-BD31-4B8C-83A1-F6EECF244321}">
                <p14:modId xmlns:p14="http://schemas.microsoft.com/office/powerpoint/2010/main" val="188339062"/>
              </p:ext>
            </p:extLst>
          </p:nvPr>
        </p:nvGraphicFramePr>
        <p:xfrm>
          <a:off x="220642" y="1704256"/>
          <a:ext cx="12273591" cy="5390493"/>
        </p:xfrm>
        <a:graphic>
          <a:graphicData uri="http://schemas.openxmlformats.org/drawingml/2006/table">
            <a:tbl>
              <a:tblPr firstRow="1" bandRow="1">
                <a:tableStyleId>{5C22544A-7EE6-4342-B048-85BDC9FD1C3A}</a:tableStyleId>
              </a:tblPr>
              <a:tblGrid>
                <a:gridCol w="1112351">
                  <a:extLst>
                    <a:ext uri="{9D8B030D-6E8A-4147-A177-3AD203B41FA5}">
                      <a16:colId xmlns:a16="http://schemas.microsoft.com/office/drawing/2014/main" val="20000"/>
                    </a:ext>
                  </a:extLst>
                </a:gridCol>
                <a:gridCol w="11161240">
                  <a:extLst>
                    <a:ext uri="{9D8B030D-6E8A-4147-A177-3AD203B41FA5}">
                      <a16:colId xmlns:a16="http://schemas.microsoft.com/office/drawing/2014/main" val="20002"/>
                    </a:ext>
                  </a:extLst>
                </a:gridCol>
              </a:tblGrid>
              <a:tr h="361293">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テーマ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主な意見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113080">
                <a:tc>
                  <a:txBody>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600"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の</a:t>
                      </a: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めざす姿</a:t>
                      </a:r>
                    </a:p>
                    <a:p>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u="sng"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の客層を見定めたうえで、日本や関西として何を売り出していくべきか</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をよく検討し、それを</a:t>
                      </a:r>
                      <a:r>
                        <a:rPr kumimoji="1" lang="en-US" altLang="ja-JP" sz="1400" u="sng"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施設内で展示や催し物といった形で紹介</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することで、効果を波及させていくべき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海外だけでなく日本国内も含めて、どういった客層をターゲットに設定するのかについてはある程度整理</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をしたうえで、</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のあり方や地域のポテンシャルなどを考えていくべき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大阪、関西、日本には、海外と比較しても</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質の高いコンテンツが多くあり</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を通じたツアーなどの仕掛けづくりをすることで、掘り起こしをしていける可能性がある</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49960">
                <a:tc>
                  <a:txBody>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◆懸念事項</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の対策に</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ついて</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依存症にかかる大阪府域の既存の対策と</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の夢洲での対策とでは、大きく変わると思われるので、最先端の取り組みを進めるために、</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必要な人材の育成</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や、</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特区なども視野に入れた斬新なアイデア</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を出して検討していくべき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反社会的勢力の入場制限を行うために、</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警察から情報をリアルタイムで得ることができるシステムをどういう形で制度設計していくか</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についても、国に要望していくべき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警備に関して新たな人材の確保が必要</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となる中、</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情報機器や防犯カメラなどの機械を、ゾーニングされた夢洲内での監視にうまく活用</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していくことなどを検討するべき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規制緩和により、</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カジノ利用者等の個人情報であるライフログデータを取り扱う</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ようにするのであれば、それらを医療の研究など、</a:t>
                      </a:r>
                      <a:r>
                        <a:rPr kumimoji="1" lang="ja-JP" altLang="en-US" sz="1400" u="sng" dirty="0">
                          <a:latin typeface="Meiryo UI" panose="020B0604030504040204" pitchFamily="50" charset="-128"/>
                          <a:ea typeface="Meiryo UI" panose="020B0604030504040204" pitchFamily="50" charset="-128"/>
                          <a:cs typeface="Meiryo UI" panose="020B0604030504040204" pitchFamily="50" charset="-128"/>
                        </a:rPr>
                        <a:t>新たな産業振興にも活用</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できる可能性もあるのではないか</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大阪が依存症対策のトップランナーをめざしていくのであれば、大阪府の</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年度の依存症対策の関連予算である約</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480</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万円のままでは無理である</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1024</Words>
  <Application>Microsoft Office PowerPoint</Application>
  <PresentationFormat>A3 297x420 mm</PresentationFormat>
  <Paragraphs>49</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2025-07-28T05:43:22Z</dcterms:created>
  <dcterms:modified xsi:type="dcterms:W3CDTF">2025-07-28T05:43:53Z</dcterms:modified>
</cp:coreProperties>
</file>