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681075" cy="9972675"/>
  <p:notesSz cx="14355763" cy="9926638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716" y="48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131175" y="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4B3EF-FF03-46E8-AFDD-2C0DB73D66F0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131175" y="9429750"/>
            <a:ext cx="62214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551F0-0629-49BB-B110-C1253424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627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1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131927" y="1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/>
          <a:lstStyle>
            <a:lvl1pPr algn="r">
              <a:defRPr sz="1200"/>
            </a:lvl1pPr>
          </a:lstStyle>
          <a:p>
            <a:fld id="{B9E9B599-E8FF-4B38-83E7-095891B3EAA9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81563" y="1243013"/>
            <a:ext cx="4592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7" tIns="45654" rIns="91307" bIns="456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35423" y="4777033"/>
            <a:ext cx="11484927" cy="3908187"/>
          </a:xfrm>
          <a:prstGeom prst="rect">
            <a:avLst/>
          </a:prstGeom>
        </p:spPr>
        <p:txBody>
          <a:bodyPr vert="horz" lIns="91307" tIns="45654" rIns="91307" bIns="456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2" y="9428802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131927" y="9428802"/>
            <a:ext cx="6220672" cy="497838"/>
          </a:xfrm>
          <a:prstGeom prst="rect">
            <a:avLst/>
          </a:prstGeom>
        </p:spPr>
        <p:txBody>
          <a:bodyPr vert="horz" lIns="91307" tIns="45654" rIns="91307" bIns="45654" rtlCol="0" anchor="b"/>
          <a:lstStyle>
            <a:lvl1pPr algn="r">
              <a:defRPr sz="1200"/>
            </a:lvl1pPr>
          </a:lstStyle>
          <a:p>
            <a:fld id="{99EE81FD-400E-4942-8009-1A18CFF5A2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4688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図 94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126" y="4014950"/>
            <a:ext cx="954760" cy="648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97390" y="1324487"/>
            <a:ext cx="6629466" cy="178855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/>
          <p:nvPr/>
        </p:nvSpPr>
        <p:spPr>
          <a:xfrm>
            <a:off x="224771" y="1949623"/>
            <a:ext cx="6426167" cy="1073888"/>
          </a:xfrm>
          <a:prstGeom prst="roundRect">
            <a:avLst>
              <a:gd name="adj" fmla="val 4701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223" y="-1"/>
            <a:ext cx="12169351" cy="45108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大阪ＩＲ基本構想（案）・中間骨子の概要</a:t>
            </a:r>
            <a:r>
              <a:rPr lang="ja-JP" altLang="en-US" sz="18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　　　　　　　　　　　　　　　　　　　　　　　　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【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大阪府・大阪市ＩＲ推進局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】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2017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年８月</a:t>
            </a:r>
          </a:p>
        </p:txBody>
      </p:sp>
      <p:sp>
        <p:nvSpPr>
          <p:cNvPr id="7" name="テキスト ボックス 36"/>
          <p:cNvSpPr txBox="1"/>
          <p:nvPr/>
        </p:nvSpPr>
        <p:spPr>
          <a:xfrm>
            <a:off x="101897" y="1097905"/>
            <a:ext cx="2160240" cy="26184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大阪ＩＲの基本コンセプト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4771" y="1952235"/>
            <a:ext cx="6321856" cy="1069524"/>
          </a:xfrm>
          <a:prstGeom prst="rect">
            <a:avLst/>
          </a:prstGeom>
          <a:noFill/>
          <a:ln>
            <a:noFill/>
          </a:ln>
        </p:spPr>
        <p:txBody>
          <a:bodyPr wrap="square" lIns="36000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b="1" dirty="0">
                <a:latin typeface="+mj-ea"/>
                <a:ea typeface="+mj-ea"/>
              </a:rPr>
              <a:t>＜基本コンセプト＞　</a:t>
            </a:r>
            <a:r>
              <a:rPr lang="ja-JP" altLang="en-US" sz="1050" u="sng" dirty="0">
                <a:latin typeface="+mn-ea"/>
              </a:rPr>
              <a:t>大阪</a:t>
            </a:r>
            <a:r>
              <a:rPr lang="ja-JP" altLang="en-US" sz="1050" u="sng" dirty="0">
                <a:latin typeface="+mj-ea"/>
                <a:ea typeface="+mj-ea"/>
              </a:rPr>
              <a:t>・関西の持続的な経済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成長のエンジンとなる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t>世界最高水準の成長型ＩＲ</a:t>
            </a:r>
            <a:endParaRPr lang="en-US" altLang="ja-JP" sz="1400" b="1" u="sng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+mn-ea"/>
              </a:rPr>
              <a:t>　　　　●　</a:t>
            </a:r>
            <a:r>
              <a:rPr lang="ja-JP" altLang="en-US" sz="1050" u="sng" dirty="0">
                <a:latin typeface="+mn-ea"/>
              </a:rPr>
              <a:t>世界中から人・モノ・投資を呼び込み、経済成長のエンジンとなる</a:t>
            </a:r>
            <a:r>
              <a:rPr lang="ja-JP" altLang="en-US" sz="1050" dirty="0">
                <a:latin typeface="+mn-ea"/>
              </a:rPr>
              <a:t>ため、</a:t>
            </a:r>
            <a:r>
              <a:rPr lang="ja-JP" altLang="en-US" sz="1050" u="sng" dirty="0">
                <a:latin typeface="+mn-ea"/>
              </a:rPr>
              <a:t>ビジネス客、ファミリーなど</a:t>
            </a:r>
            <a:endParaRPr lang="en-US" altLang="ja-JP" sz="1050" u="sng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　　　 　　</a:t>
            </a:r>
            <a:r>
              <a:rPr lang="ja-JP" altLang="en-US" sz="1050" u="sng" dirty="0">
                <a:latin typeface="+mn-ea"/>
              </a:rPr>
              <a:t>世界の幅広い層をターゲットとする「世界最高水準」のＩＲ</a:t>
            </a:r>
            <a:endParaRPr lang="en-US" altLang="ja-JP" sz="1050" u="sng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　　　●　</a:t>
            </a:r>
            <a:r>
              <a:rPr lang="en-US" altLang="ja-JP" sz="1050" u="sng" dirty="0">
                <a:latin typeface="+mn-ea"/>
              </a:rPr>
              <a:t>50</a:t>
            </a:r>
            <a:r>
              <a:rPr lang="ja-JP" altLang="en-US" sz="1050" u="sng" dirty="0">
                <a:latin typeface="+mn-ea"/>
              </a:rPr>
              <a:t>年・</a:t>
            </a:r>
            <a:r>
              <a:rPr lang="en-US" altLang="ja-JP" sz="1050" u="sng" dirty="0">
                <a:latin typeface="+mn-ea"/>
              </a:rPr>
              <a:t>100</a:t>
            </a:r>
            <a:r>
              <a:rPr lang="ja-JP" altLang="en-US" sz="1050" u="sng" dirty="0">
                <a:latin typeface="+mn-ea"/>
              </a:rPr>
              <a:t>年先を見据え</a:t>
            </a:r>
            <a:r>
              <a:rPr lang="ja-JP" altLang="en-US" sz="1050" dirty="0">
                <a:latin typeface="+mn-ea"/>
              </a:rPr>
              <a:t>、初期投資の効果だけでなく、</a:t>
            </a:r>
            <a:r>
              <a:rPr lang="ja-JP" altLang="en-US" sz="1050" u="sng" dirty="0">
                <a:latin typeface="+mn-ea"/>
              </a:rPr>
              <a:t>施設、機能が更新され続ける「成長型」のＩＲ</a:t>
            </a:r>
            <a:endParaRPr lang="en-US" altLang="ja-JP" sz="1050" u="sng" dirty="0">
              <a:latin typeface="+mn-ea"/>
            </a:endParaRPr>
          </a:p>
        </p:txBody>
      </p:sp>
      <p:sp>
        <p:nvSpPr>
          <p:cNvPr id="13" name="フローチャート: 組合せ 12"/>
          <p:cNvSpPr/>
          <p:nvPr/>
        </p:nvSpPr>
        <p:spPr>
          <a:xfrm>
            <a:off x="2617670" y="3206193"/>
            <a:ext cx="1704117" cy="267976"/>
          </a:xfrm>
          <a:prstGeom prst="flowChartMerge">
            <a:avLst/>
          </a:prstGeom>
          <a:gradFill flip="none" rotWithShape="1">
            <a:gsLst>
              <a:gs pos="0">
                <a:schemeClr val="accent1">
                  <a:satMod val="103000"/>
                  <a:tint val="94000"/>
                  <a:lumMod val="0"/>
                  <a:lumOff val="100000"/>
                </a:schemeClr>
              </a:gs>
              <a:gs pos="49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105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898040" y="6822445"/>
            <a:ext cx="4864646" cy="2334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地域の合意形成（府民・市民理解の促進）に向けた取組み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7390" y="3701226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成長の方向性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7390" y="8353171"/>
            <a:ext cx="18002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 つ の 柱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7236" y="3594122"/>
            <a:ext cx="6624890" cy="63539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1331" y="4313733"/>
            <a:ext cx="1616148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時間軸に沿った成長・発展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1405" y="4601765"/>
            <a:ext cx="2016000" cy="540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常に世界水準の競争力と近未来を感じさせ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魅力を備える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ことによる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将来に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わたって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持続的な成長・発展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805759" y="4313733"/>
            <a:ext cx="1609736" cy="246221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空間</a:t>
            </a: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軸に沿った成長・波及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602627" y="4601765"/>
            <a:ext cx="2016000" cy="68400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大阪ＩＲを訪れる世界中の人々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周辺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つなぐとともに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、大阪・関西が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誇る最先端技術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世界発信によ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広域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波及効果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6912391" y="4770313"/>
            <a:ext cx="6595145" cy="1872208"/>
            <a:chOff x="7030802" y="4709346"/>
            <a:chExt cx="6595145" cy="1872208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7149609" y="5208703"/>
              <a:ext cx="3899625" cy="51897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一大観光</a:t>
              </a:r>
              <a:r>
                <a:rPr lang="ja-JP" altLang="en-US" sz="100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拠点・ＭＩＣＥ拠点</a:t>
              </a:r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として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・ ビジネス客やファミリー層の来訪者の増加 、訪日外国人の増加</a:t>
              </a:r>
            </a:p>
            <a:p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・ 国際会議や大規模展示会開催の増加　　　・１人当たり観光消費額の増加　　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136768" y="5729972"/>
              <a:ext cx="6421304" cy="35775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tIns="36000" bIns="36000" rtlCol="0">
              <a:spAutoFit/>
            </a:bodyPr>
            <a:lstStyle/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地域経済への大きなプラスの波及効果　　　　◆ 大阪だけではなく、関西、日本全国への波及効果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ＩＲの実現を契機に依存症対策のトップランナーへ</a:t>
              </a:r>
              <a:r>
                <a:rPr lang="en-US" altLang="ja-JP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／治安・地域風俗環境対策をより充実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1329228" y="5212994"/>
              <a:ext cx="2089060" cy="47131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txBody>
            <a:bodyPr wrap="square" tIns="36000" bIns="36000" rtlCol="0" anchor="ctr" anchorCtr="0">
              <a:noAutofit/>
            </a:bodyPr>
            <a:lstStyle/>
            <a:p>
              <a:pPr marL="161925" indent="-161925">
                <a:spcBef>
                  <a:spcPts val="600"/>
                </a:spcBef>
              </a:pPr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経済波及効果 ・ 雇用創出効果 ・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　 財政への寄与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161925" indent="-161925"/>
              <a:r>
                <a:rPr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幅広い産業分野への波及効果</a:t>
              </a:r>
              <a:endPara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下矢印 51"/>
            <p:cNvSpPr/>
            <p:nvPr/>
          </p:nvSpPr>
          <p:spPr>
            <a:xfrm rot="16200000">
              <a:off x="10998531" y="5423804"/>
              <a:ext cx="443301" cy="121924"/>
            </a:xfrm>
            <a:prstGeom prst="downArrow">
              <a:avLst>
                <a:gd name="adj1" fmla="val 50000"/>
                <a:gd name="adj2" fmla="val 100000"/>
              </a:avLst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7030802" y="4922874"/>
              <a:ext cx="6595145" cy="165868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7136239" y="6349653"/>
              <a:ext cx="6408185" cy="180000"/>
            </a:xfrm>
            <a:prstGeom prst="rect">
              <a:avLst/>
            </a:prstGeom>
            <a:noFill/>
            <a:ln w="3175"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 周辺地域環境整備や観光施策等　◆ 総合的な懸念事項対策　◆ 地域経済振興、産業創出　など</a:t>
              </a:r>
              <a:endPara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7031190" y="4928405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観光振興・地域経済振興・公益還元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034595" y="6116023"/>
              <a:ext cx="2780240" cy="2752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■</a:t>
              </a:r>
              <a:r>
                <a:rPr lang="ja-JP" altLang="en-US" sz="1200" b="1" dirty="0">
                  <a:latin typeface="ＭＳ Ｐゴシック" panose="020B0600070205080204" pitchFamily="50" charset="-128"/>
                </a:rPr>
                <a:t>　</a:t>
              </a:r>
              <a:r>
                <a:rPr lang="ja-JP" altLang="en-US" sz="1200" b="1" u="sng" dirty="0">
                  <a:latin typeface="ＭＳ Ｐゴシック" panose="020B0600070205080204" pitchFamily="50" charset="-128"/>
                </a:rPr>
                <a:t>納付金・入場料等の活用</a:t>
              </a:r>
              <a:endParaRPr lang="en-US" altLang="ja-JP" sz="1200" b="1" u="sng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7030802" y="4709346"/>
              <a:ext cx="2402023" cy="25200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3960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1000"/>
                </a:spcAft>
              </a:pPr>
              <a:r>
                <a:rPr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ＩＲ</a:t>
              </a:r>
              <a:r>
                <a:rPr lang="ja-JP" altLang="en-US" sz="1400" dirty="0">
                  <a:effectLst/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立地による効果</a:t>
              </a:r>
              <a:endParaRPr lang="ja-JP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-17148" y="487933"/>
            <a:ext cx="6696898" cy="553998"/>
          </a:xfrm>
          <a:prstGeom prst="rect">
            <a:avLst/>
          </a:prstGeom>
          <a:noFill/>
          <a:ln w="3175"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000" dirty="0">
                <a:latin typeface="ＭＳ Ｐゴシック" panose="020B0600070205080204" pitchFamily="50" charset="-128"/>
              </a:rPr>
              <a:t>　大阪へのＩＲ誘致実現には、府民・市民の理解を得て、取組みを進めていく必要があることから、 ＩＲの基本コンセプトや　　懸念事項への取組みの方向性等について、大阪府・大阪市で開催しているＩＲ推進会議での議論も踏まえ、今般、ＩＲ推進局において、「大阪ＩＲ基本構想（案）」の中間骨子として取りまとめたものである。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51935" y="1372318"/>
            <a:ext cx="6602089" cy="584775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en-US" sz="1050" dirty="0">
                <a:latin typeface="+mn-ea"/>
              </a:rPr>
              <a:t>大阪・夢洲のポテンシャルを最大限活かして、課題を解決する</a:t>
            </a:r>
            <a:r>
              <a:rPr lang="ja-JP" altLang="en-US" sz="1050" u="sng" dirty="0">
                <a:latin typeface="+mn-ea"/>
              </a:rPr>
              <a:t>新たな具体策が必要</a:t>
            </a:r>
            <a:endParaRPr lang="en-US" altLang="ja-JP" sz="1050" u="sng" dirty="0"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050" dirty="0">
                <a:latin typeface="+mn-ea"/>
              </a:rPr>
              <a:t>厳しい財政に鑑み、</a:t>
            </a:r>
            <a:r>
              <a:rPr lang="ja-JP" altLang="en-US" sz="1050" u="sng" dirty="0">
                <a:latin typeface="+mn-ea"/>
              </a:rPr>
              <a:t>税負担を最小限に抑制</a:t>
            </a:r>
            <a:r>
              <a:rPr lang="ja-JP" altLang="en-US" sz="1050" dirty="0">
                <a:latin typeface="+mn-ea"/>
              </a:rPr>
              <a:t>しながら、</a:t>
            </a:r>
            <a:r>
              <a:rPr lang="ja-JP" altLang="en-US" sz="1050" u="sng" dirty="0">
                <a:latin typeface="+mn-ea"/>
              </a:rPr>
              <a:t>民間の知恵と工夫を最大限に活かすプロジェクト</a:t>
            </a:r>
            <a:r>
              <a:rPr lang="ja-JP" altLang="en-US" sz="1050" dirty="0">
                <a:latin typeface="+mn-ea"/>
              </a:rPr>
              <a:t>が効果的</a:t>
            </a:r>
            <a:endParaRPr lang="en-US" altLang="ja-JP" sz="1050" dirty="0">
              <a:latin typeface="+mn-ea"/>
            </a:endParaRPr>
          </a:p>
          <a:p>
            <a:r>
              <a:rPr lang="ja-JP" altLang="en-US" sz="1050" dirty="0">
                <a:latin typeface="+mn-ea"/>
              </a:rPr>
              <a:t>　　　　　　　　　　　　　　　　　　　　　　　　　　　　　　　　　　　　</a:t>
            </a:r>
            <a:r>
              <a:rPr lang="ja-JP" altLang="en-US" sz="1050">
                <a:latin typeface="+mn-ea"/>
              </a:rPr>
              <a:t>　</a:t>
            </a:r>
            <a:r>
              <a:rPr lang="ja-JP" altLang="en-US" sz="1050" dirty="0">
                <a:latin typeface="+mn-ea"/>
              </a:rPr>
              <a:t>　　　　　　　　⇒　</a:t>
            </a:r>
            <a:r>
              <a:rPr lang="ja-JP" altLang="en-US" sz="1050" u="sng" dirty="0">
                <a:latin typeface="+mn-ea"/>
              </a:rPr>
              <a:t> ＩＲを核とする国際観光拠点の形成</a:t>
            </a:r>
            <a:endParaRPr lang="en-US" altLang="ja-JP" sz="1050" u="sng" dirty="0">
              <a:latin typeface="+mn-ea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74627" y="5249837"/>
            <a:ext cx="1872000" cy="1188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126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○大阪・関西・日本の歴史、文化、観光資源などの魅力発信</a:t>
            </a:r>
          </a:p>
          <a:p>
            <a:pPr marL="126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○海外・国内からのゲートウェイとなる　広域観光拠点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>
                <a:latin typeface="ＭＳ Ｐゴシック" panose="020B0600070205080204" pitchFamily="50" charset="-128"/>
              </a:rPr>
              <a:t>○大阪・関西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・西日本との連携</a:t>
            </a:r>
            <a:r>
              <a:rPr lang="ja-JP" altLang="en-US" sz="800">
                <a:latin typeface="ＭＳ Ｐゴシック" panose="020B0600070205080204" pitchFamily="50" charset="-128"/>
              </a:rPr>
              <a:t>による　観光客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の送り出し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26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イノベーションにつながる最先端技術の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ショーケース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26000" indent="-457200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など</a:t>
            </a:r>
            <a:endParaRPr lang="ja-JP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275801" y="7567121"/>
            <a:ext cx="2160000" cy="68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72000" tIns="36000" rIns="36000" bIns="36000" rtlCol="0" anchor="ctr" anchorCtr="0">
            <a:noAutofit/>
          </a:bodyPr>
          <a:lstStyle/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○海に囲まれた広大な土地を最大限に活かしたゆとりある空間</a:t>
            </a: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○最先端技術等の実践・実証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○</a:t>
            </a:r>
            <a:r>
              <a:rPr lang="en-US" altLang="ja-JP" sz="8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800" dirty="0">
                <a:latin typeface="ＭＳ Ｐゴシック" panose="020B0600070205080204" pitchFamily="50" charset="-128"/>
              </a:rPr>
              <a:t>時間快適に安心して楽しめる空間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800" dirty="0">
                <a:latin typeface="ＭＳ Ｐゴシック" panose="020B0600070205080204" pitchFamily="50" charset="-128"/>
              </a:rPr>
              <a:t>　　　　　　　　　　　　　　　　　　　　　　　　　　など</a:t>
            </a: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2611391" y="6834013"/>
            <a:ext cx="1560821" cy="380480"/>
          </a:xfrm>
          <a:prstGeom prst="rect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ポテンシャルを活かした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価値創出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69398" y="8649411"/>
            <a:ext cx="3986479" cy="1161462"/>
            <a:chOff x="287809" y="8649411"/>
            <a:chExt cx="3986479" cy="1161462"/>
          </a:xfrm>
        </p:grpSpPr>
        <p:sp>
          <p:nvSpPr>
            <p:cNvPr id="89" name="角丸四角形 88"/>
            <p:cNvSpPr>
              <a:spLocks/>
            </p:cNvSpPr>
            <p:nvPr/>
          </p:nvSpPr>
          <p:spPr>
            <a:xfrm>
              <a:off x="287809" y="8649411"/>
              <a:ext cx="3986479" cy="864000"/>
            </a:xfrm>
            <a:prstGeom prst="roundRect">
              <a:avLst>
                <a:gd name="adj" fmla="val 5068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76000" rIns="72000" rtlCol="0" anchor="t" anchorCtr="0"/>
            <a:lstStyle/>
            <a:p>
              <a:pPr marL="174625" indent="-174625" algn="ctr">
                <a:spcAft>
                  <a:spcPts val="600"/>
                </a:spcAft>
              </a:pPr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③ </a:t>
              </a:r>
              <a:r>
                <a:rPr lang="ja-JP" altLang="en-US" sz="900" spc="-1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世界に類をみない魅力ある空間形成、最先端技術の活用による スマートリゾートの実現</a:t>
              </a:r>
              <a:endParaRPr lang="en-US" altLang="ja-JP" sz="900" spc="-1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0" name="角丸四角形 89"/>
            <p:cNvSpPr>
              <a:spLocks/>
            </p:cNvSpPr>
            <p:nvPr/>
          </p:nvSpPr>
          <p:spPr>
            <a:xfrm>
              <a:off x="330676" y="8704500"/>
              <a:ext cx="2052000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72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①大阪・関西・日本観光の要となる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　 独創性に富む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72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国際的エンターテイメント拠点の形成　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1" name="角丸四角形 90"/>
            <p:cNvSpPr>
              <a:spLocks/>
            </p:cNvSpPr>
            <p:nvPr/>
          </p:nvSpPr>
          <p:spPr>
            <a:xfrm>
              <a:off x="2422675" y="8704496"/>
              <a:ext cx="1798451" cy="504000"/>
            </a:xfrm>
            <a:prstGeom prst="roundRect">
              <a:avLst>
                <a:gd name="adj" fmla="val 5068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rtlCol="0" anchor="ctr"/>
            <a:lstStyle/>
            <a:p>
              <a:pPr marL="36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②世界水準の競争力を備えた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  <a:p>
              <a:pPr marL="36000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   オールインワンＭＩＣＥ拠点の形成</a:t>
              </a:r>
              <a:endParaRPr lang="en-US" altLang="ja-JP" sz="900" dirty="0">
                <a:solidFill>
                  <a:prstClr val="black"/>
                </a:solidFill>
                <a:latin typeface="+mn-ea"/>
                <a:cs typeface="Meiryo UI" pitchFamily="50" charset="-128"/>
              </a:endParaRPr>
            </a:p>
          </p:txBody>
        </p:sp>
        <p:sp>
          <p:nvSpPr>
            <p:cNvPr id="92" name="上矢印吹き出し 91"/>
            <p:cNvSpPr>
              <a:spLocks/>
            </p:cNvSpPr>
            <p:nvPr/>
          </p:nvSpPr>
          <p:spPr>
            <a:xfrm>
              <a:off x="791865" y="9378873"/>
              <a:ext cx="3060000" cy="432000"/>
            </a:xfrm>
            <a:prstGeom prst="upArrowCallout">
              <a:avLst>
                <a:gd name="adj1" fmla="val 41933"/>
                <a:gd name="adj2" fmla="val 47478"/>
                <a:gd name="adj3" fmla="val 25000"/>
                <a:gd name="adj4" fmla="val 46909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72000" rtlCol="0" anchor="ctr"/>
            <a:lstStyle/>
            <a:p>
              <a:pPr marL="174625" algn="ctr"/>
              <a:r>
                <a:rPr lang="ja-JP" altLang="en-US" sz="900" dirty="0">
                  <a:solidFill>
                    <a:prstClr val="black"/>
                  </a:solidFill>
                  <a:latin typeface="+mn-ea"/>
                  <a:cs typeface="Meiryo UI" pitchFamily="50" charset="-128"/>
                </a:rPr>
                <a:t>④ 世界の先進事例を進化させた総合的な懸念事項対策</a:t>
              </a:r>
              <a:endParaRPr lang="en-US" altLang="ja-JP" sz="900" dirty="0">
                <a:solidFill>
                  <a:srgbClr val="FF0000"/>
                </a:solidFill>
                <a:latin typeface="+mn-ea"/>
                <a:cs typeface="Meiryo UI" pitchFamily="50" charset="-128"/>
              </a:endParaRPr>
            </a:p>
          </p:txBody>
        </p:sp>
      </p:grpSp>
      <p:sp>
        <p:nvSpPr>
          <p:cNvPr id="10" name="テキスト ボックス 36"/>
          <p:cNvSpPr txBox="1"/>
          <p:nvPr/>
        </p:nvSpPr>
        <p:spPr>
          <a:xfrm>
            <a:off x="97390" y="3355385"/>
            <a:ext cx="2160240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大阪ＩＲのめざす姿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766415" y="7055895"/>
            <a:ext cx="6745084" cy="12388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対象の明確化　：　府民・市民全体、大学生・若い世代、女性、地元企業⇒属性の興味・関心に応じた適切な情報発信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ステージに応じた説明　：　ＩＲの基本的な事項 → ＩＲ誘致を見据えた内容 → 区域認定に向けた内容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◆ 府民・市民の声に耳を傾けた丁寧な対応、ホームページなどの広報ツールを活用した情報発信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具体的な取組み例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・自主開催による説明事業（セミナー、講演会等）、府内の大学や若い世代の団体との連携事業、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女性団体や経済団体等との連携事業、イベントの活用、広報ツールの活用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6913009" y="7059904"/>
            <a:ext cx="6594527" cy="121354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42781"/>
              </p:ext>
            </p:extLst>
          </p:nvPr>
        </p:nvGraphicFramePr>
        <p:xfrm>
          <a:off x="6893529" y="8692376"/>
          <a:ext cx="6578299" cy="1255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416">
                  <a:extLst>
                    <a:ext uri="{9D8B030D-6E8A-4147-A177-3AD203B41FA5}">
                      <a16:colId xmlns:a16="http://schemas.microsoft.com/office/drawing/2014/main" val="56156035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847743600"/>
                    </a:ext>
                  </a:extLst>
                </a:gridCol>
                <a:gridCol w="1411946">
                  <a:extLst>
                    <a:ext uri="{9D8B030D-6E8A-4147-A177-3AD203B41FA5}">
                      <a16:colId xmlns:a16="http://schemas.microsoft.com/office/drawing/2014/main" val="463608222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2573277754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536614835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2848105868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1091624859"/>
                    </a:ext>
                  </a:extLst>
                </a:gridCol>
                <a:gridCol w="541045">
                  <a:extLst>
                    <a:ext uri="{9D8B030D-6E8A-4147-A177-3AD203B41FA5}">
                      <a16:colId xmlns:a16="http://schemas.microsoft.com/office/drawing/2014/main" val="3671006399"/>
                    </a:ext>
                  </a:extLst>
                </a:gridCol>
                <a:gridCol w="513560">
                  <a:extLst>
                    <a:ext uri="{9D8B030D-6E8A-4147-A177-3AD203B41FA5}">
                      <a16:colId xmlns:a16="http://schemas.microsoft.com/office/drawing/2014/main" val="4010107625"/>
                    </a:ext>
                  </a:extLst>
                </a:gridCol>
              </a:tblGrid>
              <a:tr h="3115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2016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2017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2018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2019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2020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2021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2022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2024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508350"/>
                  </a:ext>
                </a:extLst>
              </a:tr>
              <a:tr h="944091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939199"/>
                  </a:ext>
                </a:extLst>
              </a:tr>
            </a:tbl>
          </a:graphicData>
        </a:graphic>
      </p:graphicFrame>
      <p:sp>
        <p:nvSpPr>
          <p:cNvPr id="97" name="テキスト ボックス 96"/>
          <p:cNvSpPr txBox="1"/>
          <p:nvPr/>
        </p:nvSpPr>
        <p:spPr>
          <a:xfrm>
            <a:off x="6794134" y="9055660"/>
            <a:ext cx="818959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推進法成立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8470118" y="9072379"/>
            <a:ext cx="94542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実施法上程、成立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基本方針策定、公表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" name="円/楕円 48"/>
          <p:cNvSpPr/>
          <p:nvPr/>
        </p:nvSpPr>
        <p:spPr>
          <a:xfrm>
            <a:off x="8162286" y="9031761"/>
            <a:ext cx="1506849" cy="296681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9" name="円/楕円 68"/>
          <p:cNvSpPr/>
          <p:nvPr/>
        </p:nvSpPr>
        <p:spPr>
          <a:xfrm>
            <a:off x="8016146" y="9378825"/>
            <a:ext cx="813919" cy="220950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>
          <a:xfrm>
            <a:off x="7452134" y="9752012"/>
            <a:ext cx="1316280" cy="1588"/>
          </a:xfrm>
          <a:prstGeom prst="straightConnector1">
            <a:avLst/>
          </a:prstGeom>
          <a:ln w="25400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テキスト ボックス 36"/>
          <p:cNvSpPr txBox="1"/>
          <p:nvPr/>
        </p:nvSpPr>
        <p:spPr>
          <a:xfrm>
            <a:off x="6882406" y="8442721"/>
            <a:ext cx="2143976" cy="2628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スケジュール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10587688" y="9658350"/>
            <a:ext cx="2356401" cy="22453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  <a:lumMod val="50000"/>
                </a:schemeClr>
              </a:gs>
              <a:gs pos="45000">
                <a:schemeClr val="bg2">
                  <a:shade val="67500"/>
                  <a:satMod val="115000"/>
                  <a:lumMod val="100000"/>
                </a:schemeClr>
              </a:gs>
              <a:gs pos="100000">
                <a:schemeClr val="bg2">
                  <a:shade val="100000"/>
                  <a:satMod val="115000"/>
                  <a:lumMod val="50000"/>
                  <a:lumOff val="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1063564" y="9695220"/>
            <a:ext cx="114877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IR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6" name="円/楕円 50"/>
          <p:cNvSpPr>
            <a:spLocks noChangeAspect="1"/>
          </p:cNvSpPr>
          <p:nvPr/>
        </p:nvSpPr>
        <p:spPr>
          <a:xfrm flipV="1">
            <a:off x="12851379" y="9617723"/>
            <a:ext cx="429805" cy="265158"/>
          </a:xfrm>
          <a:prstGeom prst="ellipse">
            <a:avLst/>
          </a:prstGeom>
          <a:solidFill>
            <a:srgbClr val="FFFFFF"/>
          </a:solidFill>
          <a:ln w="19050" cap="rnd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117" name="円/楕円 48"/>
          <p:cNvSpPr/>
          <p:nvPr/>
        </p:nvSpPr>
        <p:spPr>
          <a:xfrm>
            <a:off x="9093014" y="9335211"/>
            <a:ext cx="1565087" cy="399623"/>
          </a:xfrm>
          <a:prstGeom prst="ellipse">
            <a:avLst/>
          </a:prstGeom>
          <a:noFill/>
          <a:ln w="25400" cap="rnd" cmpd="sng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9117477" y="9347062"/>
            <a:ext cx="154062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事業者公募、選定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区域整備計画の作成、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区域認定（議会議決、認定申請）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7946262" y="9435049"/>
            <a:ext cx="93950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ＩＲ基本構想（案）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2865978" y="9617722"/>
            <a:ext cx="469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開業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912766" y="521841"/>
            <a:ext cx="3240000" cy="25947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39600" rIns="9144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1000"/>
              </a:spcAft>
            </a:pPr>
            <a:r>
              <a:rPr lang="ja-JP" altLang="en-US" sz="1400" dirty="0">
                <a:effectLst/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懸念事項と最小化への取組み</a:t>
            </a:r>
            <a:endParaRPr lang="ja-JP" sz="1400" dirty="0">
              <a:effectLst/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056783" y="1025897"/>
            <a:ext cx="6426167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266700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ＩＲの実現を契機に依存症対策のトップランナーをめざし、発症・進行・再発の各段階に応じた、防止・回復のための対策について、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世界の先進事例に加え、大阪独自の対策をミックスした総合的かつシームレスな   取組み（大阪モデル）を構築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◆ 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エリア（カジノ施設、夢洲、府内全域）毎に、メリハリの効いた支援、対策を実施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6912767" y="784718"/>
            <a:ext cx="20882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ギャンブル等依存症対策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7051402" y="1940024"/>
            <a:ext cx="6431548" cy="954107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想定される対策例＞</a:t>
            </a:r>
            <a:endParaRPr lang="en-US" altLang="ja-JP" sz="11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カジノエリア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：最先端の技術を導入した入場規制やゲーミング規制の導入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   夢洲エリア</a:t>
            </a:r>
            <a:r>
              <a:rPr lang="en-US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：夢洲エリア全体</a:t>
            </a:r>
            <a:r>
              <a:rPr lang="ja-JP" altLang="en-US" sz="9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を実証の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場とし、最先端の依存症予防対策の研究・開発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>
                <a:latin typeface="ＭＳ Ｐゴシック" panose="020B0600070205080204" pitchFamily="50" charset="-128"/>
              </a:rPr>
              <a:t>【</a:t>
            </a:r>
            <a:r>
              <a:rPr lang="ja-JP" altLang="en-US" sz="900" dirty="0">
                <a:latin typeface="ＭＳ Ｐゴシック" panose="020B0600070205080204" pitchFamily="50" charset="-128"/>
              </a:rPr>
              <a:t>府内全域</a:t>
            </a:r>
            <a:r>
              <a:rPr lang="en-US" altLang="ja-JP" sz="900" dirty="0">
                <a:latin typeface="ＭＳ Ｐゴシック" panose="020B0600070205080204" pitchFamily="50" charset="-128"/>
              </a:rPr>
              <a:t>】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　</a:t>
            </a:r>
            <a:r>
              <a:rPr lang="en-US" altLang="ja-JP" sz="900" dirty="0">
                <a:latin typeface="ＭＳ Ｐゴシック" panose="020B0600070205080204" pitchFamily="50" charset="-128"/>
              </a:rPr>
              <a:t>①</a:t>
            </a:r>
            <a:r>
              <a:rPr lang="ja-JP" altLang="en-US" sz="900" dirty="0">
                <a:latin typeface="ＭＳ Ｐゴシック" panose="020B0600070205080204" pitchFamily="50" charset="-128"/>
              </a:rPr>
              <a:t>教育の振興等　②ギャンブル等依存症の予防等に資する事業の実施　③医療提供体制の整備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④相談支援等 　⑤社会復帰の支援　⑥民間団体の活動に対する支援　⑦連携協力体制の整備</a:t>
            </a:r>
            <a:endParaRPr lang="en-US" altLang="ja-JP" sz="900" dirty="0">
              <a:latin typeface="ＭＳ Ｐゴシック" panose="020B0600070205080204" pitchFamily="50" charset="-128"/>
            </a:endParaRPr>
          </a:p>
          <a:p>
            <a:r>
              <a:rPr lang="en-US" altLang="ja-JP" sz="900" dirty="0">
                <a:latin typeface="ＭＳ Ｐゴシック" panose="020B0600070205080204" pitchFamily="50" charset="-128"/>
              </a:rPr>
              <a:t>                       </a:t>
            </a:r>
            <a:r>
              <a:rPr lang="ja-JP" altLang="en-US" sz="900" dirty="0">
                <a:latin typeface="ＭＳ Ｐゴシック" panose="020B0600070205080204" pitchFamily="50" charset="-128"/>
              </a:rPr>
              <a:t>　⑧人材の確保等　⑨調査研究の推進等　⑩実態調査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6912543" y="759098"/>
            <a:ext cx="6624738" cy="385963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7051402" y="3164472"/>
            <a:ext cx="6456134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基本的な考え方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ＩＲ事業者、警察、自治体は、相互に緊密な連携を図り</a:t>
            </a:r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つつ、各々がその役割を果たすことにより、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万全の  取組みを実施</a:t>
            </a:r>
            <a:endParaRPr lang="en-US" altLang="ja-JP" sz="105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66700" indent="-180975"/>
            <a:r>
              <a:rPr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 警察官の増員や警察施設・交通安全施設等の整備など、</a:t>
            </a:r>
            <a:r>
              <a:rPr lang="ja-JP" altLang="en-US" sz="105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警察力の強化を図るとともに、地域防犯を推進し、さらにＩＲ事業者において、自主的かつ万全の防犯・警備対策を講じさせるための枠組みを構築</a:t>
            </a:r>
            <a:endParaRPr lang="en-US" altLang="ja-JP" sz="105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6907166" y="2898105"/>
            <a:ext cx="25575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治安・地域風俗環境対策</a:t>
            </a:r>
            <a:endParaRPr lang="en-US" altLang="ja-JP" sz="12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7046150" y="4015680"/>
            <a:ext cx="6235034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</a:t>
            </a:r>
            <a:r>
              <a:rPr lang="ja-JP" altLang="en-US" sz="11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想定される対策例</a:t>
            </a: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①組織犯罪対策　②暴力団等反社会的勢力対策　③国際テロ対策　</a:t>
            </a:r>
            <a:r>
              <a:rPr lang="ja-JP" altLang="en-US" sz="9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④犯罪抑止対策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⑤地域風俗環境対策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⑥来日外国人の増加に伴う対応　⑦青少年対策　⑧ＩＲ施設周辺の交通対策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7056783" y="1061716"/>
            <a:ext cx="6426167" cy="1809367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角丸四角形 130"/>
          <p:cNvSpPr/>
          <p:nvPr/>
        </p:nvSpPr>
        <p:spPr>
          <a:xfrm>
            <a:off x="7040741" y="3168621"/>
            <a:ext cx="6426167" cy="1393854"/>
          </a:xfrm>
          <a:prstGeom prst="roundRect">
            <a:avLst>
              <a:gd name="adj" fmla="val 470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257630" y="7247595"/>
            <a:ext cx="2268343" cy="29567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144000" tIns="72000" rIns="108000" rtlCol="0" anchor="ctr" anchorCtr="0">
            <a:noAutofit/>
          </a:bodyPr>
          <a:lstStyle/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夢洲の立地特性をポテンシャルとして捉え、</a:t>
            </a:r>
            <a:endParaRPr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それを活か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すこと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</a:t>
            </a:r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る</a:t>
            </a:r>
            <a:r>
              <a:rPr lang="ja-JP" altLang="ja-JP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新たな価値創出</a:t>
            </a: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313405" y="5074504"/>
            <a:ext cx="1872000" cy="1404000"/>
          </a:xfrm>
          <a:prstGeom prst="rect">
            <a:avLst/>
          </a:prstGeom>
          <a:noFill/>
          <a:ln w="6350">
            <a:solidFill>
              <a:schemeClr val="accent1"/>
            </a:solidFill>
            <a:prstDash val="dash"/>
          </a:ln>
        </p:spPr>
        <p:txBody>
          <a:bodyPr wrap="square" lIns="108000" tIns="36000" rIns="72000" bIns="36000" rtlCol="0" anchor="ctr" anchorCtr="0">
            <a:noAutofit/>
          </a:bodyPr>
          <a:lstStyle/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○世界中に類を見ない新しいエンターテイメントを体感できる空間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○産業振興・ビジネス創出に寄与する人・モノ・情報・技術の交流拠点</a:t>
            </a: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○メディカル、スポーツ、フードなどを</a:t>
            </a:r>
            <a:r>
              <a:rPr lang="ja-JP" altLang="en-US" sz="800" spc="-50" dirty="0">
                <a:latin typeface="ＭＳ Ｐゴシック" panose="020B0600070205080204" pitchFamily="50" charset="-128"/>
              </a:rPr>
              <a:t>テーマにしたニューツーリズムの創出</a:t>
            </a:r>
            <a:endParaRPr lang="en-US" altLang="ja-JP" sz="800" spc="-5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spc="-50" dirty="0">
                <a:latin typeface="ＭＳ Ｐゴシック" panose="020B0600070205080204" pitchFamily="50" charset="-128"/>
              </a:rPr>
              <a:t>○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ランドマークとなるシンボリックな都市景観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○</a:t>
            </a:r>
            <a:r>
              <a:rPr lang="ja-JP" altLang="en-US" sz="800" spc="-30" dirty="0">
                <a:latin typeface="ＭＳ Ｐゴシック" panose="020B0600070205080204" pitchFamily="50" charset="-128"/>
              </a:rPr>
              <a:t>ＩＣＴ・ＩｏＴなど確かな技術に支えられた</a:t>
            </a:r>
            <a:r>
              <a:rPr lang="ja-JP" altLang="en-US" sz="800" dirty="0">
                <a:latin typeface="ＭＳ Ｐゴシック" panose="020B0600070205080204" pitchFamily="50" charset="-128"/>
              </a:rPr>
              <a:t>スマートなまちづくり</a:t>
            </a:r>
            <a:endParaRPr lang="en-US" altLang="ja-JP" sz="800" dirty="0">
              <a:latin typeface="ＭＳ Ｐゴシック" panose="020B0600070205080204" pitchFamily="50" charset="-128"/>
            </a:endParaRPr>
          </a:p>
          <a:p>
            <a:pPr marL="108000" indent="-457200" algn="just"/>
            <a:r>
              <a:rPr lang="ja-JP" altLang="en-US" sz="800" dirty="0">
                <a:latin typeface="ＭＳ Ｐゴシック" panose="020B0600070205080204" pitchFamily="50" charset="-128"/>
              </a:rPr>
              <a:t>　　　　　　　　　　　　　　　　　　など</a:t>
            </a:r>
            <a:endParaRPr lang="en-US" altLang="ja-JP" sz="800" dirty="0">
              <a:latin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72639" y="8501150"/>
            <a:ext cx="538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（年度）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765055" y="9695747"/>
            <a:ext cx="12512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〇</a:t>
            </a:r>
            <a:endParaRPr lang="en-US" altLang="ja-JP" sz="7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大阪ＩＲ推進会議（３月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84" name="図 83" descr="R:\2016\O160162_大阪市／Ｈ２８年度夢洲まちづくり構想検討業務\作業中\03.調査・コンサルティング業務\05.作業\★★夢洲まちづくり構想(素案)\NAIS\O930060l_101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1406" y="6542928"/>
            <a:ext cx="1548000" cy="8708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8" name="図 97" descr="https://www.toyota.co.jp/Museum/collections/list/data/common/images/0180_Toyotai-uni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730" y="7549121"/>
            <a:ext cx="1008000" cy="74452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図 9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07168" y="7435258"/>
            <a:ext cx="1224000" cy="863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0" name="図 99" descr="http://www.hannovermesse.de/files/001-fs5/media/bilder/bildergalerien/2016-industrial-automation/industrial-automation-hm16-h09-4-1514670_image_gallery_desktop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098" y="4460031"/>
            <a:ext cx="1237057" cy="6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図 8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21534" y="4003625"/>
            <a:ext cx="973306" cy="64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0" name="図 7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00730" y="6641358"/>
            <a:ext cx="2160000" cy="819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6" name="図 8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00"/>
          <a:stretch/>
        </p:blipFill>
        <p:spPr bwMode="auto">
          <a:xfrm>
            <a:off x="4500730" y="7549121"/>
            <a:ext cx="1013750" cy="7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6" name="テキスト ボックス 95"/>
          <p:cNvSpPr txBox="1"/>
          <p:nvPr/>
        </p:nvSpPr>
        <p:spPr>
          <a:xfrm>
            <a:off x="9109687" y="8563402"/>
            <a:ext cx="3446798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700" dirty="0">
                <a:latin typeface="+mn-ea"/>
              </a:rPr>
              <a:t>※</a:t>
            </a:r>
            <a:r>
              <a:rPr lang="ja-JP" altLang="en-US" sz="700" dirty="0">
                <a:latin typeface="+mn-ea"/>
              </a:rPr>
              <a:t>実施法案の成立や施行時期等により変動の可能性あり</a:t>
            </a:r>
            <a:endParaRPr lang="en-US" altLang="ja-JP" sz="700" dirty="0">
              <a:latin typeface="+mn-ea"/>
            </a:endParaRPr>
          </a:p>
        </p:txBody>
      </p:sp>
      <p:sp>
        <p:nvSpPr>
          <p:cNvPr id="103" name="テキスト ボックス 102"/>
          <p:cNvSpPr txBox="1">
            <a:spLocks noChangeAspect="1"/>
          </p:cNvSpPr>
          <p:nvPr/>
        </p:nvSpPr>
        <p:spPr>
          <a:xfrm>
            <a:off x="2262278" y="5368154"/>
            <a:ext cx="1255103" cy="81166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50000"/>
              </a:schemeClr>
            </a:solidFill>
            <a:prstDash val="solid"/>
          </a:ln>
        </p:spPr>
        <p:txBody>
          <a:bodyPr wrap="none" tIns="36000" bIns="252000" rtlCol="0" anchor="ctr" anchorCtr="1">
            <a:noAutofit/>
          </a:bodyPr>
          <a:lstStyle/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夢と未来を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創造するＩＲ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4" name="テキスト ボックス 103"/>
          <p:cNvSpPr txBox="1">
            <a:spLocks noChangeAspect="1"/>
          </p:cNvSpPr>
          <p:nvPr/>
        </p:nvSpPr>
        <p:spPr>
          <a:xfrm>
            <a:off x="3354096" y="5366402"/>
            <a:ext cx="1255103" cy="813331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0" bIns="252000" rtlCol="0" anchor="ctr" anchorCtr="1">
            <a:noAutofit/>
          </a:bodyPr>
          <a:lstStyle/>
          <a:p>
            <a:pPr algn="ctr"/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ひろがり・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つながりを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生み出すＩＲ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/>
            <a:endParaRPr lang="ja-JP" altLang="en-US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5" name="テキスト ボックス 104"/>
          <p:cNvSpPr txBox="1">
            <a:spLocks noChangeAspect="1"/>
          </p:cNvSpPr>
          <p:nvPr/>
        </p:nvSpPr>
        <p:spPr>
          <a:xfrm>
            <a:off x="2808187" y="5864693"/>
            <a:ext cx="1255102" cy="830097"/>
          </a:xfrm>
          <a:prstGeom prst="ellipse">
            <a:avLst/>
          </a:prstGeom>
          <a:solidFill>
            <a:srgbClr val="0099FF">
              <a:alpha val="25000"/>
            </a:srgbClr>
          </a:solidFill>
          <a:ln w="12700" cmpd="sng">
            <a:solidFill>
              <a:schemeClr val="tx2">
                <a:lumMod val="75000"/>
              </a:schemeClr>
            </a:solidFill>
            <a:prstDash val="solid"/>
          </a:ln>
        </p:spPr>
        <p:txBody>
          <a:bodyPr wrap="none" tIns="144000" rtlCol="0" anchor="ctr" anchorCtr="1">
            <a:noAutofit/>
          </a:bodyPr>
          <a:lstStyle/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「夢洲」を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  <a:p>
            <a:pPr algn="ctr" defTabSz="1420813">
              <a:lnSpc>
                <a:spcPts val="1200"/>
              </a:lnSpc>
              <a:tabLst>
                <a:tab pos="7624763" algn="l"/>
                <a:tab pos="7988300" algn="l"/>
                <a:tab pos="8431213" algn="l"/>
              </a:tabLst>
            </a:pPr>
            <a:r>
              <a:rPr lang="ja-JP" altLang="en-US" sz="1100" b="1" dirty="0">
                <a:latin typeface="+mn-ea"/>
                <a:cs typeface="Meiryo UI" pitchFamily="50" charset="-128"/>
              </a:rPr>
              <a:t>活かすＩＲ</a:t>
            </a:r>
            <a:endParaRPr lang="en-US" altLang="ja-JP" sz="1100" b="1" dirty="0">
              <a:latin typeface="+mn-ea"/>
              <a:cs typeface="Meiryo UI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341289" y="5170194"/>
            <a:ext cx="21783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>
                <a:latin typeface="+mn-ea"/>
              </a:rPr>
              <a:t>（出典）　国立劇場歌舞伎情報サイト</a:t>
            </a:r>
            <a:r>
              <a:rPr lang="en-US" altLang="ja-JP" sz="500" dirty="0">
                <a:latin typeface="+mn-ea"/>
              </a:rPr>
              <a:t>HP</a:t>
            </a:r>
            <a:r>
              <a:rPr lang="ja-JP" altLang="en-US" sz="500" dirty="0" err="1">
                <a:latin typeface="+mn-ea"/>
              </a:rPr>
              <a:t>、</a:t>
            </a:r>
            <a:r>
              <a:rPr lang="ja-JP" altLang="en-US" sz="500" dirty="0">
                <a:latin typeface="+mn-ea"/>
              </a:rPr>
              <a:t>　関西広域連合「関西の食文化」</a:t>
            </a:r>
            <a:r>
              <a:rPr lang="en-US" altLang="ja-JP" sz="500" dirty="0">
                <a:latin typeface="+mn-ea"/>
              </a:rPr>
              <a:t>HP</a:t>
            </a:r>
          </a:p>
          <a:p>
            <a:r>
              <a:rPr lang="en-US" altLang="ja-JP" sz="500" dirty="0">
                <a:latin typeface="+mn-ea"/>
              </a:rPr>
              <a:t> </a:t>
            </a:r>
            <a:r>
              <a:rPr lang="ja-JP" altLang="en-US" sz="500" dirty="0">
                <a:latin typeface="+mn-ea"/>
              </a:rPr>
              <a:t>　　　　　ハノーバーメッセ</a:t>
            </a:r>
            <a:r>
              <a:rPr lang="en-US" altLang="ja-JP" sz="500" dirty="0">
                <a:latin typeface="+mn-ea"/>
              </a:rPr>
              <a:t>HP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2207" y="8314699"/>
            <a:ext cx="217839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>
                <a:latin typeface="+mn-ea"/>
              </a:rPr>
              <a:t>（出典）　日建設計、</a:t>
            </a:r>
            <a:r>
              <a:rPr lang="en-US" altLang="ja-JP" sz="500" dirty="0">
                <a:latin typeface="+mn-ea"/>
              </a:rPr>
              <a:t> https//pixabay.com/ja/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224180" y="9113098"/>
            <a:ext cx="257925" cy="127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132" name="図 1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818" y="8566439"/>
            <a:ext cx="2448000" cy="1029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8" name="テキスト ボックス 1"/>
          <p:cNvSpPr txBox="1"/>
          <p:nvPr/>
        </p:nvSpPr>
        <p:spPr>
          <a:xfrm>
            <a:off x="12266117" y="53833"/>
            <a:ext cx="1291955" cy="396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kern="100" dirty="0">
                <a:latin typeface="ＭＳ Ｐゴシック" panose="020B0600070205080204" pitchFamily="50" charset="-128"/>
                <a:cs typeface="Times New Roman"/>
              </a:rPr>
              <a:t>資料 ２－２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561885" y="8298705"/>
            <a:ext cx="209279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>
                <a:latin typeface="+mn-ea"/>
              </a:rPr>
              <a:t>（出典）　</a:t>
            </a:r>
            <a:r>
              <a:rPr lang="en-US" altLang="ja-JP" sz="500" dirty="0">
                <a:latin typeface="+mn-ea"/>
              </a:rPr>
              <a:t>https://www.flickr.com</a:t>
            </a:r>
          </a:p>
        </p:txBody>
      </p:sp>
    </p:spTree>
    <p:extLst>
      <p:ext uri="{BB962C8B-B14F-4D97-AF65-F5344CB8AC3E}">
        <p14:creationId xmlns:p14="http://schemas.microsoft.com/office/powerpoint/2010/main" val="300020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1567</Words>
  <Application>Microsoft Office PowerPoint</Application>
  <PresentationFormat>ユーザー設定</PresentationFormat>
  <Paragraphs>124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HG丸ｺﾞｼｯｸM-PRO</vt:lpstr>
      <vt:lpstr>ＭＳ Ｐゴシック</vt:lpstr>
      <vt:lpstr>ＭＳ Ｐ明朝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2025-07-28T05:32:39Z</dcterms:created>
  <dcterms:modified xsi:type="dcterms:W3CDTF">2025-07-28T05:32:48Z</dcterms:modified>
</cp:coreProperties>
</file>