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21" autoAdjust="0"/>
    <p:restoredTop sz="94660" autoAdjust="0"/>
  </p:normalViewPr>
  <p:slideViewPr>
    <p:cSldViewPr showGuides="1">
      <p:cViewPr>
        <p:scale>
          <a:sx n="110" d="100"/>
          <a:sy n="110" d="100"/>
        </p:scale>
        <p:origin x="-588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2" r="1660" b="1418"/>
          <a:stretch/>
        </p:blipFill>
        <p:spPr bwMode="auto">
          <a:xfrm>
            <a:off x="352889" y="4689112"/>
            <a:ext cx="4270244" cy="2124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128463" y="2204864"/>
            <a:ext cx="4719096" cy="459241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Ins="72000" rtlCol="0">
            <a:spAutoFit/>
          </a:bodyPr>
          <a:lstStyle/>
          <a:p>
            <a:pPr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15963" indent="-715963">
              <a:lnSpc>
                <a:spcPct val="105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ＩＲ施設：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「カジノ施設」、「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MICE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施設」、「魅力発信施設」、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01688">
              <a:lnSpc>
                <a:spcPct val="105000"/>
              </a:lnSpc>
            </a:pP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「送客施設」、「宿泊施設」が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一体となっている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95350" indent="-895350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各施設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が国際競争力を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有し、我が国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95350" indent="-895350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事業主体の一体性」、「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施設の地理的一体性」の２つを原則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95350" indent="-895350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カジノ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の収益により、大規模な投資を伴う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施設の採算性を担保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95350" indent="-895350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区域認定：観光と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関係の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深い国土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交通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大臣（主務大臣）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95350" indent="-895350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区域認定申請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都道府県を基本とし、政令指定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都市も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含める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95350" indent="-895350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申請前に、区域整備計画作成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主体の議会の議決</a:t>
            </a:r>
            <a:r>
              <a:rPr lang="ja-JP" alt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を得る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05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区域数：まずは当初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区域数上限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検討、効果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を検証した上で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見直し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46200" indent="-1346200">
              <a:lnSpc>
                <a:spcPct val="105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主務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大臣の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役割  ：</a:t>
            </a: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基本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方針策定、区域</a:t>
            </a: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整備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計画認定、実施協定認可、</a:t>
            </a:r>
            <a:endParaRPr lang="en-US" altLang="ja-JP" sz="9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46200">
              <a:lnSpc>
                <a:spcPct val="105000"/>
              </a:lnSpc>
            </a:pP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</a:t>
            </a: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等及び</a:t>
            </a:r>
            <a:r>
              <a:rPr lang="en-US" altLang="ja-JP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事業者の監督・評価</a:t>
            </a:r>
            <a:endParaRPr lang="en-US" altLang="ja-JP" sz="9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46200" indent="-1346200">
              <a:lnSpc>
                <a:spcPct val="105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都道府県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役割：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実施指針作成、</a:t>
            </a:r>
            <a:r>
              <a:rPr lang="en-US" altLang="ja-JP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事業者選定、</a:t>
            </a: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区域整備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計画（懸念事項への対応、周辺インフラ整備、周辺環境対策等の施策を含む）作成、実施協定締結、</a:t>
            </a:r>
            <a:r>
              <a:rPr lang="en-US" altLang="ja-JP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事業者の監督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19213" indent="-1319213">
              <a:lnSpc>
                <a:spcPct val="105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8463" y="546587"/>
            <a:ext cx="4719096" cy="151426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Ins="36000" bIns="0" rtlCol="0">
            <a:spAutoFit/>
          </a:bodyPr>
          <a:lstStyle/>
          <a:p>
            <a:pPr>
              <a:lnSpc>
                <a:spcPct val="110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00113" indent="-900113">
              <a:lnSpc>
                <a:spcPct val="11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日本型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：「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観光先進国」に相応しい集客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施設と、収益面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の原動力と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なるカジノ施設とを法制度上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一体化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公共政策としてのＩＲが目指すべき目標 ⇒「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観光先進国」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日本の実現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>
              <a:lnSpc>
                <a:spcPct val="11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世界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で勝ち抜く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MICE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の確立</a:t>
            </a:r>
          </a:p>
          <a:p>
            <a:pPr marL="177800">
              <a:lnSpc>
                <a:spcPct val="11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滞在型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観光モデルの確立</a:t>
            </a:r>
          </a:p>
          <a:p>
            <a:pPr marL="177800">
              <a:lnSpc>
                <a:spcPct val="11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 世界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に向けた日本の魅力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（ショーケース及びゲートウェイ機能の発揮）</a:t>
            </a:r>
          </a:p>
          <a:p>
            <a:pPr>
              <a:lnSpc>
                <a:spcPct val="11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諸外国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と比較して遜色ない世界最高水準のカジノ規制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特定複合観光施設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区域整備推進会議 取りまとめの概要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6457" y="440696"/>
            <a:ext cx="2004910" cy="252000"/>
          </a:xfrm>
          <a:prstGeom prst="roundRect">
            <a:avLst>
              <a:gd name="adj" fmla="val 36598"/>
            </a:avLst>
          </a:prstGeom>
          <a:solidFill>
            <a:schemeClr val="tx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altLang="ja-JP" sz="1300" b="1" dirty="0" smtClean="0">
                <a:solidFill>
                  <a:schemeClr val="bg1"/>
                </a:solidFill>
                <a:latin typeface="+mj-ea"/>
                <a:ea typeface="+mj-ea"/>
              </a:rPr>
              <a:t> Ⅰ</a:t>
            </a:r>
            <a:r>
              <a:rPr lang="ja-JP" altLang="en-US" sz="1300" b="1" dirty="0" smtClean="0">
                <a:solidFill>
                  <a:schemeClr val="bg1"/>
                </a:solidFill>
                <a:latin typeface="+mj-ea"/>
                <a:ea typeface="+mj-ea"/>
              </a:rPr>
              <a:t>　日本型 ＩＲの</a:t>
            </a:r>
            <a:r>
              <a:rPr lang="ja-JP" altLang="en-US" sz="1300" b="1" dirty="0">
                <a:solidFill>
                  <a:schemeClr val="bg1"/>
                </a:solidFill>
                <a:latin typeface="+mj-ea"/>
                <a:ea typeface="+mj-ea"/>
              </a:rPr>
              <a:t>全体像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61575" y="2529791"/>
            <a:ext cx="4727275" cy="18374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日本人は、マイナンバーカード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により本人確認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１日（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時間）単位で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入場料賦課、入場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回数を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長期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１か月程度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及び短期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１週間程度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で制限</a:t>
            </a: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国が行う依存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防止措置に加え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本人・家族申告による利用制限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措置等、カジノ事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業者が取り組むべき規範を制度化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歳未満の入場禁止</a:t>
            </a: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カジノ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事業に関する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広告・勧誘の制限</a:t>
            </a:r>
            <a:endParaRPr lang="ja-JP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犯罪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収益移転防止法の枠組みに加え、一定額以上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の現金取引報告義務</a:t>
            </a:r>
            <a:endParaRPr lang="ja-JP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暴力団員の入場禁止をカジノ事業者及び暴力団員本人に義務付け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61575" y="4540028"/>
            <a:ext cx="4727275" cy="14496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Ins="36000" rtlCol="0">
            <a:spAutoFit/>
          </a:bodyPr>
          <a:lstStyle/>
          <a:p>
            <a:pPr>
              <a:lnSpc>
                <a:spcPct val="120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納付金は、定額部分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（カジノ</a:t>
            </a: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</a:t>
            </a:r>
            <a:r>
              <a:rPr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委員会経費相当）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と、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GGR</a:t>
            </a:r>
            <a:r>
              <a:rPr lang="ja-JP" altLang="en-US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（</a:t>
            </a:r>
            <a:r>
              <a:rPr lang="en-US" altLang="ja-JP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）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比例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部分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合わせて徴収し幅広く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公益に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 </a:t>
            </a:r>
            <a:r>
              <a:rPr lang="en-US" altLang="ja-JP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※ </a:t>
            </a:r>
            <a:r>
              <a:rPr lang="en-US" altLang="ja-JP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GGR 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：賭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金総額－顧客への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払戻金 （コンプ含まず）</a:t>
            </a:r>
            <a:endParaRPr lang="en-US" altLang="ja-JP" sz="800" dirty="0" smtClean="0">
              <a:solidFill>
                <a:schemeClr val="tx1">
                  <a:lumMod val="85000"/>
                  <a:lumOff val="1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GGR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比例部分は、諸外国の実効負担率及び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の競争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踏まえ定める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日本人から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入場料を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徴収し、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幅広く公益に活用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納付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金（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GGR 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比例部分）及び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入場料は、国・認定都道府県等の折半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認定都道府県等から、納付金の一部を周辺自治体等に交付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できる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003034" y="2421807"/>
            <a:ext cx="2004910" cy="252000"/>
          </a:xfrm>
          <a:prstGeom prst="roundRect">
            <a:avLst>
              <a:gd name="adj" fmla="val 36598"/>
            </a:avLst>
          </a:prstGeom>
          <a:solidFill>
            <a:schemeClr val="tx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altLang="ja-JP" sz="1300" b="1" dirty="0" smtClean="0">
                <a:solidFill>
                  <a:schemeClr val="bg1"/>
                </a:solidFill>
                <a:latin typeface="+mj-ea"/>
                <a:ea typeface="+mj-ea"/>
              </a:rPr>
              <a:t> Ⅳ</a:t>
            </a:r>
            <a:r>
              <a:rPr lang="ja-JP" altLang="en-US" sz="1300" b="1" dirty="0" smtClean="0">
                <a:solidFill>
                  <a:schemeClr val="bg1"/>
                </a:solidFill>
                <a:latin typeface="+mj-ea"/>
                <a:ea typeface="+mj-ea"/>
              </a:rPr>
              <a:t>　弊害防止対策</a:t>
            </a:r>
            <a:endParaRPr lang="ja-JP" altLang="en-US" sz="13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977651" y="4437112"/>
            <a:ext cx="2004910" cy="252000"/>
          </a:xfrm>
          <a:prstGeom prst="roundRect">
            <a:avLst>
              <a:gd name="adj" fmla="val 36598"/>
            </a:avLst>
          </a:prstGeom>
          <a:solidFill>
            <a:schemeClr val="tx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altLang="ja-JP" sz="1300" b="1" dirty="0" smtClean="0">
                <a:solidFill>
                  <a:schemeClr val="bg1"/>
                </a:solidFill>
                <a:latin typeface="+mj-ea"/>
                <a:ea typeface="+mj-ea"/>
              </a:rPr>
              <a:t> Ⅴ</a:t>
            </a:r>
            <a:r>
              <a:rPr lang="ja-JP" altLang="en-US" sz="1300" b="1" dirty="0" smtClean="0">
                <a:solidFill>
                  <a:schemeClr val="bg1"/>
                </a:solidFill>
                <a:latin typeface="+mj-ea"/>
                <a:ea typeface="+mj-ea"/>
              </a:rPr>
              <a:t>　公租公課等</a:t>
            </a:r>
            <a:endParaRPr lang="ja-JP" altLang="en-US" sz="13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61575" y="6187820"/>
            <a:ext cx="4727275" cy="6255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委員長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及び委員は国会同意人事</a:t>
            </a:r>
          </a:p>
          <a:p>
            <a:pPr>
              <a:lnSpc>
                <a:spcPct val="110000"/>
              </a:lnSpc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・監査・行政処分権限に加え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、金銭的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不利益処分を導入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964314" y="6069058"/>
            <a:ext cx="2004910" cy="252000"/>
          </a:xfrm>
          <a:prstGeom prst="roundRect">
            <a:avLst>
              <a:gd name="adj" fmla="val 36598"/>
            </a:avLst>
          </a:prstGeom>
          <a:solidFill>
            <a:schemeClr val="tx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altLang="ja-JP" sz="1300" b="1" dirty="0" smtClean="0">
                <a:solidFill>
                  <a:schemeClr val="bg1"/>
                </a:solidFill>
                <a:latin typeface="+mj-ea"/>
                <a:ea typeface="+mj-ea"/>
              </a:rPr>
              <a:t> Ⅵ</a:t>
            </a:r>
            <a:r>
              <a:rPr lang="ja-JP" altLang="en-US" sz="1300" b="1" dirty="0" smtClean="0">
                <a:solidFill>
                  <a:schemeClr val="bg1"/>
                </a:solidFill>
                <a:latin typeface="+mj-ea"/>
                <a:ea typeface="+mj-ea"/>
              </a:rPr>
              <a:t>　カジノ</a:t>
            </a:r>
            <a:r>
              <a:rPr lang="ja-JP" altLang="en-US" sz="1300" b="1" dirty="0">
                <a:solidFill>
                  <a:schemeClr val="bg1"/>
                </a:solidFill>
                <a:latin typeface="+mj-ea"/>
                <a:ea typeface="+mj-ea"/>
              </a:rPr>
              <a:t>管理委員会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61575" y="533696"/>
            <a:ext cx="4715961" cy="180049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Ins="0" bIns="0" rtlCol="0">
            <a:spAutoFit/>
          </a:bodyPr>
          <a:lstStyle/>
          <a:p>
            <a:pPr>
              <a:lnSpc>
                <a:spcPct val="120000"/>
              </a:lnSpc>
              <a:tabLst>
                <a:tab pos="4208463" algn="l"/>
              </a:tabLst>
            </a:pPr>
            <a:endParaRPr lang="en-US" altLang="ja-JP" sz="11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カジノ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事業免許は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事業者のみに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付与しカジノ事業の業務委託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を原則禁止</a:t>
            </a:r>
          </a:p>
          <a:p>
            <a:pPr marL="180975" indent="-180975">
              <a:lnSpc>
                <a:spcPct val="12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事業者、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役員、株主、取引先等幅広い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関係者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に対し、免許・認可等の際の背面調査を通じて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廉潔性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を確保</a:t>
            </a:r>
          </a:p>
          <a:p>
            <a:pPr marL="180975" indent="-180975">
              <a:lnSpc>
                <a:spcPct val="12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カジノ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施設が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のあくまで一部に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過ぎないこと及びカジノ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施設の面積が上限値（絶対値）を超えない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ことの２つの観点でカジノ面積上限を設定</a:t>
            </a:r>
            <a:endParaRPr lang="ja-JP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  <a:tabLst>
                <a:tab pos="4208463" algn="l"/>
              </a:tabLst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信はカジノ事業者のみ行えることとし、与信対象を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外国人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等に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限定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975" indent="-180975">
              <a:lnSpc>
                <a:spcPct val="120000"/>
              </a:lnSpc>
              <a:tabLst>
                <a:tab pos="4208463" algn="l"/>
              </a:tabLst>
            </a:pP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カジノ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場内には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を設置できない</a:t>
            </a:r>
          </a:p>
          <a:p>
            <a:pPr marL="180975" indent="-180975">
              <a:lnSpc>
                <a:spcPct val="120000"/>
              </a:lnSpc>
              <a:tabLst>
                <a:tab pos="4208463" algn="l"/>
              </a:tabLst>
            </a:pP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いわゆる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ジャンケット</a:t>
            </a:r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（</a:t>
            </a:r>
            <a:r>
              <a:rPr lang="en-US" altLang="ja-JP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）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は認めない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986434" y="440696"/>
            <a:ext cx="2004910" cy="252000"/>
          </a:xfrm>
          <a:prstGeom prst="roundRect">
            <a:avLst>
              <a:gd name="adj" fmla="val 36598"/>
            </a:avLst>
          </a:prstGeom>
          <a:solidFill>
            <a:schemeClr val="tx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altLang="ja-JP" sz="1300" b="1" dirty="0" smtClean="0">
                <a:solidFill>
                  <a:schemeClr val="bg1"/>
                </a:solidFill>
                <a:latin typeface="+mj-ea"/>
                <a:ea typeface="+mj-ea"/>
              </a:rPr>
              <a:t> Ⅲ</a:t>
            </a:r>
            <a:r>
              <a:rPr lang="ja-JP" altLang="en-US" sz="1300" b="1" dirty="0" smtClean="0">
                <a:solidFill>
                  <a:schemeClr val="bg1"/>
                </a:solidFill>
                <a:latin typeface="+mj-ea"/>
                <a:ea typeface="+mj-ea"/>
              </a:rPr>
              <a:t>　カジノ規制</a:t>
            </a:r>
            <a:endParaRPr lang="ja-JP" altLang="en-US" sz="13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6457" y="2096880"/>
            <a:ext cx="2004910" cy="252000"/>
          </a:xfrm>
          <a:prstGeom prst="roundRect">
            <a:avLst>
              <a:gd name="adj" fmla="val 36598"/>
            </a:avLst>
          </a:prstGeom>
          <a:solidFill>
            <a:schemeClr val="tx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en-US" altLang="ja-JP" sz="1300" b="1" dirty="0" smtClean="0">
                <a:solidFill>
                  <a:schemeClr val="bg1"/>
                </a:solidFill>
                <a:latin typeface="+mj-ea"/>
                <a:ea typeface="+mj-ea"/>
              </a:rPr>
              <a:t> Ⅱ</a:t>
            </a:r>
            <a:r>
              <a:rPr lang="ja-JP" altLang="en-US" sz="1300" b="1" dirty="0" smtClean="0">
                <a:solidFill>
                  <a:schemeClr val="bg1"/>
                </a:solidFill>
                <a:latin typeface="+mj-ea"/>
                <a:ea typeface="+mj-ea"/>
              </a:rPr>
              <a:t>　ＩＲ制度の枠組み</a:t>
            </a:r>
            <a:endParaRPr lang="ja-JP" altLang="en-US" sz="13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45288" y="1988840"/>
            <a:ext cx="234101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indent="-180975">
              <a:tabLst>
                <a:tab pos="4208463" algn="l"/>
              </a:tabLst>
            </a:pPr>
            <a:r>
              <a:rPr lang="ja-JP" altLang="en-US" sz="105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 </a:t>
            </a:r>
            <a:r>
              <a:rPr lang="ja-JP" altLang="en-US" sz="8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主に富裕者等へのﾏｰｹﾃｨﾝｸﾞ</a:t>
            </a:r>
            <a:r>
              <a:rPr lang="ja-JP" altLang="en-US" sz="8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、カジノフロアを借りたカジノ行為</a:t>
            </a:r>
            <a:r>
              <a:rPr lang="ja-JP" altLang="en-US" sz="8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、貸付・</a:t>
            </a:r>
            <a:r>
              <a:rPr lang="ja-JP" altLang="en-US" sz="8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回収等を</a:t>
            </a:r>
            <a:r>
              <a:rPr lang="ja-JP" altLang="en-US" sz="8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行う事業者</a:t>
            </a:r>
            <a:r>
              <a:rPr lang="en-US" altLang="ja-JP" sz="800" dirty="0">
                <a:solidFill>
                  <a:prstClr val="black">
                    <a:lumMod val="85000"/>
                    <a:lumOff val="15000"/>
                  </a:prst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</a:t>
            </a:r>
            <a:endParaRPr lang="en-US" altLang="ja-JP" sz="1050" dirty="0">
              <a:solidFill>
                <a:prstClr val="black">
                  <a:lumMod val="85000"/>
                  <a:lumOff val="15000"/>
                </a:prstClr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1"/>
          <p:cNvSpPr txBox="1"/>
          <p:nvPr/>
        </p:nvSpPr>
        <p:spPr>
          <a:xfrm>
            <a:off x="8715794" y="60385"/>
            <a:ext cx="1088035" cy="408062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02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538</Words>
  <Application>Microsoft Office PowerPoint</Application>
  <PresentationFormat>A4 210 x 297 mm</PresentationFormat>
  <Paragraphs>63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j.i</dc:creator>
  <cp:lastModifiedBy>大阪府</cp:lastModifiedBy>
  <cp:revision>368</cp:revision>
  <cp:lastPrinted>2017-08-17T08:21:33Z</cp:lastPrinted>
  <dcterms:created xsi:type="dcterms:W3CDTF">2015-04-20T11:03:18Z</dcterms:created>
  <dcterms:modified xsi:type="dcterms:W3CDTF">2017-08-17T08:24:52Z</dcterms:modified>
</cp:coreProperties>
</file>