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4"/>
  </p:notesMasterIdLst>
  <p:sldIdLst>
    <p:sldId id="267" r:id="rId2"/>
    <p:sldId id="266" r:id="rId3"/>
  </p:sldIdLst>
  <p:sldSz cx="12801600" cy="9601200" type="A3"/>
  <p:notesSz cx="6797675" cy="99266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CCFFCC"/>
    <a:srgbClr val="FF99FF"/>
    <a:srgbClr val="0000CC"/>
    <a:srgbClr val="003366"/>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66" d="100"/>
          <a:sy n="66" d="100"/>
        </p:scale>
        <p:origin x="-750" y="360"/>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5" y="1"/>
            <a:ext cx="2945448" cy="496253"/>
          </a:xfrm>
          <a:prstGeom prst="rect">
            <a:avLst/>
          </a:prstGeom>
        </p:spPr>
        <p:txBody>
          <a:bodyPr vert="horz" lIns="91257" tIns="45628" rIns="91257" bIns="45628" rtlCol="0"/>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0647" y="1"/>
            <a:ext cx="2945448" cy="496253"/>
          </a:xfrm>
          <a:prstGeom prst="rect">
            <a:avLst/>
          </a:prstGeom>
        </p:spPr>
        <p:txBody>
          <a:bodyPr vert="horz" lIns="91257" tIns="45628" rIns="91257" bIns="45628" rtlCol="0"/>
          <a:lstStyle>
            <a:lvl1pPr algn="r" defTabSz="1277756" fontAlgn="auto">
              <a:spcBef>
                <a:spcPts val="0"/>
              </a:spcBef>
              <a:spcAft>
                <a:spcPts val="0"/>
              </a:spcAft>
              <a:defRPr sz="1200" smtClean="0">
                <a:latin typeface="+mn-lt"/>
                <a:ea typeface="+mn-ea"/>
              </a:defRPr>
            </a:lvl1pPr>
          </a:lstStyle>
          <a:p>
            <a:pPr>
              <a:defRPr/>
            </a:pPr>
            <a:fld id="{E56E58E8-F1FB-456F-879D-873F2AB708DF}" type="datetimeFigureOut">
              <a:rPr lang="ja-JP" altLang="en-US"/>
              <a:pPr>
                <a:defRPr/>
              </a:pPr>
              <a:t>2017/7/12</a:t>
            </a:fld>
            <a:endParaRPr lang="ja-JP" altLang="en-US"/>
          </a:p>
        </p:txBody>
      </p:sp>
      <p:sp>
        <p:nvSpPr>
          <p:cNvPr id="4" name="スライド イメージ プレースホルダー 3"/>
          <p:cNvSpPr>
            <a:spLocks noGrp="1" noRot="1" noChangeAspect="1"/>
          </p:cNvSpPr>
          <p:nvPr>
            <p:ph type="sldImg" idx="2"/>
          </p:nvPr>
        </p:nvSpPr>
        <p:spPr>
          <a:xfrm>
            <a:off x="919163" y="746125"/>
            <a:ext cx="4959350" cy="3719513"/>
          </a:xfrm>
          <a:prstGeom prst="rect">
            <a:avLst/>
          </a:prstGeom>
          <a:noFill/>
          <a:ln w="12700">
            <a:solidFill>
              <a:prstClr val="black"/>
            </a:solidFill>
          </a:ln>
        </p:spPr>
        <p:txBody>
          <a:bodyPr vert="horz" lIns="91257" tIns="45628" rIns="91257" bIns="45628" rtlCol="0" anchor="ctr"/>
          <a:lstStyle/>
          <a:p>
            <a:pPr lvl="0"/>
            <a:endParaRPr lang="ja-JP" altLang="en-US" noProof="0"/>
          </a:p>
        </p:txBody>
      </p:sp>
      <p:sp>
        <p:nvSpPr>
          <p:cNvPr id="5" name="ノート プレースホルダー 4"/>
          <p:cNvSpPr>
            <a:spLocks noGrp="1"/>
          </p:cNvSpPr>
          <p:nvPr>
            <p:ph type="body" sz="quarter" idx="3"/>
          </p:nvPr>
        </p:nvSpPr>
        <p:spPr>
          <a:xfrm>
            <a:off x="680088" y="4715193"/>
            <a:ext cx="5437506" cy="4466274"/>
          </a:xfrm>
          <a:prstGeom prst="rect">
            <a:avLst/>
          </a:prstGeom>
        </p:spPr>
        <p:txBody>
          <a:bodyPr vert="horz" lIns="91257" tIns="45628" rIns="91257" bIns="45628" rtlCol="0"/>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ー 5"/>
          <p:cNvSpPr>
            <a:spLocks noGrp="1"/>
          </p:cNvSpPr>
          <p:nvPr>
            <p:ph type="ftr" sz="quarter" idx="4"/>
          </p:nvPr>
        </p:nvSpPr>
        <p:spPr>
          <a:xfrm>
            <a:off x="5" y="9428801"/>
            <a:ext cx="2945448" cy="496252"/>
          </a:xfrm>
          <a:prstGeom prst="rect">
            <a:avLst/>
          </a:prstGeom>
        </p:spPr>
        <p:txBody>
          <a:bodyPr vert="horz" lIns="91257" tIns="45628" rIns="91257" bIns="45628" rtlCol="0" anchor="b"/>
          <a:lstStyle>
            <a:lvl1pPr algn="l" defTabSz="1277756"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0647" y="9428801"/>
            <a:ext cx="2945448" cy="496252"/>
          </a:xfrm>
          <a:prstGeom prst="rect">
            <a:avLst/>
          </a:prstGeom>
        </p:spPr>
        <p:txBody>
          <a:bodyPr vert="horz" lIns="91257" tIns="45628" rIns="91257" bIns="45628" rtlCol="0" anchor="b"/>
          <a:lstStyle>
            <a:lvl1pPr algn="r" defTabSz="1277756" fontAlgn="auto">
              <a:spcBef>
                <a:spcPts val="0"/>
              </a:spcBef>
              <a:spcAft>
                <a:spcPts val="0"/>
              </a:spcAft>
              <a:defRPr sz="1200" smtClean="0">
                <a:latin typeface="+mn-lt"/>
                <a:ea typeface="+mn-ea"/>
              </a:defRPr>
            </a:lvl1pPr>
          </a:lstStyle>
          <a:p>
            <a:pPr>
              <a:defRPr/>
            </a:pPr>
            <a:fld id="{12DEC932-E525-45EF-B7D0-A922C06C7B84}" type="slidenum">
              <a:rPr lang="ja-JP" altLang="en-US"/>
              <a:pPr>
                <a:defRPr/>
              </a:pPr>
              <a:t>‹#›</a:t>
            </a:fld>
            <a:endParaRPr lang="ja-JP" altLang="en-US"/>
          </a:p>
        </p:txBody>
      </p:sp>
    </p:spTree>
    <p:extLst>
      <p:ext uri="{BB962C8B-B14F-4D97-AF65-F5344CB8AC3E}">
        <p14:creationId xmlns:p14="http://schemas.microsoft.com/office/powerpoint/2010/main" val="1647841116"/>
      </p:ext>
    </p:extLst>
  </p:cSld>
  <p:clrMap bg1="lt1" tx1="dk1" bg2="lt2" tx2="dk2" accent1="accent1" accent2="accent2" accent3="accent3" accent4="accent4" accent5="accent5" accent6="accent6" hlink="hlink" folHlink="folHlink"/>
  <p:notesStyle>
    <a:lvl1pPr algn="l" defTabSz="1279525" rtl="0" fontAlgn="base">
      <a:spcBef>
        <a:spcPct val="30000"/>
      </a:spcBef>
      <a:spcAft>
        <a:spcPct val="0"/>
      </a:spcAft>
      <a:defRPr kumimoji="1" sz="1700" kern="1200">
        <a:solidFill>
          <a:schemeClr val="tx1"/>
        </a:solidFill>
        <a:latin typeface="+mn-lt"/>
        <a:ea typeface="+mn-ea"/>
        <a:cs typeface="+mn-cs"/>
      </a:defRPr>
    </a:lvl1pPr>
    <a:lvl2pPr marL="639763" algn="l" defTabSz="1279525" rtl="0" fontAlgn="base">
      <a:spcBef>
        <a:spcPct val="30000"/>
      </a:spcBef>
      <a:spcAft>
        <a:spcPct val="0"/>
      </a:spcAft>
      <a:defRPr kumimoji="1" sz="1700" kern="1200">
        <a:solidFill>
          <a:schemeClr val="tx1"/>
        </a:solidFill>
        <a:latin typeface="+mn-lt"/>
        <a:ea typeface="+mn-ea"/>
        <a:cs typeface="+mn-cs"/>
      </a:defRPr>
    </a:lvl2pPr>
    <a:lvl3pPr marL="1279525" algn="l" defTabSz="1279525" rtl="0" fontAlgn="base">
      <a:spcBef>
        <a:spcPct val="30000"/>
      </a:spcBef>
      <a:spcAft>
        <a:spcPct val="0"/>
      </a:spcAft>
      <a:defRPr kumimoji="1" sz="1700" kern="1200">
        <a:solidFill>
          <a:schemeClr val="tx1"/>
        </a:solidFill>
        <a:latin typeface="+mn-lt"/>
        <a:ea typeface="+mn-ea"/>
        <a:cs typeface="+mn-cs"/>
      </a:defRPr>
    </a:lvl3pPr>
    <a:lvl4pPr marL="1919288" algn="l" defTabSz="1279525" rtl="0" fontAlgn="base">
      <a:spcBef>
        <a:spcPct val="30000"/>
      </a:spcBef>
      <a:spcAft>
        <a:spcPct val="0"/>
      </a:spcAft>
      <a:defRPr kumimoji="1" sz="1700" kern="1200">
        <a:solidFill>
          <a:schemeClr val="tx1"/>
        </a:solidFill>
        <a:latin typeface="+mn-lt"/>
        <a:ea typeface="+mn-ea"/>
        <a:cs typeface="+mn-cs"/>
      </a:defRPr>
    </a:lvl4pPr>
    <a:lvl5pPr marL="2559050" algn="l" defTabSz="1279525" rtl="0" fontAlgn="base">
      <a:spcBef>
        <a:spcPct val="30000"/>
      </a:spcBef>
      <a:spcAft>
        <a:spcPct val="0"/>
      </a:spcAft>
      <a:defRPr kumimoji="1" sz="1700" kern="1200">
        <a:solidFill>
          <a:schemeClr val="tx1"/>
        </a:solidFill>
        <a:latin typeface="+mn-lt"/>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0" y="2982596"/>
            <a:ext cx="10881360" cy="2058035"/>
          </a:xfrm>
        </p:spPr>
        <p:txBody>
          <a:bodyPr/>
          <a:lstStyle/>
          <a:p>
            <a:r>
              <a:rPr lang="ja-JP" altLang="en-US" smtClean="0"/>
              <a:t>マスター タイトルの書式設定</a:t>
            </a:r>
            <a:endParaRPr lang="ja-JP" altLang="en-US"/>
          </a:p>
        </p:txBody>
      </p:sp>
      <p:sp>
        <p:nvSpPr>
          <p:cNvPr id="3" name="サブタイトル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smtClean="0"/>
              <a:t>マスター サブタイトルの書式設定</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0AAD6D3-70B5-49E9-A3C3-0825DDB55A11}" type="datetime1">
              <a:rPr lang="ja-JP" altLang="en-US" smtClean="0"/>
              <a:t>2017/7/12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CCCF57A-B853-4384-88D0-B082D132C449}"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E5EB60D0-39A9-4C60-8C9D-B259CD7BBF81}" type="datetime1">
              <a:rPr lang="ja-JP" altLang="en-US" smtClean="0"/>
              <a:t>2017/7/12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9801DB93-212C-4D16-9660-18AE14937F05}"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5"/>
            <a:ext cx="4031615" cy="11470323"/>
          </a:xfrm>
        </p:spPr>
        <p:txBody>
          <a:bodyPr vert="eaVert"/>
          <a:lstStyle/>
          <a:p>
            <a:r>
              <a:rPr lang="ja-JP" altLang="en-US" smtClean="0"/>
              <a:t>マスター タイトルの書式設定</a:t>
            </a:r>
            <a:endParaRPr lang="ja-JP" altLang="en-US"/>
          </a:p>
        </p:txBody>
      </p:sp>
      <p:sp>
        <p:nvSpPr>
          <p:cNvPr id="3" name="縦書きテキスト プレースホルダー 2"/>
          <p:cNvSpPr>
            <a:spLocks noGrp="1"/>
          </p:cNvSpPr>
          <p:nvPr>
            <p:ph type="body" orient="vert" idx="1"/>
          </p:nvPr>
        </p:nvSpPr>
        <p:spPr>
          <a:xfrm>
            <a:off x="895668" y="537845"/>
            <a:ext cx="11885930" cy="1147032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7795813C-029E-4447-B421-D1B72D7A6B0A}" type="datetime1">
              <a:rPr lang="ja-JP" altLang="en-US" smtClean="0"/>
              <a:t>2017/7/12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077126E9-73E4-4DC1-B1C7-D4D8206B3E0B}"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ー 3"/>
          <p:cNvSpPr>
            <a:spLocks noGrp="1"/>
          </p:cNvSpPr>
          <p:nvPr>
            <p:ph type="dt" sz="half" idx="10"/>
          </p:nvPr>
        </p:nvSpPr>
        <p:spPr/>
        <p:txBody>
          <a:bodyPr/>
          <a:lstStyle>
            <a:lvl1pPr>
              <a:defRPr/>
            </a:lvl1pPr>
          </a:lstStyle>
          <a:p>
            <a:pPr>
              <a:defRPr/>
            </a:pPr>
            <a:fld id="{6AAC2002-9B26-4FAF-A6CB-512926662315}" type="datetime1">
              <a:rPr lang="ja-JP" altLang="en-US" smtClean="0"/>
              <a:t>2017/7/12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7C5C1C3-C332-40EF-AC39-2B9693CCE5FE}"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8" y="6169661"/>
            <a:ext cx="10881360" cy="1906905"/>
          </a:xfrm>
        </p:spPr>
        <p:txBody>
          <a:bodyPr anchor="t"/>
          <a:lstStyle>
            <a:lvl1pPr algn="l">
              <a:defRPr sz="5600" b="1" cap="all"/>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1011238"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smtClean="0"/>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2B27AC1C-B434-47A7-8385-5A63E12F63E2}" type="datetime1">
              <a:rPr lang="ja-JP" altLang="en-US" smtClean="0"/>
              <a:t>2017/7/12</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B17DFE0-2963-4EC8-B627-07817F96F088}"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9067800"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ー 3"/>
          <p:cNvSpPr>
            <a:spLocks noGrp="1"/>
          </p:cNvSpPr>
          <p:nvPr>
            <p:ph type="dt" sz="half" idx="10"/>
          </p:nvPr>
        </p:nvSpPr>
        <p:spPr/>
        <p:txBody>
          <a:bodyPr/>
          <a:lstStyle>
            <a:lvl1pPr>
              <a:defRPr/>
            </a:lvl1pPr>
          </a:lstStyle>
          <a:p>
            <a:pPr>
              <a:defRPr/>
            </a:pPr>
            <a:fld id="{2261DF98-1B63-4F09-97F9-97EDB9C32758}" type="datetime1">
              <a:rPr lang="ja-JP" altLang="en-US" smtClean="0"/>
              <a:t>2017/7/12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432A9D84-16B0-4DBA-95EA-90C54DDE5D36}"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smtClean="0"/>
              <a:t>マスター タイトルの書式設定</a:t>
            </a:r>
            <a:endParaRPr lang="ja-JP" altLang="en-US"/>
          </a:p>
        </p:txBody>
      </p:sp>
      <p:sp>
        <p:nvSpPr>
          <p:cNvPr id="3" name="テキスト プレースホルダー 2"/>
          <p:cNvSpPr>
            <a:spLocks noGrp="1"/>
          </p:cNvSpPr>
          <p:nvPr>
            <p:ph type="body" idx="1"/>
          </p:nvPr>
        </p:nvSpPr>
        <p:spPr>
          <a:xfrm>
            <a:off x="640080" y="2149158"/>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640080" y="3044825"/>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6503036" y="2149158"/>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6503036" y="3044825"/>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ー 3"/>
          <p:cNvSpPr>
            <a:spLocks noGrp="1"/>
          </p:cNvSpPr>
          <p:nvPr>
            <p:ph type="dt" sz="half" idx="10"/>
          </p:nvPr>
        </p:nvSpPr>
        <p:spPr/>
        <p:txBody>
          <a:bodyPr/>
          <a:lstStyle>
            <a:lvl1pPr>
              <a:defRPr/>
            </a:lvl1pPr>
          </a:lstStyle>
          <a:p>
            <a:pPr>
              <a:defRPr/>
            </a:pPr>
            <a:fld id="{CA14E69B-C8F8-4792-B307-8AFEC8779C1C}" type="datetime1">
              <a:rPr lang="ja-JP" altLang="en-US" smtClean="0"/>
              <a:t>2017/7/12</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D41CDCFA-C134-4070-99B1-23A51B9D7DE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ja-JP" altLang="en-US"/>
          </a:p>
        </p:txBody>
      </p:sp>
      <p:sp>
        <p:nvSpPr>
          <p:cNvPr id="3" name="日付プレースホルダー 3"/>
          <p:cNvSpPr>
            <a:spLocks noGrp="1"/>
          </p:cNvSpPr>
          <p:nvPr>
            <p:ph type="dt" sz="half" idx="10"/>
          </p:nvPr>
        </p:nvSpPr>
        <p:spPr/>
        <p:txBody>
          <a:bodyPr/>
          <a:lstStyle>
            <a:lvl1pPr>
              <a:defRPr/>
            </a:lvl1pPr>
          </a:lstStyle>
          <a:p>
            <a:pPr>
              <a:defRPr/>
            </a:pPr>
            <a:fld id="{37984AD1-56B7-4B14-818B-B7339E1FE138}" type="datetime1">
              <a:rPr lang="ja-JP" altLang="en-US" smtClean="0"/>
              <a:t>2017/7/12</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8B85BC99-4FB4-4772-9876-4F2DEFBB8D44}"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75DF176E-6796-465C-ABE8-0FEB5DC65D1D}" type="datetime1">
              <a:rPr lang="ja-JP" altLang="en-US" smtClean="0"/>
              <a:t>2017/7/12</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5AFCC529-390D-46BE-92B0-42B9042FC753}"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smtClean="0"/>
              <a:t>マスター タイトルの書式設定</a:t>
            </a:r>
            <a:endParaRPr lang="ja-JP" altLang="en-US"/>
          </a:p>
        </p:txBody>
      </p:sp>
      <p:sp>
        <p:nvSpPr>
          <p:cNvPr id="3" name="コンテンツ プレースホルダー 2"/>
          <p:cNvSpPr>
            <a:spLocks noGrp="1"/>
          </p:cNvSpPr>
          <p:nvPr>
            <p:ph idx="1"/>
          </p:nvPr>
        </p:nvSpPr>
        <p:spPr>
          <a:xfrm>
            <a:off x="5005070"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41B9C811-7E6E-496A-BC1A-FB18E6CB02C4}" type="datetime1">
              <a:rPr lang="ja-JP" altLang="en-US" smtClean="0"/>
              <a:t>2017/7/12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9C192503-94CA-4296-BF81-9AF84BCB7CF9}" type="slidenum">
              <a:rPr lang="ja-JP" altLang="en-US"/>
              <a:pPr>
                <a:defRPr/>
              </a:pPr>
              <a:t>‹#›</a:t>
            </a:fld>
            <a:endParaRPr lang="ja-JP" alt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0"/>
            <a:ext cx="7680960" cy="793433"/>
          </a:xfrm>
        </p:spPr>
        <p:txBody>
          <a:bodyPr anchor="b"/>
          <a:lstStyle>
            <a:lvl1pPr algn="l">
              <a:defRPr sz="2800" b="1"/>
            </a:lvl1pPr>
          </a:lstStyle>
          <a:p>
            <a:r>
              <a:rPr lang="ja-JP" altLang="en-US" smtClean="0"/>
              <a:t>マスター タイトルの書式設定</a:t>
            </a:r>
            <a:endParaRPr lang="ja-JP" altLang="en-US"/>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3"/>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smtClean="0"/>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E813FD0D-DFEE-48C2-97A2-1C8963076CC0}" type="datetime1">
              <a:rPr lang="ja-JP" altLang="en-US" smtClean="0"/>
              <a:t>2017/7/12</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30221530-3D90-4027-B8A6-4E7B32CD0A87}"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smtClean="0"/>
              <a:t>マスター タイトルの書式設定</a:t>
            </a:r>
          </a:p>
        </p:txBody>
      </p:sp>
      <p:sp>
        <p:nvSpPr>
          <p:cNvPr id="1027"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6D20EE7C-9A91-499E-A299-E3633A2BE748}" type="datetime1">
              <a:rPr lang="ja-JP" altLang="en-US" smtClean="0"/>
              <a:t>2017/7/12</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D2A1EF17-624C-46C4-BDE2-94C561A6BB91}"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hf hdr="0" ftr="0" dt="0"/>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32182" y="1813347"/>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＜検討事項にかかる主な意見①＞</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３</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3600656258"/>
              </p:ext>
            </p:extLst>
          </p:nvPr>
        </p:nvGraphicFramePr>
        <p:xfrm>
          <a:off x="219549" y="2323374"/>
          <a:ext cx="12270760" cy="6339840"/>
        </p:xfrm>
        <a:graphic>
          <a:graphicData uri="http://schemas.openxmlformats.org/drawingml/2006/table">
            <a:tbl>
              <a:tblPr firstRow="1" bandRow="1">
                <a:tableStyleId>{5C22544A-7EE6-4342-B048-85BDC9FD1C3A}</a:tableStyleId>
              </a:tblPr>
              <a:tblGrid>
                <a:gridCol w="1103640">
                  <a:extLst>
                    <a:ext uri="{9D8B030D-6E8A-4147-A177-3AD203B41FA5}">
                      <a16:colId xmlns:a16="http://schemas.microsoft.com/office/drawing/2014/main" xmlns="" val="20000"/>
                    </a:ext>
                  </a:extLst>
                </a:gridCol>
                <a:gridCol w="11167120">
                  <a:extLst>
                    <a:ext uri="{9D8B030D-6E8A-4147-A177-3AD203B41FA5}">
                      <a16:colId xmlns:a16="http://schemas.microsoft.com/office/drawing/2014/main" xmlns="" val="20002"/>
                    </a:ext>
                  </a:extLst>
                </a:gridCol>
              </a:tblGrid>
              <a:tr h="31701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456518">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◆ギャンブル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等依存症</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対策に</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ついて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従来の政策の延長線上だけで検討するのではなく</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以外のギャンブルも含めて、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総合的に抜本的な対策</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を行っていくという基本的な姿勢を大阪として打ち出していく</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既存のギャンブル等にかかる依存症の問題</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と、国内にまだ存在していない</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カジノの依存症の問題</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を分けたうえで、</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並行して別々の観点で進めていく</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カジノの依存症の問題については、夢洲というクローズドな地域特性やデータ上での管理が増えてきているカジノのゲーム特性などを踏まえて、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エリアや目的を明確化したうえで、メリハリのある対策</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を行っていく</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既存のギャンブル等にかかる依存症の問題</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については、近年、</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スポーツベッティングなどオンラインゲーミングの割合が増してきている</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青少年向けのチェック体制</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などの対策が</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必要</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indent="-285750" algn="l" defTabSz="128016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ギャンブル等依存症の患者への治療行為に診療報酬が加算されないのは、健康保険の対象外であることが理由の一つであるため、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保険医療の適用の検討を国に要望</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していく</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1280160" rtl="0" eaLnBrk="1" fontAlgn="auto" latinLnBrk="0" hangingPunct="1">
                        <a:lnSpc>
                          <a:spcPct val="100000"/>
                        </a:lnSpc>
                        <a:spcBef>
                          <a:spcPts val="600"/>
                        </a:spcBef>
                        <a:spcAft>
                          <a:spcPts val="0"/>
                        </a:spcAft>
                        <a:buClrTx/>
                        <a:buSzTx/>
                        <a:buFont typeface="Arial" panose="020B0604020202020204" pitchFamily="34" charset="0"/>
                        <a:buNone/>
                        <a:tabLst/>
                        <a:defRPr/>
                      </a:pPr>
                      <a:endParaRPr kumimoji="1" lang="en-US" altLang="ja-JP" sz="1400" u="none"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1"/>
                  </a:ext>
                </a:extLst>
              </a:tr>
              <a:tr h="80772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◆治安・</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地域風俗</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環境対策</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　 について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indent="-285750">
                        <a:lnSpc>
                          <a:spcPct val="100000"/>
                        </a:lnSpc>
                        <a:spcBef>
                          <a:spcPts val="600"/>
                        </a:spcBef>
                        <a:buFont typeface="Arial" panose="020B0604020202020204" pitchFamily="34" charset="0"/>
                        <a:buChar cha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にも</a:t>
                      </a: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日本の警察権は当然及ぶ</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が、警察の姿を見えるところに配置するかなどは、海外事例も参照のうえ、</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エリアマネジメントの観点などから、その地域に適した対策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を検討していく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シンガポールでは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建物の設計を工夫し、カジノが外側から見られないようにする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などして、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青少年との接触を避ける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ようにしており参考にする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none" dirty="0" smtClean="0">
                          <a:latin typeface="Meiryo UI" panose="020B0604030504040204" pitchFamily="50" charset="-128"/>
                          <a:ea typeface="Meiryo UI" panose="020B0604030504040204" pitchFamily="50" charset="-128"/>
                          <a:cs typeface="Meiryo UI" panose="020B0604030504040204" pitchFamily="50" charset="-128"/>
                        </a:rPr>
                        <a:t>暴力団対策</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については、</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暴力団をすでに抜けた人や暴力団の関係者などについても、どこまで入場制限するか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が一番の問題で、過去の犯罪歴などを調査して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警察から命令を出してもらわないと、民間では取扱いできない</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問題で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ある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生活保護受給者のパチンコなどを条例で禁じている自治体があるが、そうした自治体の</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生活保護受給者がカジノにやってきたような場合に、どのように対応していくのか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ということも問題で</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ある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警察では、反社会的勢力は、指定暴力団という属性要件だけでなく、暴力団等との共犯での検挙内容などに応じて、行為要件で認定される場合もある。こうした</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警察保有情報を提供していく仕組み作り</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について、</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国レベルでの検討が</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行為要件で認定された反社会的勢力は、入場制限に該当するかどうかが不明確</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なので、法的には、入場禁止ではなく、不正行為等の禁止という形にせざるをえないのではない</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indent="-285750">
                        <a:lnSpc>
                          <a:spcPct val="100000"/>
                        </a:lnSpc>
                        <a:spcBef>
                          <a:spcPts val="600"/>
                        </a:spcBef>
                        <a:buFont typeface="Arial" panose="020B0604020202020204" pitchFamily="34" charset="0"/>
                        <a:buChar cha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暴力団等の排除については、</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の開発時と運営時とでは、問題発生までの時間的余裕も異なる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ため、分けて議論を行っていく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indent="0">
                        <a:lnSpc>
                          <a:spcPct val="100000"/>
                        </a:lnSpc>
                        <a:spcBef>
                          <a:spcPts val="600"/>
                        </a:spcBef>
                        <a:buFont typeface="Arial" panose="020B0604020202020204" pitchFamily="34" charset="0"/>
                        <a:buNone/>
                      </a:pP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2"/>
                  </a:ext>
                </a:extLst>
              </a:tr>
            </a:tbl>
          </a:graphicData>
        </a:graphic>
      </p:graphicFrame>
      <p:sp>
        <p:nvSpPr>
          <p:cNvPr id="5" name="テキスト ボックス 1"/>
          <p:cNvSpPr txBox="1"/>
          <p:nvPr/>
        </p:nvSpPr>
        <p:spPr>
          <a:xfrm>
            <a:off x="10793288" y="605086"/>
            <a:ext cx="1662064" cy="449957"/>
          </a:xfrm>
          <a:prstGeom prst="rect">
            <a:avLst/>
          </a:prstGeom>
          <a:solidFill>
            <a:sysClr val="window" lastClr="FFFFFF"/>
          </a:solidFill>
          <a:ln w="6350">
            <a:solidFill>
              <a:prstClr val="black"/>
            </a:solid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ja-JP" altLang="en-US" sz="2000" kern="100" dirty="0" smtClean="0">
                <a:effectLst/>
                <a:latin typeface="Meiryo UI" panose="020B0604030504040204" pitchFamily="50" charset="-128"/>
                <a:ea typeface="Meiryo UI" panose="020B0604030504040204" pitchFamily="50" charset="-128"/>
                <a:cs typeface="Meiryo UI" panose="020B0604030504040204" pitchFamily="50" charset="-128"/>
              </a:rPr>
              <a:t>参考</a:t>
            </a:r>
            <a:r>
              <a:rPr lang="ja-JP" sz="2000" kern="100" dirty="0" smtClean="0">
                <a:effectLst/>
                <a:latin typeface="Meiryo UI" panose="020B0604030504040204" pitchFamily="50" charset="-128"/>
                <a:ea typeface="Meiryo UI" panose="020B0604030504040204" pitchFamily="50" charset="-128"/>
                <a:cs typeface="Meiryo UI" panose="020B0604030504040204" pitchFamily="50" charset="-128"/>
              </a:rPr>
              <a:t>資料</a:t>
            </a:r>
            <a:r>
              <a:rPr lang="ja-JP" altLang="en-US" sz="2000" kern="100" dirty="0">
                <a:latin typeface="Meiryo UI" panose="020B0604030504040204" pitchFamily="50" charset="-128"/>
                <a:ea typeface="Meiryo UI" panose="020B0604030504040204" pitchFamily="50" charset="-128"/>
                <a:cs typeface="Meiryo UI" panose="020B0604030504040204" pitchFamily="50" charset="-128"/>
              </a:rPr>
              <a:t>１</a:t>
            </a:r>
            <a:endParaRPr lang="ja-JP" sz="2000" kern="100" dirty="0">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184592"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日時</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平成</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29</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日（木）</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13:00</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15:00</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5896744" y="1110283"/>
            <a:ext cx="5712152" cy="762780"/>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場所</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defTabSz="1280160" fontAlgn="auto">
              <a:spcBef>
                <a:spcPts val="0"/>
              </a:spcBef>
              <a:spcAft>
                <a:spcPts val="0"/>
              </a:spcAft>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大阪府庁本館</a:t>
            </a:r>
            <a:r>
              <a:rPr lang="en-US" altLang="ja-JP"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階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議会特別会議室（大）　</a:t>
            </a:r>
            <a:endPar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67751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150111" y="1110283"/>
            <a:ext cx="4090449" cy="510027"/>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defTabSz="1280160" fontAlgn="auto">
              <a:spcBef>
                <a:spcPts val="0"/>
              </a:spcBef>
              <a:spcAft>
                <a:spcPts val="0"/>
              </a:spcAft>
              <a:defRPr/>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＜検討事項にかかる主な意見②＞</a:t>
            </a:r>
            <a:endParaRPr lang="ja-JP" altLang="en-US"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7" name="角丸四角形 66"/>
          <p:cNvSpPr/>
          <p:nvPr/>
        </p:nvSpPr>
        <p:spPr>
          <a:xfrm>
            <a:off x="208112" y="534219"/>
            <a:ext cx="12385376" cy="576064"/>
          </a:xfrm>
          <a:prstGeom prst="roundRect">
            <a:avLst/>
          </a:prstGeom>
          <a:solidFill>
            <a:schemeClr val="accent2"/>
          </a:solidFill>
          <a:ln>
            <a:noFill/>
          </a:ln>
          <a:effectLst/>
          <a:scene3d>
            <a:camera prst="orthographicFront"/>
            <a:lightRig rig="glow" dir="t">
              <a:rot lat="0" lon="0" rev="4800000"/>
            </a:lightRig>
          </a:scene3d>
          <a:sp3d prstMaterial="matte"/>
        </p:spPr>
        <p:style>
          <a:lnRef idx="2">
            <a:schemeClr val="dk1">
              <a:shade val="50000"/>
            </a:schemeClr>
          </a:lnRef>
          <a:fillRef idx="1">
            <a:schemeClr val="dk1"/>
          </a:fillRef>
          <a:effectRef idx="0">
            <a:schemeClr val="dk1"/>
          </a:effectRef>
          <a:fontRef idx="minor">
            <a:schemeClr val="lt1"/>
          </a:fontRef>
        </p:style>
        <p:txBody>
          <a:bodyPr lIns="116055" tIns="58027" rIns="116055" bIns="58027" anchor="ctr"/>
          <a:lstStyle/>
          <a:p>
            <a:pPr defTabSz="1280160" fontAlgn="auto">
              <a:spcBef>
                <a:spcPts val="0"/>
              </a:spcBef>
              <a:spcAft>
                <a:spcPts val="0"/>
              </a:spcAft>
              <a:defRPr/>
            </a:pP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第３回</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ＩＲ</a:t>
            </a:r>
            <a:r>
              <a:rPr lang="ja-JP" altLang="en-US" sz="2400" b="1" dirty="0" smtClean="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推進会議</a:t>
            </a:r>
            <a:r>
              <a:rPr lang="ja-JP" altLang="en-US" sz="2400" b="1" dirty="0">
                <a:solidFill>
                  <a:srgbClr val="FFFFFF"/>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概要</a:t>
            </a:r>
          </a:p>
        </p:txBody>
      </p:sp>
      <p:graphicFrame>
        <p:nvGraphicFramePr>
          <p:cNvPr id="6" name="表 5"/>
          <p:cNvGraphicFramePr>
            <a:graphicFrameLocks noGrp="1"/>
          </p:cNvGraphicFramePr>
          <p:nvPr>
            <p:extLst>
              <p:ext uri="{D42A27DB-BD31-4B8C-83A1-F6EECF244321}">
                <p14:modId xmlns:p14="http://schemas.microsoft.com/office/powerpoint/2010/main" val="3204366357"/>
              </p:ext>
            </p:extLst>
          </p:nvPr>
        </p:nvGraphicFramePr>
        <p:xfrm>
          <a:off x="220642" y="1704256"/>
          <a:ext cx="12273591" cy="4018893"/>
        </p:xfrm>
        <a:graphic>
          <a:graphicData uri="http://schemas.openxmlformats.org/drawingml/2006/table">
            <a:tbl>
              <a:tblPr firstRow="1" bandRow="1">
                <a:tableStyleId>{5C22544A-7EE6-4342-B048-85BDC9FD1C3A}</a:tableStyleId>
              </a:tblPr>
              <a:tblGrid>
                <a:gridCol w="1112351">
                  <a:extLst>
                    <a:ext uri="{9D8B030D-6E8A-4147-A177-3AD203B41FA5}">
                      <a16:colId xmlns:a16="http://schemas.microsoft.com/office/drawing/2014/main" xmlns="" val="20000"/>
                    </a:ext>
                  </a:extLst>
                </a:gridCol>
                <a:gridCol w="11161240">
                  <a:extLst>
                    <a:ext uri="{9D8B030D-6E8A-4147-A177-3AD203B41FA5}">
                      <a16:colId xmlns:a16="http://schemas.microsoft.com/office/drawing/2014/main" xmlns="" val="20002"/>
                    </a:ext>
                  </a:extLst>
                </a:gridCol>
              </a:tblGrid>
              <a:tr h="361293">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テーマ</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主な意見</a:t>
                      </a:r>
                      <a:endParaRPr kumimoji="1" lang="ja-JP" altLang="en-US" sz="1600" dirty="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0"/>
                  </a:ext>
                </a:extLst>
              </a:tr>
              <a:tr h="720080">
                <a:tc>
                  <a:txBody>
                    <a:bodyPr/>
                    <a:lstStyle/>
                    <a:p>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◆大阪</a:t>
                      </a:r>
                      <a:r>
                        <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の</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6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aseline="0" dirty="0" smtClean="0">
                          <a:latin typeface="Meiryo UI" panose="020B0604030504040204" pitchFamily="50" charset="-128"/>
                          <a:ea typeface="Meiryo UI" panose="020B0604030504040204" pitchFamily="50" charset="-128"/>
                          <a:cs typeface="Meiryo UI" panose="020B0604030504040204" pitchFamily="50" charset="-128"/>
                        </a:rPr>
                        <a:t>　基本コン</a:t>
                      </a:r>
                      <a:endParaRPr kumimoji="1" lang="en-US" altLang="ja-JP" sz="16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aseline="0" dirty="0" smtClean="0">
                          <a:latin typeface="Meiryo UI" panose="020B0604030504040204" pitchFamily="50" charset="-128"/>
                          <a:ea typeface="Meiryo UI" panose="020B0604030504040204" pitchFamily="50" charset="-128"/>
                          <a:cs typeface="Meiryo UI" panose="020B0604030504040204" pitchFamily="50" charset="-128"/>
                        </a:rPr>
                        <a:t>　 セプトに</a:t>
                      </a:r>
                      <a:endParaRPr kumimoji="1" lang="en-US" altLang="ja-JP" sz="16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600" baseline="0" dirty="0" smtClean="0">
                          <a:latin typeface="Meiryo UI" panose="020B0604030504040204" pitchFamily="50" charset="-128"/>
                          <a:ea typeface="Meiryo UI" panose="020B0604030504040204" pitchFamily="50" charset="-128"/>
                          <a:cs typeface="Meiryo UI" panose="020B0604030504040204" pitchFamily="50" charset="-128"/>
                        </a:rPr>
                        <a:t>　 ついて</a:t>
                      </a:r>
                      <a:endParaRPr kumimoji="1"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夢洲独自の立地の特性を最大限生かし、都市のシンボルになるようなデザイン</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にすべき。空間内部は</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VR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400"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等の新しい技術を活かした体験ができる試み、外観は交通の主要導線からの見え方などを考えていく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u="sng"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等によりシステムと連動したサービス提供</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を考えることで、夢洲全体のエリアマネジメントにつなげていく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大阪・関西の国際観光施策と密接に連携を取りながら、</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の客層のターゲット設定</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を検討</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していく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基本コンセプトの</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柱の中に、</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が日本国内の集客の拠点</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となり、そこから</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周辺に観光客をプッシュアウト</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するという要素を加えて</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欲しい</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dirty="0" err="1" smtClean="0">
                          <a:latin typeface="Meiryo UI" panose="020B0604030504040204" pitchFamily="50" charset="-128"/>
                          <a:ea typeface="Meiryo UI" panose="020B0604030504040204" pitchFamily="50" charset="-128"/>
                          <a:cs typeface="Meiryo UI" panose="020B0604030504040204" pitchFamily="50" charset="-128"/>
                        </a:rPr>
                        <a:t>つの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柱の最後の「世界の先進事例を進化させた総合的な懸念事項対策」の結果、</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大阪がどのような地域になることを目指す</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のかも記載が</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必要</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ができることにより大阪の経済的価値の向上につなげるため、経済界が関与する仕組みを検討する</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地域経済の発展</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につなげるため、</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入場料や納付金の産業振興施策への活用</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や、</a:t>
                      </a:r>
                      <a:r>
                        <a:rPr kumimoji="1" lang="en-US" altLang="ja-JP" sz="1400" u="sng"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u="sng" dirty="0" smtClean="0">
                          <a:latin typeface="Meiryo UI" panose="020B0604030504040204" pitchFamily="50" charset="-128"/>
                          <a:ea typeface="Meiryo UI" panose="020B0604030504040204" pitchFamily="50" charset="-128"/>
                          <a:cs typeface="Meiryo UI" panose="020B0604030504040204" pitchFamily="50" charset="-128"/>
                        </a:rPr>
                        <a:t>事業者の調達における地元や中小企業への配慮</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を盛り込んでいく</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べき</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285750" marR="0" lvl="0" indent="-285750" algn="l" defTabSz="1280160" rtl="0" eaLnBrk="1" fontAlgn="auto" latinLnBrk="0" hangingPunct="1">
                        <a:lnSpc>
                          <a:spcPct val="100000"/>
                        </a:lnSpc>
                        <a:spcBef>
                          <a:spcPts val="1200"/>
                        </a:spcBef>
                        <a:spcAft>
                          <a:spcPts val="0"/>
                        </a:spcAft>
                        <a:buClrTx/>
                        <a:buSzTx/>
                        <a:buFont typeface="Arial" panose="020B0604020202020204" pitchFamily="34" charset="0"/>
                        <a:buChar char="•"/>
                        <a:tabLst/>
                        <a:defRPr/>
                      </a:pP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世界的な動向を踏まえたうえで新たな産業育成につなげるために、</a:t>
                      </a:r>
                      <a:r>
                        <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rPr>
                        <a:t>IR</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で、特色を持って何をしていくのかということをしっかりと打ち出していくことが</a:t>
                      </a:r>
                      <a:r>
                        <a:rPr kumimoji="1" lang="ja-JP" altLang="en-US" sz="1400" dirty="0" smtClean="0">
                          <a:latin typeface="Meiryo UI" panose="020B0604030504040204" pitchFamily="50" charset="-128"/>
                          <a:ea typeface="Meiryo UI" panose="020B0604030504040204" pitchFamily="50" charset="-128"/>
                          <a:cs typeface="Meiryo UI" panose="020B0604030504040204" pitchFamily="50" charset="-128"/>
                        </a:rPr>
                        <a:t>大事</a:t>
                      </a: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1280160" rtl="0" eaLnBrk="1" fontAlgn="auto" latinLnBrk="0" hangingPunct="1">
                        <a:lnSpc>
                          <a:spcPct val="100000"/>
                        </a:lnSpc>
                        <a:spcBef>
                          <a:spcPts val="1200"/>
                        </a:spcBef>
                        <a:spcAft>
                          <a:spcPts val="0"/>
                        </a:spcAft>
                        <a:buClrTx/>
                        <a:buSzTx/>
                        <a:buFont typeface="Arial" panose="020B0604020202020204" pitchFamily="34" charset="0"/>
                        <a:buNone/>
                        <a:tabLst/>
                        <a:defRPr/>
                      </a:pPr>
                      <a:endParaRPr kumimoji="1"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xmlns="" val="10004"/>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5588</TotalTime>
  <Words>871</Words>
  <Application>Microsoft Office PowerPoint</Application>
  <PresentationFormat>A3 297x420 mm</PresentationFormat>
  <Paragraphs>45</Paragraphs>
  <Slides>2</Slides>
  <Notes>0</Notes>
  <HiddenSlides>0</HiddenSlides>
  <MMClips>0</MMClips>
  <ScaleCrop>false</ScaleCrop>
  <HeadingPairs>
    <vt:vector size="4" baseType="variant">
      <vt:variant>
        <vt:lpstr>テーマ</vt:lpstr>
      </vt:variant>
      <vt:variant>
        <vt:i4>1</vt:i4>
      </vt:variant>
      <vt:variant>
        <vt:lpstr>スライド タイトル</vt:lpstr>
      </vt:variant>
      <vt:variant>
        <vt:i4>2</vt:i4>
      </vt:variant>
    </vt:vector>
  </HeadingPairs>
  <TitlesOfParts>
    <vt:vector size="3" baseType="lpstr">
      <vt:lpstr>Office ​​テーマ</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ポスト都市魅力創造戦略検討資料</dc:title>
  <dc:creator>時岡　貢</dc:creator>
  <cp:lastModifiedBy>大阪府</cp:lastModifiedBy>
  <cp:revision>449</cp:revision>
  <cp:lastPrinted>2017-07-11T06:37:19Z</cp:lastPrinted>
  <dcterms:created xsi:type="dcterms:W3CDTF">2015-12-14T07:07:37Z</dcterms:created>
  <dcterms:modified xsi:type="dcterms:W3CDTF">2017-07-12T07:34:04Z</dcterms:modified>
</cp:coreProperties>
</file>