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4" autoAdjust="0"/>
  </p:normalViewPr>
  <p:slideViewPr>
    <p:cSldViewPr>
      <p:cViewPr varScale="1">
        <p:scale>
          <a:sx n="70" d="100"/>
          <a:sy n="70" d="100"/>
        </p:scale>
        <p:origin x="11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E543ED-6242-4BF1-A91A-2A372F3EB3F7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E347E-B481-4F2A-B271-CD308F3D0D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77807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1CE9B5-D33D-4297-8E0C-FA094E17E56B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19087E-629A-448C-9949-F59B5C41E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9519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9087E-629A-448C-9949-F59B5C41EE5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697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545760-D604-46F0-BE05-4162034A899D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964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833F-D8D6-432B-B9AD-001736B87D74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027A-D7BD-4CE6-83E4-4F7B5FC0A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061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953A-7EC3-410D-8E80-9BEDDE88C5F8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027A-D7BD-4CE6-83E4-4F7B5FC0A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459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6120-E23D-48F1-8DB4-2CDB2273B629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027A-D7BD-4CE6-83E4-4F7B5FC0A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861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61473-9DEC-465C-A09B-EBF440B1690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5ED13-1A8D-4C3F-B252-A9E9788618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477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8A635-4F18-4C31-860E-C5A17F76AD9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5ED13-1A8D-4C3F-B252-A9E9788618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736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48E1-0BFF-4AFE-AE77-A1A25CD4616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5ED13-1A8D-4C3F-B252-A9E9788618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862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C5AE8-91EF-405C-9A03-0B824AF82A5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5ED13-1A8D-4C3F-B252-A9E9788618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1812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A8632-8A78-4487-8071-9D838A2C026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5ED13-1A8D-4C3F-B252-A9E9788618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208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1C415-B84A-40AC-A605-DA82191ADF9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5ED13-1A8D-4C3F-B252-A9E9788618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7169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DC23C-2EB5-4E51-85E3-EB476B765BF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5ED13-1A8D-4C3F-B252-A9E9788618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57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73657-4128-4BE7-8F7D-AAB6A83F9F5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5ED13-1A8D-4C3F-B252-A9E9788618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044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31E5-7776-40AA-91D0-A31F8EDAE798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027A-D7BD-4CE6-83E4-4F7B5FC0A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582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C3E3-D32E-4CEA-AE18-F0C4029EA29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5ED13-1A8D-4C3F-B252-A9E9788618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3326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475D-F7D1-45AE-956B-759A38F96B4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5ED13-1A8D-4C3F-B252-A9E9788618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2741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9D25-01AD-48EE-A6A5-C30C63F2B63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5ED13-1A8D-4C3F-B252-A9E9788618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475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C7995-C01A-4B7B-B4EF-0D8E7393369E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027A-D7BD-4CE6-83E4-4F7B5FC0A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211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1CDDE-2BB0-4276-8449-9E901E32A698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027A-D7BD-4CE6-83E4-4F7B5FC0A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7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D52F7-AA9B-4C7D-BB75-210E851E2A40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027A-D7BD-4CE6-83E4-4F7B5FC0A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977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F95D7-910C-4452-8110-F0716069F204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027A-D7BD-4CE6-83E4-4F7B5FC0A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50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2EFA-73CE-4BBD-AE97-FD898BE67073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027A-D7BD-4CE6-83E4-4F7B5FC0A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190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72AB2-2076-4D84-B879-B361A56F9ED6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027A-D7BD-4CE6-83E4-4F7B5FC0A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313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F2951-5A62-45BA-97BB-A9CD8E9F857A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027A-D7BD-4CE6-83E4-4F7B5FC0A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831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0396A-FDA6-4889-96B8-94FC6A77207F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0027A-D7BD-4CE6-83E4-4F7B5FC0A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654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8851D-5504-4A1A-9E40-1CF25FD44E4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5ED13-1A8D-4C3F-B252-A9E9788618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739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467545" y="2841502"/>
            <a:ext cx="8287532" cy="37408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5" y="332657"/>
            <a:ext cx="8280919" cy="504055"/>
          </a:xfr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/>
          </a:gradFill>
        </p:spPr>
        <p:txBody>
          <a:bodyPr>
            <a:noAutofit/>
          </a:bodyPr>
          <a:lstStyle/>
          <a:p>
            <a:r>
              <a:rPr kumimoji="1" lang="ja-JP" altLang="en-US" sz="3200" b="1" dirty="0"/>
              <a:t>大阪市の依存症対策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84458" y="1168608"/>
            <a:ext cx="8280919" cy="1399398"/>
          </a:xfrm>
          <a:solidFill>
            <a:schemeClr val="bg2">
              <a:alpha val="40000"/>
            </a:schemeClr>
          </a:solidFill>
          <a:ln cap="rnd">
            <a:solidFill>
              <a:schemeClr val="tx1"/>
            </a:solidFill>
            <a:bevel/>
          </a:ln>
        </p:spPr>
        <p:txBody>
          <a:bodyPr>
            <a:normAutofit fontScale="92500" lnSpcReduction="10000"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endParaRPr kumimoji="1" lang="en-US" altLang="ja-JP" sz="1400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kumimoji="1" lang="ja-JP" altLang="en-US" sz="1400" dirty="0">
                <a:solidFill>
                  <a:schemeClr val="tx1"/>
                </a:solidFill>
              </a:rPr>
              <a:t>治療が長期間に及ぶ－薬物治療の効果は限定的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ja-JP" altLang="en-US" sz="1400" dirty="0">
                <a:solidFill>
                  <a:schemeClr val="tx1"/>
                </a:solidFill>
              </a:rPr>
              <a:t>依存症に対する理解不足－「性格の問題、意思が弱い、一部の特別な人が罹る」等の誤った認識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ja-JP" altLang="en-US" sz="1400" dirty="0">
                <a:solidFill>
                  <a:schemeClr val="tx1"/>
                </a:solidFill>
              </a:rPr>
              <a:t>治療可能な医療機関の不足－特に大阪市内の専門医療機関は限定的で、対応できる入院病床は非常に少ない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kumimoji="1" lang="ja-JP" altLang="en-US" sz="1400" dirty="0">
                <a:solidFill>
                  <a:schemeClr val="tx1"/>
                </a:solidFill>
              </a:rPr>
              <a:t>回復後に</a:t>
            </a:r>
            <a:r>
              <a:rPr lang="ja-JP" altLang="en-US" sz="1400" dirty="0">
                <a:solidFill>
                  <a:schemeClr val="tx1"/>
                </a:solidFill>
              </a:rPr>
              <a:t>再発</a:t>
            </a:r>
            <a:r>
              <a:rPr kumimoji="1" lang="ja-JP" altLang="en-US" sz="1400" dirty="0">
                <a:solidFill>
                  <a:schemeClr val="tx1"/>
                </a:solidFill>
              </a:rPr>
              <a:t>しないための支援が重要</a:t>
            </a:r>
            <a:r>
              <a:rPr lang="ja-JP" altLang="en-US" sz="1400" dirty="0">
                <a:solidFill>
                  <a:schemeClr val="tx1"/>
                </a:solidFill>
              </a:rPr>
              <a:t>－常に再発の危険性があるため、支援には自助グループ、支援団体の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algn="l"/>
            <a:r>
              <a:rPr lang="ja-JP" altLang="en-US" sz="1400" dirty="0">
                <a:solidFill>
                  <a:schemeClr val="tx1"/>
                </a:solidFill>
              </a:rPr>
              <a:t>　　　　　　　　　　　　　　　　　　　　　　　　　　　　　役割が大きいが、運営・予算面で制約有り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554088" y="3339626"/>
            <a:ext cx="4663605" cy="9144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●大阪市アルコール関連問題ネットワーキンググループ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　（医療機関・支援団体・自助グループ・家族会等との連携）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●アルコール依存の早期治療のための警察・医療機関との連携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●酒害教室の実施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553377" y="4476506"/>
            <a:ext cx="4663606" cy="9144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●断薬継続のための個別支援モデル事業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●依存症者家族支援（家族教室の実施）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●乱用防止のための普及啓発（学校向け研修、リーフレット）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●薬物関連問題相談</a:t>
            </a:r>
            <a:endParaRPr lang="en-US" altLang="ja-JP" sz="1200" dirty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553377" y="5614708"/>
            <a:ext cx="4663606" cy="9144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  <a:p>
            <a:endParaRPr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●人材育成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（精神保健福祉相談員、生活</a:t>
            </a:r>
            <a:r>
              <a:rPr kumimoji="1" lang="ja-JP" altLang="en-US" sz="1200" dirty="0">
                <a:solidFill>
                  <a:schemeClr val="tx1"/>
                </a:solidFill>
              </a:rPr>
              <a:t>困窮者自立支援員、生保</a:t>
            </a:r>
            <a:r>
              <a:rPr kumimoji="1" lang="en-US" altLang="ja-JP" sz="1200" dirty="0">
                <a:solidFill>
                  <a:schemeClr val="tx1"/>
                </a:solidFill>
              </a:rPr>
              <a:t>CW</a:t>
            </a:r>
            <a:r>
              <a:rPr kumimoji="1" lang="ja-JP" altLang="en-US" sz="1200" dirty="0">
                <a:solidFill>
                  <a:schemeClr val="tx1"/>
                </a:solidFill>
              </a:rPr>
              <a:t>等多職種向け）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●支援団体との連携</a:t>
            </a:r>
            <a:endParaRPr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5341702" y="3292273"/>
            <a:ext cx="3346006" cy="186492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200" dirty="0">
              <a:solidFill>
                <a:schemeClr val="tx1"/>
              </a:solidFill>
            </a:endParaRPr>
          </a:p>
          <a:p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●大阪府依存症関連機関連携会議・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　大阪アディクションセンターへの参画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</a:rPr>
              <a:t>（府・堺・医療機関・支援団体・自助</a:t>
            </a:r>
            <a:r>
              <a:rPr lang="en-US" altLang="ja-JP" sz="1200" dirty="0">
                <a:solidFill>
                  <a:schemeClr val="tx1"/>
                </a:solidFill>
              </a:rPr>
              <a:t>G</a:t>
            </a:r>
            <a:r>
              <a:rPr lang="ja-JP" altLang="en-US" sz="1200" dirty="0">
                <a:solidFill>
                  <a:schemeClr val="tx1"/>
                </a:solidFill>
              </a:rPr>
              <a:t>等との　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 連携）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●依存症専門医療機関・依存症治療拠点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　</a:t>
            </a:r>
            <a:r>
              <a:rPr kumimoji="1" lang="ja-JP" altLang="en-US" sz="1200" dirty="0">
                <a:solidFill>
                  <a:schemeClr val="tx1"/>
                </a:solidFill>
              </a:rPr>
              <a:t>機関の選定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●自助</a:t>
            </a:r>
            <a:r>
              <a:rPr lang="en-US" altLang="ja-JP" sz="1200" dirty="0">
                <a:solidFill>
                  <a:schemeClr val="tx1"/>
                </a:solidFill>
              </a:rPr>
              <a:t>G</a:t>
            </a:r>
            <a:r>
              <a:rPr lang="ja-JP" altLang="en-US" sz="1200" dirty="0">
                <a:solidFill>
                  <a:schemeClr val="tx1"/>
                </a:solidFill>
              </a:rPr>
              <a:t>等の育成支援等の検討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●各区保健福祉センターにおける相談・</a:t>
            </a:r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kumimoji="1" lang="ja-JP" altLang="en-US" sz="1200" dirty="0">
                <a:solidFill>
                  <a:schemeClr val="tx1"/>
                </a:solidFill>
              </a:rPr>
              <a:t>支援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5" name="円/楕円 4"/>
          <p:cNvSpPr/>
          <p:nvPr/>
        </p:nvSpPr>
        <p:spPr>
          <a:xfrm>
            <a:off x="484459" y="940008"/>
            <a:ext cx="1927302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現状と課題</a:t>
            </a:r>
            <a:endParaRPr lang="en-US" altLang="ja-JP" b="1" dirty="0">
              <a:solidFill>
                <a:schemeClr val="tx1"/>
              </a:solidFill>
            </a:endParaRPr>
          </a:p>
        </p:txBody>
      </p:sp>
      <p:sp>
        <p:nvSpPr>
          <p:cNvPr id="9" name="フローチャート : 準備 8"/>
          <p:cNvSpPr/>
          <p:nvPr/>
        </p:nvSpPr>
        <p:spPr>
          <a:xfrm>
            <a:off x="1374308" y="3186464"/>
            <a:ext cx="2880320" cy="306324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アルコール依存</a:t>
            </a:r>
          </a:p>
        </p:txBody>
      </p:sp>
      <p:sp>
        <p:nvSpPr>
          <p:cNvPr id="12" name="フローチャート : 準備 11"/>
          <p:cNvSpPr/>
          <p:nvPr/>
        </p:nvSpPr>
        <p:spPr>
          <a:xfrm>
            <a:off x="1470738" y="4332977"/>
            <a:ext cx="2880320" cy="306324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薬物依存</a:t>
            </a:r>
          </a:p>
        </p:txBody>
      </p:sp>
      <p:sp>
        <p:nvSpPr>
          <p:cNvPr id="13" name="フローチャート : 準備 12"/>
          <p:cNvSpPr/>
          <p:nvPr/>
        </p:nvSpPr>
        <p:spPr>
          <a:xfrm>
            <a:off x="1453456" y="5461546"/>
            <a:ext cx="2880320" cy="306324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</a:rPr>
              <a:t>ギャンブル等</a:t>
            </a:r>
            <a:r>
              <a:rPr kumimoji="1" lang="ja-JP" altLang="en-US" sz="1600" dirty="0">
                <a:solidFill>
                  <a:schemeClr val="tx1"/>
                </a:solidFill>
              </a:rPr>
              <a:t>依存</a:t>
            </a:r>
          </a:p>
        </p:txBody>
      </p:sp>
      <p:sp>
        <p:nvSpPr>
          <p:cNvPr id="14" name="フローチャート : 準備 13"/>
          <p:cNvSpPr/>
          <p:nvPr/>
        </p:nvSpPr>
        <p:spPr>
          <a:xfrm>
            <a:off x="6057360" y="3150182"/>
            <a:ext cx="2040310" cy="301707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共通</a:t>
            </a:r>
          </a:p>
        </p:txBody>
      </p:sp>
      <p:sp>
        <p:nvSpPr>
          <p:cNvPr id="16" name="円/楕円 15"/>
          <p:cNvSpPr/>
          <p:nvPr/>
        </p:nvSpPr>
        <p:spPr>
          <a:xfrm>
            <a:off x="491681" y="2649666"/>
            <a:ext cx="192008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+mj-ea"/>
                <a:ea typeface="+mj-ea"/>
              </a:rPr>
              <a:t>H29</a:t>
            </a:r>
            <a:r>
              <a:rPr lang="ja-JP" altLang="en-US" b="1" dirty="0">
                <a:solidFill>
                  <a:schemeClr val="tx1"/>
                </a:solidFill>
              </a:rPr>
              <a:t>事業</a:t>
            </a:r>
            <a:endParaRPr lang="en-US" altLang="ja-JP" b="1" dirty="0">
              <a:solidFill>
                <a:schemeClr val="tx1"/>
              </a:solidFill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5364088" y="5390906"/>
            <a:ext cx="3323620" cy="1138203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●専門医療機関及び治療拠点機関の選定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●依存症相談拠点の設置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●各種依存症対策事業の拡充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●大阪府との連携による依存症対策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●法制化を含む国依存症対策の動向に対応　　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7" name="フローチャート : 準備 16"/>
          <p:cNvSpPr/>
          <p:nvPr/>
        </p:nvSpPr>
        <p:spPr>
          <a:xfrm>
            <a:off x="5781371" y="5237758"/>
            <a:ext cx="2592288" cy="311836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今後の課題と方向性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8" name="テキスト ボックス 90"/>
          <p:cNvSpPr txBox="1"/>
          <p:nvPr/>
        </p:nvSpPr>
        <p:spPr>
          <a:xfrm>
            <a:off x="7037091" y="288713"/>
            <a:ext cx="1600367" cy="4757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1483" tIns="52683" rIns="41483" bIns="52683" rtlCol="0">
            <a:spAutoFit/>
          </a:bodyPr>
          <a:lstStyle>
            <a:defPPr>
              <a:defRPr lang="ja-JP"/>
            </a:defPPr>
            <a:lvl1pPr marL="0" algn="l" defTabSz="1475128" rtl="0" eaLnBrk="1" latinLnBrk="0" hangingPunct="1">
              <a:defRPr kumimoji="1" sz="2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7564" algn="l" defTabSz="1475128" rtl="0" eaLnBrk="1" latinLnBrk="0" hangingPunct="1">
              <a:defRPr kumimoji="1" sz="2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475128" algn="l" defTabSz="1475128" rtl="0" eaLnBrk="1" latinLnBrk="0" hangingPunct="1">
              <a:defRPr kumimoji="1" sz="2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2212693" algn="l" defTabSz="1475128" rtl="0" eaLnBrk="1" latinLnBrk="0" hangingPunct="1">
              <a:defRPr kumimoji="1" sz="2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950257" algn="l" defTabSz="1475128" rtl="0" eaLnBrk="1" latinLnBrk="0" hangingPunct="1">
              <a:defRPr kumimoji="1" sz="2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3687821" algn="l" defTabSz="1475128" rtl="0" eaLnBrk="1" latinLnBrk="0" hangingPunct="1">
              <a:defRPr kumimoji="1" sz="2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4425385" algn="l" defTabSz="1475128" rtl="0" eaLnBrk="1" latinLnBrk="0" hangingPunct="1">
              <a:defRPr kumimoji="1" sz="2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5162949" algn="l" defTabSz="1475128" rtl="0" eaLnBrk="1" latinLnBrk="0" hangingPunct="1">
              <a:defRPr kumimoji="1" sz="2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5900513" algn="l" defTabSz="1475128" rtl="0" eaLnBrk="1" latinLnBrk="0" hangingPunct="1">
              <a:defRPr kumimoji="1" sz="2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dirty="0"/>
              <a:t>平成</a:t>
            </a:r>
            <a:r>
              <a:rPr lang="en-US" altLang="ja-JP" sz="1200" dirty="0"/>
              <a:t>29</a:t>
            </a:r>
            <a:r>
              <a:rPr lang="ja-JP" altLang="en-US" sz="1200" dirty="0"/>
              <a:t>年</a:t>
            </a:r>
            <a:r>
              <a:rPr lang="en-US" altLang="ja-JP" sz="1200" dirty="0"/>
              <a:t>7</a:t>
            </a:r>
            <a:r>
              <a:rPr lang="ja-JP" altLang="en-US" sz="1200" dirty="0"/>
              <a:t>月</a:t>
            </a:r>
            <a:r>
              <a:rPr lang="en-US" altLang="ja-JP" sz="1200" dirty="0"/>
              <a:t>24</a:t>
            </a:r>
            <a:r>
              <a:rPr lang="ja-JP" altLang="en-US" sz="1200" dirty="0"/>
              <a:t>日</a:t>
            </a:r>
            <a:endParaRPr lang="en-US" altLang="ja-JP" sz="1200" dirty="0"/>
          </a:p>
          <a:p>
            <a:pPr algn="ctr"/>
            <a:r>
              <a:rPr lang="ja-JP" altLang="en-US" sz="1200" dirty="0"/>
              <a:t>大阪市健康局　資料</a:t>
            </a:r>
          </a:p>
        </p:txBody>
      </p:sp>
    </p:spTree>
    <p:extLst>
      <p:ext uri="{BB962C8B-B14F-4D97-AF65-F5344CB8AC3E}">
        <p14:creationId xmlns:p14="http://schemas.microsoft.com/office/powerpoint/2010/main" val="1873370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角丸四角形 33"/>
          <p:cNvSpPr/>
          <p:nvPr/>
        </p:nvSpPr>
        <p:spPr>
          <a:xfrm>
            <a:off x="778479" y="1545940"/>
            <a:ext cx="7577617" cy="4973038"/>
          </a:xfrm>
          <a:prstGeom prst="roundRect">
            <a:avLst/>
          </a:prstGeom>
          <a:solidFill>
            <a:schemeClr val="bg2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726179" y="260648"/>
            <a:ext cx="7772400" cy="648072"/>
          </a:xfrm>
        </p:spPr>
        <p:txBody>
          <a:bodyPr>
            <a:noAutofit/>
          </a:bodyPr>
          <a:lstStyle/>
          <a:p>
            <a:r>
              <a:rPr lang="ja-JP" altLang="en-US" sz="1800" b="1" dirty="0"/>
              <a:t>依存症対策総合支援事業実施要綱（国）に基づく</a:t>
            </a:r>
            <a:br>
              <a:rPr lang="en-US" altLang="ja-JP" sz="1800" b="1" dirty="0"/>
            </a:br>
            <a:r>
              <a:rPr lang="ja-JP" altLang="en-US" sz="2800" b="1" dirty="0"/>
              <a:t>大阪</a:t>
            </a:r>
            <a:r>
              <a:rPr kumimoji="1" lang="ja-JP" altLang="en-US" sz="2800" b="1" dirty="0"/>
              <a:t>市</a:t>
            </a:r>
            <a:r>
              <a:rPr lang="ja-JP" altLang="en-US" sz="2800" b="1" dirty="0"/>
              <a:t>の</a:t>
            </a:r>
            <a:r>
              <a:rPr kumimoji="1" lang="ja-JP" altLang="en-US" sz="2800" b="1" dirty="0"/>
              <a:t>依存症対策</a:t>
            </a:r>
            <a:r>
              <a:rPr lang="ja-JP" altLang="en-US" sz="2800" b="1" dirty="0"/>
              <a:t>のイメージ</a:t>
            </a:r>
            <a:endParaRPr kumimoji="1" lang="ja-JP" altLang="en-US" sz="2800" baseline="30000" dirty="0"/>
          </a:p>
        </p:txBody>
      </p:sp>
      <p:sp>
        <p:nvSpPr>
          <p:cNvPr id="8" name="正方形/長方形 7"/>
          <p:cNvSpPr/>
          <p:nvPr/>
        </p:nvSpPr>
        <p:spPr>
          <a:xfrm>
            <a:off x="1619450" y="1607120"/>
            <a:ext cx="1922636" cy="79905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altLang="ja-JP" sz="1400" dirty="0">
              <a:solidFill>
                <a:prstClr val="black"/>
              </a:solidFill>
            </a:endParaRPr>
          </a:p>
          <a:p>
            <a:pPr algn="ctr"/>
            <a:r>
              <a:rPr lang="ja-JP" altLang="en-US" sz="1400" b="1" dirty="0">
                <a:solidFill>
                  <a:prstClr val="black"/>
                </a:solidFill>
              </a:rPr>
              <a:t>・依存症治療拠点機関</a:t>
            </a:r>
            <a:endParaRPr lang="en-US" altLang="ja-JP" sz="1400" b="1" dirty="0">
              <a:solidFill>
                <a:prstClr val="black"/>
              </a:solidFill>
            </a:endParaRPr>
          </a:p>
          <a:p>
            <a:pPr algn="ctr"/>
            <a:r>
              <a:rPr lang="ja-JP" altLang="en-US" sz="1400" b="1" dirty="0">
                <a:solidFill>
                  <a:prstClr val="black"/>
                </a:solidFill>
              </a:rPr>
              <a:t>・依存症専門医療機関</a:t>
            </a:r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endParaRPr lang="en-US" altLang="ja-JP" sz="1400" dirty="0">
              <a:solidFill>
                <a:prstClr val="black"/>
              </a:solidFill>
            </a:endParaRPr>
          </a:p>
          <a:p>
            <a:pPr algn="ctr"/>
            <a:endParaRPr lang="ja-JP" altLang="en-US" sz="1400" dirty="0">
              <a:solidFill>
                <a:prstClr val="black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634000" y="4230614"/>
            <a:ext cx="3024336" cy="2214071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1400" dirty="0">
              <a:solidFill>
                <a:prstClr val="black"/>
              </a:solidFill>
            </a:endParaRPr>
          </a:p>
          <a:p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b="1" dirty="0">
                <a:solidFill>
                  <a:prstClr val="black"/>
                </a:solidFill>
              </a:rPr>
              <a:t>・支援者研修</a:t>
            </a:r>
            <a:endParaRPr lang="en-US" altLang="ja-JP" sz="1400" b="1" dirty="0">
              <a:solidFill>
                <a:prstClr val="black"/>
              </a:solidFill>
            </a:endParaRPr>
          </a:p>
          <a:p>
            <a:r>
              <a:rPr lang="ja-JP" altLang="en-US" sz="1400" b="1" dirty="0">
                <a:solidFill>
                  <a:prstClr val="black"/>
                </a:solidFill>
              </a:rPr>
              <a:t>・普及啓発</a:t>
            </a:r>
            <a:endParaRPr lang="en-US" altLang="ja-JP" sz="1400" b="1" dirty="0">
              <a:solidFill>
                <a:prstClr val="black"/>
              </a:solidFill>
            </a:endParaRPr>
          </a:p>
          <a:p>
            <a:r>
              <a:rPr lang="ja-JP" altLang="en-US" sz="1400" b="1" dirty="0">
                <a:solidFill>
                  <a:prstClr val="black"/>
                </a:solidFill>
              </a:rPr>
              <a:t>・家族支援</a:t>
            </a:r>
            <a:endParaRPr lang="en-US" altLang="ja-JP" sz="1400" b="1" dirty="0">
              <a:solidFill>
                <a:prstClr val="black"/>
              </a:solidFill>
            </a:endParaRPr>
          </a:p>
          <a:p>
            <a:endParaRPr lang="en-US" altLang="ja-JP" sz="1400" b="1" dirty="0">
              <a:solidFill>
                <a:prstClr val="black"/>
              </a:solidFill>
            </a:endParaRPr>
          </a:p>
          <a:p>
            <a:r>
              <a:rPr lang="ja-JP" altLang="en-US" sz="1400" b="1" dirty="0">
                <a:solidFill>
                  <a:prstClr val="black"/>
                </a:solidFill>
              </a:rPr>
              <a:t>　　　　　　　　　　　　　</a:t>
            </a:r>
            <a:endParaRPr lang="ja-JP" altLang="en-US" sz="2000" b="1" dirty="0">
              <a:solidFill>
                <a:prstClr val="black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695560" y="5412276"/>
            <a:ext cx="2836009" cy="918876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・依存症相談員の配置</a:t>
            </a:r>
            <a:endParaRPr lang="en-US" altLang="ja-JP" sz="14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・相談窓口</a:t>
            </a:r>
            <a:endParaRPr lang="en-US" altLang="ja-JP" sz="14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・専門相談支援</a:t>
            </a:r>
            <a:endParaRPr lang="en-US" altLang="ja-JP" sz="14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400" dirty="0">
              <a:solidFill>
                <a:prstClr val="black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784292" y="987799"/>
            <a:ext cx="2987824" cy="19667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prstClr val="black"/>
                </a:solidFill>
              </a:rPr>
              <a:t>※ </a:t>
            </a:r>
            <a:r>
              <a:rPr lang="ja-JP" altLang="en-US" sz="1200" dirty="0">
                <a:solidFill>
                  <a:prstClr val="black"/>
                </a:solidFill>
              </a:rPr>
              <a:t>太ゴシックは</a:t>
            </a:r>
            <a:r>
              <a:rPr lang="en-US" altLang="ja-JP" sz="1200" dirty="0">
                <a:solidFill>
                  <a:prstClr val="black"/>
                </a:solidFill>
                <a:latin typeface="+mn-ea"/>
              </a:rPr>
              <a:t>H29</a:t>
            </a:r>
            <a:r>
              <a:rPr lang="ja-JP" altLang="en-US" sz="1200" dirty="0">
                <a:solidFill>
                  <a:prstClr val="black"/>
                </a:solidFill>
              </a:rPr>
              <a:t>実施済または実施予定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5866291" y="4709156"/>
            <a:ext cx="1966817" cy="69750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検討会</a:t>
            </a:r>
            <a:endParaRPr lang="en-US" altLang="ja-JP" sz="14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ja-JP" altLang="en-US" sz="14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民間団体・医療機関等</a:t>
            </a:r>
          </a:p>
        </p:txBody>
      </p:sp>
      <p:sp>
        <p:nvSpPr>
          <p:cNvPr id="20" name="角丸四角形 19"/>
          <p:cNvSpPr/>
          <p:nvPr/>
        </p:nvSpPr>
        <p:spPr>
          <a:xfrm>
            <a:off x="1726961" y="1354670"/>
            <a:ext cx="1692186" cy="382807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b="1" dirty="0">
                <a:solidFill>
                  <a:prstClr val="black"/>
                </a:solidFill>
              </a:rPr>
              <a:t>医療拠点</a:t>
            </a:r>
            <a:endParaRPr lang="en-US" altLang="ja-JP" b="1" dirty="0">
              <a:solidFill>
                <a:prstClr val="black"/>
              </a:solidFill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3542085" y="6226515"/>
            <a:ext cx="1371710" cy="436343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相談拠点</a:t>
            </a:r>
          </a:p>
        </p:txBody>
      </p:sp>
      <p:sp>
        <p:nvSpPr>
          <p:cNvPr id="26" name="二方向矢印 25"/>
          <p:cNvSpPr/>
          <p:nvPr/>
        </p:nvSpPr>
        <p:spPr>
          <a:xfrm>
            <a:off x="5756442" y="5422171"/>
            <a:ext cx="1407845" cy="918876"/>
          </a:xfrm>
          <a:prstGeom prst="leftUpArrow">
            <a:avLst>
              <a:gd name="adj1" fmla="val 24330"/>
              <a:gd name="adj2" fmla="val 31932"/>
              <a:gd name="adj3" fmla="val 37428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協議・連携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507572" y="2482077"/>
            <a:ext cx="457200" cy="1083824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Rtl" rtlCol="0" anchor="ctr"/>
          <a:lstStyle/>
          <a:p>
            <a:pPr algn="ctr"/>
            <a:r>
              <a:rPr lang="ja-JP" altLang="en-US" sz="1400" b="1" dirty="0">
                <a:solidFill>
                  <a:prstClr val="black"/>
                </a:solidFill>
              </a:rPr>
              <a:t>医療機関</a:t>
            </a:r>
          </a:p>
        </p:txBody>
      </p:sp>
      <p:sp>
        <p:nvSpPr>
          <p:cNvPr id="33" name="角丸四角形 32"/>
          <p:cNvSpPr/>
          <p:nvPr/>
        </p:nvSpPr>
        <p:spPr>
          <a:xfrm>
            <a:off x="510198" y="3918569"/>
            <a:ext cx="478875" cy="1493707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Rtl" rtlCol="0" anchor="ctr"/>
          <a:lstStyle/>
          <a:p>
            <a:pPr algn="ctr"/>
            <a:r>
              <a:rPr lang="ja-JP" altLang="en-US" sz="1400" b="1" dirty="0">
                <a:solidFill>
                  <a:prstClr val="black"/>
                </a:solidFill>
              </a:rPr>
              <a:t>区保健福祉</a:t>
            </a:r>
            <a:endParaRPr lang="en-US" altLang="ja-JP" sz="1400" b="1" dirty="0">
              <a:solidFill>
                <a:prstClr val="black"/>
              </a:solidFill>
            </a:endParaRPr>
          </a:p>
          <a:p>
            <a:pPr algn="ctr"/>
            <a:r>
              <a:rPr lang="ja-JP" altLang="en-US" sz="1400" b="1" dirty="0">
                <a:solidFill>
                  <a:prstClr val="black"/>
                </a:solidFill>
              </a:rPr>
              <a:t>センター等</a:t>
            </a:r>
          </a:p>
        </p:txBody>
      </p:sp>
      <p:sp>
        <p:nvSpPr>
          <p:cNvPr id="31" name="角丸四角形 30"/>
          <p:cNvSpPr/>
          <p:nvPr/>
        </p:nvSpPr>
        <p:spPr>
          <a:xfrm>
            <a:off x="3706611" y="1283400"/>
            <a:ext cx="3649916" cy="525082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地域支援ネットワークの構築</a:t>
            </a:r>
          </a:p>
        </p:txBody>
      </p:sp>
      <p:sp>
        <p:nvSpPr>
          <p:cNvPr id="35" name="下矢印 34"/>
          <p:cNvSpPr/>
          <p:nvPr/>
        </p:nvSpPr>
        <p:spPr>
          <a:xfrm rot="10800000">
            <a:off x="4367760" y="1845047"/>
            <a:ext cx="548540" cy="279560"/>
          </a:xfrm>
          <a:prstGeom prst="down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6" name="上矢印 35"/>
          <p:cNvSpPr/>
          <p:nvPr/>
        </p:nvSpPr>
        <p:spPr>
          <a:xfrm>
            <a:off x="2697777" y="2482078"/>
            <a:ext cx="674098" cy="1471332"/>
          </a:xfrm>
          <a:prstGeom prst="up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b="1" dirty="0">
                <a:solidFill>
                  <a:prstClr val="black"/>
                </a:solidFill>
              </a:rPr>
              <a:t>指定</a:t>
            </a:r>
          </a:p>
        </p:txBody>
      </p:sp>
      <p:sp>
        <p:nvSpPr>
          <p:cNvPr id="39" name="角丸四角形 38"/>
          <p:cNvSpPr/>
          <p:nvPr/>
        </p:nvSpPr>
        <p:spPr>
          <a:xfrm>
            <a:off x="8140072" y="3138105"/>
            <a:ext cx="432049" cy="2306766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Rtl" rtlCol="0" anchor="ctr"/>
          <a:lstStyle/>
          <a:p>
            <a:pPr algn="ctr"/>
            <a:r>
              <a:rPr lang="ja-JP" altLang="en-US" sz="1400" b="1" dirty="0">
                <a:solidFill>
                  <a:prstClr val="black"/>
                </a:solidFill>
              </a:rPr>
              <a:t>民間団体・回復施設</a:t>
            </a:r>
            <a:endParaRPr lang="en-US" altLang="ja-JP" sz="1400" b="1" dirty="0">
              <a:solidFill>
                <a:prstClr val="black"/>
              </a:solidFill>
            </a:endParaRPr>
          </a:p>
        </p:txBody>
      </p:sp>
      <p:sp>
        <p:nvSpPr>
          <p:cNvPr id="42" name="左矢印 41"/>
          <p:cNvSpPr/>
          <p:nvPr/>
        </p:nvSpPr>
        <p:spPr>
          <a:xfrm>
            <a:off x="1041061" y="4255601"/>
            <a:ext cx="1464246" cy="702795"/>
          </a:xfrm>
          <a:prstGeom prst="lef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prstClr val="black"/>
                </a:solidFill>
              </a:rPr>
              <a:t>助言・支援等</a:t>
            </a:r>
          </a:p>
        </p:txBody>
      </p:sp>
      <p:sp>
        <p:nvSpPr>
          <p:cNvPr id="44" name="右矢印 43"/>
          <p:cNvSpPr/>
          <p:nvPr/>
        </p:nvSpPr>
        <p:spPr>
          <a:xfrm>
            <a:off x="5848275" y="3979447"/>
            <a:ext cx="2171015" cy="542514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>
                <a:solidFill>
                  <a:prstClr val="black"/>
                </a:solidFill>
              </a:rPr>
              <a:t>民間団体支援（育成支援等）</a:t>
            </a:r>
            <a:endParaRPr lang="ja-JP" altLang="en-US" sz="1200" b="1" baseline="30000" dirty="0">
              <a:solidFill>
                <a:prstClr val="black"/>
              </a:solidFill>
            </a:endParaRPr>
          </a:p>
        </p:txBody>
      </p:sp>
      <p:sp>
        <p:nvSpPr>
          <p:cNvPr id="47" name="下矢印 46"/>
          <p:cNvSpPr/>
          <p:nvPr/>
        </p:nvSpPr>
        <p:spPr>
          <a:xfrm rot="10800000">
            <a:off x="6849698" y="1845047"/>
            <a:ext cx="519781" cy="2187412"/>
          </a:xfrm>
          <a:prstGeom prst="downArrow">
            <a:avLst>
              <a:gd name="adj1" fmla="val 50000"/>
              <a:gd name="adj2" fmla="val 5398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6972982" y="4424247"/>
            <a:ext cx="273213" cy="241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2888228" y="3997523"/>
            <a:ext cx="2515880" cy="45720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black"/>
                </a:solidFill>
              </a:rPr>
              <a:t>こころの健康センター</a:t>
            </a:r>
            <a:endParaRPr lang="en-US" altLang="ja-JP" b="1" dirty="0">
              <a:solidFill>
                <a:prstClr val="black"/>
              </a:solidFill>
            </a:endParaRPr>
          </a:p>
        </p:txBody>
      </p:sp>
      <p:sp>
        <p:nvSpPr>
          <p:cNvPr id="29" name="サブタイトル 28"/>
          <p:cNvSpPr>
            <a:spLocks noGrp="1"/>
          </p:cNvSpPr>
          <p:nvPr>
            <p:ph type="subTitle" idx="1"/>
          </p:nvPr>
        </p:nvSpPr>
        <p:spPr>
          <a:xfrm>
            <a:off x="3706611" y="2215733"/>
            <a:ext cx="2916458" cy="68280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77500" lnSpcReduction="20000"/>
          </a:bodyPr>
          <a:lstStyle/>
          <a:p>
            <a:pPr algn="ctr"/>
            <a:r>
              <a:rPr lang="ja-JP" altLang="en-US" sz="1800" b="1" dirty="0">
                <a:solidFill>
                  <a:schemeClr val="tx1"/>
                </a:solidFill>
              </a:rPr>
              <a:t>大阪府依存症関連機関連携会議</a:t>
            </a:r>
            <a:endParaRPr lang="en-US" altLang="ja-JP" sz="1800" b="1" dirty="0">
              <a:solidFill>
                <a:schemeClr val="tx1"/>
              </a:solidFill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</a:rPr>
              <a:t>大阪アディクションセンター</a:t>
            </a:r>
            <a:endParaRPr lang="en-US" altLang="ja-JP" sz="1400" b="1" dirty="0">
              <a:solidFill>
                <a:schemeClr val="tx1"/>
              </a:solidFill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</a:rPr>
              <a:t>（行政・医療・司法・福祉・民間　等）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7" name="上下矢印 6"/>
          <p:cNvSpPr/>
          <p:nvPr/>
        </p:nvSpPr>
        <p:spPr>
          <a:xfrm rot="18665156">
            <a:off x="1478530" y="2664905"/>
            <a:ext cx="589826" cy="1843748"/>
          </a:xfrm>
          <a:prstGeom prst="upDownArrow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b="1" dirty="0">
                <a:solidFill>
                  <a:prstClr val="black"/>
                </a:solidFill>
              </a:rPr>
              <a:t>連携</a:t>
            </a:r>
          </a:p>
        </p:txBody>
      </p:sp>
      <p:sp>
        <p:nvSpPr>
          <p:cNvPr id="4" name="上下矢印 3"/>
          <p:cNvSpPr/>
          <p:nvPr/>
        </p:nvSpPr>
        <p:spPr>
          <a:xfrm>
            <a:off x="4306069" y="2919522"/>
            <a:ext cx="671919" cy="1082820"/>
          </a:xfrm>
          <a:prstGeom prst="upDown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参画</a:t>
            </a:r>
          </a:p>
        </p:txBody>
      </p:sp>
    </p:spTree>
    <p:extLst>
      <p:ext uri="{BB962C8B-B14F-4D97-AF65-F5344CB8AC3E}">
        <p14:creationId xmlns:p14="http://schemas.microsoft.com/office/powerpoint/2010/main" val="459749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534</Words>
  <Application>Microsoft Office PowerPoint</Application>
  <PresentationFormat>画面に合わせる (4:3)</PresentationFormat>
  <Paragraphs>84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ＭＳ 明朝</vt:lpstr>
      <vt:lpstr>Arial</vt:lpstr>
      <vt:lpstr>Calibri</vt:lpstr>
      <vt:lpstr>Wingdings</vt:lpstr>
      <vt:lpstr>Office ​​テーマ</vt:lpstr>
      <vt:lpstr>1_Office ​​テーマ</vt:lpstr>
      <vt:lpstr>大阪市の依存症対策</vt:lpstr>
      <vt:lpstr>依存症対策総合支援事業実施要綱（国）に基づく 大阪市の依存症対策のイメージ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2025-07-17T06:55:34Z</dcterms:created>
  <dcterms:modified xsi:type="dcterms:W3CDTF">2025-07-17T06:56:30Z</dcterms:modified>
</cp:coreProperties>
</file>