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122525" cy="10693400"/>
  <p:notesSz cx="9939338" cy="14368463"/>
  <p:defaultTextStyle>
    <a:defPPr>
      <a:defRPr lang="ja-JP"/>
    </a:defPPr>
    <a:lvl1pPr marL="0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7574" autoAdjust="0"/>
    <p:restoredTop sz="94660"/>
  </p:normalViewPr>
  <p:slideViewPr>
    <p:cSldViewPr>
      <p:cViewPr>
        <p:scale>
          <a:sx n="110" d="100"/>
          <a:sy n="110" d="100"/>
        </p:scale>
        <p:origin x="1914" y="2352"/>
      </p:cViewPr>
      <p:guideLst>
        <p:guide orient="horz" pos="3368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321887"/>
            <a:ext cx="12854146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94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15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5350941" y="599029"/>
            <a:ext cx="4762545" cy="1277514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058052" y="599029"/>
            <a:ext cx="14040844" cy="1277514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31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70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5" y="6871501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5" y="4532320"/>
            <a:ext cx="12854146" cy="233918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11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58054" y="3492683"/>
            <a:ext cx="9401694" cy="988149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711789" y="3492683"/>
            <a:ext cx="9401695" cy="988149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91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7" y="2393640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27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4" y="2393640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4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55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08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42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8" y="425756"/>
            <a:ext cx="4975206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7" y="425757"/>
            <a:ext cx="8453912" cy="912652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28" y="2237694"/>
            <a:ext cx="4975206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49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1" y="7485381"/>
            <a:ext cx="9073515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1" y="955475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1" y="8369072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45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495128"/>
            <a:ext cx="13610273" cy="7057149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6" y="9911199"/>
            <a:ext cx="3528589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26931-0C3D-48D2-BEA7-64119264DA0A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3" y="9911199"/>
            <a:ext cx="478880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0" y="9911199"/>
            <a:ext cx="3528589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B14A-21A5-4F33-B24F-27FBC5748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75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3" y="1"/>
            <a:ext cx="15122524" cy="498601"/>
          </a:xfr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ja-JP" altLang="en-US" sz="3200" dirty="0"/>
              <a:t>大阪府の依存症対策について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70287" y="1089987"/>
            <a:ext cx="4596908" cy="6097814"/>
          </a:xfrm>
          <a:prstGeom prst="roundRect">
            <a:avLst>
              <a:gd name="adj" fmla="val 5910"/>
            </a:avLst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165931" rIns="0" bIns="0" rtlCol="0" anchor="t" anchorCtr="0"/>
          <a:lstStyle/>
          <a:p>
            <a:pPr>
              <a:lnSpc>
                <a:spcPts val="2766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●治療が長期間に亘る病気である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766"/>
              </a:lnSpc>
            </a:pP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●依存症に対する理解が不足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r>
              <a:rPr lang="en-US" altLang="ja-JP" sz="1400" spc="-115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lang="ja-JP" altLang="en-US" sz="1400" spc="-115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（「誰でも罹る」けれども「回復できる」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>
              <a:lnSpc>
                <a:spcPts val="461"/>
              </a:lnSpc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766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●依存症が「否認」の病気である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　    （本人が病気であることを認めない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>
              <a:lnSpc>
                <a:spcPts val="461"/>
              </a:lnSpc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766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●治療する医療機関が少ない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（訓練を受けた人材の不足）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461"/>
              </a:lnSpc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766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●</a:t>
            </a:r>
            <a:r>
              <a:rPr lang="ja-JP" altLang="en-US" sz="1800" spc="-23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「相談」「</a:t>
            </a:r>
            <a:r>
              <a:rPr lang="ja-JP" altLang="ja-JP" sz="1800" spc="-23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治療</a:t>
            </a:r>
            <a:r>
              <a:rPr lang="ja-JP" altLang="en-US" sz="1800" spc="-23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」「支援」</a:t>
            </a:r>
            <a:r>
              <a:rPr lang="ja-JP" altLang="ja-JP" sz="1800" spc="-23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の連携</a:t>
            </a:r>
            <a:r>
              <a:rPr lang="ja-JP" altLang="en-US" sz="1800" spc="-23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不足</a:t>
            </a:r>
            <a:endParaRPr lang="en-US" altLang="ja-JP" sz="1800" spc="-23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r>
              <a:rPr lang="ja-JP" altLang="en-US" sz="1400" spc="-23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（治療に繋がらない・治療が途切れる）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400" spc="-115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37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443" y="911195"/>
            <a:ext cx="1994930" cy="3539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sz="23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現状と課題</a:t>
            </a:r>
          </a:p>
        </p:txBody>
      </p:sp>
      <p:sp>
        <p:nvSpPr>
          <p:cNvPr id="8" name="メモ 7"/>
          <p:cNvSpPr/>
          <p:nvPr/>
        </p:nvSpPr>
        <p:spPr>
          <a:xfrm>
            <a:off x="5718591" y="1372976"/>
            <a:ext cx="9151035" cy="1861523"/>
          </a:xfrm>
          <a:prstGeom prst="foldedCorner">
            <a:avLst>
              <a:gd name="adj" fmla="val 13369"/>
            </a:avLst>
          </a:prstGeom>
          <a:ln w="25400" cmpd="dbl">
            <a:solidFill>
              <a:schemeClr val="tx1"/>
            </a:solidFill>
          </a:ln>
          <a:effectLst>
            <a:outerShdw blurRad="2540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額縁 9"/>
          <p:cNvSpPr/>
          <p:nvPr/>
        </p:nvSpPr>
        <p:spPr>
          <a:xfrm>
            <a:off x="5778426" y="1421860"/>
            <a:ext cx="4215784" cy="352651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r>
              <a:rPr lang="ja-JP" altLang="en-US" sz="2100" b="1" dirty="0"/>
              <a:t>①治療プログラムの開発と普及</a:t>
            </a:r>
          </a:p>
        </p:txBody>
      </p:sp>
      <p:sp>
        <p:nvSpPr>
          <p:cNvPr id="12" name="メモ 11"/>
          <p:cNvSpPr/>
          <p:nvPr/>
        </p:nvSpPr>
        <p:spPr>
          <a:xfrm>
            <a:off x="5701885" y="3321640"/>
            <a:ext cx="9193665" cy="1351988"/>
          </a:xfrm>
          <a:prstGeom prst="foldedCorner">
            <a:avLst>
              <a:gd name="adj" fmla="val 21677"/>
            </a:avLst>
          </a:prstGeom>
          <a:ln w="25400" cmpd="dbl">
            <a:solidFill>
              <a:schemeClr val="tx1"/>
            </a:solidFill>
          </a:ln>
          <a:effectLst>
            <a:outerShdw blurRad="2540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メモ 13"/>
          <p:cNvSpPr/>
          <p:nvPr/>
        </p:nvSpPr>
        <p:spPr>
          <a:xfrm>
            <a:off x="5695623" y="4789337"/>
            <a:ext cx="9226646" cy="2173270"/>
          </a:xfrm>
          <a:prstGeom prst="foldedCorner">
            <a:avLst>
              <a:gd name="adj" fmla="val 11381"/>
            </a:avLst>
          </a:prstGeom>
          <a:ln w="25400" cmpd="dbl">
            <a:solidFill>
              <a:schemeClr val="tx1"/>
            </a:solidFill>
          </a:ln>
          <a:effectLst>
            <a:outerShdw blurRad="2540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・大阪アディクションセンター の活用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691"/>
              </a:lnSpc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 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依存症者とその家族を途切れなく支援するための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相談・治療・回復機関から構成されるネットワーク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・依存症関連機関連携会議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H29.4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～）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の開催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"/>
              </a:lnSpc>
            </a:pP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➢ 関係者が一同に会し課題の検討・協議を行う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メモ 14"/>
          <p:cNvSpPr/>
          <p:nvPr/>
        </p:nvSpPr>
        <p:spPr>
          <a:xfrm>
            <a:off x="5704949" y="7067176"/>
            <a:ext cx="4451412" cy="1520381"/>
          </a:xfrm>
          <a:prstGeom prst="foldedCorner">
            <a:avLst>
              <a:gd name="adj" fmla="val 17952"/>
            </a:avLst>
          </a:prstGeom>
          <a:ln w="25400" cmpd="dbl">
            <a:solidFill>
              <a:schemeClr val="tx1"/>
            </a:solidFill>
          </a:ln>
          <a:effectLst>
            <a:outerShdw blurRad="2540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>
              <a:lnSpc>
                <a:spcPts val="2420"/>
              </a:lnSpc>
            </a:pP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44"/>
              </a:lnSpc>
            </a:pP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44"/>
              </a:lnSpc>
            </a:pP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相談窓口の広報と周知活動の強化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・家族教室を通じた支援の拡充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・警察と医療機関との連携による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早期治療の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10405988" y="7067176"/>
            <a:ext cx="4538775" cy="1520381"/>
          </a:xfrm>
          <a:prstGeom prst="foldedCorner">
            <a:avLst>
              <a:gd name="adj" fmla="val 19409"/>
            </a:avLst>
          </a:prstGeom>
          <a:ln w="25400" cmpd="dbl">
            <a:solidFill>
              <a:schemeClr val="tx1"/>
            </a:solidFill>
          </a:ln>
          <a:effectLst>
            <a:outerShdw blurRad="2540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>
              <a:lnSpc>
                <a:spcPts val="2766"/>
              </a:lnSpc>
            </a:pP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・学校教育における予防啓発の強化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・児童虐待防止対策による予防啓発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額縁 22"/>
          <p:cNvSpPr/>
          <p:nvPr/>
        </p:nvSpPr>
        <p:spPr>
          <a:xfrm>
            <a:off x="5745593" y="3382340"/>
            <a:ext cx="3932198" cy="352651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r>
              <a:rPr lang="ja-JP" altLang="en-US" sz="2100" b="1" dirty="0"/>
              <a:t>②治療者と支援者の資質向上</a:t>
            </a:r>
          </a:p>
        </p:txBody>
      </p:sp>
      <p:sp>
        <p:nvSpPr>
          <p:cNvPr id="24" name="額縁 23"/>
          <p:cNvSpPr/>
          <p:nvPr/>
        </p:nvSpPr>
        <p:spPr>
          <a:xfrm>
            <a:off x="5735804" y="4873503"/>
            <a:ext cx="5047346" cy="352651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r>
              <a:rPr lang="ja-JP" altLang="en-US" sz="2100" b="1" dirty="0"/>
              <a:t>③多様な関係者による支援体制の構築</a:t>
            </a:r>
          </a:p>
        </p:txBody>
      </p:sp>
      <p:sp>
        <p:nvSpPr>
          <p:cNvPr id="25" name="額縁 24"/>
          <p:cNvSpPr/>
          <p:nvPr/>
        </p:nvSpPr>
        <p:spPr>
          <a:xfrm>
            <a:off x="5744446" y="7137333"/>
            <a:ext cx="4234166" cy="352651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r>
              <a:rPr lang="ja-JP" altLang="en-US" sz="1800" b="1" dirty="0"/>
              <a:t>④「すみやかにつなぐ」仕組みの整備</a:t>
            </a:r>
          </a:p>
        </p:txBody>
      </p:sp>
      <p:sp>
        <p:nvSpPr>
          <p:cNvPr id="27" name="額縁 26"/>
          <p:cNvSpPr/>
          <p:nvPr/>
        </p:nvSpPr>
        <p:spPr>
          <a:xfrm>
            <a:off x="10486680" y="7136810"/>
            <a:ext cx="3523518" cy="352651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r>
              <a:rPr lang="ja-JP" altLang="en-US" sz="1800" b="1" dirty="0"/>
              <a:t>⑤青少年への対応を</a:t>
            </a:r>
            <a:r>
              <a:rPr lang="ja-JP" altLang="en-US" sz="1800" b="1" dirty="0" smtClean="0"/>
              <a:t>強化  　（　  ）</a:t>
            </a:r>
            <a:endParaRPr lang="ja-JP" altLang="en-US" sz="1800" b="1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086554" y="2833658"/>
            <a:ext cx="5202178" cy="352616"/>
          </a:xfrm>
          <a:prstGeom prst="rect">
            <a:avLst/>
          </a:prstGeom>
          <a:noFill/>
        </p:spPr>
        <p:txBody>
          <a:bodyPr wrap="square" lIns="105366" tIns="52683" rIns="105366" bIns="52683" rtlCol="0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その他、国家要望による診療報酬評価の改善など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59779" y="1874710"/>
            <a:ext cx="825111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・アルコール依存症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専門医療機関以外でも実施可能な治療プログラムの普及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765342" y="2166355"/>
            <a:ext cx="879728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800" spc="126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薬物依存症</a:t>
            </a:r>
            <a:r>
              <a:rPr lang="en-US" altLang="ja-JP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 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ぼちぼち（治療プログラム）の普及と医療機関向けテキストの配布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772039" y="2446279"/>
            <a:ext cx="646086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・ギャンブル依存症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GAMP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（治療プログラム）の試行と普及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10566936" y="4931900"/>
            <a:ext cx="4283838" cy="1938298"/>
            <a:chOff x="377433" y="2144170"/>
            <a:chExt cx="5309851" cy="2834216"/>
          </a:xfrm>
        </p:grpSpPr>
        <p:grpSp>
          <p:nvGrpSpPr>
            <p:cNvPr id="64" name="グループ化 63"/>
            <p:cNvGrpSpPr/>
            <p:nvPr/>
          </p:nvGrpSpPr>
          <p:grpSpPr>
            <a:xfrm>
              <a:off x="377433" y="2144170"/>
              <a:ext cx="5309851" cy="2834216"/>
              <a:chOff x="1240839" y="1386357"/>
              <a:chExt cx="7405847" cy="3335829"/>
            </a:xfrm>
          </p:grpSpPr>
          <p:sp>
            <p:nvSpPr>
              <p:cNvPr id="72" name="円/楕円 71"/>
              <p:cNvSpPr/>
              <p:nvPr/>
            </p:nvSpPr>
            <p:spPr>
              <a:xfrm>
                <a:off x="2000673" y="1651852"/>
                <a:ext cx="6192687" cy="3070319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200"/>
              </a:p>
            </p:txBody>
          </p:sp>
          <p:sp>
            <p:nvSpPr>
              <p:cNvPr id="73" name="角丸四角形 72"/>
              <p:cNvSpPr/>
              <p:nvPr/>
            </p:nvSpPr>
            <p:spPr>
              <a:xfrm>
                <a:off x="1614627" y="2006075"/>
                <a:ext cx="1598108" cy="563539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大阪精神科</a:t>
                </a:r>
                <a:endParaRPr lang="en-US" altLang="ja-JP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診療所協会</a:t>
                </a:r>
              </a:p>
            </p:txBody>
          </p:sp>
          <p:sp>
            <p:nvSpPr>
              <p:cNvPr id="74" name="角丸四角形 73"/>
              <p:cNvSpPr/>
              <p:nvPr/>
            </p:nvSpPr>
            <p:spPr>
              <a:xfrm>
                <a:off x="4525749" y="1386357"/>
                <a:ext cx="1146754" cy="366102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保健所</a:t>
                </a:r>
              </a:p>
            </p:txBody>
          </p:sp>
          <p:sp>
            <p:nvSpPr>
              <p:cNvPr id="75" name="角丸四角形 74"/>
              <p:cNvSpPr/>
              <p:nvPr/>
            </p:nvSpPr>
            <p:spPr>
              <a:xfrm>
                <a:off x="1469696" y="3418412"/>
                <a:ext cx="2039738" cy="371802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大阪府薬剤師会</a:t>
                </a:r>
              </a:p>
            </p:txBody>
          </p:sp>
          <p:sp>
            <p:nvSpPr>
              <p:cNvPr id="76" name="角丸四角形 75"/>
              <p:cNvSpPr/>
              <p:nvPr/>
            </p:nvSpPr>
            <p:spPr>
              <a:xfrm>
                <a:off x="6760546" y="2046163"/>
                <a:ext cx="1855253" cy="313334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大阪司法書士会</a:t>
                </a:r>
              </a:p>
            </p:txBody>
          </p:sp>
          <p:sp>
            <p:nvSpPr>
              <p:cNvPr id="77" name="角丸四角形 76"/>
              <p:cNvSpPr/>
              <p:nvPr/>
            </p:nvSpPr>
            <p:spPr>
              <a:xfrm>
                <a:off x="6863296" y="2508851"/>
                <a:ext cx="1783390" cy="30160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大阪保護観察所</a:t>
                </a:r>
              </a:p>
            </p:txBody>
          </p:sp>
          <p:grpSp>
            <p:nvGrpSpPr>
              <p:cNvPr id="78" name="グループ化 77"/>
              <p:cNvGrpSpPr/>
              <p:nvPr/>
            </p:nvGrpSpPr>
            <p:grpSpPr>
              <a:xfrm>
                <a:off x="3114038" y="4346579"/>
                <a:ext cx="3871988" cy="375607"/>
                <a:chOff x="2842273" y="3392687"/>
                <a:chExt cx="3494637" cy="300945"/>
              </a:xfrm>
            </p:grpSpPr>
            <p:sp>
              <p:nvSpPr>
                <p:cNvPr id="86" name="角丸四角形 85"/>
                <p:cNvSpPr/>
                <p:nvPr/>
              </p:nvSpPr>
              <p:spPr>
                <a:xfrm>
                  <a:off x="2961050" y="3392687"/>
                  <a:ext cx="3214643" cy="300945"/>
                </a:xfrm>
                <a:prstGeom prst="roundRect">
                  <a:avLst>
                    <a:gd name="adj" fmla="val 0"/>
                  </a:avLst>
                </a:prstGeom>
                <a:solidFill>
                  <a:srgbClr val="ABECF5"/>
                </a:solidFill>
                <a:ln/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2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87" name="正方形/長方形 86"/>
                <p:cNvSpPr/>
                <p:nvPr/>
              </p:nvSpPr>
              <p:spPr>
                <a:xfrm>
                  <a:off x="2842273" y="3447667"/>
                  <a:ext cx="3494637" cy="190978"/>
                </a:xfrm>
                <a:prstGeom prst="rect">
                  <a:avLst/>
                </a:prstGeom>
              </p:spPr>
              <p:txBody>
                <a:bodyPr wrap="square" tIns="0" bIns="0" anchor="ctr" anchorCtr="0">
                  <a:spAutoFit/>
                </a:bodyPr>
                <a:lstStyle/>
                <a:p>
                  <a:pPr algn="ctr"/>
                  <a:r>
                    <a:rPr lang="ja-JP" altLang="en-US" sz="900" b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Meiryo UI" panose="020B0604030504040204" pitchFamily="50" charset="-128"/>
                    </a:rPr>
                    <a:t>大阪府こころの健康総合センター</a:t>
                  </a:r>
                  <a:endParaRPr lang="en-US" altLang="ja-JP" sz="9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sp>
            <p:nvSpPr>
              <p:cNvPr id="79" name="角丸四角形 78"/>
              <p:cNvSpPr/>
              <p:nvPr/>
            </p:nvSpPr>
            <p:spPr>
              <a:xfrm>
                <a:off x="5721090" y="1623059"/>
                <a:ext cx="1866447" cy="291396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大阪弁護士会</a:t>
                </a:r>
              </a:p>
            </p:txBody>
          </p:sp>
          <p:sp>
            <p:nvSpPr>
              <p:cNvPr id="80" name="角丸四角形 79"/>
              <p:cNvSpPr/>
              <p:nvPr/>
            </p:nvSpPr>
            <p:spPr>
              <a:xfrm>
                <a:off x="7145620" y="2917594"/>
                <a:ext cx="1473870" cy="324000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矯正施設</a:t>
                </a:r>
              </a:p>
            </p:txBody>
          </p:sp>
          <p:sp>
            <p:nvSpPr>
              <p:cNvPr id="81" name="角丸四角形 80"/>
              <p:cNvSpPr/>
              <p:nvPr/>
            </p:nvSpPr>
            <p:spPr>
              <a:xfrm>
                <a:off x="7029460" y="3321056"/>
                <a:ext cx="1495269" cy="564879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近畿厚生局</a:t>
                </a:r>
                <a:endParaRPr lang="en-US" altLang="ja-JP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麻薬取締部</a:t>
                </a:r>
              </a:p>
            </p:txBody>
          </p:sp>
          <p:sp>
            <p:nvSpPr>
              <p:cNvPr id="82" name="角丸四角形 81"/>
              <p:cNvSpPr/>
              <p:nvPr/>
            </p:nvSpPr>
            <p:spPr>
              <a:xfrm>
                <a:off x="6603921" y="3979749"/>
                <a:ext cx="1839182" cy="293903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自助グループ</a:t>
                </a:r>
              </a:p>
            </p:txBody>
          </p:sp>
          <p:sp>
            <p:nvSpPr>
              <p:cNvPr id="83" name="角丸四角形 82"/>
              <p:cNvSpPr/>
              <p:nvPr/>
            </p:nvSpPr>
            <p:spPr>
              <a:xfrm>
                <a:off x="1791826" y="3927149"/>
                <a:ext cx="1839560" cy="30932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大阪市・堺市</a:t>
                </a:r>
                <a:endParaRPr lang="en-US" altLang="ja-JP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4" name="角丸四角形 83"/>
              <p:cNvSpPr/>
              <p:nvPr/>
            </p:nvSpPr>
            <p:spPr>
              <a:xfrm>
                <a:off x="1240839" y="2712365"/>
                <a:ext cx="1658833" cy="564590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大阪精神科</a:t>
                </a:r>
                <a:endParaRPr lang="en-US" altLang="ja-JP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病院協会</a:t>
                </a:r>
              </a:p>
            </p:txBody>
          </p:sp>
          <p:sp>
            <p:nvSpPr>
              <p:cNvPr id="85" name="角丸四角形 84"/>
              <p:cNvSpPr/>
              <p:nvPr/>
            </p:nvSpPr>
            <p:spPr>
              <a:xfrm>
                <a:off x="2587168" y="1580021"/>
                <a:ext cx="1794280" cy="339889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8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大阪精神医療</a:t>
                </a:r>
                <a:r>
                  <a:rPr lang="en-US" altLang="ja-JP" sz="8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C</a:t>
                </a:r>
                <a:endParaRPr lang="ja-JP" altLang="en-US" sz="8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65" name="グループ化 64"/>
            <p:cNvGrpSpPr/>
            <p:nvPr/>
          </p:nvGrpSpPr>
          <p:grpSpPr>
            <a:xfrm>
              <a:off x="1794202" y="2908460"/>
              <a:ext cx="2733561" cy="1408757"/>
              <a:chOff x="3170296" y="2020243"/>
              <a:chExt cx="3870936" cy="1552773"/>
            </a:xfrm>
          </p:grpSpPr>
          <p:grpSp>
            <p:nvGrpSpPr>
              <p:cNvPr id="66" name="グループ化 65"/>
              <p:cNvGrpSpPr/>
              <p:nvPr/>
            </p:nvGrpSpPr>
            <p:grpSpPr>
              <a:xfrm>
                <a:off x="3170296" y="2020243"/>
                <a:ext cx="3870936" cy="1552773"/>
                <a:chOff x="182013" y="1688833"/>
                <a:chExt cx="3042892" cy="1323320"/>
              </a:xfrm>
            </p:grpSpPr>
            <p:sp>
              <p:nvSpPr>
                <p:cNvPr id="68" name="円/楕円 67"/>
                <p:cNvSpPr/>
                <p:nvPr/>
              </p:nvSpPr>
              <p:spPr>
                <a:xfrm>
                  <a:off x="182013" y="1688833"/>
                  <a:ext cx="3042892" cy="132332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noFill/>
                  </a:endParaRPr>
                </a:p>
              </p:txBody>
            </p:sp>
            <p:pic>
              <p:nvPicPr>
                <p:cNvPr id="69" name="Picture 14" descr="D:\MichimotoS\Documents\My Pictures\imagesCAKTF5Q0.jp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80677" y="2078734"/>
                  <a:ext cx="704601" cy="6524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0" name="角丸四角形 69"/>
                <p:cNvSpPr/>
                <p:nvPr/>
              </p:nvSpPr>
              <p:spPr>
                <a:xfrm>
                  <a:off x="246026" y="1746037"/>
                  <a:ext cx="2846264" cy="258167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4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依存症者本人・家族</a:t>
                  </a:r>
                </a:p>
              </p:txBody>
            </p:sp>
            <p:pic>
              <p:nvPicPr>
                <p:cNvPr id="71" name="Picture 13" descr="D:\MichimotoS\Documents\My Pictures\imagesCA2M0GHJ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4204" y="2091692"/>
                  <a:ext cx="646384" cy="61722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67" name="Picture 2" descr="D:\Sugiharaa\Desktop\sick_higaimousou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36095" y="2496395"/>
                <a:ext cx="892969" cy="9326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22" name="円/楕円 21"/>
          <p:cNvSpPr/>
          <p:nvPr/>
        </p:nvSpPr>
        <p:spPr>
          <a:xfrm>
            <a:off x="10341266" y="3479683"/>
            <a:ext cx="1878681" cy="101841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0" tIns="52683" rIns="0" bIns="52683" rtlCol="0" anchor="ctr"/>
          <a:lstStyle/>
          <a:p>
            <a:pPr algn="ctr"/>
            <a:r>
              <a:rPr lang="ja-JP" altLang="en-US" sz="1700" b="1" dirty="0">
                <a:solidFill>
                  <a:schemeClr val="tx1"/>
                </a:solidFill>
              </a:rPr>
              <a:t>医療従事者</a:t>
            </a:r>
            <a:endParaRPr lang="en-US" altLang="ja-JP" sz="17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dirty="0">
                <a:solidFill>
                  <a:schemeClr val="tx1"/>
                </a:solidFill>
              </a:rPr>
              <a:t>（医師・看護師等）</a:t>
            </a:r>
          </a:p>
        </p:txBody>
      </p:sp>
      <p:sp>
        <p:nvSpPr>
          <p:cNvPr id="88" name="円/楕円 87"/>
          <p:cNvSpPr/>
          <p:nvPr/>
        </p:nvSpPr>
        <p:spPr>
          <a:xfrm>
            <a:off x="12770325" y="3480200"/>
            <a:ext cx="2038149" cy="101841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tIns="52683" rIns="0" bIns="52683" rtlCol="0" anchor="ctr"/>
          <a:lstStyle/>
          <a:p>
            <a:pPr algn="ctr"/>
            <a:r>
              <a:rPr lang="ja-JP" altLang="en-US" sz="1700" b="1" dirty="0">
                <a:solidFill>
                  <a:schemeClr val="tx1"/>
                </a:solidFill>
              </a:rPr>
              <a:t>相談支援者</a:t>
            </a:r>
            <a:endParaRPr lang="en-US" altLang="ja-JP" sz="17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dirty="0">
                <a:solidFill>
                  <a:schemeClr val="tx1"/>
                </a:solidFill>
              </a:rPr>
              <a:t>（市町村保健セン</a:t>
            </a:r>
            <a:endParaRPr lang="en-US" altLang="ja-JP" sz="13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dirty="0">
                <a:solidFill>
                  <a:schemeClr val="tx1"/>
                </a:solidFill>
              </a:rPr>
              <a:t>    ター・福祉窓口等）</a:t>
            </a:r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21" name="左右矢印吹き出し 20"/>
          <p:cNvSpPr/>
          <p:nvPr/>
        </p:nvSpPr>
        <p:spPr>
          <a:xfrm>
            <a:off x="11966622" y="3559569"/>
            <a:ext cx="1063222" cy="876129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3710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研修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272793" y="1372976"/>
            <a:ext cx="4659152" cy="352616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105366" tIns="52683" rIns="105366" bIns="52683" rtlCol="0">
            <a:spAutoFit/>
          </a:bodyPr>
          <a:lstStyle/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≪依存症治療の拠点である精神医療Ｃで実施≫</a:t>
            </a:r>
          </a:p>
        </p:txBody>
      </p:sp>
      <p:sp>
        <p:nvSpPr>
          <p:cNvPr id="33" name="額縁 32"/>
          <p:cNvSpPr/>
          <p:nvPr/>
        </p:nvSpPr>
        <p:spPr>
          <a:xfrm>
            <a:off x="-179472" y="521121"/>
            <a:ext cx="15566533" cy="320508"/>
          </a:xfrm>
          <a:prstGeom prst="bevel">
            <a:avLst>
              <a:gd name="adj" fmla="val 0"/>
            </a:avLst>
          </a:prstGeom>
          <a:solidFill>
            <a:schemeClr val="bg1">
              <a:alpha val="0"/>
            </a:schemeClr>
          </a:solidFill>
          <a:ln w="6350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1483" tIns="41483" rIns="41483" bIns="41483" rtlCol="0" anchor="ctr"/>
          <a:lstStyle/>
          <a:p>
            <a:pPr algn="ctr"/>
            <a:r>
              <a:rPr lang="ja-JP" altLang="en-US" sz="1800" b="1" spc="-58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～「依存症対策のあり方について（提言）</a:t>
            </a:r>
            <a:r>
              <a:rPr lang="ja-JP" altLang="en-US" sz="1800" b="1" spc="-58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」（平成</a:t>
            </a:r>
            <a:r>
              <a:rPr lang="en-US" altLang="ja-JP" sz="1800" b="1" spc="-58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29</a:t>
            </a:r>
            <a:r>
              <a:rPr lang="ja-JP" altLang="en-US" sz="1800" b="1" spc="-58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年３月）と</a:t>
            </a:r>
            <a:r>
              <a:rPr lang="ja-JP" altLang="en-US" sz="1800" b="1" spc="-58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府の対応～</a:t>
            </a:r>
            <a:endParaRPr lang="en-US" altLang="ja-JP" sz="1800" b="1" spc="-58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893303" y="5265177"/>
            <a:ext cx="298122" cy="260283"/>
          </a:xfrm>
          <a:prstGeom prst="rect">
            <a:avLst/>
          </a:prstGeom>
          <a:noFill/>
        </p:spPr>
        <p:txBody>
          <a:bodyPr wrap="square" lIns="105366" tIns="52683" rIns="105366" bIns="52683" rtlCol="0">
            <a:spAutoFit/>
          </a:bodyPr>
          <a:lstStyle/>
          <a:p>
            <a:r>
              <a:rPr lang="en-US" altLang="ja-JP" sz="1000" dirty="0"/>
              <a:t>※</a:t>
            </a:r>
            <a:endParaRPr lang="ja-JP" altLang="en-US" sz="10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666316" y="3806494"/>
            <a:ext cx="4863362" cy="383394"/>
          </a:xfrm>
          <a:prstGeom prst="rect">
            <a:avLst/>
          </a:prstGeom>
          <a:noFill/>
        </p:spPr>
        <p:txBody>
          <a:bodyPr wrap="square" lIns="105366" tIns="52683" rIns="105366" bIns="52683" rtlCol="0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医療従事者向け研修：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「治療のノウハウ」</a:t>
            </a:r>
          </a:p>
        </p:txBody>
      </p:sp>
      <p:sp>
        <p:nvSpPr>
          <p:cNvPr id="92" name="角丸四角形 91"/>
          <p:cNvSpPr/>
          <p:nvPr/>
        </p:nvSpPr>
        <p:spPr>
          <a:xfrm>
            <a:off x="5517838" y="1089989"/>
            <a:ext cx="9509912" cy="7685876"/>
          </a:xfrm>
          <a:prstGeom prst="roundRect">
            <a:avLst>
              <a:gd name="adj" fmla="val 2326"/>
            </a:avLst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975985" y="911195"/>
            <a:ext cx="3060441" cy="3539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sz="23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今年度の具体的対応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666316" y="4191483"/>
            <a:ext cx="5210692" cy="383394"/>
          </a:xfrm>
          <a:prstGeom prst="rect">
            <a:avLst/>
          </a:prstGeom>
          <a:noFill/>
        </p:spPr>
        <p:txBody>
          <a:bodyPr wrap="square" lIns="105366" tIns="52683" rIns="105366" bIns="52683" rtlCol="0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相談支援者向け研修：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「依存症の基礎知識」</a:t>
            </a:r>
          </a:p>
        </p:txBody>
      </p:sp>
      <p:sp>
        <p:nvSpPr>
          <p:cNvPr id="2" name="右矢印 1"/>
          <p:cNvSpPr/>
          <p:nvPr/>
        </p:nvSpPr>
        <p:spPr>
          <a:xfrm>
            <a:off x="4800802" y="3558057"/>
            <a:ext cx="575163" cy="3534451"/>
          </a:xfrm>
          <a:prstGeom prst="rightArrow">
            <a:avLst>
              <a:gd name="adj1" fmla="val 56117"/>
              <a:gd name="adj2" fmla="val 5822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85323" y="3790026"/>
            <a:ext cx="643677" cy="3046207"/>
          </a:xfrm>
          <a:prstGeom prst="rect">
            <a:avLst/>
          </a:prstGeom>
          <a:noFill/>
        </p:spPr>
        <p:txBody>
          <a:bodyPr vert="eaVert" wrap="square" lIns="105366" tIns="52683" rIns="105366" bIns="52683" rtlCol="0">
            <a:spAutoFit/>
          </a:bodyPr>
          <a:lstStyle/>
          <a:p>
            <a:pPr algn="ctr"/>
            <a:r>
              <a:rPr lang="ja-JP" altLang="en-US" sz="2800" dirty="0"/>
              <a:t>具体的対応</a:t>
            </a:r>
          </a:p>
        </p:txBody>
      </p:sp>
      <p:sp>
        <p:nvSpPr>
          <p:cNvPr id="97" name="額縁 96"/>
          <p:cNvSpPr/>
          <p:nvPr/>
        </p:nvSpPr>
        <p:spPr>
          <a:xfrm>
            <a:off x="243880" y="3848986"/>
            <a:ext cx="4208203" cy="1867111"/>
          </a:xfrm>
          <a:prstGeom prst="bevel">
            <a:avLst>
              <a:gd name="adj" fmla="val 0"/>
            </a:avLst>
          </a:prstGeom>
          <a:solidFill>
            <a:schemeClr val="bg1">
              <a:alpha val="0"/>
            </a:schemeClr>
          </a:solidFill>
          <a:ln w="12700" cmpd="sng">
            <a:solidFill>
              <a:schemeClr val="tx1"/>
            </a:solidFill>
            <a:prstDash val="sysDot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41483" rIns="0" bIns="41483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参考①：依存症患者数（全国推計）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】</a:t>
            </a:r>
          </a:p>
          <a:p>
            <a:pPr>
              <a:lnSpc>
                <a:spcPts val="1728"/>
              </a:lnSpc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・アルコール依存症：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109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万人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(2013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年）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728"/>
              </a:lnSpc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・ギャンブル依存症：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536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万人（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2014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年）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383"/>
              </a:lnSpc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               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出典：</a:t>
            </a:r>
            <a:r>
              <a:rPr lang="ja-JP" altLang="en-US" sz="1300" dirty="0"/>
              <a:t>厚生労働省研究班全国調査</a:t>
            </a:r>
            <a:endParaRPr lang="en-US" altLang="ja-JP" sz="1300" dirty="0"/>
          </a:p>
          <a:p>
            <a:pPr>
              <a:lnSpc>
                <a:spcPts val="1383"/>
              </a:lnSpc>
            </a:pP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037"/>
              </a:lnSpc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参考②：診療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報酬届出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医療機関（府内）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】</a:t>
            </a:r>
          </a:p>
          <a:p>
            <a:pPr>
              <a:lnSpc>
                <a:spcPts val="1728"/>
              </a:lnSpc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500" dirty="0" smtClean="0">
                <a:solidFill>
                  <a:schemeClr val="tx1"/>
                </a:solidFill>
                <a:latin typeface="+mn-ea"/>
              </a:rPr>
              <a:t>・重度アルコール依存症入院医療管理加算：</a:t>
            </a:r>
            <a:r>
              <a:rPr lang="en-US" altLang="ja-JP" sz="1500" dirty="0">
                <a:solidFill>
                  <a:schemeClr val="tx1"/>
                </a:solidFill>
                <a:latin typeface="+mn-ea"/>
              </a:rPr>
              <a:t>10</a:t>
            </a:r>
          </a:p>
          <a:p>
            <a:pPr>
              <a:lnSpc>
                <a:spcPts val="1728"/>
              </a:lnSpc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ja-JP" altLang="en-US" sz="1500" dirty="0" smtClean="0">
                <a:solidFill>
                  <a:schemeClr val="tx1"/>
                </a:solidFill>
                <a:latin typeface="+mn-ea"/>
              </a:rPr>
              <a:t>・依存症集団療法（薬物・通院</a:t>
            </a:r>
            <a:r>
              <a:rPr lang="ja-JP" altLang="en-US" sz="1500" dirty="0">
                <a:solidFill>
                  <a:schemeClr val="tx1"/>
                </a:solidFill>
                <a:latin typeface="+mn-ea"/>
              </a:rPr>
              <a:t>）：１</a:t>
            </a:r>
            <a:endParaRPr lang="en-US" altLang="ja-JP" sz="15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728"/>
              </a:lnSpc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ja-JP" altLang="en-US" sz="1500" dirty="0">
                <a:solidFill>
                  <a:schemeClr val="tx1"/>
                </a:solidFill>
                <a:latin typeface="+mn-ea"/>
              </a:rPr>
              <a:t>・ギャンブル：</a:t>
            </a:r>
            <a:r>
              <a:rPr lang="ja-JP" altLang="en-US" sz="1500" dirty="0" smtClean="0">
                <a:solidFill>
                  <a:schemeClr val="tx1"/>
                </a:solidFill>
                <a:latin typeface="+mn-ea"/>
              </a:rPr>
              <a:t>加算や集団療法の診療報酬が</a:t>
            </a:r>
            <a:r>
              <a:rPr lang="ja-JP" altLang="en-US" sz="1500" dirty="0">
                <a:solidFill>
                  <a:schemeClr val="tx1"/>
                </a:solidFill>
                <a:latin typeface="+mn-ea"/>
              </a:rPr>
              <a:t>ない</a:t>
            </a:r>
            <a:endParaRPr lang="en-US" altLang="ja-JP" sz="15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6300" y="5822060"/>
            <a:ext cx="4200701" cy="1220203"/>
          </a:xfrm>
          <a:prstGeom prst="rect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1862" tIns="52683" rIns="331862" bIns="52683" rtlCol="0" anchor="ctr"/>
          <a:lstStyle/>
          <a:p>
            <a:pPr>
              <a:lnSpc>
                <a:spcPts val="2766"/>
              </a:lnSpc>
            </a:pPr>
            <a:r>
              <a:rPr lang="ja-JP" altLang="en-US" sz="21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回復が十分可能な疾患であるにもかかわらず、必要な治療や支援が受けられていない。</a:t>
            </a:r>
            <a:endParaRPr kumimoji="1" lang="ja-JP" altLang="en-US" dirty="0"/>
          </a:p>
        </p:txBody>
      </p:sp>
      <p:sp>
        <p:nvSpPr>
          <p:cNvPr id="98" name="額縁 97"/>
          <p:cNvSpPr/>
          <p:nvPr/>
        </p:nvSpPr>
        <p:spPr>
          <a:xfrm>
            <a:off x="141332" y="7774708"/>
            <a:ext cx="4437372" cy="399249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endParaRPr lang="en-US" altLang="ja-JP" sz="2100" b="1" dirty="0"/>
          </a:p>
          <a:p>
            <a:r>
              <a:rPr lang="ja-JP" altLang="en-US" sz="2100" b="1" dirty="0"/>
              <a:t>　①治療体制の強化</a:t>
            </a:r>
            <a:endParaRPr lang="en-US" altLang="ja-JP" sz="2100" b="1" dirty="0"/>
          </a:p>
          <a:p>
            <a:endParaRPr lang="ja-JP" altLang="en-US" sz="2100" b="1" dirty="0"/>
          </a:p>
        </p:txBody>
      </p:sp>
      <p:sp>
        <p:nvSpPr>
          <p:cNvPr id="99" name="額縁 98"/>
          <p:cNvSpPr/>
          <p:nvPr/>
        </p:nvSpPr>
        <p:spPr>
          <a:xfrm>
            <a:off x="138268" y="8220723"/>
            <a:ext cx="4445019" cy="399249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endParaRPr lang="en-US" altLang="ja-JP" sz="2100" b="1" dirty="0"/>
          </a:p>
          <a:p>
            <a:r>
              <a:rPr lang="ja-JP" altLang="en-US" sz="2100" b="1" dirty="0"/>
              <a:t>　②研修による人材育成</a:t>
            </a:r>
            <a:endParaRPr lang="en-US" altLang="ja-JP" sz="2100" b="1" dirty="0"/>
          </a:p>
          <a:p>
            <a:endParaRPr lang="ja-JP" altLang="en-US" sz="2100" b="1" dirty="0"/>
          </a:p>
        </p:txBody>
      </p:sp>
      <p:sp>
        <p:nvSpPr>
          <p:cNvPr id="100" name="額縁 99"/>
          <p:cNvSpPr/>
          <p:nvPr/>
        </p:nvSpPr>
        <p:spPr>
          <a:xfrm>
            <a:off x="137798" y="8669748"/>
            <a:ext cx="4444005" cy="399249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endParaRPr lang="en-US" altLang="ja-JP" sz="2100" b="1" dirty="0"/>
          </a:p>
          <a:p>
            <a:r>
              <a:rPr lang="ja-JP" altLang="en-US" sz="2100" b="1" dirty="0"/>
              <a:t>　③関係機関のネットワークの充実</a:t>
            </a:r>
            <a:endParaRPr lang="en-US" altLang="ja-JP" sz="2100" b="1" dirty="0"/>
          </a:p>
          <a:p>
            <a:endParaRPr lang="ja-JP" altLang="en-US" sz="2100" b="1" dirty="0"/>
          </a:p>
        </p:txBody>
      </p:sp>
      <p:sp>
        <p:nvSpPr>
          <p:cNvPr id="101" name="額縁 100"/>
          <p:cNvSpPr/>
          <p:nvPr/>
        </p:nvSpPr>
        <p:spPr>
          <a:xfrm>
            <a:off x="137002" y="9127162"/>
            <a:ext cx="4443991" cy="399249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endParaRPr lang="en-US" altLang="ja-JP" sz="2100" b="1" dirty="0"/>
          </a:p>
          <a:p>
            <a:r>
              <a:rPr lang="ja-JP" altLang="en-US" sz="2100" b="1" dirty="0"/>
              <a:t>　④早期発見・早期治療</a:t>
            </a:r>
            <a:endParaRPr lang="en-US" altLang="ja-JP" sz="2100" b="1" dirty="0"/>
          </a:p>
          <a:p>
            <a:endParaRPr lang="ja-JP" altLang="en-US" sz="2100" b="1" dirty="0"/>
          </a:p>
        </p:txBody>
      </p:sp>
      <p:sp>
        <p:nvSpPr>
          <p:cNvPr id="102" name="額縁 101"/>
          <p:cNvSpPr/>
          <p:nvPr/>
        </p:nvSpPr>
        <p:spPr>
          <a:xfrm>
            <a:off x="141225" y="9578833"/>
            <a:ext cx="4437241" cy="399249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endParaRPr lang="en-US" altLang="ja-JP" sz="2100" b="1" dirty="0"/>
          </a:p>
          <a:p>
            <a:r>
              <a:rPr lang="ja-JP" altLang="en-US" sz="2100" b="1" dirty="0"/>
              <a:t>　⑤青少年向け予防啓発</a:t>
            </a:r>
            <a:endParaRPr lang="en-US" altLang="ja-JP" sz="2100" b="1" dirty="0"/>
          </a:p>
          <a:p>
            <a:endParaRPr lang="ja-JP" altLang="en-US" sz="2100" b="1" dirty="0"/>
          </a:p>
        </p:txBody>
      </p:sp>
      <p:sp>
        <p:nvSpPr>
          <p:cNvPr id="103" name="額縁 102"/>
          <p:cNvSpPr/>
          <p:nvPr/>
        </p:nvSpPr>
        <p:spPr>
          <a:xfrm>
            <a:off x="150542" y="10036132"/>
            <a:ext cx="4439819" cy="399249"/>
          </a:xfrm>
          <a:prstGeom prst="bevel">
            <a:avLst>
              <a:gd name="adj" fmla="val 68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ja-JP" altLang="en-US" sz="2100" b="1" dirty="0"/>
              <a:t>　⑥法規制による環境整備</a:t>
            </a:r>
            <a:endParaRPr lang="en-US" altLang="ja-JP" sz="2100" b="1" dirty="0"/>
          </a:p>
        </p:txBody>
      </p:sp>
      <p:sp>
        <p:nvSpPr>
          <p:cNvPr id="19" name="下矢印 18"/>
          <p:cNvSpPr/>
          <p:nvPr/>
        </p:nvSpPr>
        <p:spPr>
          <a:xfrm>
            <a:off x="1776977" y="7351125"/>
            <a:ext cx="1105819" cy="40377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星 5 94"/>
          <p:cNvSpPr/>
          <p:nvPr/>
        </p:nvSpPr>
        <p:spPr>
          <a:xfrm>
            <a:off x="4593840" y="7809530"/>
            <a:ext cx="316419" cy="318385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星 5 103"/>
          <p:cNvSpPr/>
          <p:nvPr/>
        </p:nvSpPr>
        <p:spPr>
          <a:xfrm>
            <a:off x="4602891" y="8269172"/>
            <a:ext cx="316419" cy="318385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星 5 104"/>
          <p:cNvSpPr/>
          <p:nvPr/>
        </p:nvSpPr>
        <p:spPr>
          <a:xfrm>
            <a:off x="4597368" y="8723867"/>
            <a:ext cx="316419" cy="318385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星 5 105"/>
          <p:cNvSpPr/>
          <p:nvPr/>
        </p:nvSpPr>
        <p:spPr>
          <a:xfrm>
            <a:off x="4605281" y="9161986"/>
            <a:ext cx="316419" cy="318385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25364" y="10403216"/>
            <a:ext cx="5081110" cy="352616"/>
          </a:xfrm>
          <a:prstGeom prst="rect">
            <a:avLst/>
          </a:prstGeom>
          <a:noFill/>
        </p:spPr>
        <p:txBody>
          <a:bodyPr wrap="none" lIns="105366" tIns="52683" rIns="105366" bIns="52683" rtlCol="0">
            <a:spAutoFit/>
          </a:bodyPr>
          <a:lstStyle/>
          <a:p>
            <a:r>
              <a:rPr lang="ja-JP" altLang="en-US" sz="1600" dirty="0"/>
              <a:t>　　：健康医療部が取り組む</a:t>
            </a:r>
            <a:r>
              <a:rPr lang="ja-JP" altLang="en-US" sz="1600" dirty="0" smtClean="0"/>
              <a:t>項目　　（　）：他部局と共管</a:t>
            </a:r>
            <a:endParaRPr lang="ja-JP" altLang="en-US" sz="1600" dirty="0"/>
          </a:p>
        </p:txBody>
      </p:sp>
      <p:sp>
        <p:nvSpPr>
          <p:cNvPr id="107" name="角丸四角形 106"/>
          <p:cNvSpPr/>
          <p:nvPr/>
        </p:nvSpPr>
        <p:spPr>
          <a:xfrm>
            <a:off x="5517838" y="9040483"/>
            <a:ext cx="9492460" cy="1552316"/>
          </a:xfrm>
          <a:prstGeom prst="roundRect">
            <a:avLst>
              <a:gd name="adj" fmla="val 12545"/>
            </a:avLst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124448" rIns="0" bIns="0" rtlCol="0" anchor="ctr"/>
          <a:lstStyle/>
          <a:p>
            <a:pPr>
              <a:lnSpc>
                <a:spcPts val="1800"/>
              </a:lnSpc>
            </a:pPr>
            <a:r>
              <a:rPr lang="ja-JP" altLang="en-US" sz="1800" dirty="0">
                <a:latin typeface="+mn-ea"/>
                <a:cs typeface="メイリオ" panose="020B0604030504040204" pitchFamily="50" charset="-128"/>
              </a:rPr>
              <a:t>　</a:t>
            </a:r>
            <a:r>
              <a:rPr lang="ja-JP" altLang="en-US" sz="1800" dirty="0" smtClean="0">
                <a:latin typeface="+mn-ea"/>
                <a:cs typeface="メイリオ" panose="020B0604030504040204" pitchFamily="50" charset="-128"/>
              </a:rPr>
              <a:t> ・依存症専門医療機関及び依存症治療拠点機関を平成</a:t>
            </a:r>
            <a:r>
              <a:rPr lang="en-US" altLang="ja-JP" sz="1800" dirty="0" smtClean="0">
                <a:latin typeface="+mn-ea"/>
                <a:cs typeface="メイリオ" panose="020B0604030504040204" pitchFamily="50" charset="-128"/>
              </a:rPr>
              <a:t>29</a:t>
            </a:r>
            <a:r>
              <a:rPr lang="ja-JP" altLang="en-US" sz="1800" dirty="0" smtClean="0">
                <a:latin typeface="+mn-ea"/>
                <a:cs typeface="メイリオ" panose="020B0604030504040204" pitchFamily="50" charset="-128"/>
              </a:rPr>
              <a:t>年９月を目途に指定</a:t>
            </a:r>
            <a:endParaRPr lang="en-US" altLang="ja-JP" sz="1800" dirty="0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800" dirty="0" smtClean="0">
                <a:latin typeface="+mn-ea"/>
                <a:cs typeface="メイリオ" panose="020B0604030504040204" pitchFamily="50" charset="-128"/>
              </a:rPr>
              <a:t>　 ・依存症に対する相談支援体制の拡充</a:t>
            </a:r>
            <a:endParaRPr lang="en-US" altLang="ja-JP" sz="1800" dirty="0" smtClean="0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800" dirty="0" smtClean="0">
                <a:latin typeface="+mn-ea"/>
                <a:cs typeface="メイリオ" panose="020B0604030504040204" pitchFamily="50" charset="-128"/>
              </a:rPr>
              <a:t>　 ・</a:t>
            </a:r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保健医療計画</a:t>
            </a:r>
            <a:r>
              <a:rPr lang="ja-JP" altLang="en-US" sz="1600" dirty="0" smtClean="0">
                <a:latin typeface="+mn-ea"/>
                <a:cs typeface="メイリオ" panose="020B0604030504040204" pitchFamily="50" charset="-128"/>
              </a:rPr>
              <a:t>、アルコール</a:t>
            </a:r>
            <a:r>
              <a:rPr lang="ja-JP" altLang="en-US" sz="1600" dirty="0" err="1" smtClean="0">
                <a:latin typeface="+mn-ea"/>
                <a:cs typeface="メイリオ" panose="020B0604030504040204" pitchFamily="50" charset="-128"/>
              </a:rPr>
              <a:t>健康障がい</a:t>
            </a:r>
            <a:r>
              <a:rPr lang="ja-JP" altLang="en-US" sz="1600" dirty="0" smtClean="0">
                <a:latin typeface="+mn-ea"/>
                <a:cs typeface="メイリオ" panose="020B0604030504040204" pitchFamily="50" charset="-128"/>
              </a:rPr>
              <a:t>対策推進計画（平成</a:t>
            </a:r>
            <a:r>
              <a:rPr lang="en-US" altLang="ja-JP" sz="1600" dirty="0" smtClean="0">
                <a:latin typeface="+mn-ea"/>
                <a:cs typeface="メイリオ" panose="020B0604030504040204" pitchFamily="50" charset="-128"/>
              </a:rPr>
              <a:t>29</a:t>
            </a:r>
            <a:r>
              <a:rPr lang="ja-JP" altLang="en-US" sz="1600" dirty="0" smtClean="0">
                <a:latin typeface="+mn-ea"/>
                <a:cs typeface="メイリオ" panose="020B0604030504040204" pitchFamily="50" charset="-128"/>
              </a:rPr>
              <a:t>年度策定予定）に取組方針を盛り込み、推進</a:t>
            </a:r>
            <a:endParaRPr lang="en-US" altLang="ja-JP" sz="1600" dirty="0" smtClean="0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800" dirty="0" smtClean="0">
                <a:latin typeface="+mn-ea"/>
                <a:cs typeface="メイリオ" panose="020B0604030504040204" pitchFamily="50" charset="-128"/>
              </a:rPr>
              <a:t>　 ・国に対し診療報酬・財政的支援への働きかけ</a:t>
            </a:r>
            <a:endParaRPr lang="en-US" altLang="ja-JP" sz="1800" dirty="0" smtClean="0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800" dirty="0" smtClean="0">
                <a:latin typeface="+mn-ea"/>
                <a:cs typeface="メイリオ" panose="020B0604030504040204" pitchFamily="50" charset="-128"/>
              </a:rPr>
              <a:t>　 ・国の依存症対策（法制化を含む）の動向を踏まえて対応</a:t>
            </a:r>
            <a:endParaRPr lang="en-US" altLang="ja-JP" sz="2100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5838436" y="8886071"/>
            <a:ext cx="2235032" cy="3539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sz="23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今後の方向性</a:t>
            </a:r>
          </a:p>
        </p:txBody>
      </p:sp>
      <p:sp>
        <p:nvSpPr>
          <p:cNvPr id="109" name="星 5 108"/>
          <p:cNvSpPr/>
          <p:nvPr/>
        </p:nvSpPr>
        <p:spPr>
          <a:xfrm>
            <a:off x="9615935" y="7137333"/>
            <a:ext cx="316419" cy="318385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星 5 109"/>
          <p:cNvSpPr/>
          <p:nvPr/>
        </p:nvSpPr>
        <p:spPr>
          <a:xfrm>
            <a:off x="10408726" y="4879069"/>
            <a:ext cx="316419" cy="318385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星 5 110"/>
          <p:cNvSpPr/>
          <p:nvPr/>
        </p:nvSpPr>
        <p:spPr>
          <a:xfrm>
            <a:off x="9361372" y="3382340"/>
            <a:ext cx="316419" cy="318385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星 5 111"/>
          <p:cNvSpPr/>
          <p:nvPr/>
        </p:nvSpPr>
        <p:spPr>
          <a:xfrm>
            <a:off x="9615697" y="1421860"/>
            <a:ext cx="316419" cy="318385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額縁 95"/>
          <p:cNvSpPr/>
          <p:nvPr/>
        </p:nvSpPr>
        <p:spPr>
          <a:xfrm>
            <a:off x="63510" y="7332141"/>
            <a:ext cx="4400276" cy="358007"/>
          </a:xfrm>
          <a:prstGeom prst="bevel">
            <a:avLst>
              <a:gd name="adj" fmla="val 0"/>
            </a:avLst>
          </a:prstGeom>
          <a:solidFill>
            <a:schemeClr val="bg1">
              <a:alpha val="0"/>
            </a:schemeClr>
          </a:solidFill>
          <a:ln cmpd="dbl">
            <a:noFill/>
            <a:prstDash val="sysDash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1483" tIns="41483" rIns="41483" bIns="41483" rtlCol="0" anchor="ctr"/>
          <a:lstStyle/>
          <a:p>
            <a:pPr algn="ctr"/>
            <a:r>
              <a:rPr lang="ja-JP" altLang="en-US" sz="1800" b="1" i="1" dirty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「取り組むべき方向性」６項目を整理</a:t>
            </a:r>
            <a:endParaRPr lang="en-US" altLang="ja-JP" sz="1800" b="1" i="1" dirty="0">
              <a:solidFill>
                <a:schemeClr val="tx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14" name="星 5 113"/>
          <p:cNvSpPr/>
          <p:nvPr/>
        </p:nvSpPr>
        <p:spPr>
          <a:xfrm>
            <a:off x="160855" y="10451471"/>
            <a:ext cx="204842" cy="208298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星 5 112"/>
          <p:cNvSpPr/>
          <p:nvPr/>
        </p:nvSpPr>
        <p:spPr>
          <a:xfrm>
            <a:off x="3169666" y="10451522"/>
            <a:ext cx="204842" cy="208298"/>
          </a:xfrm>
          <a:prstGeom prst="star5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85194" y="9619472"/>
            <a:ext cx="740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（　  ）</a:t>
            </a:r>
            <a:endParaRPr kumimoji="1" lang="ja-JP" altLang="en-US" sz="1800" dirty="0"/>
          </a:p>
        </p:txBody>
      </p:sp>
      <p:sp>
        <p:nvSpPr>
          <p:cNvPr id="115" name="星 5 114"/>
          <p:cNvSpPr/>
          <p:nvPr/>
        </p:nvSpPr>
        <p:spPr>
          <a:xfrm>
            <a:off x="4682348" y="9627424"/>
            <a:ext cx="267667" cy="279193"/>
          </a:xfrm>
          <a:prstGeom prst="star5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星 5 115"/>
          <p:cNvSpPr/>
          <p:nvPr/>
        </p:nvSpPr>
        <p:spPr>
          <a:xfrm>
            <a:off x="13495312" y="7148923"/>
            <a:ext cx="267667" cy="279193"/>
          </a:xfrm>
          <a:prstGeom prst="star5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9147398" y="1039566"/>
            <a:ext cx="2250789" cy="3218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1483" tIns="52683" rIns="41483" bIns="52683" rtlCol="0">
            <a:spAutoFit/>
          </a:bodyPr>
          <a:lstStyle/>
          <a:p>
            <a:pPr algn="ctr"/>
            <a:r>
              <a:rPr lang="en-US" altLang="ja-JP" sz="1400" dirty="0"/>
              <a:t>H29</a:t>
            </a:r>
            <a:r>
              <a:rPr lang="ja-JP" altLang="en-US" sz="1400" dirty="0"/>
              <a:t>当初予算額　</a:t>
            </a:r>
            <a:r>
              <a:rPr lang="en-US" altLang="ja-JP" sz="1400" dirty="0"/>
              <a:t>4,784</a:t>
            </a:r>
            <a:r>
              <a:rPr lang="ja-JP" altLang="en-US" sz="1400" dirty="0"/>
              <a:t>千円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3295183" y="21977"/>
            <a:ext cx="1600367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1483" tIns="52683" rIns="41483" bIns="52683" rtlCol="0">
            <a:spAutoFit/>
          </a:bodyPr>
          <a:lstStyle/>
          <a:p>
            <a:pPr algn="ctr"/>
            <a:r>
              <a:rPr lang="ja-JP" altLang="en-US" sz="1200" dirty="0"/>
              <a:t>平成</a:t>
            </a:r>
            <a:r>
              <a:rPr lang="en-US" altLang="ja-JP" sz="1200" dirty="0"/>
              <a:t>29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7</a:t>
            </a:r>
            <a:r>
              <a:rPr lang="ja-JP" altLang="en-US" sz="1200" dirty="0" smtClean="0"/>
              <a:t>月</a:t>
            </a:r>
            <a:r>
              <a:rPr lang="en-US" altLang="ja-JP" sz="1200" dirty="0"/>
              <a:t>24</a:t>
            </a:r>
            <a:r>
              <a:rPr lang="ja-JP" altLang="en-US" sz="1200" dirty="0" smtClean="0"/>
              <a:t>日</a:t>
            </a:r>
            <a:endParaRPr lang="en-US" altLang="ja-JP" sz="1200" dirty="0"/>
          </a:p>
          <a:p>
            <a:pPr algn="ctr"/>
            <a:r>
              <a:rPr lang="ja-JP" altLang="en-US" sz="1200" dirty="0"/>
              <a:t>大阪府</a:t>
            </a:r>
            <a:r>
              <a:rPr lang="ja-JP" altLang="en-US" sz="1200" dirty="0" smtClean="0"/>
              <a:t>健康医療部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　資料１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3914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360</Words>
  <Application>Microsoft Office PowerPoint</Application>
  <PresentationFormat>ユーザー設定</PresentationFormat>
  <Paragraphs>155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大阪府の依存症対策について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大阪府における依存症対策（平成29年度版）【全体像】</dc:title>
  <dc:creator>大阪府</dc:creator>
  <cp:lastModifiedBy>大阪府</cp:lastModifiedBy>
  <cp:revision>112</cp:revision>
  <cp:lastPrinted>2017-07-13T03:09:32Z</cp:lastPrinted>
  <dcterms:created xsi:type="dcterms:W3CDTF">2017-05-30T00:33:38Z</dcterms:created>
  <dcterms:modified xsi:type="dcterms:W3CDTF">2017-07-13T08:31:30Z</dcterms:modified>
</cp:coreProperties>
</file>