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387" r:id="rId2"/>
    <p:sldId id="402" r:id="rId3"/>
    <p:sldId id="401" r:id="rId4"/>
    <p:sldId id="403"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6E6E6"/>
    <a:srgbClr val="FFFFCC"/>
    <a:srgbClr val="66CCFF"/>
    <a:srgbClr val="CCECFF"/>
    <a:srgbClr val="CCFFCC"/>
    <a:srgbClr val="FFEBFF"/>
    <a:srgbClr val="FFDDFF"/>
    <a:srgbClr val="FFC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26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65" cy="493868"/>
          </a:xfrm>
          <a:prstGeom prst="rect">
            <a:avLst/>
          </a:prstGeom>
        </p:spPr>
        <p:txBody>
          <a:bodyPr vert="horz" lIns="90749" tIns="45375" rIns="90749" bIns="4537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7" y="0"/>
            <a:ext cx="2919565" cy="493868"/>
          </a:xfrm>
          <a:prstGeom prst="rect">
            <a:avLst/>
          </a:prstGeom>
        </p:spPr>
        <p:txBody>
          <a:bodyPr vert="horz" lIns="90749" tIns="45375" rIns="90749" bIns="45375" rtlCol="0"/>
          <a:lstStyle>
            <a:lvl1pPr algn="r">
              <a:defRPr sz="1200"/>
            </a:lvl1pPr>
          </a:lstStyle>
          <a:p>
            <a:fld id="{961E19C7-9064-4FC0-BAF7-49B4BCE8967D}" type="datetimeFigureOut">
              <a:rPr kumimoji="1" lang="ja-JP" altLang="en-US" smtClean="0"/>
              <a:t>2017/7/19</a:t>
            </a:fld>
            <a:endParaRPr kumimoji="1" lang="ja-JP" altLang="en-US"/>
          </a:p>
        </p:txBody>
      </p:sp>
      <p:sp>
        <p:nvSpPr>
          <p:cNvPr id="4" name="フッター プレースホルダー 3"/>
          <p:cNvSpPr>
            <a:spLocks noGrp="1"/>
          </p:cNvSpPr>
          <p:nvPr>
            <p:ph type="ftr" sz="quarter" idx="2"/>
          </p:nvPr>
        </p:nvSpPr>
        <p:spPr>
          <a:xfrm>
            <a:off x="1" y="9372445"/>
            <a:ext cx="2919565" cy="493868"/>
          </a:xfrm>
          <a:prstGeom prst="rect">
            <a:avLst/>
          </a:prstGeom>
        </p:spPr>
        <p:txBody>
          <a:bodyPr vert="horz" lIns="90749" tIns="45375" rIns="90749" bIns="4537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7" y="9372445"/>
            <a:ext cx="2919565" cy="493868"/>
          </a:xfrm>
          <a:prstGeom prst="rect">
            <a:avLst/>
          </a:prstGeom>
        </p:spPr>
        <p:txBody>
          <a:bodyPr vert="horz" lIns="90749" tIns="45375" rIns="90749" bIns="45375" rtlCol="0" anchor="b"/>
          <a:lstStyle>
            <a:lvl1pPr algn="r">
              <a:defRPr sz="1200"/>
            </a:lvl1pPr>
          </a:lstStyle>
          <a:p>
            <a:fld id="{DB1734AE-ED2B-40DA-B3A9-6211561D9559}" type="slidenum">
              <a:rPr kumimoji="1" lang="ja-JP" altLang="en-US" smtClean="0"/>
              <a:t>‹#›</a:t>
            </a:fld>
            <a:endParaRPr kumimoji="1" lang="ja-JP" altLang="en-US"/>
          </a:p>
        </p:txBody>
      </p:sp>
    </p:spTree>
    <p:extLst>
      <p:ext uri="{BB962C8B-B14F-4D97-AF65-F5344CB8AC3E}">
        <p14:creationId xmlns:p14="http://schemas.microsoft.com/office/powerpoint/2010/main" val="3007877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1" cy="493316"/>
          </a:xfrm>
          <a:prstGeom prst="rect">
            <a:avLst/>
          </a:prstGeom>
        </p:spPr>
        <p:txBody>
          <a:bodyPr vert="horz" lIns="91405" tIns="45703" rIns="91405" bIns="457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4" y="0"/>
            <a:ext cx="2918831" cy="493316"/>
          </a:xfrm>
          <a:prstGeom prst="rect">
            <a:avLst/>
          </a:prstGeom>
        </p:spPr>
        <p:txBody>
          <a:bodyPr vert="horz" lIns="91405" tIns="45703" rIns="91405" bIns="45703" rtlCol="0"/>
          <a:lstStyle>
            <a:lvl1pPr algn="r">
              <a:defRPr sz="1200"/>
            </a:lvl1pPr>
          </a:lstStyle>
          <a:p>
            <a:fld id="{B9989B71-573A-4B67-8F56-9291CAB673C9}" type="datetimeFigureOut">
              <a:rPr kumimoji="1" lang="ja-JP" altLang="en-US" smtClean="0"/>
              <a:pPr/>
              <a:t>2017/7/19</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5" tIns="45703" rIns="91405" bIns="45703" rtlCol="0" anchor="ctr"/>
          <a:lstStyle/>
          <a:p>
            <a:endParaRPr lang="ja-JP" altLang="en-US" dirty="0"/>
          </a:p>
        </p:txBody>
      </p:sp>
      <p:sp>
        <p:nvSpPr>
          <p:cNvPr id="5" name="ノート プレースホルダ 4"/>
          <p:cNvSpPr>
            <a:spLocks noGrp="1"/>
          </p:cNvSpPr>
          <p:nvPr>
            <p:ph type="body" sz="quarter" idx="3"/>
          </p:nvPr>
        </p:nvSpPr>
        <p:spPr>
          <a:xfrm>
            <a:off x="673577" y="4686502"/>
            <a:ext cx="5388610" cy="4439841"/>
          </a:xfrm>
          <a:prstGeom prst="rect">
            <a:avLst/>
          </a:prstGeom>
        </p:spPr>
        <p:txBody>
          <a:bodyPr vert="horz" lIns="91405" tIns="45703" rIns="91405" bIns="457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5"/>
            <a:ext cx="2918831" cy="493316"/>
          </a:xfrm>
          <a:prstGeom prst="rect">
            <a:avLst/>
          </a:prstGeom>
        </p:spPr>
        <p:txBody>
          <a:bodyPr vert="horz" lIns="91405" tIns="45703" rIns="91405" bIns="457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4" y="9371285"/>
            <a:ext cx="2918831" cy="493316"/>
          </a:xfrm>
          <a:prstGeom prst="rect">
            <a:avLst/>
          </a:prstGeom>
        </p:spPr>
        <p:txBody>
          <a:bodyPr vert="horz" lIns="91405" tIns="45703" rIns="91405" bIns="45703" rtlCol="0" anchor="b"/>
          <a:lstStyle>
            <a:lvl1pPr algn="r">
              <a:defRPr sz="1200"/>
            </a:lvl1pPr>
          </a:lstStyle>
          <a:p>
            <a:fld id="{482F0F5B-F288-45BC-9926-93BF07924891}" type="slidenum">
              <a:rPr kumimoji="1" lang="ja-JP" altLang="en-US" smtClean="0"/>
              <a:pPr/>
              <a:t>‹#›</a:t>
            </a:fld>
            <a:endParaRPr kumimoji="1" lang="ja-JP" altLang="en-US" dirty="0"/>
          </a:p>
        </p:txBody>
      </p:sp>
    </p:spTree>
    <p:extLst>
      <p:ext uri="{BB962C8B-B14F-4D97-AF65-F5344CB8AC3E}">
        <p14:creationId xmlns:p14="http://schemas.microsoft.com/office/powerpoint/2010/main" val="3375004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4565497-ABBB-47CC-87B5-736686006812}" type="datetime1">
              <a:rPr kumimoji="1" lang="ja-JP" altLang="en-US" smtClean="0"/>
              <a:pPr/>
              <a:t>2017/7/19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E845AE-E5D0-4C66-A783-8B36E6BB8A4C}" type="datetime1">
              <a:rPr kumimoji="1" lang="ja-JP" altLang="en-US" smtClean="0"/>
              <a:pPr/>
              <a:t>2017/7/19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9595F2-A054-4575-AC90-5089A45DF62E}" type="datetime1">
              <a:rPr kumimoji="1" lang="ja-JP" altLang="en-US" smtClean="0"/>
              <a:pPr/>
              <a:t>2017/7/19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A2910C-B2D6-4DC6-9D6D-CC27182DD24C}" type="datetime1">
              <a:rPr kumimoji="1" lang="ja-JP" altLang="en-US" smtClean="0"/>
              <a:pPr/>
              <a:t>2017/7/19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C982992-5119-4EC4-99C8-9AA331384C03}" type="datetime1">
              <a:rPr kumimoji="1" lang="ja-JP" altLang="en-US" smtClean="0"/>
              <a:pPr/>
              <a:t>2017/7/19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E02DF71-AD4B-4E39-958E-07A129050D48}" type="datetime1">
              <a:rPr kumimoji="1" lang="ja-JP" altLang="en-US" smtClean="0"/>
              <a:pPr/>
              <a:t>2017/7/19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F2AEAB4-BF88-42F4-91D6-FF269F2F776F}" type="datetime1">
              <a:rPr kumimoji="1" lang="ja-JP" altLang="en-US" smtClean="0"/>
              <a:pPr/>
              <a:t>2017/7/19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8E772C-F13D-43AE-8287-BC597B00DCE2}" type="datetime1">
              <a:rPr kumimoji="1" lang="ja-JP" altLang="en-US" smtClean="0"/>
              <a:pPr/>
              <a:t>2017/7/19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94C3201-F3AC-4745-91F1-78BEA830CD88}" type="datetime1">
              <a:rPr kumimoji="1" lang="ja-JP" altLang="en-US" smtClean="0"/>
              <a:pPr/>
              <a:t>2017/7/19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352C2C7-20A3-49D8-BF7E-E6402C95D9ED}" type="datetime1">
              <a:rPr kumimoji="1" lang="ja-JP" altLang="en-US" smtClean="0"/>
              <a:pPr/>
              <a:t>2017/7/19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BCD4F2-836F-40C6-869E-4F6016D39736}" type="datetime1">
              <a:rPr kumimoji="1" lang="ja-JP" altLang="en-US" smtClean="0"/>
              <a:pPr/>
              <a:t>2017/7/19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F5FFCC2-724E-4DD4-AEC6-56C0720B265A}"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3FE1B-7894-447A-82D6-6D02ED66CEFA}" type="datetime1">
              <a:rPr kumimoji="1" lang="ja-JP" altLang="en-US" smtClean="0"/>
              <a:pPr/>
              <a:t>2017/7/19</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FFCC2-724E-4DD4-AEC6-56C0720B265A}"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noProof="0" dirty="0" smtClean="0">
                <a:solidFill>
                  <a:schemeClr val="bg1"/>
                </a:solidFill>
                <a:latin typeface="+mj-lt"/>
                <a:ea typeface="+mj-ea"/>
                <a:cs typeface="+mj-cs"/>
              </a:rPr>
              <a:t>ＩＲ立地による効果</a:t>
            </a:r>
            <a:endParaRPr kumimoji="1" lang="ja-JP" altLang="en-US" sz="2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31" name="円/楕円 30"/>
          <p:cNvSpPr/>
          <p:nvPr/>
        </p:nvSpPr>
        <p:spPr>
          <a:xfrm>
            <a:off x="9125694" y="8447094"/>
            <a:ext cx="304962" cy="27802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8" name="テキスト ボックス 17"/>
          <p:cNvSpPr txBox="1"/>
          <p:nvPr/>
        </p:nvSpPr>
        <p:spPr>
          <a:xfrm>
            <a:off x="466732" y="1601473"/>
            <a:ext cx="3917009" cy="1935740"/>
          </a:xfrm>
          <a:prstGeom prst="rect">
            <a:avLst/>
          </a:prstGeom>
          <a:noFill/>
          <a:ln>
            <a:solidFill>
              <a:schemeClr val="tx1"/>
            </a:solidFill>
          </a:ln>
        </p:spPr>
        <p:txBody>
          <a:bodyPr wrap="square" rtlCol="0" anchor="ctr" anchorCtr="0">
            <a:noAutofit/>
          </a:bodyPr>
          <a:lstStyle/>
          <a:p>
            <a:pPr indent="-171450">
              <a:spcBef>
                <a:spcPts val="600"/>
              </a:spcBef>
              <a:buFont typeface="Wingdings" panose="05000000000000000000" pitchFamily="2" charset="2"/>
              <a:buChar char="l"/>
            </a:pPr>
            <a:r>
              <a:rPr lang="ja-JP" altLang="en-US" sz="1400" dirty="0">
                <a:latin typeface="+mn-ea"/>
                <a:cs typeface="Meiryo UI" pitchFamily="50" charset="-128"/>
              </a:rPr>
              <a:t>一大</a:t>
            </a:r>
            <a:r>
              <a:rPr lang="ja-JP" altLang="en-US" sz="1400" dirty="0" smtClean="0">
                <a:latin typeface="+mn-ea"/>
                <a:cs typeface="Meiryo UI" pitchFamily="50" charset="-128"/>
              </a:rPr>
              <a:t>観光拠点・</a:t>
            </a:r>
            <a:r>
              <a:rPr lang="en-US" altLang="ja-JP" sz="1400" dirty="0" smtClean="0">
                <a:latin typeface="+mn-ea"/>
                <a:cs typeface="Meiryo UI" pitchFamily="50" charset="-128"/>
              </a:rPr>
              <a:t>MICE</a:t>
            </a:r>
            <a:r>
              <a:rPr lang="ja-JP" altLang="en-US" sz="1400" dirty="0" smtClean="0">
                <a:latin typeface="+mn-ea"/>
                <a:cs typeface="Meiryo UI" pitchFamily="50" charset="-128"/>
              </a:rPr>
              <a:t>拠点として、</a:t>
            </a:r>
            <a:endParaRPr lang="en-US" altLang="ja-JP" sz="1400" dirty="0" smtClean="0">
              <a:latin typeface="+mn-ea"/>
              <a:cs typeface="Meiryo UI" pitchFamily="50" charset="-128"/>
            </a:endParaRPr>
          </a:p>
          <a:p>
            <a:pPr marL="538163" indent="-269875">
              <a:spcBef>
                <a:spcPts val="600"/>
              </a:spcBef>
              <a:buFont typeface="Wingdings" panose="05000000000000000000" pitchFamily="2" charset="2"/>
              <a:buChar char="Ø"/>
            </a:pPr>
            <a:r>
              <a:rPr lang="ja-JP" altLang="en-US" sz="1400" u="sng" dirty="0" smtClean="0">
                <a:latin typeface="+mn-ea"/>
                <a:cs typeface="Meiryo UI" pitchFamily="50" charset="-128"/>
              </a:rPr>
              <a:t>ビジネス客</a:t>
            </a:r>
            <a:r>
              <a:rPr lang="ja-JP" altLang="en-US" sz="1400" u="sng" dirty="0">
                <a:latin typeface="+mn-ea"/>
                <a:cs typeface="Meiryo UI" pitchFamily="50" charset="-128"/>
              </a:rPr>
              <a:t>や</a:t>
            </a:r>
            <a:r>
              <a:rPr lang="ja-JP" altLang="en-US" sz="1400" u="sng" dirty="0" smtClean="0">
                <a:latin typeface="+mn-ea"/>
                <a:cs typeface="Meiryo UI" pitchFamily="50" charset="-128"/>
              </a:rPr>
              <a:t>ファミリー層の来訪者</a:t>
            </a:r>
            <a:r>
              <a:rPr lang="ja-JP" altLang="en-US" sz="1400" u="sng" dirty="0">
                <a:latin typeface="+mn-ea"/>
                <a:cs typeface="Meiryo UI" pitchFamily="50" charset="-128"/>
              </a:rPr>
              <a:t>の</a:t>
            </a:r>
            <a:r>
              <a:rPr lang="ja-JP" altLang="en-US" sz="1400" u="sng" dirty="0" smtClean="0">
                <a:latin typeface="+mn-ea"/>
                <a:cs typeface="Meiryo UI" pitchFamily="50" charset="-128"/>
              </a:rPr>
              <a:t>増加</a:t>
            </a:r>
            <a:endParaRPr lang="en-US" altLang="ja-JP" sz="1400" u="sng" dirty="0" smtClean="0">
              <a:latin typeface="+mn-ea"/>
              <a:cs typeface="Meiryo UI" pitchFamily="50" charset="-128"/>
            </a:endParaRPr>
          </a:p>
          <a:p>
            <a:pPr marL="538163" indent="-269875">
              <a:spcBef>
                <a:spcPts val="600"/>
              </a:spcBef>
              <a:buFont typeface="Wingdings" panose="05000000000000000000" pitchFamily="2" charset="2"/>
              <a:buChar char="Ø"/>
            </a:pPr>
            <a:r>
              <a:rPr lang="ja-JP" altLang="en-US" sz="1400" u="sng" dirty="0" smtClean="0">
                <a:latin typeface="+mn-ea"/>
                <a:cs typeface="Meiryo UI" pitchFamily="50" charset="-128"/>
              </a:rPr>
              <a:t>訪日外国人の増加</a:t>
            </a:r>
            <a:endParaRPr lang="en-US" altLang="ja-JP" sz="1400" u="sng" dirty="0" smtClean="0">
              <a:latin typeface="+mn-ea"/>
              <a:cs typeface="Meiryo UI" pitchFamily="50" charset="-128"/>
            </a:endParaRPr>
          </a:p>
          <a:p>
            <a:pPr marL="538163" indent="-269875">
              <a:spcBef>
                <a:spcPts val="600"/>
              </a:spcBef>
              <a:buFont typeface="Wingdings" panose="05000000000000000000" pitchFamily="2" charset="2"/>
              <a:buChar char="Ø"/>
            </a:pPr>
            <a:r>
              <a:rPr lang="ja-JP" altLang="en-US" sz="1400" u="sng" dirty="0" smtClean="0">
                <a:latin typeface="+mn-ea"/>
                <a:cs typeface="Meiryo UI" pitchFamily="50" charset="-128"/>
              </a:rPr>
              <a:t>国際会議や大規模展示</a:t>
            </a:r>
            <a:r>
              <a:rPr lang="ja-JP" altLang="en-US" sz="1400" u="sng" dirty="0">
                <a:latin typeface="+mn-ea"/>
                <a:cs typeface="Meiryo UI" pitchFamily="50" charset="-128"/>
              </a:rPr>
              <a:t>会</a:t>
            </a:r>
            <a:r>
              <a:rPr lang="ja-JP" altLang="en-US" sz="1400" u="sng" dirty="0" smtClean="0">
                <a:latin typeface="+mn-ea"/>
                <a:cs typeface="Meiryo UI" pitchFamily="50" charset="-128"/>
              </a:rPr>
              <a:t>開催の増加</a:t>
            </a:r>
            <a:endParaRPr lang="en-US" altLang="ja-JP" sz="1400" u="sng" dirty="0" smtClean="0">
              <a:latin typeface="+mn-ea"/>
              <a:cs typeface="Meiryo UI" pitchFamily="50" charset="-128"/>
            </a:endParaRPr>
          </a:p>
          <a:p>
            <a:pPr marL="538163" indent="-269875">
              <a:spcBef>
                <a:spcPts val="600"/>
              </a:spcBef>
              <a:buFont typeface="Wingdings" panose="05000000000000000000" pitchFamily="2" charset="2"/>
              <a:buChar char="Ø"/>
            </a:pPr>
            <a:r>
              <a:rPr lang="ja-JP" altLang="en-US" sz="1400" dirty="0">
                <a:latin typeface="+mn-ea"/>
                <a:cs typeface="Meiryo UI" pitchFamily="50" charset="-128"/>
              </a:rPr>
              <a:t>質の高い観光サービスの提供に</a:t>
            </a:r>
            <a:r>
              <a:rPr lang="ja-JP" altLang="en-US" sz="1400" dirty="0" smtClean="0">
                <a:latin typeface="+mn-ea"/>
                <a:cs typeface="Meiryo UI" pitchFamily="50" charset="-128"/>
              </a:rPr>
              <a:t>よる１人</a:t>
            </a:r>
            <a:r>
              <a:rPr lang="ja-JP" altLang="en-US" sz="1400" dirty="0">
                <a:latin typeface="+mn-ea"/>
                <a:cs typeface="Meiryo UI" pitchFamily="50" charset="-128"/>
              </a:rPr>
              <a:t>当たり</a:t>
            </a:r>
            <a:r>
              <a:rPr lang="ja-JP" altLang="en-US" sz="1400" u="sng" dirty="0">
                <a:latin typeface="+mn-ea"/>
                <a:cs typeface="Meiryo UI" pitchFamily="50" charset="-128"/>
              </a:rPr>
              <a:t>観光消費額の増加　</a:t>
            </a:r>
            <a:r>
              <a:rPr lang="ja-JP" altLang="en-US" sz="1400" u="sng" dirty="0" smtClean="0">
                <a:latin typeface="+mn-ea"/>
                <a:cs typeface="Meiryo UI" pitchFamily="50" charset="-128"/>
              </a:rPr>
              <a:t>　　　　　　　　　　　　　　　　　　　　　　</a:t>
            </a:r>
            <a:endParaRPr lang="ja-JP" altLang="en-US" sz="1400" b="1" u="sng" dirty="0">
              <a:latin typeface="+mn-ea"/>
              <a:cs typeface="Meiryo UI" pitchFamily="50" charset="-128"/>
            </a:endParaRPr>
          </a:p>
        </p:txBody>
      </p:sp>
      <p:sp>
        <p:nvSpPr>
          <p:cNvPr id="20" name="テキスト ボックス 19"/>
          <p:cNvSpPr txBox="1"/>
          <p:nvPr/>
        </p:nvSpPr>
        <p:spPr>
          <a:xfrm>
            <a:off x="234438" y="3992588"/>
            <a:ext cx="8585914" cy="347824"/>
          </a:xfrm>
          <a:prstGeom prst="rect">
            <a:avLst/>
          </a:prstGeom>
          <a:noFill/>
          <a:ln>
            <a:noFill/>
          </a:ln>
        </p:spPr>
        <p:txBody>
          <a:bodyPr wrap="square" rtlCol="0" anchor="ctr" anchorCtr="0">
            <a:noAutofit/>
          </a:bodyPr>
          <a:lstStyle/>
          <a:p>
            <a:pPr>
              <a:spcAft>
                <a:spcPts val="600"/>
              </a:spcAft>
            </a:pPr>
            <a:r>
              <a:rPr lang="en-US" altLang="ja-JP" sz="1600" b="1" u="sng" dirty="0" smtClean="0">
                <a:latin typeface="+mn-ea"/>
                <a:cs typeface="Meiryo UI" pitchFamily="50" charset="-128"/>
              </a:rPr>
              <a:t>【</a:t>
            </a:r>
            <a:r>
              <a:rPr lang="ja-JP" altLang="en-US" sz="1600" b="1" u="sng" dirty="0" smtClean="0">
                <a:latin typeface="+mn-ea"/>
                <a:cs typeface="Meiryo UI" pitchFamily="50" charset="-128"/>
              </a:rPr>
              <a:t>参考</a:t>
            </a:r>
            <a:r>
              <a:rPr lang="en-US" altLang="ja-JP" sz="1600" b="1" u="sng" dirty="0" smtClean="0">
                <a:latin typeface="+mn-ea"/>
                <a:cs typeface="Meiryo UI" pitchFamily="50" charset="-128"/>
              </a:rPr>
              <a:t>】</a:t>
            </a:r>
            <a:r>
              <a:rPr lang="ja-JP" altLang="en-US" sz="1600" b="1" u="sng" dirty="0" smtClean="0">
                <a:latin typeface="+mn-ea"/>
                <a:cs typeface="Meiryo UI" pitchFamily="50" charset="-128"/>
              </a:rPr>
              <a:t>　夢洲における国際</a:t>
            </a:r>
            <a:r>
              <a:rPr lang="ja-JP" altLang="en-US" sz="1600" b="1" u="sng" dirty="0">
                <a:latin typeface="+mn-ea"/>
                <a:cs typeface="Meiryo UI" pitchFamily="50" charset="-128"/>
              </a:rPr>
              <a:t>観光</a:t>
            </a:r>
            <a:r>
              <a:rPr lang="ja-JP" altLang="en-US" sz="1600" b="1" u="sng" dirty="0" smtClean="0">
                <a:latin typeface="+mn-ea"/>
                <a:cs typeface="Meiryo UI" pitchFamily="50" charset="-128"/>
              </a:rPr>
              <a:t>拠点の建設</a:t>
            </a:r>
            <a:r>
              <a:rPr lang="ja-JP" altLang="en-US" sz="1600" b="1" u="sng" dirty="0">
                <a:latin typeface="+mn-ea"/>
                <a:cs typeface="Meiryo UI" pitchFamily="50" charset="-128"/>
              </a:rPr>
              <a:t>・</a:t>
            </a:r>
            <a:r>
              <a:rPr lang="ja-JP" altLang="en-US" sz="1600" b="1" u="sng" dirty="0" smtClean="0">
                <a:latin typeface="+mn-ea"/>
                <a:cs typeface="Meiryo UI" pitchFamily="50" charset="-128"/>
              </a:rPr>
              <a:t>運営における経済的効果</a:t>
            </a:r>
            <a:r>
              <a:rPr lang="ja-JP" altLang="en-US" sz="1000" b="1" dirty="0" smtClean="0">
                <a:latin typeface="+mn-ea"/>
                <a:cs typeface="Meiryo UI" pitchFamily="50" charset="-128"/>
              </a:rPr>
              <a:t>　（</a:t>
            </a:r>
            <a:r>
              <a:rPr lang="ja-JP" altLang="en-US" sz="1000" b="1" dirty="0">
                <a:latin typeface="+mn-ea"/>
                <a:cs typeface="Meiryo UI" pitchFamily="50" charset="-128"/>
              </a:rPr>
              <a:t>夢洲まちづくり構想</a:t>
            </a:r>
            <a:r>
              <a:rPr lang="en-US" altLang="ja-JP" sz="1000" b="1" dirty="0">
                <a:latin typeface="+mn-ea"/>
                <a:cs typeface="Meiryo UI" pitchFamily="50" charset="-128"/>
              </a:rPr>
              <a:t>(</a:t>
            </a:r>
            <a:r>
              <a:rPr lang="ja-JP" altLang="en-US" sz="1000" b="1" dirty="0">
                <a:latin typeface="+mn-ea"/>
                <a:cs typeface="Meiryo UI" pitchFamily="50" charset="-128"/>
              </a:rPr>
              <a:t>案</a:t>
            </a:r>
            <a:r>
              <a:rPr lang="en-US" altLang="ja-JP" sz="1000" b="1" dirty="0">
                <a:latin typeface="+mn-ea"/>
                <a:cs typeface="Meiryo UI" pitchFamily="50" charset="-128"/>
              </a:rPr>
              <a:t>)</a:t>
            </a:r>
            <a:r>
              <a:rPr lang="ja-JP" altLang="en-US" sz="1000" b="1" dirty="0">
                <a:latin typeface="+mn-ea"/>
                <a:cs typeface="Meiryo UI" pitchFamily="50" charset="-128"/>
              </a:rPr>
              <a:t>より抜粋）</a:t>
            </a:r>
            <a:r>
              <a:rPr lang="ja-JP" altLang="en-US" sz="1000" dirty="0">
                <a:latin typeface="+mn-ea"/>
                <a:cs typeface="Meiryo UI" pitchFamily="50" charset="-128"/>
              </a:rPr>
              <a:t>　</a:t>
            </a:r>
            <a:r>
              <a:rPr lang="ja-JP" altLang="en-US" sz="1200" u="sng" dirty="0" smtClean="0">
                <a:latin typeface="+mn-ea"/>
                <a:cs typeface="Meiryo UI" pitchFamily="50" charset="-128"/>
              </a:rPr>
              <a:t>　　　　　</a:t>
            </a:r>
            <a:endParaRPr lang="ja-JP" altLang="en-US" sz="1200" b="1" u="sng" dirty="0">
              <a:latin typeface="+mn-ea"/>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33646323"/>
              </p:ext>
            </p:extLst>
          </p:nvPr>
        </p:nvGraphicFramePr>
        <p:xfrm>
          <a:off x="472223" y="4808615"/>
          <a:ext cx="4119094" cy="1080950"/>
        </p:xfrm>
        <a:graphic>
          <a:graphicData uri="http://schemas.openxmlformats.org/drawingml/2006/table">
            <a:tbl>
              <a:tblPr bandRow="1">
                <a:tableStyleId>{5C22544A-7EE6-4342-B048-85BDC9FD1C3A}</a:tableStyleId>
              </a:tblPr>
              <a:tblGrid>
                <a:gridCol w="2444841">
                  <a:extLst>
                    <a:ext uri="{9D8B030D-6E8A-4147-A177-3AD203B41FA5}">
                      <a16:colId xmlns:a16="http://schemas.microsoft.com/office/drawing/2014/main" xmlns="" val="646776825"/>
                    </a:ext>
                  </a:extLst>
                </a:gridCol>
                <a:gridCol w="1674253">
                  <a:extLst>
                    <a:ext uri="{9D8B030D-6E8A-4147-A177-3AD203B41FA5}">
                      <a16:colId xmlns:a16="http://schemas.microsoft.com/office/drawing/2014/main" xmlns="" val="2156566681"/>
                    </a:ext>
                  </a:extLst>
                </a:gridCol>
              </a:tblGrid>
              <a:tr h="367363">
                <a:tc>
                  <a:txBody>
                    <a:bodyPr/>
                    <a:lstStyle/>
                    <a:p>
                      <a:pPr indent="-61595" algn="ctr">
                        <a:lnSpc>
                          <a:spcPct val="150000"/>
                        </a:lnSpc>
                        <a:spcAft>
                          <a:spcPts val="0"/>
                        </a:spcAft>
                      </a:pPr>
                      <a:r>
                        <a:rPr lang="ja-JP" sz="1200" kern="100" dirty="0">
                          <a:effectLst/>
                        </a:rPr>
                        <a:t>集客人口</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ja-JP" sz="1200" kern="100" dirty="0">
                          <a:effectLst/>
                        </a:rPr>
                        <a:t>約</a:t>
                      </a:r>
                      <a:r>
                        <a:rPr lang="en-US" sz="1200" kern="100" dirty="0">
                          <a:effectLst/>
                        </a:rPr>
                        <a:t>1,500</a:t>
                      </a:r>
                      <a:r>
                        <a:rPr lang="ja-JP" sz="1200" kern="100" dirty="0">
                          <a:effectLst/>
                        </a:rPr>
                        <a:t>万人</a:t>
                      </a:r>
                      <a:r>
                        <a:rPr lang="en-US" sz="1200" kern="100" dirty="0">
                          <a:effectLst/>
                        </a:rPr>
                        <a:t>/</a:t>
                      </a:r>
                      <a:r>
                        <a:rPr lang="ja-JP" sz="1200" kern="100" dirty="0">
                          <a:effectLst/>
                        </a:rPr>
                        <a:t>年</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631062378"/>
                  </a:ext>
                </a:extLst>
              </a:tr>
              <a:tr h="334851">
                <a:tc>
                  <a:txBody>
                    <a:bodyPr/>
                    <a:lstStyle/>
                    <a:p>
                      <a:pPr indent="-61595" algn="ctr">
                        <a:lnSpc>
                          <a:spcPts val="1500"/>
                        </a:lnSpc>
                        <a:spcAft>
                          <a:spcPts val="0"/>
                        </a:spcAft>
                      </a:pPr>
                      <a:r>
                        <a:rPr lang="ja-JP" sz="1200" kern="100" dirty="0" smtClean="0">
                          <a:effectLst/>
                        </a:rPr>
                        <a:t>経済</a:t>
                      </a:r>
                      <a:r>
                        <a:rPr lang="ja-JP" sz="1200" kern="100" dirty="0">
                          <a:effectLst/>
                        </a:rPr>
                        <a:t>波及</a:t>
                      </a:r>
                      <a:r>
                        <a:rPr lang="ja-JP" sz="1200" kern="100" dirty="0" smtClean="0">
                          <a:effectLst/>
                        </a:rPr>
                        <a:t>効果</a:t>
                      </a:r>
                      <a:r>
                        <a:rPr lang="ja-JP" altLang="en-US" sz="1200" kern="100" dirty="0" smtClean="0">
                          <a:effectLst/>
                        </a:rPr>
                        <a:t>（</a:t>
                      </a:r>
                      <a:r>
                        <a:rPr lang="ja-JP" altLang="ja-JP" sz="1200" kern="100" dirty="0" smtClean="0">
                          <a:effectLst/>
                        </a:rPr>
                        <a:t>建設投資</a:t>
                      </a:r>
                      <a:r>
                        <a:rPr lang="ja-JP" altLang="en-US" sz="1200" kern="100" dirty="0" smtClean="0">
                          <a:effectLst/>
                        </a:rPr>
                        <a:t>）</a:t>
                      </a:r>
                      <a:r>
                        <a:rPr lang="ja-JP" sz="1200" kern="100" baseline="30000" dirty="0" smtClean="0">
                          <a:effectLst/>
                        </a:rPr>
                        <a:t>※</a:t>
                      </a:r>
                      <a:r>
                        <a:rPr lang="en-US" sz="1200" kern="100" baseline="30000" dirty="0">
                          <a:effectLst/>
                        </a:rPr>
                        <a:t>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200" kern="100" dirty="0">
                          <a:effectLst/>
                        </a:rPr>
                        <a:t>7,600</a:t>
                      </a:r>
                      <a:r>
                        <a:rPr lang="ja-JP" sz="1200" kern="100" dirty="0">
                          <a:effectLst/>
                        </a:rPr>
                        <a:t>億円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53737634"/>
                  </a:ext>
                </a:extLst>
              </a:tr>
              <a:tr h="378736">
                <a:tc>
                  <a:txBody>
                    <a:bodyPr/>
                    <a:lstStyle/>
                    <a:p>
                      <a:pPr indent="-61595" algn="ctr">
                        <a:lnSpc>
                          <a:spcPts val="1500"/>
                        </a:lnSpc>
                        <a:spcAft>
                          <a:spcPts val="0"/>
                        </a:spcAft>
                      </a:pPr>
                      <a:r>
                        <a:rPr lang="ja-JP" sz="1200" kern="100" dirty="0">
                          <a:effectLst/>
                        </a:rPr>
                        <a:t>雇用創出</a:t>
                      </a:r>
                      <a:r>
                        <a:rPr lang="ja-JP" sz="1200" kern="100" dirty="0" smtClean="0">
                          <a:effectLst/>
                        </a:rPr>
                        <a:t>効果（</a:t>
                      </a:r>
                      <a:r>
                        <a:rPr lang="ja-JP" sz="1200" kern="100" dirty="0">
                          <a:effectLst/>
                        </a:rPr>
                        <a:t>建設投資）</a:t>
                      </a:r>
                      <a:r>
                        <a:rPr lang="ja-JP" sz="1200" kern="100" baseline="30000" dirty="0">
                          <a:effectLst/>
                        </a:rPr>
                        <a:t>※</a:t>
                      </a:r>
                      <a:r>
                        <a:rPr lang="en-US" sz="1200" kern="100" baseline="30000" dirty="0">
                          <a:effectLst/>
                        </a:rPr>
                        <a:t>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200" kern="100" dirty="0">
                          <a:effectLst/>
                        </a:rPr>
                        <a:t>5.1</a:t>
                      </a:r>
                      <a:r>
                        <a:rPr lang="ja-JP" sz="1200" kern="100" dirty="0">
                          <a:effectLst/>
                        </a:rPr>
                        <a:t>万人</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354262426"/>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516670788"/>
              </p:ext>
            </p:extLst>
          </p:nvPr>
        </p:nvGraphicFramePr>
        <p:xfrm>
          <a:off x="4655712" y="4808615"/>
          <a:ext cx="4119094" cy="1080950"/>
        </p:xfrm>
        <a:graphic>
          <a:graphicData uri="http://schemas.openxmlformats.org/drawingml/2006/table">
            <a:tbl>
              <a:tblPr bandRow="1">
                <a:tableStyleId>{5C22544A-7EE6-4342-B048-85BDC9FD1C3A}</a:tableStyleId>
              </a:tblPr>
              <a:tblGrid>
                <a:gridCol w="2444841">
                  <a:extLst>
                    <a:ext uri="{9D8B030D-6E8A-4147-A177-3AD203B41FA5}">
                      <a16:colId xmlns:a16="http://schemas.microsoft.com/office/drawing/2014/main" xmlns="" val="646776825"/>
                    </a:ext>
                  </a:extLst>
                </a:gridCol>
                <a:gridCol w="1674253">
                  <a:extLst>
                    <a:ext uri="{9D8B030D-6E8A-4147-A177-3AD203B41FA5}">
                      <a16:colId xmlns:a16="http://schemas.microsoft.com/office/drawing/2014/main" xmlns="" val="2156566681"/>
                    </a:ext>
                  </a:extLst>
                </a:gridCol>
              </a:tblGrid>
              <a:tr h="367363">
                <a:tc>
                  <a:txBody>
                    <a:bodyPr/>
                    <a:lstStyle/>
                    <a:p>
                      <a:pPr indent="-61595" algn="ctr">
                        <a:lnSpc>
                          <a:spcPct val="150000"/>
                        </a:lnSpc>
                        <a:spcAft>
                          <a:spcPts val="0"/>
                        </a:spcAft>
                      </a:pPr>
                      <a:r>
                        <a:rPr lang="ja-JP" sz="1200" kern="100" dirty="0">
                          <a:effectLst/>
                        </a:rPr>
                        <a:t>建設投資額</a:t>
                      </a:r>
                      <a:r>
                        <a:rPr lang="ja-JP" sz="1200" kern="100" baseline="30000" dirty="0">
                          <a:effectLst/>
                        </a:rPr>
                        <a:t>※</a:t>
                      </a:r>
                      <a:r>
                        <a:rPr lang="en-US" sz="1200" kern="100" baseline="30000" dirty="0">
                          <a:effectLst/>
                        </a:rPr>
                        <a:t>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200" kern="100" dirty="0">
                          <a:effectLst/>
                        </a:rPr>
                        <a:t>4,300</a:t>
                      </a:r>
                      <a:r>
                        <a:rPr lang="ja-JP" sz="1200" kern="100" dirty="0">
                          <a:effectLst/>
                        </a:rPr>
                        <a:t>億円</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631062378"/>
                  </a:ext>
                </a:extLst>
              </a:tr>
              <a:tr h="334851">
                <a:tc>
                  <a:txBody>
                    <a:bodyPr/>
                    <a:lstStyle/>
                    <a:p>
                      <a:pPr indent="-61595" algn="ctr">
                        <a:lnSpc>
                          <a:spcPct val="150000"/>
                        </a:lnSpc>
                        <a:spcAft>
                          <a:spcPts val="0"/>
                        </a:spcAft>
                      </a:pPr>
                      <a:r>
                        <a:rPr lang="ja-JP" sz="1200" kern="100" dirty="0" smtClean="0">
                          <a:effectLst/>
                        </a:rPr>
                        <a:t>経済</a:t>
                      </a:r>
                      <a:r>
                        <a:rPr lang="ja-JP" sz="1200" kern="100" dirty="0">
                          <a:effectLst/>
                        </a:rPr>
                        <a:t>波及</a:t>
                      </a:r>
                      <a:r>
                        <a:rPr lang="ja-JP" sz="1200" kern="100" dirty="0" smtClean="0">
                          <a:effectLst/>
                        </a:rPr>
                        <a:t>効果</a:t>
                      </a:r>
                      <a:r>
                        <a:rPr lang="ja-JP" altLang="en-US" sz="1200" kern="100" dirty="0" smtClean="0">
                          <a:effectLst/>
                        </a:rPr>
                        <a:t>（運営）</a:t>
                      </a:r>
                      <a:r>
                        <a:rPr lang="ja-JP" sz="1200" kern="100" baseline="30000" dirty="0" smtClean="0">
                          <a:effectLst/>
                        </a:rPr>
                        <a:t>※</a:t>
                      </a:r>
                      <a:r>
                        <a:rPr lang="en-US" sz="1200" kern="100" baseline="30000" dirty="0">
                          <a:effectLst/>
                        </a:rPr>
                        <a:t>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200" kern="100" dirty="0">
                          <a:effectLst/>
                        </a:rPr>
                        <a:t>6,900</a:t>
                      </a:r>
                      <a:r>
                        <a:rPr lang="ja-JP" sz="1200" kern="100" dirty="0">
                          <a:effectLst/>
                        </a:rPr>
                        <a:t>億円</a:t>
                      </a:r>
                      <a:r>
                        <a:rPr lang="en-US" sz="1200" kern="100" dirty="0">
                          <a:effectLst/>
                        </a:rPr>
                        <a:t>/</a:t>
                      </a:r>
                      <a:r>
                        <a:rPr lang="ja-JP" sz="1200" kern="100" dirty="0">
                          <a:effectLst/>
                        </a:rPr>
                        <a:t>年</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253737634"/>
                  </a:ext>
                </a:extLst>
              </a:tr>
              <a:tr h="378736">
                <a:tc>
                  <a:txBody>
                    <a:bodyPr/>
                    <a:lstStyle/>
                    <a:p>
                      <a:pPr indent="-61595" algn="ctr">
                        <a:lnSpc>
                          <a:spcPct val="150000"/>
                        </a:lnSpc>
                        <a:spcAft>
                          <a:spcPts val="0"/>
                        </a:spcAft>
                      </a:pPr>
                      <a:r>
                        <a:rPr lang="ja-JP" sz="1200" kern="100" dirty="0">
                          <a:effectLst/>
                        </a:rPr>
                        <a:t>雇用創出効果（運営）</a:t>
                      </a:r>
                      <a:r>
                        <a:rPr lang="ja-JP" sz="1200" kern="100" baseline="30000" dirty="0">
                          <a:effectLst/>
                        </a:rPr>
                        <a:t>※</a:t>
                      </a:r>
                      <a:r>
                        <a:rPr lang="en-US" sz="1200" kern="100" baseline="30000" dirty="0">
                          <a:effectLst/>
                        </a:rPr>
                        <a:t>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sz="1200" kern="100" dirty="0">
                          <a:effectLst/>
                        </a:rPr>
                        <a:t>8.3</a:t>
                      </a:r>
                      <a:r>
                        <a:rPr lang="ja-JP" sz="1200" kern="100" dirty="0">
                          <a:effectLst/>
                        </a:rPr>
                        <a:t>万人</a:t>
                      </a:r>
                      <a:r>
                        <a:rPr lang="en-US" sz="1200" kern="100" dirty="0">
                          <a:effectLst/>
                        </a:rPr>
                        <a:t>/</a:t>
                      </a:r>
                      <a:r>
                        <a:rPr lang="ja-JP" sz="1200" kern="100" dirty="0">
                          <a:effectLst/>
                        </a:rPr>
                        <a:t>年</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xmlns="" val="3354262426"/>
                  </a:ext>
                </a:extLst>
              </a:tr>
            </a:tbl>
          </a:graphicData>
        </a:graphic>
      </p:graphicFrame>
      <p:sp>
        <p:nvSpPr>
          <p:cNvPr id="23" name="正方形/長方形 22"/>
          <p:cNvSpPr/>
          <p:nvPr/>
        </p:nvSpPr>
        <p:spPr>
          <a:xfrm>
            <a:off x="472223" y="5918092"/>
            <a:ext cx="8302583" cy="553998"/>
          </a:xfrm>
          <a:prstGeom prst="rect">
            <a:avLst/>
          </a:prstGeom>
        </p:spPr>
        <p:txBody>
          <a:bodyPr wrap="square">
            <a:spAutoFit/>
          </a:bodyPr>
          <a:lstStyle/>
          <a:p>
            <a:pPr marL="285750" indent="-285750" algn="just">
              <a:lnSpc>
                <a:spcPts val="1200"/>
              </a:lnSpc>
              <a:spcBef>
                <a:spcPts val="360"/>
              </a:spcBef>
              <a:spcAft>
                <a:spcPts val="0"/>
              </a:spcAft>
            </a:pPr>
            <a:r>
              <a:rPr lang="ja-JP" altLang="ja-JP" sz="1000" kern="100" dirty="0">
                <a:latin typeface="+mj-ea"/>
                <a:ea typeface="+mj-ea"/>
                <a:cs typeface="メイリオ" panose="020B0604030504040204" pitchFamily="50" charset="-128"/>
              </a:rPr>
              <a:t>※</a:t>
            </a:r>
            <a:r>
              <a:rPr lang="en-US" altLang="ja-JP" sz="1000" kern="100" dirty="0">
                <a:latin typeface="+mj-ea"/>
                <a:ea typeface="+mj-ea"/>
                <a:cs typeface="メイリオ" panose="020B0604030504040204" pitchFamily="50" charset="-128"/>
              </a:rPr>
              <a:t>1</a:t>
            </a:r>
            <a:r>
              <a:rPr lang="ja-JP" altLang="ja-JP" sz="1000" kern="100" dirty="0">
                <a:latin typeface="+mj-ea"/>
                <a:ea typeface="+mj-ea"/>
                <a:cs typeface="メイリオ" panose="020B0604030504040204" pitchFamily="50" charset="-128"/>
              </a:rPr>
              <a:t>　建築物の建設費用のみが対象。その他の敷地造成工事、外構工事、設計管理に係る</a:t>
            </a:r>
            <a:r>
              <a:rPr lang="ja-JP" altLang="ja-JP" sz="1000" kern="100" dirty="0" smtClean="0">
                <a:latin typeface="+mj-ea"/>
                <a:ea typeface="+mj-ea"/>
                <a:cs typeface="メイリオ" panose="020B0604030504040204" pitchFamily="50" charset="-128"/>
              </a:rPr>
              <a:t>費用及び</a:t>
            </a:r>
            <a:r>
              <a:rPr lang="ja-JP" altLang="ja-JP" sz="1000" kern="100" dirty="0">
                <a:latin typeface="+mj-ea"/>
                <a:ea typeface="+mj-ea"/>
                <a:cs typeface="メイリオ" panose="020B0604030504040204" pitchFamily="50" charset="-128"/>
              </a:rPr>
              <a:t>消費税等は考慮していない。また、公共施設整備は含まない。</a:t>
            </a:r>
            <a:endParaRPr lang="ja-JP" altLang="ja-JP" sz="1000" kern="100" dirty="0">
              <a:latin typeface="+mj-ea"/>
              <a:ea typeface="+mj-ea"/>
              <a:cs typeface="Times New Roman" panose="02020603050405020304" pitchFamily="18" charset="0"/>
            </a:endParaRPr>
          </a:p>
          <a:p>
            <a:pPr>
              <a:lnSpc>
                <a:spcPts val="1200"/>
              </a:lnSpc>
            </a:pPr>
            <a:r>
              <a:rPr lang="ja-JP" altLang="ja-JP" sz="1000" kern="100" dirty="0">
                <a:latin typeface="+mj-ea"/>
                <a:ea typeface="+mj-ea"/>
                <a:cs typeface="メイリオ" panose="020B0604030504040204" pitchFamily="50" charset="-128"/>
              </a:rPr>
              <a:t>※２ 近畿圏の経済波及効果。雇用創出効果については自営業主、家族従業者含む。</a:t>
            </a:r>
            <a:endParaRPr lang="ja-JP" altLang="en-US" sz="1000" dirty="0">
              <a:latin typeface="+mj-ea"/>
              <a:ea typeface="+mj-ea"/>
            </a:endParaRPr>
          </a:p>
        </p:txBody>
      </p:sp>
      <p:sp>
        <p:nvSpPr>
          <p:cNvPr id="13" name="テキスト ボックス 12"/>
          <p:cNvSpPr txBox="1"/>
          <p:nvPr/>
        </p:nvSpPr>
        <p:spPr>
          <a:xfrm>
            <a:off x="174432" y="1004253"/>
            <a:ext cx="4350531" cy="369332"/>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kumimoji="1" lang="ja-JP" altLang="en-US" dirty="0" smtClean="0">
                <a:solidFill>
                  <a:schemeClr val="bg1"/>
                </a:solidFill>
              </a:rPr>
              <a:t>観光振興・地域経済振興・公益還元</a:t>
            </a:r>
            <a:endParaRPr kumimoji="1" lang="ja-JP" altLang="en-US" dirty="0">
              <a:solidFill>
                <a:schemeClr val="bg1"/>
              </a:solidFill>
            </a:endParaRPr>
          </a:p>
        </p:txBody>
      </p:sp>
      <p:sp>
        <p:nvSpPr>
          <p:cNvPr id="14" name="テキスト ボックス 13"/>
          <p:cNvSpPr txBox="1"/>
          <p:nvPr/>
        </p:nvSpPr>
        <p:spPr>
          <a:xfrm>
            <a:off x="4837277" y="1611160"/>
            <a:ext cx="4175842" cy="1926053"/>
          </a:xfrm>
          <a:prstGeom prst="rect">
            <a:avLst/>
          </a:prstGeom>
          <a:noFill/>
          <a:ln>
            <a:solidFill>
              <a:schemeClr val="tx1"/>
            </a:solidFill>
          </a:ln>
        </p:spPr>
        <p:txBody>
          <a:bodyPr wrap="square" rtlCol="0" anchor="ctr" anchorCtr="0">
            <a:noAutofit/>
          </a:bodyPr>
          <a:lstStyle/>
          <a:p>
            <a:pPr indent="-174625">
              <a:spcBef>
                <a:spcPts val="600"/>
              </a:spcBef>
              <a:buFont typeface="Wingdings" panose="05000000000000000000" pitchFamily="2" charset="2"/>
              <a:buChar char="l"/>
            </a:pPr>
            <a:r>
              <a:rPr lang="ja-JP" altLang="en-US" sz="1400" dirty="0" smtClean="0">
                <a:latin typeface="+mn-ea"/>
                <a:cs typeface="Meiryo UI" pitchFamily="50" charset="-128"/>
              </a:rPr>
              <a:t>持続的な民間の投資・運営による</a:t>
            </a:r>
            <a:endParaRPr lang="en-US" altLang="ja-JP" sz="1400" dirty="0">
              <a:latin typeface="+mn-ea"/>
              <a:cs typeface="Meiryo UI" pitchFamily="50" charset="-128"/>
            </a:endParaRPr>
          </a:p>
          <a:p>
            <a:pPr>
              <a:spcBef>
                <a:spcPts val="600"/>
              </a:spcBef>
            </a:pPr>
            <a:r>
              <a:rPr lang="ja-JP" altLang="en-US" sz="1400" dirty="0">
                <a:latin typeface="+mn-ea"/>
                <a:cs typeface="Meiryo UI" pitchFamily="50" charset="-128"/>
              </a:rPr>
              <a:t>　　　</a:t>
            </a:r>
            <a:r>
              <a:rPr lang="ja-JP" altLang="en-US" sz="1400" u="sng" dirty="0" smtClean="0">
                <a:latin typeface="+mn-ea"/>
                <a:cs typeface="Meiryo UI" pitchFamily="50" charset="-128"/>
              </a:rPr>
              <a:t>経済波及効果</a:t>
            </a:r>
            <a:r>
              <a:rPr lang="ja-JP" altLang="en-US" sz="1400" dirty="0">
                <a:latin typeface="+mn-ea"/>
                <a:cs typeface="Meiryo UI" pitchFamily="50" charset="-128"/>
              </a:rPr>
              <a:t> </a:t>
            </a:r>
            <a:r>
              <a:rPr lang="ja-JP" altLang="en-US" sz="1400" dirty="0" smtClean="0">
                <a:latin typeface="+mn-ea"/>
                <a:cs typeface="Meiryo UI" pitchFamily="50" charset="-128"/>
              </a:rPr>
              <a:t>・</a:t>
            </a:r>
            <a:r>
              <a:rPr lang="ja-JP" altLang="en-US" sz="1400" dirty="0">
                <a:latin typeface="+mn-ea"/>
                <a:cs typeface="Meiryo UI" pitchFamily="50" charset="-128"/>
              </a:rPr>
              <a:t> </a:t>
            </a:r>
            <a:r>
              <a:rPr lang="ja-JP" altLang="en-US" sz="1400" u="sng" dirty="0" smtClean="0">
                <a:latin typeface="+mn-ea"/>
                <a:cs typeface="Meiryo UI" pitchFamily="50" charset="-128"/>
              </a:rPr>
              <a:t>雇用創出効果</a:t>
            </a:r>
            <a:r>
              <a:rPr lang="ja-JP" altLang="en-US" sz="1400" dirty="0">
                <a:latin typeface="+mn-ea"/>
                <a:cs typeface="Meiryo UI" pitchFamily="50" charset="-128"/>
              </a:rPr>
              <a:t> </a:t>
            </a:r>
            <a:r>
              <a:rPr lang="ja-JP" altLang="en-US" sz="1400" dirty="0" smtClean="0">
                <a:latin typeface="+mn-ea"/>
                <a:cs typeface="Meiryo UI" pitchFamily="50" charset="-128"/>
              </a:rPr>
              <a:t>・</a:t>
            </a:r>
            <a:r>
              <a:rPr lang="ja-JP" altLang="en-US" sz="1400" dirty="0">
                <a:latin typeface="+mn-ea"/>
                <a:cs typeface="Meiryo UI" pitchFamily="50" charset="-128"/>
              </a:rPr>
              <a:t> </a:t>
            </a:r>
            <a:r>
              <a:rPr lang="ja-JP" altLang="en-US" sz="1400" u="sng" dirty="0" smtClean="0">
                <a:latin typeface="+mn-ea"/>
                <a:cs typeface="Meiryo UI" pitchFamily="50" charset="-128"/>
              </a:rPr>
              <a:t>財政への寄与</a:t>
            </a:r>
            <a:endParaRPr lang="en-US" altLang="ja-JP" sz="800" u="sng" dirty="0" smtClean="0">
              <a:latin typeface="+mn-ea"/>
              <a:cs typeface="Meiryo UI" pitchFamily="50" charset="-128"/>
            </a:endParaRPr>
          </a:p>
          <a:p>
            <a:pPr marL="174625" indent="-174625">
              <a:spcBef>
                <a:spcPts val="600"/>
              </a:spcBef>
              <a:buFont typeface="Wingdings" panose="05000000000000000000" pitchFamily="2" charset="2"/>
              <a:buChar char="l"/>
            </a:pPr>
            <a:r>
              <a:rPr lang="ja-JP" altLang="en-US" sz="1400" dirty="0">
                <a:latin typeface="+mn-ea"/>
                <a:cs typeface="Meiryo UI" pitchFamily="50" charset="-128"/>
              </a:rPr>
              <a:t>すそ野が広い観光産業の振興による</a:t>
            </a:r>
            <a:endParaRPr lang="en-US" altLang="ja-JP" sz="1400" dirty="0">
              <a:latin typeface="+mn-ea"/>
              <a:cs typeface="Meiryo UI" pitchFamily="50" charset="-128"/>
            </a:endParaRPr>
          </a:p>
          <a:p>
            <a:pPr>
              <a:spcBef>
                <a:spcPts val="600"/>
              </a:spcBef>
            </a:pPr>
            <a:r>
              <a:rPr lang="ja-JP" altLang="en-US" sz="1400" dirty="0">
                <a:latin typeface="+mn-ea"/>
                <a:cs typeface="Meiryo UI" pitchFamily="50" charset="-128"/>
              </a:rPr>
              <a:t>　　　</a:t>
            </a:r>
            <a:r>
              <a:rPr lang="ja-JP" altLang="en-US" sz="1400" u="sng" dirty="0" smtClean="0">
                <a:latin typeface="+mn-ea"/>
                <a:cs typeface="Meiryo UI" pitchFamily="50" charset="-128"/>
              </a:rPr>
              <a:t>幅広い産業分野への波及効果</a:t>
            </a:r>
            <a:endParaRPr lang="en-US" altLang="ja-JP" sz="1400" u="sng" dirty="0">
              <a:latin typeface="+mn-ea"/>
              <a:cs typeface="Meiryo UI" pitchFamily="50" charset="-128"/>
            </a:endParaRPr>
          </a:p>
        </p:txBody>
      </p:sp>
      <p:sp>
        <p:nvSpPr>
          <p:cNvPr id="16" name="下矢印 15"/>
          <p:cNvSpPr/>
          <p:nvPr/>
        </p:nvSpPr>
        <p:spPr>
          <a:xfrm rot="16200000">
            <a:off x="3996183" y="2450701"/>
            <a:ext cx="1228653" cy="171093"/>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460292" y="4344987"/>
            <a:ext cx="8314514" cy="417089"/>
          </a:xfrm>
          <a:prstGeom prst="rect">
            <a:avLst/>
          </a:prstGeom>
          <a:noFill/>
          <a:ln>
            <a:noFill/>
          </a:ln>
        </p:spPr>
        <p:txBody>
          <a:bodyPr wrap="square" rtlCol="0" anchor="ctr" anchorCtr="0">
            <a:noAutofit/>
          </a:bodyPr>
          <a:lstStyle/>
          <a:p>
            <a:r>
              <a:rPr lang="ja-JP" altLang="en-US" sz="1100" dirty="0">
                <a:latin typeface="+mn-ea"/>
                <a:cs typeface="Meiryo UI" pitchFamily="50" charset="-128"/>
              </a:rPr>
              <a:t>・第</a:t>
            </a:r>
            <a:r>
              <a:rPr lang="en-US" altLang="ja-JP" sz="1100" dirty="0">
                <a:latin typeface="+mn-ea"/>
                <a:cs typeface="Meiryo UI" pitchFamily="50" charset="-128"/>
              </a:rPr>
              <a:t>1</a:t>
            </a:r>
            <a:r>
              <a:rPr lang="ja-JP" altLang="en-US" sz="1100" dirty="0">
                <a:latin typeface="+mn-ea"/>
                <a:cs typeface="Meiryo UI" pitchFamily="50" charset="-128"/>
              </a:rPr>
              <a:t>期エリア（</a:t>
            </a:r>
            <a:r>
              <a:rPr lang="en-US" altLang="ja-JP" sz="1100" dirty="0">
                <a:latin typeface="+mn-ea"/>
                <a:cs typeface="Meiryo UI" pitchFamily="50" charset="-128"/>
              </a:rPr>
              <a:t>70ha</a:t>
            </a:r>
            <a:r>
              <a:rPr lang="ja-JP" altLang="en-US" sz="1100" dirty="0">
                <a:latin typeface="+mn-ea"/>
                <a:cs typeface="Meiryo UI" pitchFamily="50" charset="-128"/>
              </a:rPr>
              <a:t>）に</a:t>
            </a:r>
            <a:r>
              <a:rPr lang="en-US" altLang="ja-JP" sz="1100" dirty="0">
                <a:latin typeface="+mn-ea"/>
                <a:cs typeface="Meiryo UI" pitchFamily="50" charset="-128"/>
              </a:rPr>
              <a:t>IR</a:t>
            </a:r>
            <a:r>
              <a:rPr lang="ja-JP" altLang="en-US" sz="1100" dirty="0">
                <a:latin typeface="+mn-ea"/>
                <a:cs typeface="Meiryo UI" pitchFamily="50" charset="-128"/>
              </a:rPr>
              <a:t>を核とする国際観光拠点を形成した場合の施設規模や集客人口を想定し、建設投資や運営による経済波及効果等を</a:t>
            </a:r>
            <a:r>
              <a:rPr lang="ja-JP" altLang="en-US" sz="1100" dirty="0" smtClean="0">
                <a:latin typeface="+mn-ea"/>
                <a:cs typeface="Meiryo UI" pitchFamily="50" charset="-128"/>
              </a:rPr>
              <a:t>算出</a:t>
            </a:r>
            <a:endParaRPr lang="ja-JP" altLang="en-US" sz="1100" b="1" u="sng" dirty="0">
              <a:latin typeface="+mn-ea"/>
              <a:cs typeface="Meiryo UI" pitchFamily="50" charset="-128"/>
            </a:endParaRPr>
          </a:p>
        </p:txBody>
      </p:sp>
      <p:sp>
        <p:nvSpPr>
          <p:cNvPr id="17" name="テキスト ボックス 1"/>
          <p:cNvSpPr txBox="1"/>
          <p:nvPr/>
        </p:nvSpPr>
        <p:spPr>
          <a:xfrm>
            <a:off x="8020559" y="207624"/>
            <a:ext cx="992560" cy="41275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４</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スライド番号プレースホルダ 9"/>
          <p:cNvSpPr>
            <a:spLocks noGrp="1"/>
          </p:cNvSpPr>
          <p:nvPr>
            <p:ph type="sldNum" sz="quarter" idx="12"/>
          </p:nvPr>
        </p:nvSpPr>
        <p:spPr>
          <a:xfrm>
            <a:off x="6992094" y="6441341"/>
            <a:ext cx="2133600" cy="365125"/>
          </a:xfrm>
        </p:spPr>
        <p:txBody>
          <a:bodyPr/>
          <a:lstStyle/>
          <a:p>
            <a:fld id="{2F5FFCC2-724E-4DD4-AEC6-56C0720B265A}" type="slidenum">
              <a:rPr kumimoji="1" lang="ja-JP" altLang="en-US" smtClean="0"/>
              <a:pPr/>
              <a:t>1</a:t>
            </a:fld>
            <a:endParaRPr kumimoji="1" lang="ja-JP" altLang="en-US" dirty="0"/>
          </a:p>
        </p:txBody>
      </p:sp>
    </p:spTree>
    <p:extLst>
      <p:ext uri="{BB962C8B-B14F-4D97-AF65-F5344CB8AC3E}">
        <p14:creationId xmlns:p14="http://schemas.microsoft.com/office/powerpoint/2010/main" val="2287126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2664" y="5602310"/>
            <a:ext cx="5702302" cy="12427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noProof="0" dirty="0" smtClean="0">
                <a:solidFill>
                  <a:schemeClr val="bg1"/>
                </a:solidFill>
                <a:latin typeface="+mj-lt"/>
                <a:ea typeface="+mj-ea"/>
                <a:cs typeface="+mj-cs"/>
              </a:rPr>
              <a:t>ＩＲ立地による効果</a:t>
            </a:r>
            <a:endParaRPr kumimoji="1" lang="ja-JP" altLang="en-US" sz="21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0" name="スライド番号プレースホルダ 9"/>
          <p:cNvSpPr>
            <a:spLocks noGrp="1"/>
          </p:cNvSpPr>
          <p:nvPr>
            <p:ph type="sldNum" sz="quarter" idx="12"/>
          </p:nvPr>
        </p:nvSpPr>
        <p:spPr>
          <a:xfrm>
            <a:off x="6992094" y="6441341"/>
            <a:ext cx="2133600" cy="365125"/>
          </a:xfrm>
        </p:spPr>
        <p:txBody>
          <a:bodyPr/>
          <a:lstStyle/>
          <a:p>
            <a:fld id="{2F5FFCC2-724E-4DD4-AEC6-56C0720B265A}" type="slidenum">
              <a:rPr kumimoji="1" lang="ja-JP" altLang="en-US" smtClean="0"/>
              <a:pPr/>
              <a:t>2</a:t>
            </a:fld>
            <a:endParaRPr kumimoji="1" lang="ja-JP" altLang="en-US" dirty="0"/>
          </a:p>
        </p:txBody>
      </p:sp>
      <p:sp>
        <p:nvSpPr>
          <p:cNvPr id="31" name="円/楕円 30"/>
          <p:cNvSpPr/>
          <p:nvPr/>
        </p:nvSpPr>
        <p:spPr>
          <a:xfrm>
            <a:off x="9125694" y="8447094"/>
            <a:ext cx="304962" cy="27802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8" name="テキスト ボックス 17"/>
          <p:cNvSpPr txBox="1"/>
          <p:nvPr/>
        </p:nvSpPr>
        <p:spPr>
          <a:xfrm>
            <a:off x="349132" y="4751393"/>
            <a:ext cx="8495334" cy="585663"/>
          </a:xfrm>
          <a:prstGeom prst="rect">
            <a:avLst/>
          </a:prstGeom>
          <a:noFill/>
          <a:ln>
            <a:noFill/>
          </a:ln>
        </p:spPr>
        <p:txBody>
          <a:bodyPr wrap="square" rtlCol="0" anchor="ctr" anchorCtr="0">
            <a:noAutofit/>
          </a:bodyPr>
          <a:lstStyle/>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世界の先進事例に加え、大阪独自の対策をミックスした総合的かつシームレスな取組</a:t>
            </a:r>
            <a:r>
              <a:rPr lang="ja-JP" altLang="en-US" sz="1300" u="sng" dirty="0" smtClean="0">
                <a:latin typeface="+mn-ea"/>
                <a:cs typeface="Meiryo UI" pitchFamily="50" charset="-128"/>
              </a:rPr>
              <a:t>（大阪モデル）</a:t>
            </a:r>
            <a:r>
              <a:rPr lang="ja-JP" altLang="en-US" sz="1300" dirty="0" smtClean="0">
                <a:latin typeface="+mn-ea"/>
                <a:cs typeface="Meiryo UI" pitchFamily="50" charset="-128"/>
              </a:rPr>
              <a:t>の構築</a:t>
            </a:r>
            <a:endParaRPr lang="en-US" altLang="ja-JP" sz="1300"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ＭＳ Ｐゴシック" panose="020B0600070205080204" pitchFamily="50" charset="-128"/>
                <a:cs typeface="Meiryo UI" panose="020B0604030504040204" pitchFamily="50" charset="-128"/>
              </a:rPr>
              <a:t>地域</a:t>
            </a:r>
            <a:r>
              <a:rPr lang="ja-JP" altLang="en-US" sz="1300" dirty="0">
                <a:latin typeface="ＭＳ Ｐゴシック" panose="020B0600070205080204" pitchFamily="50" charset="-128"/>
                <a:cs typeface="Meiryo UI" panose="020B0604030504040204" pitchFamily="50" charset="-128"/>
              </a:rPr>
              <a:t>風俗環境の悪化を防止し、秩序の維持が図られるよう万全の対策を</a:t>
            </a:r>
            <a:r>
              <a:rPr lang="ja-JP" altLang="en-US" sz="1300" dirty="0" smtClean="0">
                <a:latin typeface="ＭＳ Ｐゴシック" panose="020B0600070205080204" pitchFamily="50" charset="-128"/>
                <a:cs typeface="Meiryo UI" panose="020B0604030504040204" pitchFamily="50" charset="-128"/>
              </a:rPr>
              <a:t>講じる</a:t>
            </a:r>
            <a:endParaRPr lang="en-US" altLang="ja-JP" sz="1300" dirty="0" smtClean="0">
              <a:latin typeface="+mn-ea"/>
              <a:cs typeface="Meiryo UI" pitchFamily="50" charset="-128"/>
            </a:endParaRPr>
          </a:p>
        </p:txBody>
      </p:sp>
      <p:sp>
        <p:nvSpPr>
          <p:cNvPr id="13" name="テキスト ボックス 12"/>
          <p:cNvSpPr txBox="1"/>
          <p:nvPr/>
        </p:nvSpPr>
        <p:spPr>
          <a:xfrm>
            <a:off x="349132" y="4367205"/>
            <a:ext cx="8523007" cy="391628"/>
          </a:xfrm>
          <a:prstGeom prst="rect">
            <a:avLst/>
          </a:prstGeom>
          <a:noFill/>
          <a:ln w="38100" cmpd="dbl">
            <a:solidFill>
              <a:schemeClr val="tx1"/>
            </a:solidFill>
          </a:ln>
        </p:spPr>
        <p:txBody>
          <a:bodyPr wrap="square" lIns="108000" tIns="72000" rIns="108000" bIns="72000" rtlCol="0">
            <a:spAutoFit/>
          </a:bodyPr>
          <a:lstStyle/>
          <a:p>
            <a:r>
              <a:rPr lang="ja-JP" altLang="en-US" sz="1600" dirty="0"/>
              <a:t>ＩＲの実現を契機に依存症対策のトップランナーへ／治安・地域風俗環境対策をより</a:t>
            </a:r>
            <a:r>
              <a:rPr lang="ja-JP" altLang="en-US" sz="1600" dirty="0" smtClean="0"/>
              <a:t>充実</a:t>
            </a:r>
            <a:endParaRPr lang="en-US" altLang="ja-JP" sz="1600" dirty="0"/>
          </a:p>
        </p:txBody>
      </p:sp>
      <p:sp>
        <p:nvSpPr>
          <p:cNvPr id="16" name="テキスト ボックス 15"/>
          <p:cNvSpPr txBox="1"/>
          <p:nvPr/>
        </p:nvSpPr>
        <p:spPr>
          <a:xfrm>
            <a:off x="324331" y="950888"/>
            <a:ext cx="8495338" cy="335335"/>
          </a:xfrm>
          <a:prstGeom prst="rect">
            <a:avLst/>
          </a:prstGeom>
          <a:noFill/>
          <a:ln w="38100" cmpd="dbl">
            <a:solidFill>
              <a:schemeClr val="tx1"/>
            </a:solidFill>
          </a:ln>
        </p:spPr>
        <p:txBody>
          <a:bodyPr wrap="square" lIns="108000" tIns="72000" rIns="108000" bIns="72000" rtlCol="0">
            <a:noAutofit/>
          </a:bodyPr>
          <a:lstStyle/>
          <a:p>
            <a:r>
              <a:rPr lang="ja-JP" altLang="en-US" sz="1600" dirty="0" smtClean="0"/>
              <a:t>地域経済への大きなプラスの波及効果</a:t>
            </a:r>
            <a:endParaRPr lang="en-US" altLang="ja-JP" sz="1600" dirty="0" smtClean="0"/>
          </a:p>
        </p:txBody>
      </p:sp>
      <p:sp>
        <p:nvSpPr>
          <p:cNvPr id="12" name="テキスト ボックス 11"/>
          <p:cNvSpPr txBox="1"/>
          <p:nvPr/>
        </p:nvSpPr>
        <p:spPr>
          <a:xfrm>
            <a:off x="337210" y="1311981"/>
            <a:ext cx="8630585" cy="1771534"/>
          </a:xfrm>
          <a:prstGeom prst="rect">
            <a:avLst/>
          </a:prstGeom>
          <a:noFill/>
          <a:ln>
            <a:noFill/>
          </a:ln>
        </p:spPr>
        <p:txBody>
          <a:bodyPr wrap="square" rtlCol="0" anchor="ctr" anchorCtr="0">
            <a:noAutofit/>
          </a:bodyPr>
          <a:lstStyle/>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ＩＲ</a:t>
            </a:r>
            <a:r>
              <a:rPr lang="ja-JP" altLang="en-US" sz="1300" dirty="0">
                <a:latin typeface="+mn-ea"/>
                <a:cs typeface="Meiryo UI" pitchFamily="50" charset="-128"/>
              </a:rPr>
              <a:t>立地に伴い、付加価値の高いサービスを提供するための</a:t>
            </a:r>
            <a:r>
              <a:rPr lang="ja-JP" altLang="en-US" sz="1300" u="sng" dirty="0">
                <a:latin typeface="+mn-ea"/>
                <a:cs typeface="Meiryo UI" pitchFamily="50" charset="-128"/>
              </a:rPr>
              <a:t>質の高い雇用</a:t>
            </a:r>
            <a:r>
              <a:rPr lang="ja-JP" altLang="en-US" sz="1300" dirty="0">
                <a:latin typeface="+mn-ea"/>
                <a:cs typeface="Meiryo UI" pitchFamily="50" charset="-128"/>
              </a:rPr>
              <a:t>が創出され、</a:t>
            </a:r>
            <a:r>
              <a:rPr lang="ja-JP" altLang="en-US" sz="1300" u="sng" dirty="0">
                <a:latin typeface="+mn-ea"/>
                <a:cs typeface="Meiryo UI" pitchFamily="50" charset="-128"/>
              </a:rPr>
              <a:t>地域住民の所得向上に貢献</a:t>
            </a:r>
            <a:r>
              <a:rPr lang="ja-JP" altLang="en-US" sz="1300" dirty="0">
                <a:latin typeface="+mn-ea"/>
                <a:cs typeface="Meiryo UI" pitchFamily="50" charset="-128"/>
              </a:rPr>
              <a:t>　　また、</a:t>
            </a:r>
            <a:r>
              <a:rPr lang="ja-JP" altLang="en-US" sz="1300" u="sng" dirty="0">
                <a:latin typeface="+mn-ea"/>
                <a:cs typeface="Meiryo UI" pitchFamily="50" charset="-128"/>
              </a:rPr>
              <a:t>女性やシニア層等の活躍の場が拡大</a:t>
            </a:r>
            <a:r>
              <a:rPr lang="ja-JP" altLang="en-US" sz="1300" dirty="0">
                <a:latin typeface="+mn-ea"/>
                <a:cs typeface="Meiryo UI" pitchFamily="50" charset="-128"/>
              </a:rPr>
              <a:t>され、</a:t>
            </a:r>
            <a:r>
              <a:rPr lang="ja-JP" altLang="en-US" sz="1300" u="sng" dirty="0">
                <a:latin typeface="+mn-ea"/>
                <a:cs typeface="Meiryo UI" pitchFamily="50" charset="-128"/>
              </a:rPr>
              <a:t>多様な人材の育成</a:t>
            </a:r>
            <a:r>
              <a:rPr lang="ja-JP" altLang="en-US" sz="1300" dirty="0">
                <a:latin typeface="+mn-ea"/>
                <a:cs typeface="Meiryo UI" pitchFamily="50" charset="-128"/>
              </a:rPr>
              <a:t>に</a:t>
            </a:r>
            <a:r>
              <a:rPr lang="ja-JP" altLang="en-US" sz="1300" dirty="0" smtClean="0">
                <a:latin typeface="+mn-ea"/>
                <a:cs typeface="Meiryo UI" pitchFamily="50" charset="-128"/>
              </a:rPr>
              <a:t>寄与</a:t>
            </a:r>
            <a:endParaRPr lang="en-US" altLang="ja-JP" sz="1300"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一大拠点の形成による</a:t>
            </a:r>
            <a:r>
              <a:rPr lang="ja-JP" altLang="en-US" sz="1300" u="sng" dirty="0" smtClean="0">
                <a:latin typeface="+mn-ea"/>
                <a:cs typeface="Meiryo UI" pitchFamily="50" charset="-128"/>
              </a:rPr>
              <a:t>新たな</a:t>
            </a:r>
            <a:r>
              <a:rPr lang="ja-JP" altLang="en-US" sz="1300" u="sng" dirty="0">
                <a:latin typeface="+mn-ea"/>
                <a:cs typeface="Meiryo UI" pitchFamily="50" charset="-128"/>
              </a:rPr>
              <a:t>幅広</a:t>
            </a:r>
            <a:r>
              <a:rPr lang="ja-JP" altLang="en-US" sz="1300" u="sng" dirty="0" smtClean="0">
                <a:latin typeface="+mn-ea"/>
                <a:cs typeface="Meiryo UI" pitchFamily="50" charset="-128"/>
              </a:rPr>
              <a:t>い需要の増加</a:t>
            </a:r>
            <a:r>
              <a:rPr lang="ja-JP" altLang="en-US" sz="1300" dirty="0" smtClean="0">
                <a:latin typeface="+mn-ea"/>
                <a:cs typeface="Meiryo UI" pitchFamily="50" charset="-128"/>
              </a:rPr>
              <a:t>に伴い、</a:t>
            </a:r>
            <a:r>
              <a:rPr lang="ja-JP" altLang="en-US" sz="1300" u="sng" dirty="0" smtClean="0">
                <a:latin typeface="+mn-ea"/>
                <a:cs typeface="Meiryo UI" pitchFamily="50" charset="-128"/>
              </a:rPr>
              <a:t>地元企業を中心にその波及効果が見込まれ</a:t>
            </a:r>
            <a:r>
              <a:rPr lang="ja-JP" altLang="en-US" sz="1300" dirty="0" smtClean="0">
                <a:latin typeface="+mn-ea"/>
                <a:cs typeface="Meiryo UI" pitchFamily="50" charset="-128"/>
              </a:rPr>
              <a:t>、</a:t>
            </a:r>
            <a:r>
              <a:rPr lang="ja-JP" altLang="en-US" sz="1300" u="sng" dirty="0" smtClean="0">
                <a:latin typeface="+mn-ea"/>
                <a:cs typeface="Meiryo UI" pitchFamily="50" charset="-128"/>
              </a:rPr>
              <a:t>地域経済の活性化や産業振興に寄与</a:t>
            </a:r>
            <a:endParaRPr lang="en-US" altLang="ja-JP" sz="1300" u="sng"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イノベーションにつながる</a:t>
            </a:r>
            <a:r>
              <a:rPr lang="ja-JP" altLang="en-US" sz="1300" u="sng" dirty="0" smtClean="0">
                <a:latin typeface="+mn-ea"/>
                <a:cs typeface="Meiryo UI" pitchFamily="50" charset="-128"/>
              </a:rPr>
              <a:t>大阪・関西の強みを活かした最先端技術のショーケース化</a:t>
            </a:r>
            <a:r>
              <a:rPr lang="ja-JP" altLang="en-US" sz="1300" dirty="0" smtClean="0">
                <a:latin typeface="+mn-ea"/>
                <a:cs typeface="Meiryo UI" pitchFamily="50" charset="-128"/>
              </a:rPr>
              <a:t>による</a:t>
            </a:r>
            <a:r>
              <a:rPr lang="ja-JP" altLang="en-US" sz="1300" u="sng" dirty="0" smtClean="0">
                <a:latin typeface="+mn-ea"/>
                <a:cs typeface="Meiryo UI" pitchFamily="50" charset="-128"/>
              </a:rPr>
              <a:t>新たな産業の創出</a:t>
            </a:r>
            <a:endParaRPr lang="en-US" altLang="ja-JP" sz="1300" u="sng"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ＩＲによる集客力</a:t>
            </a:r>
            <a:r>
              <a:rPr lang="ja-JP" altLang="en-US" sz="1300" dirty="0">
                <a:latin typeface="+mn-ea"/>
                <a:cs typeface="Meiryo UI" pitchFamily="50" charset="-128"/>
              </a:rPr>
              <a:t>向上</a:t>
            </a:r>
            <a:r>
              <a:rPr lang="ja-JP" altLang="en-US" sz="1300" dirty="0" smtClean="0">
                <a:latin typeface="+mn-ea"/>
                <a:cs typeface="Meiryo UI" pitchFamily="50" charset="-128"/>
              </a:rPr>
              <a:t>を契機として、宿泊環境、観光案内所、</a:t>
            </a:r>
            <a:r>
              <a:rPr lang="en-US" altLang="ja-JP" sz="1300" dirty="0" smtClean="0">
                <a:latin typeface="+mn-ea"/>
                <a:cs typeface="Meiryo UI" pitchFamily="50" charset="-128"/>
              </a:rPr>
              <a:t>Wi-Fi</a:t>
            </a:r>
            <a:r>
              <a:rPr lang="ja-JP" altLang="en-US" sz="1300" dirty="0" smtClean="0">
                <a:latin typeface="+mn-ea"/>
                <a:cs typeface="Meiryo UI" pitchFamily="50" charset="-128"/>
              </a:rPr>
              <a:t>などの受入環境を</a:t>
            </a:r>
            <a:r>
              <a:rPr lang="ja-JP" altLang="en-US" sz="1300" u="sng" dirty="0" smtClean="0">
                <a:latin typeface="+mn-ea"/>
                <a:cs typeface="Meiryo UI" pitchFamily="50" charset="-128"/>
              </a:rPr>
              <a:t>世界最高水準に牽引し</a:t>
            </a:r>
            <a:r>
              <a:rPr lang="ja-JP" altLang="en-US" sz="1300" dirty="0" smtClean="0">
                <a:latin typeface="+mn-ea"/>
                <a:cs typeface="Meiryo UI" pitchFamily="50" charset="-128"/>
              </a:rPr>
              <a:t>、</a:t>
            </a:r>
            <a:r>
              <a:rPr lang="ja-JP" altLang="en-US" sz="1300" u="sng" dirty="0" smtClean="0">
                <a:latin typeface="+mn-ea"/>
                <a:cs typeface="Meiryo UI" pitchFamily="50" charset="-128"/>
              </a:rPr>
              <a:t>都市魅力の向上、都市ブランド力</a:t>
            </a:r>
            <a:r>
              <a:rPr lang="ja-JP" altLang="en-US" sz="1300" u="sng" dirty="0">
                <a:latin typeface="+mn-ea"/>
                <a:cs typeface="Meiryo UI" pitchFamily="50" charset="-128"/>
              </a:rPr>
              <a:t>の</a:t>
            </a:r>
            <a:r>
              <a:rPr lang="ja-JP" altLang="en-US" sz="1300" u="sng" dirty="0" smtClean="0">
                <a:latin typeface="+mn-ea"/>
                <a:cs typeface="Meiryo UI" pitchFamily="50" charset="-128"/>
              </a:rPr>
              <a:t>強化に貢献</a:t>
            </a:r>
            <a:endParaRPr lang="en-US" altLang="ja-JP" sz="1300" u="sng"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２４時間稼働す</a:t>
            </a:r>
            <a:r>
              <a:rPr lang="ja-JP" altLang="en-US" sz="1300" dirty="0">
                <a:latin typeface="+mn-ea"/>
                <a:cs typeface="Meiryo UI" pitchFamily="50" charset="-128"/>
              </a:rPr>
              <a:t>る</a:t>
            </a:r>
            <a:r>
              <a:rPr lang="ja-JP" altLang="en-US" sz="1300" dirty="0" smtClean="0">
                <a:latin typeface="+mn-ea"/>
                <a:cs typeface="Meiryo UI" pitchFamily="50" charset="-128"/>
              </a:rPr>
              <a:t>観光拠点の形成により、</a:t>
            </a:r>
            <a:r>
              <a:rPr lang="ja-JP" altLang="en-US" sz="1300" u="sng" dirty="0" smtClean="0">
                <a:latin typeface="+mn-ea"/>
                <a:cs typeface="Meiryo UI" pitchFamily="50" charset="-128"/>
              </a:rPr>
              <a:t>昼間の経済波及効果だけではなく、夜間も含めた経済活動へも幅広く波及　　</a:t>
            </a:r>
            <a:endParaRPr lang="ja-JP" altLang="en-US" sz="1300" u="sng" dirty="0">
              <a:latin typeface="+mn-ea"/>
              <a:cs typeface="Meiryo UI" pitchFamily="50" charset="-128"/>
            </a:endParaRPr>
          </a:p>
        </p:txBody>
      </p:sp>
      <p:sp>
        <p:nvSpPr>
          <p:cNvPr id="20" name="テキスト ボックス 19"/>
          <p:cNvSpPr txBox="1"/>
          <p:nvPr/>
        </p:nvSpPr>
        <p:spPr>
          <a:xfrm>
            <a:off x="349132" y="3487710"/>
            <a:ext cx="8523007" cy="883839"/>
          </a:xfrm>
          <a:prstGeom prst="rect">
            <a:avLst/>
          </a:prstGeom>
          <a:noFill/>
          <a:ln>
            <a:noFill/>
          </a:ln>
        </p:spPr>
        <p:txBody>
          <a:bodyPr wrap="square" rtlCol="0" anchor="ctr" anchorCtr="0">
            <a:noAutofit/>
          </a:bodyPr>
          <a:lstStyle/>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集客効果を大阪だけに止めるものではなく、世界と日本各地を結ぶ玄関口として、関西・全国各地の観光施設等とも連携して、各地へ観光客を送り出す機能を構築し、</a:t>
            </a:r>
            <a:r>
              <a:rPr lang="ja-JP" altLang="en-US" sz="1300" u="sng" dirty="0" smtClean="0">
                <a:latin typeface="+mn-ea"/>
                <a:cs typeface="Meiryo UI" pitchFamily="50" charset="-128"/>
              </a:rPr>
              <a:t>ＩＲ立地の効果を相乗的に全国各地へ波及</a:t>
            </a:r>
            <a:endParaRPr lang="en-US" altLang="ja-JP" sz="1300" u="sng" dirty="0" smtClean="0">
              <a:latin typeface="+mn-ea"/>
              <a:cs typeface="Meiryo UI" pitchFamily="50" charset="-128"/>
            </a:endParaRPr>
          </a:p>
          <a:p>
            <a:pPr marL="285750" indent="-285750">
              <a:spcBef>
                <a:spcPts val="300"/>
              </a:spcBef>
              <a:buFont typeface="Wingdings" panose="05000000000000000000" pitchFamily="2" charset="2"/>
              <a:buChar char="l"/>
            </a:pPr>
            <a:r>
              <a:rPr lang="ja-JP" altLang="en-US" sz="1300" dirty="0" smtClean="0">
                <a:latin typeface="+mn-ea"/>
                <a:cs typeface="Meiryo UI" pitchFamily="50" charset="-128"/>
              </a:rPr>
              <a:t>ＩＲの大きな集客力を契機として、より</a:t>
            </a:r>
            <a:r>
              <a:rPr lang="ja-JP" altLang="en-US" sz="1300" u="sng" dirty="0" smtClean="0">
                <a:latin typeface="+mn-ea"/>
                <a:cs typeface="Meiryo UI" pitchFamily="50" charset="-128"/>
              </a:rPr>
              <a:t>充実した交通ネットワーク形成を促進</a:t>
            </a:r>
            <a:endParaRPr lang="ja-JP" altLang="en-US" sz="1300" u="sng" dirty="0">
              <a:latin typeface="+mn-ea"/>
              <a:cs typeface="Meiryo UI" pitchFamily="50" charset="-128"/>
            </a:endParaRPr>
          </a:p>
        </p:txBody>
      </p:sp>
      <p:sp>
        <p:nvSpPr>
          <p:cNvPr id="21" name="テキスト ボックス 20"/>
          <p:cNvSpPr txBox="1"/>
          <p:nvPr/>
        </p:nvSpPr>
        <p:spPr>
          <a:xfrm>
            <a:off x="350345" y="3152769"/>
            <a:ext cx="8523009" cy="391628"/>
          </a:xfrm>
          <a:prstGeom prst="rect">
            <a:avLst/>
          </a:prstGeom>
          <a:noFill/>
          <a:ln w="38100" cmpd="dbl">
            <a:solidFill>
              <a:schemeClr val="tx1"/>
            </a:solidFill>
          </a:ln>
        </p:spPr>
        <p:txBody>
          <a:bodyPr wrap="square" lIns="108000" tIns="72000" rIns="108000" bIns="72000" rtlCol="0">
            <a:spAutoFit/>
          </a:bodyPr>
          <a:lstStyle/>
          <a:p>
            <a:r>
              <a:rPr lang="ja-JP" altLang="en-US" sz="1600" dirty="0" smtClean="0"/>
              <a:t>大阪だけではなく</a:t>
            </a:r>
            <a:r>
              <a:rPr lang="ja-JP" altLang="en-US" sz="1600" dirty="0"/>
              <a:t>、</a:t>
            </a:r>
            <a:r>
              <a:rPr lang="ja-JP" altLang="en-US" sz="1600" dirty="0" smtClean="0"/>
              <a:t>関西、日本全国への波及効果</a:t>
            </a:r>
            <a:endParaRPr lang="en-US" altLang="ja-JP" sz="1600" dirty="0" smtClean="0"/>
          </a:p>
        </p:txBody>
      </p:sp>
      <p:sp>
        <p:nvSpPr>
          <p:cNvPr id="14" name="下矢印 13"/>
          <p:cNvSpPr/>
          <p:nvPr/>
        </p:nvSpPr>
        <p:spPr>
          <a:xfrm rot="16200000">
            <a:off x="1890586" y="6107197"/>
            <a:ext cx="1236482" cy="226706"/>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3715547" y="5374012"/>
            <a:ext cx="3858749" cy="442101"/>
          </a:xfrm>
          <a:prstGeom prst="roundRect">
            <a:avLst>
              <a:gd name="adj" fmla="val 0"/>
            </a:avLst>
          </a:prstGeom>
          <a:solidFill>
            <a:schemeClr val="accent1"/>
          </a:solidFill>
          <a:ln w="69850"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solidFill>
                  <a:schemeClr val="tx1"/>
                </a:solidFill>
              </a:rPr>
              <a:t>世界で</a:t>
            </a:r>
            <a:r>
              <a:rPr lang="ja-JP" altLang="en-US" b="1" dirty="0">
                <a:solidFill>
                  <a:schemeClr val="tx1"/>
                </a:solidFill>
              </a:rPr>
              <a:t>存在感</a:t>
            </a:r>
            <a:r>
              <a:rPr lang="ja-JP" altLang="en-US" b="1" dirty="0" smtClean="0">
                <a:solidFill>
                  <a:schemeClr val="tx1"/>
                </a:solidFill>
              </a:rPr>
              <a:t>を発揮する都市の実現</a:t>
            </a:r>
            <a:endParaRPr lang="en-US" altLang="ja-JP" b="1" dirty="0" smtClean="0">
              <a:solidFill>
                <a:schemeClr val="tx1"/>
              </a:solidFill>
            </a:endParaRPr>
          </a:p>
        </p:txBody>
      </p:sp>
      <p:sp>
        <p:nvSpPr>
          <p:cNvPr id="19" name="角丸四角形 18"/>
          <p:cNvSpPr/>
          <p:nvPr/>
        </p:nvSpPr>
        <p:spPr>
          <a:xfrm>
            <a:off x="5685262" y="5884344"/>
            <a:ext cx="2721169" cy="876078"/>
          </a:xfrm>
          <a:prstGeom prst="roundRect">
            <a:avLst>
              <a:gd name="adj" fmla="val 9284"/>
            </a:avLst>
          </a:prstGeom>
          <a:ln w="19050" cmpd="sng">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中継</a:t>
            </a:r>
            <a:r>
              <a:rPr lang="ja-JP" altLang="en-US" sz="1600" dirty="0"/>
              <a:t>都市</a:t>
            </a:r>
            <a:endParaRPr lang="en-US" altLang="ja-JP" sz="1600" dirty="0" smtClean="0"/>
          </a:p>
          <a:p>
            <a:r>
              <a:rPr lang="ja-JP" altLang="en-US" sz="1100" dirty="0" smtClean="0"/>
              <a:t>世界と日本各地を結ぶ玄関口として、ヒト・モノ・カネが集散し、日本の成長をけん引</a:t>
            </a:r>
            <a:endParaRPr lang="en-US" altLang="ja-JP" sz="1100" dirty="0" smtClean="0"/>
          </a:p>
        </p:txBody>
      </p:sp>
      <p:sp>
        <p:nvSpPr>
          <p:cNvPr id="22" name="角丸四角形 21"/>
          <p:cNvSpPr/>
          <p:nvPr/>
        </p:nvSpPr>
        <p:spPr>
          <a:xfrm>
            <a:off x="2865558" y="5898319"/>
            <a:ext cx="2721169" cy="876078"/>
          </a:xfrm>
          <a:prstGeom prst="roundRect">
            <a:avLst>
              <a:gd name="adj" fmla="val 9284"/>
            </a:avLst>
          </a:prstGeom>
          <a:ln w="19050" cmpd="sng">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価値創造</a:t>
            </a:r>
            <a:r>
              <a:rPr lang="en-US" altLang="ja-JP" sz="1000" dirty="0"/>
              <a:t>(</a:t>
            </a:r>
            <a:r>
              <a:rPr lang="ja-JP" altLang="en-US" sz="1000" dirty="0"/>
              <a:t>ハイエンド</a:t>
            </a:r>
            <a:r>
              <a:rPr lang="en-US" altLang="ja-JP" sz="1000" dirty="0"/>
              <a:t>)</a:t>
            </a:r>
            <a:r>
              <a:rPr lang="ja-JP" altLang="en-US" sz="1600" dirty="0"/>
              <a:t>都市</a:t>
            </a:r>
            <a:endParaRPr lang="en-US" altLang="ja-JP" sz="1600" dirty="0"/>
          </a:p>
          <a:p>
            <a:r>
              <a:rPr lang="ja-JP" altLang="en-US" sz="1100" dirty="0">
                <a:latin typeface="+mn-ea"/>
              </a:rPr>
              <a:t>強みを持つ産業、多様な分野で活躍する人材が生まれ育ち、集い、交流し、新たな価値を生み出す都市</a:t>
            </a:r>
            <a:endParaRPr lang="en-US" altLang="ja-JP" sz="1100" dirty="0">
              <a:latin typeface="+mn-ea"/>
            </a:endParaRPr>
          </a:p>
        </p:txBody>
      </p:sp>
      <p:sp>
        <p:nvSpPr>
          <p:cNvPr id="3" name="楕円 2"/>
          <p:cNvSpPr/>
          <p:nvPr/>
        </p:nvSpPr>
        <p:spPr>
          <a:xfrm>
            <a:off x="389393" y="5589429"/>
            <a:ext cx="1825596" cy="1229934"/>
          </a:xfrm>
          <a:prstGeom prst="ellipse">
            <a:avLst/>
          </a:prstGeom>
          <a:noFill/>
          <a:ln w="50800" cmpd="dbl">
            <a:gradFill flip="none" rotWithShape="1">
              <a:gsLst>
                <a:gs pos="0">
                  <a:schemeClr val="accent5">
                    <a:lumMod val="10000"/>
                    <a:lumOff val="90000"/>
                  </a:schemeClr>
                </a:gs>
                <a:gs pos="0">
                  <a:schemeClr val="accent5">
                    <a:lumMod val="50000"/>
                    <a:lumOff val="50000"/>
                  </a:schemeClr>
                </a:gs>
                <a:gs pos="100000">
                  <a:schemeClr val="accent5">
                    <a:lumMod val="45000"/>
                    <a:lumOff val="55000"/>
                  </a:schemeClr>
                </a:gs>
                <a:gs pos="90000">
                  <a:schemeClr val="accent5">
                    <a:lumMod val="30000"/>
                    <a:lumOff val="70000"/>
                  </a:schemeClr>
                </a:gs>
              </a:gsLst>
              <a:lin ang="0" scaled="0"/>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ＩＲの</a:t>
            </a:r>
            <a:endParaRPr kumimoji="1" lang="en-US" altLang="ja-JP" dirty="0" smtClean="0">
              <a:solidFill>
                <a:schemeClr val="tx1"/>
              </a:solidFill>
            </a:endParaRPr>
          </a:p>
          <a:p>
            <a:pPr algn="ctr"/>
            <a:r>
              <a:rPr kumimoji="1" lang="ja-JP" altLang="en-US" dirty="0" smtClean="0">
                <a:solidFill>
                  <a:schemeClr val="tx1"/>
                </a:solidFill>
              </a:rPr>
              <a:t>立地効果</a:t>
            </a:r>
            <a:endParaRPr kumimoji="1" lang="ja-JP" altLang="en-US" dirty="0">
              <a:solidFill>
                <a:schemeClr val="tx1"/>
              </a:solidFill>
            </a:endParaRPr>
          </a:p>
        </p:txBody>
      </p:sp>
      <p:sp>
        <p:nvSpPr>
          <p:cNvPr id="23" name="テキスト ボックス 22"/>
          <p:cNvSpPr txBox="1"/>
          <p:nvPr/>
        </p:nvSpPr>
        <p:spPr>
          <a:xfrm>
            <a:off x="7552698" y="5352888"/>
            <a:ext cx="1481815" cy="285317"/>
          </a:xfrm>
          <a:prstGeom prst="rect">
            <a:avLst/>
          </a:prstGeom>
          <a:noFill/>
          <a:ln>
            <a:noFill/>
          </a:ln>
        </p:spPr>
        <p:txBody>
          <a:bodyPr wrap="square" rtlCol="0" anchor="ctr" anchorCtr="0">
            <a:noAutofit/>
          </a:bodyPr>
          <a:lstStyle/>
          <a:p>
            <a:pPr>
              <a:spcBef>
                <a:spcPts val="300"/>
              </a:spcBef>
            </a:pPr>
            <a:r>
              <a:rPr lang="ja-JP" altLang="en-US" sz="900" dirty="0" smtClean="0">
                <a:latin typeface="+mn-ea"/>
                <a:cs typeface="Meiryo UI" pitchFamily="50" charset="-128"/>
              </a:rPr>
              <a:t>（大阪の成長戦略より）</a:t>
            </a:r>
            <a:endParaRPr lang="en-US" altLang="ja-JP" sz="900" dirty="0" smtClean="0">
              <a:latin typeface="+mn-ea"/>
              <a:cs typeface="Meiryo UI" pitchFamily="50" charset="-128"/>
            </a:endParaRPr>
          </a:p>
        </p:txBody>
      </p:sp>
    </p:spTree>
    <p:extLst>
      <p:ext uri="{BB962C8B-B14F-4D97-AF65-F5344CB8AC3E}">
        <p14:creationId xmlns:p14="http://schemas.microsoft.com/office/powerpoint/2010/main" val="2903554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円/楕円 30"/>
          <p:cNvSpPr/>
          <p:nvPr/>
        </p:nvSpPr>
        <p:spPr>
          <a:xfrm>
            <a:off x="9125694" y="8447094"/>
            <a:ext cx="304962" cy="27802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8" name="テキスト ボックス 17"/>
          <p:cNvSpPr txBox="1"/>
          <p:nvPr/>
        </p:nvSpPr>
        <p:spPr>
          <a:xfrm>
            <a:off x="333576" y="1793440"/>
            <a:ext cx="8447353" cy="2359517"/>
          </a:xfrm>
          <a:prstGeom prst="rect">
            <a:avLst/>
          </a:prstGeom>
          <a:noFill/>
          <a:ln>
            <a:solidFill>
              <a:schemeClr val="tx1"/>
            </a:solidFill>
          </a:ln>
        </p:spPr>
        <p:txBody>
          <a:bodyPr wrap="square" rtlCol="0" anchor="ctr" anchorCtr="0">
            <a:noAutofit/>
          </a:bodyPr>
          <a:lstStyle/>
          <a:p>
            <a:pPr marL="285750" indent="-285750">
              <a:lnSpc>
                <a:spcPts val="1400"/>
              </a:lnSpc>
              <a:buFont typeface="Wingdings" panose="05000000000000000000" pitchFamily="2" charset="2"/>
              <a:buChar char="l"/>
            </a:pPr>
            <a:r>
              <a:rPr lang="ja-JP" altLang="en-US" sz="1200" b="1" dirty="0" smtClean="0">
                <a:solidFill>
                  <a:prstClr val="black"/>
                </a:solidFill>
                <a:latin typeface="+mn-ea"/>
                <a:cs typeface="Meiryo UI" pitchFamily="50" charset="-128"/>
              </a:rPr>
              <a:t>法第３条（基本理念）　＜抜粋＞</a:t>
            </a:r>
            <a:endParaRPr lang="en-US" altLang="ja-JP" sz="1200" b="1" dirty="0" smtClean="0">
              <a:solidFill>
                <a:prstClr val="black"/>
              </a:solidFill>
              <a:latin typeface="+mn-ea"/>
              <a:cs typeface="Meiryo UI" pitchFamily="50" charset="-128"/>
            </a:endParaRPr>
          </a:p>
          <a:p>
            <a:pPr marL="444500">
              <a:lnSpc>
                <a:spcPts val="1400"/>
              </a:lnSpc>
            </a:pPr>
            <a:r>
              <a:rPr lang="ja-JP" altLang="en-US" sz="1200" dirty="0" smtClean="0">
                <a:solidFill>
                  <a:prstClr val="black"/>
                </a:solidFill>
                <a:latin typeface="+mn-ea"/>
                <a:cs typeface="Meiryo UI" pitchFamily="50" charset="-128"/>
              </a:rPr>
              <a:t>カジノ</a:t>
            </a:r>
            <a:r>
              <a:rPr lang="ja-JP" altLang="en-US" sz="1200" dirty="0">
                <a:solidFill>
                  <a:prstClr val="black"/>
                </a:solidFill>
                <a:latin typeface="+mn-ea"/>
                <a:cs typeface="Meiryo UI" pitchFamily="50" charset="-128"/>
              </a:rPr>
              <a:t>施設</a:t>
            </a:r>
            <a:r>
              <a:rPr lang="ja-JP" altLang="en-US" sz="1200" dirty="0" smtClean="0">
                <a:solidFill>
                  <a:prstClr val="black"/>
                </a:solidFill>
                <a:latin typeface="+mn-ea"/>
                <a:cs typeface="Meiryo UI" pitchFamily="50" charset="-128"/>
              </a:rPr>
              <a:t>の</a:t>
            </a:r>
            <a:r>
              <a:rPr lang="ja-JP" altLang="en-US" sz="1200" u="sng" dirty="0">
                <a:solidFill>
                  <a:prstClr val="black"/>
                </a:solidFill>
                <a:latin typeface="+mn-ea"/>
                <a:cs typeface="Meiryo UI" pitchFamily="50" charset="-128"/>
              </a:rPr>
              <a:t>収益</a:t>
            </a:r>
            <a:r>
              <a:rPr lang="ja-JP" altLang="en-US" sz="1200" u="sng" dirty="0" smtClean="0">
                <a:solidFill>
                  <a:prstClr val="black"/>
                </a:solidFill>
                <a:latin typeface="+mn-ea"/>
                <a:cs typeface="Meiryo UI" pitchFamily="50" charset="-128"/>
              </a:rPr>
              <a:t>が社会に還元されることを基本</a:t>
            </a:r>
            <a:r>
              <a:rPr lang="ja-JP" altLang="en-US" sz="1200" dirty="0" smtClean="0">
                <a:solidFill>
                  <a:prstClr val="black"/>
                </a:solidFill>
                <a:latin typeface="+mn-ea"/>
                <a:cs typeface="Meiryo UI" pitchFamily="50" charset="-128"/>
              </a:rPr>
              <a:t>として行われるものとする。</a:t>
            </a:r>
            <a:endParaRPr lang="en-US" altLang="ja-JP" sz="1200" dirty="0" smtClean="0">
              <a:solidFill>
                <a:prstClr val="black"/>
              </a:solidFill>
              <a:latin typeface="+mn-ea"/>
              <a:cs typeface="Meiryo UI" pitchFamily="50" charset="-128"/>
            </a:endParaRPr>
          </a:p>
          <a:p>
            <a:pPr marL="285750" indent="-285750">
              <a:lnSpc>
                <a:spcPts val="1400"/>
              </a:lnSpc>
              <a:buFont typeface="Wingdings" panose="05000000000000000000" pitchFamily="2" charset="2"/>
              <a:buChar char="l"/>
            </a:pPr>
            <a:r>
              <a:rPr lang="ja-JP" altLang="en-US" sz="1200" b="1" dirty="0" smtClean="0">
                <a:solidFill>
                  <a:prstClr val="black"/>
                </a:solidFill>
                <a:latin typeface="+mn-ea"/>
                <a:cs typeface="Meiryo UI" pitchFamily="50" charset="-128"/>
              </a:rPr>
              <a:t>附帯決議第１５項　　　＜要旨＞</a:t>
            </a:r>
            <a:endParaRPr lang="en-US" altLang="ja-JP" sz="1200" b="1" dirty="0" smtClean="0">
              <a:solidFill>
                <a:prstClr val="black"/>
              </a:solidFill>
              <a:latin typeface="+mn-ea"/>
              <a:cs typeface="Meiryo UI" pitchFamily="50" charset="-128"/>
            </a:endParaRPr>
          </a:p>
          <a:p>
            <a:pPr marL="444500">
              <a:lnSpc>
                <a:spcPts val="1400"/>
              </a:lnSpc>
            </a:pPr>
            <a:r>
              <a:rPr lang="ja-JP" altLang="en-US" sz="1200" u="sng" dirty="0" smtClean="0">
                <a:solidFill>
                  <a:prstClr val="black"/>
                </a:solidFill>
                <a:latin typeface="+mn-ea"/>
                <a:cs typeface="Meiryo UI" pitchFamily="50" charset="-128"/>
              </a:rPr>
              <a:t>納付金を徴収することとする場合</a:t>
            </a:r>
            <a:r>
              <a:rPr lang="ja-JP" altLang="en-US" sz="1200" dirty="0" smtClean="0">
                <a:solidFill>
                  <a:prstClr val="black"/>
                </a:solidFill>
                <a:latin typeface="+mn-ea"/>
                <a:cs typeface="Meiryo UI" pitchFamily="50" charset="-128"/>
              </a:rPr>
              <a:t>、</a:t>
            </a:r>
            <a:r>
              <a:rPr lang="ja-JP" altLang="en-US" sz="1200" u="sng" dirty="0" smtClean="0">
                <a:solidFill>
                  <a:prstClr val="black"/>
                </a:solidFill>
                <a:latin typeface="+mn-ea"/>
                <a:cs typeface="Meiryo UI" pitchFamily="50" charset="-128"/>
              </a:rPr>
              <a:t>使途は、第１条の目的（観光・地域経済の振興、財政の改善）と整合</a:t>
            </a:r>
            <a:r>
              <a:rPr lang="ja-JP" altLang="en-US" sz="1200" dirty="0" smtClean="0">
                <a:solidFill>
                  <a:prstClr val="black"/>
                </a:solidFill>
                <a:latin typeface="+mn-ea"/>
                <a:cs typeface="Meiryo UI" pitchFamily="50" charset="-128"/>
              </a:rPr>
              <a:t>するものとするとともに、</a:t>
            </a:r>
            <a:r>
              <a:rPr lang="ja-JP" altLang="en-US" sz="1200" u="sng" dirty="0" smtClean="0">
                <a:solidFill>
                  <a:prstClr val="black"/>
                </a:solidFill>
                <a:latin typeface="+mn-ea"/>
                <a:cs typeface="Meiryo UI" pitchFamily="50" charset="-128"/>
              </a:rPr>
              <a:t>社会福祉、文化芸術の振興等の公益のためにも充てる</a:t>
            </a:r>
            <a:r>
              <a:rPr lang="ja-JP" altLang="en-US" sz="1200" dirty="0" smtClean="0">
                <a:solidFill>
                  <a:prstClr val="black"/>
                </a:solidFill>
                <a:latin typeface="+mn-ea"/>
                <a:cs typeface="Meiryo UI" pitchFamily="50" charset="-128"/>
              </a:rPr>
              <a:t>ことを検討すること。また、制度設計に当たっては、</a:t>
            </a:r>
            <a:r>
              <a:rPr lang="ja-JP" altLang="en-US" sz="1200" u="sng" dirty="0" smtClean="0">
                <a:solidFill>
                  <a:prstClr val="black"/>
                </a:solidFill>
                <a:latin typeface="+mn-ea"/>
                <a:cs typeface="Meiryo UI" pitchFamily="50" charset="-128"/>
              </a:rPr>
              <a:t>依存症対策の実施</a:t>
            </a:r>
            <a:r>
              <a:rPr lang="ja-JP" altLang="en-US" sz="1200" dirty="0" smtClean="0">
                <a:solidFill>
                  <a:prstClr val="black"/>
                </a:solidFill>
                <a:latin typeface="+mn-ea"/>
                <a:cs typeface="Meiryo UI" pitchFamily="50" charset="-128"/>
              </a:rPr>
              <a:t>をはじめ</a:t>
            </a:r>
            <a:r>
              <a:rPr lang="ja-JP" altLang="en-US" sz="1200" u="sng" dirty="0" smtClean="0">
                <a:solidFill>
                  <a:prstClr val="black"/>
                </a:solidFill>
                <a:latin typeface="+mn-ea"/>
                <a:cs typeface="Meiryo UI" pitchFamily="50" charset="-128"/>
              </a:rPr>
              <a:t>法第１０条に定める必要な措置（風俗環境の保持、広告・宣伝の規制、青少年の保護　等）の実施</a:t>
            </a:r>
            <a:r>
              <a:rPr lang="ja-JP" altLang="en-US" sz="1200" dirty="0" smtClean="0">
                <a:solidFill>
                  <a:prstClr val="black"/>
                </a:solidFill>
                <a:latin typeface="+mn-ea"/>
                <a:cs typeface="Meiryo UI" pitchFamily="50" charset="-128"/>
              </a:rPr>
              <a:t>や周辺地方公共団体等</a:t>
            </a:r>
            <a:r>
              <a:rPr lang="ja-JP" altLang="en-US" sz="1200" u="sng" dirty="0" smtClean="0">
                <a:solidFill>
                  <a:prstClr val="black"/>
                </a:solidFill>
                <a:latin typeface="+mn-ea"/>
                <a:cs typeface="Meiryo UI" pitchFamily="50" charset="-128"/>
              </a:rPr>
              <a:t>に十分配慮した検討</a:t>
            </a:r>
            <a:r>
              <a:rPr lang="ja-JP" altLang="en-US" sz="1200" dirty="0" smtClean="0">
                <a:solidFill>
                  <a:prstClr val="black"/>
                </a:solidFill>
                <a:latin typeface="+mn-ea"/>
                <a:cs typeface="Meiryo UI" pitchFamily="50" charset="-128"/>
              </a:rPr>
              <a:t>を行うこと。</a:t>
            </a:r>
            <a:endParaRPr lang="en-US" altLang="ja-JP" sz="1200" dirty="0" smtClean="0">
              <a:solidFill>
                <a:prstClr val="black"/>
              </a:solidFill>
              <a:latin typeface="+mn-ea"/>
              <a:cs typeface="Meiryo UI" pitchFamily="50" charset="-128"/>
            </a:endParaRPr>
          </a:p>
          <a:p>
            <a:pPr marL="285750" indent="-285750">
              <a:lnSpc>
                <a:spcPts val="1400"/>
              </a:lnSpc>
              <a:buFont typeface="Wingdings" panose="05000000000000000000" pitchFamily="2" charset="2"/>
              <a:buChar char="l"/>
            </a:pPr>
            <a:r>
              <a:rPr lang="ja-JP" altLang="en-US" sz="1200" b="1" dirty="0" smtClean="0">
                <a:solidFill>
                  <a:prstClr val="black"/>
                </a:solidFill>
                <a:latin typeface="+mn-ea"/>
                <a:cs typeface="Meiryo UI" pitchFamily="50" charset="-128"/>
              </a:rPr>
              <a:t>国の推進会議資料より　＜要旨＞</a:t>
            </a:r>
            <a:endParaRPr lang="en-US" altLang="ja-JP" sz="1200" b="1" dirty="0" smtClean="0">
              <a:solidFill>
                <a:prstClr val="black"/>
              </a:solidFill>
              <a:latin typeface="+mn-ea"/>
              <a:cs typeface="Meiryo UI" pitchFamily="50" charset="-128"/>
            </a:endParaRPr>
          </a:p>
          <a:p>
            <a:pPr marL="538163" indent="-269875">
              <a:lnSpc>
                <a:spcPts val="1400"/>
              </a:lnSpc>
              <a:buFont typeface="Wingdings" panose="05000000000000000000" pitchFamily="2" charset="2"/>
              <a:buChar char="Ø"/>
            </a:pPr>
            <a:r>
              <a:rPr lang="ja-JP" altLang="en-US" sz="1200" dirty="0" smtClean="0">
                <a:solidFill>
                  <a:prstClr val="black"/>
                </a:solidFill>
                <a:latin typeface="+mn-ea"/>
                <a:cs typeface="Meiryo UI" pitchFamily="50" charset="-128"/>
              </a:rPr>
              <a:t>納付金　：　</a:t>
            </a:r>
            <a:r>
              <a:rPr lang="ja-JP" altLang="en-US" sz="1200" u="sng" dirty="0" smtClean="0">
                <a:solidFill>
                  <a:prstClr val="black"/>
                </a:solidFill>
                <a:latin typeface="+mn-ea"/>
                <a:cs typeface="Meiryo UI" pitchFamily="50" charset="-128"/>
              </a:rPr>
              <a:t>国と認定都道府県等で折半</a:t>
            </a:r>
            <a:r>
              <a:rPr lang="ja-JP" altLang="en-US" sz="1200" dirty="0" smtClean="0">
                <a:solidFill>
                  <a:prstClr val="black"/>
                </a:solidFill>
                <a:latin typeface="+mn-ea"/>
                <a:cs typeface="Meiryo UI" pitchFamily="50" charset="-128"/>
              </a:rPr>
              <a:t>　</a:t>
            </a:r>
            <a:r>
              <a:rPr lang="en-US" altLang="ja-JP" sz="1200" dirty="0" smtClean="0">
                <a:solidFill>
                  <a:prstClr val="black"/>
                </a:solidFill>
                <a:latin typeface="+mn-ea"/>
                <a:cs typeface="Meiryo UI" pitchFamily="50" charset="-128"/>
              </a:rPr>
              <a:t>/</a:t>
            </a:r>
            <a:r>
              <a:rPr lang="ja-JP" altLang="en-US" sz="1200" dirty="0" smtClean="0">
                <a:solidFill>
                  <a:prstClr val="black"/>
                </a:solidFill>
                <a:latin typeface="+mn-ea"/>
                <a:cs typeface="Meiryo UI" pitchFamily="50" charset="-128"/>
              </a:rPr>
              <a:t>　固定的なカジノ管理委員会の経費に相当する定額部分とともに、</a:t>
            </a:r>
            <a:r>
              <a:rPr lang="en-US" altLang="ja-JP" sz="1200" u="sng" dirty="0" smtClean="0">
                <a:solidFill>
                  <a:prstClr val="black"/>
                </a:solidFill>
                <a:latin typeface="+mn-ea"/>
                <a:cs typeface="Meiryo UI" pitchFamily="50" charset="-128"/>
              </a:rPr>
              <a:t>GGR</a:t>
            </a:r>
            <a:r>
              <a:rPr lang="ja-JP" altLang="en-US" sz="1200" u="sng" dirty="0" smtClean="0">
                <a:solidFill>
                  <a:prstClr val="black"/>
                </a:solidFill>
                <a:latin typeface="+mn-ea"/>
                <a:cs typeface="Meiryo UI" pitchFamily="50" charset="-128"/>
              </a:rPr>
              <a:t>（賭金</a:t>
            </a:r>
            <a:r>
              <a:rPr lang="en-US" altLang="ja-JP" sz="1200" u="sng" dirty="0" smtClean="0">
                <a:solidFill>
                  <a:prstClr val="black"/>
                </a:solidFill>
                <a:latin typeface="+mn-ea"/>
                <a:cs typeface="Meiryo UI" pitchFamily="50" charset="-128"/>
              </a:rPr>
              <a:t>	</a:t>
            </a:r>
            <a:r>
              <a:rPr lang="en-US" altLang="ja-JP" sz="1200" dirty="0" smtClean="0">
                <a:solidFill>
                  <a:prstClr val="black"/>
                </a:solidFill>
                <a:latin typeface="+mn-ea"/>
                <a:cs typeface="Meiryo UI" pitchFamily="50" charset="-128"/>
              </a:rPr>
              <a:t>	</a:t>
            </a:r>
            <a:r>
              <a:rPr lang="ja-JP" altLang="en-US" sz="1200" dirty="0" smtClean="0">
                <a:solidFill>
                  <a:prstClr val="black"/>
                </a:solidFill>
                <a:latin typeface="+mn-ea"/>
                <a:cs typeface="Meiryo UI" pitchFamily="50" charset="-128"/>
              </a:rPr>
              <a:t>　　　 </a:t>
            </a:r>
            <a:r>
              <a:rPr lang="ja-JP" altLang="en-US" sz="1200" u="sng" dirty="0" smtClean="0">
                <a:solidFill>
                  <a:prstClr val="black"/>
                </a:solidFill>
                <a:latin typeface="+mn-ea"/>
                <a:cs typeface="Meiryo UI" pitchFamily="50" charset="-128"/>
              </a:rPr>
              <a:t>総額－顧客への払戻金）比例部分を合わせて一般財源として徴収</a:t>
            </a:r>
            <a:r>
              <a:rPr lang="ja-JP" altLang="en-US" sz="1200" dirty="0" smtClean="0">
                <a:solidFill>
                  <a:prstClr val="black"/>
                </a:solidFill>
                <a:latin typeface="+mn-ea"/>
                <a:cs typeface="Meiryo UI" pitchFamily="50" charset="-128"/>
              </a:rPr>
              <a:t>　</a:t>
            </a:r>
            <a:r>
              <a:rPr lang="en-US" altLang="ja-JP" sz="1200" dirty="0" smtClean="0">
                <a:solidFill>
                  <a:prstClr val="black"/>
                </a:solidFill>
                <a:latin typeface="+mn-ea"/>
                <a:cs typeface="Meiryo UI" pitchFamily="50" charset="-128"/>
              </a:rPr>
              <a:t>/</a:t>
            </a:r>
            <a:r>
              <a:rPr lang="ja-JP" altLang="en-US" sz="1200" dirty="0" smtClean="0">
                <a:solidFill>
                  <a:prstClr val="black"/>
                </a:solidFill>
                <a:latin typeface="+mn-ea"/>
                <a:cs typeface="Meiryo UI" pitchFamily="50" charset="-128"/>
              </a:rPr>
              <a:t>　使途は</a:t>
            </a:r>
            <a:r>
              <a:rPr lang="ja-JP" altLang="en-US" sz="1200" u="sng" dirty="0" smtClean="0">
                <a:solidFill>
                  <a:prstClr val="black"/>
                </a:solidFill>
                <a:latin typeface="+mn-ea"/>
                <a:cs typeface="Meiryo UI" pitchFamily="50" charset="-128"/>
              </a:rPr>
              <a:t>附帯決議の趣旨を含め</a:t>
            </a:r>
            <a:r>
              <a:rPr lang="ja-JP" altLang="en-US" sz="1200" dirty="0" smtClean="0">
                <a:solidFill>
                  <a:prstClr val="black"/>
                </a:solidFill>
                <a:latin typeface="+mn-ea"/>
                <a:cs typeface="Meiryo UI" pitchFamily="50" charset="-128"/>
              </a:rPr>
              <a:t>幅広く</a:t>
            </a:r>
            <a:r>
              <a:rPr lang="en-US" altLang="ja-JP" sz="1200" dirty="0" smtClean="0">
                <a:solidFill>
                  <a:prstClr val="black"/>
                </a:solidFill>
                <a:latin typeface="+mn-ea"/>
                <a:cs typeface="Meiryo UI" pitchFamily="50" charset="-128"/>
              </a:rPr>
              <a:t>	</a:t>
            </a:r>
            <a:r>
              <a:rPr lang="ja-JP" altLang="en-US" sz="1200" dirty="0" smtClean="0">
                <a:solidFill>
                  <a:prstClr val="black"/>
                </a:solidFill>
                <a:latin typeface="+mn-ea"/>
                <a:cs typeface="Meiryo UI" pitchFamily="50" charset="-128"/>
              </a:rPr>
              <a:t>　　　</a:t>
            </a:r>
            <a:r>
              <a:rPr lang="en-US" altLang="ja-JP" sz="1200" dirty="0" smtClean="0">
                <a:solidFill>
                  <a:prstClr val="black"/>
                </a:solidFill>
                <a:latin typeface="+mn-ea"/>
                <a:cs typeface="Meiryo UI" pitchFamily="50" charset="-128"/>
              </a:rPr>
              <a:t>	</a:t>
            </a:r>
            <a:r>
              <a:rPr lang="ja-JP" altLang="en-US" sz="1200" dirty="0" smtClean="0">
                <a:solidFill>
                  <a:prstClr val="black"/>
                </a:solidFill>
                <a:latin typeface="+mn-ea"/>
                <a:cs typeface="Meiryo UI" pitchFamily="50" charset="-128"/>
              </a:rPr>
              <a:t>　　　 </a:t>
            </a:r>
            <a:r>
              <a:rPr lang="ja-JP" altLang="en-US" sz="1200" u="sng" dirty="0" smtClean="0">
                <a:solidFill>
                  <a:prstClr val="black"/>
                </a:solidFill>
                <a:latin typeface="+mn-ea"/>
                <a:cs typeface="Meiryo UI" pitchFamily="50" charset="-128"/>
              </a:rPr>
              <a:t>公益に用いる</a:t>
            </a:r>
            <a:endParaRPr lang="en-US" altLang="ja-JP" sz="1200" u="sng" dirty="0" smtClean="0">
              <a:solidFill>
                <a:prstClr val="black"/>
              </a:solidFill>
              <a:latin typeface="+mn-ea"/>
              <a:cs typeface="Meiryo UI" pitchFamily="50" charset="-128"/>
            </a:endParaRPr>
          </a:p>
          <a:p>
            <a:pPr marL="538163" indent="-269875">
              <a:lnSpc>
                <a:spcPts val="1400"/>
              </a:lnSpc>
              <a:buFont typeface="Wingdings" panose="05000000000000000000" pitchFamily="2" charset="2"/>
              <a:buChar char="Ø"/>
            </a:pPr>
            <a:r>
              <a:rPr lang="ja-JP" altLang="en-US" sz="1200" dirty="0" smtClean="0">
                <a:solidFill>
                  <a:prstClr val="black"/>
                </a:solidFill>
                <a:latin typeface="+mn-ea"/>
                <a:cs typeface="Meiryo UI" pitchFamily="50" charset="-128"/>
              </a:rPr>
              <a:t>入場料　：　</a:t>
            </a:r>
            <a:r>
              <a:rPr lang="ja-JP" altLang="en-US" sz="1200" u="sng" dirty="0">
                <a:solidFill>
                  <a:prstClr val="black"/>
                </a:solidFill>
                <a:latin typeface="+mn-ea"/>
                <a:cs typeface="Meiryo UI" pitchFamily="50" charset="-128"/>
              </a:rPr>
              <a:t>国と認定都道府県等で折半</a:t>
            </a:r>
            <a:r>
              <a:rPr lang="ja-JP" altLang="en-US" sz="1200" dirty="0">
                <a:solidFill>
                  <a:prstClr val="black"/>
                </a:solidFill>
                <a:latin typeface="+mn-ea"/>
                <a:cs typeface="Meiryo UI" pitchFamily="50" charset="-128"/>
              </a:rPr>
              <a:t>　</a:t>
            </a:r>
            <a:r>
              <a:rPr lang="en-US" altLang="ja-JP" sz="1200" dirty="0">
                <a:solidFill>
                  <a:prstClr val="black"/>
                </a:solidFill>
                <a:latin typeface="+mn-ea"/>
                <a:cs typeface="Meiryo UI" pitchFamily="50" charset="-128"/>
              </a:rPr>
              <a:t>/</a:t>
            </a:r>
            <a:r>
              <a:rPr lang="ja-JP" altLang="en-US" sz="1200" dirty="0">
                <a:solidFill>
                  <a:prstClr val="black"/>
                </a:solidFill>
                <a:latin typeface="+mn-ea"/>
                <a:cs typeface="Meiryo UI" pitchFamily="50" charset="-128"/>
              </a:rPr>
              <a:t>　</a:t>
            </a:r>
            <a:r>
              <a:rPr lang="ja-JP" altLang="en-US" sz="1200" u="sng" dirty="0" smtClean="0">
                <a:solidFill>
                  <a:prstClr val="black"/>
                </a:solidFill>
                <a:latin typeface="+mn-ea"/>
                <a:cs typeface="Meiryo UI" pitchFamily="50" charset="-128"/>
              </a:rPr>
              <a:t>一般財源として公益目的に用いる</a:t>
            </a:r>
            <a:r>
              <a:rPr lang="ja-JP" altLang="en-US" sz="1200" b="1" dirty="0" smtClean="0">
                <a:solidFill>
                  <a:prstClr val="black"/>
                </a:solidFill>
                <a:latin typeface="+mn-ea"/>
                <a:cs typeface="Meiryo UI" pitchFamily="50" charset="-128"/>
              </a:rPr>
              <a:t>　　</a:t>
            </a:r>
            <a:endParaRPr lang="en-US" altLang="ja-JP" sz="1200" b="1" dirty="0" smtClean="0">
              <a:solidFill>
                <a:prstClr val="black"/>
              </a:solidFill>
              <a:latin typeface="+mn-ea"/>
              <a:cs typeface="Meiryo UI" pitchFamily="50" charset="-128"/>
            </a:endParaRPr>
          </a:p>
        </p:txBody>
      </p:sp>
      <p:sp>
        <p:nvSpPr>
          <p:cNvPr id="11" name="下矢印 10"/>
          <p:cNvSpPr/>
          <p:nvPr/>
        </p:nvSpPr>
        <p:spPr>
          <a:xfrm>
            <a:off x="3015358" y="4495185"/>
            <a:ext cx="3083787" cy="449532"/>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333578" y="1492623"/>
            <a:ext cx="2100340" cy="300818"/>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rPr>
              <a:t>国の考え方</a:t>
            </a:r>
            <a:endParaRPr lang="ja-JP" altLang="en-US" sz="1600" b="1" dirty="0">
              <a:solidFill>
                <a:schemeClr val="tx1"/>
              </a:solidFill>
            </a:endParaRPr>
          </a:p>
        </p:txBody>
      </p:sp>
      <p:sp>
        <p:nvSpPr>
          <p:cNvPr id="17" name="テキスト ボックス 16"/>
          <p:cNvSpPr txBox="1"/>
          <p:nvPr/>
        </p:nvSpPr>
        <p:spPr>
          <a:xfrm>
            <a:off x="348752" y="5472949"/>
            <a:ext cx="8432177" cy="1098144"/>
          </a:xfrm>
          <a:prstGeom prst="rect">
            <a:avLst/>
          </a:prstGeom>
          <a:noFill/>
          <a:ln>
            <a:solidFill>
              <a:schemeClr val="tx1"/>
            </a:solidFill>
          </a:ln>
        </p:spPr>
        <p:txBody>
          <a:bodyPr wrap="square" rtlCol="0" anchor="ctr" anchorCtr="0">
            <a:noAutofit/>
          </a:bodyPr>
          <a:lstStyle/>
          <a:p>
            <a:pPr marL="285750" indent="-285750">
              <a:spcBef>
                <a:spcPts val="600"/>
              </a:spcBef>
              <a:buFont typeface="Wingdings" panose="05000000000000000000" pitchFamily="2" charset="2"/>
              <a:buChar char="l"/>
            </a:pPr>
            <a:r>
              <a:rPr lang="ja-JP" altLang="en-US" sz="1400" dirty="0">
                <a:solidFill>
                  <a:prstClr val="black"/>
                </a:solidFill>
                <a:latin typeface="+mn-ea"/>
                <a:cs typeface="Meiryo UI" pitchFamily="50" charset="-128"/>
              </a:rPr>
              <a:t>成長</a:t>
            </a:r>
            <a:r>
              <a:rPr lang="ja-JP" altLang="en-US" sz="1400" dirty="0" smtClean="0">
                <a:solidFill>
                  <a:prstClr val="black"/>
                </a:solidFill>
                <a:latin typeface="+mn-ea"/>
                <a:cs typeface="Meiryo UI" pitchFamily="50" charset="-128"/>
              </a:rPr>
              <a:t>型ＩＲの効果を最大限発揮するために必要となる</a:t>
            </a:r>
            <a:r>
              <a:rPr lang="ja-JP" altLang="en-US" sz="1400" u="sng" dirty="0" smtClean="0">
                <a:solidFill>
                  <a:prstClr val="black"/>
                </a:solidFill>
                <a:latin typeface="+mn-ea"/>
                <a:cs typeface="Meiryo UI" pitchFamily="50" charset="-128"/>
              </a:rPr>
              <a:t>周辺地域環境整備や観光施策等への活用</a:t>
            </a:r>
            <a:endParaRPr lang="en-US" altLang="ja-JP" sz="1400" u="sng" dirty="0" smtClean="0">
              <a:solidFill>
                <a:prstClr val="black"/>
              </a:solidFill>
              <a:latin typeface="+mn-ea"/>
              <a:cs typeface="Meiryo UI" pitchFamily="50" charset="-128"/>
            </a:endParaRPr>
          </a:p>
          <a:p>
            <a:pPr marL="285750" indent="-285750">
              <a:spcBef>
                <a:spcPts val="600"/>
              </a:spcBef>
              <a:buFont typeface="Wingdings" panose="05000000000000000000" pitchFamily="2" charset="2"/>
              <a:buChar char="l"/>
            </a:pPr>
            <a:r>
              <a:rPr lang="ja-JP" altLang="en-US" sz="1400" dirty="0" smtClean="0">
                <a:solidFill>
                  <a:prstClr val="black"/>
                </a:solidFill>
                <a:latin typeface="+mn-ea"/>
                <a:cs typeface="Meiryo UI" pitchFamily="50" charset="-128"/>
              </a:rPr>
              <a:t>懸念事項を最小化するための</a:t>
            </a:r>
            <a:r>
              <a:rPr lang="ja-JP" altLang="en-US" sz="1400" u="sng" dirty="0" smtClean="0">
                <a:solidFill>
                  <a:prstClr val="black"/>
                </a:solidFill>
                <a:latin typeface="+mn-ea"/>
                <a:cs typeface="Meiryo UI" pitchFamily="50" charset="-128"/>
              </a:rPr>
              <a:t>総合的</a:t>
            </a:r>
            <a:r>
              <a:rPr lang="ja-JP" altLang="en-US" sz="1400" u="sng" dirty="0">
                <a:solidFill>
                  <a:prstClr val="black"/>
                </a:solidFill>
                <a:latin typeface="+mn-ea"/>
                <a:cs typeface="Meiryo UI" pitchFamily="50" charset="-128"/>
              </a:rPr>
              <a:t>な懸念事項</a:t>
            </a:r>
            <a:r>
              <a:rPr lang="ja-JP" altLang="en-US" sz="1400" u="sng" dirty="0" smtClean="0">
                <a:solidFill>
                  <a:prstClr val="black"/>
                </a:solidFill>
                <a:latin typeface="+mn-ea"/>
                <a:cs typeface="Meiryo UI" pitchFamily="50" charset="-128"/>
              </a:rPr>
              <a:t>対策への活用</a:t>
            </a:r>
            <a:endParaRPr lang="en-US" altLang="ja-JP" sz="1400" u="sng" dirty="0">
              <a:solidFill>
                <a:prstClr val="black"/>
              </a:solidFill>
              <a:latin typeface="+mn-ea"/>
              <a:cs typeface="Meiryo UI" pitchFamily="50" charset="-128"/>
            </a:endParaRPr>
          </a:p>
          <a:p>
            <a:pPr marL="285750" indent="-285750">
              <a:spcBef>
                <a:spcPts val="600"/>
              </a:spcBef>
              <a:buFont typeface="Wingdings" panose="05000000000000000000" pitchFamily="2" charset="2"/>
              <a:buChar char="l"/>
            </a:pPr>
            <a:r>
              <a:rPr lang="en-US" altLang="ja-JP" sz="1400" dirty="0" smtClean="0">
                <a:solidFill>
                  <a:prstClr val="black"/>
                </a:solidFill>
                <a:latin typeface="+mn-ea"/>
                <a:cs typeface="Meiryo UI" pitchFamily="50" charset="-128"/>
              </a:rPr>
              <a:t>IR</a:t>
            </a:r>
            <a:r>
              <a:rPr lang="ja-JP" altLang="en-US" sz="1400" dirty="0" smtClean="0">
                <a:solidFill>
                  <a:prstClr val="black"/>
                </a:solidFill>
                <a:latin typeface="+mn-ea"/>
                <a:cs typeface="Meiryo UI" pitchFamily="50" charset="-128"/>
              </a:rPr>
              <a:t>立地の好循環</a:t>
            </a:r>
            <a:r>
              <a:rPr lang="ja-JP" altLang="en-US" sz="1400" dirty="0">
                <a:solidFill>
                  <a:prstClr val="black"/>
                </a:solidFill>
                <a:latin typeface="+mn-ea"/>
                <a:cs typeface="Meiryo UI" pitchFamily="50" charset="-128"/>
              </a:rPr>
              <a:t>を</a:t>
            </a:r>
            <a:r>
              <a:rPr lang="ja-JP" altLang="en-US" sz="1400" dirty="0" smtClean="0">
                <a:solidFill>
                  <a:prstClr val="black"/>
                </a:solidFill>
                <a:latin typeface="+mn-ea"/>
                <a:cs typeface="Meiryo UI" pitchFamily="50" charset="-128"/>
              </a:rPr>
              <a:t>創出し、持続的な経済成長を実現するために必要な</a:t>
            </a:r>
            <a:r>
              <a:rPr lang="ja-JP" altLang="en-US" sz="1400" u="sng" dirty="0" smtClean="0">
                <a:solidFill>
                  <a:prstClr val="black"/>
                </a:solidFill>
                <a:latin typeface="+mn-ea"/>
                <a:cs typeface="Meiryo UI" pitchFamily="50" charset="-128"/>
              </a:rPr>
              <a:t>地域経済振興、産業創出への活用</a:t>
            </a:r>
            <a:endParaRPr lang="en-US" altLang="ja-JP" sz="1400" u="sng" dirty="0" smtClean="0">
              <a:solidFill>
                <a:prstClr val="black"/>
              </a:solidFill>
              <a:latin typeface="+mn-ea"/>
              <a:cs typeface="Meiryo UI" pitchFamily="50" charset="-128"/>
            </a:endParaRPr>
          </a:p>
          <a:p>
            <a:pPr algn="r"/>
            <a:r>
              <a:rPr lang="ja-JP" altLang="en-US" sz="1400" dirty="0" smtClean="0">
                <a:solidFill>
                  <a:prstClr val="black"/>
                </a:solidFill>
                <a:latin typeface="+mn-ea"/>
                <a:cs typeface="Meiryo UI" pitchFamily="50" charset="-128"/>
              </a:rPr>
              <a:t>な</a:t>
            </a:r>
            <a:r>
              <a:rPr lang="ja-JP" altLang="en-US" sz="1400" dirty="0">
                <a:solidFill>
                  <a:prstClr val="black"/>
                </a:solidFill>
                <a:latin typeface="+mn-ea"/>
                <a:cs typeface="Meiryo UI" pitchFamily="50" charset="-128"/>
              </a:rPr>
              <a:t>ど</a:t>
            </a:r>
            <a:endParaRPr lang="en-US" altLang="ja-JP" sz="1400" dirty="0" smtClean="0">
              <a:solidFill>
                <a:prstClr val="black"/>
              </a:solidFill>
              <a:latin typeface="+mn-ea"/>
              <a:cs typeface="Meiryo UI" pitchFamily="50" charset="-128"/>
            </a:endParaRPr>
          </a:p>
        </p:txBody>
      </p:sp>
      <p:sp>
        <p:nvSpPr>
          <p:cNvPr id="13" name="テキスト ボックス 12"/>
          <p:cNvSpPr txBox="1"/>
          <p:nvPr/>
        </p:nvSpPr>
        <p:spPr>
          <a:xfrm>
            <a:off x="175334" y="1034057"/>
            <a:ext cx="3940367" cy="369332"/>
          </a:xfrm>
          <a:prstGeom prst="rect">
            <a:avLst/>
          </a:prstGeom>
          <a:gradFill>
            <a:gsLst>
              <a:gs pos="0">
                <a:schemeClr val="accent5">
                  <a:lumMod val="60000"/>
                  <a:lumOff val="40000"/>
                </a:schemeClr>
              </a:gs>
              <a:gs pos="39999">
                <a:srgbClr val="0A128C"/>
              </a:gs>
              <a:gs pos="70000">
                <a:srgbClr val="181CC7"/>
              </a:gs>
              <a:gs pos="88000">
                <a:srgbClr val="7005D4"/>
              </a:gs>
              <a:gs pos="100000">
                <a:srgbClr val="8C3D91"/>
              </a:gs>
            </a:gsLst>
            <a:lin ang="5400000" scaled="0"/>
          </a:gradFill>
        </p:spPr>
        <p:txBody>
          <a:bodyPr wrap="square" rtlCol="0">
            <a:spAutoFit/>
          </a:bodyPr>
          <a:lstStyle/>
          <a:p>
            <a:pPr algn="ctr"/>
            <a:r>
              <a:rPr lang="ja-JP" altLang="en-US" dirty="0" smtClean="0">
                <a:solidFill>
                  <a:schemeClr val="bg1"/>
                </a:solidFill>
              </a:rPr>
              <a:t>納付金・入場料等の活用</a:t>
            </a:r>
            <a:endParaRPr kumimoji="1" lang="ja-JP" altLang="en-US" dirty="0">
              <a:solidFill>
                <a:schemeClr val="bg1"/>
              </a:solidFill>
            </a:endParaRPr>
          </a:p>
        </p:txBody>
      </p:sp>
      <p:sp>
        <p:nvSpPr>
          <p:cNvPr id="16" name="角丸四角形 15"/>
          <p:cNvSpPr/>
          <p:nvPr/>
        </p:nvSpPr>
        <p:spPr>
          <a:xfrm>
            <a:off x="348752" y="5086566"/>
            <a:ext cx="3566071" cy="383490"/>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rPr>
              <a:t>大阪における活用の基本的な考え方</a:t>
            </a:r>
            <a:endParaRPr lang="ja-JP" altLang="en-US" sz="1600" b="1" dirty="0">
              <a:solidFill>
                <a:schemeClr val="tx1"/>
              </a:solidFill>
            </a:endParaRPr>
          </a:p>
        </p:txBody>
      </p:sp>
      <p:sp>
        <p:nvSpPr>
          <p:cNvPr id="14" name="タイトル 1"/>
          <p:cNvSpPr txBox="1">
            <a:spLocks/>
          </p:cNvSpPr>
          <p:nvPr/>
        </p:nvSpPr>
        <p:spPr>
          <a:xfrm>
            <a:off x="0" y="0"/>
            <a:ext cx="9144000" cy="828000"/>
          </a:xfrm>
          <a:prstGeom prst="rect">
            <a:avLst/>
          </a:prstGeom>
          <a:gradFill flip="none" rotWithShape="1">
            <a:gsLst>
              <a:gs pos="0">
                <a:srgbClr val="0000FF"/>
              </a:gs>
              <a:gs pos="39999">
                <a:srgbClr val="0A128C"/>
              </a:gs>
              <a:gs pos="70000">
                <a:srgbClr val="181CC7"/>
              </a:gs>
              <a:gs pos="88000">
                <a:srgbClr val="7005D4"/>
              </a:gs>
              <a:gs pos="100000">
                <a:srgbClr val="8C3D91"/>
              </a:gs>
            </a:gsLst>
            <a:lin ang="5400000" scaled="0"/>
            <a:tileRect/>
          </a:gradFill>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noProof="0" dirty="0" smtClean="0">
                <a:solidFill>
                  <a:schemeClr val="bg1"/>
                </a:solidFill>
                <a:latin typeface="+mj-lt"/>
                <a:ea typeface="+mj-ea"/>
                <a:cs typeface="+mj-cs"/>
              </a:rPr>
              <a:t>ＩＲ立地による効果</a:t>
            </a:r>
            <a:endParaRPr kumimoji="1" lang="ja-JP" altLang="en-US" sz="21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5" name="スライド番号プレースホルダ 9"/>
          <p:cNvSpPr>
            <a:spLocks noGrp="1"/>
          </p:cNvSpPr>
          <p:nvPr>
            <p:ph type="sldNum" sz="quarter" idx="12"/>
          </p:nvPr>
        </p:nvSpPr>
        <p:spPr>
          <a:xfrm>
            <a:off x="6992094" y="6441341"/>
            <a:ext cx="2133600" cy="365125"/>
          </a:xfrm>
        </p:spPr>
        <p:txBody>
          <a:bodyPr/>
          <a:lstStyle/>
          <a:p>
            <a:fld id="{2F5FFCC2-724E-4DD4-AEC6-56C0720B265A}" type="slidenum">
              <a:rPr kumimoji="1" lang="ja-JP" altLang="en-US" smtClean="0"/>
              <a:pPr/>
              <a:t>3</a:t>
            </a:fld>
            <a:endParaRPr kumimoji="1" lang="ja-JP" altLang="en-US" dirty="0"/>
          </a:p>
        </p:txBody>
      </p:sp>
    </p:spTree>
    <p:extLst>
      <p:ext uri="{BB962C8B-B14F-4D97-AF65-F5344CB8AC3E}">
        <p14:creationId xmlns:p14="http://schemas.microsoft.com/office/powerpoint/2010/main" val="1026957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3759" y="894802"/>
            <a:ext cx="5300065" cy="5262979"/>
          </a:xfrm>
          <a:prstGeom prst="rect">
            <a:avLst/>
          </a:prstGeom>
          <a:noFill/>
        </p:spPr>
        <p:txBody>
          <a:bodyPr wrap="square" rtlCol="0">
            <a:spAutoFit/>
          </a:bodyPr>
          <a:lstStyle/>
          <a:p>
            <a:r>
              <a:rPr lang="ja-JP" altLang="en-US" sz="1400" dirty="0" smtClean="0">
                <a:latin typeface="+mn-ea"/>
              </a:rPr>
              <a:t>１</a:t>
            </a:r>
            <a:r>
              <a:rPr lang="ja-JP" altLang="en-US" sz="1400" dirty="0">
                <a:latin typeface="+mn-ea"/>
              </a:rPr>
              <a:t>．大阪がめざす方向性・ＩＲの必要性</a:t>
            </a:r>
          </a:p>
          <a:p>
            <a:r>
              <a:rPr lang="ja-JP" altLang="en-US" sz="1400" dirty="0" smtClean="0">
                <a:latin typeface="+mn-ea"/>
              </a:rPr>
              <a:t>　　　大阪</a:t>
            </a:r>
            <a:r>
              <a:rPr lang="ja-JP" altLang="en-US" sz="1400" dirty="0">
                <a:latin typeface="+mn-ea"/>
              </a:rPr>
              <a:t>を取り巻く</a:t>
            </a:r>
            <a:r>
              <a:rPr lang="ja-JP" altLang="en-US" sz="1400" dirty="0" smtClean="0">
                <a:latin typeface="+mn-ea"/>
              </a:rPr>
              <a:t>状況　  ・　大阪の課題</a:t>
            </a:r>
            <a:endParaRPr lang="ja-JP" altLang="en-US" sz="1400" dirty="0">
              <a:latin typeface="+mn-ea"/>
            </a:endParaRPr>
          </a:p>
          <a:p>
            <a:r>
              <a:rPr lang="ja-JP" altLang="en-US" sz="1400" dirty="0" smtClean="0">
                <a:latin typeface="+mn-ea"/>
              </a:rPr>
              <a:t>　　　大阪のポテンシャル</a:t>
            </a:r>
            <a:r>
              <a:rPr lang="ja-JP" altLang="en-US" sz="1400" dirty="0">
                <a:latin typeface="+mn-ea"/>
              </a:rPr>
              <a:t>　</a:t>
            </a:r>
            <a:r>
              <a:rPr lang="ja-JP" altLang="en-US" sz="1400" dirty="0" smtClean="0">
                <a:latin typeface="+mn-ea"/>
              </a:rPr>
              <a:t> ・　大阪・夢洲のポテンシャル</a:t>
            </a:r>
            <a:endParaRPr lang="ja-JP" altLang="en-US" sz="1400" dirty="0">
              <a:latin typeface="+mn-ea"/>
            </a:endParaRPr>
          </a:p>
          <a:p>
            <a:r>
              <a:rPr lang="ja-JP" altLang="en-US" sz="1400" dirty="0" smtClean="0">
                <a:latin typeface="+mn-ea"/>
              </a:rPr>
              <a:t>　　　大阪がめざす方向性</a:t>
            </a:r>
            <a:r>
              <a:rPr lang="ja-JP" altLang="en-US" sz="1400" dirty="0">
                <a:latin typeface="+mn-ea"/>
              </a:rPr>
              <a:t>　</a:t>
            </a:r>
            <a:r>
              <a:rPr lang="ja-JP" altLang="en-US" sz="1400" dirty="0" smtClean="0">
                <a:latin typeface="+mn-ea"/>
              </a:rPr>
              <a:t>・　なぜＩＲなのか</a:t>
            </a:r>
            <a:endParaRPr lang="en-US" altLang="ja-JP" sz="1400" dirty="0" smtClean="0">
              <a:latin typeface="+mn-ea"/>
            </a:endParaRPr>
          </a:p>
          <a:p>
            <a:endParaRPr lang="en-US" altLang="ja-JP" sz="1400" dirty="0">
              <a:latin typeface="+mn-ea"/>
            </a:endParaRPr>
          </a:p>
          <a:p>
            <a:r>
              <a:rPr lang="ja-JP" altLang="en-US" sz="1400" dirty="0" smtClean="0">
                <a:latin typeface="+mn-ea"/>
              </a:rPr>
              <a:t>２．大阪ＩＲの基本コンセプト</a:t>
            </a:r>
            <a:endParaRPr lang="en-US" altLang="ja-JP" sz="1400" dirty="0" smtClean="0">
              <a:latin typeface="+mn-ea"/>
            </a:endParaRPr>
          </a:p>
          <a:p>
            <a:endParaRPr lang="en-US" altLang="ja-JP" sz="1400" dirty="0" smtClean="0">
              <a:latin typeface="+mn-ea"/>
            </a:endParaRPr>
          </a:p>
          <a:p>
            <a:endParaRPr lang="en-US" altLang="ja-JP" sz="1400" dirty="0" smtClean="0">
              <a:latin typeface="+mn-ea"/>
            </a:endParaRPr>
          </a:p>
          <a:p>
            <a:r>
              <a:rPr lang="ja-JP" altLang="en-US" sz="1400" dirty="0" smtClean="0">
                <a:latin typeface="+mn-ea"/>
              </a:rPr>
              <a:t>３．</a:t>
            </a:r>
            <a:r>
              <a:rPr lang="ja-JP" altLang="en-US" sz="1400" dirty="0">
                <a:latin typeface="+mn-ea"/>
              </a:rPr>
              <a:t>大阪ＩＲ</a:t>
            </a:r>
            <a:r>
              <a:rPr lang="ja-JP" altLang="en-US" sz="1400" dirty="0" smtClean="0">
                <a:latin typeface="+mn-ea"/>
              </a:rPr>
              <a:t>のめざす姿</a:t>
            </a:r>
            <a:endParaRPr lang="en-US" altLang="ja-JP" sz="1400" dirty="0" smtClean="0">
              <a:latin typeface="+mn-ea"/>
            </a:endParaRPr>
          </a:p>
          <a:p>
            <a:r>
              <a:rPr lang="ja-JP" altLang="en-US" sz="1400" dirty="0" smtClean="0">
                <a:latin typeface="+mn-ea"/>
              </a:rPr>
              <a:t>　　　めざす姿　・　ＩＲを中心に発展するエリア</a:t>
            </a:r>
            <a:endParaRPr lang="en-US" altLang="ja-JP" sz="1400" dirty="0" smtClean="0">
              <a:latin typeface="+mn-ea"/>
            </a:endParaRPr>
          </a:p>
          <a:p>
            <a:r>
              <a:rPr lang="ja-JP" altLang="en-US" sz="1400" dirty="0">
                <a:latin typeface="+mn-ea"/>
              </a:rPr>
              <a:t>　</a:t>
            </a:r>
            <a:r>
              <a:rPr lang="ja-JP" altLang="en-US" sz="1400" dirty="0" smtClean="0">
                <a:latin typeface="+mn-ea"/>
              </a:rPr>
              <a:t>　　交通アクセス</a:t>
            </a:r>
            <a:endParaRPr lang="en-US" altLang="ja-JP" sz="1400" dirty="0" smtClean="0">
              <a:latin typeface="+mn-ea"/>
            </a:endParaRPr>
          </a:p>
          <a:p>
            <a:endParaRPr lang="en-US" altLang="ja-JP" sz="1400" dirty="0">
              <a:latin typeface="+mn-ea"/>
            </a:endParaRPr>
          </a:p>
          <a:p>
            <a:r>
              <a:rPr lang="ja-JP" altLang="en-US" sz="1400" dirty="0" smtClean="0">
                <a:latin typeface="+mn-ea"/>
              </a:rPr>
              <a:t>４．</a:t>
            </a:r>
            <a:r>
              <a:rPr lang="ja-JP" altLang="en-US" sz="1400" dirty="0">
                <a:latin typeface="+mn-ea"/>
              </a:rPr>
              <a:t>懸念事項と最小化への</a:t>
            </a:r>
            <a:r>
              <a:rPr lang="ja-JP" altLang="en-US" sz="1400" dirty="0" smtClean="0">
                <a:latin typeface="+mn-ea"/>
              </a:rPr>
              <a:t>取り組み</a:t>
            </a:r>
            <a:endParaRPr lang="ja-JP" altLang="en-US" sz="1400" dirty="0">
              <a:latin typeface="+mn-ea"/>
            </a:endParaRPr>
          </a:p>
          <a:p>
            <a:r>
              <a:rPr lang="ja-JP" altLang="en-US" sz="1400" dirty="0">
                <a:latin typeface="+mn-ea"/>
              </a:rPr>
              <a:t>　　　ギャンブル</a:t>
            </a:r>
            <a:r>
              <a:rPr lang="ja-JP" altLang="en-US" sz="1400" dirty="0" smtClean="0">
                <a:latin typeface="+mn-ea"/>
              </a:rPr>
              <a:t>依存症の現状　・　ギャンブル等依存症対策</a:t>
            </a:r>
            <a:endParaRPr lang="ja-JP" altLang="en-US" sz="1400" dirty="0">
              <a:latin typeface="+mn-ea"/>
            </a:endParaRPr>
          </a:p>
          <a:p>
            <a:r>
              <a:rPr lang="ja-JP" altLang="en-US" sz="1400" dirty="0">
                <a:latin typeface="+mn-ea"/>
              </a:rPr>
              <a:t>　　　治安・地域風俗環境対策の現状　・　治安・地域風俗環境対策　</a:t>
            </a:r>
          </a:p>
          <a:p>
            <a:endParaRPr lang="en-US" altLang="ja-JP" sz="1400" dirty="0" smtClean="0">
              <a:latin typeface="+mn-ea"/>
            </a:endParaRPr>
          </a:p>
          <a:p>
            <a:r>
              <a:rPr lang="ja-JP" altLang="en-US" sz="1400" dirty="0">
                <a:latin typeface="+mn-ea"/>
              </a:rPr>
              <a:t>５</a:t>
            </a:r>
            <a:r>
              <a:rPr lang="ja-JP" altLang="en-US" sz="1400" dirty="0" smtClean="0">
                <a:latin typeface="+mn-ea"/>
              </a:rPr>
              <a:t>．</a:t>
            </a:r>
            <a:r>
              <a:rPr lang="ja-JP" altLang="en-US" sz="1400" dirty="0">
                <a:latin typeface="+mn-ea"/>
              </a:rPr>
              <a:t>ＩＲ立地による効果</a:t>
            </a:r>
          </a:p>
          <a:p>
            <a:r>
              <a:rPr lang="ja-JP" altLang="en-US" sz="1400" dirty="0">
                <a:latin typeface="+mn-ea"/>
              </a:rPr>
              <a:t>　　</a:t>
            </a:r>
            <a:r>
              <a:rPr lang="ja-JP" altLang="en-US" sz="1400" dirty="0" smtClean="0">
                <a:latin typeface="+mn-ea"/>
              </a:rPr>
              <a:t>　</a:t>
            </a:r>
            <a:r>
              <a:rPr lang="ja-JP" altLang="en-US" sz="1400" dirty="0">
                <a:latin typeface="+mn-ea"/>
              </a:rPr>
              <a:t>観光振興・地域経済振興</a:t>
            </a:r>
          </a:p>
          <a:p>
            <a:r>
              <a:rPr lang="ja-JP" altLang="en-US" sz="1400" dirty="0">
                <a:latin typeface="+mn-ea"/>
              </a:rPr>
              <a:t>　</a:t>
            </a:r>
            <a:r>
              <a:rPr lang="ja-JP" altLang="en-US" sz="1400" dirty="0" smtClean="0">
                <a:latin typeface="+mn-ea"/>
              </a:rPr>
              <a:t>　</a:t>
            </a:r>
            <a:r>
              <a:rPr lang="ja-JP" altLang="en-US" sz="1400" dirty="0">
                <a:latin typeface="+mn-ea"/>
              </a:rPr>
              <a:t>　</a:t>
            </a:r>
            <a:r>
              <a:rPr lang="ja-JP" altLang="en-US" sz="1400" dirty="0" smtClean="0">
                <a:latin typeface="+mn-ea"/>
              </a:rPr>
              <a:t>納付</a:t>
            </a:r>
            <a:r>
              <a:rPr lang="ja-JP" altLang="en-US" sz="1400" dirty="0">
                <a:latin typeface="+mn-ea"/>
              </a:rPr>
              <a:t>金・</a:t>
            </a:r>
            <a:r>
              <a:rPr lang="ja-JP" altLang="en-US" sz="1400" dirty="0" smtClean="0">
                <a:latin typeface="+mn-ea"/>
              </a:rPr>
              <a:t>入場料等の活用</a:t>
            </a:r>
            <a:endParaRPr lang="ja-JP" altLang="en-US" sz="1400" dirty="0">
              <a:latin typeface="+mn-ea"/>
            </a:endParaRPr>
          </a:p>
          <a:p>
            <a:endParaRPr lang="en-US" altLang="ja-JP" sz="1400" dirty="0" smtClean="0">
              <a:latin typeface="+mn-ea"/>
            </a:endParaRPr>
          </a:p>
          <a:p>
            <a:endParaRPr lang="ja-JP" altLang="en-US" sz="1400" dirty="0">
              <a:latin typeface="+mn-ea"/>
            </a:endParaRPr>
          </a:p>
          <a:p>
            <a:r>
              <a:rPr lang="ja-JP" altLang="en-US" sz="1400" dirty="0">
                <a:latin typeface="+mn-ea"/>
              </a:rPr>
              <a:t>６</a:t>
            </a:r>
            <a:r>
              <a:rPr lang="ja-JP" altLang="en-US" sz="1400" dirty="0" smtClean="0">
                <a:latin typeface="+mn-ea"/>
              </a:rPr>
              <a:t>．</a:t>
            </a:r>
            <a:r>
              <a:rPr lang="ja-JP" altLang="en-US" sz="1400" dirty="0">
                <a:latin typeface="+mn-ea"/>
              </a:rPr>
              <a:t>地域の合意形成（府民理解の促進）に向けた取組</a:t>
            </a:r>
          </a:p>
          <a:p>
            <a:endParaRPr lang="ja-JP" altLang="en-US" sz="1400" dirty="0">
              <a:latin typeface="+mn-ea"/>
            </a:endParaRPr>
          </a:p>
          <a:p>
            <a:r>
              <a:rPr lang="ja-JP" altLang="en-US" sz="1400" dirty="0">
                <a:latin typeface="+mn-ea"/>
              </a:rPr>
              <a:t>７</a:t>
            </a:r>
            <a:r>
              <a:rPr lang="ja-JP" altLang="en-US" sz="1400" dirty="0" smtClean="0">
                <a:latin typeface="+mn-ea"/>
              </a:rPr>
              <a:t>．</a:t>
            </a:r>
            <a:r>
              <a:rPr lang="ja-JP" altLang="en-US" sz="1400" dirty="0">
                <a:latin typeface="+mn-ea"/>
              </a:rPr>
              <a:t>全体</a:t>
            </a:r>
            <a:r>
              <a:rPr lang="ja-JP" altLang="en-US" sz="1400" dirty="0" smtClean="0">
                <a:latin typeface="+mn-ea"/>
              </a:rPr>
              <a:t>スケジュール</a:t>
            </a:r>
            <a:endParaRPr lang="ja-JP" altLang="en-US" sz="1400" dirty="0">
              <a:latin typeface="+mn-ea"/>
            </a:endParaRPr>
          </a:p>
        </p:txBody>
      </p:sp>
      <p:sp>
        <p:nvSpPr>
          <p:cNvPr id="5" name="正方形/長方形 4"/>
          <p:cNvSpPr/>
          <p:nvPr/>
        </p:nvSpPr>
        <p:spPr>
          <a:xfrm>
            <a:off x="157653" y="489397"/>
            <a:ext cx="8652395" cy="6181859"/>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29507" y="242785"/>
            <a:ext cx="1822024" cy="369332"/>
          </a:xfrm>
          <a:prstGeom prst="rect">
            <a:avLst/>
          </a:prstGeom>
          <a:solidFill>
            <a:schemeClr val="bg1"/>
          </a:solidFill>
          <a:ln>
            <a:solidFill>
              <a:schemeClr val="tx1"/>
            </a:solidFill>
          </a:ln>
        </p:spPr>
        <p:txBody>
          <a:bodyPr wrap="square" rtlCol="0">
            <a:spAutoFit/>
          </a:bodyPr>
          <a:lstStyle/>
          <a:p>
            <a:pPr algn="ctr"/>
            <a:r>
              <a:rPr lang="ja-JP" altLang="en-US" dirty="0" smtClean="0"/>
              <a:t>項　目　（案）</a:t>
            </a:r>
            <a:endParaRPr lang="en-US" altLang="ja-JP" dirty="0" smtClean="0"/>
          </a:p>
        </p:txBody>
      </p:sp>
      <p:sp>
        <p:nvSpPr>
          <p:cNvPr id="2" name="右中かっこ 1"/>
          <p:cNvSpPr/>
          <p:nvPr/>
        </p:nvSpPr>
        <p:spPr>
          <a:xfrm>
            <a:off x="5836527" y="894802"/>
            <a:ext cx="276789" cy="1305574"/>
          </a:xfrm>
          <a:prstGeom prst="rightBrace">
            <a:avLst>
              <a:gd name="adj1" fmla="val 16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6237220" y="1414826"/>
            <a:ext cx="1800493" cy="338554"/>
          </a:xfrm>
          <a:prstGeom prst="rect">
            <a:avLst/>
          </a:prstGeom>
          <a:noFill/>
        </p:spPr>
        <p:txBody>
          <a:bodyPr wrap="none" rtlCol="0">
            <a:spAutoFit/>
          </a:bodyPr>
          <a:lstStyle/>
          <a:p>
            <a:r>
              <a:rPr lang="ja-JP" altLang="en-US" sz="1600" dirty="0" smtClean="0"/>
              <a:t>第２・３回議論部分</a:t>
            </a:r>
            <a:endParaRPr lang="en-US" altLang="ja-JP" sz="1600" dirty="0" smtClean="0"/>
          </a:p>
        </p:txBody>
      </p:sp>
      <p:sp>
        <p:nvSpPr>
          <p:cNvPr id="8" name="右中かっこ 7"/>
          <p:cNvSpPr/>
          <p:nvPr/>
        </p:nvSpPr>
        <p:spPr>
          <a:xfrm>
            <a:off x="5836527" y="2693602"/>
            <a:ext cx="276789" cy="2276793"/>
          </a:xfrm>
          <a:prstGeom prst="rightBrace">
            <a:avLst>
              <a:gd name="adj1" fmla="val 20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6237220" y="3623128"/>
            <a:ext cx="1415772" cy="338554"/>
          </a:xfrm>
          <a:prstGeom prst="rect">
            <a:avLst/>
          </a:prstGeom>
          <a:solidFill>
            <a:schemeClr val="accent1">
              <a:lumMod val="50000"/>
            </a:schemeClr>
          </a:solidFill>
          <a:ln>
            <a:solidFill>
              <a:schemeClr val="accent1"/>
            </a:solidFill>
          </a:ln>
        </p:spPr>
        <p:txBody>
          <a:bodyPr wrap="none" rtlCol="0">
            <a:spAutoFit/>
          </a:bodyPr>
          <a:lstStyle/>
          <a:p>
            <a:r>
              <a:rPr lang="ja-JP" altLang="en-US" sz="1600" dirty="0">
                <a:solidFill>
                  <a:schemeClr val="bg1"/>
                </a:solidFill>
              </a:rPr>
              <a:t>今回</a:t>
            </a:r>
            <a:r>
              <a:rPr lang="ja-JP" altLang="en-US" sz="1600" dirty="0" smtClean="0">
                <a:solidFill>
                  <a:schemeClr val="bg1"/>
                </a:solidFill>
              </a:rPr>
              <a:t>議論部分</a:t>
            </a:r>
            <a:endParaRPr kumimoji="1" lang="ja-JP" altLang="en-US" sz="1600" dirty="0">
              <a:solidFill>
                <a:schemeClr val="bg1"/>
              </a:solidFill>
            </a:endParaRPr>
          </a:p>
        </p:txBody>
      </p:sp>
      <p:sp>
        <p:nvSpPr>
          <p:cNvPr id="10" name="テキスト ボックス 9"/>
          <p:cNvSpPr txBox="1"/>
          <p:nvPr/>
        </p:nvSpPr>
        <p:spPr>
          <a:xfrm>
            <a:off x="6689969" y="6376603"/>
            <a:ext cx="2119491" cy="253916"/>
          </a:xfrm>
          <a:prstGeom prst="rect">
            <a:avLst/>
          </a:prstGeom>
          <a:noFill/>
        </p:spPr>
        <p:txBody>
          <a:bodyPr wrap="none" rtlCol="0">
            <a:spAutoFit/>
          </a:bodyPr>
          <a:lstStyle/>
          <a:p>
            <a:r>
              <a:rPr lang="en-US" altLang="ja-JP" sz="1050" i="1" dirty="0" smtClean="0"/>
              <a:t>※</a:t>
            </a:r>
            <a:r>
              <a:rPr lang="ja-JP" altLang="en-US" sz="1050" i="1" dirty="0" smtClean="0"/>
              <a:t>目次項目等は現時点での想定</a:t>
            </a:r>
            <a:endParaRPr kumimoji="1" lang="ja-JP" altLang="en-US" sz="1050" i="1" dirty="0"/>
          </a:p>
        </p:txBody>
      </p:sp>
      <p:cxnSp>
        <p:nvCxnSpPr>
          <p:cNvPr id="12" name="直線コネクタ 11"/>
          <p:cNvCxnSpPr/>
          <p:nvPr/>
        </p:nvCxnSpPr>
        <p:spPr>
          <a:xfrm>
            <a:off x="321972" y="2446989"/>
            <a:ext cx="833263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7302071" y="79328"/>
            <a:ext cx="1661578" cy="369332"/>
          </a:xfrm>
          <a:prstGeom prst="rect">
            <a:avLst/>
          </a:prstGeom>
          <a:solidFill>
            <a:schemeClr val="bg1"/>
          </a:solidFill>
          <a:ln>
            <a:solidFill>
              <a:schemeClr val="tx1"/>
            </a:solidFill>
          </a:ln>
        </p:spPr>
        <p:txBody>
          <a:bodyPr wrap="square" rtlCol="0">
            <a:spAutoFit/>
          </a:bodyPr>
          <a:lstStyle/>
          <a:p>
            <a:pPr algn="ctr"/>
            <a:r>
              <a:rPr lang="ja-JP" altLang="en-US" dirty="0" smtClean="0"/>
              <a:t>参考資料</a:t>
            </a:r>
            <a:endParaRPr lang="en-US" altLang="ja-JP" dirty="0" smtClean="0"/>
          </a:p>
        </p:txBody>
      </p:sp>
      <p:sp>
        <p:nvSpPr>
          <p:cNvPr id="14" name="右中かっこ 13"/>
          <p:cNvSpPr/>
          <p:nvPr/>
        </p:nvSpPr>
        <p:spPr>
          <a:xfrm>
            <a:off x="5836527" y="5435028"/>
            <a:ext cx="276789" cy="725330"/>
          </a:xfrm>
          <a:prstGeom prst="rightBrace">
            <a:avLst>
              <a:gd name="adj1" fmla="val 1633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p:cNvSpPr txBox="1"/>
          <p:nvPr/>
        </p:nvSpPr>
        <p:spPr>
          <a:xfrm>
            <a:off x="6237220" y="5653047"/>
            <a:ext cx="2430208" cy="338554"/>
          </a:xfrm>
          <a:prstGeom prst="rect">
            <a:avLst/>
          </a:prstGeom>
          <a:noFill/>
        </p:spPr>
        <p:txBody>
          <a:bodyPr wrap="square" rtlCol="0">
            <a:spAutoFit/>
          </a:bodyPr>
          <a:lstStyle/>
          <a:p>
            <a:r>
              <a:rPr lang="ja-JP" altLang="en-US" sz="1600" dirty="0" smtClean="0"/>
              <a:t>第５回議論部分（予定）</a:t>
            </a:r>
            <a:endParaRPr lang="en-US" altLang="ja-JP" sz="1600" dirty="0" smtClean="0"/>
          </a:p>
        </p:txBody>
      </p:sp>
      <p:cxnSp>
        <p:nvCxnSpPr>
          <p:cNvPr id="16" name="直線コネクタ 15"/>
          <p:cNvCxnSpPr/>
          <p:nvPr/>
        </p:nvCxnSpPr>
        <p:spPr>
          <a:xfrm>
            <a:off x="317534" y="5213800"/>
            <a:ext cx="833263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スライド番号プレースホルダ 9"/>
          <p:cNvSpPr>
            <a:spLocks noGrp="1"/>
          </p:cNvSpPr>
          <p:nvPr>
            <p:ph type="sldNum" sz="quarter" idx="12"/>
          </p:nvPr>
        </p:nvSpPr>
        <p:spPr>
          <a:xfrm>
            <a:off x="6992094" y="6441341"/>
            <a:ext cx="2133600" cy="365125"/>
          </a:xfrm>
        </p:spPr>
        <p:txBody>
          <a:bodyPr/>
          <a:lstStyle/>
          <a:p>
            <a:fld id="{2F5FFCC2-724E-4DD4-AEC6-56C0720B265A}" type="slidenum">
              <a:rPr kumimoji="1" lang="ja-JP" altLang="en-US" smtClean="0"/>
              <a:pPr/>
              <a:t>4</a:t>
            </a:fld>
            <a:endParaRPr kumimoji="1" lang="ja-JP" altLang="en-US" dirty="0"/>
          </a:p>
        </p:txBody>
      </p:sp>
    </p:spTree>
    <p:extLst>
      <p:ext uri="{BB962C8B-B14F-4D97-AF65-F5344CB8AC3E}">
        <p14:creationId xmlns:p14="http://schemas.microsoft.com/office/powerpoint/2010/main" val="30428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13285</TotalTime>
  <Words>587</Words>
  <Application>Microsoft Office PowerPoint</Application>
  <PresentationFormat>画面に合わせる (4:3)</PresentationFormat>
  <Paragraphs>98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大阪府</cp:lastModifiedBy>
  <cp:revision>1161</cp:revision>
  <cp:lastPrinted>2017-07-19T06:32:48Z</cp:lastPrinted>
  <dcterms:created xsi:type="dcterms:W3CDTF">2015-04-10T06:10:32Z</dcterms:created>
  <dcterms:modified xsi:type="dcterms:W3CDTF">2017-07-19T08:51:35Z</dcterms:modified>
</cp:coreProperties>
</file>