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48" r:id="rId1"/>
  </p:sldMasterIdLst>
  <p:notesMasterIdLst>
    <p:notesMasterId r:id="rId13"/>
  </p:notesMasterIdLst>
  <p:handoutMasterIdLst>
    <p:handoutMasterId r:id="rId14"/>
  </p:handoutMasterIdLst>
  <p:sldIdLst>
    <p:sldId id="440" r:id="rId2"/>
    <p:sldId id="441" r:id="rId3"/>
    <p:sldId id="442" r:id="rId4"/>
    <p:sldId id="402" r:id="rId5"/>
    <p:sldId id="430" r:id="rId6"/>
    <p:sldId id="438" r:id="rId7"/>
    <p:sldId id="439" r:id="rId8"/>
    <p:sldId id="432" r:id="rId9"/>
    <p:sldId id="436" r:id="rId10"/>
    <p:sldId id="437" r:id="rId11"/>
    <p:sldId id="435" r:id="rId12"/>
  </p:sldIdLst>
  <p:sldSz cx="9144000" cy="6858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ECFF"/>
    <a:srgbClr val="0000FF"/>
    <a:srgbClr val="E6E6E6"/>
    <a:srgbClr val="FFFFCC"/>
    <a:srgbClr val="66CCFF"/>
    <a:srgbClr val="CCFFCC"/>
    <a:srgbClr val="FFEBFF"/>
    <a:srgbClr val="FFDDFF"/>
    <a:srgbClr val="FFCCFF"/>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snapToGrid="0">
      <p:cViewPr varScale="1">
        <p:scale>
          <a:sx n="75" d="100"/>
          <a:sy n="75" d="100"/>
        </p:scale>
        <p:origin x="1020" y="3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19565" cy="493868"/>
          </a:xfrm>
          <a:prstGeom prst="rect">
            <a:avLst/>
          </a:prstGeom>
        </p:spPr>
        <p:txBody>
          <a:bodyPr vert="horz" lIns="90749" tIns="45375" rIns="90749" bIns="45375"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4627" y="0"/>
            <a:ext cx="2919565" cy="493868"/>
          </a:xfrm>
          <a:prstGeom prst="rect">
            <a:avLst/>
          </a:prstGeom>
        </p:spPr>
        <p:txBody>
          <a:bodyPr vert="horz" lIns="90749" tIns="45375" rIns="90749" bIns="45375" rtlCol="0"/>
          <a:lstStyle>
            <a:lvl1pPr algn="r">
              <a:defRPr sz="1200"/>
            </a:lvl1pPr>
          </a:lstStyle>
          <a:p>
            <a:fld id="{961E19C7-9064-4FC0-BAF7-49B4BCE8967D}" type="datetimeFigureOut">
              <a:rPr kumimoji="1" lang="ja-JP" altLang="en-US" smtClean="0"/>
              <a:t>2025/7/17</a:t>
            </a:fld>
            <a:endParaRPr kumimoji="1" lang="ja-JP" altLang="en-US"/>
          </a:p>
        </p:txBody>
      </p:sp>
      <p:sp>
        <p:nvSpPr>
          <p:cNvPr id="4" name="フッター プレースホルダー 3"/>
          <p:cNvSpPr>
            <a:spLocks noGrp="1"/>
          </p:cNvSpPr>
          <p:nvPr>
            <p:ph type="ftr" sz="quarter" idx="2"/>
          </p:nvPr>
        </p:nvSpPr>
        <p:spPr>
          <a:xfrm>
            <a:off x="1" y="9372445"/>
            <a:ext cx="2919565" cy="493868"/>
          </a:xfrm>
          <a:prstGeom prst="rect">
            <a:avLst/>
          </a:prstGeom>
        </p:spPr>
        <p:txBody>
          <a:bodyPr vert="horz" lIns="90749" tIns="45375" rIns="90749" bIns="45375"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4627" y="9372445"/>
            <a:ext cx="2919565" cy="493868"/>
          </a:xfrm>
          <a:prstGeom prst="rect">
            <a:avLst/>
          </a:prstGeom>
        </p:spPr>
        <p:txBody>
          <a:bodyPr vert="horz" lIns="90749" tIns="45375" rIns="90749" bIns="45375" rtlCol="0" anchor="b"/>
          <a:lstStyle>
            <a:lvl1pPr algn="r">
              <a:defRPr sz="1200"/>
            </a:lvl1pPr>
          </a:lstStyle>
          <a:p>
            <a:fld id="{DB1734AE-ED2B-40DA-B3A9-6211561D9559}" type="slidenum">
              <a:rPr kumimoji="1" lang="ja-JP" altLang="en-US" smtClean="0"/>
              <a:t>‹#›</a:t>
            </a:fld>
            <a:endParaRPr kumimoji="1" lang="ja-JP" altLang="en-US"/>
          </a:p>
        </p:txBody>
      </p:sp>
    </p:spTree>
    <p:extLst>
      <p:ext uri="{BB962C8B-B14F-4D97-AF65-F5344CB8AC3E}">
        <p14:creationId xmlns:p14="http://schemas.microsoft.com/office/powerpoint/2010/main" val="300787724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1" y="0"/>
            <a:ext cx="2918831" cy="493316"/>
          </a:xfrm>
          <a:prstGeom prst="rect">
            <a:avLst/>
          </a:prstGeom>
        </p:spPr>
        <p:txBody>
          <a:bodyPr vert="horz" lIns="91405" tIns="45703" rIns="91405" bIns="45703" rtlCol="0"/>
          <a:lstStyle>
            <a:lvl1pPr algn="l">
              <a:defRPr sz="1200"/>
            </a:lvl1pPr>
          </a:lstStyle>
          <a:p>
            <a:endParaRPr kumimoji="1" lang="ja-JP" altLang="en-US" dirty="0"/>
          </a:p>
        </p:txBody>
      </p:sp>
      <p:sp>
        <p:nvSpPr>
          <p:cNvPr id="3" name="日付プレースホルダ 2"/>
          <p:cNvSpPr>
            <a:spLocks noGrp="1"/>
          </p:cNvSpPr>
          <p:nvPr>
            <p:ph type="dt" idx="1"/>
          </p:nvPr>
        </p:nvSpPr>
        <p:spPr>
          <a:xfrm>
            <a:off x="3815374" y="0"/>
            <a:ext cx="2918831" cy="493316"/>
          </a:xfrm>
          <a:prstGeom prst="rect">
            <a:avLst/>
          </a:prstGeom>
        </p:spPr>
        <p:txBody>
          <a:bodyPr vert="horz" lIns="91405" tIns="45703" rIns="91405" bIns="45703" rtlCol="0"/>
          <a:lstStyle>
            <a:lvl1pPr algn="r">
              <a:defRPr sz="1200"/>
            </a:lvl1pPr>
          </a:lstStyle>
          <a:p>
            <a:fld id="{B9989B71-573A-4B67-8F56-9291CAB673C9}" type="datetimeFigureOut">
              <a:rPr kumimoji="1" lang="ja-JP" altLang="en-US" smtClean="0"/>
              <a:pPr/>
              <a:t>2025/7/17</a:t>
            </a:fld>
            <a:endParaRPr kumimoji="1" lang="ja-JP" altLang="en-US" dirty="0"/>
          </a:p>
        </p:txBody>
      </p:sp>
      <p:sp>
        <p:nvSpPr>
          <p:cNvPr id="4" name="スライド イメージ プレースホルダ 3"/>
          <p:cNvSpPr>
            <a:spLocks noGrp="1" noRot="1" noChangeAspect="1"/>
          </p:cNvSpPr>
          <p:nvPr>
            <p:ph type="sldImg" idx="2"/>
          </p:nvPr>
        </p:nvSpPr>
        <p:spPr>
          <a:xfrm>
            <a:off x="901700" y="739775"/>
            <a:ext cx="4932363" cy="3700463"/>
          </a:xfrm>
          <a:prstGeom prst="rect">
            <a:avLst/>
          </a:prstGeom>
          <a:noFill/>
          <a:ln w="12700">
            <a:solidFill>
              <a:prstClr val="black"/>
            </a:solidFill>
          </a:ln>
        </p:spPr>
        <p:txBody>
          <a:bodyPr vert="horz" lIns="91405" tIns="45703" rIns="91405" bIns="45703" rtlCol="0" anchor="ctr"/>
          <a:lstStyle/>
          <a:p>
            <a:endParaRPr lang="ja-JP" altLang="en-US" dirty="0"/>
          </a:p>
        </p:txBody>
      </p:sp>
      <p:sp>
        <p:nvSpPr>
          <p:cNvPr id="5" name="ノート プレースホルダ 4"/>
          <p:cNvSpPr>
            <a:spLocks noGrp="1"/>
          </p:cNvSpPr>
          <p:nvPr>
            <p:ph type="body" sz="quarter" idx="3"/>
          </p:nvPr>
        </p:nvSpPr>
        <p:spPr>
          <a:xfrm>
            <a:off x="673577" y="4686502"/>
            <a:ext cx="5388610" cy="4439841"/>
          </a:xfrm>
          <a:prstGeom prst="rect">
            <a:avLst/>
          </a:prstGeom>
        </p:spPr>
        <p:txBody>
          <a:bodyPr vert="horz" lIns="91405" tIns="45703" rIns="91405" bIns="45703"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 5"/>
          <p:cNvSpPr>
            <a:spLocks noGrp="1"/>
          </p:cNvSpPr>
          <p:nvPr>
            <p:ph type="ftr" sz="quarter" idx="4"/>
          </p:nvPr>
        </p:nvSpPr>
        <p:spPr>
          <a:xfrm>
            <a:off x="1" y="9371285"/>
            <a:ext cx="2918831" cy="493316"/>
          </a:xfrm>
          <a:prstGeom prst="rect">
            <a:avLst/>
          </a:prstGeom>
        </p:spPr>
        <p:txBody>
          <a:bodyPr vert="horz" lIns="91405" tIns="45703" rIns="91405" bIns="45703" rtlCol="0" anchor="b"/>
          <a:lstStyle>
            <a:lvl1pPr algn="l">
              <a:defRPr sz="1200"/>
            </a:lvl1pPr>
          </a:lstStyle>
          <a:p>
            <a:endParaRPr kumimoji="1" lang="ja-JP" altLang="en-US" dirty="0"/>
          </a:p>
        </p:txBody>
      </p:sp>
      <p:sp>
        <p:nvSpPr>
          <p:cNvPr id="7" name="スライド番号プレースホルダ 6"/>
          <p:cNvSpPr>
            <a:spLocks noGrp="1"/>
          </p:cNvSpPr>
          <p:nvPr>
            <p:ph type="sldNum" sz="quarter" idx="5"/>
          </p:nvPr>
        </p:nvSpPr>
        <p:spPr>
          <a:xfrm>
            <a:off x="3815374" y="9371285"/>
            <a:ext cx="2918831" cy="493316"/>
          </a:xfrm>
          <a:prstGeom prst="rect">
            <a:avLst/>
          </a:prstGeom>
        </p:spPr>
        <p:txBody>
          <a:bodyPr vert="horz" lIns="91405" tIns="45703" rIns="91405" bIns="45703" rtlCol="0" anchor="b"/>
          <a:lstStyle>
            <a:lvl1pPr algn="r">
              <a:defRPr sz="1200"/>
            </a:lvl1pPr>
          </a:lstStyle>
          <a:p>
            <a:fld id="{482F0F5B-F288-45BC-9926-93BF07924891}" type="slidenum">
              <a:rPr kumimoji="1" lang="ja-JP" altLang="en-US" smtClean="0"/>
              <a:pPr/>
              <a:t>‹#›</a:t>
            </a:fld>
            <a:endParaRPr kumimoji="1" lang="ja-JP" altLang="en-US" dirty="0"/>
          </a:p>
        </p:txBody>
      </p:sp>
    </p:spTree>
    <p:extLst>
      <p:ext uri="{BB962C8B-B14F-4D97-AF65-F5344CB8AC3E}">
        <p14:creationId xmlns:p14="http://schemas.microsoft.com/office/powerpoint/2010/main" val="337500453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00113" y="739775"/>
            <a:ext cx="4935537" cy="37004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B1C333C-01F4-42FB-86A1-E1F93E60EF31}" type="slidenum">
              <a:rPr kumimoji="1" lang="ja-JP" altLang="en-US" smtClean="0"/>
              <a:t>7</a:t>
            </a:fld>
            <a:endParaRPr kumimoji="1" lang="ja-JP" altLang="en-US"/>
          </a:p>
        </p:txBody>
      </p:sp>
    </p:spTree>
    <p:extLst>
      <p:ext uri="{BB962C8B-B14F-4D97-AF65-F5344CB8AC3E}">
        <p14:creationId xmlns:p14="http://schemas.microsoft.com/office/powerpoint/2010/main" val="18642597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B4565497-ABBB-47CC-87B5-736686006812}" type="datetime1">
              <a:rPr kumimoji="1" lang="ja-JP" altLang="en-US" smtClean="0"/>
              <a:pPr/>
              <a:t>2025/7/17</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2F5FFCC2-724E-4DD4-AEC6-56C0720B265A}" type="slidenum">
              <a:rPr kumimoji="1" lang="ja-JP" altLang="en-US" smtClean="0"/>
              <a:pPr/>
              <a:t>‹#›</a:t>
            </a:fld>
            <a:endParaRPr kumimoji="1" lang="ja-JP"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83E845AE-E5D0-4C66-A783-8B36E6BB8A4C}" type="datetime1">
              <a:rPr kumimoji="1" lang="ja-JP" altLang="en-US" smtClean="0"/>
              <a:pPr/>
              <a:t>2025/7/17</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2F5FFCC2-724E-4DD4-AEC6-56C0720B265A}" type="slidenum">
              <a:rPr kumimoji="1" lang="ja-JP" altLang="en-US" smtClean="0"/>
              <a:pPr/>
              <a:t>‹#›</a:t>
            </a:fld>
            <a:endParaRPr kumimoji="1" lang="ja-JP"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079595F2-A054-4575-AC90-5089A45DF62E}" type="datetime1">
              <a:rPr kumimoji="1" lang="ja-JP" altLang="en-US" smtClean="0"/>
              <a:pPr/>
              <a:t>2025/7/17</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2F5FFCC2-724E-4DD4-AEC6-56C0720B265A}" type="slidenum">
              <a:rPr kumimoji="1" lang="ja-JP" altLang="en-US" smtClean="0"/>
              <a:pPr/>
              <a:t>‹#›</a:t>
            </a:fld>
            <a:endParaRPr kumimoji="1" lang="ja-JP"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29A2910C-B2D6-4DC6-9D6D-CC27182DD24C}" type="datetime1">
              <a:rPr kumimoji="1" lang="ja-JP" altLang="en-US" smtClean="0"/>
              <a:pPr/>
              <a:t>2025/7/17</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2F5FFCC2-724E-4DD4-AEC6-56C0720B265A}" type="slidenum">
              <a:rPr kumimoji="1" lang="ja-JP" altLang="en-US" smtClean="0"/>
              <a:pPr/>
              <a:t>‹#›</a:t>
            </a:fld>
            <a:endParaRPr kumimoji="1" lang="ja-JP" alt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EC982992-5119-4EC4-99C8-9AA331384C03}" type="datetime1">
              <a:rPr kumimoji="1" lang="ja-JP" altLang="en-US" smtClean="0"/>
              <a:pPr/>
              <a:t>2025/7/17</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2F5FFCC2-724E-4DD4-AEC6-56C0720B265A}" type="slidenum">
              <a:rPr kumimoji="1" lang="ja-JP" altLang="en-US" smtClean="0"/>
              <a:pPr/>
              <a:t>‹#›</a:t>
            </a:fld>
            <a:endParaRPr kumimoji="1" lang="ja-JP" alt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BE02DF71-AD4B-4E39-958E-07A129050D48}" type="datetime1">
              <a:rPr kumimoji="1" lang="ja-JP" altLang="en-US" smtClean="0"/>
              <a:pPr/>
              <a:t>2025/7/17</a:t>
            </a:fld>
            <a:endParaRPr kumimoji="1" lang="ja-JP" altLang="en-US" dirty="0"/>
          </a:p>
        </p:txBody>
      </p:sp>
      <p:sp>
        <p:nvSpPr>
          <p:cNvPr id="6" name="フッター プレースホルダ 5"/>
          <p:cNvSpPr>
            <a:spLocks noGrp="1"/>
          </p:cNvSpPr>
          <p:nvPr>
            <p:ph type="ftr" sz="quarter" idx="11"/>
          </p:nvPr>
        </p:nvSpPr>
        <p:spPr/>
        <p:txBody>
          <a:bodyPr/>
          <a:lstStyle/>
          <a:p>
            <a:endParaRPr kumimoji="1" lang="ja-JP" altLang="en-US" dirty="0"/>
          </a:p>
        </p:txBody>
      </p:sp>
      <p:sp>
        <p:nvSpPr>
          <p:cNvPr id="7" name="スライド番号プレースホルダ 6"/>
          <p:cNvSpPr>
            <a:spLocks noGrp="1"/>
          </p:cNvSpPr>
          <p:nvPr>
            <p:ph type="sldNum" sz="quarter" idx="12"/>
          </p:nvPr>
        </p:nvSpPr>
        <p:spPr/>
        <p:txBody>
          <a:bodyPr/>
          <a:lstStyle/>
          <a:p>
            <a:fld id="{2F5FFCC2-724E-4DD4-AEC6-56C0720B265A}" type="slidenum">
              <a:rPr kumimoji="1" lang="ja-JP" altLang="en-US" smtClean="0"/>
              <a:pPr/>
              <a:t>‹#›</a:t>
            </a:fld>
            <a:endParaRPr kumimoji="1" lang="ja-JP" alt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FF2AEAB4-BF88-42F4-91D6-FF269F2F776F}" type="datetime1">
              <a:rPr kumimoji="1" lang="ja-JP" altLang="en-US" smtClean="0"/>
              <a:pPr/>
              <a:t>2025/7/17</a:t>
            </a:fld>
            <a:endParaRPr kumimoji="1" lang="ja-JP" altLang="en-US" dirty="0"/>
          </a:p>
        </p:txBody>
      </p:sp>
      <p:sp>
        <p:nvSpPr>
          <p:cNvPr id="8" name="フッター プレースホルダ 7"/>
          <p:cNvSpPr>
            <a:spLocks noGrp="1"/>
          </p:cNvSpPr>
          <p:nvPr>
            <p:ph type="ftr" sz="quarter" idx="11"/>
          </p:nvPr>
        </p:nvSpPr>
        <p:spPr/>
        <p:txBody>
          <a:bodyPr/>
          <a:lstStyle/>
          <a:p>
            <a:endParaRPr kumimoji="1" lang="ja-JP" altLang="en-US" dirty="0"/>
          </a:p>
        </p:txBody>
      </p:sp>
      <p:sp>
        <p:nvSpPr>
          <p:cNvPr id="9" name="スライド番号プレースホルダ 8"/>
          <p:cNvSpPr>
            <a:spLocks noGrp="1"/>
          </p:cNvSpPr>
          <p:nvPr>
            <p:ph type="sldNum" sz="quarter" idx="12"/>
          </p:nvPr>
        </p:nvSpPr>
        <p:spPr/>
        <p:txBody>
          <a:bodyPr/>
          <a:lstStyle/>
          <a:p>
            <a:fld id="{2F5FFCC2-724E-4DD4-AEC6-56C0720B265A}" type="slidenum">
              <a:rPr kumimoji="1" lang="ja-JP" altLang="en-US" smtClean="0"/>
              <a:pPr/>
              <a:t>‹#›</a:t>
            </a:fld>
            <a:endParaRPr kumimoji="1" lang="ja-JP" alt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838E772C-F13D-43AE-8287-BC597B00DCE2}" type="datetime1">
              <a:rPr kumimoji="1" lang="ja-JP" altLang="en-US" smtClean="0"/>
              <a:pPr/>
              <a:t>2025/7/17</a:t>
            </a:fld>
            <a:endParaRPr kumimoji="1" lang="ja-JP" altLang="en-US" dirty="0"/>
          </a:p>
        </p:txBody>
      </p:sp>
      <p:sp>
        <p:nvSpPr>
          <p:cNvPr id="4" name="フッター プレースホルダ 3"/>
          <p:cNvSpPr>
            <a:spLocks noGrp="1"/>
          </p:cNvSpPr>
          <p:nvPr>
            <p:ph type="ftr" sz="quarter" idx="11"/>
          </p:nvPr>
        </p:nvSpPr>
        <p:spPr/>
        <p:txBody>
          <a:bodyPr/>
          <a:lstStyle/>
          <a:p>
            <a:endParaRPr kumimoji="1" lang="ja-JP" altLang="en-US" dirty="0"/>
          </a:p>
        </p:txBody>
      </p:sp>
      <p:sp>
        <p:nvSpPr>
          <p:cNvPr id="5" name="スライド番号プレースホルダ 4"/>
          <p:cNvSpPr>
            <a:spLocks noGrp="1"/>
          </p:cNvSpPr>
          <p:nvPr>
            <p:ph type="sldNum" sz="quarter" idx="12"/>
          </p:nvPr>
        </p:nvSpPr>
        <p:spPr/>
        <p:txBody>
          <a:bodyPr/>
          <a:lstStyle/>
          <a:p>
            <a:fld id="{2F5FFCC2-724E-4DD4-AEC6-56C0720B265A}" type="slidenum">
              <a:rPr kumimoji="1" lang="ja-JP" altLang="en-US" smtClean="0"/>
              <a:pPr/>
              <a:t>‹#›</a:t>
            </a:fld>
            <a:endParaRPr kumimoji="1" lang="ja-JP" alt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B94C3201-F3AC-4745-91F1-78BEA830CD88}" type="datetime1">
              <a:rPr kumimoji="1" lang="ja-JP" altLang="en-US" smtClean="0"/>
              <a:pPr/>
              <a:t>2025/7/17</a:t>
            </a:fld>
            <a:endParaRPr kumimoji="1" lang="ja-JP" altLang="en-US" dirty="0"/>
          </a:p>
        </p:txBody>
      </p:sp>
      <p:sp>
        <p:nvSpPr>
          <p:cNvPr id="3" name="フッター プレースホルダ 2"/>
          <p:cNvSpPr>
            <a:spLocks noGrp="1"/>
          </p:cNvSpPr>
          <p:nvPr>
            <p:ph type="ftr" sz="quarter" idx="11"/>
          </p:nvPr>
        </p:nvSpPr>
        <p:spPr/>
        <p:txBody>
          <a:bodyPr/>
          <a:lstStyle/>
          <a:p>
            <a:endParaRPr kumimoji="1" lang="ja-JP" altLang="en-US" dirty="0"/>
          </a:p>
        </p:txBody>
      </p:sp>
      <p:sp>
        <p:nvSpPr>
          <p:cNvPr id="4" name="スライド番号プレースホルダ 3"/>
          <p:cNvSpPr>
            <a:spLocks noGrp="1"/>
          </p:cNvSpPr>
          <p:nvPr>
            <p:ph type="sldNum" sz="quarter" idx="12"/>
          </p:nvPr>
        </p:nvSpPr>
        <p:spPr/>
        <p:txBody>
          <a:bodyPr/>
          <a:lstStyle/>
          <a:p>
            <a:fld id="{2F5FFCC2-724E-4DD4-AEC6-56C0720B265A}" type="slidenum">
              <a:rPr kumimoji="1" lang="ja-JP" altLang="en-US" smtClean="0"/>
              <a:pPr/>
              <a:t>‹#›</a:t>
            </a:fld>
            <a:endParaRPr kumimoji="1" lang="ja-JP" alt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B352C2C7-20A3-49D8-BF7E-E6402C95D9ED}" type="datetime1">
              <a:rPr kumimoji="1" lang="ja-JP" altLang="en-US" smtClean="0"/>
              <a:pPr/>
              <a:t>2025/7/17</a:t>
            </a:fld>
            <a:endParaRPr kumimoji="1" lang="ja-JP" altLang="en-US" dirty="0"/>
          </a:p>
        </p:txBody>
      </p:sp>
      <p:sp>
        <p:nvSpPr>
          <p:cNvPr id="6" name="フッター プレースホルダ 5"/>
          <p:cNvSpPr>
            <a:spLocks noGrp="1"/>
          </p:cNvSpPr>
          <p:nvPr>
            <p:ph type="ftr" sz="quarter" idx="11"/>
          </p:nvPr>
        </p:nvSpPr>
        <p:spPr/>
        <p:txBody>
          <a:bodyPr/>
          <a:lstStyle/>
          <a:p>
            <a:endParaRPr kumimoji="1" lang="ja-JP" altLang="en-US" dirty="0"/>
          </a:p>
        </p:txBody>
      </p:sp>
      <p:sp>
        <p:nvSpPr>
          <p:cNvPr id="7" name="スライド番号プレースホルダ 6"/>
          <p:cNvSpPr>
            <a:spLocks noGrp="1"/>
          </p:cNvSpPr>
          <p:nvPr>
            <p:ph type="sldNum" sz="quarter" idx="12"/>
          </p:nvPr>
        </p:nvSpPr>
        <p:spPr/>
        <p:txBody>
          <a:bodyPr/>
          <a:lstStyle/>
          <a:p>
            <a:fld id="{2F5FFCC2-724E-4DD4-AEC6-56C0720B265A}" type="slidenum">
              <a:rPr kumimoji="1" lang="ja-JP" altLang="en-US" smtClean="0"/>
              <a:pPr/>
              <a:t>‹#›</a:t>
            </a:fld>
            <a:endParaRPr kumimoji="1" lang="ja-JP" alt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dirty="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1CBCD4F2-836F-40C6-869E-4F6016D39736}" type="datetime1">
              <a:rPr kumimoji="1" lang="ja-JP" altLang="en-US" smtClean="0"/>
              <a:pPr/>
              <a:t>2025/7/17</a:t>
            </a:fld>
            <a:endParaRPr kumimoji="1" lang="ja-JP" altLang="en-US" dirty="0"/>
          </a:p>
        </p:txBody>
      </p:sp>
      <p:sp>
        <p:nvSpPr>
          <p:cNvPr id="6" name="フッター プレースホルダ 5"/>
          <p:cNvSpPr>
            <a:spLocks noGrp="1"/>
          </p:cNvSpPr>
          <p:nvPr>
            <p:ph type="ftr" sz="quarter" idx="11"/>
          </p:nvPr>
        </p:nvSpPr>
        <p:spPr/>
        <p:txBody>
          <a:bodyPr/>
          <a:lstStyle/>
          <a:p>
            <a:endParaRPr kumimoji="1" lang="ja-JP" altLang="en-US" dirty="0"/>
          </a:p>
        </p:txBody>
      </p:sp>
      <p:sp>
        <p:nvSpPr>
          <p:cNvPr id="7" name="スライド番号プレースホルダ 6"/>
          <p:cNvSpPr>
            <a:spLocks noGrp="1"/>
          </p:cNvSpPr>
          <p:nvPr>
            <p:ph type="sldNum" sz="quarter" idx="12"/>
          </p:nvPr>
        </p:nvSpPr>
        <p:spPr/>
        <p:txBody>
          <a:bodyPr/>
          <a:lstStyle/>
          <a:p>
            <a:fld id="{2F5FFCC2-724E-4DD4-AEC6-56C0720B265A}" type="slidenum">
              <a:rPr kumimoji="1" lang="ja-JP" altLang="en-US" smtClean="0"/>
              <a:pPr/>
              <a:t>‹#›</a:t>
            </a:fld>
            <a:endParaRPr kumimoji="1" lang="ja-JP" alt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543FE1B-7894-447A-82D6-6D02ED66CEFA}" type="datetime1">
              <a:rPr kumimoji="1" lang="ja-JP" altLang="en-US" smtClean="0"/>
              <a:pPr/>
              <a:t>2025/7/17</a:t>
            </a:fld>
            <a:endParaRPr kumimoji="1" lang="ja-JP" altLang="en-US" dirty="0"/>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F5FFCC2-724E-4DD4-AEC6-56C0720B265A}" type="slidenum">
              <a:rPr kumimoji="1" lang="ja-JP" altLang="en-US" smtClean="0"/>
              <a:pPr/>
              <a:t>‹#›</a:t>
            </a:fld>
            <a:endParaRPr kumimoji="1" lang="ja-JP"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jpeg"/></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正方形/長方形 13"/>
          <p:cNvSpPr/>
          <p:nvPr/>
        </p:nvSpPr>
        <p:spPr>
          <a:xfrm>
            <a:off x="263903" y="1572489"/>
            <a:ext cx="8701678" cy="4335356"/>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dirty="0">
                <a:solidFill>
                  <a:schemeClr val="tx1"/>
                </a:solidFill>
              </a:rPr>
              <a:t>　 </a:t>
            </a:r>
            <a:r>
              <a:rPr kumimoji="1" lang="ja-JP" altLang="en-US" dirty="0">
                <a:solidFill>
                  <a:schemeClr val="tx1"/>
                </a:solidFill>
                <a:latin typeface="ＭＳ Ｐゴシック" panose="020B0600070205080204" pitchFamily="50" charset="-128"/>
                <a:ea typeface="ＭＳ Ｐゴシック" panose="020B0600070205080204" pitchFamily="50" charset="-128"/>
              </a:rPr>
              <a:t>国においては、「</a:t>
            </a:r>
            <a:r>
              <a:rPr lang="ja-JP" altLang="en-US" dirty="0">
                <a:solidFill>
                  <a:schemeClr val="tx1"/>
                </a:solidFill>
                <a:latin typeface="ＭＳ Ｐゴシック" panose="020B0600070205080204" pitchFamily="50" charset="-128"/>
                <a:ea typeface="ＭＳ Ｐゴシック" panose="020B0600070205080204" pitchFamily="50" charset="-128"/>
              </a:rPr>
              <a:t>依存症やマネー・ローンダリング、青少年への影響等、</a:t>
            </a:r>
            <a:r>
              <a:rPr lang="ja-JP" altLang="en-US" b="1" dirty="0">
                <a:solidFill>
                  <a:schemeClr val="tx1"/>
                </a:solidFill>
                <a:latin typeface="ＭＳ Ｐゴシック" panose="020B0600070205080204" pitchFamily="50" charset="-128"/>
                <a:ea typeface="ＭＳ Ｐゴシック" panose="020B0600070205080204" pitchFamily="50" charset="-128"/>
              </a:rPr>
              <a:t>ＩＲについての様々な懸念に万全の対策を講じる</a:t>
            </a:r>
            <a:r>
              <a:rPr kumimoji="1" lang="ja-JP" altLang="en-US" dirty="0">
                <a:solidFill>
                  <a:schemeClr val="tx1"/>
                </a:solidFill>
                <a:latin typeface="ＭＳ Ｐゴシック" panose="020B0600070205080204" pitchFamily="50" charset="-128"/>
                <a:ea typeface="ＭＳ Ｐゴシック" panose="020B0600070205080204" pitchFamily="50" charset="-128"/>
              </a:rPr>
              <a:t>」との基本的な方針が示されている</a:t>
            </a:r>
            <a:r>
              <a:rPr lang="ja-JP" altLang="en-US" dirty="0">
                <a:solidFill>
                  <a:schemeClr val="tx1"/>
                </a:solidFill>
                <a:latin typeface="ＭＳ Ｐゴシック" panose="020B0600070205080204" pitchFamily="50" charset="-128"/>
                <a:ea typeface="ＭＳ Ｐゴシック" panose="020B0600070205080204" pitchFamily="50" charset="-128"/>
              </a:rPr>
              <a:t>。</a:t>
            </a:r>
            <a:endParaRPr lang="en-US" altLang="ja-JP" dirty="0">
              <a:solidFill>
                <a:schemeClr val="tx1"/>
              </a:solidFill>
              <a:latin typeface="ＭＳ Ｐゴシック" panose="020B0600070205080204" pitchFamily="50" charset="-128"/>
              <a:ea typeface="ＭＳ Ｐゴシック" panose="020B0600070205080204" pitchFamily="50" charset="-128"/>
            </a:endParaRPr>
          </a:p>
          <a:p>
            <a:endParaRPr kumimoji="1" lang="en-US" altLang="ja-JP" dirty="0">
              <a:solidFill>
                <a:schemeClr val="tx1"/>
              </a:solidFill>
              <a:latin typeface="ＭＳ Ｐゴシック" panose="020B0600070205080204" pitchFamily="50" charset="-128"/>
              <a:ea typeface="ＭＳ Ｐゴシック" panose="020B0600070205080204" pitchFamily="50" charset="-128"/>
            </a:endParaRPr>
          </a:p>
          <a:p>
            <a:r>
              <a:rPr kumimoji="1" lang="ja-JP" altLang="en-US" dirty="0">
                <a:solidFill>
                  <a:schemeClr val="tx1"/>
                </a:solidFill>
                <a:latin typeface="ＭＳ Ｐゴシック" panose="020B0600070205080204" pitchFamily="50" charset="-128"/>
                <a:ea typeface="ＭＳ Ｐゴシック" panose="020B0600070205080204" pitchFamily="50" charset="-128"/>
              </a:rPr>
              <a:t>　ＩＲの機能の一つであるカジノ施設を設置することで、ギャンブル等依存症の増加や治安の悪化を招かないよう、必要な対策を講じ、</a:t>
            </a:r>
            <a:r>
              <a:rPr kumimoji="1" lang="ja-JP" altLang="en-US" b="1" dirty="0">
                <a:solidFill>
                  <a:schemeClr val="tx1"/>
                </a:solidFill>
                <a:latin typeface="ＭＳ Ｐゴシック" panose="020B0600070205080204" pitchFamily="50" charset="-128"/>
                <a:ea typeface="ＭＳ Ｐゴシック" panose="020B0600070205080204" pitchFamily="50" charset="-128"/>
              </a:rPr>
              <a:t>懸念事項を最小化</a:t>
            </a:r>
            <a:r>
              <a:rPr kumimoji="1" lang="ja-JP" altLang="en-US" dirty="0">
                <a:solidFill>
                  <a:schemeClr val="tx1"/>
                </a:solidFill>
                <a:latin typeface="ＭＳ Ｐゴシック" panose="020B0600070205080204" pitchFamily="50" charset="-128"/>
                <a:ea typeface="ＭＳ Ｐゴシック" panose="020B0600070205080204" pitchFamily="50" charset="-128"/>
              </a:rPr>
              <a:t>する必要がある。</a:t>
            </a:r>
            <a:endParaRPr kumimoji="1" lang="en-US" altLang="ja-JP" dirty="0">
              <a:solidFill>
                <a:schemeClr val="tx1"/>
              </a:solidFill>
              <a:latin typeface="ＭＳ Ｐゴシック" panose="020B0600070205080204" pitchFamily="50" charset="-128"/>
              <a:ea typeface="ＭＳ Ｐゴシック" panose="020B0600070205080204" pitchFamily="50" charset="-128"/>
            </a:endParaRPr>
          </a:p>
          <a:p>
            <a:endParaRPr lang="en-US" altLang="ja-JP" dirty="0">
              <a:solidFill>
                <a:schemeClr val="tx1"/>
              </a:solidFill>
              <a:latin typeface="ＭＳ Ｐゴシック" panose="020B0600070205080204" pitchFamily="50" charset="-128"/>
              <a:ea typeface="ＭＳ Ｐゴシック" panose="020B0600070205080204" pitchFamily="50" charset="-128"/>
            </a:endParaRPr>
          </a:p>
          <a:p>
            <a:r>
              <a:rPr kumimoji="1" lang="ja-JP" altLang="en-US" dirty="0">
                <a:solidFill>
                  <a:schemeClr val="tx1"/>
                </a:solidFill>
                <a:latin typeface="ＭＳ Ｐゴシック" panose="020B0600070205080204" pitchFamily="50" charset="-128"/>
                <a:ea typeface="ＭＳ Ｐゴシック" panose="020B0600070205080204" pitchFamily="50" charset="-128"/>
              </a:rPr>
              <a:t>　 懸念事項の最小化には、国の法令等による規制や、カジノ事業者に</a:t>
            </a:r>
            <a:r>
              <a:rPr lang="ja-JP" altLang="en-US" dirty="0">
                <a:solidFill>
                  <a:schemeClr val="tx1"/>
                </a:solidFill>
                <a:latin typeface="ＭＳ Ｐゴシック" panose="020B0600070205080204" pitchFamily="50" charset="-128"/>
                <a:ea typeface="ＭＳ Ｐゴシック" panose="020B0600070205080204" pitchFamily="50" charset="-128"/>
              </a:rPr>
              <a:t>課すべき責務が</a:t>
            </a:r>
            <a:endParaRPr lang="en-US" altLang="ja-JP" dirty="0">
              <a:solidFill>
                <a:schemeClr val="tx1"/>
              </a:solidFill>
              <a:latin typeface="ＭＳ Ｐゴシック" panose="020B0600070205080204" pitchFamily="50" charset="-128"/>
              <a:ea typeface="ＭＳ Ｐゴシック" panose="020B0600070205080204" pitchFamily="50" charset="-128"/>
            </a:endParaRPr>
          </a:p>
          <a:p>
            <a:r>
              <a:rPr lang="ja-JP" altLang="en-US" dirty="0">
                <a:solidFill>
                  <a:schemeClr val="tx1"/>
                </a:solidFill>
                <a:latin typeface="ＭＳ Ｐゴシック" panose="020B0600070205080204" pitchFamily="50" charset="-128"/>
                <a:ea typeface="ＭＳ Ｐゴシック" panose="020B0600070205080204" pitchFamily="50" charset="-128"/>
              </a:rPr>
              <a:t>基本となるが、</a:t>
            </a:r>
            <a:r>
              <a:rPr lang="ja-JP" altLang="en-US" b="1" dirty="0">
                <a:solidFill>
                  <a:schemeClr val="tx1"/>
                </a:solidFill>
                <a:latin typeface="ＭＳ Ｐゴシック" panose="020B0600070205080204" pitchFamily="50" charset="-128"/>
                <a:ea typeface="ＭＳ Ｐゴシック" panose="020B0600070205080204" pitchFamily="50" charset="-128"/>
              </a:rPr>
              <a:t>地域においても、国やカジノ事業者、関係機関等との適切な役割分担の</a:t>
            </a:r>
            <a:endParaRPr lang="en-US" altLang="ja-JP" b="1" dirty="0">
              <a:solidFill>
                <a:schemeClr val="tx1"/>
              </a:solidFill>
              <a:latin typeface="ＭＳ Ｐゴシック" panose="020B0600070205080204" pitchFamily="50" charset="-128"/>
              <a:ea typeface="ＭＳ Ｐゴシック" panose="020B0600070205080204" pitchFamily="50" charset="-128"/>
            </a:endParaRPr>
          </a:p>
          <a:p>
            <a:r>
              <a:rPr lang="ja-JP" altLang="en-US" b="1" dirty="0">
                <a:solidFill>
                  <a:schemeClr val="tx1"/>
                </a:solidFill>
                <a:latin typeface="ＭＳ Ｐゴシック" panose="020B0600070205080204" pitchFamily="50" charset="-128"/>
                <a:ea typeface="ＭＳ Ｐゴシック" panose="020B0600070205080204" pitchFamily="50" charset="-128"/>
              </a:rPr>
              <a:t>もと、緊密な連携を図りながら、海外の先進事例に学び、それをさらに進化させた、万全の対策を実行していく</a:t>
            </a:r>
            <a:r>
              <a:rPr lang="ja-JP" altLang="en-US" dirty="0">
                <a:solidFill>
                  <a:schemeClr val="tx1"/>
                </a:solidFill>
                <a:latin typeface="ＭＳ Ｐゴシック" panose="020B0600070205080204" pitchFamily="50" charset="-128"/>
                <a:ea typeface="ＭＳ Ｐゴシック" panose="020B0600070205080204" pitchFamily="50" charset="-128"/>
              </a:rPr>
              <a:t>。</a:t>
            </a:r>
            <a:endParaRPr lang="en-US" altLang="ja-JP" dirty="0">
              <a:solidFill>
                <a:schemeClr val="tx1"/>
              </a:solidFill>
              <a:latin typeface="ＭＳ Ｐゴシック" panose="020B0600070205080204" pitchFamily="50" charset="-128"/>
              <a:ea typeface="ＭＳ Ｐゴシック" panose="020B0600070205080204" pitchFamily="50" charset="-128"/>
            </a:endParaRPr>
          </a:p>
          <a:p>
            <a:endParaRPr lang="en-US" altLang="ja-JP" dirty="0">
              <a:solidFill>
                <a:schemeClr val="tx1"/>
              </a:solidFill>
              <a:latin typeface="ＭＳ Ｐゴシック" panose="020B0600070205080204" pitchFamily="50" charset="-128"/>
              <a:ea typeface="ＭＳ Ｐゴシック" panose="020B0600070205080204" pitchFamily="50" charset="-128"/>
            </a:endParaRPr>
          </a:p>
          <a:p>
            <a:r>
              <a:rPr lang="ja-JP" altLang="en-US" dirty="0">
                <a:solidFill>
                  <a:schemeClr val="tx1"/>
                </a:solidFill>
                <a:latin typeface="ＭＳ Ｐゴシック" panose="020B0600070205080204" pitchFamily="50" charset="-128"/>
                <a:ea typeface="ＭＳ Ｐゴシック" panose="020B0600070205080204" pitchFamily="50" charset="-128"/>
              </a:rPr>
              <a:t>　 加えて、懸念事項に関する</a:t>
            </a:r>
            <a:r>
              <a:rPr lang="ja-JP" altLang="en-US">
                <a:solidFill>
                  <a:schemeClr val="tx1"/>
                </a:solidFill>
                <a:latin typeface="ＭＳ Ｐゴシック" panose="020B0600070205080204" pitchFamily="50" charset="-128"/>
                <a:ea typeface="ＭＳ Ｐゴシック" panose="020B0600070205080204" pitchFamily="50" charset="-128"/>
              </a:rPr>
              <a:t>対策を発信</a:t>
            </a:r>
            <a:r>
              <a:rPr lang="ja-JP" altLang="en-US" dirty="0">
                <a:solidFill>
                  <a:schemeClr val="tx1"/>
                </a:solidFill>
                <a:latin typeface="ＭＳ Ｐゴシック" panose="020B0600070205080204" pitchFamily="50" charset="-128"/>
                <a:ea typeface="ＭＳ Ｐゴシック" panose="020B0600070205080204" pitchFamily="50" charset="-128"/>
              </a:rPr>
              <a:t>することで、</a:t>
            </a:r>
            <a:r>
              <a:rPr lang="ja-JP" altLang="en-US" b="1" dirty="0">
                <a:solidFill>
                  <a:schemeClr val="tx1"/>
                </a:solidFill>
                <a:latin typeface="ＭＳ Ｐゴシック" panose="020B0600070205080204" pitchFamily="50" charset="-128"/>
                <a:ea typeface="ＭＳ Ｐゴシック" panose="020B0600070205080204" pitchFamily="50" charset="-128"/>
              </a:rPr>
              <a:t>府民・市民の理解</a:t>
            </a:r>
            <a:r>
              <a:rPr lang="ja-JP" altLang="en-US" b="1">
                <a:solidFill>
                  <a:schemeClr val="tx1"/>
                </a:solidFill>
                <a:latin typeface="ＭＳ Ｐゴシック" panose="020B0600070205080204" pitchFamily="50" charset="-128"/>
                <a:ea typeface="ＭＳ Ｐゴシック" panose="020B0600070205080204" pitchFamily="50" charset="-128"/>
              </a:rPr>
              <a:t>促進を図り</a:t>
            </a:r>
            <a:r>
              <a:rPr lang="ja-JP" altLang="en-US" b="1" dirty="0">
                <a:solidFill>
                  <a:schemeClr val="tx1"/>
                </a:solidFill>
                <a:latin typeface="ＭＳ Ｐゴシック" panose="020B0600070205080204" pitchFamily="50" charset="-128"/>
                <a:ea typeface="ＭＳ Ｐゴシック" panose="020B0600070205080204" pitchFamily="50" charset="-128"/>
              </a:rPr>
              <a:t>、ＩＲ誘致に向けた機運を醸成</a:t>
            </a:r>
            <a:r>
              <a:rPr lang="ja-JP" altLang="en-US" dirty="0">
                <a:solidFill>
                  <a:schemeClr val="tx1"/>
                </a:solidFill>
                <a:latin typeface="ＭＳ Ｐゴシック" panose="020B0600070205080204" pitchFamily="50" charset="-128"/>
                <a:ea typeface="ＭＳ Ｐゴシック" panose="020B0600070205080204" pitchFamily="50" charset="-128"/>
              </a:rPr>
              <a:t>する。</a:t>
            </a:r>
            <a:endParaRPr kumimoji="1" lang="ja-JP" altLang="en-US" dirty="0">
              <a:solidFill>
                <a:schemeClr val="tx1"/>
              </a:solidFill>
              <a:latin typeface="ＭＳ Ｐゴシック" panose="020B0600070205080204" pitchFamily="50" charset="-128"/>
              <a:ea typeface="ＭＳ Ｐゴシック" panose="020B0600070205080204" pitchFamily="50" charset="-128"/>
            </a:endParaRPr>
          </a:p>
        </p:txBody>
      </p:sp>
      <p:sp>
        <p:nvSpPr>
          <p:cNvPr id="18" name="スライド番号プレースホルダ 9"/>
          <p:cNvSpPr txBox="1">
            <a:spLocks/>
          </p:cNvSpPr>
          <p:nvPr/>
        </p:nvSpPr>
        <p:spPr>
          <a:xfrm>
            <a:off x="6992094" y="6492875"/>
            <a:ext cx="21336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endParaRPr lang="ja-JP" altLang="en-US" dirty="0"/>
          </a:p>
        </p:txBody>
      </p:sp>
      <p:sp>
        <p:nvSpPr>
          <p:cNvPr id="19" name="テキスト ボックス 18"/>
          <p:cNvSpPr txBox="1"/>
          <p:nvPr/>
        </p:nvSpPr>
        <p:spPr>
          <a:xfrm>
            <a:off x="263903" y="990883"/>
            <a:ext cx="3190193" cy="400110"/>
          </a:xfrm>
          <a:prstGeom prst="rect">
            <a:avLst/>
          </a:prstGeom>
          <a:gradFill>
            <a:gsLst>
              <a:gs pos="0">
                <a:schemeClr val="accent5">
                  <a:lumMod val="60000"/>
                  <a:lumOff val="40000"/>
                </a:schemeClr>
              </a:gs>
              <a:gs pos="39999">
                <a:srgbClr val="0A128C"/>
              </a:gs>
              <a:gs pos="70000">
                <a:srgbClr val="181CC7"/>
              </a:gs>
              <a:gs pos="88000">
                <a:srgbClr val="7005D4"/>
              </a:gs>
              <a:gs pos="100000">
                <a:srgbClr val="8C3D91"/>
              </a:gs>
            </a:gsLst>
            <a:lin ang="5400000" scaled="0"/>
          </a:gradFill>
        </p:spPr>
        <p:txBody>
          <a:bodyPr wrap="square" rtlCol="0">
            <a:spAutoFit/>
          </a:bodyPr>
          <a:lstStyle/>
          <a:p>
            <a:pPr algn="ctr"/>
            <a:r>
              <a:rPr kumimoji="1" lang="ja-JP" altLang="en-US" sz="2000" dirty="0">
                <a:solidFill>
                  <a:schemeClr val="bg1"/>
                </a:solidFill>
                <a:latin typeface="ＭＳ Ｐゴシック" panose="020B0600070205080204" pitchFamily="50" charset="-128"/>
                <a:ea typeface="ＭＳ Ｐゴシック" panose="020B0600070205080204" pitchFamily="50" charset="-128"/>
              </a:rPr>
              <a:t>基本的な考え方</a:t>
            </a:r>
          </a:p>
        </p:txBody>
      </p:sp>
      <p:sp>
        <p:nvSpPr>
          <p:cNvPr id="6" name="タイトル 1"/>
          <p:cNvSpPr txBox="1">
            <a:spLocks/>
          </p:cNvSpPr>
          <p:nvPr/>
        </p:nvSpPr>
        <p:spPr>
          <a:xfrm>
            <a:off x="0" y="-1"/>
            <a:ext cx="9144000" cy="899887"/>
          </a:xfrm>
          <a:prstGeom prst="rect">
            <a:avLst/>
          </a:prstGeom>
          <a:gradFill flip="none" rotWithShape="1">
            <a:gsLst>
              <a:gs pos="0">
                <a:srgbClr val="0000FF"/>
              </a:gs>
              <a:gs pos="39999">
                <a:srgbClr val="0A128C"/>
              </a:gs>
              <a:gs pos="70000">
                <a:srgbClr val="181CC7"/>
              </a:gs>
              <a:gs pos="88000">
                <a:srgbClr val="7005D4"/>
              </a:gs>
              <a:gs pos="100000">
                <a:srgbClr val="8C3D91"/>
              </a:gs>
            </a:gsLst>
            <a:lin ang="5400000" scaled="0"/>
            <a:tileRect/>
          </a:gradFill>
        </p:spPr>
        <p:txBody>
          <a:bodyPr vert="horz" lIns="91440" tIns="45720" rIns="91440" bIns="45720" rtlCol="0" anchor="ctr">
            <a:normAutofit fontScale="82500" lnSpcReduction="10000"/>
          </a:bodyPr>
          <a:lstStyle/>
          <a:p>
            <a:pPr lvl="0">
              <a:spcBef>
                <a:spcPct val="0"/>
              </a:spcBef>
              <a:defRPr/>
            </a:pPr>
            <a:r>
              <a:rPr lang="ja-JP" altLang="en-US" sz="3200" dirty="0">
                <a:solidFill>
                  <a:schemeClr val="bg1"/>
                </a:solidFill>
                <a:latin typeface="+mj-lt"/>
                <a:ea typeface="+mj-ea"/>
                <a:cs typeface="+mj-cs"/>
              </a:rPr>
              <a:t>懸念事項と最小化への取り組み</a:t>
            </a:r>
            <a:endParaRPr lang="en-US" altLang="ja-JP" sz="3200" dirty="0">
              <a:solidFill>
                <a:schemeClr val="bg1"/>
              </a:solidFill>
              <a:latin typeface="+mj-lt"/>
              <a:ea typeface="+mj-ea"/>
              <a:cs typeface="+mj-cs"/>
            </a:endParaRPr>
          </a:p>
          <a:p>
            <a:pPr>
              <a:spcBef>
                <a:spcPct val="0"/>
              </a:spcBef>
              <a:defRPr/>
            </a:pPr>
            <a:r>
              <a:rPr lang="ja-JP" altLang="en-US" sz="1600" b="1" dirty="0">
                <a:solidFill>
                  <a:schemeClr val="bg1"/>
                </a:solidFill>
                <a:latin typeface="ＭＳ Ｐゴシック" panose="020B0600070205080204" pitchFamily="50" charset="-128"/>
                <a:ea typeface="ＭＳ Ｐゴシック" panose="020B0600070205080204" pitchFamily="50" charset="-128"/>
              </a:rPr>
              <a:t>　　　　　　　　　　　　　　　　　　　　　　　　</a:t>
            </a:r>
            <a:r>
              <a:rPr lang="ja-JP" altLang="en-US" sz="2400" b="1" dirty="0">
                <a:solidFill>
                  <a:schemeClr val="bg1"/>
                </a:solidFill>
                <a:latin typeface="ＭＳ Ｐゴシック" panose="020B0600070205080204" pitchFamily="50" charset="-128"/>
                <a:ea typeface="ＭＳ Ｐゴシック" panose="020B0600070205080204" pitchFamily="50" charset="-128"/>
              </a:rPr>
              <a:t>～世界の先進事例を進化させた総合的な懸念事項対策～</a:t>
            </a:r>
          </a:p>
        </p:txBody>
      </p:sp>
      <p:sp>
        <p:nvSpPr>
          <p:cNvPr id="7" name="スライド番号プレースホルダ 9"/>
          <p:cNvSpPr txBox="1">
            <a:spLocks/>
          </p:cNvSpPr>
          <p:nvPr/>
        </p:nvSpPr>
        <p:spPr>
          <a:xfrm>
            <a:off x="6992094" y="6398746"/>
            <a:ext cx="21336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2F5FFCC2-724E-4DD4-AEC6-56C0720B265A}" type="slidenum">
              <a:rPr lang="ja-JP" altLang="en-US" smtClean="0"/>
              <a:pPr/>
              <a:t>1</a:t>
            </a:fld>
            <a:endParaRPr lang="ja-JP" altLang="en-US" dirty="0"/>
          </a:p>
        </p:txBody>
      </p:sp>
      <p:sp>
        <p:nvSpPr>
          <p:cNvPr id="8" name="テキスト ボックス 1"/>
          <p:cNvSpPr txBox="1"/>
          <p:nvPr/>
        </p:nvSpPr>
        <p:spPr>
          <a:xfrm>
            <a:off x="8048400" y="37190"/>
            <a:ext cx="992560" cy="412752"/>
          </a:xfrm>
          <a:prstGeom prst="rect">
            <a:avLst/>
          </a:prstGeom>
          <a:solidFill>
            <a:sysClr val="window" lastClr="FFFFFF"/>
          </a:solidFill>
          <a:ln w="6350">
            <a:solidFill>
              <a:prstClr val="black"/>
            </a:solidFill>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algn="ctr">
              <a:spcAft>
                <a:spcPts val="0"/>
              </a:spcAft>
            </a:pPr>
            <a:r>
              <a:rPr lang="ja-JP" sz="2000" kern="100" dirty="0">
                <a:effectLst/>
                <a:latin typeface="Meiryo UI" panose="020B0604030504040204" pitchFamily="50" charset="-128"/>
                <a:ea typeface="Meiryo UI" panose="020B0604030504040204" pitchFamily="50" charset="-128"/>
                <a:cs typeface="Meiryo UI" panose="020B0604030504040204" pitchFamily="50" charset="-128"/>
              </a:rPr>
              <a:t>資料</a:t>
            </a:r>
            <a:r>
              <a:rPr lang="ja-JP" altLang="en-US" sz="2000" kern="100" dirty="0">
                <a:latin typeface="Meiryo UI" panose="020B0604030504040204" pitchFamily="50" charset="-128"/>
                <a:ea typeface="Meiryo UI" panose="020B0604030504040204" pitchFamily="50" charset="-128"/>
                <a:cs typeface="Meiryo UI" panose="020B0604030504040204" pitchFamily="50" charset="-128"/>
              </a:rPr>
              <a:t>３</a:t>
            </a:r>
            <a:endParaRPr lang="en-US" altLang="ja-JP" sz="2000" kern="10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0229022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グループ化 1"/>
          <p:cNvGrpSpPr/>
          <p:nvPr/>
        </p:nvGrpSpPr>
        <p:grpSpPr>
          <a:xfrm>
            <a:off x="225477" y="1824083"/>
            <a:ext cx="8636017" cy="3572572"/>
            <a:chOff x="225477" y="1288958"/>
            <a:chExt cx="8636017" cy="4830105"/>
          </a:xfrm>
        </p:grpSpPr>
        <p:sp>
          <p:nvSpPr>
            <p:cNvPr id="6" name="テキスト ボックス 5"/>
            <p:cNvSpPr txBox="1"/>
            <p:nvPr/>
          </p:nvSpPr>
          <p:spPr>
            <a:xfrm>
              <a:off x="225478" y="1465535"/>
              <a:ext cx="8636016" cy="4653528"/>
            </a:xfrm>
            <a:prstGeom prst="rect">
              <a:avLst/>
            </a:prstGeom>
            <a:noFill/>
            <a:ln w="6350">
              <a:solidFill>
                <a:schemeClr val="tx1"/>
              </a:solidFill>
            </a:ln>
          </p:spPr>
          <p:txBody>
            <a:bodyPr wrap="square" rtlCol="0">
              <a:spAutoFit/>
            </a:bodyPr>
            <a:lstStyle/>
            <a:p>
              <a:pPr>
                <a:lnSpc>
                  <a:spcPts val="1400"/>
                </a:lnSpc>
              </a:pPr>
              <a:endParaRPr lang="en-US" altLang="ja-JP" sz="1100" dirty="0">
                <a:solidFill>
                  <a:schemeClr val="tx1">
                    <a:lumMod val="85000"/>
                    <a:lumOff val="15000"/>
                  </a:schemeClr>
                </a:solidFill>
                <a:latin typeface="+mn-ea"/>
                <a:cs typeface="Meiryo UI" panose="020B0604030504040204" pitchFamily="50" charset="-128"/>
              </a:endParaRPr>
            </a:p>
            <a:p>
              <a:pPr marL="463550" indent="-463550"/>
              <a:r>
                <a:rPr lang="ja-JP" altLang="en-US" dirty="0">
                  <a:solidFill>
                    <a:schemeClr val="tx1">
                      <a:lumMod val="85000"/>
                      <a:lumOff val="15000"/>
                    </a:schemeClr>
                  </a:solidFill>
                  <a:latin typeface="ＭＳ Ｐゴシック" panose="020B0600070205080204" pitchFamily="50" charset="-128"/>
                  <a:ea typeface="ＭＳ Ｐゴシック" panose="020B0600070205080204" pitchFamily="50" charset="-128"/>
                  <a:cs typeface="Meiryo UI" panose="020B0604030504040204" pitchFamily="50" charset="-128"/>
                </a:rPr>
                <a:t>○　ＩＲ開業後、国内外から観光客の増加に伴い、犯罪件数の増加等治安・地域風俗環境の悪化を懸念する声もある。</a:t>
              </a:r>
              <a:endParaRPr lang="en-US" altLang="ja-JP" dirty="0">
                <a:solidFill>
                  <a:schemeClr val="tx1">
                    <a:lumMod val="85000"/>
                    <a:lumOff val="15000"/>
                  </a:schemeClr>
                </a:solidFill>
                <a:latin typeface="ＭＳ Ｐゴシック" panose="020B0600070205080204" pitchFamily="50" charset="-128"/>
                <a:ea typeface="ＭＳ Ｐゴシック" panose="020B0600070205080204" pitchFamily="50" charset="-128"/>
                <a:cs typeface="Meiryo UI" panose="020B0604030504040204" pitchFamily="50" charset="-128"/>
              </a:endParaRPr>
            </a:p>
            <a:p>
              <a:pPr marL="463550" indent="-463550"/>
              <a:endParaRPr lang="en-US" altLang="ja-JP" dirty="0">
                <a:solidFill>
                  <a:schemeClr val="tx1">
                    <a:lumMod val="85000"/>
                    <a:lumOff val="15000"/>
                  </a:schemeClr>
                </a:solidFill>
                <a:latin typeface="ＭＳ Ｐゴシック" panose="020B0600070205080204" pitchFamily="50" charset="-128"/>
                <a:ea typeface="ＭＳ Ｐゴシック" panose="020B0600070205080204" pitchFamily="50" charset="-128"/>
                <a:cs typeface="Meiryo UI" panose="020B0604030504040204" pitchFamily="50" charset="-128"/>
              </a:endParaRPr>
            </a:p>
            <a:p>
              <a:pPr marL="450850" indent="-450850"/>
              <a:r>
                <a:rPr lang="ja-JP" altLang="en-US" dirty="0">
                  <a:solidFill>
                    <a:schemeClr val="tx1">
                      <a:lumMod val="85000"/>
                      <a:lumOff val="15000"/>
                    </a:schemeClr>
                  </a:solidFill>
                  <a:latin typeface="ＭＳ Ｐゴシック" panose="020B0600070205080204" pitchFamily="50" charset="-128"/>
                  <a:ea typeface="ＭＳ Ｐゴシック" panose="020B0600070205080204" pitchFamily="50" charset="-128"/>
                  <a:cs typeface="Meiryo UI" panose="020B0604030504040204" pitchFamily="50" charset="-128"/>
                </a:rPr>
                <a:t>○　このため、ＩＲ事業者、警察、自治体は、相互に緊密な連携を図りつつ、各々がその役割を果たすことにより、良好な治安</a:t>
              </a:r>
              <a:r>
                <a:rPr lang="ja-JP" altLang="en-US" dirty="0">
                  <a:latin typeface="ＭＳ Ｐゴシック" panose="020B0600070205080204" pitchFamily="50" charset="-128"/>
                  <a:ea typeface="ＭＳ Ｐゴシック" panose="020B0600070205080204" pitchFamily="50" charset="-128"/>
                  <a:cs typeface="Meiryo UI" panose="020B0604030504040204" pitchFamily="50" charset="-128"/>
                </a:rPr>
                <a:t>の確保</a:t>
              </a:r>
              <a:r>
                <a:rPr lang="ja-JP" altLang="en-US" dirty="0">
                  <a:solidFill>
                    <a:schemeClr val="tx1">
                      <a:lumMod val="85000"/>
                      <a:lumOff val="15000"/>
                    </a:schemeClr>
                  </a:solidFill>
                  <a:latin typeface="ＭＳ Ｐゴシック" panose="020B0600070205080204" pitchFamily="50" charset="-128"/>
                  <a:ea typeface="ＭＳ Ｐゴシック" panose="020B0600070205080204" pitchFamily="50" charset="-128"/>
                  <a:cs typeface="Meiryo UI" panose="020B0604030504040204" pitchFamily="50" charset="-128"/>
                </a:rPr>
                <a:t>及び善良な地域風俗環境を確保するため万全の取り組みを実施していく必要がある。</a:t>
              </a:r>
              <a:endParaRPr lang="en-US" altLang="ja-JP" dirty="0">
                <a:solidFill>
                  <a:schemeClr val="tx1">
                    <a:lumMod val="85000"/>
                    <a:lumOff val="15000"/>
                  </a:schemeClr>
                </a:solidFill>
                <a:latin typeface="ＭＳ Ｐゴシック" panose="020B0600070205080204" pitchFamily="50" charset="-128"/>
                <a:ea typeface="ＭＳ Ｐゴシック" panose="020B0600070205080204" pitchFamily="50" charset="-128"/>
                <a:cs typeface="Meiryo UI" panose="020B0604030504040204" pitchFamily="50" charset="-128"/>
              </a:endParaRPr>
            </a:p>
            <a:p>
              <a:pPr marL="450850" indent="-450850"/>
              <a:endParaRPr lang="en-US" altLang="ja-JP" dirty="0">
                <a:solidFill>
                  <a:schemeClr val="tx1">
                    <a:lumMod val="85000"/>
                    <a:lumOff val="15000"/>
                  </a:schemeClr>
                </a:solidFill>
                <a:latin typeface="ＭＳ Ｐゴシック" panose="020B0600070205080204" pitchFamily="50" charset="-128"/>
                <a:ea typeface="ＭＳ Ｐゴシック" panose="020B0600070205080204" pitchFamily="50" charset="-128"/>
                <a:cs typeface="Meiryo UI" panose="020B0604030504040204" pitchFamily="50" charset="-128"/>
              </a:endParaRPr>
            </a:p>
            <a:p>
              <a:pPr marL="382588" indent="-382588"/>
              <a:r>
                <a:rPr lang="ja-JP" altLang="en-US" dirty="0">
                  <a:solidFill>
                    <a:schemeClr val="tx1">
                      <a:lumMod val="85000"/>
                      <a:lumOff val="15000"/>
                    </a:schemeClr>
                  </a:solidFill>
                  <a:latin typeface="ＭＳ Ｐゴシック" panose="020B0600070205080204" pitchFamily="50" charset="-128"/>
                  <a:ea typeface="ＭＳ Ｐゴシック" panose="020B0600070205080204" pitchFamily="50" charset="-128"/>
                  <a:cs typeface="Meiryo UI" panose="020B0604030504040204" pitchFamily="50" charset="-128"/>
                </a:rPr>
                <a:t>○　このことから、府市においては、警</a:t>
              </a:r>
              <a:r>
                <a:rPr lang="ja-JP" altLang="en-US" dirty="0">
                  <a:solidFill>
                    <a:schemeClr val="tx1">
                      <a:lumMod val="85000"/>
                      <a:lumOff val="15000"/>
                    </a:schemeClr>
                  </a:solidFill>
                  <a:latin typeface="ＭＳ Ｐゴシック" panose="020B0600070205080204" pitchFamily="50" charset="-128"/>
                  <a:cs typeface="Meiryo UI" panose="020B0604030504040204" pitchFamily="50" charset="-128"/>
                </a:rPr>
                <a:t>察官</a:t>
              </a:r>
              <a:r>
                <a:rPr lang="ja-JP" altLang="en-US" dirty="0">
                  <a:solidFill>
                    <a:schemeClr val="tx1">
                      <a:lumMod val="85000"/>
                      <a:lumOff val="15000"/>
                    </a:schemeClr>
                  </a:solidFill>
                  <a:latin typeface="ＭＳ Ｐゴシック" panose="020B0600070205080204" pitchFamily="50" charset="-128"/>
                  <a:ea typeface="ＭＳ Ｐゴシック" panose="020B0600070205080204" pitchFamily="50" charset="-128"/>
                  <a:cs typeface="Meiryo UI" panose="020B0604030504040204" pitchFamily="50" charset="-128"/>
                </a:rPr>
                <a:t>の増員や警察施設・交通安全施設等の整備など、警察力の強化を図るとともに、地域防犯を推進し、さらにＩＲ事業者において自主的かつ万全の防犯・警備対策を講じさせるための枠組みを構築する</a:t>
              </a:r>
              <a:r>
                <a:rPr lang="ja-JP" altLang="en-US" sz="2000" dirty="0">
                  <a:solidFill>
                    <a:schemeClr val="tx1">
                      <a:lumMod val="85000"/>
                      <a:lumOff val="15000"/>
                    </a:schemeClr>
                  </a:solidFill>
                  <a:latin typeface="ＭＳ Ｐゴシック" panose="020B0600070205080204" pitchFamily="50" charset="-128"/>
                  <a:ea typeface="ＭＳ Ｐゴシック" panose="020B0600070205080204" pitchFamily="50" charset="-128"/>
                  <a:cs typeface="Meiryo UI" panose="020B0604030504040204" pitchFamily="50" charset="-128"/>
                </a:rPr>
                <a:t>。</a:t>
              </a:r>
              <a:endParaRPr lang="en-US" altLang="ja-JP" sz="2000" i="1" dirty="0">
                <a:solidFill>
                  <a:schemeClr val="tx1">
                    <a:lumMod val="85000"/>
                    <a:lumOff val="15000"/>
                  </a:schemeClr>
                </a:solidFill>
                <a:latin typeface="ＭＳ Ｐゴシック" panose="020B0600070205080204" pitchFamily="50" charset="-128"/>
                <a:ea typeface="ＭＳ Ｐゴシック" panose="020B0600070205080204" pitchFamily="50" charset="-128"/>
                <a:cs typeface="Meiryo UI" panose="020B0604030504040204" pitchFamily="50" charset="-128"/>
              </a:endParaRPr>
            </a:p>
            <a:p>
              <a:pPr marL="463550" indent="-463550" algn="r"/>
              <a:r>
                <a:rPr lang="ja-JP" altLang="en-US" sz="2400" dirty="0">
                  <a:solidFill>
                    <a:schemeClr val="tx1">
                      <a:lumMod val="85000"/>
                      <a:lumOff val="15000"/>
                    </a:schemeClr>
                  </a:solidFill>
                  <a:latin typeface="ＭＳ Ｐゴシック" panose="020B0600070205080204" pitchFamily="50" charset="-128"/>
                  <a:ea typeface="ＭＳ Ｐゴシック" panose="020B0600070205080204" pitchFamily="50" charset="-128"/>
                  <a:cs typeface="Meiryo UI" panose="020B0604030504040204" pitchFamily="50" charset="-128"/>
                </a:rPr>
                <a:t>　</a:t>
              </a:r>
              <a:endParaRPr lang="en-US" altLang="ja-JP" sz="2400" dirty="0">
                <a:solidFill>
                  <a:schemeClr val="tx1">
                    <a:lumMod val="85000"/>
                    <a:lumOff val="15000"/>
                  </a:schemeClr>
                </a:solidFill>
                <a:latin typeface="ＭＳ Ｐゴシック" panose="020B0600070205080204" pitchFamily="50" charset="-128"/>
                <a:ea typeface="ＭＳ Ｐゴシック" panose="020B0600070205080204" pitchFamily="50" charset="-128"/>
                <a:cs typeface="Meiryo UI" panose="020B0604030504040204" pitchFamily="50" charset="-128"/>
              </a:endParaRPr>
            </a:p>
          </p:txBody>
        </p:sp>
        <p:sp>
          <p:nvSpPr>
            <p:cNvPr id="12" name="角丸四角形 11"/>
            <p:cNvSpPr/>
            <p:nvPr/>
          </p:nvSpPr>
          <p:spPr>
            <a:xfrm>
              <a:off x="225477" y="1288958"/>
              <a:ext cx="2736087" cy="441682"/>
            </a:xfrm>
            <a:prstGeom prst="roundRect">
              <a:avLst>
                <a:gd name="adj" fmla="val 36598"/>
              </a:avLst>
            </a:prstGeom>
            <a:solidFill>
              <a:schemeClr val="tx2"/>
            </a:solid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b="1" dirty="0">
                  <a:solidFill>
                    <a:schemeClr val="bg1"/>
                  </a:solidFill>
                  <a:latin typeface="ＭＳ Ｐゴシック" panose="020B0600070205080204" pitchFamily="50" charset="-128"/>
                  <a:ea typeface="ＭＳ Ｐゴシック" panose="020B0600070205080204" pitchFamily="50" charset="-128"/>
                </a:rPr>
                <a:t>基本的な考え方</a:t>
              </a:r>
            </a:p>
          </p:txBody>
        </p:sp>
      </p:grpSp>
      <p:grpSp>
        <p:nvGrpSpPr>
          <p:cNvPr id="3" name="グループ化 2"/>
          <p:cNvGrpSpPr/>
          <p:nvPr/>
        </p:nvGrpSpPr>
        <p:grpSpPr>
          <a:xfrm>
            <a:off x="225477" y="5202067"/>
            <a:ext cx="8636016" cy="1532629"/>
            <a:chOff x="225478" y="4856846"/>
            <a:chExt cx="8636016" cy="1753447"/>
          </a:xfrm>
        </p:grpSpPr>
        <p:sp>
          <p:nvSpPr>
            <p:cNvPr id="24" name="テキスト ボックス 23"/>
            <p:cNvSpPr txBox="1"/>
            <p:nvPr/>
          </p:nvSpPr>
          <p:spPr>
            <a:xfrm>
              <a:off x="225478" y="5043357"/>
              <a:ext cx="8636016" cy="1566936"/>
            </a:xfrm>
            <a:prstGeom prst="rect">
              <a:avLst/>
            </a:prstGeom>
            <a:noFill/>
            <a:ln w="6350">
              <a:solidFill>
                <a:schemeClr val="tx1"/>
              </a:solidFill>
            </a:ln>
          </p:spPr>
          <p:txBody>
            <a:bodyPr wrap="square" rtlCol="0">
              <a:spAutoFit/>
            </a:bodyPr>
            <a:lstStyle/>
            <a:p>
              <a:endParaRPr lang="en-US" altLang="ja-JP" sz="1100" dirty="0">
                <a:solidFill>
                  <a:schemeClr val="tx1">
                    <a:lumMod val="85000"/>
                    <a:lumOff val="15000"/>
                  </a:schemeClr>
                </a:solidFill>
                <a:latin typeface="ＭＳ ゴシック" panose="020B0609070205080204" pitchFamily="49" charset="-128"/>
                <a:ea typeface="ＭＳ ゴシック" panose="020B0609070205080204" pitchFamily="49" charset="-128"/>
                <a:cs typeface="Meiryo UI" panose="020B0604030504040204" pitchFamily="50" charset="-128"/>
              </a:endParaRPr>
            </a:p>
            <a:p>
              <a:r>
                <a:rPr lang="ja-JP" altLang="en-US" dirty="0">
                  <a:solidFill>
                    <a:schemeClr val="tx1">
                      <a:lumMod val="85000"/>
                      <a:lumOff val="15000"/>
                    </a:schemeClr>
                  </a:solidFill>
                  <a:latin typeface="ＭＳ Ｐゴシック" panose="020B0600070205080204" pitchFamily="50" charset="-128"/>
                  <a:ea typeface="ＭＳ Ｐゴシック" panose="020B0600070205080204" pitchFamily="50" charset="-128"/>
                  <a:cs typeface="Meiryo UI" panose="020B0604030504040204" pitchFamily="50" charset="-128"/>
                </a:rPr>
                <a:t>○　組織犯罪対策　　　　　○　暴力団等反社会的勢力対策</a:t>
              </a:r>
              <a:endParaRPr lang="en-US" altLang="ja-JP" dirty="0">
                <a:solidFill>
                  <a:schemeClr val="tx1">
                    <a:lumMod val="85000"/>
                    <a:lumOff val="15000"/>
                  </a:schemeClr>
                </a:solidFill>
                <a:latin typeface="ＭＳ Ｐゴシック" panose="020B0600070205080204" pitchFamily="50" charset="-128"/>
                <a:ea typeface="ＭＳ Ｐゴシック" panose="020B0600070205080204" pitchFamily="50" charset="-128"/>
                <a:cs typeface="Meiryo UI" panose="020B0604030504040204" pitchFamily="50" charset="-128"/>
              </a:endParaRPr>
            </a:p>
            <a:p>
              <a:r>
                <a:rPr lang="ja-JP" altLang="en-US" dirty="0">
                  <a:solidFill>
                    <a:schemeClr val="tx1">
                      <a:lumMod val="85000"/>
                      <a:lumOff val="15000"/>
                    </a:schemeClr>
                  </a:solidFill>
                  <a:latin typeface="ＭＳ Ｐゴシック" panose="020B0600070205080204" pitchFamily="50" charset="-128"/>
                  <a:ea typeface="ＭＳ Ｐゴシック" panose="020B0600070205080204" pitchFamily="50" charset="-128"/>
                  <a:cs typeface="Meiryo UI" panose="020B0604030504040204" pitchFamily="50" charset="-128"/>
                </a:rPr>
                <a:t>○　国際テロ対策　　　　　 ○　犯罪防止対策</a:t>
              </a:r>
              <a:endParaRPr lang="en-US" altLang="ja-JP" dirty="0">
                <a:solidFill>
                  <a:schemeClr val="tx1">
                    <a:lumMod val="85000"/>
                    <a:lumOff val="15000"/>
                  </a:schemeClr>
                </a:solidFill>
                <a:latin typeface="ＭＳ Ｐゴシック" panose="020B0600070205080204" pitchFamily="50" charset="-128"/>
                <a:ea typeface="ＭＳ Ｐゴシック" panose="020B0600070205080204" pitchFamily="50" charset="-128"/>
                <a:cs typeface="Meiryo UI" panose="020B0604030504040204" pitchFamily="50" charset="-128"/>
              </a:endParaRPr>
            </a:p>
            <a:p>
              <a:r>
                <a:rPr lang="ja-JP" altLang="en-US" dirty="0">
                  <a:solidFill>
                    <a:schemeClr val="tx1">
                      <a:lumMod val="85000"/>
                      <a:lumOff val="15000"/>
                    </a:schemeClr>
                  </a:solidFill>
                  <a:latin typeface="ＭＳ Ｐゴシック" panose="020B0600070205080204" pitchFamily="50" charset="-128"/>
                  <a:ea typeface="ＭＳ Ｐゴシック" panose="020B0600070205080204" pitchFamily="50" charset="-128"/>
                  <a:cs typeface="Meiryo UI" panose="020B0604030504040204" pitchFamily="50" charset="-128"/>
                </a:rPr>
                <a:t>○　地域風俗環境対策　　○　来日外国人の増加に伴う対応　</a:t>
              </a:r>
              <a:endParaRPr lang="en-US" altLang="ja-JP" dirty="0">
                <a:solidFill>
                  <a:schemeClr val="tx1">
                    <a:lumMod val="85000"/>
                    <a:lumOff val="15000"/>
                  </a:schemeClr>
                </a:solidFill>
                <a:latin typeface="ＭＳ Ｐゴシック" panose="020B0600070205080204" pitchFamily="50" charset="-128"/>
                <a:ea typeface="ＭＳ Ｐゴシック" panose="020B0600070205080204" pitchFamily="50" charset="-128"/>
                <a:cs typeface="Meiryo UI" panose="020B0604030504040204" pitchFamily="50" charset="-128"/>
              </a:endParaRPr>
            </a:p>
            <a:p>
              <a:r>
                <a:rPr lang="ja-JP" altLang="en-US" dirty="0">
                  <a:solidFill>
                    <a:schemeClr val="tx1">
                      <a:lumMod val="85000"/>
                      <a:lumOff val="15000"/>
                    </a:schemeClr>
                  </a:solidFill>
                  <a:latin typeface="ＭＳ Ｐゴシック" panose="020B0600070205080204" pitchFamily="50" charset="-128"/>
                  <a:ea typeface="ＭＳ Ｐゴシック" panose="020B0600070205080204" pitchFamily="50" charset="-128"/>
                  <a:cs typeface="Meiryo UI" panose="020B0604030504040204" pitchFamily="50" charset="-128"/>
                </a:rPr>
                <a:t>○　青少年対策　　　　　　 ○　ＩＲ施設周辺の交通対策</a:t>
              </a:r>
              <a:endParaRPr lang="en-US" altLang="ja-JP" dirty="0">
                <a:solidFill>
                  <a:schemeClr val="tx1">
                    <a:lumMod val="85000"/>
                    <a:lumOff val="15000"/>
                  </a:schemeClr>
                </a:solidFill>
                <a:latin typeface="ＭＳ Ｐゴシック" panose="020B0600070205080204" pitchFamily="50" charset="-128"/>
                <a:ea typeface="ＭＳ Ｐゴシック" panose="020B0600070205080204" pitchFamily="50" charset="-128"/>
                <a:cs typeface="Meiryo UI" panose="020B0604030504040204" pitchFamily="50" charset="-128"/>
              </a:endParaRPr>
            </a:p>
          </p:txBody>
        </p:sp>
        <p:sp>
          <p:nvSpPr>
            <p:cNvPr id="23" name="角丸四角形 22"/>
            <p:cNvSpPr/>
            <p:nvPr/>
          </p:nvSpPr>
          <p:spPr>
            <a:xfrm>
              <a:off x="225478" y="4856846"/>
              <a:ext cx="2736086" cy="373022"/>
            </a:xfrm>
            <a:prstGeom prst="roundRect">
              <a:avLst>
                <a:gd name="adj" fmla="val 36598"/>
              </a:avLst>
            </a:prstGeom>
            <a:solidFill>
              <a:schemeClr val="tx2"/>
            </a:solid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b="1" dirty="0">
                  <a:solidFill>
                    <a:schemeClr val="bg1"/>
                  </a:solidFill>
                  <a:latin typeface="ＭＳ Ｐゴシック" panose="020B0600070205080204" pitchFamily="50" charset="-128"/>
                  <a:ea typeface="ＭＳ Ｐゴシック" panose="020B0600070205080204" pitchFamily="50" charset="-128"/>
                </a:rPr>
                <a:t>想定される課題</a:t>
              </a:r>
              <a:endParaRPr kumimoji="1" lang="ja-JP" altLang="en-US" sz="2400" b="1" dirty="0">
                <a:solidFill>
                  <a:schemeClr val="bg1"/>
                </a:solidFill>
                <a:latin typeface="ＭＳ Ｐゴシック" panose="020B0600070205080204" pitchFamily="50" charset="-128"/>
                <a:ea typeface="ＭＳ Ｐゴシック" panose="020B0600070205080204" pitchFamily="50" charset="-128"/>
              </a:endParaRPr>
            </a:p>
          </p:txBody>
        </p:sp>
      </p:grpSp>
      <p:sp>
        <p:nvSpPr>
          <p:cNvPr id="7" name="テキスト ボックス 6"/>
          <p:cNvSpPr txBox="1"/>
          <p:nvPr/>
        </p:nvSpPr>
        <p:spPr>
          <a:xfrm>
            <a:off x="107504" y="1340768"/>
            <a:ext cx="3190193" cy="400110"/>
          </a:xfrm>
          <a:prstGeom prst="rect">
            <a:avLst/>
          </a:prstGeom>
          <a:gradFill>
            <a:gsLst>
              <a:gs pos="0">
                <a:schemeClr val="accent5">
                  <a:lumMod val="60000"/>
                  <a:lumOff val="40000"/>
                </a:schemeClr>
              </a:gs>
              <a:gs pos="39999">
                <a:srgbClr val="0A128C"/>
              </a:gs>
              <a:gs pos="70000">
                <a:srgbClr val="181CC7"/>
              </a:gs>
              <a:gs pos="88000">
                <a:srgbClr val="7005D4"/>
              </a:gs>
              <a:gs pos="100000">
                <a:srgbClr val="8C3D91"/>
              </a:gs>
            </a:gsLst>
            <a:lin ang="5400000" scaled="0"/>
          </a:gradFill>
        </p:spPr>
        <p:txBody>
          <a:bodyPr wrap="square" rtlCol="0">
            <a:spAutoFit/>
          </a:bodyPr>
          <a:lstStyle/>
          <a:p>
            <a:pPr algn="ctr"/>
            <a:r>
              <a:rPr kumimoji="1" lang="ja-JP" altLang="en-US" sz="2000" dirty="0">
                <a:solidFill>
                  <a:schemeClr val="bg1"/>
                </a:solidFill>
                <a:latin typeface="ＭＳ Ｐゴシック" panose="020B0600070205080204" pitchFamily="50" charset="-128"/>
                <a:ea typeface="ＭＳ Ｐゴシック" panose="020B0600070205080204" pitchFamily="50" charset="-128"/>
              </a:rPr>
              <a:t>大阪府・市の取り組み</a:t>
            </a:r>
          </a:p>
        </p:txBody>
      </p:sp>
      <p:sp>
        <p:nvSpPr>
          <p:cNvPr id="13" name="タイトル 1"/>
          <p:cNvSpPr txBox="1">
            <a:spLocks/>
          </p:cNvSpPr>
          <p:nvPr/>
        </p:nvSpPr>
        <p:spPr>
          <a:xfrm>
            <a:off x="0" y="0"/>
            <a:ext cx="9144000" cy="828000"/>
          </a:xfrm>
          <a:prstGeom prst="rect">
            <a:avLst/>
          </a:prstGeom>
          <a:gradFill flip="none" rotWithShape="1">
            <a:gsLst>
              <a:gs pos="0">
                <a:srgbClr val="0000FF"/>
              </a:gs>
              <a:gs pos="39999">
                <a:srgbClr val="0A128C"/>
              </a:gs>
              <a:gs pos="70000">
                <a:srgbClr val="181CC7"/>
              </a:gs>
              <a:gs pos="88000">
                <a:srgbClr val="7005D4"/>
              </a:gs>
              <a:gs pos="100000">
                <a:srgbClr val="8C3D91"/>
              </a:gs>
            </a:gsLst>
            <a:lin ang="5400000" scaled="0"/>
            <a:tileRect/>
          </a:gradFill>
        </p:spPr>
        <p:txBody>
          <a:bodyPr vert="horz" lIns="91440" tIns="45720" rIns="91440" bIns="45720" rtlCol="0" anchor="ctr">
            <a:normAutofit fontScale="97500"/>
          </a:bodyPr>
          <a:lstStyle/>
          <a:p>
            <a:pPr lvl="0">
              <a:spcBef>
                <a:spcPct val="0"/>
              </a:spcBef>
              <a:defRPr/>
            </a:pPr>
            <a:r>
              <a:rPr lang="ja-JP" altLang="en-US" sz="3200" dirty="0">
                <a:solidFill>
                  <a:schemeClr val="bg1"/>
                </a:solidFill>
                <a:latin typeface="+mj-lt"/>
                <a:ea typeface="+mj-ea"/>
                <a:cs typeface="+mj-cs"/>
              </a:rPr>
              <a:t>懸念事項と最小化への取り組み</a:t>
            </a:r>
            <a:endParaRPr lang="ja-JP" altLang="en-US" sz="3200" dirty="0">
              <a:solidFill>
                <a:schemeClr val="bg1"/>
              </a:solidFill>
            </a:endParaRPr>
          </a:p>
        </p:txBody>
      </p:sp>
      <p:sp>
        <p:nvSpPr>
          <p:cNvPr id="14" name="スライド番号プレースホルダ 9"/>
          <p:cNvSpPr txBox="1">
            <a:spLocks/>
          </p:cNvSpPr>
          <p:nvPr/>
        </p:nvSpPr>
        <p:spPr>
          <a:xfrm>
            <a:off x="6992094" y="6398746"/>
            <a:ext cx="21336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2F5FFCC2-724E-4DD4-AEC6-56C0720B265A}" type="slidenum">
              <a:rPr lang="ja-JP" altLang="en-US" smtClean="0"/>
              <a:pPr/>
              <a:t>10</a:t>
            </a:fld>
            <a:endParaRPr lang="ja-JP" altLang="en-US" dirty="0"/>
          </a:p>
        </p:txBody>
      </p:sp>
      <p:sp>
        <p:nvSpPr>
          <p:cNvPr id="15" name="タイトル 1"/>
          <p:cNvSpPr txBox="1">
            <a:spLocks/>
          </p:cNvSpPr>
          <p:nvPr/>
        </p:nvSpPr>
        <p:spPr>
          <a:xfrm>
            <a:off x="323528" y="908720"/>
            <a:ext cx="8561954" cy="371826"/>
          </a:xfrm>
          <a:prstGeom prst="rect">
            <a:avLst/>
          </a:prstGeom>
          <a:solidFill>
            <a:schemeClr val="tx2">
              <a:lumMod val="75000"/>
            </a:schemeClr>
          </a:solidFill>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1800" b="1" dirty="0">
                <a:solidFill>
                  <a:schemeClr val="bg1"/>
                </a:solidFill>
                <a:latin typeface="ＭＳ Ｐゴシック" panose="020B0600070205080204" pitchFamily="50" charset="-128"/>
                <a:ea typeface="ＭＳ Ｐゴシック" panose="020B0600070205080204" pitchFamily="50" charset="-128"/>
              </a:rPr>
              <a:t>「治安・地域風俗環境対策」について</a:t>
            </a:r>
          </a:p>
        </p:txBody>
      </p:sp>
    </p:spTree>
    <p:extLst>
      <p:ext uri="{BB962C8B-B14F-4D97-AF65-F5344CB8AC3E}">
        <p14:creationId xmlns:p14="http://schemas.microsoft.com/office/powerpoint/2010/main" val="8348369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extLst>
              <p:ext uri="{D42A27DB-BD31-4B8C-83A1-F6EECF244321}">
                <p14:modId xmlns:p14="http://schemas.microsoft.com/office/powerpoint/2010/main" val="2346590471"/>
              </p:ext>
            </p:extLst>
          </p:nvPr>
        </p:nvGraphicFramePr>
        <p:xfrm>
          <a:off x="66654" y="1228666"/>
          <a:ext cx="8981597" cy="5299256"/>
        </p:xfrm>
        <a:graphic>
          <a:graphicData uri="http://schemas.openxmlformats.org/drawingml/2006/table">
            <a:tbl>
              <a:tblPr firstRow="1" bandRow="1">
                <a:tableStyleId>{5C22544A-7EE6-4342-B048-85BDC9FD1C3A}</a:tableStyleId>
              </a:tblPr>
              <a:tblGrid>
                <a:gridCol w="1065845">
                  <a:extLst>
                    <a:ext uri="{9D8B030D-6E8A-4147-A177-3AD203B41FA5}">
                      <a16:colId xmlns:a16="http://schemas.microsoft.com/office/drawing/2014/main" val="1814524319"/>
                    </a:ext>
                  </a:extLst>
                </a:gridCol>
                <a:gridCol w="2795207">
                  <a:extLst>
                    <a:ext uri="{9D8B030D-6E8A-4147-A177-3AD203B41FA5}">
                      <a16:colId xmlns:a16="http://schemas.microsoft.com/office/drawing/2014/main" val="20003"/>
                    </a:ext>
                  </a:extLst>
                </a:gridCol>
                <a:gridCol w="2584733">
                  <a:extLst>
                    <a:ext uri="{9D8B030D-6E8A-4147-A177-3AD203B41FA5}">
                      <a16:colId xmlns:a16="http://schemas.microsoft.com/office/drawing/2014/main" val="20004"/>
                    </a:ext>
                  </a:extLst>
                </a:gridCol>
                <a:gridCol w="2535812">
                  <a:extLst>
                    <a:ext uri="{9D8B030D-6E8A-4147-A177-3AD203B41FA5}">
                      <a16:colId xmlns:a16="http://schemas.microsoft.com/office/drawing/2014/main" val="3597930752"/>
                    </a:ext>
                  </a:extLst>
                </a:gridCol>
              </a:tblGrid>
              <a:tr h="270610">
                <a:tc>
                  <a:txBody>
                    <a:bodyPr/>
                    <a:lstStyle/>
                    <a:p>
                      <a:pPr algn="ctr">
                        <a:lnSpc>
                          <a:spcPts val="1200"/>
                        </a:lnSpc>
                      </a:pPr>
                      <a:r>
                        <a:rPr kumimoji="1" lang="ja-JP" altLang="en-US" sz="1200" dirty="0"/>
                        <a:t>課題</a:t>
                      </a:r>
                    </a:p>
                  </a:txBody>
                  <a:tcPr marL="72567" marR="72567" marT="39581" marB="39581" anchor="ctr">
                    <a:solidFill>
                      <a:schemeClr val="tx2">
                        <a:lumMod val="60000"/>
                        <a:lumOff val="40000"/>
                      </a:schemeClr>
                    </a:solidFill>
                  </a:tcPr>
                </a:tc>
                <a:tc>
                  <a:txBody>
                    <a:bodyPr/>
                    <a:lstStyle/>
                    <a:p>
                      <a:pPr algn="ctr">
                        <a:lnSpc>
                          <a:spcPts val="1200"/>
                        </a:lnSpc>
                      </a:pPr>
                      <a:r>
                        <a:rPr kumimoji="1" lang="ja-JP" altLang="en-US" sz="1200" b="1" dirty="0">
                          <a:solidFill>
                            <a:schemeClr val="bg1"/>
                          </a:solidFill>
                        </a:rPr>
                        <a:t>大阪府・大阪市</a:t>
                      </a:r>
                    </a:p>
                  </a:txBody>
                  <a:tcPr marL="72567" marR="72567" marT="39581" marB="39581" anchor="ctr">
                    <a:solidFill>
                      <a:schemeClr val="tx2">
                        <a:lumMod val="60000"/>
                        <a:lumOff val="40000"/>
                      </a:schemeClr>
                    </a:solidFill>
                  </a:tcPr>
                </a:tc>
                <a:tc>
                  <a:txBody>
                    <a:bodyPr/>
                    <a:lstStyle/>
                    <a:p>
                      <a:pPr algn="ctr"/>
                      <a:r>
                        <a:rPr kumimoji="1" lang="ja-JP" altLang="en-US" sz="1200" dirty="0"/>
                        <a:t>大阪府警</a:t>
                      </a:r>
                    </a:p>
                  </a:txBody>
                  <a:tcPr marL="72567" marR="72567" marT="39581" marB="39581" anchor="ctr">
                    <a:solidFill>
                      <a:schemeClr val="tx2">
                        <a:lumMod val="60000"/>
                        <a:lumOff val="40000"/>
                      </a:schemeClr>
                    </a:solidFill>
                  </a:tcPr>
                </a:tc>
                <a:tc>
                  <a:txBody>
                    <a:bodyPr/>
                    <a:lstStyle/>
                    <a:p>
                      <a:pPr marL="0" marR="0" lvl="0" indent="0" algn="ctr" defTabSz="914400" rtl="0" eaLnBrk="1" fontAlgn="auto" latinLnBrk="0" hangingPunct="1">
                        <a:lnSpc>
                          <a:spcPts val="1200"/>
                        </a:lnSpc>
                        <a:spcBef>
                          <a:spcPts val="0"/>
                        </a:spcBef>
                        <a:spcAft>
                          <a:spcPts val="0"/>
                        </a:spcAft>
                        <a:buClrTx/>
                        <a:buSzTx/>
                        <a:buFontTx/>
                        <a:buNone/>
                        <a:tabLst/>
                        <a:defRPr/>
                      </a:pPr>
                      <a:r>
                        <a:rPr kumimoji="1" lang="ja-JP" altLang="en-US" sz="1200" b="1" dirty="0">
                          <a:solidFill>
                            <a:schemeClr val="bg1"/>
                          </a:solidFill>
                        </a:rPr>
                        <a:t>ＩＲ事業者</a:t>
                      </a:r>
                    </a:p>
                  </a:txBody>
                  <a:tcPr marL="72567" marR="72567" marT="39581" marB="39581" anchor="ctr">
                    <a:solidFill>
                      <a:schemeClr val="tx2">
                        <a:lumMod val="60000"/>
                        <a:lumOff val="40000"/>
                      </a:schemeClr>
                    </a:solidFill>
                  </a:tcPr>
                </a:tc>
                <a:extLst>
                  <a:ext uri="{0D108BD9-81ED-4DB2-BD59-A6C34878D82A}">
                    <a16:rowId xmlns:a16="http://schemas.microsoft.com/office/drawing/2014/main" val="10001"/>
                  </a:ext>
                </a:extLst>
              </a:tr>
              <a:tr h="587320">
                <a:tc>
                  <a:txBody>
                    <a:bodyPr/>
                    <a:lstStyle/>
                    <a:p>
                      <a:pPr marL="130175" indent="-130175">
                        <a:lnSpc>
                          <a:spcPts val="1000"/>
                        </a:lnSpc>
                      </a:pPr>
                      <a:r>
                        <a:rPr kumimoji="1" lang="ja-JP" altLang="en-US" sz="900" dirty="0">
                          <a:solidFill>
                            <a:schemeClr val="tx1"/>
                          </a:solidFill>
                        </a:rPr>
                        <a:t>①組織犯罪対策</a:t>
                      </a:r>
                    </a:p>
                  </a:txBody>
                  <a:tcPr marL="72567" marR="72567" marT="39581" marB="39581"/>
                </a:tc>
                <a:tc>
                  <a:txBody>
                    <a:bodyPr/>
                    <a:lstStyle/>
                    <a:p>
                      <a:pPr>
                        <a:lnSpc>
                          <a:spcPts val="1000"/>
                        </a:lnSpc>
                      </a:pPr>
                      <a:r>
                        <a:rPr kumimoji="1" lang="ja-JP" altLang="en-US" sz="900" dirty="0">
                          <a:solidFill>
                            <a:schemeClr val="tx1"/>
                          </a:solidFill>
                        </a:rPr>
                        <a:t>・ＩＲ事業者との情報共有の徹底</a:t>
                      </a:r>
                      <a:endParaRPr kumimoji="1" lang="en-US" altLang="ja-JP" sz="900" dirty="0">
                        <a:solidFill>
                          <a:schemeClr val="tx1"/>
                        </a:solidFill>
                      </a:endParaRPr>
                    </a:p>
                  </a:txBody>
                  <a:tcPr marL="72567" marR="72567" marT="39581" marB="39581"/>
                </a:tc>
                <a:tc>
                  <a:txBody>
                    <a:bodyPr/>
                    <a:lstStyle/>
                    <a:p>
                      <a:pPr marL="66675" indent="-66675">
                        <a:lnSpc>
                          <a:spcPts val="1000"/>
                        </a:lnSpc>
                      </a:pPr>
                      <a:r>
                        <a:rPr kumimoji="1" lang="ja-JP" altLang="en-US" sz="900" dirty="0">
                          <a:solidFill>
                            <a:schemeClr val="tx1"/>
                          </a:solidFill>
                        </a:rPr>
                        <a:t>・マネーローンダリング、事業介入への対策等、犯罪収益対策の推進</a:t>
                      </a:r>
                      <a:endParaRPr kumimoji="1" lang="en-US" altLang="ja-JP" sz="900" dirty="0">
                        <a:solidFill>
                          <a:schemeClr val="tx1"/>
                        </a:solidFill>
                      </a:endParaRPr>
                    </a:p>
                  </a:txBody>
                  <a:tcPr marL="72567" marR="72567" marT="39581" marB="39581"/>
                </a:tc>
                <a:tc>
                  <a:txBody>
                    <a:bodyPr/>
                    <a:lstStyle/>
                    <a:p>
                      <a:pPr>
                        <a:lnSpc>
                          <a:spcPts val="1000"/>
                        </a:lnSpc>
                      </a:pPr>
                      <a:r>
                        <a:rPr kumimoji="1" lang="ja-JP" altLang="en-US" sz="900" dirty="0">
                          <a:solidFill>
                            <a:schemeClr val="tx1"/>
                          </a:solidFill>
                        </a:rPr>
                        <a:t>・本人確認及び入場規制の徹底</a:t>
                      </a:r>
                      <a:endParaRPr kumimoji="1" lang="en-US" altLang="ja-JP" sz="900" dirty="0">
                        <a:solidFill>
                          <a:schemeClr val="tx1"/>
                        </a:solidFill>
                      </a:endParaRPr>
                    </a:p>
                    <a:p>
                      <a:pPr>
                        <a:lnSpc>
                          <a:spcPts val="1000"/>
                        </a:lnSpc>
                      </a:pPr>
                      <a:r>
                        <a:rPr kumimoji="1" lang="ja-JP" altLang="en-US" sz="900" dirty="0">
                          <a:solidFill>
                            <a:schemeClr val="tx1"/>
                          </a:solidFill>
                        </a:rPr>
                        <a:t>・取引記録の作成・保存</a:t>
                      </a:r>
                      <a:endParaRPr kumimoji="1" lang="en-US" altLang="ja-JP" sz="900" dirty="0">
                        <a:solidFill>
                          <a:schemeClr val="tx1"/>
                        </a:solidFill>
                      </a:endParaRPr>
                    </a:p>
                    <a:p>
                      <a:pPr>
                        <a:lnSpc>
                          <a:spcPts val="1000"/>
                        </a:lnSpc>
                      </a:pPr>
                      <a:r>
                        <a:rPr kumimoji="1" lang="ja-JP" altLang="en-US" sz="900" dirty="0">
                          <a:solidFill>
                            <a:schemeClr val="tx1"/>
                          </a:solidFill>
                        </a:rPr>
                        <a:t>・疑わしい取引の報告</a:t>
                      </a:r>
                      <a:endParaRPr kumimoji="1" lang="en-US" altLang="ja-JP" sz="900" dirty="0">
                        <a:solidFill>
                          <a:schemeClr val="tx1"/>
                        </a:solidFill>
                      </a:endParaRPr>
                    </a:p>
                    <a:p>
                      <a:pPr>
                        <a:lnSpc>
                          <a:spcPts val="1000"/>
                        </a:lnSpc>
                      </a:pPr>
                      <a:r>
                        <a:rPr kumimoji="1" lang="ja-JP" altLang="en-US" sz="900" dirty="0">
                          <a:solidFill>
                            <a:schemeClr val="tx1"/>
                          </a:solidFill>
                        </a:rPr>
                        <a:t>・警察との情報共有の徹底</a:t>
                      </a:r>
                    </a:p>
                  </a:txBody>
                  <a:tcPr marL="72567" marR="72567" marT="39581" marB="39581"/>
                </a:tc>
                <a:extLst>
                  <a:ext uri="{0D108BD9-81ED-4DB2-BD59-A6C34878D82A}">
                    <a16:rowId xmlns:a16="http://schemas.microsoft.com/office/drawing/2014/main" val="948217623"/>
                  </a:ext>
                </a:extLst>
              </a:tr>
              <a:tr h="338455">
                <a:tc>
                  <a:txBody>
                    <a:bodyPr/>
                    <a:lstStyle/>
                    <a:p>
                      <a:pPr marL="130175" indent="-130175">
                        <a:lnSpc>
                          <a:spcPts val="1000"/>
                        </a:lnSpc>
                      </a:pPr>
                      <a:r>
                        <a:rPr kumimoji="1" lang="ja-JP" altLang="en-US" sz="900" b="0" dirty="0">
                          <a:solidFill>
                            <a:schemeClr val="tx1"/>
                          </a:solidFill>
                        </a:rPr>
                        <a:t>②暴力団等反社会的勢力対策</a:t>
                      </a:r>
                      <a:endParaRPr kumimoji="1" lang="en-US" altLang="ja-JP" sz="900" b="0" dirty="0">
                        <a:solidFill>
                          <a:schemeClr val="tx1"/>
                        </a:solidFill>
                      </a:endParaRPr>
                    </a:p>
                  </a:txBody>
                  <a:tcPr marL="72567" marR="72567" marT="39581" marB="39581"/>
                </a:tc>
                <a:tc>
                  <a:txBody>
                    <a:bodyPr/>
                    <a:lstStyle/>
                    <a:p>
                      <a:pPr>
                        <a:lnSpc>
                          <a:spcPts val="1000"/>
                        </a:lnSpc>
                      </a:pPr>
                      <a:r>
                        <a:rPr kumimoji="1" lang="ja-JP" altLang="en-US" sz="900" b="0" dirty="0">
                          <a:solidFill>
                            <a:schemeClr val="tx1"/>
                          </a:solidFill>
                        </a:rPr>
                        <a:t>・暴力団等反社会的勢力の排除活動</a:t>
                      </a:r>
                      <a:endParaRPr kumimoji="1" lang="en-US" altLang="ja-JP" sz="900" b="0" dirty="0">
                        <a:solidFill>
                          <a:schemeClr val="tx1"/>
                        </a:solidFill>
                      </a:endParaRPr>
                    </a:p>
                  </a:txBody>
                  <a:tcPr marL="72567" marR="72567" marT="39581" marB="39581"/>
                </a:tc>
                <a:tc>
                  <a:txBody>
                    <a:bodyPr/>
                    <a:lstStyle/>
                    <a:p>
                      <a:pPr marL="66675" indent="-66675">
                        <a:lnSpc>
                          <a:spcPts val="1000"/>
                        </a:lnSpc>
                      </a:pPr>
                      <a:r>
                        <a:rPr kumimoji="1" lang="ja-JP" altLang="en-US" sz="900" b="0" baseline="0" dirty="0">
                          <a:solidFill>
                            <a:schemeClr val="tx1"/>
                          </a:solidFill>
                        </a:rPr>
                        <a:t>・暴力団等</a:t>
                      </a:r>
                      <a:r>
                        <a:rPr kumimoji="1" lang="ja-JP" altLang="en-US" sz="900" b="0" dirty="0">
                          <a:solidFill>
                            <a:schemeClr val="tx1"/>
                          </a:solidFill>
                        </a:rPr>
                        <a:t>反社会的勢力に対する取締り及び排除対策の推進</a:t>
                      </a:r>
                      <a:endParaRPr kumimoji="1" lang="en-US" altLang="ja-JP" sz="900" b="0" dirty="0">
                        <a:solidFill>
                          <a:schemeClr val="tx1"/>
                        </a:solidFill>
                      </a:endParaRPr>
                    </a:p>
                  </a:txBody>
                  <a:tcPr marL="72567" marR="72567" marT="39581" marB="39581"/>
                </a:tc>
                <a:tc>
                  <a:txBody>
                    <a:bodyPr/>
                    <a:lstStyle/>
                    <a:p>
                      <a:pPr>
                        <a:lnSpc>
                          <a:spcPts val="1000"/>
                        </a:lnSpc>
                      </a:pPr>
                      <a:r>
                        <a:rPr kumimoji="1" lang="ja-JP" altLang="en-US" sz="900" dirty="0">
                          <a:solidFill>
                            <a:schemeClr val="tx1"/>
                          </a:solidFill>
                        </a:rPr>
                        <a:t>・本人確認及び入場規制の徹底</a:t>
                      </a:r>
                      <a:endParaRPr kumimoji="1" lang="en-US" altLang="ja-JP" sz="900" dirty="0">
                        <a:solidFill>
                          <a:schemeClr val="tx1"/>
                        </a:solidFill>
                      </a:endParaRPr>
                    </a:p>
                    <a:p>
                      <a:pPr>
                        <a:lnSpc>
                          <a:spcPts val="1000"/>
                        </a:lnSpc>
                      </a:pPr>
                      <a:r>
                        <a:rPr kumimoji="1" lang="ja-JP" altLang="en-US" sz="900" dirty="0">
                          <a:solidFill>
                            <a:schemeClr val="tx1"/>
                          </a:solidFill>
                        </a:rPr>
                        <a:t>・</a:t>
                      </a:r>
                      <a:r>
                        <a:rPr kumimoji="1" lang="ja-JP" altLang="en-US" sz="900" spc="-150" dirty="0">
                          <a:solidFill>
                            <a:schemeClr val="tx1"/>
                          </a:solidFill>
                        </a:rPr>
                        <a:t>警察</a:t>
                      </a:r>
                      <a:r>
                        <a:rPr kumimoji="1" lang="ja-JP" altLang="en-US" sz="900" b="0" spc="-150" dirty="0">
                          <a:solidFill>
                            <a:schemeClr val="tx1"/>
                          </a:solidFill>
                        </a:rPr>
                        <a:t>及び関係機関</a:t>
                      </a:r>
                      <a:r>
                        <a:rPr kumimoji="1" lang="ja-JP" altLang="en-US" sz="900" spc="-150" dirty="0">
                          <a:solidFill>
                            <a:schemeClr val="tx1"/>
                          </a:solidFill>
                        </a:rPr>
                        <a:t>との情報共有の徹底</a:t>
                      </a:r>
                      <a:endParaRPr kumimoji="1" lang="en-US" altLang="ja-JP" sz="900" spc="-150" dirty="0">
                        <a:solidFill>
                          <a:schemeClr val="tx1"/>
                        </a:solidFill>
                      </a:endParaRPr>
                    </a:p>
                  </a:txBody>
                  <a:tcPr marL="72567" marR="72567" marT="39581" marB="39581"/>
                </a:tc>
                <a:extLst>
                  <a:ext uri="{0D108BD9-81ED-4DB2-BD59-A6C34878D82A}">
                    <a16:rowId xmlns:a16="http://schemas.microsoft.com/office/drawing/2014/main" val="2168883018"/>
                  </a:ext>
                </a:extLst>
              </a:tr>
              <a:tr h="658745">
                <a:tc>
                  <a:txBody>
                    <a:bodyPr/>
                    <a:lstStyle/>
                    <a:p>
                      <a:pPr marL="130175" indent="-130175">
                        <a:lnSpc>
                          <a:spcPts val="1000"/>
                        </a:lnSpc>
                      </a:pPr>
                      <a:r>
                        <a:rPr kumimoji="1" lang="ja-JP" altLang="en-US" sz="900" b="0" dirty="0">
                          <a:solidFill>
                            <a:schemeClr val="tx1"/>
                          </a:solidFill>
                        </a:rPr>
                        <a:t>③国際テロ対策</a:t>
                      </a:r>
                      <a:endParaRPr kumimoji="1" lang="en-US" altLang="ja-JP" sz="900" b="0" dirty="0">
                        <a:solidFill>
                          <a:schemeClr val="tx1"/>
                        </a:solidFill>
                      </a:endParaRPr>
                    </a:p>
                    <a:p>
                      <a:pPr>
                        <a:lnSpc>
                          <a:spcPts val="1000"/>
                        </a:lnSpc>
                      </a:pPr>
                      <a:endParaRPr kumimoji="1" lang="en-US" altLang="ja-JP" sz="900" b="1" u="sng" baseline="0" dirty="0">
                        <a:solidFill>
                          <a:schemeClr val="tx1"/>
                        </a:solidFill>
                      </a:endParaRPr>
                    </a:p>
                  </a:txBody>
                  <a:tcPr marL="72567" marR="72567" marT="39581" marB="39581"/>
                </a:tc>
                <a:tc>
                  <a:txBody>
                    <a:bodyPr/>
                    <a:lstStyle/>
                    <a:p>
                      <a:pPr algn="l">
                        <a:lnSpc>
                          <a:spcPts val="1000"/>
                        </a:lnSpc>
                      </a:pPr>
                      <a:r>
                        <a:rPr kumimoji="1" lang="ja-JP" altLang="en-US" sz="900" b="0" dirty="0">
                          <a:solidFill>
                            <a:schemeClr val="tx1"/>
                          </a:solidFill>
                        </a:rPr>
                        <a:t>・未然防止の取り組みの強化（防犯カメラの設置等）</a:t>
                      </a:r>
                      <a:endParaRPr kumimoji="1" lang="en-US" altLang="ja-JP" sz="900" b="0" strike="sngStrike" dirty="0">
                        <a:solidFill>
                          <a:schemeClr val="tx1"/>
                        </a:solidFill>
                      </a:endParaRPr>
                    </a:p>
                  </a:txBody>
                  <a:tcPr marL="72567" marR="72567" marT="39581" marB="39581"/>
                </a:tc>
                <a:tc>
                  <a:txBody>
                    <a:bodyPr/>
                    <a:lstStyle/>
                    <a:p>
                      <a:pPr marL="57150" indent="-57150" algn="l">
                        <a:lnSpc>
                          <a:spcPts val="1000"/>
                        </a:lnSpc>
                      </a:pPr>
                      <a:r>
                        <a:rPr kumimoji="1" lang="ja-JP" altLang="en-US" sz="900" b="0" dirty="0">
                          <a:solidFill>
                            <a:schemeClr val="tx1"/>
                          </a:solidFill>
                        </a:rPr>
                        <a:t>・各種国際テロ対策（情報収集・警戒警備・国際海空港対策等）の推進</a:t>
                      </a:r>
                      <a:endParaRPr kumimoji="1" lang="en-US" altLang="ja-JP" sz="900" b="0" dirty="0">
                        <a:solidFill>
                          <a:schemeClr val="tx1"/>
                        </a:solidFill>
                      </a:endParaRPr>
                    </a:p>
                    <a:p>
                      <a:pPr marL="0" marR="0" indent="0" algn="l" defTabSz="1110800" rtl="0" eaLnBrk="1" fontAlgn="auto" latinLnBrk="0" hangingPunct="1">
                        <a:lnSpc>
                          <a:spcPts val="1000"/>
                        </a:lnSpc>
                        <a:spcBef>
                          <a:spcPts val="0"/>
                        </a:spcBef>
                        <a:spcAft>
                          <a:spcPts val="0"/>
                        </a:spcAft>
                        <a:buClrTx/>
                        <a:buSzTx/>
                        <a:buFontTx/>
                        <a:buNone/>
                        <a:tabLst/>
                        <a:defRPr/>
                      </a:pPr>
                      <a:r>
                        <a:rPr kumimoji="1" lang="ja-JP" altLang="en-US" sz="900" b="0" spc="-100" baseline="0" dirty="0">
                          <a:solidFill>
                            <a:schemeClr val="tx1"/>
                          </a:solidFill>
                        </a:rPr>
                        <a:t>・事業者に対する警備体制等の指導・助言</a:t>
                      </a:r>
                      <a:endParaRPr kumimoji="1" lang="en-US" altLang="ja-JP" sz="900" b="0" spc="-100" baseline="0" dirty="0">
                        <a:solidFill>
                          <a:schemeClr val="tx1"/>
                        </a:solidFill>
                      </a:endParaRPr>
                    </a:p>
                    <a:p>
                      <a:pPr marL="0" marR="0" indent="0" algn="l" defTabSz="1110800" rtl="0" eaLnBrk="1" fontAlgn="auto" latinLnBrk="0" hangingPunct="1">
                        <a:lnSpc>
                          <a:spcPts val="1000"/>
                        </a:lnSpc>
                        <a:spcBef>
                          <a:spcPts val="0"/>
                        </a:spcBef>
                        <a:spcAft>
                          <a:spcPts val="0"/>
                        </a:spcAft>
                        <a:buClrTx/>
                        <a:buSzTx/>
                        <a:buFontTx/>
                        <a:buNone/>
                        <a:tabLst/>
                        <a:defRPr/>
                      </a:pPr>
                      <a:endParaRPr kumimoji="1" lang="en-US" altLang="ja-JP" sz="900" b="1" u="sng" spc="-100" baseline="0" dirty="0">
                        <a:solidFill>
                          <a:schemeClr val="tx1"/>
                        </a:solidFill>
                      </a:endParaRPr>
                    </a:p>
                  </a:txBody>
                  <a:tcPr marL="72567" marR="72567" marT="39581" marB="39581"/>
                </a:tc>
                <a:tc>
                  <a:txBody>
                    <a:bodyPr/>
                    <a:lstStyle/>
                    <a:p>
                      <a:pPr marL="0" marR="0" indent="0" algn="l" defTabSz="1110800" rtl="0" eaLnBrk="1" fontAlgn="auto" latinLnBrk="0" hangingPunct="1">
                        <a:lnSpc>
                          <a:spcPts val="1000"/>
                        </a:lnSpc>
                        <a:spcBef>
                          <a:spcPts val="0"/>
                        </a:spcBef>
                        <a:spcAft>
                          <a:spcPts val="0"/>
                        </a:spcAft>
                        <a:buClrTx/>
                        <a:buSzTx/>
                        <a:buFontTx/>
                        <a:buNone/>
                        <a:tabLst/>
                        <a:defRPr/>
                      </a:pPr>
                      <a:r>
                        <a:rPr kumimoji="1" lang="ja-JP" altLang="en-US" sz="900" b="0" dirty="0">
                          <a:solidFill>
                            <a:schemeClr val="tx1"/>
                          </a:solidFill>
                        </a:rPr>
                        <a:t>・自主警備の徹底</a:t>
                      </a:r>
                      <a:r>
                        <a:rPr kumimoji="1" lang="ja-JP" altLang="en-US" sz="900" b="0" spc="-150" dirty="0">
                          <a:solidFill>
                            <a:schemeClr val="tx1"/>
                          </a:solidFill>
                        </a:rPr>
                        <a:t>（民間警備員の配置含）</a:t>
                      </a:r>
                      <a:endParaRPr kumimoji="1" lang="en-US" altLang="ja-JP" sz="900" b="0" spc="-150" dirty="0">
                        <a:solidFill>
                          <a:schemeClr val="tx1"/>
                        </a:solidFill>
                      </a:endParaRPr>
                    </a:p>
                    <a:p>
                      <a:pPr marL="0" marR="0" indent="0" algn="l" defTabSz="1110800" rtl="0" eaLnBrk="1" fontAlgn="auto" latinLnBrk="0" hangingPunct="1">
                        <a:lnSpc>
                          <a:spcPts val="1000"/>
                        </a:lnSpc>
                        <a:spcBef>
                          <a:spcPts val="0"/>
                        </a:spcBef>
                        <a:spcAft>
                          <a:spcPts val="0"/>
                        </a:spcAft>
                        <a:buClrTx/>
                        <a:buSzTx/>
                        <a:buFontTx/>
                        <a:buNone/>
                        <a:tabLst/>
                        <a:defRPr/>
                      </a:pPr>
                      <a:r>
                        <a:rPr kumimoji="1" lang="ja-JP" altLang="en-US" sz="900" dirty="0">
                          <a:solidFill>
                            <a:schemeClr val="tx1"/>
                          </a:solidFill>
                          <a:latin typeface="+mn-ea"/>
                          <a:ea typeface="+mn-ea"/>
                        </a:rPr>
                        <a:t>・自動検知システム等導入された高性能カメラ等の設置</a:t>
                      </a:r>
                      <a:endParaRPr kumimoji="1" lang="en-US" altLang="ja-JP" sz="900" dirty="0">
                        <a:solidFill>
                          <a:schemeClr val="tx1"/>
                        </a:solidFill>
                        <a:latin typeface="+mn-ea"/>
                        <a:ea typeface="+mn-ea"/>
                      </a:endParaRPr>
                    </a:p>
                    <a:p>
                      <a:pPr marL="0" marR="0" indent="0" algn="l" defTabSz="1110800" rtl="0" eaLnBrk="1" fontAlgn="auto" latinLnBrk="0" hangingPunct="1">
                        <a:lnSpc>
                          <a:spcPts val="1000"/>
                        </a:lnSpc>
                        <a:spcBef>
                          <a:spcPts val="0"/>
                        </a:spcBef>
                        <a:spcAft>
                          <a:spcPts val="0"/>
                        </a:spcAft>
                        <a:buClrTx/>
                        <a:buSzTx/>
                        <a:buFontTx/>
                        <a:buNone/>
                        <a:tabLst/>
                        <a:defRPr/>
                      </a:pPr>
                      <a:r>
                        <a:rPr kumimoji="1" lang="ja-JP" altLang="en-US" sz="900" b="0" dirty="0">
                          <a:solidFill>
                            <a:schemeClr val="tx1"/>
                          </a:solidFill>
                        </a:rPr>
                        <a:t>・警察との情報共有の徹底</a:t>
                      </a:r>
                      <a:endParaRPr kumimoji="1" lang="en-US" altLang="ja-JP" sz="900" b="0" dirty="0">
                        <a:solidFill>
                          <a:schemeClr val="tx1"/>
                        </a:solidFill>
                      </a:endParaRPr>
                    </a:p>
                  </a:txBody>
                  <a:tcPr marL="72567" marR="72567" marT="39581" marB="39581"/>
                </a:tc>
                <a:extLst>
                  <a:ext uri="{0D108BD9-81ED-4DB2-BD59-A6C34878D82A}">
                    <a16:rowId xmlns:a16="http://schemas.microsoft.com/office/drawing/2014/main" val="10005"/>
                  </a:ext>
                </a:extLst>
              </a:tr>
              <a:tr h="766502">
                <a:tc>
                  <a:txBody>
                    <a:bodyPr/>
                    <a:lstStyle/>
                    <a:p>
                      <a:pPr>
                        <a:lnSpc>
                          <a:spcPts val="1000"/>
                        </a:lnSpc>
                      </a:pPr>
                      <a:r>
                        <a:rPr kumimoji="1" lang="ja-JP" altLang="en-US" sz="900" strike="noStrike" dirty="0">
                          <a:solidFill>
                            <a:schemeClr val="tx1"/>
                          </a:solidFill>
                        </a:rPr>
                        <a:t>④犯罪抑止対策</a:t>
                      </a:r>
                      <a:endParaRPr kumimoji="1" lang="en-US" altLang="ja-JP" sz="900" strike="noStrike" dirty="0">
                        <a:solidFill>
                          <a:schemeClr val="tx1"/>
                        </a:solidFill>
                      </a:endParaRPr>
                    </a:p>
                  </a:txBody>
                  <a:tcPr marL="36284" marR="36284" marT="39581" marB="39581"/>
                </a:tc>
                <a:tc>
                  <a:txBody>
                    <a:bodyPr/>
                    <a:lstStyle/>
                    <a:p>
                      <a:pPr>
                        <a:lnSpc>
                          <a:spcPts val="1000"/>
                        </a:lnSpc>
                      </a:pPr>
                      <a:r>
                        <a:rPr kumimoji="1" lang="ja-JP" altLang="en-US" sz="900" dirty="0">
                          <a:solidFill>
                            <a:schemeClr val="tx1"/>
                          </a:solidFill>
                        </a:rPr>
                        <a:t>・巡回の実施</a:t>
                      </a:r>
                      <a:endParaRPr kumimoji="1" lang="en-US" altLang="ja-JP" sz="900" dirty="0">
                        <a:solidFill>
                          <a:schemeClr val="tx1"/>
                        </a:solidFill>
                      </a:endParaRPr>
                    </a:p>
                    <a:p>
                      <a:pPr>
                        <a:lnSpc>
                          <a:spcPts val="1000"/>
                        </a:lnSpc>
                      </a:pPr>
                      <a:r>
                        <a:rPr kumimoji="1" lang="ja-JP" altLang="en-US" sz="900" dirty="0">
                          <a:solidFill>
                            <a:schemeClr val="tx1"/>
                          </a:solidFill>
                        </a:rPr>
                        <a:t>・防犯環境の整備</a:t>
                      </a:r>
                      <a:endParaRPr kumimoji="1" lang="en-US" altLang="ja-JP" sz="900" dirty="0">
                        <a:solidFill>
                          <a:schemeClr val="tx1"/>
                        </a:solidFill>
                      </a:endParaRPr>
                    </a:p>
                    <a:p>
                      <a:pPr>
                        <a:lnSpc>
                          <a:spcPts val="1000"/>
                        </a:lnSpc>
                      </a:pPr>
                      <a:r>
                        <a:rPr kumimoji="1" lang="ja-JP" altLang="en-US" sz="900" dirty="0">
                          <a:solidFill>
                            <a:schemeClr val="tx1"/>
                          </a:solidFill>
                        </a:rPr>
                        <a:t>・事業者に対する警備体制等の指導・助言</a:t>
                      </a:r>
                      <a:endParaRPr kumimoji="1" lang="en-US" altLang="ja-JP" sz="900" dirty="0">
                        <a:solidFill>
                          <a:schemeClr val="tx1"/>
                        </a:solidFill>
                      </a:endParaRPr>
                    </a:p>
                    <a:p>
                      <a:pPr>
                        <a:lnSpc>
                          <a:spcPts val="1000"/>
                        </a:lnSpc>
                      </a:pPr>
                      <a:r>
                        <a:rPr kumimoji="1" lang="ja-JP" altLang="en-US" sz="900" dirty="0">
                          <a:solidFill>
                            <a:schemeClr val="tx1"/>
                          </a:solidFill>
                        </a:rPr>
                        <a:t>・</a:t>
                      </a:r>
                      <a:r>
                        <a:rPr kumimoji="1" lang="ja-JP" altLang="en-US" sz="900" strike="noStrike" baseline="0" dirty="0">
                          <a:solidFill>
                            <a:schemeClr val="tx1"/>
                          </a:solidFill>
                        </a:rPr>
                        <a:t>サイバーセキュリティ対策の強化</a:t>
                      </a:r>
                    </a:p>
                  </a:txBody>
                  <a:tcPr marL="72567" marR="72567" marT="39581" marB="39581"/>
                </a:tc>
                <a:tc>
                  <a:txBody>
                    <a:bodyPr/>
                    <a:lstStyle/>
                    <a:p>
                      <a:pPr>
                        <a:lnSpc>
                          <a:spcPts val="1000"/>
                        </a:lnSpc>
                      </a:pPr>
                      <a:r>
                        <a:rPr kumimoji="1" lang="ja-JP" altLang="en-US" sz="900" dirty="0">
                          <a:solidFill>
                            <a:schemeClr val="tx1"/>
                          </a:solidFill>
                        </a:rPr>
                        <a:t>・発生する犯罪に対する適切な対応</a:t>
                      </a:r>
                      <a:endParaRPr kumimoji="1" lang="en-US" altLang="ja-JP" sz="900" dirty="0">
                        <a:solidFill>
                          <a:schemeClr val="tx1"/>
                        </a:solidFill>
                      </a:endParaRPr>
                    </a:p>
                    <a:p>
                      <a:pPr>
                        <a:lnSpc>
                          <a:spcPts val="1000"/>
                        </a:lnSpc>
                      </a:pPr>
                      <a:r>
                        <a:rPr kumimoji="1" lang="ja-JP" altLang="en-US" sz="900" dirty="0">
                          <a:solidFill>
                            <a:schemeClr val="tx1"/>
                          </a:solidFill>
                        </a:rPr>
                        <a:t>・防犯環境に係る対策の推進</a:t>
                      </a:r>
                      <a:endParaRPr kumimoji="1" lang="en-US" altLang="ja-JP" sz="900" dirty="0">
                        <a:solidFill>
                          <a:schemeClr val="tx1"/>
                        </a:solidFill>
                      </a:endParaRPr>
                    </a:p>
                    <a:p>
                      <a:pPr>
                        <a:lnSpc>
                          <a:spcPts val="1000"/>
                        </a:lnSpc>
                      </a:pPr>
                      <a:r>
                        <a:rPr kumimoji="1" lang="ja-JP" altLang="en-US" sz="900" dirty="0">
                          <a:solidFill>
                            <a:schemeClr val="tx1"/>
                          </a:solidFill>
                        </a:rPr>
                        <a:t>・警備業者対策の推進</a:t>
                      </a:r>
                      <a:endParaRPr kumimoji="1" lang="en-US" altLang="ja-JP" sz="900" dirty="0">
                        <a:solidFill>
                          <a:schemeClr val="tx1"/>
                        </a:solidFill>
                      </a:endParaRPr>
                    </a:p>
                    <a:p>
                      <a:pPr marL="0" marR="0" indent="0" algn="l" defTabSz="1110800" rtl="0" eaLnBrk="1" fontAlgn="auto" latinLnBrk="0" hangingPunct="1">
                        <a:lnSpc>
                          <a:spcPts val="1000"/>
                        </a:lnSpc>
                        <a:spcBef>
                          <a:spcPts val="0"/>
                        </a:spcBef>
                        <a:spcAft>
                          <a:spcPts val="0"/>
                        </a:spcAft>
                        <a:buClrTx/>
                        <a:buSzTx/>
                        <a:buFontTx/>
                        <a:buNone/>
                        <a:tabLst/>
                        <a:defRPr/>
                      </a:pPr>
                      <a:r>
                        <a:rPr kumimoji="1" lang="ja-JP" altLang="en-US" sz="900" dirty="0">
                          <a:solidFill>
                            <a:schemeClr val="tx1"/>
                          </a:solidFill>
                        </a:rPr>
                        <a:t>・サイバーセキュリティ対策の推進</a:t>
                      </a:r>
                      <a:endParaRPr kumimoji="1" lang="en-US" altLang="ja-JP" sz="900" dirty="0">
                        <a:solidFill>
                          <a:schemeClr val="tx1"/>
                        </a:solidFill>
                      </a:endParaRPr>
                    </a:p>
                    <a:p>
                      <a:pPr marL="0" marR="0" indent="0" algn="l" defTabSz="1110800" rtl="0" eaLnBrk="1" fontAlgn="auto" latinLnBrk="0" hangingPunct="1">
                        <a:lnSpc>
                          <a:spcPts val="1000"/>
                        </a:lnSpc>
                        <a:spcBef>
                          <a:spcPts val="0"/>
                        </a:spcBef>
                        <a:spcAft>
                          <a:spcPts val="0"/>
                        </a:spcAft>
                        <a:buClrTx/>
                        <a:buSzTx/>
                        <a:buFontTx/>
                        <a:buNone/>
                        <a:tabLst/>
                        <a:defRPr/>
                      </a:pPr>
                      <a:r>
                        <a:rPr kumimoji="1" lang="ja-JP" altLang="en-US" sz="900" dirty="0">
                          <a:solidFill>
                            <a:schemeClr val="tx1"/>
                          </a:solidFill>
                        </a:rPr>
                        <a:t>・</a:t>
                      </a:r>
                      <a:r>
                        <a:rPr kumimoji="1" lang="ja-JP" altLang="en-US" sz="900" spc="-150" dirty="0">
                          <a:solidFill>
                            <a:schemeClr val="tx1"/>
                          </a:solidFill>
                        </a:rPr>
                        <a:t>事業者に対する警備体制等の指導・助言</a:t>
                      </a:r>
                      <a:endParaRPr kumimoji="1" lang="ja-JP" altLang="en-US" sz="900" dirty="0">
                        <a:solidFill>
                          <a:schemeClr val="tx1"/>
                        </a:solidFill>
                      </a:endParaRPr>
                    </a:p>
                  </a:txBody>
                  <a:tcPr marL="72567" marR="72567" marT="39581" marB="39581"/>
                </a:tc>
                <a:tc>
                  <a:txBody>
                    <a:bodyPr/>
                    <a:lstStyle/>
                    <a:p>
                      <a:pPr marL="0" marR="0" lvl="0" indent="0" algn="l" defTabSz="914400" rtl="0" eaLnBrk="1" fontAlgn="auto" latinLnBrk="0" hangingPunct="1">
                        <a:lnSpc>
                          <a:spcPts val="1000"/>
                        </a:lnSpc>
                        <a:spcBef>
                          <a:spcPts val="0"/>
                        </a:spcBef>
                        <a:spcAft>
                          <a:spcPts val="0"/>
                        </a:spcAft>
                        <a:buClrTx/>
                        <a:buSzTx/>
                        <a:buFontTx/>
                        <a:buNone/>
                        <a:tabLst/>
                        <a:defRPr/>
                      </a:pPr>
                      <a:r>
                        <a:rPr kumimoji="1" lang="ja-JP" altLang="en-US" sz="900" dirty="0">
                          <a:solidFill>
                            <a:schemeClr val="tx1"/>
                          </a:solidFill>
                        </a:rPr>
                        <a:t>・民間警備員の配置</a:t>
                      </a:r>
                    </a:p>
                    <a:p>
                      <a:pPr>
                        <a:lnSpc>
                          <a:spcPts val="1000"/>
                        </a:lnSpc>
                      </a:pPr>
                      <a:r>
                        <a:rPr kumimoji="1" lang="ja-JP" altLang="en-US" sz="900" dirty="0">
                          <a:solidFill>
                            <a:schemeClr val="tx1"/>
                          </a:solidFill>
                          <a:latin typeface="+mn-ea"/>
                          <a:ea typeface="+mn-ea"/>
                        </a:rPr>
                        <a:t>・自動検知システム等導入された高性能カメラ等の設置</a:t>
                      </a:r>
                      <a:endParaRPr kumimoji="1" lang="en-US" altLang="ja-JP" sz="900" dirty="0">
                        <a:solidFill>
                          <a:schemeClr val="tx1"/>
                        </a:solidFill>
                        <a:latin typeface="+mn-ea"/>
                        <a:ea typeface="+mn-ea"/>
                      </a:endParaRPr>
                    </a:p>
                    <a:p>
                      <a:pPr>
                        <a:lnSpc>
                          <a:spcPts val="1000"/>
                        </a:lnSpc>
                      </a:pPr>
                      <a:r>
                        <a:rPr kumimoji="1" lang="ja-JP" altLang="en-US" sz="900" dirty="0">
                          <a:solidFill>
                            <a:schemeClr val="tx1"/>
                          </a:solidFill>
                        </a:rPr>
                        <a:t>・警察との情報共有の徹底</a:t>
                      </a:r>
                      <a:endParaRPr kumimoji="1" lang="en-US" altLang="ja-JP" sz="900" dirty="0">
                        <a:solidFill>
                          <a:schemeClr val="tx1"/>
                        </a:solidFill>
                      </a:endParaRPr>
                    </a:p>
                    <a:p>
                      <a:pPr>
                        <a:lnSpc>
                          <a:spcPts val="1000"/>
                        </a:lnSpc>
                      </a:pPr>
                      <a:r>
                        <a:rPr kumimoji="1" lang="ja-JP" altLang="en-US" sz="900" dirty="0">
                          <a:solidFill>
                            <a:schemeClr val="tx1"/>
                          </a:solidFill>
                        </a:rPr>
                        <a:t>・防犯環境の整備</a:t>
                      </a:r>
                      <a:endParaRPr kumimoji="1" lang="en-US" altLang="ja-JP" sz="900" dirty="0">
                        <a:solidFill>
                          <a:schemeClr val="tx1"/>
                        </a:solidFill>
                      </a:endParaRPr>
                    </a:p>
                    <a:p>
                      <a:pPr>
                        <a:lnSpc>
                          <a:spcPts val="1000"/>
                        </a:lnSpc>
                      </a:pPr>
                      <a:r>
                        <a:rPr kumimoji="1" lang="ja-JP" altLang="en-US" sz="900" dirty="0">
                          <a:solidFill>
                            <a:schemeClr val="tx1"/>
                          </a:solidFill>
                        </a:rPr>
                        <a:t>・サイバーセキュリティ対策の推進</a:t>
                      </a:r>
                      <a:endParaRPr kumimoji="1" lang="en-US" altLang="ja-JP" sz="900" dirty="0">
                        <a:solidFill>
                          <a:schemeClr val="tx1"/>
                        </a:solidFill>
                      </a:endParaRPr>
                    </a:p>
                  </a:txBody>
                  <a:tcPr marL="72567" marR="72567" marT="39581" marB="39581"/>
                </a:tc>
                <a:extLst>
                  <a:ext uri="{0D108BD9-81ED-4DB2-BD59-A6C34878D82A}">
                    <a16:rowId xmlns:a16="http://schemas.microsoft.com/office/drawing/2014/main" val="10007"/>
                  </a:ext>
                </a:extLst>
              </a:tr>
              <a:tr h="711752">
                <a:tc>
                  <a:txBody>
                    <a:bodyPr/>
                    <a:lstStyle/>
                    <a:p>
                      <a:pPr marL="130175" indent="-130175">
                        <a:lnSpc>
                          <a:spcPts val="1000"/>
                        </a:lnSpc>
                      </a:pPr>
                      <a:r>
                        <a:rPr kumimoji="1" lang="ja-JP" altLang="en-US" sz="900" b="0" dirty="0">
                          <a:solidFill>
                            <a:schemeClr val="tx1"/>
                          </a:solidFill>
                        </a:rPr>
                        <a:t>⑤地域風俗環境対策</a:t>
                      </a:r>
                      <a:endParaRPr kumimoji="1" lang="en-US" altLang="ja-JP" sz="900" b="0" dirty="0">
                        <a:solidFill>
                          <a:schemeClr val="tx1"/>
                        </a:solidFill>
                      </a:endParaRPr>
                    </a:p>
                  </a:txBody>
                  <a:tcPr marL="72567" marR="72567" marT="39581" marB="39581"/>
                </a:tc>
                <a:tc>
                  <a:txBody>
                    <a:bodyPr/>
                    <a:lstStyle/>
                    <a:p>
                      <a:pPr algn="l">
                        <a:lnSpc>
                          <a:spcPts val="1000"/>
                        </a:lnSpc>
                      </a:pPr>
                      <a:r>
                        <a:rPr kumimoji="1" lang="ja-JP" altLang="en-US" sz="900" b="0" dirty="0">
                          <a:solidFill>
                            <a:schemeClr val="tx1"/>
                          </a:solidFill>
                        </a:rPr>
                        <a:t>・巡回の実施</a:t>
                      </a:r>
                      <a:endParaRPr kumimoji="1" lang="en-US" altLang="ja-JP" sz="900" b="0" dirty="0">
                        <a:solidFill>
                          <a:schemeClr val="tx1"/>
                        </a:solidFill>
                      </a:endParaRPr>
                    </a:p>
                    <a:p>
                      <a:pPr algn="l">
                        <a:lnSpc>
                          <a:spcPts val="1000"/>
                        </a:lnSpc>
                      </a:pPr>
                      <a:r>
                        <a:rPr kumimoji="1" lang="ja-JP" altLang="en-US" sz="900" b="0" dirty="0">
                          <a:solidFill>
                            <a:schemeClr val="tx1"/>
                          </a:solidFill>
                        </a:rPr>
                        <a:t>・防犯環境の整備（防犯カメラの設置等）</a:t>
                      </a:r>
                      <a:endParaRPr kumimoji="1" lang="en-US" altLang="ja-JP" sz="900" b="0" dirty="0">
                        <a:solidFill>
                          <a:schemeClr val="tx1"/>
                        </a:solidFill>
                      </a:endParaRPr>
                    </a:p>
                    <a:p>
                      <a:pPr algn="l">
                        <a:lnSpc>
                          <a:spcPts val="1000"/>
                        </a:lnSpc>
                      </a:pPr>
                      <a:r>
                        <a:rPr kumimoji="1" lang="ja-JP" altLang="en-US" sz="900" b="0" dirty="0">
                          <a:solidFill>
                            <a:schemeClr val="tx1"/>
                          </a:solidFill>
                        </a:rPr>
                        <a:t>・地域連絡協議会の設置（自治体、府警、ＩＲ事業者等）</a:t>
                      </a:r>
                      <a:endParaRPr kumimoji="1" lang="en-US" altLang="ja-JP" sz="900" b="0" dirty="0">
                        <a:solidFill>
                          <a:schemeClr val="tx1"/>
                        </a:solidFill>
                      </a:endParaRPr>
                    </a:p>
                  </a:txBody>
                  <a:tcPr marL="72567" marR="72567" marT="39581" marB="39581"/>
                </a:tc>
                <a:tc>
                  <a:txBody>
                    <a:bodyPr/>
                    <a:lstStyle/>
                    <a:p>
                      <a:pPr algn="l">
                        <a:lnSpc>
                          <a:spcPts val="1000"/>
                        </a:lnSpc>
                      </a:pPr>
                      <a:r>
                        <a:rPr kumimoji="1" lang="ja-JP" altLang="en-US" sz="900" b="0" dirty="0">
                          <a:solidFill>
                            <a:schemeClr val="tx1"/>
                          </a:solidFill>
                        </a:rPr>
                        <a:t>・</a:t>
                      </a:r>
                      <a:r>
                        <a:rPr kumimoji="1" lang="ja-JP" altLang="en-US" sz="900" b="0" spc="-150" dirty="0">
                          <a:solidFill>
                            <a:schemeClr val="tx1"/>
                          </a:solidFill>
                        </a:rPr>
                        <a:t>ＩＲ施設及び周辺における地域活動の推進</a:t>
                      </a:r>
                      <a:endParaRPr kumimoji="1" lang="en-US" altLang="ja-JP" sz="900" b="0" spc="-150" dirty="0">
                        <a:solidFill>
                          <a:schemeClr val="tx1"/>
                        </a:solidFill>
                      </a:endParaRPr>
                    </a:p>
                    <a:p>
                      <a:pPr marL="0" marR="0" indent="0" algn="l" defTabSz="1110800" rtl="0" eaLnBrk="1" fontAlgn="auto" latinLnBrk="0" hangingPunct="1">
                        <a:lnSpc>
                          <a:spcPts val="1000"/>
                        </a:lnSpc>
                        <a:spcBef>
                          <a:spcPts val="0"/>
                        </a:spcBef>
                        <a:spcAft>
                          <a:spcPts val="0"/>
                        </a:spcAft>
                        <a:buClrTx/>
                        <a:buSzTx/>
                        <a:buFontTx/>
                        <a:buNone/>
                        <a:tabLst/>
                        <a:defRPr/>
                      </a:pPr>
                      <a:r>
                        <a:rPr kumimoji="1" lang="ja-JP" altLang="en-US" sz="900" b="0" dirty="0">
                          <a:solidFill>
                            <a:schemeClr val="tx1"/>
                          </a:solidFill>
                        </a:rPr>
                        <a:t>・風俗関係事犯等に対する取締りの推進</a:t>
                      </a:r>
                      <a:endParaRPr kumimoji="1" lang="en-US" altLang="ja-JP" sz="900" b="0" dirty="0">
                        <a:solidFill>
                          <a:schemeClr val="tx1"/>
                        </a:solidFill>
                      </a:endParaRPr>
                    </a:p>
                  </a:txBody>
                  <a:tcPr marL="72567" marR="72567" marT="39581" marB="39581"/>
                </a:tc>
                <a:tc>
                  <a:txBody>
                    <a:bodyPr/>
                    <a:lstStyle/>
                    <a:p>
                      <a:pPr marL="0" marR="0" lvl="0" indent="0" algn="l" defTabSz="914400" rtl="0" eaLnBrk="1" fontAlgn="auto" latinLnBrk="0" hangingPunct="1">
                        <a:lnSpc>
                          <a:spcPts val="1000"/>
                        </a:lnSpc>
                        <a:spcBef>
                          <a:spcPts val="0"/>
                        </a:spcBef>
                        <a:spcAft>
                          <a:spcPts val="0"/>
                        </a:spcAft>
                        <a:buClrTx/>
                        <a:buSzTx/>
                        <a:buFontTx/>
                        <a:buNone/>
                        <a:tabLst/>
                        <a:defRPr/>
                      </a:pPr>
                      <a:r>
                        <a:rPr kumimoji="1" lang="ja-JP" altLang="en-US" sz="900" b="0" dirty="0">
                          <a:solidFill>
                            <a:schemeClr val="tx1"/>
                          </a:solidFill>
                        </a:rPr>
                        <a:t>・民間警備員の配置</a:t>
                      </a:r>
                    </a:p>
                    <a:p>
                      <a:pPr>
                        <a:lnSpc>
                          <a:spcPts val="1000"/>
                        </a:lnSpc>
                      </a:pPr>
                      <a:r>
                        <a:rPr kumimoji="1" lang="ja-JP" altLang="en-US" sz="900" dirty="0">
                          <a:solidFill>
                            <a:schemeClr val="tx1"/>
                          </a:solidFill>
                          <a:latin typeface="+mn-ea"/>
                          <a:ea typeface="+mn-ea"/>
                        </a:rPr>
                        <a:t>・自動検知システム等導入された高性能カメラ等の設置</a:t>
                      </a:r>
                      <a:endParaRPr kumimoji="1" lang="en-US" altLang="ja-JP" sz="900" dirty="0">
                        <a:solidFill>
                          <a:schemeClr val="tx1"/>
                        </a:solidFill>
                        <a:latin typeface="+mn-ea"/>
                        <a:ea typeface="+mn-ea"/>
                      </a:endParaRPr>
                    </a:p>
                    <a:p>
                      <a:pPr>
                        <a:lnSpc>
                          <a:spcPts val="1000"/>
                        </a:lnSpc>
                      </a:pPr>
                      <a:r>
                        <a:rPr kumimoji="1" lang="ja-JP" altLang="en-US" sz="900" b="0" dirty="0">
                          <a:solidFill>
                            <a:schemeClr val="tx1"/>
                          </a:solidFill>
                        </a:rPr>
                        <a:t>・警察との情報共有の徹底</a:t>
                      </a:r>
                      <a:endParaRPr kumimoji="1" lang="en-US" altLang="ja-JP" sz="900" b="0" dirty="0">
                        <a:solidFill>
                          <a:schemeClr val="tx1"/>
                        </a:solidFill>
                      </a:endParaRPr>
                    </a:p>
                    <a:p>
                      <a:pPr>
                        <a:lnSpc>
                          <a:spcPts val="1000"/>
                        </a:lnSpc>
                      </a:pPr>
                      <a:r>
                        <a:rPr kumimoji="1" lang="ja-JP" altLang="en-US" sz="900" b="0" dirty="0">
                          <a:solidFill>
                            <a:schemeClr val="tx1"/>
                          </a:solidFill>
                        </a:rPr>
                        <a:t>・警察活動を支援する施設・体制整備</a:t>
                      </a:r>
                      <a:endParaRPr kumimoji="1" lang="en-US" altLang="ja-JP" sz="900" b="0" dirty="0">
                        <a:solidFill>
                          <a:schemeClr val="tx1"/>
                        </a:solidFill>
                      </a:endParaRPr>
                    </a:p>
                  </a:txBody>
                  <a:tcPr marL="72567" marR="72567" marT="39581" marB="39581"/>
                </a:tc>
                <a:extLst>
                  <a:ext uri="{0D108BD9-81ED-4DB2-BD59-A6C34878D82A}">
                    <a16:rowId xmlns:a16="http://schemas.microsoft.com/office/drawing/2014/main" val="10006"/>
                  </a:ext>
                </a:extLst>
              </a:tr>
              <a:tr h="711752">
                <a:tc>
                  <a:txBody>
                    <a:bodyPr/>
                    <a:lstStyle/>
                    <a:p>
                      <a:pPr marL="106363" indent="-106363" algn="l">
                        <a:lnSpc>
                          <a:spcPts val="1000"/>
                        </a:lnSpc>
                      </a:pPr>
                      <a:r>
                        <a:rPr kumimoji="1" lang="ja-JP" altLang="en-US" sz="900" b="0" spc="-150" dirty="0">
                          <a:solidFill>
                            <a:schemeClr val="tx1"/>
                          </a:solidFill>
                        </a:rPr>
                        <a:t>⑥来日外国人の増加に伴う対応</a:t>
                      </a:r>
                      <a:endParaRPr kumimoji="1" lang="en-US" altLang="ja-JP" sz="900" b="0" spc="-150" dirty="0">
                        <a:solidFill>
                          <a:schemeClr val="tx1"/>
                        </a:solidFill>
                      </a:endParaRPr>
                    </a:p>
                  </a:txBody>
                  <a:tcPr marL="72567" marR="72567" marT="39581" marB="39581"/>
                </a:tc>
                <a:tc>
                  <a:txBody>
                    <a:bodyPr/>
                    <a:lstStyle/>
                    <a:p>
                      <a:pPr algn="l">
                        <a:lnSpc>
                          <a:spcPts val="1000"/>
                        </a:lnSpc>
                      </a:pPr>
                      <a:r>
                        <a:rPr kumimoji="1" lang="ja-JP" altLang="en-US" sz="900" b="0" dirty="0">
                          <a:solidFill>
                            <a:schemeClr val="tx1"/>
                          </a:solidFill>
                        </a:rPr>
                        <a:t>・通訳体制の強化</a:t>
                      </a:r>
                      <a:endParaRPr kumimoji="1" lang="en-US" altLang="ja-JP" sz="900" b="0" dirty="0">
                        <a:solidFill>
                          <a:schemeClr val="tx1"/>
                        </a:solidFill>
                      </a:endParaRPr>
                    </a:p>
                    <a:p>
                      <a:pPr algn="l">
                        <a:lnSpc>
                          <a:spcPts val="1000"/>
                        </a:lnSpc>
                      </a:pPr>
                      <a:r>
                        <a:rPr kumimoji="1" lang="ja-JP" altLang="en-US" sz="900" b="0" dirty="0">
                          <a:solidFill>
                            <a:schemeClr val="tx1"/>
                          </a:solidFill>
                        </a:rPr>
                        <a:t>・</a:t>
                      </a:r>
                      <a:r>
                        <a:rPr kumimoji="1" lang="ja-JP" altLang="en-US" sz="900" b="0" spc="-150" dirty="0">
                          <a:solidFill>
                            <a:schemeClr val="tx1"/>
                          </a:solidFill>
                        </a:rPr>
                        <a:t>保護（行旅病人、</a:t>
                      </a:r>
                      <a:r>
                        <a:rPr kumimoji="1" lang="en-US" altLang="ja-JP" sz="900" b="0" spc="-150" dirty="0">
                          <a:solidFill>
                            <a:schemeClr val="tx1"/>
                          </a:solidFill>
                        </a:rPr>
                        <a:t>23</a:t>
                      </a:r>
                      <a:r>
                        <a:rPr kumimoji="1" lang="ja-JP" altLang="en-US" sz="900" b="0" spc="-150" dirty="0">
                          <a:solidFill>
                            <a:schemeClr val="tx1"/>
                          </a:solidFill>
                        </a:rPr>
                        <a:t>条通報等）への適切な対応</a:t>
                      </a:r>
                      <a:endParaRPr kumimoji="1" lang="en-US" altLang="ja-JP" sz="900" b="0" spc="-150" dirty="0">
                        <a:solidFill>
                          <a:schemeClr val="tx1"/>
                        </a:solidFill>
                      </a:endParaRPr>
                    </a:p>
                    <a:p>
                      <a:pPr algn="l">
                        <a:lnSpc>
                          <a:spcPts val="1000"/>
                        </a:lnSpc>
                      </a:pPr>
                      <a:r>
                        <a:rPr kumimoji="1" lang="ja-JP" altLang="en-US" sz="900" b="0" dirty="0">
                          <a:solidFill>
                            <a:schemeClr val="tx1"/>
                          </a:solidFill>
                        </a:rPr>
                        <a:t>・行政サービスの強化（多言語案内表示等）</a:t>
                      </a:r>
                      <a:endParaRPr kumimoji="1" lang="en-US" altLang="ja-JP" sz="900" b="0" dirty="0">
                        <a:solidFill>
                          <a:schemeClr val="tx1"/>
                        </a:solidFill>
                      </a:endParaRPr>
                    </a:p>
                  </a:txBody>
                  <a:tcPr marL="72567" marR="72567" marT="39581" marB="39581"/>
                </a:tc>
                <a:tc>
                  <a:txBody>
                    <a:bodyPr/>
                    <a:lstStyle/>
                    <a:p>
                      <a:pPr algn="l">
                        <a:lnSpc>
                          <a:spcPts val="1000"/>
                        </a:lnSpc>
                      </a:pPr>
                      <a:r>
                        <a:rPr kumimoji="1" lang="ja-JP" altLang="en-US" sz="900" b="0" dirty="0">
                          <a:solidFill>
                            <a:schemeClr val="tx1"/>
                          </a:solidFill>
                        </a:rPr>
                        <a:t>・通訳人の確保等、来日外国人に対する対応力の拡充</a:t>
                      </a:r>
                      <a:endParaRPr kumimoji="1" lang="en-US" altLang="ja-JP" sz="900" b="0" dirty="0">
                        <a:solidFill>
                          <a:schemeClr val="tx1"/>
                        </a:solidFill>
                      </a:endParaRPr>
                    </a:p>
                    <a:p>
                      <a:pPr algn="l">
                        <a:lnSpc>
                          <a:spcPts val="1000"/>
                        </a:lnSpc>
                      </a:pPr>
                      <a:r>
                        <a:rPr kumimoji="1" lang="ja-JP" altLang="en-US" sz="900" b="0" dirty="0">
                          <a:solidFill>
                            <a:schemeClr val="tx1"/>
                          </a:solidFill>
                        </a:rPr>
                        <a:t>・不法滞在外国人に対する取締りの推進</a:t>
                      </a:r>
                      <a:endParaRPr kumimoji="1" lang="en-US" altLang="ja-JP" sz="900" b="0" dirty="0">
                        <a:solidFill>
                          <a:schemeClr val="tx1"/>
                        </a:solidFill>
                      </a:endParaRPr>
                    </a:p>
                  </a:txBody>
                  <a:tcPr marL="72567" marR="72567" marT="39581" marB="39581"/>
                </a:tc>
                <a:tc>
                  <a:txBody>
                    <a:bodyPr/>
                    <a:lstStyle/>
                    <a:p>
                      <a:pPr>
                        <a:lnSpc>
                          <a:spcPts val="1000"/>
                        </a:lnSpc>
                      </a:pPr>
                      <a:r>
                        <a:rPr kumimoji="1" lang="ja-JP" altLang="en-US" sz="900" b="0" dirty="0">
                          <a:solidFill>
                            <a:schemeClr val="tx1"/>
                          </a:solidFill>
                        </a:rPr>
                        <a:t>・来日外国人への対応に必要な施設や要員の配置</a:t>
                      </a:r>
                      <a:endParaRPr kumimoji="1" lang="en-US" altLang="ja-JP" sz="900" b="0" dirty="0">
                        <a:solidFill>
                          <a:schemeClr val="tx1"/>
                        </a:solidFill>
                      </a:endParaRPr>
                    </a:p>
                    <a:p>
                      <a:pPr>
                        <a:lnSpc>
                          <a:spcPts val="1000"/>
                        </a:lnSpc>
                      </a:pPr>
                      <a:r>
                        <a:rPr kumimoji="1" lang="ja-JP" altLang="en-US" sz="900" b="0" dirty="0">
                          <a:solidFill>
                            <a:schemeClr val="tx1"/>
                          </a:solidFill>
                        </a:rPr>
                        <a:t>・</a:t>
                      </a:r>
                      <a:r>
                        <a:rPr kumimoji="1" lang="ja-JP" altLang="en-US" sz="900" b="0" spc="-150" dirty="0">
                          <a:solidFill>
                            <a:schemeClr val="tx1"/>
                          </a:solidFill>
                        </a:rPr>
                        <a:t>様々な言語に対応するスタッフの配置</a:t>
                      </a:r>
                      <a:endParaRPr kumimoji="1" lang="en-US" altLang="ja-JP" sz="900" b="0" spc="-150" dirty="0">
                        <a:solidFill>
                          <a:schemeClr val="tx1"/>
                        </a:solidFill>
                      </a:endParaRPr>
                    </a:p>
                    <a:p>
                      <a:pPr marL="0" marR="0" indent="0" algn="l" defTabSz="1110800" rtl="0" eaLnBrk="1" fontAlgn="auto" latinLnBrk="0" hangingPunct="1">
                        <a:lnSpc>
                          <a:spcPts val="1000"/>
                        </a:lnSpc>
                        <a:spcBef>
                          <a:spcPts val="0"/>
                        </a:spcBef>
                        <a:spcAft>
                          <a:spcPts val="0"/>
                        </a:spcAft>
                        <a:buClrTx/>
                        <a:buSzTx/>
                        <a:buFontTx/>
                        <a:buNone/>
                        <a:tabLst/>
                        <a:defRPr/>
                      </a:pPr>
                      <a:r>
                        <a:rPr kumimoji="1" lang="ja-JP" altLang="en-US" sz="900" b="0" dirty="0">
                          <a:solidFill>
                            <a:schemeClr val="tx1"/>
                          </a:solidFill>
                        </a:rPr>
                        <a:t>・警察との情報共有の徹底</a:t>
                      </a:r>
                      <a:endParaRPr kumimoji="1" lang="en-US" altLang="ja-JP" sz="900" b="0" dirty="0">
                        <a:solidFill>
                          <a:schemeClr val="tx1"/>
                        </a:solidFill>
                      </a:endParaRPr>
                    </a:p>
                    <a:p>
                      <a:pPr marL="0" marR="0" indent="0" algn="l" defTabSz="1110800" rtl="0" eaLnBrk="1" fontAlgn="auto" latinLnBrk="0" hangingPunct="1">
                        <a:lnSpc>
                          <a:spcPts val="1000"/>
                        </a:lnSpc>
                        <a:spcBef>
                          <a:spcPts val="0"/>
                        </a:spcBef>
                        <a:spcAft>
                          <a:spcPts val="0"/>
                        </a:spcAft>
                        <a:buClrTx/>
                        <a:buSzTx/>
                        <a:buFontTx/>
                        <a:buNone/>
                        <a:tabLst/>
                        <a:defRPr/>
                      </a:pPr>
                      <a:r>
                        <a:rPr kumimoji="1" lang="ja-JP" altLang="en-US" sz="900" b="0" dirty="0">
                          <a:solidFill>
                            <a:schemeClr val="tx1"/>
                          </a:solidFill>
                        </a:rPr>
                        <a:t>・苦情処理窓口（担当者）の設置</a:t>
                      </a:r>
                      <a:endParaRPr kumimoji="1" lang="en-US" altLang="ja-JP" sz="900" b="0" dirty="0">
                        <a:solidFill>
                          <a:schemeClr val="tx1"/>
                        </a:solidFill>
                      </a:endParaRPr>
                    </a:p>
                  </a:txBody>
                  <a:tcPr marL="72567" marR="72567" marT="39581" marB="39581"/>
                </a:tc>
                <a:extLst>
                  <a:ext uri="{0D108BD9-81ED-4DB2-BD59-A6C34878D82A}">
                    <a16:rowId xmlns:a16="http://schemas.microsoft.com/office/drawing/2014/main" val="10008"/>
                  </a:ext>
                </a:extLst>
              </a:tr>
              <a:tr h="462888">
                <a:tc>
                  <a:txBody>
                    <a:bodyPr/>
                    <a:lstStyle/>
                    <a:p>
                      <a:pPr>
                        <a:lnSpc>
                          <a:spcPts val="1000"/>
                        </a:lnSpc>
                      </a:pPr>
                      <a:r>
                        <a:rPr kumimoji="1" lang="ja-JP" altLang="en-US" sz="900" dirty="0"/>
                        <a:t>⑦青少年対策</a:t>
                      </a:r>
                    </a:p>
                  </a:txBody>
                  <a:tcPr marL="72567" marR="72567" marT="39581" marB="39581"/>
                </a:tc>
                <a:tc>
                  <a:txBody>
                    <a:bodyPr/>
                    <a:lstStyle/>
                    <a:p>
                      <a:pPr marL="66675" marR="0" lvl="0" indent="-66675" algn="l" defTabSz="914400" rtl="0" eaLnBrk="1" fontAlgn="auto" latinLnBrk="0" hangingPunct="1">
                        <a:lnSpc>
                          <a:spcPts val="1000"/>
                        </a:lnSpc>
                        <a:spcBef>
                          <a:spcPts val="0"/>
                        </a:spcBef>
                        <a:spcAft>
                          <a:spcPts val="0"/>
                        </a:spcAft>
                        <a:buClrTx/>
                        <a:buSzTx/>
                        <a:buFontTx/>
                        <a:buNone/>
                        <a:tabLst/>
                        <a:defRPr/>
                      </a:pPr>
                      <a:r>
                        <a:rPr kumimoji="1" lang="ja-JP" altLang="en-US" sz="900" strike="noStrike" baseline="0" dirty="0">
                          <a:solidFill>
                            <a:schemeClr val="tx1"/>
                          </a:solidFill>
                          <a:latin typeface="+mn-ea"/>
                          <a:ea typeface="+mn-ea"/>
                        </a:rPr>
                        <a:t>・青少年の健全な成長を阻害する行為から保護するための対策の推進</a:t>
                      </a:r>
                      <a:endParaRPr kumimoji="1" lang="en-US" altLang="ja-JP" sz="900" strike="noStrike" baseline="0" dirty="0">
                        <a:solidFill>
                          <a:schemeClr val="tx1"/>
                        </a:solidFill>
                        <a:latin typeface="+mn-ea"/>
                        <a:ea typeface="+mn-ea"/>
                      </a:endParaRPr>
                    </a:p>
                    <a:p>
                      <a:pPr marL="66675" marR="0" lvl="0" indent="-66675" algn="l" defTabSz="914400" rtl="0" eaLnBrk="1" fontAlgn="auto" latinLnBrk="0" hangingPunct="1">
                        <a:lnSpc>
                          <a:spcPts val="1000"/>
                        </a:lnSpc>
                        <a:spcBef>
                          <a:spcPts val="0"/>
                        </a:spcBef>
                        <a:spcAft>
                          <a:spcPts val="0"/>
                        </a:spcAft>
                        <a:buClrTx/>
                        <a:buSzTx/>
                        <a:buFontTx/>
                        <a:buNone/>
                        <a:tabLst/>
                        <a:defRPr/>
                      </a:pPr>
                      <a:r>
                        <a:rPr kumimoji="1" lang="ja-JP" altLang="en-US" sz="900" dirty="0">
                          <a:solidFill>
                            <a:schemeClr val="tx1"/>
                          </a:solidFill>
                        </a:rPr>
                        <a:t>・夜間巡回の実施</a:t>
                      </a:r>
                    </a:p>
                  </a:txBody>
                  <a:tcPr marL="72567" marR="72567" marT="39581" marB="39581"/>
                </a:tc>
                <a:tc>
                  <a:txBody>
                    <a:bodyPr/>
                    <a:lstStyle/>
                    <a:p>
                      <a:pPr marL="66675" marR="0" indent="-66675" algn="l" defTabSz="1110800" rtl="0" eaLnBrk="1" fontAlgn="auto" latinLnBrk="0" hangingPunct="1">
                        <a:lnSpc>
                          <a:spcPts val="1000"/>
                        </a:lnSpc>
                        <a:spcBef>
                          <a:spcPts val="0"/>
                        </a:spcBef>
                        <a:spcAft>
                          <a:spcPts val="0"/>
                        </a:spcAft>
                        <a:buClrTx/>
                        <a:buSzTx/>
                        <a:buFontTx/>
                        <a:buNone/>
                        <a:tabLst/>
                        <a:defRPr/>
                      </a:pPr>
                      <a:r>
                        <a:rPr kumimoji="1" lang="ja-JP" altLang="en-US" sz="900" dirty="0">
                          <a:solidFill>
                            <a:schemeClr val="tx1"/>
                          </a:solidFill>
                        </a:rPr>
                        <a:t>・補導活動、福祉犯の取締り等少年を保護するための対策の推進</a:t>
                      </a:r>
                      <a:endParaRPr kumimoji="1" lang="en-US" altLang="ja-JP" sz="900" dirty="0">
                        <a:solidFill>
                          <a:schemeClr val="tx1"/>
                        </a:solidFill>
                      </a:endParaRPr>
                    </a:p>
                    <a:p>
                      <a:pPr>
                        <a:lnSpc>
                          <a:spcPts val="1000"/>
                        </a:lnSpc>
                      </a:pPr>
                      <a:r>
                        <a:rPr kumimoji="1" lang="ja-JP" altLang="en-US" sz="900" dirty="0">
                          <a:solidFill>
                            <a:schemeClr val="tx1"/>
                          </a:solidFill>
                        </a:rPr>
                        <a:t>　　　</a:t>
                      </a:r>
                    </a:p>
                  </a:txBody>
                  <a:tcPr marL="72567" marR="72567" marT="39581" marB="39581"/>
                </a:tc>
                <a:tc>
                  <a:txBody>
                    <a:bodyPr/>
                    <a:lstStyle/>
                    <a:p>
                      <a:pPr>
                        <a:lnSpc>
                          <a:spcPts val="1000"/>
                        </a:lnSpc>
                      </a:pPr>
                      <a:r>
                        <a:rPr kumimoji="1" lang="ja-JP" altLang="en-US" sz="900" dirty="0">
                          <a:solidFill>
                            <a:schemeClr val="tx1"/>
                          </a:solidFill>
                        </a:rPr>
                        <a:t>・</a:t>
                      </a:r>
                      <a:r>
                        <a:rPr kumimoji="1" lang="ja-JP" altLang="en-US" sz="900" b="0" u="none" dirty="0">
                          <a:solidFill>
                            <a:schemeClr val="tx1"/>
                          </a:solidFill>
                        </a:rPr>
                        <a:t>カジノの</a:t>
                      </a:r>
                      <a:r>
                        <a:rPr kumimoji="1" lang="ja-JP" altLang="en-US" sz="900" dirty="0">
                          <a:solidFill>
                            <a:schemeClr val="tx1"/>
                          </a:solidFill>
                        </a:rPr>
                        <a:t>入場規制の徹底</a:t>
                      </a:r>
                      <a:endParaRPr kumimoji="1" lang="en-US" altLang="ja-JP" sz="900" dirty="0">
                        <a:solidFill>
                          <a:schemeClr val="tx1"/>
                        </a:solidFill>
                      </a:endParaRPr>
                    </a:p>
                    <a:p>
                      <a:pPr>
                        <a:lnSpc>
                          <a:spcPts val="1000"/>
                        </a:lnSpc>
                      </a:pPr>
                      <a:r>
                        <a:rPr kumimoji="1" lang="ja-JP" altLang="en-US" sz="900" dirty="0">
                          <a:solidFill>
                            <a:schemeClr val="tx1"/>
                          </a:solidFill>
                        </a:rPr>
                        <a:t>・民間警備員による巡回の実施</a:t>
                      </a:r>
                      <a:endParaRPr kumimoji="1" lang="en-US" altLang="ja-JP" sz="900" dirty="0">
                        <a:solidFill>
                          <a:schemeClr val="tx1"/>
                        </a:solidFill>
                      </a:endParaRPr>
                    </a:p>
                    <a:p>
                      <a:pPr>
                        <a:lnSpc>
                          <a:spcPts val="1000"/>
                        </a:lnSpc>
                      </a:pPr>
                      <a:r>
                        <a:rPr kumimoji="1" lang="ja-JP" altLang="en-US" sz="900" dirty="0">
                          <a:solidFill>
                            <a:schemeClr val="tx1"/>
                          </a:solidFill>
                        </a:rPr>
                        <a:t>・警察との情報共有の徹底</a:t>
                      </a:r>
                    </a:p>
                  </a:txBody>
                  <a:tcPr marL="72567" marR="72567" marT="39581" marB="39581"/>
                </a:tc>
                <a:extLst>
                  <a:ext uri="{0D108BD9-81ED-4DB2-BD59-A6C34878D82A}">
                    <a16:rowId xmlns:a16="http://schemas.microsoft.com/office/drawing/2014/main" val="1633295903"/>
                  </a:ext>
                </a:extLst>
              </a:tr>
              <a:tr h="711752">
                <a:tc>
                  <a:txBody>
                    <a:bodyPr/>
                    <a:lstStyle/>
                    <a:p>
                      <a:pPr marL="106363" indent="-106363">
                        <a:lnSpc>
                          <a:spcPts val="1000"/>
                        </a:lnSpc>
                      </a:pPr>
                      <a:r>
                        <a:rPr kumimoji="1" lang="ja-JP" altLang="en-US" sz="900" dirty="0"/>
                        <a:t>⑧ＩＲ施設周辺の交通対策</a:t>
                      </a:r>
                      <a:endParaRPr kumimoji="1" lang="en-US" altLang="ja-JP" sz="900" dirty="0"/>
                    </a:p>
                  </a:txBody>
                  <a:tcPr marL="72567" marR="72567" marT="39581" marB="39581"/>
                </a:tc>
                <a:tc>
                  <a:txBody>
                    <a:bodyPr/>
                    <a:lstStyle/>
                    <a:p>
                      <a:pPr algn="l">
                        <a:lnSpc>
                          <a:spcPts val="1000"/>
                        </a:lnSpc>
                      </a:pPr>
                      <a:r>
                        <a:rPr kumimoji="1" lang="ja-JP" altLang="en-US" sz="900" dirty="0">
                          <a:solidFill>
                            <a:schemeClr val="tx1"/>
                          </a:solidFill>
                        </a:rPr>
                        <a:t>・</a:t>
                      </a:r>
                      <a:r>
                        <a:rPr kumimoji="1" lang="ja-JP" altLang="en-US" sz="900" spc="-150" dirty="0">
                          <a:solidFill>
                            <a:schemeClr val="tx1"/>
                          </a:solidFill>
                        </a:rPr>
                        <a:t>交通安全施設の整備、道路交通環境の整備</a:t>
                      </a:r>
                      <a:r>
                        <a:rPr kumimoji="1" lang="ja-JP" altLang="en-US" sz="900" dirty="0">
                          <a:solidFill>
                            <a:schemeClr val="tx1"/>
                          </a:solidFill>
                        </a:rPr>
                        <a:t>（府警と連携し策定）</a:t>
                      </a:r>
                      <a:endParaRPr kumimoji="1" lang="en-US" altLang="ja-JP" sz="900" dirty="0">
                        <a:solidFill>
                          <a:schemeClr val="tx1"/>
                        </a:solidFill>
                      </a:endParaRPr>
                    </a:p>
                    <a:p>
                      <a:pPr algn="l">
                        <a:lnSpc>
                          <a:spcPts val="1000"/>
                        </a:lnSpc>
                      </a:pPr>
                      <a:r>
                        <a:rPr kumimoji="1" lang="ja-JP" altLang="en-US" sz="900" dirty="0">
                          <a:solidFill>
                            <a:schemeClr val="tx1"/>
                          </a:solidFill>
                        </a:rPr>
                        <a:t>・路線バス等公共輸送の確保</a:t>
                      </a:r>
                      <a:endParaRPr kumimoji="1" lang="en-US" altLang="ja-JP" sz="900" dirty="0">
                        <a:solidFill>
                          <a:schemeClr val="tx1"/>
                        </a:solidFill>
                      </a:endParaRPr>
                    </a:p>
                    <a:p>
                      <a:pPr algn="l">
                        <a:lnSpc>
                          <a:spcPts val="1000"/>
                        </a:lnSpc>
                      </a:pPr>
                      <a:r>
                        <a:rPr kumimoji="1" lang="ja-JP" altLang="en-US" sz="900" dirty="0">
                          <a:solidFill>
                            <a:schemeClr val="tx1"/>
                          </a:solidFill>
                        </a:rPr>
                        <a:t>・アクセス道路の整備のための予算の確保</a:t>
                      </a:r>
                      <a:endParaRPr kumimoji="1" lang="en-US" altLang="ja-JP" sz="900" dirty="0">
                        <a:solidFill>
                          <a:schemeClr val="tx1"/>
                        </a:solidFill>
                      </a:endParaRPr>
                    </a:p>
                  </a:txBody>
                  <a:tcPr marL="72567" marR="72567" marT="39581" marB="39581"/>
                </a:tc>
                <a:tc>
                  <a:txBody>
                    <a:bodyPr/>
                    <a:lstStyle/>
                    <a:p>
                      <a:pPr algn="l">
                        <a:lnSpc>
                          <a:spcPts val="1000"/>
                        </a:lnSpc>
                      </a:pPr>
                      <a:r>
                        <a:rPr kumimoji="1" lang="ja-JP" altLang="en-US" sz="900" dirty="0">
                          <a:solidFill>
                            <a:schemeClr val="tx1"/>
                          </a:solidFill>
                        </a:rPr>
                        <a:t>・道路開発に伴う適正な交通規制の実施</a:t>
                      </a:r>
                      <a:endParaRPr kumimoji="1" lang="en-US" altLang="ja-JP" sz="900" dirty="0">
                        <a:solidFill>
                          <a:schemeClr val="tx1"/>
                        </a:solidFill>
                      </a:endParaRPr>
                    </a:p>
                    <a:p>
                      <a:pPr algn="l">
                        <a:lnSpc>
                          <a:spcPts val="1000"/>
                        </a:lnSpc>
                      </a:pPr>
                      <a:r>
                        <a:rPr kumimoji="1" lang="ja-JP" altLang="en-US" sz="900" dirty="0">
                          <a:solidFill>
                            <a:schemeClr val="tx1"/>
                          </a:solidFill>
                        </a:rPr>
                        <a:t>・交通安全施設等の整備とそ</a:t>
                      </a:r>
                      <a:r>
                        <a:rPr kumimoji="1" lang="ja-JP" altLang="en-US" sz="900" b="0" dirty="0">
                          <a:solidFill>
                            <a:schemeClr val="tx1"/>
                          </a:solidFill>
                        </a:rPr>
                        <a:t>のための予算の確保</a:t>
                      </a:r>
                      <a:endParaRPr kumimoji="1" lang="en-US" altLang="ja-JP" sz="900" b="0" dirty="0">
                        <a:solidFill>
                          <a:schemeClr val="tx1"/>
                        </a:solidFill>
                      </a:endParaRPr>
                    </a:p>
                    <a:p>
                      <a:pPr algn="l">
                        <a:lnSpc>
                          <a:spcPts val="1000"/>
                        </a:lnSpc>
                      </a:pPr>
                      <a:r>
                        <a:rPr kumimoji="1" lang="ja-JP" altLang="en-US" sz="900" dirty="0">
                          <a:solidFill>
                            <a:schemeClr val="tx1"/>
                          </a:solidFill>
                        </a:rPr>
                        <a:t>・交通事故への迅速な対応</a:t>
                      </a:r>
                      <a:endParaRPr kumimoji="1" lang="en-US" altLang="ja-JP" sz="900" dirty="0">
                        <a:solidFill>
                          <a:schemeClr val="tx1"/>
                        </a:solidFill>
                      </a:endParaRPr>
                    </a:p>
                    <a:p>
                      <a:pPr algn="l">
                        <a:lnSpc>
                          <a:spcPts val="1000"/>
                        </a:lnSpc>
                      </a:pPr>
                      <a:r>
                        <a:rPr kumimoji="1" lang="ja-JP" altLang="en-US" sz="900" dirty="0">
                          <a:solidFill>
                            <a:schemeClr val="tx1"/>
                          </a:solidFill>
                        </a:rPr>
                        <a:t>・交通指導取締りの強化</a:t>
                      </a:r>
                      <a:endParaRPr kumimoji="1" lang="en-US" altLang="ja-JP" sz="900" dirty="0">
                        <a:solidFill>
                          <a:schemeClr val="tx1"/>
                        </a:solidFill>
                      </a:endParaRPr>
                    </a:p>
                  </a:txBody>
                  <a:tcPr marL="72567" marR="72567" marT="39581" marB="39581"/>
                </a:tc>
                <a:tc>
                  <a:txBody>
                    <a:bodyPr/>
                    <a:lstStyle/>
                    <a:p>
                      <a:pPr algn="l">
                        <a:lnSpc>
                          <a:spcPts val="1000"/>
                        </a:lnSpc>
                      </a:pPr>
                      <a:r>
                        <a:rPr kumimoji="1" lang="ja-JP" altLang="en-US" sz="900" dirty="0">
                          <a:solidFill>
                            <a:schemeClr val="tx1"/>
                          </a:solidFill>
                        </a:rPr>
                        <a:t>・車両誘導員の配置</a:t>
                      </a:r>
                      <a:endParaRPr kumimoji="1" lang="en-US" altLang="ja-JP" sz="900" dirty="0">
                        <a:solidFill>
                          <a:schemeClr val="tx1"/>
                        </a:solidFill>
                      </a:endParaRPr>
                    </a:p>
                    <a:p>
                      <a:pPr algn="l">
                        <a:lnSpc>
                          <a:spcPts val="1000"/>
                        </a:lnSpc>
                      </a:pPr>
                      <a:r>
                        <a:rPr kumimoji="1" lang="ja-JP" altLang="en-US" sz="900" dirty="0">
                          <a:solidFill>
                            <a:schemeClr val="tx1"/>
                          </a:solidFill>
                        </a:rPr>
                        <a:t>・需要に見合った駐車場の確保</a:t>
                      </a:r>
                      <a:endParaRPr kumimoji="1" lang="en-US" altLang="ja-JP" sz="900" dirty="0">
                        <a:solidFill>
                          <a:schemeClr val="tx1"/>
                        </a:solidFill>
                      </a:endParaRPr>
                    </a:p>
                    <a:p>
                      <a:pPr algn="l">
                        <a:lnSpc>
                          <a:spcPts val="1000"/>
                        </a:lnSpc>
                      </a:pPr>
                      <a:r>
                        <a:rPr kumimoji="1" lang="ja-JP" altLang="en-US" sz="900" dirty="0">
                          <a:solidFill>
                            <a:schemeClr val="tx1"/>
                          </a:solidFill>
                        </a:rPr>
                        <a:t>・警察との情報共有の徹底</a:t>
                      </a:r>
                    </a:p>
                  </a:txBody>
                  <a:tcPr marL="72567" marR="72567" marT="39581" marB="39581"/>
                </a:tc>
                <a:extLst>
                  <a:ext uri="{0D108BD9-81ED-4DB2-BD59-A6C34878D82A}">
                    <a16:rowId xmlns:a16="http://schemas.microsoft.com/office/drawing/2014/main" val="10010"/>
                  </a:ext>
                </a:extLst>
              </a:tr>
            </a:tbl>
          </a:graphicData>
        </a:graphic>
      </p:graphicFrame>
      <p:sp>
        <p:nvSpPr>
          <p:cNvPr id="8" name="タイトル 1"/>
          <p:cNvSpPr txBox="1">
            <a:spLocks/>
          </p:cNvSpPr>
          <p:nvPr/>
        </p:nvSpPr>
        <p:spPr>
          <a:xfrm>
            <a:off x="207020" y="785975"/>
            <a:ext cx="8690049" cy="321901"/>
          </a:xfrm>
          <a:prstGeom prst="rect">
            <a:avLst/>
          </a:prstGeom>
          <a:solidFill>
            <a:schemeClr val="tx2">
              <a:lumMod val="75000"/>
            </a:schemeClr>
          </a:solidFill>
        </p:spPr>
        <p:txBody>
          <a:bodyPr vert="horz" lIns="75246" tIns="37623" rIns="75246" bIns="37623" rtlCol="0" anchor="ctr">
            <a:no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r>
              <a:rPr lang="ja-JP" altLang="en-US" sz="1600" b="1" dirty="0">
                <a:solidFill>
                  <a:schemeClr val="bg1"/>
                </a:solidFill>
                <a:latin typeface="ＭＳ Ｐゴシック" panose="020B0600070205080204" pitchFamily="50" charset="-128"/>
                <a:ea typeface="ＭＳ Ｐゴシック" panose="020B0600070205080204" pitchFamily="50" charset="-128"/>
              </a:rPr>
              <a:t>想定される「治安・地域風俗環境対策」について</a:t>
            </a:r>
          </a:p>
        </p:txBody>
      </p:sp>
      <p:sp>
        <p:nvSpPr>
          <p:cNvPr id="9" name="タイトル 1"/>
          <p:cNvSpPr txBox="1">
            <a:spLocks/>
          </p:cNvSpPr>
          <p:nvPr/>
        </p:nvSpPr>
        <p:spPr>
          <a:xfrm>
            <a:off x="0" y="0"/>
            <a:ext cx="9144000" cy="716826"/>
          </a:xfrm>
          <a:prstGeom prst="rect">
            <a:avLst/>
          </a:prstGeom>
          <a:gradFill flip="none" rotWithShape="1">
            <a:gsLst>
              <a:gs pos="0">
                <a:srgbClr val="0000FF"/>
              </a:gs>
              <a:gs pos="39999">
                <a:srgbClr val="0A128C"/>
              </a:gs>
              <a:gs pos="70000">
                <a:srgbClr val="181CC7"/>
              </a:gs>
              <a:gs pos="88000">
                <a:srgbClr val="7005D4"/>
              </a:gs>
              <a:gs pos="100000">
                <a:srgbClr val="8C3D91"/>
              </a:gs>
            </a:gsLst>
            <a:lin ang="5400000" scaled="0"/>
            <a:tileRect/>
          </a:gradFill>
        </p:spPr>
        <p:txBody>
          <a:bodyPr vert="horz" lIns="75246" tIns="37623" rIns="75246" bIns="37623" rtlCol="0" anchor="ctr">
            <a:normAutofit fontScale="97500"/>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lvl="0">
              <a:spcBef>
                <a:spcPct val="0"/>
              </a:spcBef>
              <a:defRPr/>
            </a:pPr>
            <a:r>
              <a:rPr lang="ja-JP" altLang="en-US" sz="2600" dirty="0">
                <a:solidFill>
                  <a:schemeClr val="bg1"/>
                </a:solidFill>
                <a:latin typeface="+mj-lt"/>
                <a:ea typeface="+mj-ea"/>
                <a:cs typeface="+mj-cs"/>
              </a:rPr>
              <a:t>懸念事項と最小化への取り組み</a:t>
            </a:r>
            <a:endParaRPr lang="ja-JP" altLang="en-US" sz="2600" dirty="0">
              <a:solidFill>
                <a:schemeClr val="bg1"/>
              </a:solidFill>
            </a:endParaRPr>
          </a:p>
        </p:txBody>
      </p:sp>
      <p:sp>
        <p:nvSpPr>
          <p:cNvPr id="5" name="スライド番号プレースホルダ 9"/>
          <p:cNvSpPr txBox="1">
            <a:spLocks/>
          </p:cNvSpPr>
          <p:nvPr/>
        </p:nvSpPr>
        <p:spPr>
          <a:xfrm>
            <a:off x="6992094" y="6415742"/>
            <a:ext cx="21336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2F5FFCC2-724E-4DD4-AEC6-56C0720B265A}" type="slidenum">
              <a:rPr lang="ja-JP" altLang="en-US" smtClean="0"/>
              <a:pPr/>
              <a:t>11</a:t>
            </a:fld>
            <a:endParaRPr lang="ja-JP" altLang="en-US" dirty="0"/>
          </a:p>
        </p:txBody>
      </p:sp>
    </p:spTree>
    <p:extLst>
      <p:ext uri="{BB962C8B-B14F-4D97-AF65-F5344CB8AC3E}">
        <p14:creationId xmlns:p14="http://schemas.microsoft.com/office/powerpoint/2010/main" val="1358086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21195" y="927279"/>
            <a:ext cx="8561954" cy="371826"/>
          </a:xfrm>
          <a:solidFill>
            <a:schemeClr val="tx2">
              <a:lumMod val="75000"/>
            </a:schemeClr>
          </a:solidFill>
        </p:spPr>
        <p:txBody>
          <a:bodyPr>
            <a:noAutofit/>
          </a:bodyPr>
          <a:lstStyle/>
          <a:p>
            <a:r>
              <a:rPr lang="ja-JP" altLang="en-US" sz="1800" b="1" dirty="0">
                <a:solidFill>
                  <a:schemeClr val="bg1"/>
                </a:solidFill>
                <a:latin typeface="ＭＳ Ｐゴシック" panose="020B0600070205080204" pitchFamily="50" charset="-128"/>
                <a:ea typeface="ＭＳ Ｐゴシック" panose="020B0600070205080204" pitchFamily="50" charset="-128"/>
              </a:rPr>
              <a:t>「ギャンブル等依存症の現状」について</a:t>
            </a:r>
          </a:p>
        </p:txBody>
      </p:sp>
      <p:sp>
        <p:nvSpPr>
          <p:cNvPr id="13" name="テキスト ボックス 12"/>
          <p:cNvSpPr txBox="1"/>
          <p:nvPr/>
        </p:nvSpPr>
        <p:spPr>
          <a:xfrm>
            <a:off x="42738" y="1359496"/>
            <a:ext cx="8353872" cy="369332"/>
          </a:xfrm>
          <a:prstGeom prst="rect">
            <a:avLst/>
          </a:prstGeom>
          <a:noFill/>
        </p:spPr>
        <p:txBody>
          <a:bodyPr wrap="square" rtlCol="0">
            <a:spAutoFit/>
          </a:bodyPr>
          <a:lstStyle/>
          <a:p>
            <a:pPr fontAlgn="base">
              <a:spcBef>
                <a:spcPct val="0"/>
              </a:spcBef>
              <a:spcAft>
                <a:spcPct val="0"/>
              </a:spcAft>
            </a:pPr>
            <a:r>
              <a:rPr lang="ja-JP" altLang="en-US"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b="1" dirty="0">
                <a:latin typeface="ＭＳ Ｐゴシック" panose="020B0600070205080204" pitchFamily="50" charset="-128"/>
                <a:ea typeface="ＭＳ Ｐゴシック" panose="020B0600070205080204" pitchFamily="50" charset="-128"/>
                <a:cs typeface="Meiryo UI" panose="020B0604030504040204" pitchFamily="50" charset="-128"/>
              </a:rPr>
              <a:t>（１）依存症の現状</a:t>
            </a:r>
          </a:p>
        </p:txBody>
      </p:sp>
      <p:sp>
        <p:nvSpPr>
          <p:cNvPr id="14" name="コンテンツ プレースホルダー 1"/>
          <p:cNvSpPr txBox="1">
            <a:spLocks/>
          </p:cNvSpPr>
          <p:nvPr/>
        </p:nvSpPr>
        <p:spPr>
          <a:xfrm>
            <a:off x="336171" y="1728828"/>
            <a:ext cx="8229600" cy="1226357"/>
          </a:xfrm>
          <a:prstGeom prst="rect">
            <a:avLst/>
          </a:prstGeom>
        </p:spPr>
        <p:txBody>
          <a:bodyPr vert="horz" lIns="91414" tIns="45708" rIns="91414" bIns="45708" rtlCol="0">
            <a:noAutofit/>
          </a:bodyPr>
          <a:lstStyle>
            <a:lvl1pPr marL="342805" indent="-342805" algn="l" defTabSz="914146"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744" indent="-285670" algn="l" defTabSz="914146"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2684" indent="-228538" algn="l" defTabSz="914146"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599756" indent="-228538" algn="l" defTabSz="914146"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6830" indent="-228538" algn="l" defTabSz="914146"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3903" indent="-228538" algn="l" defTabSz="914146"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0976" indent="-228538" algn="l" defTabSz="914146"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8050" indent="-228538" algn="l" defTabSz="914146"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5122" indent="-228538" algn="l" defTabSz="914146"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lnSpc>
                <a:spcPts val="2000"/>
              </a:lnSpc>
              <a:buNone/>
            </a:pPr>
            <a:r>
              <a:rPr lang="ja-JP" altLang="en-US" sz="1800" dirty="0">
                <a:latin typeface="Meiryo UI" panose="020B0604030504040204" pitchFamily="50" charset="-128"/>
                <a:ea typeface="Meiryo UI" panose="020B0604030504040204" pitchFamily="50" charset="-128"/>
              </a:rPr>
              <a:t>　</a:t>
            </a:r>
            <a:r>
              <a:rPr lang="ja-JP" altLang="en-US" sz="1800" dirty="0">
                <a:latin typeface="ＭＳ Ｐゴシック" panose="020B0600070205080204" pitchFamily="50" charset="-128"/>
                <a:ea typeface="ＭＳ Ｐゴシック" panose="020B0600070205080204" pitchFamily="50" charset="-128"/>
              </a:rPr>
              <a:t>◆</a:t>
            </a:r>
            <a:r>
              <a:rPr lang="en-US" altLang="ja-JP" sz="1800" dirty="0">
                <a:latin typeface="ＭＳ Ｐゴシック" panose="020B0600070205080204" pitchFamily="50" charset="-128"/>
                <a:ea typeface="ＭＳ Ｐゴシック" panose="020B0600070205080204" pitchFamily="50" charset="-128"/>
              </a:rPr>
              <a:t>2013</a:t>
            </a:r>
            <a:r>
              <a:rPr lang="ja-JP" altLang="en-US" sz="1800" dirty="0">
                <a:latin typeface="ＭＳ Ｐゴシック" panose="020B0600070205080204" pitchFamily="50" charset="-128"/>
                <a:ea typeface="ＭＳ Ｐゴシック" panose="020B0600070205080204" pitchFamily="50" charset="-128"/>
              </a:rPr>
              <a:t>年度に「アルコール有害使用に係る実態調査」に付随して行われた自記式</a:t>
            </a:r>
            <a:endParaRPr lang="en-US" altLang="ja-JP" sz="1800" dirty="0">
              <a:latin typeface="ＭＳ Ｐゴシック" panose="020B0600070205080204" pitchFamily="50" charset="-128"/>
              <a:ea typeface="ＭＳ Ｐゴシック" panose="020B0600070205080204" pitchFamily="50" charset="-128"/>
            </a:endParaRPr>
          </a:p>
          <a:p>
            <a:pPr marL="0" indent="0">
              <a:lnSpc>
                <a:spcPts val="2000"/>
              </a:lnSpc>
              <a:buNone/>
            </a:pPr>
            <a:r>
              <a:rPr lang="ja-JP" altLang="en-US" sz="1800" dirty="0">
                <a:latin typeface="ＭＳ Ｐゴシック" panose="020B0600070205080204" pitchFamily="50" charset="-128"/>
                <a:ea typeface="ＭＳ Ｐゴシック" panose="020B0600070205080204" pitchFamily="50" charset="-128"/>
              </a:rPr>
              <a:t>　　の簡易アンケート調査を　国立病院機構　久里浜医療センターが実施。</a:t>
            </a:r>
            <a:endParaRPr lang="en-US" altLang="ja-JP" sz="1800" dirty="0">
              <a:latin typeface="ＭＳ Ｐゴシック" panose="020B0600070205080204" pitchFamily="50" charset="-128"/>
              <a:ea typeface="ＭＳ Ｐゴシック" panose="020B0600070205080204" pitchFamily="50" charset="-128"/>
            </a:endParaRPr>
          </a:p>
          <a:p>
            <a:pPr marL="0" indent="0">
              <a:lnSpc>
                <a:spcPts val="2000"/>
              </a:lnSpc>
              <a:buNone/>
            </a:pPr>
            <a:r>
              <a:rPr lang="ja-JP" altLang="en-US" sz="1800" dirty="0">
                <a:latin typeface="ＭＳ Ｐゴシック" panose="020B0600070205080204" pitchFamily="50" charset="-128"/>
                <a:ea typeface="ＭＳ Ｐゴシック" panose="020B0600070205080204" pitchFamily="50" charset="-128"/>
              </a:rPr>
              <a:t>　　「ギャンブル等依存症が疑われる者」の割合を成人の</a:t>
            </a:r>
            <a:r>
              <a:rPr lang="en-US" altLang="ja-JP" sz="1800" dirty="0">
                <a:latin typeface="ＭＳ Ｐゴシック" panose="020B0600070205080204" pitchFamily="50" charset="-128"/>
                <a:ea typeface="ＭＳ Ｐゴシック" panose="020B0600070205080204" pitchFamily="50" charset="-128"/>
              </a:rPr>
              <a:t>4.8</a:t>
            </a:r>
            <a:r>
              <a:rPr lang="ja-JP" altLang="en-US" sz="1800" dirty="0">
                <a:latin typeface="ＭＳ Ｐゴシック" panose="020B0600070205080204" pitchFamily="50" charset="-128"/>
                <a:ea typeface="ＭＳ Ｐゴシック" panose="020B0600070205080204" pitchFamily="50" charset="-128"/>
              </a:rPr>
              <a:t>％（約</a:t>
            </a:r>
            <a:r>
              <a:rPr lang="en-US" altLang="ja-JP" sz="1800" dirty="0">
                <a:latin typeface="ＭＳ Ｐゴシック" panose="020B0600070205080204" pitchFamily="50" charset="-128"/>
                <a:ea typeface="ＭＳ Ｐゴシック" panose="020B0600070205080204" pitchFamily="50" charset="-128"/>
              </a:rPr>
              <a:t>536</a:t>
            </a:r>
            <a:r>
              <a:rPr lang="ja-JP" altLang="en-US" sz="1800" dirty="0">
                <a:latin typeface="ＭＳ Ｐゴシック" panose="020B0600070205080204" pitchFamily="50" charset="-128"/>
                <a:ea typeface="ＭＳ Ｐゴシック" panose="020B0600070205080204" pitchFamily="50" charset="-128"/>
              </a:rPr>
              <a:t>万人）と推計。</a:t>
            </a:r>
            <a:endParaRPr lang="en-US" altLang="ja-JP" sz="1800" dirty="0">
              <a:latin typeface="ＭＳ Ｐゴシック" panose="020B0600070205080204" pitchFamily="50" charset="-128"/>
              <a:ea typeface="ＭＳ Ｐゴシック" panose="020B0600070205080204" pitchFamily="50" charset="-128"/>
            </a:endParaRPr>
          </a:p>
          <a:p>
            <a:pPr marL="0" indent="0">
              <a:buNone/>
            </a:pPr>
            <a:endParaRPr lang="en-US" altLang="ja-JP" sz="1800" dirty="0">
              <a:latin typeface="HG丸ｺﾞｼｯｸM-PRO" panose="020F0600000000000000" pitchFamily="50" charset="-128"/>
              <a:ea typeface="HG丸ｺﾞｼｯｸM-PRO" panose="020F0600000000000000" pitchFamily="50" charset="-128"/>
            </a:endParaRPr>
          </a:p>
        </p:txBody>
      </p:sp>
      <p:sp>
        <p:nvSpPr>
          <p:cNvPr id="16" name="コンテンツ プレースホルダー 1"/>
          <p:cNvSpPr txBox="1">
            <a:spLocks/>
          </p:cNvSpPr>
          <p:nvPr/>
        </p:nvSpPr>
        <p:spPr>
          <a:xfrm>
            <a:off x="321195" y="2652565"/>
            <a:ext cx="8661649" cy="1146218"/>
          </a:xfrm>
          <a:prstGeom prst="rect">
            <a:avLst/>
          </a:prstGeom>
          <a:ln w="19050">
            <a:noFill/>
          </a:ln>
        </p:spPr>
        <p:txBody>
          <a:bodyPr vert="horz" lIns="91414" tIns="45708" rIns="91414" bIns="45708" rtlCol="0">
            <a:noAutofit/>
          </a:bodyPr>
          <a:lstStyle>
            <a:lvl1pPr marL="342805" indent="-342805" algn="l" defTabSz="914146"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744" indent="-285670" algn="l" defTabSz="914146"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2684" indent="-228538" algn="l" defTabSz="914146"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599756" indent="-228538" algn="l" defTabSz="914146"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6830" indent="-228538" algn="l" defTabSz="914146"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3903" indent="-228538" algn="l" defTabSz="914146"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0976" indent="-228538" algn="l" defTabSz="914146"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8050" indent="-228538" algn="l" defTabSz="914146"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5122" indent="-228538" algn="l" defTabSz="914146"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182563" indent="-182563">
              <a:lnSpc>
                <a:spcPts val="2000"/>
              </a:lnSpc>
              <a:buNone/>
            </a:pPr>
            <a:r>
              <a:rPr lang="ja-JP" altLang="en-US" sz="2200" dirty="0">
                <a:latin typeface="+mn-ea"/>
              </a:rPr>
              <a:t>　</a:t>
            </a:r>
            <a:r>
              <a:rPr lang="ja-JP" altLang="en-US" sz="1800" dirty="0">
                <a:latin typeface="ＭＳ Ｐゴシック" panose="020B0600070205080204" pitchFamily="50" charset="-128"/>
                <a:ea typeface="ＭＳ Ｐゴシック" panose="020B0600070205080204" pitchFamily="50" charset="-128"/>
              </a:rPr>
              <a:t>◆</a:t>
            </a:r>
            <a:r>
              <a:rPr lang="en-US" altLang="ja-JP" sz="1800" dirty="0">
                <a:latin typeface="ＭＳ Ｐゴシック" panose="020B0600070205080204" pitchFamily="50" charset="-128"/>
                <a:ea typeface="ＭＳ Ｐゴシック" panose="020B0600070205080204" pitchFamily="50" charset="-128"/>
              </a:rPr>
              <a:t>2016</a:t>
            </a:r>
            <a:r>
              <a:rPr lang="ja-JP" altLang="en-US" sz="1800" dirty="0">
                <a:latin typeface="ＭＳ Ｐゴシック" panose="020B0600070205080204" pitchFamily="50" charset="-128"/>
                <a:ea typeface="ＭＳ Ｐゴシック" panose="020B0600070205080204" pitchFamily="50" charset="-128"/>
              </a:rPr>
              <a:t>年度に全国調査の予備調査として、</a:t>
            </a:r>
            <a:r>
              <a:rPr lang="en-US" altLang="ja-JP" sz="1800" dirty="0">
                <a:latin typeface="ＭＳ Ｐゴシック" panose="020B0600070205080204" pitchFamily="50" charset="-128"/>
                <a:ea typeface="ＭＳ Ｐゴシック" panose="020B0600070205080204" pitchFamily="50" charset="-128"/>
              </a:rPr>
              <a:t>11</a:t>
            </a:r>
            <a:r>
              <a:rPr lang="ja-JP" altLang="en-US" sz="1800" dirty="0">
                <a:latin typeface="ＭＳ Ｐゴシック" panose="020B0600070205080204" pitchFamily="50" charset="-128"/>
                <a:ea typeface="ＭＳ Ｐゴシック" panose="020B0600070205080204" pitchFamily="50" charset="-128"/>
              </a:rPr>
              <a:t>都市から無作為に対象者を抽出し、</a:t>
            </a:r>
            <a:endParaRPr lang="en-US" altLang="ja-JP" sz="1800" dirty="0">
              <a:latin typeface="ＭＳ Ｐゴシック" panose="020B0600070205080204" pitchFamily="50" charset="-128"/>
              <a:ea typeface="ＭＳ Ｐゴシック" panose="020B0600070205080204" pitchFamily="50" charset="-128"/>
            </a:endParaRPr>
          </a:p>
          <a:p>
            <a:pPr marL="182563" indent="-182563">
              <a:lnSpc>
                <a:spcPts val="2000"/>
              </a:lnSpc>
              <a:buNone/>
            </a:pPr>
            <a:r>
              <a:rPr lang="ja-JP" altLang="en-US" sz="1800" dirty="0">
                <a:latin typeface="ＭＳ Ｐゴシック" panose="020B0600070205080204" pitchFamily="50" charset="-128"/>
                <a:ea typeface="ＭＳ Ｐゴシック" panose="020B0600070205080204" pitchFamily="50" charset="-128"/>
              </a:rPr>
              <a:t>　　　面接調査及び医師による診断を　国立病院機構　久里浜医療センターが実施。</a:t>
            </a:r>
            <a:endParaRPr lang="en-US" altLang="ja-JP" sz="1800" dirty="0">
              <a:latin typeface="ＭＳ Ｐゴシック" panose="020B0600070205080204" pitchFamily="50" charset="-128"/>
              <a:ea typeface="ＭＳ Ｐゴシック" panose="020B0600070205080204" pitchFamily="50" charset="-128"/>
            </a:endParaRPr>
          </a:p>
          <a:p>
            <a:pPr marL="182563" indent="-182563">
              <a:lnSpc>
                <a:spcPts val="2000"/>
              </a:lnSpc>
              <a:buNone/>
            </a:pPr>
            <a:r>
              <a:rPr lang="ja-JP" altLang="en-US" sz="1800" dirty="0">
                <a:latin typeface="ＭＳ Ｐゴシック" panose="020B0600070205080204" pitchFamily="50" charset="-128"/>
                <a:ea typeface="ＭＳ Ｐゴシック" panose="020B0600070205080204" pitchFamily="50" charset="-128"/>
              </a:rPr>
              <a:t>　　　「ギャンブル等依存症が疑われる者」の割合を成人の</a:t>
            </a:r>
            <a:r>
              <a:rPr lang="en-US" altLang="ja-JP" sz="1800" dirty="0">
                <a:latin typeface="ＭＳ Ｐゴシック" panose="020B0600070205080204" pitchFamily="50" charset="-128"/>
                <a:ea typeface="ＭＳ Ｐゴシック" panose="020B0600070205080204" pitchFamily="50" charset="-128"/>
              </a:rPr>
              <a:t>2.7</a:t>
            </a:r>
            <a:r>
              <a:rPr lang="ja-JP" altLang="en-US" sz="1800" dirty="0">
                <a:latin typeface="ＭＳ Ｐゴシック" panose="020B0600070205080204" pitchFamily="50" charset="-128"/>
                <a:ea typeface="ＭＳ Ｐゴシック" panose="020B0600070205080204" pitchFamily="50" charset="-128"/>
              </a:rPr>
              <a:t>％（約</a:t>
            </a:r>
            <a:r>
              <a:rPr lang="en-US" altLang="ja-JP" sz="1800" dirty="0">
                <a:latin typeface="ＭＳ Ｐゴシック" panose="020B0600070205080204" pitchFamily="50" charset="-128"/>
                <a:ea typeface="ＭＳ Ｐゴシック" panose="020B0600070205080204" pitchFamily="50" charset="-128"/>
              </a:rPr>
              <a:t>280</a:t>
            </a:r>
            <a:r>
              <a:rPr lang="ja-JP" altLang="en-US" sz="1800" dirty="0">
                <a:latin typeface="ＭＳ Ｐゴシック" panose="020B0600070205080204" pitchFamily="50" charset="-128"/>
                <a:ea typeface="ＭＳ Ｐゴシック" panose="020B0600070205080204" pitchFamily="50" charset="-128"/>
              </a:rPr>
              <a:t>万人）と推計。</a:t>
            </a:r>
            <a:endParaRPr lang="en-US" altLang="ja-JP" sz="1800" dirty="0">
              <a:latin typeface="ＭＳ Ｐゴシック" panose="020B0600070205080204" pitchFamily="50" charset="-128"/>
              <a:ea typeface="ＭＳ Ｐゴシック" panose="020B0600070205080204" pitchFamily="50" charset="-128"/>
            </a:endParaRPr>
          </a:p>
        </p:txBody>
      </p:sp>
      <p:sp>
        <p:nvSpPr>
          <p:cNvPr id="20" name="コンテンツ プレースホルダー 1"/>
          <p:cNvSpPr txBox="1">
            <a:spLocks/>
          </p:cNvSpPr>
          <p:nvPr/>
        </p:nvSpPr>
        <p:spPr>
          <a:xfrm>
            <a:off x="336171" y="6201177"/>
            <a:ext cx="8408584" cy="643944"/>
          </a:xfrm>
          <a:prstGeom prst="rect">
            <a:avLst/>
          </a:prstGeom>
          <a:ln>
            <a:solidFill>
              <a:schemeClr val="tx1"/>
            </a:solidFill>
          </a:ln>
        </p:spPr>
        <p:txBody>
          <a:bodyPr vert="horz" lIns="91414" tIns="45708" rIns="91414" bIns="45708" rtlCol="0">
            <a:noAutofit/>
          </a:bodyPr>
          <a:lstStyle>
            <a:lvl1pPr marL="342805" indent="-342805" algn="l" defTabSz="914146"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744" indent="-285670" algn="l" defTabSz="914146"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2684" indent="-228538" algn="l" defTabSz="914146"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599756" indent="-228538" algn="l" defTabSz="914146"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6830" indent="-228538" algn="l" defTabSz="914146"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3903" indent="-228538" algn="l" defTabSz="914146"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0976" indent="-228538" algn="l" defTabSz="914146"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8050" indent="-228538" algn="l" defTabSz="914146"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5122" indent="-228538" algn="l" defTabSz="914146"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buNone/>
            </a:pPr>
            <a:r>
              <a:rPr lang="ja-JP" altLang="en-US" sz="1800" dirty="0">
                <a:latin typeface="ＭＳ Ｐゴシック" panose="020B0600070205080204" pitchFamily="50" charset="-128"/>
                <a:ea typeface="ＭＳ Ｐゴシック" panose="020B0600070205080204" pitchFamily="50" charset="-128"/>
              </a:rPr>
              <a:t>ＩＲ実現を機にカジノにとどまらず、他のギャンブル・遊技等に起因する依存症を含め、有効な対策を講じることで、ギャンブル等依存症を抑制することが可能</a:t>
            </a:r>
            <a:endParaRPr lang="en-US" altLang="ja-JP" sz="1800" dirty="0">
              <a:latin typeface="ＭＳ Ｐゴシック" panose="020B0600070205080204" pitchFamily="50" charset="-128"/>
              <a:ea typeface="ＭＳ Ｐゴシック" panose="020B0600070205080204" pitchFamily="50" charset="-128"/>
            </a:endParaRPr>
          </a:p>
          <a:p>
            <a:pPr marL="0" indent="0">
              <a:buNone/>
            </a:pPr>
            <a:endParaRPr lang="en-US" altLang="ja-JP" sz="1800" u="sng" dirty="0">
              <a:latin typeface="Meiryo UI" panose="020B0604030504040204" pitchFamily="50" charset="-128"/>
              <a:ea typeface="Meiryo UI" panose="020B0604030504040204" pitchFamily="50" charset="-128"/>
            </a:endParaRPr>
          </a:p>
          <a:p>
            <a:pPr marL="0" indent="0">
              <a:buNone/>
            </a:pPr>
            <a:endParaRPr lang="en-US" altLang="ja-JP" sz="1800" u="sng" dirty="0">
              <a:latin typeface="Meiryo UI" panose="020B0604030504040204" pitchFamily="50" charset="-128"/>
              <a:ea typeface="Meiryo UI" panose="020B0604030504040204" pitchFamily="50" charset="-128"/>
            </a:endParaRPr>
          </a:p>
        </p:txBody>
      </p:sp>
      <p:sp>
        <p:nvSpPr>
          <p:cNvPr id="12" name="テキスト ボックス 11"/>
          <p:cNvSpPr txBox="1"/>
          <p:nvPr/>
        </p:nvSpPr>
        <p:spPr>
          <a:xfrm>
            <a:off x="62715" y="3565464"/>
            <a:ext cx="8353872" cy="369332"/>
          </a:xfrm>
          <a:prstGeom prst="rect">
            <a:avLst/>
          </a:prstGeom>
          <a:noFill/>
        </p:spPr>
        <p:txBody>
          <a:bodyPr wrap="square" rtlCol="0">
            <a:spAutoFit/>
          </a:bodyPr>
          <a:lstStyle/>
          <a:p>
            <a:pPr fontAlgn="base">
              <a:spcBef>
                <a:spcPct val="0"/>
              </a:spcBef>
              <a:spcAft>
                <a:spcPct val="0"/>
              </a:spcAft>
            </a:pPr>
            <a:r>
              <a:rPr lang="ja-JP" altLang="en-US"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b="1" dirty="0">
                <a:latin typeface="ＭＳ Ｐゴシック" panose="020B0600070205080204" pitchFamily="50" charset="-128"/>
                <a:ea typeface="ＭＳ Ｐゴシック" panose="020B0600070205080204" pitchFamily="50" charset="-128"/>
                <a:cs typeface="Meiryo UI" panose="020B0604030504040204" pitchFamily="50" charset="-128"/>
              </a:rPr>
              <a:t>（２）シンガポールにおける対策例</a:t>
            </a:r>
          </a:p>
        </p:txBody>
      </p:sp>
      <p:sp>
        <p:nvSpPr>
          <p:cNvPr id="17" name="コンテンツ プレースホルダー 1"/>
          <p:cNvSpPr txBox="1">
            <a:spLocks/>
          </p:cNvSpPr>
          <p:nvPr/>
        </p:nvSpPr>
        <p:spPr>
          <a:xfrm>
            <a:off x="321195" y="3934796"/>
            <a:ext cx="8661649" cy="1832077"/>
          </a:xfrm>
          <a:prstGeom prst="rect">
            <a:avLst/>
          </a:prstGeom>
          <a:ln w="19050">
            <a:noFill/>
          </a:ln>
        </p:spPr>
        <p:txBody>
          <a:bodyPr vert="horz" lIns="91414" tIns="45708" rIns="91414" bIns="45708" rtlCol="0">
            <a:noAutofit/>
          </a:bodyPr>
          <a:lstStyle>
            <a:lvl1pPr marL="342805" indent="-342805" algn="l" defTabSz="914146"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744" indent="-285670" algn="l" defTabSz="914146"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2684" indent="-228538" algn="l" defTabSz="914146"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599756" indent="-228538" algn="l" defTabSz="914146"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6830" indent="-228538" algn="l" defTabSz="914146"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3903" indent="-228538" algn="l" defTabSz="914146"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0976" indent="-228538" algn="l" defTabSz="914146"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8050" indent="-228538" algn="l" defTabSz="914146"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5122" indent="-228538" algn="l" defTabSz="914146"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182563" indent="-182563">
              <a:lnSpc>
                <a:spcPts val="2000"/>
              </a:lnSpc>
              <a:buNone/>
            </a:pPr>
            <a:r>
              <a:rPr lang="ja-JP" altLang="en-US" sz="2200" dirty="0">
                <a:latin typeface="+mn-ea"/>
              </a:rPr>
              <a:t>　</a:t>
            </a:r>
            <a:r>
              <a:rPr lang="ja-JP" altLang="en-US" sz="1800" dirty="0">
                <a:latin typeface="ＭＳ Ｐゴシック" panose="020B0600070205080204" pitchFamily="50" charset="-128"/>
                <a:ea typeface="ＭＳ Ｐゴシック" panose="020B0600070205080204" pitchFamily="50" charset="-128"/>
              </a:rPr>
              <a:t>◆依存症患者の立入制限（自己排除プログラム等）、啓発、相談、治療、地域・家族の</a:t>
            </a:r>
            <a:endParaRPr lang="en-US" altLang="ja-JP" sz="1800" dirty="0">
              <a:latin typeface="ＭＳ Ｐゴシック" panose="020B0600070205080204" pitchFamily="50" charset="-128"/>
              <a:ea typeface="ＭＳ Ｐゴシック" panose="020B0600070205080204" pitchFamily="50" charset="-128"/>
            </a:endParaRPr>
          </a:p>
          <a:p>
            <a:pPr marL="182563" indent="-182563">
              <a:lnSpc>
                <a:spcPts val="2000"/>
              </a:lnSpc>
              <a:buNone/>
            </a:pPr>
            <a:r>
              <a:rPr lang="ja-JP" altLang="en-US" sz="1800" dirty="0">
                <a:latin typeface="ＭＳ Ｐゴシック" panose="020B0600070205080204" pitchFamily="50" charset="-128"/>
                <a:ea typeface="ＭＳ Ｐゴシック" panose="020B0600070205080204" pitchFamily="50" charset="-128"/>
              </a:rPr>
              <a:t>　　　取組への支援などのギャンブル依存症対策、施設への立入禁止（身分証等での</a:t>
            </a:r>
            <a:endParaRPr lang="en-US" altLang="ja-JP" sz="1800" dirty="0">
              <a:latin typeface="ＭＳ Ｐゴシック" panose="020B0600070205080204" pitchFamily="50" charset="-128"/>
              <a:ea typeface="ＭＳ Ｐゴシック" panose="020B0600070205080204" pitchFamily="50" charset="-128"/>
            </a:endParaRPr>
          </a:p>
          <a:p>
            <a:pPr marL="182563" indent="-182563">
              <a:lnSpc>
                <a:spcPts val="2000"/>
              </a:lnSpc>
              <a:buNone/>
            </a:pPr>
            <a:r>
              <a:rPr lang="ja-JP" altLang="en-US" sz="1800" dirty="0">
                <a:latin typeface="ＭＳ Ｐゴシック" panose="020B0600070205080204" pitchFamily="50" charset="-128"/>
                <a:ea typeface="ＭＳ Ｐゴシック" panose="020B0600070205080204" pitchFamily="50" charset="-128"/>
              </a:rPr>
              <a:t>　　　本人確認）やメディアでの過剰なカジノ広告・宣伝の規制などによる青少年対策に</a:t>
            </a:r>
            <a:endParaRPr lang="en-US" altLang="ja-JP" sz="1800" dirty="0">
              <a:latin typeface="ＭＳ Ｐゴシック" panose="020B0600070205080204" pitchFamily="50" charset="-128"/>
              <a:ea typeface="ＭＳ Ｐゴシック" panose="020B0600070205080204" pitchFamily="50" charset="-128"/>
            </a:endParaRPr>
          </a:p>
          <a:p>
            <a:pPr marL="182563" indent="-182563">
              <a:lnSpc>
                <a:spcPts val="2000"/>
              </a:lnSpc>
              <a:buNone/>
            </a:pPr>
            <a:r>
              <a:rPr lang="ja-JP" altLang="en-US" sz="1800" dirty="0">
                <a:latin typeface="ＭＳ Ｐゴシック" panose="020B0600070205080204" pitchFamily="50" charset="-128"/>
                <a:ea typeface="ＭＳ Ｐゴシック" panose="020B0600070205080204" pitchFamily="50" charset="-128"/>
              </a:rPr>
              <a:t>　　　より、ギャンブル依存症有病率はＩＲ開業前より減少。</a:t>
            </a:r>
            <a:endParaRPr lang="en-US" altLang="ja-JP" sz="1800" dirty="0">
              <a:latin typeface="ＭＳ Ｐゴシック" panose="020B0600070205080204" pitchFamily="50" charset="-128"/>
              <a:ea typeface="ＭＳ Ｐゴシック" panose="020B0600070205080204" pitchFamily="50" charset="-128"/>
            </a:endParaRPr>
          </a:p>
          <a:p>
            <a:pPr marL="182563" indent="-182563">
              <a:lnSpc>
                <a:spcPts val="2000"/>
              </a:lnSpc>
              <a:buNone/>
            </a:pPr>
            <a:r>
              <a:rPr lang="ja-JP" altLang="en-US" sz="1800" dirty="0">
                <a:latin typeface="ＭＳ Ｐゴシック" panose="020B0600070205080204" pitchFamily="50" charset="-128"/>
                <a:ea typeface="ＭＳ Ｐゴシック" panose="020B0600070205080204" pitchFamily="50" charset="-128"/>
              </a:rPr>
              <a:t>　　　　</a:t>
            </a:r>
            <a:r>
              <a:rPr lang="ja-JP" altLang="en-US" sz="1400" dirty="0">
                <a:latin typeface="ＭＳ Ｐゴシック" panose="020B0600070205080204" pitchFamily="50" charset="-128"/>
                <a:ea typeface="ＭＳ Ｐゴシック" panose="020B0600070205080204" pitchFamily="50" charset="-128"/>
              </a:rPr>
              <a:t>（参考）シンガポールにおけるギャンブル依存症有病率（ＩＲ開業 </a:t>
            </a:r>
            <a:r>
              <a:rPr lang="en-US" altLang="ja-JP" sz="1400" dirty="0">
                <a:latin typeface="ＭＳ Ｐゴシック" panose="020B0600070205080204" pitchFamily="50" charset="-128"/>
                <a:ea typeface="ＭＳ Ｐゴシック" panose="020B0600070205080204" pitchFamily="50" charset="-128"/>
              </a:rPr>
              <a:t>: 2010</a:t>
            </a:r>
            <a:r>
              <a:rPr lang="ja-JP" altLang="en-US" sz="1400" dirty="0">
                <a:latin typeface="ＭＳ Ｐゴシック" panose="020B0600070205080204" pitchFamily="50" charset="-128"/>
                <a:ea typeface="ＭＳ Ｐゴシック" panose="020B0600070205080204" pitchFamily="50" charset="-128"/>
              </a:rPr>
              <a:t>年）</a:t>
            </a:r>
            <a:endParaRPr lang="en-US" altLang="ja-JP" sz="1400" dirty="0">
              <a:latin typeface="ＭＳ Ｐゴシック" panose="020B0600070205080204" pitchFamily="50" charset="-128"/>
              <a:ea typeface="ＭＳ Ｐゴシック" panose="020B0600070205080204" pitchFamily="50" charset="-128"/>
            </a:endParaRPr>
          </a:p>
          <a:p>
            <a:pPr marL="182563" indent="-182563">
              <a:lnSpc>
                <a:spcPts val="2000"/>
              </a:lnSpc>
              <a:buNone/>
            </a:pPr>
            <a:r>
              <a:rPr lang="ja-JP" altLang="en-US" sz="1400" dirty="0">
                <a:latin typeface="ＭＳ Ｐゴシック" panose="020B0600070205080204" pitchFamily="50" charset="-128"/>
                <a:ea typeface="ＭＳ Ｐゴシック" panose="020B0600070205080204" pitchFamily="50" charset="-128"/>
              </a:rPr>
              <a:t>　　　　　　　　　　</a:t>
            </a:r>
            <a:r>
              <a:rPr lang="en-US" altLang="ja-JP" sz="1400" dirty="0">
                <a:latin typeface="ＭＳ Ｐゴシック" panose="020B0600070205080204" pitchFamily="50" charset="-128"/>
                <a:ea typeface="ＭＳ Ｐゴシック" panose="020B0600070205080204" pitchFamily="50" charset="-128"/>
              </a:rPr>
              <a:t>2005</a:t>
            </a:r>
            <a:r>
              <a:rPr lang="ja-JP" altLang="en-US" sz="1400" dirty="0">
                <a:latin typeface="ＭＳ Ｐゴシック" panose="020B0600070205080204" pitchFamily="50" charset="-128"/>
                <a:ea typeface="ＭＳ Ｐゴシック" panose="020B0600070205080204" pitchFamily="50" charset="-128"/>
              </a:rPr>
              <a:t>年 </a:t>
            </a:r>
            <a:r>
              <a:rPr lang="en-US" altLang="ja-JP" sz="1400" dirty="0">
                <a:latin typeface="ＭＳ Ｐゴシック" panose="020B0600070205080204" pitchFamily="50" charset="-128"/>
                <a:ea typeface="ＭＳ Ｐゴシック" panose="020B0600070205080204" pitchFamily="50" charset="-128"/>
              </a:rPr>
              <a:t>: 5.0%</a:t>
            </a:r>
            <a:r>
              <a:rPr lang="ja-JP" altLang="en-US" sz="1400" dirty="0" err="1">
                <a:latin typeface="ＭＳ Ｐゴシック" panose="020B0600070205080204" pitchFamily="50" charset="-128"/>
                <a:ea typeface="ＭＳ Ｐゴシック" panose="020B0600070205080204" pitchFamily="50" charset="-128"/>
              </a:rPr>
              <a:t>、</a:t>
            </a:r>
            <a:r>
              <a:rPr lang="en-US" altLang="ja-JP" sz="1400" dirty="0">
                <a:latin typeface="ＭＳ Ｐゴシック" panose="020B0600070205080204" pitchFamily="50" charset="-128"/>
                <a:ea typeface="ＭＳ Ｐゴシック" panose="020B0600070205080204" pitchFamily="50" charset="-128"/>
              </a:rPr>
              <a:t>2008</a:t>
            </a:r>
            <a:r>
              <a:rPr lang="ja-JP" altLang="en-US" sz="1400" dirty="0">
                <a:latin typeface="ＭＳ Ｐゴシック" panose="020B0600070205080204" pitchFamily="50" charset="-128"/>
                <a:ea typeface="ＭＳ Ｐゴシック" panose="020B0600070205080204" pitchFamily="50" charset="-128"/>
              </a:rPr>
              <a:t>年 </a:t>
            </a:r>
            <a:r>
              <a:rPr lang="en-US" altLang="ja-JP" sz="1400" dirty="0">
                <a:latin typeface="ＭＳ Ｐゴシック" panose="020B0600070205080204" pitchFamily="50" charset="-128"/>
                <a:ea typeface="ＭＳ Ｐゴシック" panose="020B0600070205080204" pitchFamily="50" charset="-128"/>
              </a:rPr>
              <a:t>: 3.5%</a:t>
            </a:r>
            <a:r>
              <a:rPr lang="ja-JP" altLang="en-US" sz="1400" dirty="0" err="1">
                <a:latin typeface="ＭＳ Ｐゴシック" panose="020B0600070205080204" pitchFamily="50" charset="-128"/>
                <a:ea typeface="ＭＳ Ｐゴシック" panose="020B0600070205080204" pitchFamily="50" charset="-128"/>
              </a:rPr>
              <a:t>、</a:t>
            </a:r>
            <a:r>
              <a:rPr lang="en-US" altLang="ja-JP" sz="1400" dirty="0">
                <a:latin typeface="ＭＳ Ｐゴシック" panose="020B0600070205080204" pitchFamily="50" charset="-128"/>
                <a:ea typeface="ＭＳ Ｐゴシック" panose="020B0600070205080204" pitchFamily="50" charset="-128"/>
              </a:rPr>
              <a:t> 2011</a:t>
            </a:r>
            <a:r>
              <a:rPr lang="ja-JP" altLang="en-US" sz="1400" dirty="0">
                <a:latin typeface="ＭＳ Ｐゴシック" panose="020B0600070205080204" pitchFamily="50" charset="-128"/>
                <a:ea typeface="ＭＳ Ｐゴシック" panose="020B0600070205080204" pitchFamily="50" charset="-128"/>
              </a:rPr>
              <a:t>年 </a:t>
            </a:r>
            <a:r>
              <a:rPr lang="en-US" altLang="ja-JP" sz="1400" dirty="0">
                <a:latin typeface="ＭＳ Ｐゴシック" panose="020B0600070205080204" pitchFamily="50" charset="-128"/>
                <a:ea typeface="ＭＳ Ｐゴシック" panose="020B0600070205080204" pitchFamily="50" charset="-128"/>
              </a:rPr>
              <a:t>: 3.1%</a:t>
            </a:r>
            <a:r>
              <a:rPr lang="ja-JP" altLang="en-US" sz="1400" dirty="0" err="1">
                <a:latin typeface="ＭＳ Ｐゴシック" panose="020B0600070205080204" pitchFamily="50" charset="-128"/>
                <a:ea typeface="ＭＳ Ｐゴシック" panose="020B0600070205080204" pitchFamily="50" charset="-128"/>
              </a:rPr>
              <a:t>、</a:t>
            </a:r>
            <a:r>
              <a:rPr lang="en-US" altLang="ja-JP" sz="1400" dirty="0">
                <a:latin typeface="ＭＳ Ｐゴシック" panose="020B0600070205080204" pitchFamily="50" charset="-128"/>
                <a:ea typeface="ＭＳ Ｐゴシック" panose="020B0600070205080204" pitchFamily="50" charset="-128"/>
              </a:rPr>
              <a:t>2014</a:t>
            </a:r>
            <a:r>
              <a:rPr lang="ja-JP" altLang="en-US" sz="1400" dirty="0">
                <a:latin typeface="ＭＳ Ｐゴシック" panose="020B0600070205080204" pitchFamily="50" charset="-128"/>
                <a:ea typeface="ＭＳ Ｐゴシック" panose="020B0600070205080204" pitchFamily="50" charset="-128"/>
              </a:rPr>
              <a:t>年 </a:t>
            </a:r>
            <a:r>
              <a:rPr lang="en-US" altLang="ja-JP" sz="1400" dirty="0">
                <a:latin typeface="ＭＳ Ｐゴシック" panose="020B0600070205080204" pitchFamily="50" charset="-128"/>
                <a:ea typeface="ＭＳ Ｐゴシック" panose="020B0600070205080204" pitchFamily="50" charset="-128"/>
              </a:rPr>
              <a:t>: 1.0%</a:t>
            </a:r>
            <a:endParaRPr lang="ja-JP" altLang="en-US" sz="1400" dirty="0">
              <a:latin typeface="ＭＳ Ｐゴシック" panose="020B0600070205080204" pitchFamily="50" charset="-128"/>
              <a:ea typeface="ＭＳ Ｐゴシック" panose="020B0600070205080204" pitchFamily="50" charset="-128"/>
            </a:endParaRPr>
          </a:p>
          <a:p>
            <a:pPr marL="182563" indent="-182563">
              <a:lnSpc>
                <a:spcPts val="1500"/>
              </a:lnSpc>
              <a:buNone/>
            </a:pPr>
            <a:endParaRPr lang="ja-JP" altLang="en-US" sz="1800" dirty="0">
              <a:latin typeface="HG丸ｺﾞｼｯｸM-PRO" panose="020F0600000000000000" pitchFamily="50" charset="-128"/>
              <a:ea typeface="HG丸ｺﾞｼｯｸM-PRO" panose="020F0600000000000000" pitchFamily="50" charset="-128"/>
            </a:endParaRPr>
          </a:p>
          <a:p>
            <a:pPr marL="182563" indent="-182563">
              <a:lnSpc>
                <a:spcPts val="1500"/>
              </a:lnSpc>
              <a:buNone/>
            </a:pPr>
            <a:endParaRPr lang="en-US" altLang="ja-JP" sz="1800" dirty="0">
              <a:latin typeface="Meiryo UI" panose="020B0604030504040204" pitchFamily="50" charset="-128"/>
              <a:ea typeface="Meiryo UI" panose="020B0604030504040204" pitchFamily="50" charset="-128"/>
            </a:endParaRPr>
          </a:p>
          <a:p>
            <a:pPr marL="182563" indent="-182563">
              <a:lnSpc>
                <a:spcPts val="1500"/>
              </a:lnSpc>
              <a:buNone/>
            </a:pPr>
            <a:endParaRPr lang="en-US" altLang="ja-JP" sz="1800" dirty="0">
              <a:latin typeface="HG丸ｺﾞｼｯｸM-PRO" panose="020F0600000000000000" pitchFamily="50" charset="-128"/>
              <a:ea typeface="HG丸ｺﾞｼｯｸM-PRO" panose="020F0600000000000000" pitchFamily="50" charset="-128"/>
            </a:endParaRPr>
          </a:p>
        </p:txBody>
      </p:sp>
      <p:sp>
        <p:nvSpPr>
          <p:cNvPr id="3" name="ストライプ矢印 2"/>
          <p:cNvSpPr/>
          <p:nvPr/>
        </p:nvSpPr>
        <p:spPr>
          <a:xfrm rot="5400000">
            <a:off x="4026487" y="4481850"/>
            <a:ext cx="386367" cy="2962141"/>
          </a:xfrm>
          <a:prstGeom prst="strip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タイトル 1"/>
          <p:cNvSpPr txBox="1">
            <a:spLocks/>
          </p:cNvSpPr>
          <p:nvPr/>
        </p:nvSpPr>
        <p:spPr>
          <a:xfrm>
            <a:off x="0" y="0"/>
            <a:ext cx="9144000" cy="828000"/>
          </a:xfrm>
          <a:prstGeom prst="rect">
            <a:avLst/>
          </a:prstGeom>
          <a:gradFill flip="none" rotWithShape="1">
            <a:gsLst>
              <a:gs pos="0">
                <a:srgbClr val="0000FF"/>
              </a:gs>
              <a:gs pos="39999">
                <a:srgbClr val="0A128C"/>
              </a:gs>
              <a:gs pos="70000">
                <a:srgbClr val="181CC7"/>
              </a:gs>
              <a:gs pos="88000">
                <a:srgbClr val="7005D4"/>
              </a:gs>
              <a:gs pos="100000">
                <a:srgbClr val="8C3D91"/>
              </a:gs>
            </a:gsLst>
            <a:lin ang="5400000" scaled="0"/>
            <a:tileRect/>
          </a:gradFill>
        </p:spPr>
        <p:txBody>
          <a:bodyPr vert="horz" lIns="91440" tIns="45720" rIns="91440" bIns="45720" rtlCol="0" anchor="ctr">
            <a:normAutofit fontScale="97500"/>
          </a:bodyPr>
          <a:lstStyle/>
          <a:p>
            <a:pPr lvl="0">
              <a:spcBef>
                <a:spcPct val="0"/>
              </a:spcBef>
              <a:defRPr/>
            </a:pPr>
            <a:r>
              <a:rPr lang="ja-JP" altLang="en-US" sz="3200" dirty="0">
                <a:solidFill>
                  <a:schemeClr val="bg1"/>
                </a:solidFill>
                <a:latin typeface="+mj-lt"/>
                <a:ea typeface="+mj-ea"/>
                <a:cs typeface="+mj-cs"/>
              </a:rPr>
              <a:t>懸念事項と最小化への取り組み</a:t>
            </a:r>
            <a:endParaRPr lang="ja-JP" altLang="en-US" sz="3200" dirty="0">
              <a:solidFill>
                <a:schemeClr val="bg1"/>
              </a:solidFill>
            </a:endParaRPr>
          </a:p>
        </p:txBody>
      </p:sp>
      <p:sp>
        <p:nvSpPr>
          <p:cNvPr id="15" name="スライド番号プレースホルダ 9"/>
          <p:cNvSpPr txBox="1">
            <a:spLocks/>
          </p:cNvSpPr>
          <p:nvPr/>
        </p:nvSpPr>
        <p:spPr>
          <a:xfrm>
            <a:off x="6992094" y="6398746"/>
            <a:ext cx="21336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2F5FFCC2-724E-4DD4-AEC6-56C0720B265A}" type="slidenum">
              <a:rPr lang="ja-JP" altLang="en-US" smtClean="0"/>
              <a:pPr/>
              <a:t>2</a:t>
            </a:fld>
            <a:endParaRPr lang="ja-JP" altLang="en-US" dirty="0"/>
          </a:p>
        </p:txBody>
      </p:sp>
    </p:spTree>
    <p:extLst>
      <p:ext uri="{BB962C8B-B14F-4D97-AF65-F5344CB8AC3E}">
        <p14:creationId xmlns:p14="http://schemas.microsoft.com/office/powerpoint/2010/main" val="10627601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 4"/>
          <p:cNvGraphicFramePr>
            <a:graphicFrameLocks noGrp="1"/>
          </p:cNvGraphicFramePr>
          <p:nvPr/>
        </p:nvGraphicFramePr>
        <p:xfrm>
          <a:off x="336171" y="1733659"/>
          <a:ext cx="8561954" cy="5086949"/>
        </p:xfrm>
        <a:graphic>
          <a:graphicData uri="http://schemas.openxmlformats.org/drawingml/2006/table">
            <a:tbl>
              <a:tblPr firstRow="1" bandRow="1">
                <a:tableStyleId>{5C22544A-7EE6-4342-B048-85BDC9FD1C3A}</a:tableStyleId>
              </a:tblPr>
              <a:tblGrid>
                <a:gridCol w="1737328">
                  <a:extLst>
                    <a:ext uri="{9D8B030D-6E8A-4147-A177-3AD203B41FA5}">
                      <a16:colId xmlns:a16="http://schemas.microsoft.com/office/drawing/2014/main" val="1009272396"/>
                    </a:ext>
                  </a:extLst>
                </a:gridCol>
                <a:gridCol w="6824626">
                  <a:extLst>
                    <a:ext uri="{9D8B030D-6E8A-4147-A177-3AD203B41FA5}">
                      <a16:colId xmlns:a16="http://schemas.microsoft.com/office/drawing/2014/main" val="1123246439"/>
                    </a:ext>
                  </a:extLst>
                </a:gridCol>
              </a:tblGrid>
              <a:tr h="406593">
                <a:tc>
                  <a:txBody>
                    <a:bodyPr/>
                    <a:lstStyle/>
                    <a:p>
                      <a:pPr algn="ctr"/>
                      <a:r>
                        <a:rPr kumimoji="1" lang="ja-JP" altLang="en-US" sz="1800" dirty="0">
                          <a:latin typeface="ＭＳ Ｐゴシック" panose="020B0600070205080204" pitchFamily="50" charset="-128"/>
                          <a:ea typeface="ＭＳ Ｐゴシック" panose="020B0600070205080204" pitchFamily="50" charset="-128"/>
                        </a:rPr>
                        <a:t>実施主体</a:t>
                      </a:r>
                    </a:p>
                  </a:txBody>
                  <a:tcPr marL="68580" marR="68580" marT="34290" marB="34290" anchor="ctr"/>
                </a:tc>
                <a:tc>
                  <a:txBody>
                    <a:bodyPr/>
                    <a:lstStyle/>
                    <a:p>
                      <a:pPr algn="ctr"/>
                      <a:r>
                        <a:rPr kumimoji="1" lang="ja-JP" altLang="en-US" sz="1800" dirty="0">
                          <a:latin typeface="ＭＳ Ｐゴシック" panose="020B0600070205080204" pitchFamily="50" charset="-128"/>
                          <a:ea typeface="ＭＳ Ｐゴシック" panose="020B0600070205080204" pitchFamily="50" charset="-128"/>
                        </a:rPr>
                        <a:t>主な役割</a:t>
                      </a:r>
                    </a:p>
                  </a:txBody>
                  <a:tcPr marL="68580" marR="68580" marT="34290" marB="34290" anchor="ctr"/>
                </a:tc>
                <a:extLst>
                  <a:ext uri="{0D108BD9-81ED-4DB2-BD59-A6C34878D82A}">
                    <a16:rowId xmlns:a16="http://schemas.microsoft.com/office/drawing/2014/main" val="2249250168"/>
                  </a:ext>
                </a:extLst>
              </a:tr>
              <a:tr h="1467688">
                <a:tc>
                  <a:txBody>
                    <a:bodyPr/>
                    <a:lstStyle/>
                    <a:p>
                      <a:pPr lvl="1" algn="l"/>
                      <a:r>
                        <a:rPr kumimoji="1" lang="ja-JP" altLang="en-US" sz="1600" dirty="0">
                          <a:latin typeface="ＭＳ Ｐゴシック" panose="020B0600070205080204" pitchFamily="50" charset="-128"/>
                          <a:ea typeface="ＭＳ Ｐゴシック" panose="020B0600070205080204" pitchFamily="50" charset="-128"/>
                        </a:rPr>
                        <a:t>　国</a:t>
                      </a:r>
                    </a:p>
                  </a:txBody>
                  <a:tcPr marL="68580" marR="68580" marT="34290" marB="34290" anchor="ctr"/>
                </a:tc>
                <a:tc>
                  <a:txBody>
                    <a:bodyPr/>
                    <a:lstStyle/>
                    <a:p>
                      <a:pPr>
                        <a:lnSpc>
                          <a:spcPts val="2200"/>
                        </a:lnSpc>
                      </a:pPr>
                      <a:r>
                        <a:rPr lang="ja-JP" altLang="en-US" sz="1600" dirty="0">
                          <a:latin typeface="ＭＳ Ｐゴシック" panose="020B0600070205080204" pitchFamily="50" charset="-128"/>
                          <a:ea typeface="ＭＳ Ｐゴシック" panose="020B0600070205080204" pitchFamily="50" charset="-128"/>
                        </a:rPr>
                        <a:t>◆総合的な施策の策定と実施</a:t>
                      </a:r>
                      <a:endParaRPr lang="en-US" altLang="ja-JP" sz="1600" dirty="0">
                        <a:latin typeface="ＭＳ Ｐゴシック" panose="020B0600070205080204" pitchFamily="50" charset="-128"/>
                        <a:ea typeface="ＭＳ Ｐゴシック" panose="020B0600070205080204" pitchFamily="50" charset="-128"/>
                      </a:endParaRPr>
                    </a:p>
                    <a:p>
                      <a:pPr>
                        <a:lnSpc>
                          <a:spcPts val="2200"/>
                        </a:lnSpc>
                      </a:pPr>
                      <a:r>
                        <a:rPr lang="ja-JP" altLang="en-US" sz="1600" dirty="0">
                          <a:latin typeface="ＭＳ Ｐゴシック" panose="020B0600070205080204" pitchFamily="50" charset="-128"/>
                          <a:ea typeface="ＭＳ Ｐゴシック" panose="020B0600070205080204" pitchFamily="50" charset="-128"/>
                        </a:rPr>
                        <a:t>　・Ｉ</a:t>
                      </a:r>
                      <a:r>
                        <a:rPr lang="en-US" altLang="ja-JP" sz="1600" dirty="0">
                          <a:latin typeface="ＭＳ Ｐゴシック" panose="020B0600070205080204" pitchFamily="50" charset="-128"/>
                          <a:ea typeface="ＭＳ Ｐゴシック" panose="020B0600070205080204" pitchFamily="50" charset="-128"/>
                        </a:rPr>
                        <a:t>R</a:t>
                      </a:r>
                      <a:r>
                        <a:rPr lang="ja-JP" altLang="en-US" sz="1600" dirty="0">
                          <a:latin typeface="ＭＳ Ｐゴシック" panose="020B0600070205080204" pitchFamily="50" charset="-128"/>
                          <a:ea typeface="ＭＳ Ｐゴシック" panose="020B0600070205080204" pitchFamily="50" charset="-128"/>
                        </a:rPr>
                        <a:t>実施法による規制（入場規制、広告・勧誘の制限等）</a:t>
                      </a:r>
                      <a:endParaRPr lang="en-US" altLang="ja-JP" sz="1600" dirty="0">
                        <a:latin typeface="ＭＳ Ｐゴシック" panose="020B0600070205080204" pitchFamily="50" charset="-128"/>
                        <a:ea typeface="ＭＳ Ｐゴシック" panose="020B0600070205080204" pitchFamily="50" charset="-128"/>
                      </a:endParaRPr>
                    </a:p>
                    <a:p>
                      <a:pPr>
                        <a:lnSpc>
                          <a:spcPts val="2200"/>
                        </a:lnSpc>
                      </a:pPr>
                      <a:r>
                        <a:rPr kumimoji="1" lang="ja-JP" altLang="en-US" sz="1600" dirty="0">
                          <a:latin typeface="ＭＳ Ｐゴシック" panose="020B0600070205080204" pitchFamily="50" charset="-128"/>
                          <a:ea typeface="ＭＳ Ｐゴシック" panose="020B0600070205080204" pitchFamily="50" charset="-128"/>
                        </a:rPr>
                        <a:t>　・ギャンブル等依存症に関する詳細な実態調査</a:t>
                      </a:r>
                      <a:endParaRPr kumimoji="1" lang="en-US" altLang="ja-JP" sz="1600" dirty="0">
                        <a:latin typeface="ＭＳ Ｐゴシック" panose="020B0600070205080204" pitchFamily="50" charset="-128"/>
                        <a:ea typeface="ＭＳ Ｐゴシック" panose="020B0600070205080204" pitchFamily="50" charset="-128"/>
                      </a:endParaRPr>
                    </a:p>
                    <a:p>
                      <a:pPr>
                        <a:lnSpc>
                          <a:spcPts val="2200"/>
                        </a:lnSpc>
                      </a:pPr>
                      <a:r>
                        <a:rPr kumimoji="1" lang="ja-JP" altLang="en-US" sz="1600" dirty="0">
                          <a:latin typeface="ＭＳ Ｐゴシック" panose="020B0600070205080204" pitchFamily="50" charset="-128"/>
                          <a:ea typeface="ＭＳ Ｐゴシック" panose="020B0600070205080204" pitchFamily="50" charset="-128"/>
                        </a:rPr>
                        <a:t>　・地方等が実施</a:t>
                      </a:r>
                      <a:r>
                        <a:rPr kumimoji="1" lang="ja-JP" altLang="en-US" sz="1600" dirty="0">
                          <a:solidFill>
                            <a:schemeClr val="tx1"/>
                          </a:solidFill>
                          <a:latin typeface="ＭＳ Ｐゴシック" panose="020B0600070205080204" pitchFamily="50" charset="-128"/>
                          <a:ea typeface="ＭＳ Ｐゴシック" panose="020B0600070205080204" pitchFamily="50" charset="-128"/>
                        </a:rPr>
                        <a:t>する対策への専門技術的助言や財政支援</a:t>
                      </a:r>
                      <a:endParaRPr kumimoji="1" lang="en-US" altLang="ja-JP" sz="1600" dirty="0">
                        <a:solidFill>
                          <a:schemeClr val="tx1"/>
                        </a:solidFill>
                        <a:latin typeface="ＭＳ Ｐゴシック" panose="020B0600070205080204" pitchFamily="50" charset="-128"/>
                        <a:ea typeface="ＭＳ Ｐゴシック" panose="020B0600070205080204" pitchFamily="50" charset="-128"/>
                      </a:endParaRPr>
                    </a:p>
                    <a:p>
                      <a:pPr>
                        <a:lnSpc>
                          <a:spcPts val="2200"/>
                        </a:lnSpc>
                      </a:pPr>
                      <a:r>
                        <a:rPr kumimoji="1" lang="ja-JP" altLang="en-US" sz="1600" dirty="0">
                          <a:latin typeface="ＭＳ Ｐゴシック" panose="020B0600070205080204" pitchFamily="50" charset="-128"/>
                          <a:ea typeface="ＭＳ Ｐゴシック" panose="020B0600070205080204" pitchFamily="50" charset="-128"/>
                        </a:rPr>
                        <a:t>　・専門治療プログラムの開発と効果検証、治療体制の強化　など</a:t>
                      </a:r>
                    </a:p>
                  </a:txBody>
                  <a:tcPr marL="68580" marR="68580" marT="34290" marB="34290" anchor="ctr"/>
                </a:tc>
                <a:extLst>
                  <a:ext uri="{0D108BD9-81ED-4DB2-BD59-A6C34878D82A}">
                    <a16:rowId xmlns:a16="http://schemas.microsoft.com/office/drawing/2014/main" val="3472362038"/>
                  </a:ext>
                </a:extLst>
              </a:tr>
              <a:tr h="1672902">
                <a:tc>
                  <a:txBody>
                    <a:bodyPr/>
                    <a:lstStyle/>
                    <a:p>
                      <a:pPr algn="ctr"/>
                      <a:r>
                        <a:rPr kumimoji="1" lang="ja-JP" altLang="en-US" sz="1600" dirty="0">
                          <a:latin typeface="ＭＳ Ｐゴシック" panose="020B0600070205080204" pitchFamily="50" charset="-128"/>
                          <a:ea typeface="ＭＳ Ｐゴシック" panose="020B0600070205080204" pitchFamily="50" charset="-128"/>
                        </a:rPr>
                        <a:t>自治体</a:t>
                      </a:r>
                      <a:endParaRPr kumimoji="1" lang="en-US" altLang="ja-JP" sz="1600" dirty="0">
                        <a:latin typeface="ＭＳ Ｐゴシック" panose="020B0600070205080204" pitchFamily="50" charset="-128"/>
                        <a:ea typeface="ＭＳ Ｐゴシック" panose="020B0600070205080204" pitchFamily="50" charset="-128"/>
                      </a:endParaRPr>
                    </a:p>
                    <a:p>
                      <a:pPr algn="l"/>
                      <a:r>
                        <a:rPr kumimoji="1" lang="ja-JP" altLang="en-US" sz="1600" dirty="0">
                          <a:latin typeface="ＭＳ Ｐゴシック" panose="020B0600070205080204" pitchFamily="50" charset="-128"/>
                          <a:ea typeface="ＭＳ Ｐゴシック" panose="020B0600070205080204" pitchFamily="50" charset="-128"/>
                        </a:rPr>
                        <a:t>（府</a:t>
                      </a:r>
                      <a:r>
                        <a:rPr kumimoji="1" lang="ja-JP" altLang="en-US" sz="1600">
                          <a:latin typeface="ＭＳ Ｐゴシック" panose="020B0600070205080204" pitchFamily="50" charset="-128"/>
                          <a:ea typeface="ＭＳ Ｐゴシック" panose="020B0600070205080204" pitchFamily="50" charset="-128"/>
                        </a:rPr>
                        <a:t>市・関係</a:t>
                      </a:r>
                      <a:r>
                        <a:rPr kumimoji="1" lang="ja-JP" altLang="en-US" sz="1600" dirty="0">
                          <a:latin typeface="ＭＳ Ｐゴシック" panose="020B0600070205080204" pitchFamily="50" charset="-128"/>
                          <a:ea typeface="ＭＳ Ｐゴシック" panose="020B0600070205080204" pitchFamily="50" charset="-128"/>
                        </a:rPr>
                        <a:t>機関）</a:t>
                      </a:r>
                      <a:endParaRPr kumimoji="1" lang="en-US" altLang="ja-JP" sz="1600" dirty="0">
                        <a:latin typeface="ＭＳ Ｐゴシック" panose="020B0600070205080204" pitchFamily="50" charset="-128"/>
                        <a:ea typeface="ＭＳ Ｐゴシック" panose="020B0600070205080204" pitchFamily="50" charset="-128"/>
                      </a:endParaRPr>
                    </a:p>
                  </a:txBody>
                  <a:tcPr marL="68580" marR="68580" marT="34290" marB="34290" anchor="ctr"/>
                </a:tc>
                <a:tc>
                  <a:txBody>
                    <a:bodyPr/>
                    <a:lstStyle/>
                    <a:p>
                      <a:pPr>
                        <a:lnSpc>
                          <a:spcPts val="2200"/>
                        </a:lnSpc>
                      </a:pPr>
                      <a:r>
                        <a:rPr lang="ja-JP" altLang="en-US" sz="1600" dirty="0">
                          <a:latin typeface="ＭＳ Ｐゴシック" panose="020B0600070205080204" pitchFamily="50" charset="-128"/>
                          <a:ea typeface="ＭＳ Ｐゴシック" panose="020B0600070205080204" pitchFamily="50" charset="-128"/>
                        </a:rPr>
                        <a:t>◆地域の実情に応じた施策の策定と実施</a:t>
                      </a:r>
                      <a:endParaRPr lang="en-US" altLang="ja-JP" sz="1600" dirty="0">
                        <a:latin typeface="ＭＳ Ｐゴシック" panose="020B0600070205080204" pitchFamily="50" charset="-128"/>
                        <a:ea typeface="ＭＳ Ｐゴシック" panose="020B0600070205080204" pitchFamily="50" charset="-128"/>
                      </a:endParaRPr>
                    </a:p>
                    <a:p>
                      <a:pPr>
                        <a:lnSpc>
                          <a:spcPts val="2200"/>
                        </a:lnSpc>
                      </a:pPr>
                      <a:r>
                        <a:rPr lang="ja-JP" altLang="en-US" sz="1600" dirty="0">
                          <a:latin typeface="ＭＳ Ｐゴシック" panose="020B0600070205080204" pitchFamily="50" charset="-128"/>
                          <a:ea typeface="ＭＳ Ｐゴシック" panose="020B0600070205080204" pitchFamily="50" charset="-128"/>
                        </a:rPr>
                        <a:t>　・ＩＲ事業者への条件付け</a:t>
                      </a:r>
                      <a:endParaRPr lang="en-US" altLang="ja-JP" sz="1600" dirty="0">
                        <a:latin typeface="ＭＳ Ｐゴシック" panose="020B0600070205080204" pitchFamily="50" charset="-128"/>
                        <a:ea typeface="ＭＳ Ｐゴシック" panose="020B0600070205080204" pitchFamily="50" charset="-128"/>
                      </a:endParaRPr>
                    </a:p>
                    <a:p>
                      <a:pPr>
                        <a:lnSpc>
                          <a:spcPts val="2200"/>
                        </a:lnSpc>
                      </a:pPr>
                      <a:r>
                        <a:rPr lang="ja-JP" altLang="en-US" sz="1600" dirty="0">
                          <a:latin typeface="ＭＳ Ｐゴシック" panose="020B0600070205080204" pitchFamily="50" charset="-128"/>
                          <a:ea typeface="ＭＳ Ｐゴシック" panose="020B0600070205080204" pitchFamily="50" charset="-128"/>
                        </a:rPr>
                        <a:t>　・公民パートナーシップの構築</a:t>
                      </a:r>
                      <a:endParaRPr lang="en-US" altLang="ja-JP" sz="1600" dirty="0">
                        <a:latin typeface="ＭＳ Ｐゴシック" panose="020B0600070205080204" pitchFamily="50" charset="-128"/>
                        <a:ea typeface="ＭＳ Ｐゴシック" panose="020B0600070205080204" pitchFamily="50" charset="-128"/>
                      </a:endParaRPr>
                    </a:p>
                    <a:p>
                      <a:pPr>
                        <a:lnSpc>
                          <a:spcPts val="2200"/>
                        </a:lnSpc>
                      </a:pPr>
                      <a:r>
                        <a:rPr lang="ja-JP" altLang="en-US" sz="1600" dirty="0">
                          <a:latin typeface="ＭＳ Ｐゴシック" panose="020B0600070205080204" pitchFamily="50" charset="-128"/>
                          <a:ea typeface="ＭＳ Ｐゴシック" panose="020B0600070205080204" pitchFamily="50" charset="-128"/>
                        </a:rPr>
                        <a:t>　・治療体制の強化、相談支援体制の充実</a:t>
                      </a:r>
                      <a:endParaRPr lang="en-US" altLang="ja-JP" sz="1600" dirty="0">
                        <a:latin typeface="ＭＳ Ｐゴシック" panose="020B0600070205080204" pitchFamily="50" charset="-128"/>
                        <a:ea typeface="ＭＳ Ｐゴシック" panose="020B0600070205080204" pitchFamily="50" charset="-128"/>
                      </a:endParaRPr>
                    </a:p>
                    <a:p>
                      <a:pPr>
                        <a:lnSpc>
                          <a:spcPts val="2200"/>
                        </a:lnSpc>
                      </a:pPr>
                      <a:r>
                        <a:rPr lang="ja-JP" altLang="en-US" sz="1600" dirty="0">
                          <a:latin typeface="ＭＳ Ｐゴシック" panose="020B0600070205080204" pitchFamily="50" charset="-128"/>
                          <a:ea typeface="ＭＳ Ｐゴシック" panose="020B0600070205080204" pitchFamily="50" charset="-128"/>
                        </a:rPr>
                        <a:t>　・関係機関のネットワークの充実</a:t>
                      </a:r>
                      <a:endParaRPr lang="en-US" altLang="ja-JP" sz="1600" dirty="0">
                        <a:latin typeface="ＭＳ Ｐゴシック" panose="020B0600070205080204" pitchFamily="50" charset="-128"/>
                        <a:ea typeface="ＭＳ Ｐゴシック" panose="020B0600070205080204" pitchFamily="50" charset="-128"/>
                      </a:endParaRPr>
                    </a:p>
                    <a:p>
                      <a:pPr>
                        <a:lnSpc>
                          <a:spcPts val="2200"/>
                        </a:lnSpc>
                      </a:pPr>
                      <a:r>
                        <a:rPr lang="ja-JP" altLang="en-US" sz="1600" dirty="0">
                          <a:latin typeface="ＭＳ Ｐゴシック" panose="020B0600070205080204" pitchFamily="50" charset="-128"/>
                          <a:ea typeface="ＭＳ Ｐゴシック" panose="020B0600070205080204" pitchFamily="50" charset="-128"/>
                        </a:rPr>
                        <a:t>　・青少年への対応を強化（予防啓発等）　など</a:t>
                      </a:r>
                      <a:endParaRPr kumimoji="1" lang="ja-JP" altLang="en-US" sz="1600" dirty="0">
                        <a:latin typeface="ＭＳ Ｐゴシック" panose="020B0600070205080204" pitchFamily="50" charset="-128"/>
                        <a:ea typeface="ＭＳ Ｐゴシック" panose="020B0600070205080204" pitchFamily="50" charset="-128"/>
                      </a:endParaRPr>
                    </a:p>
                  </a:txBody>
                  <a:tcPr marL="68580" marR="68580" marT="34290" marB="34290" anchor="ctr"/>
                </a:tc>
                <a:extLst>
                  <a:ext uri="{0D108BD9-81ED-4DB2-BD59-A6C34878D82A}">
                    <a16:rowId xmlns:a16="http://schemas.microsoft.com/office/drawing/2014/main" val="2130326627"/>
                  </a:ext>
                </a:extLst>
              </a:tr>
              <a:tr h="1467688">
                <a:tc>
                  <a:txBody>
                    <a:bodyPr/>
                    <a:lstStyle/>
                    <a:p>
                      <a:pPr algn="ctr"/>
                      <a:r>
                        <a:rPr kumimoji="1" lang="ja-JP" altLang="en-US" sz="1600" dirty="0">
                          <a:latin typeface="ＭＳ Ｐゴシック" panose="020B0600070205080204" pitchFamily="50" charset="-128"/>
                          <a:ea typeface="ＭＳ Ｐゴシック" panose="020B0600070205080204" pitchFamily="50" charset="-128"/>
                        </a:rPr>
                        <a:t>ＩＲ事業者</a:t>
                      </a:r>
                    </a:p>
                  </a:txBody>
                  <a:tcPr marL="68580" marR="68580" marT="34290" marB="34290" anchor="ctr"/>
                </a:tc>
                <a:tc>
                  <a:txBody>
                    <a:bodyPr/>
                    <a:lstStyle/>
                    <a:p>
                      <a:pPr>
                        <a:lnSpc>
                          <a:spcPts val="2200"/>
                        </a:lnSpc>
                      </a:pPr>
                      <a:r>
                        <a:rPr kumimoji="1" lang="ja-JP" altLang="en-US" sz="1600" dirty="0">
                          <a:latin typeface="ＭＳ Ｐゴシック" panose="020B0600070205080204" pitchFamily="50" charset="-128"/>
                          <a:ea typeface="ＭＳ Ｐゴシック" panose="020B0600070205080204" pitchFamily="50" charset="-128"/>
                        </a:rPr>
                        <a:t>◆事業活動を行う上で必要な対策</a:t>
                      </a:r>
                      <a:endParaRPr kumimoji="1" lang="en-US" altLang="ja-JP" sz="1600" dirty="0">
                        <a:latin typeface="ＭＳ Ｐゴシック" panose="020B0600070205080204" pitchFamily="50" charset="-128"/>
                        <a:ea typeface="ＭＳ Ｐゴシック" panose="020B0600070205080204" pitchFamily="50" charset="-128"/>
                      </a:endParaRPr>
                    </a:p>
                    <a:p>
                      <a:pPr>
                        <a:lnSpc>
                          <a:spcPts val="2200"/>
                        </a:lnSpc>
                      </a:pPr>
                      <a:r>
                        <a:rPr kumimoji="1" lang="ja-JP" altLang="en-US" sz="1600" dirty="0">
                          <a:latin typeface="ＭＳ Ｐゴシック" panose="020B0600070205080204" pitchFamily="50" charset="-128"/>
                          <a:ea typeface="ＭＳ Ｐゴシック" panose="020B0600070205080204" pitchFamily="50" charset="-128"/>
                        </a:rPr>
                        <a:t>　・責任あるゲーミングのための措置</a:t>
                      </a:r>
                      <a:endParaRPr kumimoji="1" lang="en-US" altLang="ja-JP" sz="1600" dirty="0">
                        <a:latin typeface="ＭＳ Ｐゴシック" panose="020B0600070205080204" pitchFamily="50" charset="-128"/>
                        <a:ea typeface="ＭＳ Ｐゴシック" panose="020B0600070205080204" pitchFamily="50" charset="-128"/>
                      </a:endParaRPr>
                    </a:p>
                    <a:p>
                      <a:pPr>
                        <a:lnSpc>
                          <a:spcPts val="2200"/>
                        </a:lnSpc>
                      </a:pPr>
                      <a:r>
                        <a:rPr kumimoji="1" lang="ja-JP" altLang="en-US" sz="1600" dirty="0">
                          <a:latin typeface="ＭＳ Ｐゴシック" panose="020B0600070205080204" pitchFamily="50" charset="-128"/>
                          <a:ea typeface="ＭＳ Ｐゴシック" panose="020B0600070205080204" pitchFamily="50" charset="-128"/>
                        </a:rPr>
                        <a:t>　・早期発見のための従業員教育の充実</a:t>
                      </a:r>
                      <a:endParaRPr kumimoji="1" lang="en-US" altLang="ja-JP" sz="1600" dirty="0">
                        <a:latin typeface="ＭＳ Ｐゴシック" panose="020B0600070205080204" pitchFamily="50" charset="-128"/>
                        <a:ea typeface="ＭＳ Ｐゴシック" panose="020B0600070205080204" pitchFamily="50" charset="-128"/>
                      </a:endParaRPr>
                    </a:p>
                    <a:p>
                      <a:pPr>
                        <a:lnSpc>
                          <a:spcPts val="2200"/>
                        </a:lnSpc>
                      </a:pPr>
                      <a:r>
                        <a:rPr kumimoji="1" lang="ja-JP" altLang="en-US" sz="1600" dirty="0">
                          <a:latin typeface="ＭＳ Ｐゴシック" panose="020B0600070205080204" pitchFamily="50" charset="-128"/>
                          <a:ea typeface="ＭＳ Ｐゴシック" panose="020B0600070205080204" pitchFamily="50" charset="-128"/>
                        </a:rPr>
                        <a:t>　・内部管理規程の作成など、依存防止措置の徹底</a:t>
                      </a:r>
                      <a:endParaRPr kumimoji="1" lang="en-US" altLang="ja-JP" sz="1600" dirty="0">
                        <a:latin typeface="ＭＳ Ｐゴシック" panose="020B0600070205080204" pitchFamily="50" charset="-128"/>
                        <a:ea typeface="ＭＳ Ｐゴシック" panose="020B0600070205080204" pitchFamily="50" charset="-128"/>
                      </a:endParaRPr>
                    </a:p>
                    <a:p>
                      <a:pPr>
                        <a:lnSpc>
                          <a:spcPts val="2200"/>
                        </a:lnSpc>
                      </a:pPr>
                      <a:r>
                        <a:rPr kumimoji="1" lang="ja-JP" altLang="en-US" sz="1600" dirty="0">
                          <a:latin typeface="ＭＳ Ｐゴシック" panose="020B0600070205080204" pitchFamily="50" charset="-128"/>
                          <a:ea typeface="ＭＳ Ｐゴシック" panose="020B0600070205080204" pitchFamily="50" charset="-128"/>
                        </a:rPr>
                        <a:t>　・ＩＲ</a:t>
                      </a:r>
                      <a:r>
                        <a:rPr lang="ja-JP" altLang="en-US" sz="1600" dirty="0">
                          <a:latin typeface="ＭＳ Ｐゴシック" panose="020B0600070205080204" pitchFamily="50" charset="-128"/>
                          <a:ea typeface="ＭＳ Ｐゴシック" panose="020B0600070205080204" pitchFamily="50" charset="-128"/>
                        </a:rPr>
                        <a:t>実施法による規制の遵守　</a:t>
                      </a:r>
                      <a:r>
                        <a:rPr lang="ja-JP" altLang="en-US" sz="1600" baseline="0" dirty="0">
                          <a:latin typeface="ＭＳ Ｐゴシック" panose="020B0600070205080204" pitchFamily="50" charset="-128"/>
                          <a:ea typeface="ＭＳ Ｐゴシック" panose="020B0600070205080204" pitchFamily="50" charset="-128"/>
                        </a:rPr>
                        <a:t> </a:t>
                      </a:r>
                      <a:r>
                        <a:rPr lang="ja-JP" altLang="en-US" sz="1600" dirty="0">
                          <a:latin typeface="ＭＳ Ｐゴシック" panose="020B0600070205080204" pitchFamily="50" charset="-128"/>
                          <a:ea typeface="ＭＳ Ｐゴシック" panose="020B0600070205080204" pitchFamily="50" charset="-128"/>
                        </a:rPr>
                        <a:t>など</a:t>
                      </a:r>
                      <a:endParaRPr kumimoji="1" lang="ja-JP" altLang="en-US" sz="1600" dirty="0">
                        <a:latin typeface="ＭＳ Ｐゴシック" panose="020B0600070205080204" pitchFamily="50" charset="-128"/>
                        <a:ea typeface="ＭＳ Ｐゴシック" panose="020B0600070205080204" pitchFamily="50" charset="-128"/>
                      </a:endParaRPr>
                    </a:p>
                  </a:txBody>
                  <a:tcPr marL="68580" marR="68580" marT="34290" marB="34290" anchor="ctr"/>
                </a:tc>
                <a:extLst>
                  <a:ext uri="{0D108BD9-81ED-4DB2-BD59-A6C34878D82A}">
                    <a16:rowId xmlns:a16="http://schemas.microsoft.com/office/drawing/2014/main" val="3486382714"/>
                  </a:ext>
                </a:extLst>
              </a:tr>
            </a:tbl>
          </a:graphicData>
        </a:graphic>
      </p:graphicFrame>
      <p:sp>
        <p:nvSpPr>
          <p:cNvPr id="6" name="テキスト ボックス 5"/>
          <p:cNvSpPr txBox="1"/>
          <p:nvPr/>
        </p:nvSpPr>
        <p:spPr>
          <a:xfrm>
            <a:off x="323528" y="1309872"/>
            <a:ext cx="5794173" cy="400110"/>
          </a:xfrm>
          <a:prstGeom prst="rect">
            <a:avLst/>
          </a:prstGeom>
          <a:gradFill>
            <a:gsLst>
              <a:gs pos="0">
                <a:schemeClr val="accent5">
                  <a:lumMod val="60000"/>
                  <a:lumOff val="40000"/>
                </a:schemeClr>
              </a:gs>
              <a:gs pos="39999">
                <a:srgbClr val="0A128C"/>
              </a:gs>
              <a:gs pos="70000">
                <a:srgbClr val="181CC7"/>
              </a:gs>
              <a:gs pos="88000">
                <a:srgbClr val="7005D4"/>
              </a:gs>
              <a:gs pos="100000">
                <a:srgbClr val="8C3D91"/>
              </a:gs>
            </a:gsLst>
            <a:lin ang="5400000" scaled="0"/>
          </a:gradFill>
        </p:spPr>
        <p:txBody>
          <a:bodyPr wrap="square" rtlCol="0">
            <a:spAutoFit/>
          </a:bodyPr>
          <a:lstStyle/>
          <a:p>
            <a:pPr algn="ctr"/>
            <a:r>
              <a:rPr kumimoji="1" lang="ja-JP" altLang="en-US" sz="2000" dirty="0">
                <a:solidFill>
                  <a:schemeClr val="bg1"/>
                </a:solidFill>
                <a:latin typeface="ＭＳ Ｐゴシック" panose="020B0600070205080204" pitchFamily="50" charset="-128"/>
                <a:ea typeface="ＭＳ Ｐゴシック" panose="020B0600070205080204" pitchFamily="50" charset="-128"/>
              </a:rPr>
              <a:t>国・自治体（府市、</a:t>
            </a:r>
            <a:r>
              <a:rPr lang="ja-JP" altLang="en-US" sz="2000" dirty="0">
                <a:solidFill>
                  <a:schemeClr val="bg1"/>
                </a:solidFill>
                <a:latin typeface="ＭＳ Ｐゴシック" panose="020B0600070205080204" pitchFamily="50" charset="-128"/>
                <a:ea typeface="ＭＳ Ｐゴシック" panose="020B0600070205080204" pitchFamily="50" charset="-128"/>
              </a:rPr>
              <a:t>関係機関</a:t>
            </a:r>
            <a:r>
              <a:rPr kumimoji="1" lang="ja-JP" altLang="en-US" sz="2000" dirty="0">
                <a:solidFill>
                  <a:schemeClr val="bg1"/>
                </a:solidFill>
                <a:latin typeface="ＭＳ Ｐゴシック" panose="020B0600070205080204" pitchFamily="50" charset="-128"/>
                <a:ea typeface="ＭＳ Ｐゴシック" panose="020B0600070205080204" pitchFamily="50" charset="-128"/>
              </a:rPr>
              <a:t>）・ＩＲ事業者の役割</a:t>
            </a:r>
          </a:p>
        </p:txBody>
      </p:sp>
      <p:sp>
        <p:nvSpPr>
          <p:cNvPr id="7" name="タイトル 1"/>
          <p:cNvSpPr txBox="1">
            <a:spLocks/>
          </p:cNvSpPr>
          <p:nvPr/>
        </p:nvSpPr>
        <p:spPr>
          <a:xfrm>
            <a:off x="0" y="0"/>
            <a:ext cx="9144000" cy="828000"/>
          </a:xfrm>
          <a:prstGeom prst="rect">
            <a:avLst/>
          </a:prstGeom>
          <a:gradFill flip="none" rotWithShape="1">
            <a:gsLst>
              <a:gs pos="0">
                <a:srgbClr val="0000FF"/>
              </a:gs>
              <a:gs pos="39999">
                <a:srgbClr val="0A128C"/>
              </a:gs>
              <a:gs pos="70000">
                <a:srgbClr val="181CC7"/>
              </a:gs>
              <a:gs pos="88000">
                <a:srgbClr val="7005D4"/>
              </a:gs>
              <a:gs pos="100000">
                <a:srgbClr val="8C3D91"/>
              </a:gs>
            </a:gsLst>
            <a:lin ang="5400000" scaled="0"/>
            <a:tileRect/>
          </a:gradFill>
        </p:spPr>
        <p:txBody>
          <a:bodyPr vert="horz" lIns="91440" tIns="45720" rIns="91440" bIns="45720" rtlCol="0" anchor="ctr">
            <a:normAutofit fontScale="97500"/>
          </a:bodyPr>
          <a:lstStyle/>
          <a:p>
            <a:pPr lvl="0">
              <a:spcBef>
                <a:spcPct val="0"/>
              </a:spcBef>
              <a:defRPr/>
            </a:pPr>
            <a:r>
              <a:rPr lang="ja-JP" altLang="en-US" sz="3200" dirty="0">
                <a:solidFill>
                  <a:schemeClr val="bg1"/>
                </a:solidFill>
                <a:latin typeface="+mj-lt"/>
                <a:ea typeface="+mj-ea"/>
                <a:cs typeface="+mj-cs"/>
              </a:rPr>
              <a:t>懸念事項と最小化への取り組み</a:t>
            </a:r>
            <a:endParaRPr lang="ja-JP" altLang="en-US" sz="3200" dirty="0">
              <a:solidFill>
                <a:schemeClr val="bg1"/>
              </a:solidFill>
            </a:endParaRPr>
          </a:p>
        </p:txBody>
      </p:sp>
      <p:sp>
        <p:nvSpPr>
          <p:cNvPr id="8" name="タイトル 1"/>
          <p:cNvSpPr txBox="1">
            <a:spLocks/>
          </p:cNvSpPr>
          <p:nvPr/>
        </p:nvSpPr>
        <p:spPr>
          <a:xfrm>
            <a:off x="323528" y="890161"/>
            <a:ext cx="8561954" cy="371826"/>
          </a:xfrm>
          <a:prstGeom prst="rect">
            <a:avLst/>
          </a:prstGeom>
          <a:solidFill>
            <a:schemeClr val="tx2">
              <a:lumMod val="75000"/>
            </a:schemeClr>
          </a:solidFill>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1800" b="1" dirty="0">
                <a:solidFill>
                  <a:schemeClr val="bg1"/>
                </a:solidFill>
                <a:latin typeface="ＭＳ Ｐゴシック" panose="020B0600070205080204" pitchFamily="50" charset="-128"/>
                <a:ea typeface="ＭＳ Ｐゴシック" panose="020B0600070205080204" pitchFamily="50" charset="-128"/>
              </a:rPr>
              <a:t>「ギャンブル等依存症対策」について</a:t>
            </a:r>
          </a:p>
        </p:txBody>
      </p:sp>
      <p:sp>
        <p:nvSpPr>
          <p:cNvPr id="9" name="スライド番号プレースホルダ 9"/>
          <p:cNvSpPr txBox="1">
            <a:spLocks/>
          </p:cNvSpPr>
          <p:nvPr/>
        </p:nvSpPr>
        <p:spPr>
          <a:xfrm>
            <a:off x="6992094" y="6398746"/>
            <a:ext cx="21336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2F5FFCC2-724E-4DD4-AEC6-56C0720B265A}" type="slidenum">
              <a:rPr lang="ja-JP" altLang="en-US" smtClean="0"/>
              <a:pPr/>
              <a:t>3</a:t>
            </a:fld>
            <a:endParaRPr lang="ja-JP" altLang="en-US" dirty="0"/>
          </a:p>
        </p:txBody>
      </p:sp>
    </p:spTree>
    <p:extLst>
      <p:ext uri="{BB962C8B-B14F-4D97-AF65-F5344CB8AC3E}">
        <p14:creationId xmlns:p14="http://schemas.microsoft.com/office/powerpoint/2010/main" val="32625330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388693" y="2047741"/>
            <a:ext cx="8496790" cy="306564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1600" dirty="0">
              <a:solidFill>
                <a:schemeClr val="tx1"/>
              </a:solidFill>
              <a:latin typeface="Meiryo UI" panose="020B0604030504040204" pitchFamily="50" charset="-128"/>
              <a:ea typeface="Meiryo UI" panose="020B0604030504040204" pitchFamily="50" charset="-128"/>
            </a:endParaRPr>
          </a:p>
          <a:p>
            <a:pPr>
              <a:lnSpc>
                <a:spcPts val="1500"/>
              </a:lnSpc>
            </a:pPr>
            <a:endParaRPr lang="en-US" altLang="ja-JP" sz="1600" dirty="0">
              <a:solidFill>
                <a:schemeClr val="tx1"/>
              </a:solidFill>
              <a:latin typeface="HG丸ｺﾞｼｯｸM-PRO" panose="020F0600000000000000" pitchFamily="50" charset="-128"/>
              <a:ea typeface="HG丸ｺﾞｼｯｸM-PRO" panose="020F0600000000000000" pitchFamily="50" charset="-128"/>
            </a:endParaRPr>
          </a:p>
          <a:p>
            <a:endParaRPr lang="en-US" altLang="ja-JP" sz="1600" dirty="0">
              <a:solidFill>
                <a:schemeClr val="tx1"/>
              </a:solidFill>
              <a:latin typeface="HG丸ｺﾞｼｯｸM-PRO" panose="020F0600000000000000" pitchFamily="50" charset="-128"/>
              <a:ea typeface="HG丸ｺﾞｼｯｸM-PRO" panose="020F0600000000000000" pitchFamily="50" charset="-128"/>
            </a:endParaRPr>
          </a:p>
          <a:p>
            <a:pPr>
              <a:lnSpc>
                <a:spcPts val="2200"/>
              </a:lnSpc>
            </a:pPr>
            <a:r>
              <a:rPr lang="ja-JP" altLang="en-US" sz="1600" dirty="0">
                <a:solidFill>
                  <a:schemeClr val="tx1"/>
                </a:solidFill>
                <a:latin typeface="ＭＳ Ｐゴシック" panose="020B0600070205080204" pitchFamily="50" charset="-128"/>
                <a:ea typeface="ＭＳ Ｐゴシック" panose="020B0600070205080204" pitchFamily="50" charset="-128"/>
              </a:rPr>
              <a:t>・ギャンブル等依存症は適切な治療と支援により、回復が十分可能とされながらも現時点では</a:t>
            </a:r>
            <a:endParaRPr lang="en-US" altLang="ja-JP" sz="1600" dirty="0">
              <a:solidFill>
                <a:schemeClr val="tx1"/>
              </a:solidFill>
              <a:latin typeface="ＭＳ Ｐゴシック" panose="020B0600070205080204" pitchFamily="50" charset="-128"/>
              <a:ea typeface="ＭＳ Ｐゴシック" panose="020B0600070205080204" pitchFamily="50" charset="-128"/>
            </a:endParaRPr>
          </a:p>
          <a:p>
            <a:pPr>
              <a:lnSpc>
                <a:spcPts val="2200"/>
              </a:lnSpc>
            </a:pPr>
            <a:r>
              <a:rPr lang="ja-JP" altLang="en-US" sz="1600" dirty="0">
                <a:solidFill>
                  <a:schemeClr val="tx1"/>
                </a:solidFill>
                <a:latin typeface="ＭＳ Ｐゴシック" panose="020B0600070205080204" pitchFamily="50" charset="-128"/>
                <a:ea typeface="ＭＳ Ｐゴシック" panose="020B0600070205080204" pitchFamily="50" charset="-128"/>
              </a:rPr>
              <a:t>　医療体制や相談支援体制が乏しく、必要な治療および支援を受けられない依存症患者も存在</a:t>
            </a:r>
            <a:endParaRPr lang="en-US" altLang="ja-JP" sz="1600" dirty="0">
              <a:solidFill>
                <a:schemeClr val="tx1"/>
              </a:solidFill>
              <a:latin typeface="ＭＳ Ｐゴシック" panose="020B0600070205080204" pitchFamily="50" charset="-128"/>
              <a:ea typeface="ＭＳ Ｐゴシック" panose="020B0600070205080204" pitchFamily="50" charset="-128"/>
            </a:endParaRPr>
          </a:p>
          <a:p>
            <a:pPr>
              <a:lnSpc>
                <a:spcPts val="2200"/>
              </a:lnSpc>
            </a:pPr>
            <a:r>
              <a:rPr lang="en-US" altLang="ja-JP" sz="1600" dirty="0">
                <a:solidFill>
                  <a:schemeClr val="tx1"/>
                </a:solidFill>
                <a:latin typeface="ＭＳ Ｐゴシック" panose="020B0600070205080204" pitchFamily="50" charset="-128"/>
                <a:ea typeface="ＭＳ Ｐゴシック" panose="020B0600070205080204" pitchFamily="50" charset="-128"/>
              </a:rPr>
              <a:t>  </a:t>
            </a:r>
            <a:r>
              <a:rPr lang="ja-JP" altLang="en-US" sz="1600" dirty="0">
                <a:solidFill>
                  <a:schemeClr val="tx1"/>
                </a:solidFill>
                <a:latin typeface="ＭＳ Ｐゴシック" panose="020B0600070205080204" pitchFamily="50" charset="-128"/>
                <a:ea typeface="ＭＳ Ｐゴシック" panose="020B0600070205080204" pitchFamily="50" charset="-128"/>
              </a:rPr>
              <a:t>する。</a:t>
            </a:r>
            <a:endParaRPr lang="en-US" altLang="ja-JP" sz="1600" dirty="0">
              <a:solidFill>
                <a:schemeClr val="tx1"/>
              </a:solidFill>
              <a:latin typeface="ＭＳ Ｐゴシック" panose="020B0600070205080204" pitchFamily="50" charset="-128"/>
              <a:ea typeface="ＭＳ Ｐゴシック" panose="020B0600070205080204" pitchFamily="50" charset="-128"/>
            </a:endParaRPr>
          </a:p>
          <a:p>
            <a:pPr>
              <a:lnSpc>
                <a:spcPts val="2200"/>
              </a:lnSpc>
            </a:pPr>
            <a:r>
              <a:rPr lang="ja-JP" altLang="en-US" sz="1600" dirty="0">
                <a:solidFill>
                  <a:schemeClr val="tx1"/>
                </a:solidFill>
                <a:latin typeface="ＭＳ Ｐゴシック" panose="020B0600070205080204" pitchFamily="50" charset="-128"/>
                <a:ea typeface="ＭＳ Ｐゴシック" panose="020B0600070205080204" pitchFamily="50" charset="-128"/>
              </a:rPr>
              <a:t>　また、依存症に関する予防教育も不十分と言わざるを得ない。</a:t>
            </a:r>
            <a:endParaRPr lang="en-US" altLang="ja-JP" sz="1600" dirty="0">
              <a:solidFill>
                <a:schemeClr val="tx1"/>
              </a:solidFill>
              <a:latin typeface="ＭＳ Ｐゴシック" panose="020B0600070205080204" pitchFamily="50" charset="-128"/>
              <a:ea typeface="ＭＳ Ｐゴシック" panose="020B0600070205080204" pitchFamily="50" charset="-128"/>
            </a:endParaRPr>
          </a:p>
          <a:p>
            <a:pPr>
              <a:lnSpc>
                <a:spcPts val="2200"/>
              </a:lnSpc>
            </a:pPr>
            <a:r>
              <a:rPr lang="ja-JP" altLang="en-US" sz="1600" dirty="0">
                <a:solidFill>
                  <a:schemeClr val="tx1"/>
                </a:solidFill>
                <a:latin typeface="ＭＳ Ｐゴシック" panose="020B0600070205080204" pitchFamily="50" charset="-128"/>
                <a:ea typeface="ＭＳ Ｐゴシック" panose="020B0600070205080204" pitchFamily="50" charset="-128"/>
              </a:rPr>
              <a:t>・このため、大阪府・市では、ＩＲの実現を契機に依存症対策のトップランナーをめざし、発症・</a:t>
            </a:r>
            <a:endParaRPr lang="en-US" altLang="ja-JP" sz="1600" dirty="0">
              <a:solidFill>
                <a:schemeClr val="tx1"/>
              </a:solidFill>
              <a:latin typeface="ＭＳ Ｐゴシック" panose="020B0600070205080204" pitchFamily="50" charset="-128"/>
              <a:ea typeface="ＭＳ Ｐゴシック" panose="020B0600070205080204" pitchFamily="50" charset="-128"/>
            </a:endParaRPr>
          </a:p>
          <a:p>
            <a:pPr>
              <a:lnSpc>
                <a:spcPts val="2200"/>
              </a:lnSpc>
            </a:pPr>
            <a:r>
              <a:rPr lang="ja-JP" altLang="en-US" sz="1600" dirty="0">
                <a:solidFill>
                  <a:schemeClr val="tx1"/>
                </a:solidFill>
                <a:latin typeface="ＭＳ Ｐゴシック" panose="020B0600070205080204" pitchFamily="50" charset="-128"/>
                <a:ea typeface="ＭＳ Ｐゴシック" panose="020B0600070205080204" pitchFamily="50" charset="-128"/>
              </a:rPr>
              <a:t>　進行・再発の各段階に応じた、防止・回復のための対策について、世界の先進事例に加え、</a:t>
            </a:r>
            <a:endParaRPr lang="en-US" altLang="ja-JP" sz="1600" dirty="0">
              <a:solidFill>
                <a:schemeClr val="tx1"/>
              </a:solidFill>
              <a:latin typeface="ＭＳ Ｐゴシック" panose="020B0600070205080204" pitchFamily="50" charset="-128"/>
              <a:ea typeface="ＭＳ Ｐゴシック" panose="020B0600070205080204" pitchFamily="50" charset="-128"/>
            </a:endParaRPr>
          </a:p>
          <a:p>
            <a:pPr>
              <a:lnSpc>
                <a:spcPts val="2200"/>
              </a:lnSpc>
            </a:pPr>
            <a:r>
              <a:rPr lang="ja-JP" altLang="en-US" sz="1600" dirty="0">
                <a:solidFill>
                  <a:schemeClr val="tx1"/>
                </a:solidFill>
                <a:latin typeface="ＭＳ Ｐゴシック" panose="020B0600070205080204" pitchFamily="50" charset="-128"/>
                <a:ea typeface="ＭＳ Ｐゴシック" panose="020B0600070205080204" pitchFamily="50" charset="-128"/>
              </a:rPr>
              <a:t>　大阪独自の対策をミックスした総合的かつシームレスな取り組み（大阪モデル）を構築する。</a:t>
            </a:r>
            <a:endParaRPr lang="en-US" altLang="ja-JP" sz="1600" dirty="0">
              <a:solidFill>
                <a:schemeClr val="tx1"/>
              </a:solidFill>
              <a:latin typeface="ＭＳ Ｐゴシック" panose="020B0600070205080204" pitchFamily="50" charset="-128"/>
              <a:ea typeface="ＭＳ Ｐゴシック" panose="020B0600070205080204" pitchFamily="50" charset="-128"/>
            </a:endParaRPr>
          </a:p>
          <a:p>
            <a:pPr>
              <a:lnSpc>
                <a:spcPts val="2200"/>
              </a:lnSpc>
            </a:pPr>
            <a:r>
              <a:rPr lang="ja-JP" altLang="en-US" sz="1600" dirty="0">
                <a:solidFill>
                  <a:schemeClr val="tx1"/>
                </a:solidFill>
                <a:latin typeface="ＭＳ Ｐゴシック" panose="020B0600070205080204" pitchFamily="50" charset="-128"/>
                <a:ea typeface="ＭＳ Ｐゴシック" panose="020B0600070205080204" pitchFamily="50" charset="-128"/>
              </a:rPr>
              <a:t>・さらに、エリア（カジノ施設、夢洲、府内全域）毎に、メリハリの効いた支援、対策を実施する。</a:t>
            </a:r>
            <a:endParaRPr lang="en-US" altLang="ja-JP" sz="1600" dirty="0">
              <a:solidFill>
                <a:schemeClr val="tx1"/>
              </a:solidFill>
              <a:latin typeface="ＭＳ Ｐゴシック" panose="020B0600070205080204" pitchFamily="50" charset="-128"/>
              <a:ea typeface="ＭＳ Ｐゴシック" panose="020B0600070205080204" pitchFamily="50" charset="-128"/>
            </a:endParaRPr>
          </a:p>
          <a:p>
            <a:pPr>
              <a:lnSpc>
                <a:spcPts val="2200"/>
              </a:lnSpc>
            </a:pPr>
            <a:r>
              <a:rPr lang="ja-JP" altLang="en-US" sz="1600" dirty="0">
                <a:solidFill>
                  <a:schemeClr val="tx1"/>
                </a:solidFill>
                <a:latin typeface="ＭＳ Ｐゴシック" panose="020B0600070205080204" pitchFamily="50" charset="-128"/>
                <a:ea typeface="ＭＳ Ｐゴシック" panose="020B0600070205080204" pitchFamily="50" charset="-128"/>
              </a:rPr>
              <a:t>・なお、これらの対策にかかる財源にはカジノからの入場料・納付金収益の一部をあてるもの</a:t>
            </a:r>
            <a:endParaRPr lang="en-US" altLang="ja-JP" sz="1600" dirty="0">
              <a:solidFill>
                <a:schemeClr val="tx1"/>
              </a:solidFill>
              <a:latin typeface="ＭＳ Ｐゴシック" panose="020B0600070205080204" pitchFamily="50" charset="-128"/>
              <a:ea typeface="ＭＳ Ｐゴシック" panose="020B0600070205080204" pitchFamily="50" charset="-128"/>
            </a:endParaRPr>
          </a:p>
          <a:p>
            <a:pPr>
              <a:lnSpc>
                <a:spcPts val="2200"/>
              </a:lnSpc>
            </a:pPr>
            <a:r>
              <a:rPr lang="ja-JP" altLang="en-US" sz="1600" dirty="0">
                <a:solidFill>
                  <a:schemeClr val="tx1"/>
                </a:solidFill>
                <a:latin typeface="ＭＳ Ｐゴシック" panose="020B0600070205080204" pitchFamily="50" charset="-128"/>
                <a:ea typeface="ＭＳ Ｐゴシック" panose="020B0600070205080204" pitchFamily="50" charset="-128"/>
              </a:rPr>
              <a:t>　とする。</a:t>
            </a:r>
            <a:endParaRPr lang="en-US" altLang="ja-JP" sz="1600" dirty="0">
              <a:solidFill>
                <a:schemeClr val="tx1"/>
              </a:solidFill>
              <a:latin typeface="ＭＳ Ｐゴシック" panose="020B0600070205080204" pitchFamily="50" charset="-128"/>
              <a:ea typeface="ＭＳ Ｐゴシック" panose="020B0600070205080204" pitchFamily="50" charset="-128"/>
            </a:endParaRPr>
          </a:p>
          <a:p>
            <a:pPr>
              <a:lnSpc>
                <a:spcPts val="1500"/>
              </a:lnSpc>
            </a:pPr>
            <a:endParaRPr lang="en-US" altLang="ja-JP" sz="1600" dirty="0">
              <a:solidFill>
                <a:schemeClr val="tx1"/>
              </a:solidFill>
              <a:latin typeface="HG丸ｺﾞｼｯｸM-PRO" panose="020F0600000000000000" pitchFamily="50" charset="-128"/>
              <a:ea typeface="HG丸ｺﾞｼｯｸM-PRO" panose="020F0600000000000000" pitchFamily="50" charset="-128"/>
            </a:endParaRPr>
          </a:p>
          <a:p>
            <a:endParaRPr lang="en-US" altLang="ja-JP" sz="1600" dirty="0">
              <a:solidFill>
                <a:schemeClr val="tx1"/>
              </a:solidFill>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a:t>
            </a:r>
            <a:endParaRPr lang="en-US" altLang="ja-JP" sz="1600" dirty="0">
              <a:solidFill>
                <a:schemeClr val="tx1"/>
              </a:solidFill>
              <a:latin typeface="Meiryo UI" panose="020B0604030504040204" pitchFamily="50" charset="-128"/>
              <a:ea typeface="Meiryo UI" panose="020B0604030504040204" pitchFamily="50" charset="-128"/>
            </a:endParaRPr>
          </a:p>
        </p:txBody>
      </p:sp>
      <p:sp>
        <p:nvSpPr>
          <p:cNvPr id="6" name="テキスト ボックス 5"/>
          <p:cNvSpPr txBox="1"/>
          <p:nvPr/>
        </p:nvSpPr>
        <p:spPr>
          <a:xfrm>
            <a:off x="395536" y="1340768"/>
            <a:ext cx="3190193" cy="400110"/>
          </a:xfrm>
          <a:prstGeom prst="rect">
            <a:avLst/>
          </a:prstGeom>
          <a:gradFill>
            <a:gsLst>
              <a:gs pos="0">
                <a:schemeClr val="accent5">
                  <a:lumMod val="60000"/>
                  <a:lumOff val="40000"/>
                </a:schemeClr>
              </a:gs>
              <a:gs pos="39999">
                <a:srgbClr val="0A128C"/>
              </a:gs>
              <a:gs pos="70000">
                <a:srgbClr val="181CC7"/>
              </a:gs>
              <a:gs pos="88000">
                <a:srgbClr val="7005D4"/>
              </a:gs>
              <a:gs pos="100000">
                <a:srgbClr val="8C3D91"/>
              </a:gs>
            </a:gsLst>
            <a:lin ang="5400000" scaled="0"/>
          </a:gradFill>
        </p:spPr>
        <p:txBody>
          <a:bodyPr wrap="square" rtlCol="0">
            <a:spAutoFit/>
          </a:bodyPr>
          <a:lstStyle/>
          <a:p>
            <a:pPr algn="ctr"/>
            <a:r>
              <a:rPr kumimoji="1" lang="ja-JP" altLang="en-US" sz="2000" dirty="0">
                <a:solidFill>
                  <a:schemeClr val="bg1"/>
                </a:solidFill>
                <a:latin typeface="ＭＳ Ｐゴシック" panose="020B0600070205080204" pitchFamily="50" charset="-128"/>
                <a:ea typeface="ＭＳ Ｐゴシック" panose="020B0600070205080204" pitchFamily="50" charset="-128"/>
              </a:rPr>
              <a:t>大阪府・市の取り組み</a:t>
            </a:r>
          </a:p>
        </p:txBody>
      </p:sp>
      <p:sp>
        <p:nvSpPr>
          <p:cNvPr id="3" name="正方形/長方形 2"/>
          <p:cNvSpPr/>
          <p:nvPr/>
        </p:nvSpPr>
        <p:spPr>
          <a:xfrm>
            <a:off x="388693" y="5312532"/>
            <a:ext cx="8496790" cy="144243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200"/>
              </a:lnSpc>
            </a:pPr>
            <a:endParaRPr lang="en-US" altLang="ja-JP" sz="1050" dirty="0">
              <a:solidFill>
                <a:schemeClr val="tx1"/>
              </a:solidFill>
              <a:latin typeface="ＭＳ Ｐゴシック" panose="020B0600070205080204" pitchFamily="50" charset="-128"/>
              <a:ea typeface="ＭＳ Ｐゴシック" panose="020B0600070205080204" pitchFamily="50" charset="-128"/>
            </a:endParaRPr>
          </a:p>
          <a:p>
            <a:pPr>
              <a:lnSpc>
                <a:spcPts val="2200"/>
              </a:lnSpc>
            </a:pPr>
            <a:r>
              <a:rPr lang="ja-JP" altLang="en-US" sz="1600" dirty="0">
                <a:solidFill>
                  <a:schemeClr val="tx1"/>
                </a:solidFill>
                <a:latin typeface="ＭＳ Ｐゴシック" panose="020B0600070205080204" pitchFamily="50" charset="-128"/>
                <a:ea typeface="ＭＳ Ｐゴシック" panose="020B0600070205080204" pitchFamily="50" charset="-128"/>
              </a:rPr>
              <a:t>①教育の振興等　　②ギャンブル等依存症の予防等に資する事業の実施　　</a:t>
            </a:r>
            <a:endParaRPr lang="en-US" altLang="ja-JP" sz="1600" dirty="0">
              <a:solidFill>
                <a:schemeClr val="tx1"/>
              </a:solidFill>
              <a:latin typeface="ＭＳ Ｐゴシック" panose="020B0600070205080204" pitchFamily="50" charset="-128"/>
              <a:ea typeface="ＭＳ Ｐゴシック" panose="020B0600070205080204" pitchFamily="50" charset="-128"/>
            </a:endParaRPr>
          </a:p>
          <a:p>
            <a:pPr>
              <a:lnSpc>
                <a:spcPts val="2200"/>
              </a:lnSpc>
            </a:pPr>
            <a:r>
              <a:rPr lang="ja-JP" altLang="en-US" sz="1600" dirty="0">
                <a:solidFill>
                  <a:schemeClr val="tx1"/>
                </a:solidFill>
                <a:latin typeface="ＭＳ Ｐゴシック" panose="020B0600070205080204" pitchFamily="50" charset="-128"/>
                <a:ea typeface="ＭＳ Ｐゴシック" panose="020B0600070205080204" pitchFamily="50" charset="-128"/>
              </a:rPr>
              <a:t>③医療提供体制の整備　　④相談支援等　　  ⑤社会復帰の支援　 </a:t>
            </a:r>
            <a:endParaRPr lang="en-US" altLang="ja-JP" sz="1600" dirty="0">
              <a:solidFill>
                <a:schemeClr val="tx1"/>
              </a:solidFill>
              <a:latin typeface="ＭＳ Ｐゴシック" panose="020B0600070205080204" pitchFamily="50" charset="-128"/>
              <a:ea typeface="ＭＳ Ｐゴシック" panose="020B0600070205080204" pitchFamily="50" charset="-128"/>
            </a:endParaRPr>
          </a:p>
          <a:p>
            <a:pPr>
              <a:lnSpc>
                <a:spcPts val="2200"/>
              </a:lnSpc>
            </a:pPr>
            <a:r>
              <a:rPr lang="ja-JP" altLang="en-US" sz="1600" dirty="0">
                <a:solidFill>
                  <a:schemeClr val="tx1"/>
                </a:solidFill>
                <a:latin typeface="ＭＳ Ｐゴシック" panose="020B0600070205080204" pitchFamily="50" charset="-128"/>
                <a:ea typeface="ＭＳ Ｐゴシック" panose="020B0600070205080204" pitchFamily="50" charset="-128"/>
              </a:rPr>
              <a:t>⑥民間団体の活動に対する支援　　⑦連携協力体制の整備　　⑧人材の確保等　　</a:t>
            </a:r>
            <a:endParaRPr lang="en-US" altLang="ja-JP" sz="1600" dirty="0">
              <a:solidFill>
                <a:schemeClr val="tx1"/>
              </a:solidFill>
              <a:latin typeface="ＭＳ Ｐゴシック" panose="020B0600070205080204" pitchFamily="50" charset="-128"/>
              <a:ea typeface="ＭＳ Ｐゴシック" panose="020B0600070205080204" pitchFamily="50" charset="-128"/>
            </a:endParaRPr>
          </a:p>
          <a:p>
            <a:pPr>
              <a:lnSpc>
                <a:spcPts val="2200"/>
              </a:lnSpc>
            </a:pPr>
            <a:r>
              <a:rPr lang="ja-JP" altLang="en-US" sz="1600" dirty="0">
                <a:solidFill>
                  <a:schemeClr val="tx1"/>
                </a:solidFill>
                <a:latin typeface="ＭＳ Ｐゴシック" panose="020B0600070205080204" pitchFamily="50" charset="-128"/>
                <a:ea typeface="ＭＳ Ｐゴシック" panose="020B0600070205080204" pitchFamily="50" charset="-128"/>
              </a:rPr>
              <a:t>⑨調査研究の推進等　　⑩実態調査</a:t>
            </a:r>
            <a:endParaRPr kumimoji="1" lang="ja-JP" altLang="en-US" sz="1600" dirty="0">
              <a:latin typeface="ＭＳ Ｐゴシック" panose="020B0600070205080204" pitchFamily="50" charset="-128"/>
              <a:ea typeface="ＭＳ Ｐゴシック" panose="020B0600070205080204" pitchFamily="50" charset="-128"/>
            </a:endParaRPr>
          </a:p>
        </p:txBody>
      </p:sp>
      <p:sp>
        <p:nvSpPr>
          <p:cNvPr id="4" name="角丸四角形 3"/>
          <p:cNvSpPr/>
          <p:nvPr/>
        </p:nvSpPr>
        <p:spPr>
          <a:xfrm>
            <a:off x="395536" y="5170866"/>
            <a:ext cx="2421228" cy="373487"/>
          </a:xfrm>
          <a:prstGeom prst="round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bg1">
                    <a:lumMod val="95000"/>
                  </a:schemeClr>
                </a:solidFill>
                <a:latin typeface="ＭＳ Ｐゴシック" panose="020B0600070205080204" pitchFamily="50" charset="-128"/>
                <a:ea typeface="ＭＳ Ｐゴシック" panose="020B0600070205080204" pitchFamily="50" charset="-128"/>
              </a:rPr>
              <a:t>取り組み事項</a:t>
            </a:r>
          </a:p>
        </p:txBody>
      </p:sp>
      <p:sp>
        <p:nvSpPr>
          <p:cNvPr id="7" name="角丸四角形 6"/>
          <p:cNvSpPr/>
          <p:nvPr/>
        </p:nvSpPr>
        <p:spPr>
          <a:xfrm>
            <a:off x="388692" y="1809481"/>
            <a:ext cx="2421228" cy="373487"/>
          </a:xfrm>
          <a:prstGeom prst="round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bg1">
                    <a:lumMod val="95000"/>
                  </a:schemeClr>
                </a:solidFill>
                <a:latin typeface="ＭＳ Ｐゴシック" panose="020B0600070205080204" pitchFamily="50" charset="-128"/>
                <a:ea typeface="ＭＳ Ｐゴシック" panose="020B0600070205080204" pitchFamily="50" charset="-128"/>
              </a:rPr>
              <a:t>基本的な考え方</a:t>
            </a:r>
          </a:p>
        </p:txBody>
      </p:sp>
      <p:sp>
        <p:nvSpPr>
          <p:cNvPr id="10" name="タイトル 1"/>
          <p:cNvSpPr txBox="1">
            <a:spLocks/>
          </p:cNvSpPr>
          <p:nvPr/>
        </p:nvSpPr>
        <p:spPr>
          <a:xfrm>
            <a:off x="0" y="0"/>
            <a:ext cx="9144000" cy="828000"/>
          </a:xfrm>
          <a:prstGeom prst="rect">
            <a:avLst/>
          </a:prstGeom>
          <a:gradFill flip="none" rotWithShape="1">
            <a:gsLst>
              <a:gs pos="0">
                <a:srgbClr val="0000FF"/>
              </a:gs>
              <a:gs pos="39999">
                <a:srgbClr val="0A128C"/>
              </a:gs>
              <a:gs pos="70000">
                <a:srgbClr val="181CC7"/>
              </a:gs>
              <a:gs pos="88000">
                <a:srgbClr val="7005D4"/>
              </a:gs>
              <a:gs pos="100000">
                <a:srgbClr val="8C3D91"/>
              </a:gs>
            </a:gsLst>
            <a:lin ang="5400000" scaled="0"/>
            <a:tileRect/>
          </a:gradFill>
        </p:spPr>
        <p:txBody>
          <a:bodyPr vert="horz" lIns="91440" tIns="45720" rIns="91440" bIns="45720" rtlCol="0" anchor="ctr">
            <a:normAutofit fontScale="97500"/>
          </a:bodyPr>
          <a:lstStyle/>
          <a:p>
            <a:pPr lvl="0">
              <a:spcBef>
                <a:spcPct val="0"/>
              </a:spcBef>
              <a:defRPr/>
            </a:pPr>
            <a:r>
              <a:rPr lang="ja-JP" altLang="en-US" sz="3200" dirty="0">
                <a:solidFill>
                  <a:schemeClr val="bg1"/>
                </a:solidFill>
                <a:latin typeface="+mj-lt"/>
                <a:ea typeface="+mj-ea"/>
                <a:cs typeface="+mj-cs"/>
              </a:rPr>
              <a:t>懸念事項と最小化への取り組み</a:t>
            </a:r>
            <a:endParaRPr lang="ja-JP" altLang="en-US" sz="3200" dirty="0">
              <a:solidFill>
                <a:schemeClr val="bg1"/>
              </a:solidFill>
            </a:endParaRPr>
          </a:p>
        </p:txBody>
      </p:sp>
      <p:sp>
        <p:nvSpPr>
          <p:cNvPr id="11" name="タイトル 1"/>
          <p:cNvSpPr txBox="1">
            <a:spLocks/>
          </p:cNvSpPr>
          <p:nvPr/>
        </p:nvSpPr>
        <p:spPr>
          <a:xfrm>
            <a:off x="323528" y="890161"/>
            <a:ext cx="8561954" cy="371826"/>
          </a:xfrm>
          <a:prstGeom prst="rect">
            <a:avLst/>
          </a:prstGeom>
          <a:solidFill>
            <a:schemeClr val="tx2">
              <a:lumMod val="75000"/>
            </a:schemeClr>
          </a:solidFill>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1800" b="1" dirty="0">
                <a:solidFill>
                  <a:schemeClr val="bg1"/>
                </a:solidFill>
                <a:latin typeface="ＭＳ Ｐゴシック" panose="020B0600070205080204" pitchFamily="50" charset="-128"/>
                <a:ea typeface="ＭＳ Ｐゴシック" panose="020B0600070205080204" pitchFamily="50" charset="-128"/>
              </a:rPr>
              <a:t>「ギャンブル等依存症対策」について</a:t>
            </a:r>
          </a:p>
        </p:txBody>
      </p:sp>
      <p:sp>
        <p:nvSpPr>
          <p:cNvPr id="12" name="スライド番号プレースホルダ 9"/>
          <p:cNvSpPr txBox="1">
            <a:spLocks/>
          </p:cNvSpPr>
          <p:nvPr/>
        </p:nvSpPr>
        <p:spPr>
          <a:xfrm>
            <a:off x="6992094" y="6398746"/>
            <a:ext cx="21336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2F5FFCC2-724E-4DD4-AEC6-56C0720B265A}" type="slidenum">
              <a:rPr lang="ja-JP" altLang="en-US" smtClean="0"/>
              <a:pPr/>
              <a:t>4</a:t>
            </a:fld>
            <a:endParaRPr lang="ja-JP" altLang="en-US" dirty="0"/>
          </a:p>
        </p:txBody>
      </p:sp>
    </p:spTree>
    <p:extLst>
      <p:ext uri="{BB962C8B-B14F-4D97-AF65-F5344CB8AC3E}">
        <p14:creationId xmlns:p14="http://schemas.microsoft.com/office/powerpoint/2010/main" val="7061984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179512" y="1365161"/>
            <a:ext cx="469028" cy="5398710"/>
          </a:xfrm>
          <a:prstGeom prst="rect">
            <a:avLst/>
          </a:prstGeom>
          <a:solidFill>
            <a:schemeClr val="tx2">
              <a:lumMod val="40000"/>
              <a:lumOff val="6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b="1" dirty="0">
                <a:solidFill>
                  <a:schemeClr val="bg1"/>
                </a:solidFill>
                <a:latin typeface="ＭＳ Ｐゴシック" panose="020B0600070205080204" pitchFamily="50" charset="-128"/>
                <a:ea typeface="ＭＳ Ｐゴシック" panose="020B0600070205080204" pitchFamily="50" charset="-128"/>
              </a:rPr>
              <a:t>大阪モデル（総合的かつシームレスな取り組み）</a:t>
            </a:r>
          </a:p>
        </p:txBody>
      </p:sp>
      <p:sp>
        <p:nvSpPr>
          <p:cNvPr id="11" name="タイトル 1"/>
          <p:cNvSpPr txBox="1">
            <a:spLocks/>
          </p:cNvSpPr>
          <p:nvPr/>
        </p:nvSpPr>
        <p:spPr>
          <a:xfrm>
            <a:off x="0" y="0"/>
            <a:ext cx="9144000" cy="828000"/>
          </a:xfrm>
          <a:prstGeom prst="rect">
            <a:avLst/>
          </a:prstGeom>
          <a:gradFill flip="none" rotWithShape="1">
            <a:gsLst>
              <a:gs pos="0">
                <a:srgbClr val="0000FF"/>
              </a:gs>
              <a:gs pos="39999">
                <a:srgbClr val="0A128C"/>
              </a:gs>
              <a:gs pos="70000">
                <a:srgbClr val="181CC7"/>
              </a:gs>
              <a:gs pos="88000">
                <a:srgbClr val="7005D4"/>
              </a:gs>
              <a:gs pos="100000">
                <a:srgbClr val="8C3D91"/>
              </a:gs>
            </a:gsLst>
            <a:lin ang="5400000" scaled="0"/>
            <a:tileRect/>
          </a:gradFill>
        </p:spPr>
        <p:txBody>
          <a:bodyPr vert="horz" lIns="91440" tIns="45720" rIns="91440" bIns="45720" rtlCol="0" anchor="ctr">
            <a:normAutofit fontScale="97500"/>
          </a:bodyPr>
          <a:lstStyle/>
          <a:p>
            <a:pPr lvl="0">
              <a:spcBef>
                <a:spcPct val="0"/>
              </a:spcBef>
              <a:defRPr/>
            </a:pPr>
            <a:r>
              <a:rPr lang="ja-JP" altLang="en-US" sz="3200" dirty="0">
                <a:solidFill>
                  <a:schemeClr val="bg1"/>
                </a:solidFill>
                <a:latin typeface="+mj-lt"/>
                <a:ea typeface="+mj-ea"/>
                <a:cs typeface="+mj-cs"/>
              </a:rPr>
              <a:t>懸念事項と最小化への取り組み</a:t>
            </a:r>
            <a:endParaRPr lang="ja-JP" altLang="en-US" sz="3200" dirty="0">
              <a:solidFill>
                <a:schemeClr val="bg1"/>
              </a:solidFill>
            </a:endParaRPr>
          </a:p>
        </p:txBody>
      </p:sp>
      <p:sp>
        <p:nvSpPr>
          <p:cNvPr id="13" name="スライド番号プレースホルダ 9"/>
          <p:cNvSpPr txBox="1">
            <a:spLocks/>
          </p:cNvSpPr>
          <p:nvPr/>
        </p:nvSpPr>
        <p:spPr>
          <a:xfrm>
            <a:off x="7096125" y="6432051"/>
            <a:ext cx="21336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2F5FFCC2-724E-4DD4-AEC6-56C0720B265A}" type="slidenum">
              <a:rPr lang="ja-JP" altLang="en-US" smtClean="0"/>
              <a:pPr/>
              <a:t>5</a:t>
            </a:fld>
            <a:endParaRPr lang="ja-JP" altLang="en-US" dirty="0"/>
          </a:p>
        </p:txBody>
      </p:sp>
      <p:sp>
        <p:nvSpPr>
          <p:cNvPr id="15" name="タイトル 1"/>
          <p:cNvSpPr txBox="1">
            <a:spLocks/>
          </p:cNvSpPr>
          <p:nvPr/>
        </p:nvSpPr>
        <p:spPr>
          <a:xfrm>
            <a:off x="179512" y="852670"/>
            <a:ext cx="8874336" cy="371826"/>
          </a:xfrm>
          <a:prstGeom prst="rect">
            <a:avLst/>
          </a:prstGeom>
          <a:solidFill>
            <a:schemeClr val="tx2">
              <a:lumMod val="75000"/>
            </a:schemeClr>
          </a:solidFill>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1800" b="1" dirty="0">
                <a:solidFill>
                  <a:schemeClr val="bg1"/>
                </a:solidFill>
                <a:latin typeface="ＭＳ Ｐゴシック" panose="020B0600070205080204" pitchFamily="50" charset="-128"/>
                <a:ea typeface="ＭＳ Ｐゴシック" panose="020B0600070205080204" pitchFamily="50" charset="-128"/>
              </a:rPr>
              <a:t>想定される「ギャンブル等依存症対策」について</a:t>
            </a:r>
          </a:p>
        </p:txBody>
      </p:sp>
      <p:sp>
        <p:nvSpPr>
          <p:cNvPr id="3" name="正方形/長方形 2"/>
          <p:cNvSpPr/>
          <p:nvPr/>
        </p:nvSpPr>
        <p:spPr>
          <a:xfrm>
            <a:off x="743890" y="1389374"/>
            <a:ext cx="8309958" cy="3195878"/>
          </a:xfrm>
          <a:prstGeom prst="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サブタイトル 2"/>
          <p:cNvSpPr txBox="1">
            <a:spLocks/>
          </p:cNvSpPr>
          <p:nvPr/>
        </p:nvSpPr>
        <p:spPr>
          <a:xfrm>
            <a:off x="1346854" y="3092580"/>
            <a:ext cx="7571859" cy="1386655"/>
          </a:xfrm>
          <a:prstGeom prst="rect">
            <a:avLst/>
          </a:prstGeom>
          <a:solidFill>
            <a:schemeClr val="bg1"/>
          </a:solidFill>
          <a:ln>
            <a:solidFill>
              <a:schemeClr val="tx1"/>
            </a:solidFill>
          </a:ln>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lnSpc>
                <a:spcPts val="1700"/>
              </a:lnSpc>
            </a:pPr>
            <a:r>
              <a:rPr lang="ja-JP" altLang="en-US" sz="1400" dirty="0">
                <a:solidFill>
                  <a:schemeClr val="tx1"/>
                </a:solidFill>
                <a:latin typeface="ＭＳ Ｐゴシック" panose="020B0600070205080204" pitchFamily="50" charset="-128"/>
                <a:ea typeface="ＭＳ Ｐゴシック" panose="020B0600070205080204" pitchFamily="50" charset="-128"/>
              </a:rPr>
              <a:t>◆夢洲エリア全体を実証実験の場とし、最先端の依存症予防対策の研究・開発</a:t>
            </a:r>
            <a:endParaRPr lang="en-US" altLang="ja-JP" sz="1400" dirty="0">
              <a:solidFill>
                <a:schemeClr val="tx1"/>
              </a:solidFill>
              <a:latin typeface="ＭＳ Ｐゴシック" panose="020B0600070205080204" pitchFamily="50" charset="-128"/>
              <a:ea typeface="ＭＳ Ｐゴシック" panose="020B0600070205080204" pitchFamily="50" charset="-128"/>
            </a:endParaRPr>
          </a:p>
          <a:p>
            <a:pPr algn="l">
              <a:lnSpc>
                <a:spcPts val="1700"/>
              </a:lnSpc>
            </a:pPr>
            <a:r>
              <a:rPr lang="ja-JP" altLang="en-US" sz="1400" dirty="0">
                <a:solidFill>
                  <a:schemeClr val="tx1"/>
                </a:solidFill>
                <a:latin typeface="ＭＳ Ｐゴシック" panose="020B0600070205080204" pitchFamily="50" charset="-128"/>
                <a:ea typeface="ＭＳ Ｐゴシック" panose="020B0600070205080204" pitchFamily="50" charset="-128"/>
              </a:rPr>
              <a:t>（例）</a:t>
            </a:r>
            <a:endParaRPr lang="en-US" altLang="ja-JP" sz="1400" dirty="0">
              <a:solidFill>
                <a:schemeClr val="tx1"/>
              </a:solidFill>
              <a:latin typeface="ＭＳ Ｐゴシック" panose="020B0600070205080204" pitchFamily="50" charset="-128"/>
              <a:ea typeface="ＭＳ Ｐゴシック" panose="020B0600070205080204" pitchFamily="50" charset="-128"/>
            </a:endParaRPr>
          </a:p>
          <a:p>
            <a:pPr algn="l">
              <a:lnSpc>
                <a:spcPts val="1700"/>
              </a:lnSpc>
            </a:pPr>
            <a:r>
              <a:rPr lang="ja-JP" altLang="en-US" sz="1400" dirty="0">
                <a:solidFill>
                  <a:schemeClr val="tx1"/>
                </a:solidFill>
                <a:latin typeface="ＭＳ Ｐゴシック" panose="020B0600070205080204" pitchFamily="50" charset="-128"/>
                <a:ea typeface="ＭＳ Ｐゴシック" panose="020B0600070205080204" pitchFamily="50" charset="-128"/>
              </a:rPr>
              <a:t>　・</a:t>
            </a:r>
            <a:r>
              <a:rPr lang="en-US" altLang="ja-JP" sz="140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ICT</a:t>
            </a:r>
            <a:r>
              <a:rPr lang="ja-JP" altLang="en-US" sz="140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a:t>
            </a:r>
            <a:r>
              <a:rPr lang="en-US" altLang="ja-JP" sz="1400" dirty="0">
                <a:solidFill>
                  <a:schemeClr val="tx1"/>
                </a:solidFill>
                <a:latin typeface="ＭＳ Ｐゴシック" panose="020B0600070205080204" pitchFamily="50" charset="-128"/>
                <a:ea typeface="ＭＳ Ｐゴシック" panose="020B0600070205080204" pitchFamily="50" charset="-128"/>
              </a:rPr>
              <a:t>AI</a:t>
            </a:r>
            <a:r>
              <a:rPr lang="ja-JP" altLang="en-US" sz="1400" dirty="0">
                <a:solidFill>
                  <a:schemeClr val="tx1"/>
                </a:solidFill>
                <a:latin typeface="ＭＳ Ｐゴシック" panose="020B0600070205080204" pitchFamily="50" charset="-128"/>
                <a:ea typeface="ＭＳ Ｐゴシック" panose="020B0600070205080204" pitchFamily="50" charset="-128"/>
              </a:rPr>
              <a:t>等</a:t>
            </a:r>
            <a:r>
              <a:rPr lang="ja-JP" altLang="ja-JP" sz="1400" dirty="0">
                <a:solidFill>
                  <a:schemeClr val="tx1"/>
                </a:solidFill>
                <a:latin typeface="ＭＳ Ｐゴシック" panose="020B0600070205080204" pitchFamily="50" charset="-128"/>
                <a:ea typeface="ＭＳ Ｐゴシック" panose="020B0600070205080204" pitchFamily="50" charset="-128"/>
              </a:rPr>
              <a:t>を活用し、</a:t>
            </a:r>
            <a:r>
              <a:rPr lang="ja-JP" altLang="en-US" sz="1400" dirty="0">
                <a:solidFill>
                  <a:schemeClr val="tx1"/>
                </a:solidFill>
                <a:latin typeface="ＭＳ Ｐゴシック" panose="020B0600070205080204" pitchFamily="50" charset="-128"/>
                <a:ea typeface="ＭＳ Ｐゴシック" panose="020B0600070205080204" pitchFamily="50" charset="-128"/>
              </a:rPr>
              <a:t>夢洲訪問者および</a:t>
            </a:r>
            <a:r>
              <a:rPr lang="ja-JP" altLang="ja-JP" sz="1400" dirty="0">
                <a:solidFill>
                  <a:schemeClr val="tx1"/>
                </a:solidFill>
                <a:latin typeface="ＭＳ Ｐゴシック" panose="020B0600070205080204" pitchFamily="50" charset="-128"/>
                <a:ea typeface="ＭＳ Ｐゴシック" panose="020B0600070205080204" pitchFamily="50" charset="-128"/>
              </a:rPr>
              <a:t>カジノ利用</a:t>
            </a:r>
            <a:r>
              <a:rPr lang="ja-JP" altLang="en-US" sz="1400" dirty="0">
                <a:solidFill>
                  <a:schemeClr val="tx1"/>
                </a:solidFill>
                <a:latin typeface="ＭＳ Ｐゴシック" panose="020B0600070205080204" pitchFamily="50" charset="-128"/>
                <a:ea typeface="ＭＳ Ｐゴシック" panose="020B0600070205080204" pitchFamily="50" charset="-128"/>
              </a:rPr>
              <a:t>者</a:t>
            </a:r>
            <a:r>
              <a:rPr lang="ja-JP" altLang="ja-JP" sz="1400" dirty="0">
                <a:solidFill>
                  <a:schemeClr val="tx1"/>
                </a:solidFill>
                <a:latin typeface="ＭＳ Ｐゴシック" panose="020B0600070205080204" pitchFamily="50" charset="-128"/>
                <a:ea typeface="ＭＳ Ｐゴシック" panose="020B0600070205080204" pitchFamily="50" charset="-128"/>
              </a:rPr>
              <a:t>の行動</a:t>
            </a:r>
            <a:r>
              <a:rPr lang="ja-JP" altLang="en-US" sz="1400" dirty="0">
                <a:solidFill>
                  <a:schemeClr val="tx1"/>
                </a:solidFill>
                <a:latin typeface="ＭＳ Ｐゴシック" panose="020B0600070205080204" pitchFamily="50" charset="-128"/>
                <a:ea typeface="ＭＳ Ｐゴシック" panose="020B0600070205080204" pitchFamily="50" charset="-128"/>
              </a:rPr>
              <a:t>情報を収集することで、</a:t>
            </a:r>
            <a:r>
              <a:rPr lang="ja-JP" altLang="ja-JP" sz="1400" dirty="0">
                <a:solidFill>
                  <a:schemeClr val="tx1"/>
                </a:solidFill>
                <a:latin typeface="ＭＳ Ｐゴシック" panose="020B0600070205080204" pitchFamily="50" charset="-128"/>
                <a:ea typeface="ＭＳ Ｐゴシック" panose="020B0600070205080204" pitchFamily="50" charset="-128"/>
              </a:rPr>
              <a:t>依存症</a:t>
            </a:r>
            <a:r>
              <a:rPr lang="ja-JP" altLang="en-US" sz="1400" dirty="0">
                <a:solidFill>
                  <a:schemeClr val="tx1"/>
                </a:solidFill>
                <a:latin typeface="ＭＳ Ｐゴシック" panose="020B0600070205080204" pitchFamily="50" charset="-128"/>
                <a:ea typeface="ＭＳ Ｐゴシック" panose="020B0600070205080204" pitchFamily="50" charset="-128"/>
              </a:rPr>
              <a:t>者</a:t>
            </a:r>
            <a:endParaRPr lang="en-US" altLang="ja-JP" sz="1400" dirty="0">
              <a:solidFill>
                <a:schemeClr val="tx1"/>
              </a:solidFill>
              <a:latin typeface="ＭＳ Ｐゴシック" panose="020B0600070205080204" pitchFamily="50" charset="-128"/>
              <a:ea typeface="ＭＳ Ｐゴシック" panose="020B0600070205080204" pitchFamily="50" charset="-128"/>
            </a:endParaRPr>
          </a:p>
          <a:p>
            <a:pPr algn="l">
              <a:lnSpc>
                <a:spcPts val="1700"/>
              </a:lnSpc>
            </a:pPr>
            <a:r>
              <a:rPr lang="ja-JP" altLang="en-US" sz="1400" dirty="0">
                <a:solidFill>
                  <a:schemeClr val="tx1"/>
                </a:solidFill>
                <a:latin typeface="ＭＳ Ｐゴシック" panose="020B0600070205080204" pitchFamily="50" charset="-128"/>
                <a:ea typeface="ＭＳ Ｐゴシック" panose="020B0600070205080204" pitchFamily="50" charset="-128"/>
              </a:rPr>
              <a:t>　　特有の</a:t>
            </a:r>
            <a:r>
              <a:rPr lang="ja-JP" altLang="ja-JP" sz="1400" dirty="0">
                <a:solidFill>
                  <a:schemeClr val="tx1"/>
                </a:solidFill>
                <a:latin typeface="ＭＳ Ｐゴシック" panose="020B0600070205080204" pitchFamily="50" charset="-128"/>
                <a:ea typeface="ＭＳ Ｐゴシック" panose="020B0600070205080204" pitchFamily="50" charset="-128"/>
              </a:rPr>
              <a:t>行動パターン</a:t>
            </a:r>
            <a:r>
              <a:rPr lang="ja-JP" altLang="en-US" sz="1400" dirty="0">
                <a:solidFill>
                  <a:schemeClr val="tx1"/>
                </a:solidFill>
                <a:latin typeface="ＭＳ Ｐゴシック" panose="020B0600070205080204" pitchFamily="50" charset="-128"/>
                <a:ea typeface="ＭＳ Ｐゴシック" panose="020B0600070205080204" pitchFamily="50" charset="-128"/>
              </a:rPr>
              <a:t>の把握</a:t>
            </a:r>
            <a:endParaRPr lang="en-US" altLang="ja-JP" sz="1400" dirty="0">
              <a:solidFill>
                <a:schemeClr val="tx1"/>
              </a:solidFill>
              <a:latin typeface="ＭＳ Ｐゴシック" panose="020B0600070205080204" pitchFamily="50" charset="-128"/>
              <a:ea typeface="ＭＳ Ｐゴシック" panose="020B0600070205080204" pitchFamily="50" charset="-128"/>
            </a:endParaRPr>
          </a:p>
          <a:p>
            <a:pPr algn="l">
              <a:lnSpc>
                <a:spcPts val="1700"/>
              </a:lnSpc>
            </a:pPr>
            <a:r>
              <a:rPr lang="ja-JP" altLang="en-US" sz="1400" dirty="0">
                <a:solidFill>
                  <a:schemeClr val="tx1"/>
                </a:solidFill>
                <a:latin typeface="ＭＳ Ｐゴシック" panose="020B0600070205080204" pitchFamily="50" charset="-128"/>
                <a:ea typeface="ＭＳ Ｐゴシック" panose="020B0600070205080204" pitchFamily="50" charset="-128"/>
              </a:rPr>
              <a:t>　・夢洲訪問者全体と</a:t>
            </a:r>
            <a:r>
              <a:rPr lang="ja-JP" altLang="ja-JP" sz="1400" dirty="0">
                <a:solidFill>
                  <a:schemeClr val="tx1"/>
                </a:solidFill>
                <a:latin typeface="ＭＳ Ｐゴシック" panose="020B0600070205080204" pitchFamily="50" charset="-128"/>
                <a:ea typeface="ＭＳ Ｐゴシック" panose="020B0600070205080204" pitchFamily="50" charset="-128"/>
              </a:rPr>
              <a:t>カジノ利用者の行動</a:t>
            </a:r>
            <a:r>
              <a:rPr lang="ja-JP" altLang="en-US" sz="1400" dirty="0">
                <a:solidFill>
                  <a:schemeClr val="tx1"/>
                </a:solidFill>
                <a:latin typeface="ＭＳ Ｐゴシック" panose="020B0600070205080204" pitchFamily="50" charset="-128"/>
                <a:ea typeface="ＭＳ Ｐゴシック" panose="020B0600070205080204" pitchFamily="50" charset="-128"/>
              </a:rPr>
              <a:t>研究等</a:t>
            </a:r>
            <a:r>
              <a:rPr lang="ja-JP" altLang="ja-JP" sz="1400" dirty="0">
                <a:solidFill>
                  <a:schemeClr val="tx1"/>
                </a:solidFill>
                <a:latin typeface="ＭＳ Ｐゴシック" panose="020B0600070205080204" pitchFamily="50" charset="-128"/>
                <a:ea typeface="ＭＳ Ｐゴシック" panose="020B0600070205080204" pitchFamily="50" charset="-128"/>
              </a:rPr>
              <a:t>から</a:t>
            </a:r>
            <a:r>
              <a:rPr lang="ja-JP" altLang="en-US" sz="1400" dirty="0">
                <a:solidFill>
                  <a:schemeClr val="tx1"/>
                </a:solidFill>
                <a:latin typeface="ＭＳ Ｐゴシック" panose="020B0600070205080204" pitchFamily="50" charset="-128"/>
                <a:ea typeface="ＭＳ Ｐゴシック" panose="020B0600070205080204" pitchFamily="50" charset="-128"/>
              </a:rPr>
              <a:t>カジノ関連問題行動の早期発見と早期対応</a:t>
            </a:r>
            <a:endParaRPr lang="en-US" altLang="ja-JP" sz="1400" dirty="0">
              <a:solidFill>
                <a:schemeClr val="tx1"/>
              </a:solidFill>
              <a:latin typeface="ＭＳ Ｐゴシック" panose="020B0600070205080204" pitchFamily="50" charset="-128"/>
              <a:ea typeface="ＭＳ Ｐゴシック" panose="020B0600070205080204" pitchFamily="50" charset="-128"/>
            </a:endParaRPr>
          </a:p>
          <a:p>
            <a:pPr algn="l"/>
            <a:endParaRPr lang="en-US" altLang="ja-JP" sz="1400" dirty="0">
              <a:solidFill>
                <a:schemeClr val="tx1"/>
              </a:solidFill>
              <a:latin typeface="メイリオ" panose="020B0604030504040204" pitchFamily="50" charset="-128"/>
              <a:ea typeface="メイリオ" panose="020B0604030504040204" pitchFamily="50" charset="-128"/>
            </a:endParaRPr>
          </a:p>
          <a:p>
            <a:pPr algn="l"/>
            <a:endParaRPr lang="en-US" altLang="ja-JP" sz="1400" dirty="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algn="l"/>
            <a:endParaRPr lang="en-US" altLang="ja-JP" sz="1400"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endParaRPr>
          </a:p>
          <a:p>
            <a:pPr algn="l"/>
            <a:endParaRPr lang="en-US" altLang="ja-JP" sz="1400" dirty="0">
              <a:solidFill>
                <a:schemeClr val="tx1"/>
              </a:solidFill>
              <a:latin typeface="HG丸ｺﾞｼｯｸM-PRO" panose="020F0600000000000000" pitchFamily="50" charset="-128"/>
              <a:ea typeface="HG丸ｺﾞｼｯｸM-PRO" panose="020F0600000000000000" pitchFamily="50" charset="-128"/>
            </a:endParaRPr>
          </a:p>
          <a:p>
            <a:pPr algn="l"/>
            <a:endParaRPr lang="ja-JP" altLang="en-US" sz="1400" dirty="0">
              <a:solidFill>
                <a:schemeClr val="tx1"/>
              </a:solidFill>
              <a:latin typeface="HG丸ｺﾞｼｯｸM-PRO" panose="020F0600000000000000" pitchFamily="50" charset="-128"/>
              <a:ea typeface="HG丸ｺﾞｼｯｸM-PRO" panose="020F0600000000000000" pitchFamily="50" charset="-128"/>
            </a:endParaRPr>
          </a:p>
        </p:txBody>
      </p:sp>
      <p:sp>
        <p:nvSpPr>
          <p:cNvPr id="9" name="正方形/長方形 8"/>
          <p:cNvSpPr/>
          <p:nvPr/>
        </p:nvSpPr>
        <p:spPr>
          <a:xfrm>
            <a:off x="819903" y="1542868"/>
            <a:ext cx="435954" cy="1444446"/>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1200" dirty="0">
                <a:solidFill>
                  <a:schemeClr val="tx1"/>
                </a:solidFill>
                <a:latin typeface="ＭＳ Ｐゴシック" panose="020B0600070205080204" pitchFamily="50" charset="-128"/>
                <a:ea typeface="ＭＳ Ｐゴシック" panose="020B0600070205080204" pitchFamily="50" charset="-128"/>
              </a:rPr>
              <a:t>（事業者主体）</a:t>
            </a:r>
            <a:endParaRPr lang="en-US" altLang="ja-JP" sz="1200" dirty="0">
              <a:solidFill>
                <a:schemeClr val="tx1"/>
              </a:solidFill>
              <a:latin typeface="ＭＳ Ｐゴシック" panose="020B0600070205080204" pitchFamily="50" charset="-128"/>
              <a:ea typeface="ＭＳ Ｐゴシック" panose="020B0600070205080204" pitchFamily="50" charset="-128"/>
            </a:endParaRPr>
          </a:p>
          <a:p>
            <a:pPr algn="ctr"/>
            <a:r>
              <a:rPr lang="ja-JP" altLang="en-US" sz="1200" dirty="0">
                <a:solidFill>
                  <a:schemeClr val="tx1"/>
                </a:solidFill>
                <a:latin typeface="ＭＳ Ｐゴシック" panose="020B0600070205080204" pitchFamily="50" charset="-128"/>
                <a:ea typeface="ＭＳ Ｐゴシック" panose="020B0600070205080204" pitchFamily="50" charset="-128"/>
              </a:rPr>
              <a:t>カジノエリア</a:t>
            </a:r>
          </a:p>
        </p:txBody>
      </p:sp>
      <p:sp>
        <p:nvSpPr>
          <p:cNvPr id="8" name="正方形/長方形 7"/>
          <p:cNvSpPr/>
          <p:nvPr/>
        </p:nvSpPr>
        <p:spPr>
          <a:xfrm>
            <a:off x="819903" y="3092580"/>
            <a:ext cx="435953" cy="1386655"/>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1100" dirty="0">
                <a:solidFill>
                  <a:schemeClr val="tx1"/>
                </a:solidFill>
                <a:latin typeface="ＭＳ Ｐゴシック" panose="020B0600070205080204" pitchFamily="50" charset="-128"/>
                <a:ea typeface="ＭＳ Ｐゴシック" panose="020B0600070205080204" pitchFamily="50" charset="-128"/>
              </a:rPr>
              <a:t>（国・府市・関係機関）</a:t>
            </a:r>
            <a:endParaRPr lang="en-US" altLang="ja-JP" sz="1100" dirty="0">
              <a:solidFill>
                <a:schemeClr val="tx1"/>
              </a:solidFill>
              <a:latin typeface="ＭＳ Ｐゴシック" panose="020B0600070205080204" pitchFamily="50" charset="-128"/>
              <a:ea typeface="ＭＳ Ｐゴシック" panose="020B0600070205080204" pitchFamily="50" charset="-128"/>
            </a:endParaRPr>
          </a:p>
          <a:p>
            <a:pPr algn="ctr"/>
            <a:r>
              <a:rPr lang="ja-JP" altLang="en-US" sz="1200" dirty="0">
                <a:solidFill>
                  <a:schemeClr val="tx1"/>
                </a:solidFill>
                <a:latin typeface="ＭＳ Ｐゴシック" panose="020B0600070205080204" pitchFamily="50" charset="-128"/>
                <a:ea typeface="ＭＳ Ｐゴシック" panose="020B0600070205080204" pitchFamily="50" charset="-128"/>
              </a:rPr>
              <a:t>夢洲エリア</a:t>
            </a:r>
          </a:p>
        </p:txBody>
      </p:sp>
      <p:sp>
        <p:nvSpPr>
          <p:cNvPr id="16" name="サブタイトル 2"/>
          <p:cNvSpPr txBox="1">
            <a:spLocks/>
          </p:cNvSpPr>
          <p:nvPr/>
        </p:nvSpPr>
        <p:spPr>
          <a:xfrm>
            <a:off x="1346854" y="1542868"/>
            <a:ext cx="7571859" cy="1444445"/>
          </a:xfrm>
          <a:prstGeom prst="rect">
            <a:avLst/>
          </a:prstGeom>
          <a:solidFill>
            <a:schemeClr val="bg1"/>
          </a:solidFill>
          <a:ln>
            <a:solidFill>
              <a:schemeClr val="tx1"/>
            </a:solidFill>
          </a:ln>
        </p:spPr>
        <p:txBody>
          <a:bodyPr vert="horz" lIns="91440" tIns="45720" rIns="91440" bIns="45720" rtlCol="0">
            <a:normAutofit fontScale="85000" lnSpcReduction="10000"/>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lnSpc>
                <a:spcPts val="1700"/>
              </a:lnSpc>
              <a:buNone/>
            </a:pPr>
            <a:r>
              <a:rPr lang="ja-JP" altLang="en-US" sz="1800" dirty="0">
                <a:latin typeface="ＭＳ Ｐゴシック" panose="020B0600070205080204" pitchFamily="50" charset="-128"/>
                <a:ea typeface="ＭＳ Ｐゴシック" panose="020B0600070205080204" pitchFamily="50" charset="-128"/>
              </a:rPr>
              <a:t>◆最先端の技術を導入した入場規制やゲーミング規制の導入</a:t>
            </a:r>
            <a:endParaRPr lang="en-US" altLang="ja-JP" sz="1800" dirty="0">
              <a:latin typeface="ＭＳ Ｐゴシック" panose="020B0600070205080204" pitchFamily="50" charset="-128"/>
              <a:ea typeface="ＭＳ Ｐゴシック" panose="020B0600070205080204" pitchFamily="50" charset="-128"/>
            </a:endParaRPr>
          </a:p>
          <a:p>
            <a:pPr marL="0" indent="0">
              <a:lnSpc>
                <a:spcPts val="1700"/>
              </a:lnSpc>
              <a:buNone/>
            </a:pPr>
            <a:r>
              <a:rPr lang="ja-JP" altLang="en-US" sz="1800" dirty="0">
                <a:latin typeface="ＭＳ Ｐゴシック" panose="020B0600070205080204" pitchFamily="50" charset="-128"/>
                <a:ea typeface="ＭＳ Ｐゴシック" panose="020B0600070205080204" pitchFamily="50" charset="-128"/>
              </a:rPr>
              <a:t>（例）</a:t>
            </a:r>
            <a:endParaRPr lang="en-US" altLang="ja-JP" sz="1800" dirty="0">
              <a:latin typeface="ＭＳ Ｐゴシック" panose="020B0600070205080204" pitchFamily="50" charset="-128"/>
              <a:ea typeface="ＭＳ Ｐゴシック" panose="020B0600070205080204" pitchFamily="50" charset="-128"/>
            </a:endParaRPr>
          </a:p>
          <a:p>
            <a:pPr marL="0" indent="0">
              <a:lnSpc>
                <a:spcPts val="1700"/>
              </a:lnSpc>
              <a:buNone/>
            </a:pPr>
            <a:r>
              <a:rPr lang="ja-JP" altLang="en-US" sz="1800" dirty="0">
                <a:latin typeface="ＭＳ Ｐゴシック" panose="020B0600070205080204" pitchFamily="50" charset="-128"/>
                <a:ea typeface="ＭＳ Ｐゴシック" panose="020B0600070205080204" pitchFamily="50" charset="-128"/>
              </a:rPr>
              <a:t>　・</a:t>
            </a:r>
            <a:r>
              <a:rPr lang="ja-JP" altLang="en-US" sz="1800" dirty="0">
                <a:latin typeface="ＭＳ Ｐゴシック" panose="020B0600070205080204" pitchFamily="50" charset="-128"/>
                <a:ea typeface="ＭＳ Ｐゴシック" panose="020B0600070205080204" pitchFamily="50" charset="-128"/>
                <a:cs typeface="Meiryo UI" panose="020B0604030504040204" pitchFamily="50" charset="-128"/>
              </a:rPr>
              <a:t>最先端の認証・排除プログラム（顔認証、生体認証等の複合利用）による入場確認</a:t>
            </a:r>
            <a:endParaRPr lang="en-US" altLang="ja-JP" sz="1800" dirty="0">
              <a:latin typeface="ＭＳ Ｐゴシック" panose="020B0600070205080204" pitchFamily="50" charset="-128"/>
              <a:ea typeface="ＭＳ Ｐゴシック" panose="020B0600070205080204" pitchFamily="50" charset="-128"/>
              <a:cs typeface="Meiryo UI" panose="020B0604030504040204" pitchFamily="50" charset="-128"/>
            </a:endParaRPr>
          </a:p>
          <a:p>
            <a:pPr marL="0" indent="0">
              <a:lnSpc>
                <a:spcPts val="1700"/>
              </a:lnSpc>
              <a:buNone/>
            </a:pPr>
            <a:r>
              <a:rPr lang="ja-JP" altLang="en-US" sz="1800" dirty="0">
                <a:latin typeface="ＭＳ Ｐゴシック" panose="020B0600070205080204" pitchFamily="50" charset="-128"/>
                <a:ea typeface="ＭＳ Ｐゴシック" panose="020B0600070205080204" pitchFamily="50" charset="-128"/>
                <a:cs typeface="Meiryo UI" panose="020B0604030504040204" pitchFamily="50" charset="-128"/>
              </a:rPr>
              <a:t>　・依存症者及び依存症予備軍の早期発見のため、賭け金額等のデータ化など、最先端の</a:t>
            </a:r>
            <a:endParaRPr lang="en-US" altLang="ja-JP" sz="1800" dirty="0">
              <a:latin typeface="ＭＳ Ｐゴシック" panose="020B0600070205080204" pitchFamily="50" charset="-128"/>
              <a:ea typeface="ＭＳ Ｐゴシック" panose="020B0600070205080204" pitchFamily="50" charset="-128"/>
              <a:cs typeface="Meiryo UI" panose="020B0604030504040204" pitchFamily="50" charset="-128"/>
            </a:endParaRPr>
          </a:p>
          <a:p>
            <a:pPr marL="0" indent="0">
              <a:lnSpc>
                <a:spcPts val="1700"/>
              </a:lnSpc>
              <a:buNone/>
            </a:pPr>
            <a:r>
              <a:rPr lang="ja-JP" altLang="en-US" sz="1800" dirty="0">
                <a:latin typeface="ＭＳ Ｐゴシック" panose="020B0600070205080204" pitchFamily="50" charset="-128"/>
                <a:ea typeface="ＭＳ Ｐゴシック" panose="020B0600070205080204" pitchFamily="50" charset="-128"/>
                <a:cs typeface="Meiryo UI" panose="020B0604030504040204" pitchFamily="50" charset="-128"/>
              </a:rPr>
              <a:t>　　技術を活用したゲーミング規制</a:t>
            </a:r>
            <a:endParaRPr lang="en-US" altLang="ja-JP" sz="1800" dirty="0">
              <a:latin typeface="ＭＳ Ｐゴシック" panose="020B0600070205080204" pitchFamily="50" charset="-128"/>
              <a:ea typeface="ＭＳ Ｐゴシック" panose="020B0600070205080204" pitchFamily="50" charset="-128"/>
              <a:cs typeface="Meiryo UI" panose="020B0604030504040204" pitchFamily="50" charset="-128"/>
            </a:endParaRPr>
          </a:p>
          <a:p>
            <a:endParaRPr lang="ja-JP" altLang="en-US" sz="1600" dirty="0">
              <a:latin typeface="HG丸ｺﾞｼｯｸM-PRO" panose="020F0600000000000000" pitchFamily="50" charset="-128"/>
              <a:ea typeface="HG丸ｺﾞｼｯｸM-PRO" panose="020F0600000000000000" pitchFamily="50" charset="-128"/>
            </a:endParaRPr>
          </a:p>
        </p:txBody>
      </p:sp>
      <p:sp>
        <p:nvSpPr>
          <p:cNvPr id="4" name="片側の 2 つの角を丸めた四角形 3"/>
          <p:cNvSpPr/>
          <p:nvPr/>
        </p:nvSpPr>
        <p:spPr>
          <a:xfrm>
            <a:off x="790756" y="1249166"/>
            <a:ext cx="965640" cy="254774"/>
          </a:xfrm>
          <a:prstGeom prst="round2SameRect">
            <a:avLst/>
          </a:prstGeom>
          <a:solidFill>
            <a:schemeClr val="accent2">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rPr>
              <a:t>夢　　洲</a:t>
            </a:r>
          </a:p>
        </p:txBody>
      </p:sp>
      <p:sp>
        <p:nvSpPr>
          <p:cNvPr id="5" name="正方形/長方形 4"/>
          <p:cNvSpPr/>
          <p:nvPr/>
        </p:nvSpPr>
        <p:spPr>
          <a:xfrm>
            <a:off x="743890" y="4805159"/>
            <a:ext cx="8263092" cy="2052841"/>
          </a:xfrm>
          <a:prstGeom prst="rect">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正方形/長方形 6"/>
          <p:cNvSpPr/>
          <p:nvPr/>
        </p:nvSpPr>
        <p:spPr>
          <a:xfrm>
            <a:off x="790756" y="4938002"/>
            <a:ext cx="435954" cy="1857836"/>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1200" dirty="0">
                <a:solidFill>
                  <a:schemeClr val="tx1"/>
                </a:solidFill>
                <a:latin typeface="ＭＳ Ｐゴシック" panose="020B0600070205080204" pitchFamily="50" charset="-128"/>
                <a:ea typeface="ＭＳ Ｐゴシック" panose="020B0600070205080204" pitchFamily="50" charset="-128"/>
              </a:rPr>
              <a:t>（府・市・関係機関主体）</a:t>
            </a:r>
            <a:endParaRPr lang="en-US" altLang="ja-JP" sz="1200" dirty="0">
              <a:solidFill>
                <a:schemeClr val="tx1"/>
              </a:solidFill>
              <a:latin typeface="ＭＳ Ｐゴシック" panose="020B0600070205080204" pitchFamily="50" charset="-128"/>
              <a:ea typeface="ＭＳ Ｐゴシック" panose="020B0600070205080204" pitchFamily="50" charset="-128"/>
            </a:endParaRPr>
          </a:p>
          <a:p>
            <a:pPr algn="ctr"/>
            <a:r>
              <a:rPr lang="ja-JP" altLang="en-US" sz="1200" dirty="0">
                <a:solidFill>
                  <a:schemeClr val="tx1"/>
                </a:solidFill>
                <a:latin typeface="ＭＳ Ｐゴシック" panose="020B0600070205080204" pitchFamily="50" charset="-128"/>
                <a:ea typeface="ＭＳ Ｐゴシック" panose="020B0600070205080204" pitchFamily="50" charset="-128"/>
              </a:rPr>
              <a:t>府内全域</a:t>
            </a:r>
          </a:p>
        </p:txBody>
      </p:sp>
      <p:sp>
        <p:nvSpPr>
          <p:cNvPr id="10" name="サブタイトル 2"/>
          <p:cNvSpPr txBox="1">
            <a:spLocks/>
          </p:cNvSpPr>
          <p:nvPr/>
        </p:nvSpPr>
        <p:spPr>
          <a:xfrm>
            <a:off x="1346854" y="4910132"/>
            <a:ext cx="7571859" cy="1885706"/>
          </a:xfrm>
          <a:prstGeom prst="rect">
            <a:avLst/>
          </a:prstGeom>
          <a:solidFill>
            <a:schemeClr val="bg1"/>
          </a:solidFill>
          <a:ln>
            <a:solidFill>
              <a:schemeClr val="tx1"/>
            </a:solidFill>
          </a:ln>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lnSpc>
                <a:spcPts val="1700"/>
              </a:lnSpc>
              <a:buNone/>
            </a:pPr>
            <a:r>
              <a:rPr lang="ja-JP" altLang="en-US" sz="1400" b="1" dirty="0">
                <a:latin typeface="ＭＳ Ｐゴシック" panose="020B0600070205080204" pitchFamily="50" charset="-128"/>
                <a:ea typeface="ＭＳ Ｐゴシック" panose="020B0600070205080204" pitchFamily="50" charset="-128"/>
              </a:rPr>
              <a:t>＜教育の振興等＞</a:t>
            </a:r>
            <a:endParaRPr lang="en-US" altLang="ja-JP" sz="1400" b="1" dirty="0">
              <a:latin typeface="ＭＳ Ｐゴシック" panose="020B0600070205080204" pitchFamily="50" charset="-128"/>
              <a:ea typeface="ＭＳ Ｐゴシック" panose="020B0600070205080204" pitchFamily="50" charset="-128"/>
            </a:endParaRPr>
          </a:p>
          <a:p>
            <a:pPr marL="0" indent="0">
              <a:lnSpc>
                <a:spcPts val="1700"/>
              </a:lnSpc>
              <a:buNone/>
            </a:pPr>
            <a:r>
              <a:rPr lang="ja-JP" altLang="en-US" sz="1400" dirty="0">
                <a:latin typeface="ＭＳ Ｐゴシック" panose="020B0600070205080204" pitchFamily="50" charset="-128"/>
                <a:ea typeface="ＭＳ Ｐゴシック" panose="020B0600070205080204" pitchFamily="50" charset="-128"/>
              </a:rPr>
              <a:t>　・ギャンブル等依存症に対する教員の理解促進、発達段階に応じたギャンブル等依存症予防に</a:t>
            </a:r>
            <a:endParaRPr lang="en-US" altLang="ja-JP" sz="1400" dirty="0">
              <a:latin typeface="ＭＳ Ｐゴシック" panose="020B0600070205080204" pitchFamily="50" charset="-128"/>
              <a:ea typeface="ＭＳ Ｐゴシック" panose="020B0600070205080204" pitchFamily="50" charset="-128"/>
            </a:endParaRPr>
          </a:p>
          <a:p>
            <a:pPr marL="0" indent="0">
              <a:lnSpc>
                <a:spcPts val="1700"/>
              </a:lnSpc>
              <a:buNone/>
            </a:pPr>
            <a:r>
              <a:rPr lang="ja-JP" altLang="en-US" sz="1400" dirty="0">
                <a:latin typeface="ＭＳ Ｐゴシック" panose="020B0600070205080204" pitchFamily="50" charset="-128"/>
                <a:ea typeface="ＭＳ Ｐゴシック" panose="020B0600070205080204" pitchFamily="50" charset="-128"/>
              </a:rPr>
              <a:t>　 資する教育、啓発</a:t>
            </a:r>
            <a:endParaRPr lang="en-US" altLang="ja-JP" sz="1400" dirty="0">
              <a:latin typeface="ＭＳ Ｐゴシック" panose="020B0600070205080204" pitchFamily="50" charset="-128"/>
              <a:ea typeface="ＭＳ Ｐゴシック" panose="020B0600070205080204" pitchFamily="50" charset="-128"/>
            </a:endParaRPr>
          </a:p>
          <a:p>
            <a:pPr marL="0" indent="0">
              <a:lnSpc>
                <a:spcPts val="1700"/>
              </a:lnSpc>
              <a:buNone/>
            </a:pPr>
            <a:r>
              <a:rPr lang="ja-JP" altLang="en-US" sz="1400" b="1" dirty="0">
                <a:latin typeface="ＭＳ Ｐゴシック" panose="020B0600070205080204" pitchFamily="50" charset="-128"/>
                <a:ea typeface="ＭＳ Ｐゴシック" panose="020B0600070205080204" pitchFamily="50" charset="-128"/>
              </a:rPr>
              <a:t>＜ギャンブル等依存症の予防等に資する事項＞</a:t>
            </a:r>
            <a:endParaRPr lang="en-US" altLang="ja-JP" sz="1400" b="1" dirty="0">
              <a:latin typeface="ＭＳ Ｐゴシック" panose="020B0600070205080204" pitchFamily="50" charset="-128"/>
              <a:ea typeface="ＭＳ Ｐゴシック" panose="020B0600070205080204" pitchFamily="50" charset="-128"/>
            </a:endParaRPr>
          </a:p>
          <a:p>
            <a:pPr marL="0" indent="0">
              <a:lnSpc>
                <a:spcPts val="1700"/>
              </a:lnSpc>
              <a:buNone/>
            </a:pPr>
            <a:r>
              <a:rPr lang="ja-JP" altLang="en-US" sz="1400" b="1" dirty="0">
                <a:latin typeface="ＭＳ Ｐゴシック" panose="020B0600070205080204" pitchFamily="50" charset="-128"/>
                <a:ea typeface="ＭＳ Ｐゴシック" panose="020B0600070205080204" pitchFamily="50" charset="-128"/>
              </a:rPr>
              <a:t>　</a:t>
            </a:r>
            <a:r>
              <a:rPr lang="ja-JP" altLang="en-US" sz="1400" dirty="0">
                <a:latin typeface="ＭＳ Ｐゴシック" panose="020B0600070205080204" pitchFamily="50" charset="-128"/>
                <a:ea typeface="ＭＳ Ｐゴシック" panose="020B0600070205080204" pitchFamily="50" charset="-128"/>
              </a:rPr>
              <a:t>・国・自治体との協力関係のもと、事業者による自主的な依存症対策の促進</a:t>
            </a:r>
            <a:endParaRPr lang="en-US" altLang="ja-JP" sz="1400" dirty="0">
              <a:latin typeface="ＭＳ Ｐゴシック" panose="020B0600070205080204" pitchFamily="50" charset="-128"/>
              <a:ea typeface="ＭＳ Ｐゴシック" panose="020B0600070205080204" pitchFamily="50" charset="-128"/>
            </a:endParaRPr>
          </a:p>
          <a:p>
            <a:pPr marL="0" indent="0">
              <a:lnSpc>
                <a:spcPts val="1700"/>
              </a:lnSpc>
              <a:buNone/>
            </a:pPr>
            <a:r>
              <a:rPr lang="ja-JP" altLang="en-US" sz="1400" dirty="0">
                <a:latin typeface="ＭＳ Ｐゴシック" panose="020B0600070205080204" pitchFamily="50" charset="-128"/>
                <a:ea typeface="ＭＳ Ｐゴシック" panose="020B0600070205080204" pitchFamily="50" charset="-128"/>
              </a:rPr>
              <a:t>　・青少年等への啓発活動をはじめ、ギャンブル等依存症予防に有効な知識の提供などの</a:t>
            </a:r>
            <a:endParaRPr lang="en-US" altLang="ja-JP" sz="1400" dirty="0">
              <a:latin typeface="ＭＳ Ｐゴシック" panose="020B0600070205080204" pitchFamily="50" charset="-128"/>
              <a:ea typeface="ＭＳ Ｐゴシック" panose="020B0600070205080204" pitchFamily="50" charset="-128"/>
            </a:endParaRPr>
          </a:p>
          <a:p>
            <a:pPr marL="0" indent="0">
              <a:lnSpc>
                <a:spcPts val="1700"/>
              </a:lnSpc>
              <a:buNone/>
            </a:pPr>
            <a:r>
              <a:rPr lang="ja-JP" altLang="en-US" sz="1400" dirty="0">
                <a:latin typeface="ＭＳ Ｐゴシック" panose="020B0600070205080204" pitchFamily="50" charset="-128"/>
                <a:ea typeface="ＭＳ Ｐゴシック" panose="020B0600070205080204" pitchFamily="50" charset="-128"/>
              </a:rPr>
              <a:t>　　理解促進</a:t>
            </a:r>
            <a:endParaRPr lang="en-US" altLang="ja-JP" sz="1400" dirty="0">
              <a:latin typeface="ＭＳ Ｐゴシック" panose="020B0600070205080204" pitchFamily="50" charset="-128"/>
              <a:ea typeface="ＭＳ Ｐゴシック" panose="020B0600070205080204" pitchFamily="50" charset="-128"/>
            </a:endParaRPr>
          </a:p>
        </p:txBody>
      </p:sp>
      <p:sp>
        <p:nvSpPr>
          <p:cNvPr id="17" name="片側の 2 つの角を丸めた四角形 16"/>
          <p:cNvSpPr/>
          <p:nvPr/>
        </p:nvSpPr>
        <p:spPr>
          <a:xfrm>
            <a:off x="819903" y="4676973"/>
            <a:ext cx="965640" cy="219907"/>
          </a:xfrm>
          <a:prstGeom prst="round2SameRect">
            <a:avLst/>
          </a:prstGeom>
          <a:solidFill>
            <a:schemeClr val="accent2">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chemeClr val="tx1"/>
                </a:solidFill>
              </a:rPr>
              <a:t>府内全域</a:t>
            </a:r>
            <a:endParaRPr kumimoji="1" lang="ja-JP" altLang="en-US" sz="1400" dirty="0">
              <a:solidFill>
                <a:schemeClr val="tx1"/>
              </a:solidFill>
            </a:endParaRPr>
          </a:p>
        </p:txBody>
      </p:sp>
    </p:spTree>
    <p:extLst>
      <p:ext uri="{BB962C8B-B14F-4D97-AF65-F5344CB8AC3E}">
        <p14:creationId xmlns:p14="http://schemas.microsoft.com/office/powerpoint/2010/main" val="1505808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179513" y="1530396"/>
            <a:ext cx="403584" cy="5205253"/>
          </a:xfrm>
          <a:prstGeom prst="rect">
            <a:avLst/>
          </a:prstGeom>
          <a:solidFill>
            <a:schemeClr val="tx2">
              <a:lumMod val="40000"/>
              <a:lumOff val="6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b="1" dirty="0">
                <a:solidFill>
                  <a:schemeClr val="bg1"/>
                </a:solidFill>
                <a:latin typeface="ＭＳ Ｐゴシック" panose="020B0600070205080204" pitchFamily="50" charset="-128"/>
                <a:ea typeface="ＭＳ Ｐゴシック" panose="020B0600070205080204" pitchFamily="50" charset="-128"/>
              </a:rPr>
              <a:t>大阪モデル（総合的かつシームレスな取り組み）</a:t>
            </a:r>
          </a:p>
        </p:txBody>
      </p:sp>
      <p:sp>
        <p:nvSpPr>
          <p:cNvPr id="6" name="タイトル 1"/>
          <p:cNvSpPr txBox="1">
            <a:spLocks/>
          </p:cNvSpPr>
          <p:nvPr/>
        </p:nvSpPr>
        <p:spPr>
          <a:xfrm>
            <a:off x="0" y="0"/>
            <a:ext cx="9144000" cy="696686"/>
          </a:xfrm>
          <a:prstGeom prst="rect">
            <a:avLst/>
          </a:prstGeom>
          <a:gradFill flip="none" rotWithShape="1">
            <a:gsLst>
              <a:gs pos="0">
                <a:srgbClr val="0000FF"/>
              </a:gs>
              <a:gs pos="39999">
                <a:srgbClr val="0A128C"/>
              </a:gs>
              <a:gs pos="70000">
                <a:srgbClr val="181CC7"/>
              </a:gs>
              <a:gs pos="88000">
                <a:srgbClr val="7005D4"/>
              </a:gs>
              <a:gs pos="100000">
                <a:srgbClr val="8C3D91"/>
              </a:gs>
            </a:gsLst>
            <a:lin ang="5400000" scaled="0"/>
            <a:tileRect/>
          </a:gradFill>
        </p:spPr>
        <p:txBody>
          <a:bodyPr vert="horz" lIns="91440" tIns="45720" rIns="91440" bIns="45720" rtlCol="0" anchor="ctr">
            <a:normAutofit fontScale="97500"/>
          </a:bodyPr>
          <a:lstStyle/>
          <a:p>
            <a:pPr lvl="0">
              <a:spcBef>
                <a:spcPct val="0"/>
              </a:spcBef>
              <a:defRPr/>
            </a:pPr>
            <a:r>
              <a:rPr lang="ja-JP" altLang="en-US" sz="3200" dirty="0">
                <a:solidFill>
                  <a:schemeClr val="bg1"/>
                </a:solidFill>
                <a:latin typeface="+mj-lt"/>
                <a:ea typeface="+mj-ea"/>
                <a:cs typeface="+mj-cs"/>
              </a:rPr>
              <a:t>懸念事項と最小化への取り組み</a:t>
            </a:r>
            <a:endParaRPr lang="ja-JP" altLang="en-US" sz="3200" dirty="0">
              <a:solidFill>
                <a:schemeClr val="bg1"/>
              </a:solidFill>
            </a:endParaRPr>
          </a:p>
        </p:txBody>
      </p:sp>
      <p:sp>
        <p:nvSpPr>
          <p:cNvPr id="7" name="スライド番号プレースホルダ 9"/>
          <p:cNvSpPr txBox="1">
            <a:spLocks/>
          </p:cNvSpPr>
          <p:nvPr/>
        </p:nvSpPr>
        <p:spPr>
          <a:xfrm>
            <a:off x="6992094" y="6398746"/>
            <a:ext cx="21336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2F5FFCC2-724E-4DD4-AEC6-56C0720B265A}" type="slidenum">
              <a:rPr lang="ja-JP" altLang="en-US" smtClean="0"/>
              <a:pPr/>
              <a:t>6</a:t>
            </a:fld>
            <a:endParaRPr lang="ja-JP" altLang="en-US" dirty="0"/>
          </a:p>
        </p:txBody>
      </p:sp>
      <p:sp>
        <p:nvSpPr>
          <p:cNvPr id="4" name="正方形/長方形 3"/>
          <p:cNvSpPr/>
          <p:nvPr/>
        </p:nvSpPr>
        <p:spPr>
          <a:xfrm>
            <a:off x="691363" y="1179071"/>
            <a:ext cx="8240603" cy="5678928"/>
          </a:xfrm>
          <a:prstGeom prst="rect">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正方形/長方形 7"/>
          <p:cNvSpPr/>
          <p:nvPr/>
        </p:nvSpPr>
        <p:spPr>
          <a:xfrm>
            <a:off x="777625" y="1523541"/>
            <a:ext cx="412820" cy="5141454"/>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1200" dirty="0">
                <a:solidFill>
                  <a:schemeClr val="tx1"/>
                </a:solidFill>
                <a:latin typeface="ＭＳ Ｐゴシック" panose="020B0600070205080204" pitchFamily="50" charset="-128"/>
                <a:ea typeface="ＭＳ Ｐゴシック" panose="020B0600070205080204" pitchFamily="50" charset="-128"/>
              </a:rPr>
              <a:t>（府・市・関係機関主体）</a:t>
            </a:r>
            <a:endParaRPr lang="en-US" altLang="ja-JP" sz="1200" dirty="0">
              <a:solidFill>
                <a:schemeClr val="tx1"/>
              </a:solidFill>
              <a:latin typeface="ＭＳ Ｐゴシック" panose="020B0600070205080204" pitchFamily="50" charset="-128"/>
              <a:ea typeface="ＭＳ Ｐゴシック" panose="020B0600070205080204" pitchFamily="50" charset="-128"/>
            </a:endParaRPr>
          </a:p>
          <a:p>
            <a:pPr algn="ctr"/>
            <a:r>
              <a:rPr lang="ja-JP" altLang="en-US" sz="1200" dirty="0">
                <a:solidFill>
                  <a:schemeClr val="tx1"/>
                </a:solidFill>
                <a:latin typeface="ＭＳ Ｐゴシック" panose="020B0600070205080204" pitchFamily="50" charset="-128"/>
                <a:ea typeface="ＭＳ Ｐゴシック" panose="020B0600070205080204" pitchFamily="50" charset="-128"/>
              </a:rPr>
              <a:t>府内全域</a:t>
            </a:r>
          </a:p>
        </p:txBody>
      </p:sp>
      <p:sp>
        <p:nvSpPr>
          <p:cNvPr id="9" name="サブタイトル 2"/>
          <p:cNvSpPr txBox="1">
            <a:spLocks/>
          </p:cNvSpPr>
          <p:nvPr/>
        </p:nvSpPr>
        <p:spPr>
          <a:xfrm>
            <a:off x="1258957" y="1289024"/>
            <a:ext cx="7619999" cy="5474847"/>
          </a:xfrm>
          <a:prstGeom prst="rect">
            <a:avLst/>
          </a:prstGeom>
          <a:solidFill>
            <a:schemeClr val="bg1"/>
          </a:solidFill>
          <a:ln>
            <a:solidFill>
              <a:schemeClr val="tx1"/>
            </a:solidFill>
          </a:ln>
        </p:spPr>
        <p:txBody>
          <a:bodyPr vert="horz" lIns="91440" tIns="45720" rIns="91440" bIns="45720" rtlCol="0">
            <a:normAutofit fontScale="92500"/>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lnSpc>
                <a:spcPts val="1700"/>
              </a:lnSpc>
            </a:pPr>
            <a:r>
              <a:rPr lang="ja-JP" altLang="en-US" sz="1400" b="1" dirty="0">
                <a:solidFill>
                  <a:schemeClr val="tx1"/>
                </a:solidFill>
                <a:latin typeface="ＭＳ Ｐゴシック" panose="020B0600070205080204" pitchFamily="50" charset="-128"/>
                <a:ea typeface="ＭＳ Ｐゴシック" panose="020B0600070205080204" pitchFamily="50" charset="-128"/>
              </a:rPr>
              <a:t>　＜医療提供体制の整備＞</a:t>
            </a:r>
            <a:endParaRPr lang="en-US" altLang="ja-JP" sz="1400" b="1" dirty="0">
              <a:solidFill>
                <a:schemeClr val="tx1"/>
              </a:solidFill>
              <a:latin typeface="ＭＳ Ｐゴシック" panose="020B0600070205080204" pitchFamily="50" charset="-128"/>
              <a:ea typeface="ＭＳ Ｐゴシック" panose="020B0600070205080204" pitchFamily="50" charset="-128"/>
            </a:endParaRPr>
          </a:p>
          <a:p>
            <a:pPr algn="l">
              <a:lnSpc>
                <a:spcPts val="1700"/>
              </a:lnSpc>
            </a:pPr>
            <a:r>
              <a:rPr lang="ja-JP" altLang="en-US" sz="1400" dirty="0">
                <a:solidFill>
                  <a:schemeClr val="tx1"/>
                </a:solidFill>
                <a:latin typeface="ＭＳ Ｐゴシック" panose="020B0600070205080204" pitchFamily="50" charset="-128"/>
                <a:ea typeface="ＭＳ Ｐゴシック" panose="020B0600070205080204" pitchFamily="50" charset="-128"/>
              </a:rPr>
              <a:t>　　　・治療拠点機関における専門治療プログラムの</a:t>
            </a:r>
            <a:r>
              <a:rPr lang="ja-JP" altLang="en-US" sz="140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試行結果を踏まえた治療プログラムの普及</a:t>
            </a:r>
            <a:endParaRPr lang="en-US" altLang="ja-JP" sz="1400" dirty="0">
              <a:solidFill>
                <a:schemeClr val="tx1"/>
              </a:solidFill>
              <a:latin typeface="ＭＳ Ｐゴシック" panose="020B0600070205080204" pitchFamily="50" charset="-128"/>
              <a:ea typeface="ＭＳ Ｐゴシック" panose="020B0600070205080204" pitchFamily="50" charset="-128"/>
            </a:endParaRPr>
          </a:p>
          <a:p>
            <a:pPr algn="l">
              <a:lnSpc>
                <a:spcPts val="1700"/>
              </a:lnSpc>
            </a:pPr>
            <a:r>
              <a:rPr lang="ja-JP" altLang="en-US" sz="1400" b="1" dirty="0">
                <a:solidFill>
                  <a:schemeClr val="tx1"/>
                </a:solidFill>
                <a:latin typeface="ＭＳ Ｐゴシック" panose="020B0600070205080204" pitchFamily="50" charset="-128"/>
                <a:ea typeface="ＭＳ Ｐゴシック" panose="020B0600070205080204" pitchFamily="50" charset="-128"/>
              </a:rPr>
              <a:t>　＜相談支援等＞</a:t>
            </a:r>
            <a:endParaRPr lang="en-US" altLang="ja-JP" sz="1400" b="1" dirty="0">
              <a:solidFill>
                <a:schemeClr val="tx1"/>
              </a:solidFill>
              <a:latin typeface="ＭＳ Ｐゴシック" panose="020B0600070205080204" pitchFamily="50" charset="-128"/>
              <a:ea typeface="ＭＳ Ｐゴシック" panose="020B0600070205080204" pitchFamily="50" charset="-128"/>
            </a:endParaRPr>
          </a:p>
          <a:p>
            <a:pPr algn="l">
              <a:lnSpc>
                <a:spcPts val="1700"/>
              </a:lnSpc>
            </a:pPr>
            <a:r>
              <a:rPr lang="ja-JP" altLang="en-US" sz="1400" b="1" dirty="0">
                <a:solidFill>
                  <a:schemeClr val="tx1"/>
                </a:solidFill>
                <a:latin typeface="ＭＳ Ｐゴシック" panose="020B0600070205080204" pitchFamily="50" charset="-128"/>
                <a:ea typeface="ＭＳ Ｐゴシック" panose="020B0600070205080204" pitchFamily="50" charset="-128"/>
              </a:rPr>
              <a:t>　　 </a:t>
            </a:r>
            <a:r>
              <a:rPr lang="ja-JP" altLang="en-US" sz="1400" dirty="0">
                <a:solidFill>
                  <a:schemeClr val="tx1"/>
                </a:solidFill>
                <a:latin typeface="ＭＳ Ｐゴシック" panose="020B0600070205080204" pitchFamily="50" charset="-128"/>
                <a:ea typeface="ＭＳ Ｐゴシック" panose="020B0600070205080204" pitchFamily="50" charset="-128"/>
              </a:rPr>
              <a:t>・依存症専門相談の充実　</a:t>
            </a:r>
            <a:endParaRPr lang="en-US" altLang="ja-JP" sz="1400" dirty="0">
              <a:solidFill>
                <a:schemeClr val="tx1"/>
              </a:solidFill>
              <a:latin typeface="ＭＳ Ｐゴシック" panose="020B0600070205080204" pitchFamily="50" charset="-128"/>
              <a:ea typeface="ＭＳ Ｐゴシック" panose="020B0600070205080204" pitchFamily="50" charset="-128"/>
            </a:endParaRPr>
          </a:p>
          <a:p>
            <a:pPr algn="l">
              <a:lnSpc>
                <a:spcPts val="1700"/>
              </a:lnSpc>
            </a:pPr>
            <a:r>
              <a:rPr lang="ja-JP" altLang="en-US" sz="1400" dirty="0">
                <a:solidFill>
                  <a:schemeClr val="tx1"/>
                </a:solidFill>
                <a:latin typeface="ＭＳ Ｐゴシック" panose="020B0600070205080204" pitchFamily="50" charset="-128"/>
                <a:ea typeface="ＭＳ Ｐゴシック" panose="020B0600070205080204" pitchFamily="50" charset="-128"/>
              </a:rPr>
              <a:t>　　 ・ギャンブル等依存症者の家族を対象とした教室の試行結果をふまえた家族支援プログラムの普及</a:t>
            </a:r>
            <a:endParaRPr lang="en-US" altLang="ja-JP" sz="1400" dirty="0">
              <a:solidFill>
                <a:schemeClr val="tx1"/>
              </a:solidFill>
              <a:latin typeface="ＭＳ Ｐゴシック" panose="020B0600070205080204" pitchFamily="50" charset="-128"/>
              <a:ea typeface="ＭＳ Ｐゴシック" panose="020B0600070205080204" pitchFamily="50" charset="-128"/>
            </a:endParaRPr>
          </a:p>
          <a:p>
            <a:pPr algn="l">
              <a:lnSpc>
                <a:spcPts val="1700"/>
              </a:lnSpc>
            </a:pPr>
            <a:r>
              <a:rPr lang="ja-JP" altLang="en-US" sz="1400" dirty="0">
                <a:solidFill>
                  <a:schemeClr val="tx1"/>
                </a:solidFill>
                <a:latin typeface="ＭＳ Ｐゴシック" panose="020B0600070205080204" pitchFamily="50" charset="-128"/>
                <a:ea typeface="ＭＳ Ｐゴシック" panose="020B0600070205080204" pitchFamily="50" charset="-128"/>
              </a:rPr>
              <a:t>　　 ・医療以外も含め多様な領域の相談に対応</a:t>
            </a:r>
            <a:endParaRPr lang="en-US" altLang="ja-JP" sz="1400" dirty="0">
              <a:solidFill>
                <a:schemeClr val="tx1"/>
              </a:solidFill>
              <a:latin typeface="ＭＳ Ｐゴシック" panose="020B0600070205080204" pitchFamily="50" charset="-128"/>
              <a:ea typeface="ＭＳ Ｐゴシック" panose="020B0600070205080204" pitchFamily="50" charset="-128"/>
            </a:endParaRPr>
          </a:p>
          <a:p>
            <a:pPr algn="l">
              <a:lnSpc>
                <a:spcPts val="1700"/>
              </a:lnSpc>
            </a:pPr>
            <a:r>
              <a:rPr lang="ja-JP" altLang="en-US" sz="1400" b="1" dirty="0">
                <a:solidFill>
                  <a:schemeClr val="tx1"/>
                </a:solidFill>
                <a:latin typeface="ＭＳ Ｐゴシック" panose="020B0600070205080204" pitchFamily="50" charset="-128"/>
                <a:ea typeface="ＭＳ Ｐゴシック" panose="020B0600070205080204" pitchFamily="50" charset="-128"/>
              </a:rPr>
              <a:t>　＜社会復帰の支援＞</a:t>
            </a:r>
            <a:endParaRPr lang="en-US" altLang="ja-JP" sz="1400" b="1" dirty="0">
              <a:solidFill>
                <a:schemeClr val="tx1"/>
              </a:solidFill>
              <a:latin typeface="ＭＳ Ｐゴシック" panose="020B0600070205080204" pitchFamily="50" charset="-128"/>
              <a:ea typeface="ＭＳ Ｐゴシック" panose="020B0600070205080204" pitchFamily="50" charset="-128"/>
            </a:endParaRPr>
          </a:p>
          <a:p>
            <a:pPr algn="l">
              <a:lnSpc>
                <a:spcPts val="1700"/>
              </a:lnSpc>
            </a:pPr>
            <a:r>
              <a:rPr lang="ja-JP" altLang="en-US" sz="1400" dirty="0">
                <a:solidFill>
                  <a:schemeClr val="tx1"/>
                </a:solidFill>
                <a:latin typeface="ＭＳ Ｐゴシック" panose="020B0600070205080204" pitchFamily="50" charset="-128"/>
                <a:ea typeface="ＭＳ Ｐゴシック" panose="020B0600070205080204" pitchFamily="50" charset="-128"/>
              </a:rPr>
              <a:t>　　・治療機関、支援団体等と協力のうえ、回復度合いに応じた復職・就労等の支援</a:t>
            </a:r>
            <a:endParaRPr lang="en-US" altLang="ja-JP" sz="1400" dirty="0">
              <a:solidFill>
                <a:schemeClr val="tx1"/>
              </a:solidFill>
              <a:latin typeface="ＭＳ Ｐゴシック" panose="020B0600070205080204" pitchFamily="50" charset="-128"/>
              <a:ea typeface="ＭＳ Ｐゴシック" panose="020B0600070205080204" pitchFamily="50" charset="-128"/>
            </a:endParaRPr>
          </a:p>
          <a:p>
            <a:pPr algn="l">
              <a:lnSpc>
                <a:spcPts val="1700"/>
              </a:lnSpc>
            </a:pPr>
            <a:r>
              <a:rPr lang="ja-JP" altLang="en-US" sz="1400" b="1" dirty="0">
                <a:solidFill>
                  <a:schemeClr val="tx1"/>
                </a:solidFill>
                <a:latin typeface="ＭＳ Ｐゴシック" panose="020B0600070205080204" pitchFamily="50" charset="-128"/>
                <a:ea typeface="ＭＳ Ｐゴシック" panose="020B0600070205080204" pitchFamily="50" charset="-128"/>
              </a:rPr>
              <a:t>　＜民間団体の活動に対する支援＞</a:t>
            </a:r>
            <a:endParaRPr lang="en-US" altLang="ja-JP" sz="1400" b="1" dirty="0">
              <a:solidFill>
                <a:schemeClr val="tx1"/>
              </a:solidFill>
              <a:latin typeface="ＭＳ Ｐゴシック" panose="020B0600070205080204" pitchFamily="50" charset="-128"/>
              <a:ea typeface="ＭＳ Ｐゴシック" panose="020B0600070205080204" pitchFamily="50" charset="-128"/>
            </a:endParaRPr>
          </a:p>
          <a:p>
            <a:pPr algn="l">
              <a:lnSpc>
                <a:spcPts val="1700"/>
              </a:lnSpc>
            </a:pPr>
            <a:r>
              <a:rPr lang="ja-JP" altLang="en-US" sz="1400" dirty="0">
                <a:solidFill>
                  <a:schemeClr val="tx1"/>
                </a:solidFill>
                <a:latin typeface="ＭＳ Ｐゴシック" panose="020B0600070205080204" pitchFamily="50" charset="-128"/>
                <a:ea typeface="ＭＳ Ｐゴシック" panose="020B0600070205080204" pitchFamily="50" charset="-128"/>
              </a:rPr>
              <a:t>　　・自助グループへの財政支援や連携構築を支援</a:t>
            </a:r>
            <a:endParaRPr lang="en-US" altLang="ja-JP" sz="1400" dirty="0">
              <a:solidFill>
                <a:schemeClr val="tx1"/>
              </a:solidFill>
              <a:latin typeface="ＭＳ Ｐゴシック" panose="020B0600070205080204" pitchFamily="50" charset="-128"/>
              <a:ea typeface="ＭＳ Ｐゴシック" panose="020B0600070205080204" pitchFamily="50" charset="-128"/>
            </a:endParaRPr>
          </a:p>
          <a:p>
            <a:pPr algn="l">
              <a:lnSpc>
                <a:spcPts val="1700"/>
              </a:lnSpc>
            </a:pPr>
            <a:r>
              <a:rPr lang="ja-JP" altLang="en-US" sz="1400" b="1" dirty="0">
                <a:solidFill>
                  <a:schemeClr val="tx1"/>
                </a:solidFill>
                <a:latin typeface="ＭＳ Ｐゴシック" panose="020B0600070205080204" pitchFamily="50" charset="-128"/>
                <a:ea typeface="ＭＳ Ｐゴシック" panose="020B0600070205080204" pitchFamily="50" charset="-128"/>
              </a:rPr>
              <a:t>　＜連携協力体制の整備＞</a:t>
            </a:r>
            <a:endParaRPr lang="en-US" altLang="ja-JP" sz="1400" dirty="0">
              <a:solidFill>
                <a:schemeClr val="tx1"/>
              </a:solidFill>
              <a:latin typeface="ＭＳ Ｐゴシック" panose="020B0600070205080204" pitchFamily="50" charset="-128"/>
              <a:ea typeface="ＭＳ Ｐゴシック" panose="020B0600070205080204" pitchFamily="50" charset="-128"/>
            </a:endParaRPr>
          </a:p>
          <a:p>
            <a:pPr algn="l">
              <a:lnSpc>
                <a:spcPts val="1700"/>
              </a:lnSpc>
            </a:pPr>
            <a:r>
              <a:rPr lang="ja-JP" altLang="en-US" sz="1400" dirty="0">
                <a:solidFill>
                  <a:schemeClr val="tx1"/>
                </a:solidFill>
                <a:latin typeface="ＭＳ Ｐゴシック" panose="020B0600070205080204" pitchFamily="50" charset="-128"/>
                <a:ea typeface="ＭＳ Ｐゴシック" panose="020B0600070205080204" pitchFamily="50" charset="-128"/>
              </a:rPr>
              <a:t>　　・依存症に対応する大阪アディクションセンター</a:t>
            </a:r>
            <a:r>
              <a:rPr lang="ja-JP" altLang="en-US" sz="1200" dirty="0">
                <a:solidFill>
                  <a:schemeClr val="tx1"/>
                </a:solidFill>
                <a:latin typeface="ＭＳ Ｐゴシック" panose="020B0600070205080204" pitchFamily="50" charset="-128"/>
                <a:ea typeface="ＭＳ Ｐゴシック" panose="020B0600070205080204" pitchFamily="50" charset="-128"/>
              </a:rPr>
              <a:t>（次頁参照）</a:t>
            </a:r>
            <a:r>
              <a:rPr lang="ja-JP" altLang="en-US" sz="1400" dirty="0">
                <a:solidFill>
                  <a:schemeClr val="tx1"/>
                </a:solidFill>
                <a:latin typeface="ＭＳ Ｐゴシック" panose="020B0600070205080204" pitchFamily="50" charset="-128"/>
                <a:ea typeface="ＭＳ Ｐゴシック" panose="020B0600070205080204" pitchFamily="50" charset="-128"/>
              </a:rPr>
              <a:t>への加盟機関の増加による</a:t>
            </a:r>
            <a:endParaRPr lang="en-US" altLang="ja-JP" sz="1400" dirty="0">
              <a:solidFill>
                <a:schemeClr val="tx1"/>
              </a:solidFill>
              <a:latin typeface="ＭＳ Ｐゴシック" panose="020B0600070205080204" pitchFamily="50" charset="-128"/>
              <a:ea typeface="ＭＳ Ｐゴシック" panose="020B0600070205080204" pitchFamily="50" charset="-128"/>
            </a:endParaRPr>
          </a:p>
          <a:p>
            <a:pPr algn="l">
              <a:lnSpc>
                <a:spcPts val="1700"/>
              </a:lnSpc>
            </a:pPr>
            <a:r>
              <a:rPr lang="ja-JP" altLang="en-US" sz="1400" dirty="0">
                <a:solidFill>
                  <a:schemeClr val="tx1"/>
                </a:solidFill>
                <a:latin typeface="ＭＳ Ｐゴシック" panose="020B0600070205080204" pitchFamily="50" charset="-128"/>
                <a:ea typeface="ＭＳ Ｐゴシック" panose="020B0600070205080204" pitchFamily="50" charset="-128"/>
              </a:rPr>
              <a:t>　　　ネットワークの充実及び加盟機関によるアディクションセンターの積極的な活用による</a:t>
            </a:r>
            <a:endParaRPr lang="en-US" altLang="ja-JP" sz="1400" dirty="0">
              <a:solidFill>
                <a:schemeClr val="tx1"/>
              </a:solidFill>
              <a:latin typeface="ＭＳ Ｐゴシック" panose="020B0600070205080204" pitchFamily="50" charset="-128"/>
              <a:ea typeface="ＭＳ Ｐゴシック" panose="020B0600070205080204" pitchFamily="50" charset="-128"/>
            </a:endParaRPr>
          </a:p>
          <a:p>
            <a:pPr algn="l">
              <a:lnSpc>
                <a:spcPts val="1700"/>
              </a:lnSpc>
            </a:pPr>
            <a:r>
              <a:rPr lang="ja-JP" altLang="en-US" sz="1400" dirty="0">
                <a:solidFill>
                  <a:schemeClr val="tx1"/>
                </a:solidFill>
                <a:latin typeface="ＭＳ Ｐゴシック" panose="020B0600070205080204" pitchFamily="50" charset="-128"/>
                <a:ea typeface="ＭＳ Ｐゴシック" panose="020B0600070205080204" pitchFamily="50" charset="-128"/>
              </a:rPr>
              <a:t>　　　依存症者への対応力の向上</a:t>
            </a:r>
            <a:endParaRPr lang="en-US" altLang="ja-JP" sz="1400" dirty="0">
              <a:solidFill>
                <a:schemeClr val="tx1"/>
              </a:solidFill>
              <a:latin typeface="ＭＳ Ｐゴシック" panose="020B0600070205080204" pitchFamily="50" charset="-128"/>
              <a:ea typeface="ＭＳ Ｐゴシック" panose="020B0600070205080204" pitchFamily="50" charset="-128"/>
            </a:endParaRPr>
          </a:p>
          <a:p>
            <a:pPr algn="l">
              <a:lnSpc>
                <a:spcPts val="1700"/>
              </a:lnSpc>
            </a:pPr>
            <a:r>
              <a:rPr lang="ja-JP" altLang="en-US" sz="1400" b="1" dirty="0">
                <a:solidFill>
                  <a:schemeClr val="tx1"/>
                </a:solidFill>
                <a:latin typeface="ＭＳ Ｐゴシック" panose="020B0600070205080204" pitchFamily="50" charset="-128"/>
                <a:ea typeface="ＭＳ Ｐゴシック" panose="020B0600070205080204" pitchFamily="50" charset="-128"/>
              </a:rPr>
              <a:t>　＜人材の確保等＞</a:t>
            </a:r>
            <a:endParaRPr lang="en-US" altLang="ja-JP" sz="1400" dirty="0">
              <a:solidFill>
                <a:schemeClr val="tx1"/>
              </a:solidFill>
              <a:latin typeface="ＭＳ Ｐゴシック" panose="020B0600070205080204" pitchFamily="50" charset="-128"/>
              <a:ea typeface="ＭＳ Ｐゴシック" panose="020B0600070205080204" pitchFamily="50" charset="-128"/>
            </a:endParaRPr>
          </a:p>
          <a:p>
            <a:pPr algn="l">
              <a:lnSpc>
                <a:spcPts val="1700"/>
              </a:lnSpc>
            </a:pPr>
            <a:r>
              <a:rPr lang="ja-JP" altLang="en-US" sz="1400" dirty="0">
                <a:solidFill>
                  <a:schemeClr val="tx1"/>
                </a:solidFill>
                <a:latin typeface="ＭＳ Ｐゴシック" panose="020B0600070205080204" pitchFamily="50" charset="-128"/>
                <a:ea typeface="ＭＳ Ｐゴシック" panose="020B0600070205080204" pitchFamily="50" charset="-128"/>
              </a:rPr>
              <a:t>　　・治療者と支援者の資質向上</a:t>
            </a:r>
            <a:endParaRPr lang="en-US" altLang="ja-JP" sz="1400" dirty="0">
              <a:solidFill>
                <a:schemeClr val="tx1"/>
              </a:solidFill>
              <a:latin typeface="ＭＳ Ｐゴシック" panose="020B0600070205080204" pitchFamily="50" charset="-128"/>
              <a:ea typeface="ＭＳ Ｐゴシック" panose="020B0600070205080204" pitchFamily="50" charset="-128"/>
            </a:endParaRPr>
          </a:p>
          <a:p>
            <a:pPr algn="l">
              <a:lnSpc>
                <a:spcPts val="1700"/>
              </a:lnSpc>
            </a:pPr>
            <a:r>
              <a:rPr lang="ja-JP" altLang="en-US" sz="1400" b="1" dirty="0">
                <a:solidFill>
                  <a:schemeClr val="tx1"/>
                </a:solidFill>
                <a:latin typeface="ＭＳ Ｐゴシック" panose="020B0600070205080204" pitchFamily="50" charset="-128"/>
                <a:ea typeface="ＭＳ Ｐゴシック" panose="020B0600070205080204" pitchFamily="50" charset="-128"/>
              </a:rPr>
              <a:t>　＜調査研究の推進＞</a:t>
            </a:r>
            <a:endParaRPr lang="en-US" altLang="ja-JP" sz="1400" dirty="0">
              <a:solidFill>
                <a:schemeClr val="tx1"/>
              </a:solidFill>
              <a:latin typeface="ＭＳ Ｐゴシック" panose="020B0600070205080204" pitchFamily="50" charset="-128"/>
              <a:ea typeface="ＭＳ Ｐゴシック" panose="020B0600070205080204" pitchFamily="50" charset="-128"/>
            </a:endParaRPr>
          </a:p>
          <a:p>
            <a:pPr algn="l">
              <a:lnSpc>
                <a:spcPts val="1700"/>
              </a:lnSpc>
            </a:pPr>
            <a:r>
              <a:rPr lang="ja-JP" altLang="en-US" sz="1400" dirty="0">
                <a:solidFill>
                  <a:schemeClr val="tx1"/>
                </a:solidFill>
                <a:latin typeface="ＭＳ Ｐゴシック" panose="020B0600070205080204" pitchFamily="50" charset="-128"/>
                <a:ea typeface="ＭＳ Ｐゴシック" panose="020B0600070205080204" pitchFamily="50" charset="-128"/>
              </a:rPr>
              <a:t>　　　・学術機関等で構成するネットワークの構築</a:t>
            </a:r>
            <a:endParaRPr lang="en-US" altLang="ja-JP" sz="1400" dirty="0">
              <a:solidFill>
                <a:schemeClr val="tx1"/>
              </a:solidFill>
              <a:latin typeface="ＭＳ Ｐゴシック" panose="020B0600070205080204" pitchFamily="50" charset="-128"/>
              <a:ea typeface="ＭＳ Ｐゴシック" panose="020B0600070205080204" pitchFamily="50" charset="-128"/>
            </a:endParaRPr>
          </a:p>
          <a:p>
            <a:pPr algn="l">
              <a:lnSpc>
                <a:spcPts val="1700"/>
              </a:lnSpc>
            </a:pPr>
            <a:r>
              <a:rPr lang="ja-JP" altLang="en-US" sz="1400" b="1" dirty="0">
                <a:solidFill>
                  <a:schemeClr val="tx1"/>
                </a:solidFill>
                <a:latin typeface="ＭＳ Ｐゴシック" panose="020B0600070205080204" pitchFamily="50" charset="-128"/>
                <a:ea typeface="ＭＳ Ｐゴシック" panose="020B0600070205080204" pitchFamily="50" charset="-128"/>
              </a:rPr>
              <a:t>　＜実態把握＞</a:t>
            </a:r>
            <a:endParaRPr lang="en-US" altLang="ja-JP" sz="1400" dirty="0">
              <a:solidFill>
                <a:schemeClr val="tx1"/>
              </a:solidFill>
              <a:latin typeface="ＭＳ Ｐゴシック" panose="020B0600070205080204" pitchFamily="50" charset="-128"/>
              <a:ea typeface="ＭＳ Ｐゴシック" panose="020B0600070205080204" pitchFamily="50" charset="-128"/>
            </a:endParaRPr>
          </a:p>
          <a:p>
            <a:pPr algn="l">
              <a:lnSpc>
                <a:spcPts val="1700"/>
              </a:lnSpc>
            </a:pPr>
            <a:r>
              <a:rPr lang="ja-JP" altLang="en-US" sz="1400" dirty="0">
                <a:solidFill>
                  <a:schemeClr val="tx1"/>
                </a:solidFill>
                <a:latin typeface="ＭＳ Ｐゴシック" panose="020B0600070205080204" pitchFamily="50" charset="-128"/>
                <a:ea typeface="ＭＳ Ｐゴシック" panose="020B0600070205080204" pitchFamily="50" charset="-128"/>
              </a:rPr>
              <a:t>　　 ・ＩＲ開業前後でのギャンブル等依存症実態把握</a:t>
            </a:r>
            <a:endParaRPr lang="en-US" altLang="ja-JP" sz="1400" dirty="0">
              <a:solidFill>
                <a:schemeClr val="tx1"/>
              </a:solidFill>
              <a:latin typeface="ＭＳ Ｐゴシック" panose="020B0600070205080204" pitchFamily="50" charset="-128"/>
              <a:ea typeface="ＭＳ Ｐゴシック" panose="020B0600070205080204" pitchFamily="50" charset="-128"/>
            </a:endParaRPr>
          </a:p>
          <a:p>
            <a:pPr algn="l">
              <a:lnSpc>
                <a:spcPts val="1700"/>
              </a:lnSpc>
            </a:pPr>
            <a:r>
              <a:rPr lang="en-US" altLang="ja-JP" sz="1400" b="1" dirty="0">
                <a:solidFill>
                  <a:schemeClr val="tx1"/>
                </a:solidFill>
                <a:latin typeface="ＭＳ Ｐゴシック" panose="020B0600070205080204" pitchFamily="50" charset="-128"/>
                <a:ea typeface="ＭＳ Ｐゴシック" panose="020B0600070205080204" pitchFamily="50" charset="-128"/>
              </a:rPr>
              <a:t>※</a:t>
            </a:r>
            <a:r>
              <a:rPr lang="ja-JP" altLang="en-US" sz="1400" b="1" dirty="0">
                <a:solidFill>
                  <a:schemeClr val="tx1"/>
                </a:solidFill>
                <a:latin typeface="ＭＳ Ｐゴシック" panose="020B0600070205080204" pitchFamily="50" charset="-128"/>
                <a:ea typeface="ＭＳ Ｐゴシック" panose="020B0600070205080204" pitchFamily="50" charset="-128"/>
              </a:rPr>
              <a:t>取り組みにあたってはクロスアディクトに留意し、アルコール・薬物等依存に関する施策とも有機的に連携</a:t>
            </a:r>
            <a:endParaRPr lang="en-US" altLang="ja-JP" sz="1400" dirty="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algn="l"/>
            <a:endParaRPr lang="ja-JP" altLang="en-US" sz="1400" dirty="0">
              <a:solidFill>
                <a:schemeClr val="tx1"/>
              </a:solidFill>
              <a:latin typeface="HG丸ｺﾞｼｯｸM-PRO" panose="020F0600000000000000" pitchFamily="50" charset="-128"/>
              <a:ea typeface="HG丸ｺﾞｼｯｸM-PRO" panose="020F0600000000000000" pitchFamily="50" charset="-128"/>
            </a:endParaRPr>
          </a:p>
        </p:txBody>
      </p:sp>
      <p:sp>
        <p:nvSpPr>
          <p:cNvPr id="10" name="タイトル 1"/>
          <p:cNvSpPr txBox="1">
            <a:spLocks/>
          </p:cNvSpPr>
          <p:nvPr/>
        </p:nvSpPr>
        <p:spPr>
          <a:xfrm>
            <a:off x="179513" y="752269"/>
            <a:ext cx="8845218" cy="371826"/>
          </a:xfrm>
          <a:prstGeom prst="rect">
            <a:avLst/>
          </a:prstGeom>
          <a:solidFill>
            <a:schemeClr val="tx2">
              <a:lumMod val="75000"/>
            </a:schemeClr>
          </a:solidFill>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1800" b="1" dirty="0">
                <a:solidFill>
                  <a:schemeClr val="bg1"/>
                </a:solidFill>
                <a:latin typeface="ＭＳ Ｐゴシック" panose="020B0600070205080204" pitchFamily="50" charset="-128"/>
                <a:ea typeface="ＭＳ Ｐゴシック" panose="020B0600070205080204" pitchFamily="50" charset="-128"/>
              </a:rPr>
              <a:t>想定される「ギャンブル等依存症対策」について</a:t>
            </a:r>
          </a:p>
        </p:txBody>
      </p:sp>
      <p:sp>
        <p:nvSpPr>
          <p:cNvPr id="11" name="片側の 2 つの角を丸めた四角形 10"/>
          <p:cNvSpPr/>
          <p:nvPr/>
        </p:nvSpPr>
        <p:spPr>
          <a:xfrm>
            <a:off x="691363" y="1124094"/>
            <a:ext cx="872393" cy="219907"/>
          </a:xfrm>
          <a:prstGeom prst="round2SameRect">
            <a:avLst/>
          </a:prstGeom>
          <a:solidFill>
            <a:schemeClr val="accent2">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rPr>
              <a:t>府内全域</a:t>
            </a:r>
            <a:endParaRPr kumimoji="1" lang="ja-JP" altLang="en-US" sz="1200" dirty="0">
              <a:solidFill>
                <a:schemeClr val="tx1"/>
              </a:solidFill>
            </a:endParaRPr>
          </a:p>
        </p:txBody>
      </p:sp>
    </p:spTree>
    <p:extLst>
      <p:ext uri="{BB962C8B-B14F-4D97-AF65-F5344CB8AC3E}">
        <p14:creationId xmlns:p14="http://schemas.microsoft.com/office/powerpoint/2010/main" val="16819466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グループ化 1"/>
          <p:cNvGrpSpPr/>
          <p:nvPr/>
        </p:nvGrpSpPr>
        <p:grpSpPr>
          <a:xfrm>
            <a:off x="217998" y="2028456"/>
            <a:ext cx="5274751" cy="3352648"/>
            <a:chOff x="1043803" y="1250164"/>
            <a:chExt cx="7969968" cy="3946014"/>
          </a:xfrm>
        </p:grpSpPr>
        <p:sp>
          <p:nvSpPr>
            <p:cNvPr id="3" name="円/楕円 2"/>
            <p:cNvSpPr/>
            <p:nvPr/>
          </p:nvSpPr>
          <p:spPr>
            <a:xfrm>
              <a:off x="2000673" y="1520745"/>
              <a:ext cx="6192688" cy="3597772"/>
            </a:xfrm>
            <a:prstGeom prst="ellipse">
              <a:avLst/>
            </a:prstGeom>
            <a:solidFill>
              <a:schemeClr val="bg1"/>
            </a:solidFill>
            <a:ln w="38100">
              <a:solidFill>
                <a:schemeClr val="accent1"/>
              </a:solidFill>
            </a:ln>
            <a:effectLst>
              <a:glow rad="63500">
                <a:schemeClr val="accent1">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50"/>
            </a:p>
          </p:txBody>
        </p:sp>
        <p:sp>
          <p:nvSpPr>
            <p:cNvPr id="63" name="角丸四角形 62"/>
            <p:cNvSpPr/>
            <p:nvPr/>
          </p:nvSpPr>
          <p:spPr>
            <a:xfrm>
              <a:off x="1510825" y="1983476"/>
              <a:ext cx="1598107" cy="504112"/>
            </a:xfrm>
            <a:prstGeom prst="roundRect">
              <a:avLst/>
            </a:prstGeom>
            <a:ln/>
          </p:spPr>
          <p:style>
            <a:lnRef idx="1">
              <a:schemeClr val="accent5"/>
            </a:lnRef>
            <a:fillRef idx="2">
              <a:schemeClr val="accent5"/>
            </a:fillRef>
            <a:effectRef idx="1">
              <a:schemeClr val="accent5"/>
            </a:effectRef>
            <a:fontRef idx="minor">
              <a:schemeClr val="dk1"/>
            </a:fontRef>
          </p:style>
          <p:txBody>
            <a:bodyPr rtlCol="0" anchor="ctr"/>
            <a:lstStyle/>
            <a:p>
              <a:pPr algn="ctr"/>
              <a:r>
                <a:rPr lang="ja-JP" altLang="en-US" sz="1050" b="1" dirty="0">
                  <a:solidFill>
                    <a:schemeClr val="tx1"/>
                  </a:solidFill>
                  <a:latin typeface="HG丸ｺﾞｼｯｸM-PRO" panose="020F0600000000000000" pitchFamily="50" charset="-128"/>
                  <a:ea typeface="HG丸ｺﾞｼｯｸM-PRO" panose="020F0600000000000000" pitchFamily="50" charset="-128"/>
                </a:rPr>
                <a:t>大阪精神科</a:t>
              </a:r>
              <a:endParaRPr lang="en-US" altLang="ja-JP" sz="1050" b="1" dirty="0">
                <a:solidFill>
                  <a:schemeClr val="tx1"/>
                </a:solidFill>
                <a:latin typeface="HG丸ｺﾞｼｯｸM-PRO" panose="020F0600000000000000" pitchFamily="50" charset="-128"/>
                <a:ea typeface="HG丸ｺﾞｼｯｸM-PRO" panose="020F0600000000000000" pitchFamily="50" charset="-128"/>
              </a:endParaRPr>
            </a:p>
            <a:p>
              <a:pPr algn="ctr"/>
              <a:r>
                <a:rPr lang="ja-JP" altLang="en-US" sz="1050" b="1" dirty="0">
                  <a:solidFill>
                    <a:schemeClr val="tx1"/>
                  </a:solidFill>
                  <a:latin typeface="HG丸ｺﾞｼｯｸM-PRO" panose="020F0600000000000000" pitchFamily="50" charset="-128"/>
                  <a:ea typeface="HG丸ｺﾞｼｯｸM-PRO" panose="020F0600000000000000" pitchFamily="50" charset="-128"/>
                </a:rPr>
                <a:t>診療所協会</a:t>
              </a:r>
              <a:endParaRPr kumimoji="1" lang="ja-JP" altLang="en-US" sz="1050" b="1" dirty="0">
                <a:solidFill>
                  <a:schemeClr val="tx1"/>
                </a:solidFill>
                <a:latin typeface="HG丸ｺﾞｼｯｸM-PRO" panose="020F0600000000000000" pitchFamily="50" charset="-128"/>
                <a:ea typeface="HG丸ｺﾞｼｯｸM-PRO" panose="020F0600000000000000" pitchFamily="50" charset="-128"/>
              </a:endParaRPr>
            </a:p>
          </p:txBody>
        </p:sp>
        <p:sp>
          <p:nvSpPr>
            <p:cNvPr id="77" name="角丸四角形 76"/>
            <p:cNvSpPr/>
            <p:nvPr/>
          </p:nvSpPr>
          <p:spPr>
            <a:xfrm>
              <a:off x="4615992" y="1250164"/>
              <a:ext cx="1014327" cy="363586"/>
            </a:xfrm>
            <a:prstGeom prst="roundRect">
              <a:avLst/>
            </a:prstGeom>
            <a:ln/>
          </p:spPr>
          <p:style>
            <a:lnRef idx="1">
              <a:schemeClr val="accent5"/>
            </a:lnRef>
            <a:fillRef idx="2">
              <a:schemeClr val="accent5"/>
            </a:fillRef>
            <a:effectRef idx="1">
              <a:schemeClr val="accent5"/>
            </a:effectRef>
            <a:fontRef idx="minor">
              <a:schemeClr val="dk1"/>
            </a:fontRef>
          </p:style>
          <p:txBody>
            <a:bodyPr rtlCol="0" anchor="ctr"/>
            <a:lstStyle/>
            <a:p>
              <a:pPr algn="ctr"/>
              <a:r>
                <a:rPr kumimoji="1" lang="ja-JP" altLang="en-US" sz="1050" b="1" dirty="0">
                  <a:solidFill>
                    <a:schemeClr val="tx1"/>
                  </a:solidFill>
                  <a:latin typeface="HG丸ｺﾞｼｯｸM-PRO" panose="020F0600000000000000" pitchFamily="50" charset="-128"/>
                  <a:ea typeface="HG丸ｺﾞｼｯｸM-PRO" panose="020F0600000000000000" pitchFamily="50" charset="-128"/>
                </a:rPr>
                <a:t>保健所</a:t>
              </a:r>
            </a:p>
          </p:txBody>
        </p:sp>
        <p:sp>
          <p:nvSpPr>
            <p:cNvPr id="81" name="角丸四角形 80"/>
            <p:cNvSpPr/>
            <p:nvPr/>
          </p:nvSpPr>
          <p:spPr>
            <a:xfrm>
              <a:off x="1043803" y="3283687"/>
              <a:ext cx="1810214" cy="303095"/>
            </a:xfrm>
            <a:prstGeom prst="roundRect">
              <a:avLst/>
            </a:prstGeom>
            <a:ln/>
          </p:spPr>
          <p:style>
            <a:lnRef idx="1">
              <a:schemeClr val="accent5"/>
            </a:lnRef>
            <a:fillRef idx="2">
              <a:schemeClr val="accent5"/>
            </a:fillRef>
            <a:effectRef idx="1">
              <a:schemeClr val="accent5"/>
            </a:effectRef>
            <a:fontRef idx="minor">
              <a:schemeClr val="dk1"/>
            </a:fontRef>
          </p:style>
          <p:txBody>
            <a:bodyPr rtlCol="0" anchor="ctr"/>
            <a:lstStyle/>
            <a:p>
              <a:pPr algn="ctr"/>
              <a:r>
                <a:rPr kumimoji="1" lang="ja-JP" altLang="en-US" sz="1050" b="1" dirty="0">
                  <a:solidFill>
                    <a:schemeClr val="tx1"/>
                  </a:solidFill>
                  <a:latin typeface="HG丸ｺﾞｼｯｸM-PRO" panose="020F0600000000000000" pitchFamily="50" charset="-128"/>
                  <a:ea typeface="HG丸ｺﾞｼｯｸM-PRO" panose="020F0600000000000000" pitchFamily="50" charset="-128"/>
                </a:rPr>
                <a:t>大阪府薬剤師会</a:t>
              </a:r>
            </a:p>
          </p:txBody>
        </p:sp>
        <p:sp>
          <p:nvSpPr>
            <p:cNvPr id="83" name="角丸四角形 82"/>
            <p:cNvSpPr/>
            <p:nvPr/>
          </p:nvSpPr>
          <p:spPr>
            <a:xfrm>
              <a:off x="6603922" y="1965601"/>
              <a:ext cx="1782639" cy="324000"/>
            </a:xfrm>
            <a:prstGeom prst="roundRect">
              <a:avLst/>
            </a:prstGeom>
            <a:ln/>
          </p:spPr>
          <p:style>
            <a:lnRef idx="1">
              <a:schemeClr val="accent5"/>
            </a:lnRef>
            <a:fillRef idx="2">
              <a:schemeClr val="accent5"/>
            </a:fillRef>
            <a:effectRef idx="1">
              <a:schemeClr val="accent5"/>
            </a:effectRef>
            <a:fontRef idx="minor">
              <a:schemeClr val="dk1"/>
            </a:fontRef>
          </p:style>
          <p:txBody>
            <a:bodyPr rtlCol="0" anchor="ctr"/>
            <a:lstStyle/>
            <a:p>
              <a:pPr algn="ctr"/>
              <a:r>
                <a:rPr kumimoji="1" lang="ja-JP" altLang="en-US" sz="1050" b="1" dirty="0">
                  <a:solidFill>
                    <a:schemeClr val="tx1"/>
                  </a:solidFill>
                  <a:latin typeface="HG丸ｺﾞｼｯｸM-PRO" panose="020F0600000000000000" pitchFamily="50" charset="-128"/>
                  <a:ea typeface="HG丸ｺﾞｼｯｸM-PRO" panose="020F0600000000000000" pitchFamily="50" charset="-128"/>
                </a:rPr>
                <a:t>大阪司法書士会</a:t>
              </a:r>
            </a:p>
          </p:txBody>
        </p:sp>
        <p:sp>
          <p:nvSpPr>
            <p:cNvPr id="84" name="角丸四角形 83"/>
            <p:cNvSpPr/>
            <p:nvPr/>
          </p:nvSpPr>
          <p:spPr>
            <a:xfrm>
              <a:off x="7219576" y="2426668"/>
              <a:ext cx="1794195" cy="274355"/>
            </a:xfrm>
            <a:prstGeom prst="roundRect">
              <a:avLst/>
            </a:prstGeom>
            <a:ln/>
          </p:spPr>
          <p:style>
            <a:lnRef idx="1">
              <a:schemeClr val="accent5"/>
            </a:lnRef>
            <a:fillRef idx="2">
              <a:schemeClr val="accent5"/>
            </a:fillRef>
            <a:effectRef idx="1">
              <a:schemeClr val="accent5"/>
            </a:effectRef>
            <a:fontRef idx="minor">
              <a:schemeClr val="dk1"/>
            </a:fontRef>
          </p:style>
          <p:txBody>
            <a:bodyPr rtlCol="0" anchor="ctr"/>
            <a:lstStyle/>
            <a:p>
              <a:pPr algn="ctr"/>
              <a:r>
                <a:rPr kumimoji="1" lang="ja-JP" altLang="en-US" sz="1050" b="1" dirty="0">
                  <a:solidFill>
                    <a:schemeClr val="tx1"/>
                  </a:solidFill>
                  <a:latin typeface="HG丸ｺﾞｼｯｸM-PRO" panose="020F0600000000000000" pitchFamily="50" charset="-128"/>
                  <a:ea typeface="HG丸ｺﾞｼｯｸM-PRO" panose="020F0600000000000000" pitchFamily="50" charset="-128"/>
                </a:rPr>
                <a:t>大阪保護観察所</a:t>
              </a:r>
            </a:p>
          </p:txBody>
        </p:sp>
        <p:grpSp>
          <p:nvGrpSpPr>
            <p:cNvPr id="17" name="グループ化 16"/>
            <p:cNvGrpSpPr/>
            <p:nvPr/>
          </p:nvGrpSpPr>
          <p:grpSpPr>
            <a:xfrm>
              <a:off x="3226784" y="4722173"/>
              <a:ext cx="3633872" cy="474005"/>
              <a:chOff x="2944030" y="3693634"/>
              <a:chExt cx="3279726" cy="379785"/>
            </a:xfrm>
          </p:grpSpPr>
          <p:sp>
            <p:nvSpPr>
              <p:cNvPr id="76" name="角丸四角形 75"/>
              <p:cNvSpPr/>
              <p:nvPr/>
            </p:nvSpPr>
            <p:spPr>
              <a:xfrm>
                <a:off x="3009113" y="3693634"/>
                <a:ext cx="3214643" cy="379785"/>
              </a:xfrm>
              <a:prstGeom prst="roundRect">
                <a:avLst>
                  <a:gd name="adj" fmla="val 0"/>
                </a:avLst>
              </a:prstGeom>
              <a:solidFill>
                <a:srgbClr val="ABECF5"/>
              </a:solidFill>
              <a:ln/>
            </p:spPr>
            <p:style>
              <a:lnRef idx="3">
                <a:schemeClr val="lt1"/>
              </a:lnRef>
              <a:fillRef idx="1">
                <a:schemeClr val="accent5"/>
              </a:fillRef>
              <a:effectRef idx="1">
                <a:schemeClr val="accent5"/>
              </a:effectRef>
              <a:fontRef idx="minor">
                <a:schemeClr val="lt1"/>
              </a:fontRef>
            </p:style>
            <p:txBody>
              <a:bodyPr rtlCol="0" anchor="ctr"/>
              <a:lstStyle/>
              <a:p>
                <a:pPr algn="ctr"/>
                <a:endParaRPr kumimoji="1" lang="ja-JP" altLang="en-US" sz="1050" b="1" dirty="0">
                  <a:solidFill>
                    <a:schemeClr val="tx1"/>
                  </a:solidFill>
                  <a:latin typeface="HG丸ｺﾞｼｯｸM-PRO" panose="020F0600000000000000" pitchFamily="50" charset="-128"/>
                  <a:ea typeface="HG丸ｺﾞｼｯｸM-PRO" panose="020F0600000000000000" pitchFamily="50" charset="-128"/>
                </a:endParaRPr>
              </a:p>
            </p:txBody>
          </p:sp>
          <p:sp>
            <p:nvSpPr>
              <p:cNvPr id="12" name="正方形/長方形 11"/>
              <p:cNvSpPr/>
              <p:nvPr/>
            </p:nvSpPr>
            <p:spPr>
              <a:xfrm>
                <a:off x="2944030" y="3716580"/>
                <a:ext cx="3214644" cy="239450"/>
              </a:xfrm>
              <a:prstGeom prst="rect">
                <a:avLst/>
              </a:prstGeom>
            </p:spPr>
            <p:txBody>
              <a:bodyPr wrap="square">
                <a:spAutoFit/>
              </a:bodyPr>
              <a:lstStyle/>
              <a:p>
                <a:pPr algn="ctr"/>
                <a:r>
                  <a:rPr lang="ja-JP" altLang="en-US" sz="1050" b="1" dirty="0">
                    <a:latin typeface="HG丸ｺﾞｼｯｸM-PRO" panose="020F0600000000000000" pitchFamily="50" charset="-128"/>
                    <a:ea typeface="HG丸ｺﾞｼｯｸM-PRO" panose="020F0600000000000000" pitchFamily="50" charset="-128"/>
                    <a:cs typeface="Meiryo UI" panose="020B0604030504040204" pitchFamily="50" charset="-128"/>
                  </a:rPr>
                  <a:t>大阪府こころの健康総合センター</a:t>
                </a:r>
                <a:endParaRPr lang="en-US" altLang="ja-JP" sz="1050" b="1" dirty="0">
                  <a:latin typeface="HG丸ｺﾞｼｯｸM-PRO" panose="020F0600000000000000" pitchFamily="50" charset="-128"/>
                  <a:ea typeface="HG丸ｺﾞｼｯｸM-PRO" panose="020F0600000000000000" pitchFamily="50" charset="-128"/>
                  <a:cs typeface="Meiryo UI" panose="020B0604030504040204" pitchFamily="50" charset="-128"/>
                </a:endParaRPr>
              </a:p>
            </p:txBody>
          </p:sp>
        </p:grpSp>
        <p:sp>
          <p:nvSpPr>
            <p:cNvPr id="74" name="角丸四角形 73"/>
            <p:cNvSpPr/>
            <p:nvPr/>
          </p:nvSpPr>
          <p:spPr>
            <a:xfrm>
              <a:off x="5871812" y="1489854"/>
              <a:ext cx="1587492" cy="324000"/>
            </a:xfrm>
            <a:prstGeom prst="roundRect">
              <a:avLst/>
            </a:prstGeom>
            <a:ln/>
          </p:spPr>
          <p:style>
            <a:lnRef idx="1">
              <a:schemeClr val="accent5"/>
            </a:lnRef>
            <a:fillRef idx="2">
              <a:schemeClr val="accent5"/>
            </a:fillRef>
            <a:effectRef idx="1">
              <a:schemeClr val="accent5"/>
            </a:effectRef>
            <a:fontRef idx="minor">
              <a:schemeClr val="dk1"/>
            </a:fontRef>
          </p:style>
          <p:txBody>
            <a:bodyPr rtlCol="0" anchor="ctr"/>
            <a:lstStyle/>
            <a:p>
              <a:pPr algn="ctr"/>
              <a:r>
                <a:rPr kumimoji="1" lang="ja-JP" altLang="en-US" sz="1050" b="1" dirty="0">
                  <a:solidFill>
                    <a:schemeClr val="tx1"/>
                  </a:solidFill>
                  <a:latin typeface="HG丸ｺﾞｼｯｸM-PRO" panose="020F0600000000000000" pitchFamily="50" charset="-128"/>
                  <a:ea typeface="HG丸ｺﾞｼｯｸM-PRO" panose="020F0600000000000000" pitchFamily="50" charset="-128"/>
                </a:rPr>
                <a:t>大阪弁護士会</a:t>
              </a:r>
            </a:p>
          </p:txBody>
        </p:sp>
        <p:sp>
          <p:nvSpPr>
            <p:cNvPr id="75" name="角丸四角形 74"/>
            <p:cNvSpPr/>
            <p:nvPr/>
          </p:nvSpPr>
          <p:spPr>
            <a:xfrm>
              <a:off x="7571747" y="2859222"/>
              <a:ext cx="1215426" cy="324000"/>
            </a:xfrm>
            <a:prstGeom prst="roundRect">
              <a:avLst/>
            </a:prstGeom>
            <a:ln/>
          </p:spPr>
          <p:style>
            <a:lnRef idx="1">
              <a:schemeClr val="accent5"/>
            </a:lnRef>
            <a:fillRef idx="2">
              <a:schemeClr val="accent5"/>
            </a:fillRef>
            <a:effectRef idx="1">
              <a:schemeClr val="accent5"/>
            </a:effectRef>
            <a:fontRef idx="minor">
              <a:schemeClr val="dk1"/>
            </a:fontRef>
          </p:style>
          <p:txBody>
            <a:bodyPr rtlCol="0" anchor="ctr"/>
            <a:lstStyle/>
            <a:p>
              <a:pPr algn="ctr"/>
              <a:r>
                <a:rPr kumimoji="1" lang="ja-JP" altLang="en-US" sz="1050" b="1" dirty="0">
                  <a:solidFill>
                    <a:schemeClr val="tx1"/>
                  </a:solidFill>
                  <a:latin typeface="HG丸ｺﾞｼｯｸM-PRO" panose="020F0600000000000000" pitchFamily="50" charset="-128"/>
                  <a:ea typeface="HG丸ｺﾞｼｯｸM-PRO" panose="020F0600000000000000" pitchFamily="50" charset="-128"/>
                </a:rPr>
                <a:t>矯正施設</a:t>
              </a:r>
            </a:p>
          </p:txBody>
        </p:sp>
        <p:sp>
          <p:nvSpPr>
            <p:cNvPr id="85" name="角丸四角形 84"/>
            <p:cNvSpPr/>
            <p:nvPr/>
          </p:nvSpPr>
          <p:spPr>
            <a:xfrm>
              <a:off x="7459305" y="3315903"/>
              <a:ext cx="1378664" cy="425742"/>
            </a:xfrm>
            <a:prstGeom prst="roundRect">
              <a:avLst/>
            </a:prstGeom>
            <a:ln/>
          </p:spPr>
          <p:style>
            <a:lnRef idx="1">
              <a:schemeClr val="accent5"/>
            </a:lnRef>
            <a:fillRef idx="2">
              <a:schemeClr val="accent5"/>
            </a:fillRef>
            <a:effectRef idx="1">
              <a:schemeClr val="accent5"/>
            </a:effectRef>
            <a:fontRef idx="minor">
              <a:schemeClr val="dk1"/>
            </a:fontRef>
          </p:style>
          <p:txBody>
            <a:bodyPr rtlCol="0" anchor="ctr"/>
            <a:lstStyle/>
            <a:p>
              <a:pPr algn="ctr"/>
              <a:r>
                <a:rPr lang="ja-JP" altLang="en-US" sz="1050" b="1" dirty="0">
                  <a:solidFill>
                    <a:schemeClr val="tx1"/>
                  </a:solidFill>
                  <a:latin typeface="HG丸ｺﾞｼｯｸM-PRO" panose="020F0600000000000000" pitchFamily="50" charset="-128"/>
                  <a:ea typeface="HG丸ｺﾞｼｯｸM-PRO" panose="020F0600000000000000" pitchFamily="50" charset="-128"/>
                </a:rPr>
                <a:t>近畿厚生局</a:t>
              </a:r>
              <a:endParaRPr lang="en-US" altLang="ja-JP" sz="1050" b="1" dirty="0">
                <a:solidFill>
                  <a:schemeClr val="tx1"/>
                </a:solidFill>
                <a:latin typeface="HG丸ｺﾞｼｯｸM-PRO" panose="020F0600000000000000" pitchFamily="50" charset="-128"/>
                <a:ea typeface="HG丸ｺﾞｼｯｸM-PRO" panose="020F0600000000000000" pitchFamily="50" charset="-128"/>
              </a:endParaRPr>
            </a:p>
            <a:p>
              <a:pPr algn="ctr"/>
              <a:r>
                <a:rPr lang="ja-JP" altLang="en-US" sz="1050" b="1" dirty="0">
                  <a:solidFill>
                    <a:schemeClr val="tx1"/>
                  </a:solidFill>
                  <a:latin typeface="HG丸ｺﾞｼｯｸM-PRO" panose="020F0600000000000000" pitchFamily="50" charset="-128"/>
                  <a:ea typeface="HG丸ｺﾞｼｯｸM-PRO" panose="020F0600000000000000" pitchFamily="50" charset="-128"/>
                </a:rPr>
                <a:t>麻薬取締部</a:t>
              </a:r>
              <a:endParaRPr kumimoji="1" lang="ja-JP" altLang="en-US" sz="1050" b="1" dirty="0">
                <a:solidFill>
                  <a:schemeClr val="tx1"/>
                </a:solidFill>
                <a:latin typeface="HG丸ｺﾞｼｯｸM-PRO" panose="020F0600000000000000" pitchFamily="50" charset="-128"/>
                <a:ea typeface="HG丸ｺﾞｼｯｸM-PRO" panose="020F0600000000000000" pitchFamily="50" charset="-128"/>
              </a:endParaRPr>
            </a:p>
          </p:txBody>
        </p:sp>
        <p:sp>
          <p:nvSpPr>
            <p:cNvPr id="87" name="角丸四角形 86"/>
            <p:cNvSpPr/>
            <p:nvPr/>
          </p:nvSpPr>
          <p:spPr>
            <a:xfrm>
              <a:off x="7300161" y="3879958"/>
              <a:ext cx="1332704" cy="466606"/>
            </a:xfrm>
            <a:prstGeom prst="roundRect">
              <a:avLst/>
            </a:prstGeom>
            <a:ln/>
          </p:spPr>
          <p:style>
            <a:lnRef idx="1">
              <a:schemeClr val="accent5"/>
            </a:lnRef>
            <a:fillRef idx="2">
              <a:schemeClr val="accent5"/>
            </a:fillRef>
            <a:effectRef idx="1">
              <a:schemeClr val="accent5"/>
            </a:effectRef>
            <a:fontRef idx="minor">
              <a:schemeClr val="dk1"/>
            </a:fontRef>
          </p:style>
          <p:txBody>
            <a:bodyPr rtlCol="0" anchor="ctr"/>
            <a:lstStyle/>
            <a:p>
              <a:pPr algn="ctr"/>
              <a:r>
                <a:rPr kumimoji="1" lang="ja-JP" altLang="en-US" sz="1050" b="1" dirty="0">
                  <a:solidFill>
                    <a:schemeClr val="tx1"/>
                  </a:solidFill>
                  <a:latin typeface="HG丸ｺﾞｼｯｸM-PRO" panose="020F0600000000000000" pitchFamily="50" charset="-128"/>
                  <a:ea typeface="HG丸ｺﾞｼｯｸM-PRO" panose="020F0600000000000000" pitchFamily="50" charset="-128"/>
                </a:rPr>
                <a:t>自助</a:t>
              </a:r>
              <a:endParaRPr kumimoji="1" lang="en-US" altLang="ja-JP" sz="1050" b="1" dirty="0">
                <a:solidFill>
                  <a:schemeClr val="tx1"/>
                </a:solidFill>
                <a:latin typeface="HG丸ｺﾞｼｯｸM-PRO" panose="020F0600000000000000" pitchFamily="50" charset="-128"/>
                <a:ea typeface="HG丸ｺﾞｼｯｸM-PRO" panose="020F0600000000000000" pitchFamily="50" charset="-128"/>
              </a:endParaRPr>
            </a:p>
            <a:p>
              <a:pPr algn="ctr"/>
              <a:r>
                <a:rPr kumimoji="1" lang="ja-JP" altLang="en-US" sz="1050" b="1" dirty="0">
                  <a:solidFill>
                    <a:schemeClr val="tx1"/>
                  </a:solidFill>
                  <a:latin typeface="HG丸ｺﾞｼｯｸM-PRO" panose="020F0600000000000000" pitchFamily="50" charset="-128"/>
                  <a:ea typeface="HG丸ｺﾞｼｯｸM-PRO" panose="020F0600000000000000" pitchFamily="50" charset="-128"/>
                </a:rPr>
                <a:t>グループ</a:t>
              </a:r>
            </a:p>
          </p:txBody>
        </p:sp>
        <p:sp>
          <p:nvSpPr>
            <p:cNvPr id="39" name="角丸四角形 38"/>
            <p:cNvSpPr/>
            <p:nvPr/>
          </p:nvSpPr>
          <p:spPr>
            <a:xfrm>
              <a:off x="1043805" y="3797764"/>
              <a:ext cx="3016436" cy="292471"/>
            </a:xfrm>
            <a:prstGeom prst="roundRect">
              <a:avLst/>
            </a:prstGeom>
            <a:ln/>
          </p:spPr>
          <p:style>
            <a:lnRef idx="1">
              <a:schemeClr val="accent5"/>
            </a:lnRef>
            <a:fillRef idx="2">
              <a:schemeClr val="accent5"/>
            </a:fillRef>
            <a:effectRef idx="1">
              <a:schemeClr val="accent5"/>
            </a:effectRef>
            <a:fontRef idx="minor">
              <a:schemeClr val="dk1"/>
            </a:fontRef>
          </p:style>
          <p:txBody>
            <a:bodyPr rtlCol="0" anchor="ctr"/>
            <a:lstStyle/>
            <a:p>
              <a:pPr algn="ctr"/>
              <a:r>
                <a:rPr lang="ja-JP" altLang="en-US" sz="1050" b="1" dirty="0">
                  <a:solidFill>
                    <a:schemeClr val="tx1"/>
                  </a:solidFill>
                  <a:latin typeface="HG丸ｺﾞｼｯｸM-PRO" panose="020F0600000000000000" pitchFamily="50" charset="-128"/>
                  <a:ea typeface="HG丸ｺﾞｼｯｸM-PRO" panose="020F0600000000000000" pitchFamily="50" charset="-128"/>
                </a:rPr>
                <a:t>大阪市こころの健康センター</a:t>
              </a:r>
              <a:endParaRPr lang="en-US" altLang="ja-JP" sz="1050" b="1" dirty="0">
                <a:solidFill>
                  <a:schemeClr val="tx1"/>
                </a:solidFill>
                <a:latin typeface="HG丸ｺﾞｼｯｸM-PRO" panose="020F0600000000000000" pitchFamily="50" charset="-128"/>
                <a:ea typeface="HG丸ｺﾞｼｯｸM-PRO" panose="020F0600000000000000" pitchFamily="50" charset="-128"/>
              </a:endParaRPr>
            </a:p>
          </p:txBody>
        </p:sp>
        <p:sp>
          <p:nvSpPr>
            <p:cNvPr id="49" name="角丸四角形 48"/>
            <p:cNvSpPr/>
            <p:nvPr/>
          </p:nvSpPr>
          <p:spPr>
            <a:xfrm>
              <a:off x="1163375" y="2626603"/>
              <a:ext cx="1580123" cy="488354"/>
            </a:xfrm>
            <a:prstGeom prst="roundRect">
              <a:avLst/>
            </a:prstGeom>
            <a:ln/>
          </p:spPr>
          <p:style>
            <a:lnRef idx="1">
              <a:schemeClr val="accent5"/>
            </a:lnRef>
            <a:fillRef idx="2">
              <a:schemeClr val="accent5"/>
            </a:fillRef>
            <a:effectRef idx="1">
              <a:schemeClr val="accent5"/>
            </a:effectRef>
            <a:fontRef idx="minor">
              <a:schemeClr val="dk1"/>
            </a:fontRef>
          </p:style>
          <p:txBody>
            <a:bodyPr rtlCol="0" anchor="ctr"/>
            <a:lstStyle/>
            <a:p>
              <a:pPr algn="ctr"/>
              <a:r>
                <a:rPr kumimoji="1" lang="ja-JP" altLang="en-US" sz="1050" b="1" dirty="0">
                  <a:solidFill>
                    <a:schemeClr val="tx1"/>
                  </a:solidFill>
                  <a:latin typeface="HG丸ｺﾞｼｯｸM-PRO" panose="020F0600000000000000" pitchFamily="50" charset="-128"/>
                  <a:ea typeface="HG丸ｺﾞｼｯｸM-PRO" panose="020F0600000000000000" pitchFamily="50" charset="-128"/>
                </a:rPr>
                <a:t>大阪精神科</a:t>
              </a:r>
              <a:endParaRPr kumimoji="1" lang="en-US" altLang="ja-JP" sz="1050" b="1" dirty="0">
                <a:solidFill>
                  <a:schemeClr val="tx1"/>
                </a:solidFill>
                <a:latin typeface="HG丸ｺﾞｼｯｸM-PRO" panose="020F0600000000000000" pitchFamily="50" charset="-128"/>
                <a:ea typeface="HG丸ｺﾞｼｯｸM-PRO" panose="020F0600000000000000" pitchFamily="50" charset="-128"/>
              </a:endParaRPr>
            </a:p>
            <a:p>
              <a:pPr algn="ctr"/>
              <a:r>
                <a:rPr kumimoji="1" lang="ja-JP" altLang="en-US" sz="1050" b="1" dirty="0">
                  <a:solidFill>
                    <a:schemeClr val="tx1"/>
                  </a:solidFill>
                  <a:latin typeface="HG丸ｺﾞｼｯｸM-PRO" panose="020F0600000000000000" pitchFamily="50" charset="-128"/>
                  <a:ea typeface="HG丸ｺﾞｼｯｸM-PRO" panose="020F0600000000000000" pitchFamily="50" charset="-128"/>
                </a:rPr>
                <a:t>病院協会</a:t>
              </a:r>
            </a:p>
          </p:txBody>
        </p:sp>
        <p:sp>
          <p:nvSpPr>
            <p:cNvPr id="64" name="角丸四角形 63"/>
            <p:cNvSpPr/>
            <p:nvPr/>
          </p:nvSpPr>
          <p:spPr>
            <a:xfrm>
              <a:off x="2309879" y="1348779"/>
              <a:ext cx="1959442" cy="477688"/>
            </a:xfrm>
            <a:prstGeom prst="roundRect">
              <a:avLst/>
            </a:prstGeom>
            <a:ln/>
          </p:spPr>
          <p:style>
            <a:lnRef idx="1">
              <a:schemeClr val="accent5"/>
            </a:lnRef>
            <a:fillRef idx="2">
              <a:schemeClr val="accent5"/>
            </a:fillRef>
            <a:effectRef idx="1">
              <a:schemeClr val="accent5"/>
            </a:effectRef>
            <a:fontRef idx="minor">
              <a:schemeClr val="dk1"/>
            </a:fontRef>
          </p:style>
          <p:txBody>
            <a:bodyPr rtlCol="0" anchor="ctr"/>
            <a:lstStyle/>
            <a:p>
              <a:pPr algn="ctr"/>
              <a:r>
                <a:rPr lang="ja-JP" altLang="en-US" sz="1050" b="1" dirty="0">
                  <a:solidFill>
                    <a:schemeClr val="tx1"/>
                  </a:solidFill>
                  <a:latin typeface="HG丸ｺﾞｼｯｸM-PRO" panose="020F0600000000000000" pitchFamily="50" charset="-128"/>
                  <a:ea typeface="HG丸ｺﾞｼｯｸM-PRO" panose="020F0600000000000000" pitchFamily="50" charset="-128"/>
                </a:rPr>
                <a:t>大阪</a:t>
              </a:r>
              <a:endParaRPr lang="en-US" altLang="ja-JP" sz="1050" b="1" dirty="0">
                <a:solidFill>
                  <a:schemeClr val="tx1"/>
                </a:solidFill>
                <a:latin typeface="HG丸ｺﾞｼｯｸM-PRO" panose="020F0600000000000000" pitchFamily="50" charset="-128"/>
                <a:ea typeface="HG丸ｺﾞｼｯｸM-PRO" panose="020F0600000000000000" pitchFamily="50" charset="-128"/>
              </a:endParaRPr>
            </a:p>
            <a:p>
              <a:pPr algn="ctr"/>
              <a:r>
                <a:rPr lang="ja-JP" altLang="en-US" sz="1050" b="1" dirty="0">
                  <a:solidFill>
                    <a:schemeClr val="tx1"/>
                  </a:solidFill>
                  <a:latin typeface="HG丸ｺﾞｼｯｸM-PRO" panose="020F0600000000000000" pitchFamily="50" charset="-128"/>
                  <a:ea typeface="HG丸ｺﾞｼｯｸM-PRO" panose="020F0600000000000000" pitchFamily="50" charset="-128"/>
                </a:rPr>
                <a:t>精神医療センター</a:t>
              </a:r>
              <a:endParaRPr kumimoji="1" lang="ja-JP" altLang="en-US" sz="1050" b="1" dirty="0">
                <a:solidFill>
                  <a:schemeClr val="tx1"/>
                </a:solidFill>
                <a:latin typeface="HG丸ｺﾞｼｯｸM-PRO" panose="020F0600000000000000" pitchFamily="50" charset="-128"/>
                <a:ea typeface="HG丸ｺﾞｼｯｸM-PRO" panose="020F0600000000000000" pitchFamily="50" charset="-128"/>
              </a:endParaRPr>
            </a:p>
          </p:txBody>
        </p:sp>
      </p:grpSp>
      <p:sp>
        <p:nvSpPr>
          <p:cNvPr id="65" name="正方形/長方形 64"/>
          <p:cNvSpPr/>
          <p:nvPr/>
        </p:nvSpPr>
        <p:spPr>
          <a:xfrm>
            <a:off x="279928" y="625292"/>
            <a:ext cx="4413076" cy="805780"/>
          </a:xfrm>
          <a:prstGeom prst="rect">
            <a:avLst/>
          </a:prstGeom>
          <a:noFill/>
          <a:ln>
            <a:noFill/>
          </a:ln>
          <a:effectLst/>
        </p:spPr>
        <p:style>
          <a:lnRef idx="2">
            <a:schemeClr val="accent6"/>
          </a:lnRef>
          <a:fillRef idx="1">
            <a:schemeClr val="lt1"/>
          </a:fillRef>
          <a:effectRef idx="0">
            <a:schemeClr val="accent6"/>
          </a:effectRef>
          <a:fontRef idx="minor">
            <a:schemeClr val="dk1"/>
          </a:fontRef>
        </p:style>
        <p:txBody>
          <a:bodyPr lIns="86886" tIns="43443" rIns="86886" bIns="43443" rtlCol="0" anchor="ctr"/>
          <a:lstStyle/>
          <a:p>
            <a:pPr algn="ctr"/>
            <a:r>
              <a:rPr lang="ja-JP" altLang="en-US" sz="2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大阪アディクションセンター（</a:t>
            </a:r>
            <a:r>
              <a:rPr lang="en-US" altLang="ja-JP" sz="2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OAC</a:t>
            </a:r>
            <a:r>
              <a:rPr lang="ja-JP" altLang="en-US" sz="2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）とは</a:t>
            </a:r>
          </a:p>
        </p:txBody>
      </p:sp>
      <p:cxnSp>
        <p:nvCxnSpPr>
          <p:cNvPr id="66" name="直線コネクタ 65"/>
          <p:cNvCxnSpPr/>
          <p:nvPr/>
        </p:nvCxnSpPr>
        <p:spPr>
          <a:xfrm>
            <a:off x="279928" y="1283257"/>
            <a:ext cx="4413076" cy="0"/>
          </a:xfrm>
          <a:prstGeom prst="line">
            <a:avLst/>
          </a:prstGeom>
          <a:ln w="76200" cmpd="dbl">
            <a:solidFill>
              <a:srgbClr val="00B0F0"/>
            </a:solidFill>
          </a:ln>
        </p:spPr>
        <p:style>
          <a:lnRef idx="1">
            <a:schemeClr val="accent1"/>
          </a:lnRef>
          <a:fillRef idx="0">
            <a:schemeClr val="accent1"/>
          </a:fillRef>
          <a:effectRef idx="0">
            <a:schemeClr val="accent1"/>
          </a:effectRef>
          <a:fontRef idx="minor">
            <a:schemeClr val="tx1"/>
          </a:fontRef>
        </p:style>
      </p:cxnSp>
      <p:grpSp>
        <p:nvGrpSpPr>
          <p:cNvPr id="28" name="グループ化 27"/>
          <p:cNvGrpSpPr/>
          <p:nvPr/>
        </p:nvGrpSpPr>
        <p:grpSpPr>
          <a:xfrm>
            <a:off x="141524" y="1593749"/>
            <a:ext cx="5303047" cy="346348"/>
            <a:chOff x="488504" y="850404"/>
            <a:chExt cx="8928992" cy="346348"/>
          </a:xfrm>
        </p:grpSpPr>
        <p:sp>
          <p:nvSpPr>
            <p:cNvPr id="26" name="正方形/長方形 25"/>
            <p:cNvSpPr/>
            <p:nvPr/>
          </p:nvSpPr>
          <p:spPr>
            <a:xfrm>
              <a:off x="488504" y="850404"/>
              <a:ext cx="8928992" cy="346348"/>
            </a:xfrm>
            <a:prstGeom prst="rect">
              <a:avLst/>
            </a:prstGeom>
            <a:solidFill>
              <a:srgbClr val="F3FDB5"/>
            </a:solidFill>
            <a:effectLst>
              <a:outerShdw blurRad="50800" dist="38100" dir="5400000" algn="t" rotWithShape="0">
                <a:prstClr val="black">
                  <a:alpha val="40000"/>
                </a:prstClr>
              </a:outerShdw>
            </a:effectLst>
          </p:spPr>
          <p:style>
            <a:lnRef idx="2">
              <a:schemeClr val="accent5"/>
            </a:lnRef>
            <a:fillRef idx="1">
              <a:schemeClr val="lt1"/>
            </a:fillRef>
            <a:effectRef idx="0">
              <a:schemeClr val="accent5"/>
            </a:effectRef>
            <a:fontRef idx="minor">
              <a:schemeClr val="dk1"/>
            </a:fontRef>
          </p:style>
          <p:txBody>
            <a:bodyPr rtlCol="0" anchor="ctr"/>
            <a:lstStyle/>
            <a:p>
              <a:pPr algn="ctr"/>
              <a:endParaRPr kumimoji="1" lang="ja-JP" altLang="en-US" sz="1100"/>
            </a:p>
          </p:txBody>
        </p:sp>
        <p:sp>
          <p:nvSpPr>
            <p:cNvPr id="27" name="テキスト ボックス 26"/>
            <p:cNvSpPr txBox="1"/>
            <p:nvPr/>
          </p:nvSpPr>
          <p:spPr>
            <a:xfrm>
              <a:off x="762628" y="900467"/>
              <a:ext cx="8380740" cy="246221"/>
            </a:xfrm>
            <a:prstGeom prst="rect">
              <a:avLst/>
            </a:prstGeom>
            <a:noFill/>
          </p:spPr>
          <p:txBody>
            <a:bodyPr wrap="square" rtlCol="0">
              <a:spAutoFit/>
            </a:bodyPr>
            <a:lstStyle/>
            <a:p>
              <a:r>
                <a:rPr kumimoji="1" lang="ja-JP" altLang="en-US" sz="1000" dirty="0">
                  <a:latin typeface="HG丸ｺﾞｼｯｸM-PRO" panose="020F0600000000000000" pitchFamily="50" charset="-128"/>
                  <a:ea typeface="HG丸ｺﾞｼｯｸM-PRO" panose="020F0600000000000000" pitchFamily="50" charset="-128"/>
                </a:rPr>
                <a:t>依存症の本人及び家族を</a:t>
              </a:r>
              <a:r>
                <a:rPr lang="ja-JP" altLang="en-US" sz="1000" dirty="0">
                  <a:latin typeface="HG丸ｺﾞｼｯｸM-PRO" panose="020F0600000000000000" pitchFamily="50" charset="-128"/>
                  <a:ea typeface="HG丸ｺﾞｼｯｸM-PRO" panose="020F0600000000000000" pitchFamily="50" charset="-128"/>
                </a:rPr>
                <a:t>とぎれ</a:t>
              </a:r>
              <a:r>
                <a:rPr kumimoji="1" lang="ja-JP" altLang="en-US" sz="1000" dirty="0">
                  <a:latin typeface="HG丸ｺﾞｼｯｸM-PRO" panose="020F0600000000000000" pitchFamily="50" charset="-128"/>
                  <a:ea typeface="HG丸ｺﾞｼｯｸM-PRO" panose="020F0600000000000000" pitchFamily="50" charset="-128"/>
                </a:rPr>
                <a:t>なく支援するための相談・治療・回復ネットワーク</a:t>
              </a:r>
            </a:p>
          </p:txBody>
        </p:sp>
      </p:grpSp>
      <p:sp>
        <p:nvSpPr>
          <p:cNvPr id="29" name="二等辺三角形 28"/>
          <p:cNvSpPr/>
          <p:nvPr/>
        </p:nvSpPr>
        <p:spPr>
          <a:xfrm flipV="1">
            <a:off x="681096" y="5585233"/>
            <a:ext cx="4396548" cy="271797"/>
          </a:xfrm>
          <a:prstGeom prst="triangl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grpSp>
        <p:nvGrpSpPr>
          <p:cNvPr id="7" name="グループ化 6"/>
          <p:cNvGrpSpPr/>
          <p:nvPr/>
        </p:nvGrpSpPr>
        <p:grpSpPr>
          <a:xfrm>
            <a:off x="73351" y="6081500"/>
            <a:ext cx="5791509" cy="402375"/>
            <a:chOff x="1280592" y="6411001"/>
            <a:chExt cx="7692830" cy="402375"/>
          </a:xfrm>
        </p:grpSpPr>
        <p:sp>
          <p:nvSpPr>
            <p:cNvPr id="30" name="正方形/長方形 29"/>
            <p:cNvSpPr/>
            <p:nvPr/>
          </p:nvSpPr>
          <p:spPr>
            <a:xfrm>
              <a:off x="1280592" y="6411001"/>
              <a:ext cx="7692830" cy="402375"/>
            </a:xfrm>
            <a:prstGeom prst="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kumimoji="1" lang="ja-JP" altLang="en-US"/>
            </a:p>
          </p:txBody>
        </p:sp>
        <p:sp>
          <p:nvSpPr>
            <p:cNvPr id="31" name="テキスト ボックス 30"/>
            <p:cNvSpPr txBox="1"/>
            <p:nvPr/>
          </p:nvSpPr>
          <p:spPr>
            <a:xfrm>
              <a:off x="1966172" y="6413266"/>
              <a:ext cx="6358428" cy="369332"/>
            </a:xfrm>
            <a:prstGeom prst="rect">
              <a:avLst/>
            </a:prstGeom>
            <a:noFill/>
          </p:spPr>
          <p:txBody>
            <a:bodyPr wrap="square" rtlCol="0">
              <a:spAutoFit/>
            </a:bodyPr>
            <a:lstStyle/>
            <a:p>
              <a:pPr algn="dist"/>
              <a:r>
                <a:rPr kumimoji="1" lang="ja-JP" altLang="en-US" b="1" u="sng" dirty="0">
                  <a:latin typeface="Meiryo UI" panose="020B0604030504040204" pitchFamily="50" charset="-128"/>
                  <a:ea typeface="Meiryo UI" panose="020B0604030504040204" pitchFamily="50" charset="-128"/>
                  <a:cs typeface="Meiryo UI" panose="020B0604030504040204" pitchFamily="50" charset="-128"/>
                </a:rPr>
                <a:t>地域に根ざした依存症者支援体制の充実</a:t>
              </a:r>
            </a:p>
          </p:txBody>
        </p:sp>
      </p:grpSp>
      <p:grpSp>
        <p:nvGrpSpPr>
          <p:cNvPr id="6" name="グループ化 5"/>
          <p:cNvGrpSpPr/>
          <p:nvPr/>
        </p:nvGrpSpPr>
        <p:grpSpPr>
          <a:xfrm>
            <a:off x="1656187" y="2908461"/>
            <a:ext cx="2523287" cy="1408757"/>
            <a:chOff x="3170296" y="2020243"/>
            <a:chExt cx="3870936" cy="1552773"/>
          </a:xfrm>
        </p:grpSpPr>
        <p:grpSp>
          <p:nvGrpSpPr>
            <p:cNvPr id="16" name="グループ化 15"/>
            <p:cNvGrpSpPr/>
            <p:nvPr/>
          </p:nvGrpSpPr>
          <p:grpSpPr>
            <a:xfrm>
              <a:off x="3170296" y="2020243"/>
              <a:ext cx="3870936" cy="1552773"/>
              <a:chOff x="182013" y="1688833"/>
              <a:chExt cx="3042892" cy="1323320"/>
            </a:xfrm>
          </p:grpSpPr>
          <p:sp>
            <p:nvSpPr>
              <p:cNvPr id="8" name="円/楕円 7"/>
              <p:cNvSpPr/>
              <p:nvPr/>
            </p:nvSpPr>
            <p:spPr>
              <a:xfrm>
                <a:off x="182013" y="1688833"/>
                <a:ext cx="3042892" cy="1323320"/>
              </a:xfrm>
              <a:prstGeom prst="ellipse">
                <a:avLst/>
              </a:prstGeom>
              <a:solidFill>
                <a:schemeClr val="accent3">
                  <a:lumMod val="40000"/>
                  <a:lumOff val="60000"/>
                </a:schemeClr>
              </a:solidFill>
              <a:ln>
                <a:noFill/>
              </a:ln>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noFill/>
                </a:endParaRPr>
              </a:p>
            </p:txBody>
          </p:sp>
          <p:pic>
            <p:nvPicPr>
              <p:cNvPr id="1038" name="Picture 14" descr="D:\MichimotoS\Documents\My Pictures\imagesCAKTF5Q0.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80677" y="2078734"/>
                <a:ext cx="704601" cy="652483"/>
              </a:xfrm>
              <a:prstGeom prst="rect">
                <a:avLst/>
              </a:prstGeom>
              <a:noFill/>
              <a:extLst>
                <a:ext uri="{909E8E84-426E-40DD-AFC4-6F175D3DCCD1}">
                  <a14:hiddenFill xmlns:a14="http://schemas.microsoft.com/office/drawing/2010/main">
                    <a:solidFill>
                      <a:srgbClr val="FFFFFF"/>
                    </a:solidFill>
                  </a14:hiddenFill>
                </a:ext>
              </a:extLst>
            </p:spPr>
          </p:pic>
          <p:sp>
            <p:nvSpPr>
              <p:cNvPr id="13" name="角丸四角形 12"/>
              <p:cNvSpPr/>
              <p:nvPr/>
            </p:nvSpPr>
            <p:spPr>
              <a:xfrm>
                <a:off x="378641" y="1758076"/>
                <a:ext cx="2846264" cy="258167"/>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依存症者本人・家族</a:t>
                </a:r>
              </a:p>
            </p:txBody>
          </p:sp>
          <p:pic>
            <p:nvPicPr>
              <p:cNvPr id="1037" name="Picture 13" descr="D:\MichimotoS\Documents\My Pictures\imagesCA2M0GHJ.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4204" y="2091692"/>
                <a:ext cx="646384" cy="617228"/>
              </a:xfrm>
              <a:prstGeom prst="rect">
                <a:avLst/>
              </a:prstGeom>
              <a:noFill/>
              <a:extLst>
                <a:ext uri="{909E8E84-426E-40DD-AFC4-6F175D3DCCD1}">
                  <a14:hiddenFill xmlns:a14="http://schemas.microsoft.com/office/drawing/2010/main">
                    <a:solidFill>
                      <a:srgbClr val="FFFFFF"/>
                    </a:solidFill>
                  </a14:hiddenFill>
                </a:ext>
              </a:extLst>
            </p:spPr>
          </p:pic>
        </p:grpSp>
        <p:pic>
          <p:nvPicPr>
            <p:cNvPr id="5" name="Picture 2" descr="D:\Sugiharaa\Desktop\sick_higaimousou.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636095" y="2496395"/>
              <a:ext cx="892969" cy="932605"/>
            </a:xfrm>
            <a:prstGeom prst="rect">
              <a:avLst/>
            </a:prstGeom>
            <a:noFill/>
            <a:extLst>
              <a:ext uri="{909E8E84-426E-40DD-AFC4-6F175D3DCCD1}">
                <a14:hiddenFill xmlns:a14="http://schemas.microsoft.com/office/drawing/2010/main">
                  <a:solidFill>
                    <a:srgbClr val="FFFFFF"/>
                  </a:solidFill>
                </a14:hiddenFill>
              </a:ext>
            </a:extLst>
          </p:spPr>
        </p:pic>
      </p:grpSp>
      <p:sp>
        <p:nvSpPr>
          <p:cNvPr id="9" name="正方形/長方形 8"/>
          <p:cNvSpPr/>
          <p:nvPr/>
        </p:nvSpPr>
        <p:spPr>
          <a:xfrm>
            <a:off x="5967981" y="5307662"/>
            <a:ext cx="3003936" cy="1361698"/>
          </a:xfrm>
          <a:prstGeom prst="rect">
            <a:avLst/>
          </a:prstGeom>
          <a:solidFill>
            <a:srgbClr val="FCD5B5">
              <a:alpha val="69804"/>
            </a:srgbClr>
          </a:solidFill>
        </p:spPr>
        <p:style>
          <a:lnRef idx="3">
            <a:schemeClr val="lt1"/>
          </a:lnRef>
          <a:fillRef idx="1">
            <a:schemeClr val="accent1"/>
          </a:fillRef>
          <a:effectRef idx="1">
            <a:schemeClr val="accent1"/>
          </a:effectRef>
          <a:fontRef idx="minor">
            <a:schemeClr val="lt1"/>
          </a:fontRef>
        </p:style>
        <p:txBody>
          <a:bodyPr rtlCol="0" anchor="ctr"/>
          <a:lstStyle/>
          <a:p>
            <a:pPr algn="ctr"/>
            <a:endParaRPr kumimoji="1" lang="ja-JP" altLang="en-US"/>
          </a:p>
        </p:txBody>
      </p:sp>
      <p:sp>
        <p:nvSpPr>
          <p:cNvPr id="14" name="テキスト ボックス 13"/>
          <p:cNvSpPr txBox="1"/>
          <p:nvPr/>
        </p:nvSpPr>
        <p:spPr>
          <a:xfrm>
            <a:off x="6034800" y="5426408"/>
            <a:ext cx="2896303" cy="1092607"/>
          </a:xfrm>
          <a:prstGeom prst="rect">
            <a:avLst/>
          </a:prstGeom>
          <a:noFill/>
        </p:spPr>
        <p:txBody>
          <a:bodyPr wrap="square" rtlCol="0">
            <a:spAutoFit/>
          </a:bodyPr>
          <a:lstStyle/>
          <a:p>
            <a:r>
              <a:rPr lang="ja-JP" altLang="en-US" sz="1100" b="1" dirty="0">
                <a:latin typeface="Meiryo UI" panose="020B0604030504040204" pitchFamily="50" charset="-128"/>
                <a:ea typeface="Meiryo UI" panose="020B0604030504040204" pitchFamily="50" charset="-128"/>
                <a:cs typeface="Meiryo UI" panose="020B0604030504040204" pitchFamily="50" charset="-128"/>
              </a:rPr>
              <a:t>府の施策との関連</a:t>
            </a:r>
            <a:endParaRPr lang="en-US" altLang="ja-JP" sz="1100" b="1"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b="1"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b="1"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50" b="1" dirty="0">
                <a:latin typeface="Meiryo UI" panose="020B0604030504040204" pitchFamily="50" charset="-128"/>
                <a:ea typeface="Meiryo UI" panose="020B0604030504040204" pitchFamily="50" charset="-128"/>
                <a:cs typeface="Meiryo UI" panose="020B0604030504040204" pitchFamily="50" charset="-128"/>
              </a:rPr>
              <a:t>OAC</a:t>
            </a:r>
            <a:r>
              <a:rPr lang="ja-JP" altLang="en-US" sz="1050" b="1" dirty="0">
                <a:latin typeface="Meiryo UI" panose="020B0604030504040204" pitchFamily="50" charset="-128"/>
                <a:ea typeface="Meiryo UI" panose="020B0604030504040204" pitchFamily="50" charset="-128"/>
                <a:cs typeface="Meiryo UI" panose="020B0604030504040204" pitchFamily="50" charset="-128"/>
              </a:rPr>
              <a:t>は大阪府の依存症対策の一つの取組み</a:t>
            </a:r>
            <a:endParaRPr lang="en-US" altLang="ja-JP" sz="1050" b="1" dirty="0">
              <a:latin typeface="Meiryo UI" panose="020B0604030504040204" pitchFamily="50" charset="-128"/>
              <a:ea typeface="Meiryo UI" panose="020B0604030504040204" pitchFamily="50" charset="-128"/>
              <a:cs typeface="Meiryo UI" panose="020B0604030504040204" pitchFamily="50" charset="-128"/>
            </a:endParaRPr>
          </a:p>
          <a:p>
            <a:pPr marL="234950" indent="-234950"/>
            <a:r>
              <a:rPr lang="ja-JP" altLang="en-US" sz="11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50" b="1" dirty="0">
                <a:latin typeface="Meiryo UI" panose="020B0604030504040204" pitchFamily="50" charset="-128"/>
                <a:ea typeface="Meiryo UI" panose="020B0604030504040204" pitchFamily="50" charset="-128"/>
                <a:cs typeface="Meiryo UI" panose="020B0604030504040204" pitchFamily="50" charset="-128"/>
              </a:rPr>
              <a:t>事務局は、課題や成果をヒアリングや研修会等を通して抽出し、依存症関連機関連携会議に共有する。</a:t>
            </a:r>
            <a:endParaRPr lang="en-US" altLang="ja-JP" sz="1050" b="1" dirty="0">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19" name="グループ化 18"/>
          <p:cNvGrpSpPr/>
          <p:nvPr/>
        </p:nvGrpSpPr>
        <p:grpSpPr>
          <a:xfrm>
            <a:off x="5918387" y="4018144"/>
            <a:ext cx="2999715" cy="1140367"/>
            <a:chOff x="83229" y="1052736"/>
            <a:chExt cx="1809435" cy="1269276"/>
          </a:xfrm>
        </p:grpSpPr>
        <p:sp>
          <p:nvSpPr>
            <p:cNvPr id="15" name="角丸四角形 14"/>
            <p:cNvSpPr/>
            <p:nvPr/>
          </p:nvSpPr>
          <p:spPr>
            <a:xfrm>
              <a:off x="83229" y="1196751"/>
              <a:ext cx="1809435" cy="1125261"/>
            </a:xfrm>
            <a:prstGeom prst="roundRect">
              <a:avLst/>
            </a:prstGeom>
            <a:ln w="19050">
              <a:solidFill>
                <a:schemeClr val="tx1"/>
              </a:solidFill>
            </a:ln>
            <a:effectLst>
              <a:outerShdw blurRad="40000" dist="20000" dir="5400000" rotWithShape="0">
                <a:srgbClr val="000000">
                  <a:alpha val="38000"/>
                </a:srgbClr>
              </a:outerShdw>
              <a:softEdge rad="31750"/>
            </a:effectLst>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dirty="0"/>
            </a:p>
          </p:txBody>
        </p:sp>
        <p:grpSp>
          <p:nvGrpSpPr>
            <p:cNvPr id="54" name="グループ化 53"/>
            <p:cNvGrpSpPr/>
            <p:nvPr/>
          </p:nvGrpSpPr>
          <p:grpSpPr>
            <a:xfrm>
              <a:off x="179216" y="1052736"/>
              <a:ext cx="1461416" cy="382561"/>
              <a:chOff x="2108182" y="5877273"/>
              <a:chExt cx="1316806" cy="390214"/>
            </a:xfrm>
          </p:grpSpPr>
          <p:sp>
            <p:nvSpPr>
              <p:cNvPr id="55" name="円/楕円 54"/>
              <p:cNvSpPr/>
              <p:nvPr/>
            </p:nvSpPr>
            <p:spPr>
              <a:xfrm>
                <a:off x="2217033" y="5877273"/>
                <a:ext cx="1143072" cy="390214"/>
              </a:xfrm>
              <a:prstGeom prst="ellipse">
                <a:avLst/>
              </a:prstGeom>
              <a:solidFill>
                <a:srgbClr val="FFC000"/>
              </a:solidFill>
            </p:spPr>
            <p:style>
              <a:lnRef idx="3">
                <a:schemeClr val="lt1"/>
              </a:lnRef>
              <a:fillRef idx="1">
                <a:schemeClr val="accent5"/>
              </a:fillRef>
              <a:effectRef idx="1">
                <a:schemeClr val="accent5"/>
              </a:effectRef>
              <a:fontRef idx="minor">
                <a:schemeClr val="lt1"/>
              </a:fontRef>
            </p:style>
            <p:txBody>
              <a:bodyPr rtlCol="0" anchor="ctr"/>
              <a:lstStyle/>
              <a:p>
                <a:pPr algn="ctr"/>
                <a:endParaRPr kumimoji="1" lang="ja-JP" altLang="en-US"/>
              </a:p>
            </p:txBody>
          </p:sp>
          <p:sp>
            <p:nvSpPr>
              <p:cNvPr id="56" name="テキスト ボックス 55"/>
              <p:cNvSpPr txBox="1"/>
              <p:nvPr/>
            </p:nvSpPr>
            <p:spPr>
              <a:xfrm>
                <a:off x="2108182" y="5918375"/>
                <a:ext cx="1316806" cy="314479"/>
              </a:xfrm>
              <a:prstGeom prst="rect">
                <a:avLst/>
              </a:prstGeom>
              <a:noFill/>
            </p:spPr>
            <p:txBody>
              <a:bodyPr wrap="square" rtlCol="0">
                <a:spAutoFit/>
              </a:bodyPr>
              <a:lstStyle/>
              <a:p>
                <a:pPr algn="ctr"/>
                <a:r>
                  <a:rPr kumimoji="1" lang="en-US" altLang="ja-JP" sz="1200" b="1" dirty="0">
                    <a:latin typeface="HG丸ｺﾞｼｯｸM-PRO" panose="020F0600000000000000" pitchFamily="50" charset="-128"/>
                    <a:ea typeface="HG丸ｺﾞｼｯｸM-PRO" panose="020F0600000000000000" pitchFamily="50" charset="-128"/>
                  </a:rPr>
                  <a:t>OAC</a:t>
                </a:r>
                <a:r>
                  <a:rPr lang="ja-JP" altLang="en-US" sz="1200" b="1" dirty="0">
                    <a:latin typeface="HG丸ｺﾞｼｯｸM-PRO" panose="020F0600000000000000" pitchFamily="50" charset="-128"/>
                    <a:ea typeface="HG丸ｺﾞｼｯｸM-PRO" panose="020F0600000000000000" pitchFamily="50" charset="-128"/>
                  </a:rPr>
                  <a:t>参画機関の役割</a:t>
                </a:r>
                <a:endParaRPr kumimoji="1" lang="ja-JP" altLang="en-US" sz="1200" b="1" dirty="0">
                  <a:latin typeface="HG丸ｺﾞｼｯｸM-PRO" panose="020F0600000000000000" pitchFamily="50" charset="-128"/>
                  <a:ea typeface="HG丸ｺﾞｼｯｸM-PRO" panose="020F0600000000000000" pitchFamily="50" charset="-128"/>
                </a:endParaRPr>
              </a:p>
            </p:txBody>
          </p:sp>
        </p:grpSp>
        <p:sp>
          <p:nvSpPr>
            <p:cNvPr id="18" name="テキスト ボックス 17"/>
            <p:cNvSpPr txBox="1"/>
            <p:nvPr/>
          </p:nvSpPr>
          <p:spPr>
            <a:xfrm>
              <a:off x="83230" y="1437183"/>
              <a:ext cx="1809434" cy="693701"/>
            </a:xfrm>
            <a:prstGeom prst="rect">
              <a:avLst/>
            </a:prstGeom>
            <a:noFill/>
          </p:spPr>
          <p:txBody>
            <a:bodyPr wrap="square" rtlCol="0">
              <a:spAutoFit/>
            </a:bodyPr>
            <a:lstStyle/>
            <a:p>
              <a:pPr marL="171450" indent="-171450">
                <a:buFont typeface="Arial" panose="020B0604020202020204" pitchFamily="34" charset="0"/>
                <a:buChar char="•"/>
              </a:pPr>
              <a:r>
                <a:rPr kumimoji="1" lang="ja-JP" altLang="en-US" sz="1150" dirty="0">
                  <a:latin typeface="Meiryo UI" panose="020B0604030504040204" pitchFamily="50" charset="-128"/>
                  <a:ea typeface="Meiryo UI" panose="020B0604030504040204" pitchFamily="50" charset="-128"/>
                  <a:cs typeface="Meiryo UI" panose="020B0604030504040204" pitchFamily="50" charset="-128"/>
                </a:rPr>
                <a:t>依存症に関する相談を受ける</a:t>
              </a:r>
              <a:endParaRPr kumimoji="1" lang="en-US" altLang="ja-JP" sz="1150" dirty="0">
                <a:latin typeface="Meiryo UI" panose="020B0604030504040204" pitchFamily="50" charset="-128"/>
                <a:ea typeface="Meiryo UI" panose="020B0604030504040204" pitchFamily="50" charset="-128"/>
                <a:cs typeface="Meiryo UI" panose="020B0604030504040204" pitchFamily="50" charset="-128"/>
              </a:endParaRPr>
            </a:p>
            <a:p>
              <a:pPr marL="171450" indent="-171450">
                <a:buFont typeface="Arial" panose="020B0604020202020204" pitchFamily="34" charset="0"/>
                <a:buChar char="•"/>
              </a:pPr>
              <a:r>
                <a:rPr kumimoji="1" lang="ja-JP" altLang="en-US" sz="1150" dirty="0">
                  <a:latin typeface="Meiryo UI" panose="020B0604030504040204" pitchFamily="50" charset="-128"/>
                  <a:ea typeface="Meiryo UI" panose="020B0604030504040204" pitchFamily="50" charset="-128"/>
                  <a:cs typeface="Meiryo UI" panose="020B0604030504040204" pitchFamily="50" charset="-128"/>
                </a:rPr>
                <a:t>背景にある依存症の問題に気付く</a:t>
              </a:r>
              <a:endParaRPr kumimoji="1" lang="en-US" altLang="ja-JP" sz="1150" dirty="0">
                <a:latin typeface="Meiryo UI" panose="020B0604030504040204" pitchFamily="50" charset="-128"/>
                <a:ea typeface="Meiryo UI" panose="020B0604030504040204" pitchFamily="50" charset="-128"/>
                <a:cs typeface="Meiryo UI" panose="020B0604030504040204" pitchFamily="50" charset="-128"/>
              </a:endParaRPr>
            </a:p>
            <a:p>
              <a:pPr marL="171450" indent="-171450">
                <a:buFont typeface="Arial" panose="020B0604020202020204" pitchFamily="34" charset="0"/>
                <a:buChar char="•"/>
              </a:pPr>
              <a:r>
                <a:rPr lang="ja-JP" altLang="en-US" sz="1150" dirty="0">
                  <a:latin typeface="Meiryo UI" panose="020B0604030504040204" pitchFamily="50" charset="-128"/>
                  <a:ea typeface="Meiryo UI" panose="020B0604030504040204" pitchFamily="50" charset="-128"/>
                  <a:cs typeface="Meiryo UI" panose="020B0604030504040204" pitchFamily="50" charset="-128"/>
                </a:rPr>
                <a:t>適切な支援機関との相互支援を行う</a:t>
              </a:r>
              <a:endParaRPr kumimoji="1" lang="ja-JP" altLang="en-US" sz="1150" dirty="0">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4" name="テキスト ボックス 3"/>
          <p:cNvSpPr txBox="1"/>
          <p:nvPr/>
        </p:nvSpPr>
        <p:spPr>
          <a:xfrm>
            <a:off x="4881818" y="845011"/>
            <a:ext cx="982657" cy="276999"/>
          </a:xfrm>
          <a:prstGeom prst="rect">
            <a:avLst/>
          </a:prstGeom>
          <a:noFill/>
        </p:spPr>
        <p:txBody>
          <a:bodyPr wrap="square" rtlCol="0">
            <a:spAutoFit/>
          </a:bodyPr>
          <a:lstStyle/>
          <a:p>
            <a:r>
              <a:rPr kumimoji="1" lang="en-US" altLang="ja-JP" sz="1200" dirty="0"/>
              <a:t>H29.4</a:t>
            </a:r>
            <a:r>
              <a:rPr kumimoji="1" lang="ja-JP" altLang="en-US" sz="1200" dirty="0"/>
              <a:t>時点</a:t>
            </a:r>
          </a:p>
        </p:txBody>
      </p:sp>
      <p:sp>
        <p:nvSpPr>
          <p:cNvPr id="46" name="正方形/長方形 45"/>
          <p:cNvSpPr/>
          <p:nvPr/>
        </p:nvSpPr>
        <p:spPr>
          <a:xfrm>
            <a:off x="5967848" y="2315171"/>
            <a:ext cx="2954475" cy="1571244"/>
          </a:xfrm>
          <a:prstGeom prst="rect">
            <a:avLst/>
          </a:prstGeom>
          <a:solidFill>
            <a:schemeClr val="accent5">
              <a:lumMod val="20000"/>
              <a:lumOff val="80000"/>
              <a:alpha val="70000"/>
            </a:schemeClr>
          </a:solidFill>
        </p:spPr>
        <p:style>
          <a:lnRef idx="3">
            <a:schemeClr val="lt1"/>
          </a:lnRef>
          <a:fillRef idx="1">
            <a:schemeClr val="accent1"/>
          </a:fillRef>
          <a:effectRef idx="1">
            <a:schemeClr val="accent1"/>
          </a:effectRef>
          <a:fontRef idx="minor">
            <a:schemeClr val="lt1"/>
          </a:fontRef>
        </p:style>
        <p:txBody>
          <a:bodyPr rtlCol="0" anchor="ctr"/>
          <a:lstStyle/>
          <a:p>
            <a:pPr algn="ctr"/>
            <a:endParaRPr kumimoji="1" lang="ja-JP" altLang="en-US"/>
          </a:p>
        </p:txBody>
      </p:sp>
      <p:sp>
        <p:nvSpPr>
          <p:cNvPr id="11" name="テキスト ボックス 10"/>
          <p:cNvSpPr txBox="1"/>
          <p:nvPr/>
        </p:nvSpPr>
        <p:spPr>
          <a:xfrm>
            <a:off x="6043401" y="2384147"/>
            <a:ext cx="2878921" cy="1615827"/>
          </a:xfrm>
          <a:prstGeom prst="rect">
            <a:avLst/>
          </a:prstGeom>
          <a:noFill/>
        </p:spPr>
        <p:txBody>
          <a:bodyPr wrap="square" rtlCol="0">
            <a:spAutoFit/>
          </a:bodyPr>
          <a:lstStyle/>
          <a:p>
            <a:r>
              <a:rPr lang="en-US" altLang="ja-JP" sz="1100" b="1" dirty="0">
                <a:latin typeface="Meiryo UI" panose="020B0604030504040204" pitchFamily="50" charset="-128"/>
                <a:ea typeface="Meiryo UI" panose="020B0604030504040204" pitchFamily="50" charset="-128"/>
              </a:rPr>
              <a:t>OAC</a:t>
            </a:r>
            <a:r>
              <a:rPr lang="ja-JP" altLang="en-US" sz="1100" b="1" dirty="0">
                <a:latin typeface="Meiryo UI" panose="020B0604030504040204" pitchFamily="50" charset="-128"/>
                <a:ea typeface="Meiryo UI" panose="020B0604030504040204" pitchFamily="50" charset="-128"/>
              </a:rPr>
              <a:t>強化のための取組み（府こころ</a:t>
            </a:r>
            <a:r>
              <a:rPr lang="en-US" altLang="ja-JP" sz="1100" b="1" dirty="0">
                <a:latin typeface="Meiryo UI" panose="020B0604030504040204" pitchFamily="50" charset="-128"/>
                <a:ea typeface="Meiryo UI" panose="020B0604030504040204" pitchFamily="50" charset="-128"/>
              </a:rPr>
              <a:t>C</a:t>
            </a:r>
            <a:r>
              <a:rPr lang="ja-JP" altLang="en-US" sz="1100" b="1" dirty="0">
                <a:latin typeface="Meiryo UI" panose="020B0604030504040204" pitchFamily="50" charset="-128"/>
                <a:ea typeface="Meiryo UI" panose="020B0604030504040204" pitchFamily="50" charset="-128"/>
              </a:rPr>
              <a:t>実施）</a:t>
            </a:r>
            <a:endParaRPr lang="en-US" altLang="ja-JP" sz="1100" b="1" dirty="0">
              <a:latin typeface="Meiryo UI" panose="020B0604030504040204" pitchFamily="50" charset="-128"/>
              <a:ea typeface="Meiryo UI" panose="020B0604030504040204" pitchFamily="50" charset="-128"/>
            </a:endParaRPr>
          </a:p>
          <a:p>
            <a:endParaRPr lang="ja-JP" altLang="en-US" sz="1100" b="1" dirty="0">
              <a:latin typeface="Meiryo UI" panose="020B0604030504040204" pitchFamily="50" charset="-128"/>
              <a:ea typeface="Meiryo UI" panose="020B0604030504040204" pitchFamily="50" charset="-128"/>
            </a:endParaRPr>
          </a:p>
          <a:p>
            <a:r>
              <a:rPr lang="ja-JP" altLang="en-US" sz="1100" b="1" dirty="0">
                <a:latin typeface="Meiryo UI" panose="020B0604030504040204" pitchFamily="50" charset="-128"/>
                <a:ea typeface="Meiryo UI" panose="020B0604030504040204" pitchFamily="50" charset="-128"/>
              </a:rPr>
              <a:t>◆　顔の見える連携体制の推進</a:t>
            </a:r>
          </a:p>
          <a:p>
            <a:r>
              <a:rPr lang="ja-JP" altLang="en-US" sz="1100" b="1" dirty="0">
                <a:latin typeface="Meiryo UI" panose="020B0604030504040204" pitchFamily="50" charset="-128"/>
                <a:ea typeface="Meiryo UI" panose="020B0604030504040204" pitchFamily="50" charset="-128"/>
              </a:rPr>
              <a:t>◆　依存症への対応力の向上</a:t>
            </a:r>
          </a:p>
          <a:p>
            <a:r>
              <a:rPr lang="ja-JP" altLang="en-US" sz="1100" b="1" dirty="0">
                <a:latin typeface="Meiryo UI" panose="020B0604030504040204" pitchFamily="50" charset="-128"/>
                <a:ea typeface="Meiryo UI" panose="020B0604030504040204" pitchFamily="50" charset="-128"/>
              </a:rPr>
              <a:t>　　　　</a:t>
            </a:r>
            <a:r>
              <a:rPr lang="ja-JP" altLang="en-US" sz="1000" b="1" dirty="0">
                <a:latin typeface="Meiryo UI" panose="020B0604030504040204" pitchFamily="50" charset="-128"/>
                <a:ea typeface="Meiryo UI" panose="020B0604030504040204" pitchFamily="50" charset="-128"/>
              </a:rPr>
              <a:t>連携のための専門研修・事例検討会の実施</a:t>
            </a:r>
          </a:p>
          <a:p>
            <a:r>
              <a:rPr lang="ja-JP" altLang="en-US" sz="1100" b="1" dirty="0">
                <a:latin typeface="Meiryo UI" panose="020B0604030504040204" pitchFamily="50" charset="-128"/>
                <a:ea typeface="Meiryo UI" panose="020B0604030504040204" pitchFamily="50" charset="-128"/>
              </a:rPr>
              <a:t>◆　依存症支援に関する情報の充実</a:t>
            </a:r>
          </a:p>
          <a:p>
            <a:r>
              <a:rPr lang="ja-JP" altLang="en-US" sz="1100" b="1" dirty="0">
                <a:latin typeface="Meiryo UI" panose="020B0604030504040204" pitchFamily="50" charset="-128"/>
                <a:ea typeface="Meiryo UI" panose="020B0604030504040204" pitchFamily="50" charset="-128"/>
              </a:rPr>
              <a:t>　　　　ホームページ、啓発媒体など</a:t>
            </a:r>
            <a:endParaRPr lang="en-US" altLang="ja-JP" sz="1100" b="1" dirty="0">
              <a:latin typeface="Meiryo UI" panose="020B0604030504040204" pitchFamily="50" charset="-128"/>
              <a:ea typeface="Meiryo UI" panose="020B0604030504040204" pitchFamily="50" charset="-128"/>
            </a:endParaRPr>
          </a:p>
          <a:p>
            <a:r>
              <a:rPr lang="ja-JP" altLang="en-US" sz="1100" b="1" dirty="0">
                <a:latin typeface="Meiryo UI" panose="020B0604030504040204" pitchFamily="50" charset="-128"/>
                <a:ea typeface="Meiryo UI" panose="020B0604030504040204" pitchFamily="50" charset="-128"/>
              </a:rPr>
              <a:t>　　　　情報収集・発信</a:t>
            </a:r>
            <a:endParaRPr lang="en-US" altLang="ja-JP" sz="1100" b="1" dirty="0">
              <a:latin typeface="Meiryo UI" panose="020B0604030504040204" pitchFamily="50" charset="-128"/>
              <a:ea typeface="Meiryo UI" panose="020B0604030504040204" pitchFamily="50" charset="-128"/>
            </a:endParaRPr>
          </a:p>
          <a:p>
            <a:endParaRPr lang="ja-JP" altLang="en-US" sz="1100" b="1" dirty="0">
              <a:latin typeface="Meiryo UI" panose="020B0604030504040204" pitchFamily="50" charset="-128"/>
              <a:ea typeface="Meiryo UI" panose="020B0604030504040204" pitchFamily="50" charset="-128"/>
            </a:endParaRPr>
          </a:p>
        </p:txBody>
      </p:sp>
      <p:sp>
        <p:nvSpPr>
          <p:cNvPr id="50" name="正方形/長方形 49"/>
          <p:cNvSpPr/>
          <p:nvPr/>
        </p:nvSpPr>
        <p:spPr>
          <a:xfrm>
            <a:off x="5949879" y="819130"/>
            <a:ext cx="2954475" cy="1413081"/>
          </a:xfrm>
          <a:prstGeom prst="rect">
            <a:avLst/>
          </a:prstGeom>
          <a:solidFill>
            <a:schemeClr val="accent5">
              <a:lumMod val="20000"/>
              <a:lumOff val="80000"/>
              <a:alpha val="70000"/>
            </a:schemeClr>
          </a:solidFill>
        </p:spPr>
        <p:style>
          <a:lnRef idx="3">
            <a:schemeClr val="lt1"/>
          </a:lnRef>
          <a:fillRef idx="1">
            <a:schemeClr val="accent1"/>
          </a:fillRef>
          <a:effectRef idx="1">
            <a:schemeClr val="accent1"/>
          </a:effectRef>
          <a:fontRef idx="minor">
            <a:schemeClr val="lt1"/>
          </a:fontRef>
        </p:style>
        <p:txBody>
          <a:bodyPr rtlCol="0" anchor="ctr"/>
          <a:lstStyle/>
          <a:p>
            <a:pPr algn="ctr"/>
            <a:endParaRPr kumimoji="1" lang="ja-JP" altLang="en-US"/>
          </a:p>
        </p:txBody>
      </p:sp>
      <p:sp>
        <p:nvSpPr>
          <p:cNvPr id="51" name="テキスト ボックス 50"/>
          <p:cNvSpPr txBox="1"/>
          <p:nvPr/>
        </p:nvSpPr>
        <p:spPr>
          <a:xfrm>
            <a:off x="6003387" y="905639"/>
            <a:ext cx="2927716" cy="1277273"/>
          </a:xfrm>
          <a:prstGeom prst="rect">
            <a:avLst/>
          </a:prstGeom>
          <a:noFill/>
        </p:spPr>
        <p:txBody>
          <a:bodyPr wrap="square" rtlCol="0">
            <a:spAutoFit/>
          </a:bodyPr>
          <a:lstStyle/>
          <a:p>
            <a:r>
              <a:rPr lang="en-US" altLang="ja-JP" sz="1100" b="1" dirty="0">
                <a:latin typeface="Meiryo UI" panose="020B0604030504040204" pitchFamily="50" charset="-128"/>
                <a:ea typeface="Meiryo UI" panose="020B0604030504040204" pitchFamily="50" charset="-128"/>
                <a:cs typeface="Meiryo UI" panose="020B0604030504040204" pitchFamily="50" charset="-128"/>
              </a:rPr>
              <a:t>OAC</a:t>
            </a:r>
            <a:r>
              <a:rPr lang="ja-JP" altLang="en-US" sz="1100" b="1" dirty="0" err="1">
                <a:latin typeface="Meiryo UI" panose="020B0604030504040204" pitchFamily="50" charset="-128"/>
                <a:ea typeface="Meiryo UI" panose="020B0604030504040204" pitchFamily="50" charset="-128"/>
                <a:cs typeface="Meiryo UI" panose="020B0604030504040204" pitchFamily="50" charset="-128"/>
              </a:rPr>
              <a:t>って</a:t>
            </a:r>
            <a:r>
              <a:rPr lang="ja-JP" altLang="en-US" sz="1100" b="1" dirty="0">
                <a:latin typeface="Meiryo UI" panose="020B0604030504040204" pitchFamily="50" charset="-128"/>
                <a:ea typeface="Meiryo UI" panose="020B0604030504040204" pitchFamily="50" charset="-128"/>
                <a:cs typeface="Meiryo UI" panose="020B0604030504040204" pitchFamily="50" charset="-128"/>
              </a:rPr>
              <a:t>何をするネットワーク？</a:t>
            </a:r>
            <a:endParaRPr lang="en-US" altLang="ja-JP" sz="1100" b="1"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b="1"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b="1" dirty="0">
                <a:latin typeface="Meiryo UI" panose="020B0604030504040204" pitchFamily="50" charset="-128"/>
                <a:ea typeface="Meiryo UI" panose="020B0604030504040204" pitchFamily="50" charset="-128"/>
                <a:cs typeface="Meiryo UI" panose="020B0604030504040204" pitchFamily="50" charset="-128"/>
              </a:rPr>
              <a:t>①機関同士の連携推進</a:t>
            </a:r>
            <a:endParaRPr lang="en-US" altLang="ja-JP" sz="1100" b="1"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b="1" dirty="0">
                <a:latin typeface="Meiryo UI" panose="020B0604030504040204" pitchFamily="50" charset="-128"/>
                <a:ea typeface="Meiryo UI" panose="020B0604030504040204" pitchFamily="50" charset="-128"/>
                <a:cs typeface="Meiryo UI" panose="020B0604030504040204" pitchFamily="50" charset="-128"/>
              </a:rPr>
              <a:t>②依存症への対応力向上</a:t>
            </a:r>
            <a:endParaRPr lang="en-US" altLang="ja-JP" sz="1100" b="1"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b="1" dirty="0">
                <a:latin typeface="Meiryo UI" panose="020B0604030504040204" pitchFamily="50" charset="-128"/>
                <a:ea typeface="Meiryo UI" panose="020B0604030504040204" pitchFamily="50" charset="-128"/>
                <a:cs typeface="Meiryo UI" panose="020B0604030504040204" pitchFamily="50" charset="-128"/>
              </a:rPr>
              <a:t>③情報共有・充実</a:t>
            </a:r>
            <a:endParaRPr lang="en-US" altLang="ja-JP" sz="1100" b="1"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b="1" dirty="0">
                <a:latin typeface="Meiryo UI" panose="020B0604030504040204" pitchFamily="50" charset="-128"/>
                <a:ea typeface="Meiryo UI" panose="020B0604030504040204" pitchFamily="50" charset="-128"/>
                <a:cs typeface="Meiryo UI" panose="020B0604030504040204" pitchFamily="50" charset="-128"/>
              </a:rPr>
              <a:t>これらを通して大阪府の依存症者支援を充実させるためのものです。</a:t>
            </a:r>
            <a:endParaRPr lang="en-US" altLang="ja-JP" sz="11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2" name="角丸四角形 51"/>
          <p:cNvSpPr/>
          <p:nvPr/>
        </p:nvSpPr>
        <p:spPr>
          <a:xfrm>
            <a:off x="309705" y="4636139"/>
            <a:ext cx="1904658" cy="239028"/>
          </a:xfrm>
          <a:prstGeom prst="roundRect">
            <a:avLst/>
          </a:prstGeom>
          <a:ln/>
        </p:spPr>
        <p:style>
          <a:lnRef idx="1">
            <a:schemeClr val="accent5"/>
          </a:lnRef>
          <a:fillRef idx="2">
            <a:schemeClr val="accent5"/>
          </a:fillRef>
          <a:effectRef idx="1">
            <a:schemeClr val="accent5"/>
          </a:effectRef>
          <a:fontRef idx="minor">
            <a:schemeClr val="dk1"/>
          </a:fontRef>
        </p:style>
        <p:txBody>
          <a:bodyPr rtlCol="0" anchor="ctr"/>
          <a:lstStyle/>
          <a:p>
            <a:pPr algn="ctr"/>
            <a:r>
              <a:rPr lang="ja-JP" altLang="en-US" sz="1050" b="1" dirty="0">
                <a:solidFill>
                  <a:schemeClr val="tx1"/>
                </a:solidFill>
                <a:latin typeface="HG丸ｺﾞｼｯｸM-PRO" panose="020F0600000000000000" pitchFamily="50" charset="-128"/>
                <a:ea typeface="HG丸ｺﾞｼｯｸM-PRO" panose="020F0600000000000000" pitchFamily="50" charset="-128"/>
              </a:rPr>
              <a:t>堺市こころの健康センター</a:t>
            </a:r>
            <a:endParaRPr kumimoji="1" lang="ja-JP" altLang="en-US" sz="1050" b="1" dirty="0">
              <a:solidFill>
                <a:schemeClr val="tx1"/>
              </a:solidFill>
              <a:latin typeface="HG丸ｺﾞｼｯｸM-PRO" panose="020F0600000000000000" pitchFamily="50" charset="-128"/>
              <a:ea typeface="HG丸ｺﾞｼｯｸM-PRO" panose="020F0600000000000000" pitchFamily="50" charset="-128"/>
            </a:endParaRPr>
          </a:p>
        </p:txBody>
      </p:sp>
      <p:sp>
        <p:nvSpPr>
          <p:cNvPr id="53" name="角丸四角形 52"/>
          <p:cNvSpPr/>
          <p:nvPr/>
        </p:nvSpPr>
        <p:spPr>
          <a:xfrm>
            <a:off x="4145422" y="4731322"/>
            <a:ext cx="767569" cy="247055"/>
          </a:xfrm>
          <a:prstGeom prst="roundRect">
            <a:avLst/>
          </a:prstGeom>
          <a:ln/>
        </p:spPr>
        <p:style>
          <a:lnRef idx="1">
            <a:schemeClr val="accent5"/>
          </a:lnRef>
          <a:fillRef idx="2">
            <a:schemeClr val="accent5"/>
          </a:fillRef>
          <a:effectRef idx="1">
            <a:schemeClr val="accent5"/>
          </a:effectRef>
          <a:fontRef idx="minor">
            <a:schemeClr val="dk1"/>
          </a:fontRef>
        </p:style>
        <p:txBody>
          <a:bodyPr rtlCol="0" anchor="ctr"/>
          <a:lstStyle/>
          <a:p>
            <a:pPr algn="ctr"/>
            <a:r>
              <a:rPr lang="ja-JP" altLang="en-US" sz="1050" b="1" dirty="0">
                <a:solidFill>
                  <a:schemeClr val="tx1"/>
                </a:solidFill>
                <a:latin typeface="HG丸ｺﾞｼｯｸM-PRO" panose="020F0600000000000000" pitchFamily="50" charset="-128"/>
                <a:ea typeface="HG丸ｺﾞｼｯｸM-PRO" panose="020F0600000000000000" pitchFamily="50" charset="-128"/>
              </a:rPr>
              <a:t>回復施設</a:t>
            </a:r>
            <a:endParaRPr kumimoji="1" lang="en-US" altLang="ja-JP" sz="1050" b="1" dirty="0">
              <a:solidFill>
                <a:schemeClr val="tx1"/>
              </a:solidFill>
              <a:latin typeface="HG丸ｺﾞｼｯｸM-PRO" panose="020F0600000000000000" pitchFamily="50" charset="-128"/>
              <a:ea typeface="HG丸ｺﾞｼｯｸM-PRO" panose="020F0600000000000000" pitchFamily="50" charset="-128"/>
            </a:endParaRPr>
          </a:p>
        </p:txBody>
      </p:sp>
      <p:sp>
        <p:nvSpPr>
          <p:cNvPr id="57" name="スライド番号プレースホルダ 9"/>
          <p:cNvSpPr txBox="1">
            <a:spLocks/>
          </p:cNvSpPr>
          <p:nvPr/>
        </p:nvSpPr>
        <p:spPr>
          <a:xfrm>
            <a:off x="7077819" y="6398745"/>
            <a:ext cx="21336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2F5FFCC2-724E-4DD4-AEC6-56C0720B265A}" type="slidenum">
              <a:rPr lang="ja-JP" altLang="en-US" smtClean="0"/>
              <a:pPr/>
              <a:t>7</a:t>
            </a:fld>
            <a:endParaRPr lang="ja-JP" altLang="en-US" dirty="0"/>
          </a:p>
        </p:txBody>
      </p:sp>
      <p:sp>
        <p:nvSpPr>
          <p:cNvPr id="59" name="タイトル 1"/>
          <p:cNvSpPr txBox="1">
            <a:spLocks/>
          </p:cNvSpPr>
          <p:nvPr/>
        </p:nvSpPr>
        <p:spPr>
          <a:xfrm>
            <a:off x="0" y="0"/>
            <a:ext cx="9144000" cy="716826"/>
          </a:xfrm>
          <a:prstGeom prst="rect">
            <a:avLst/>
          </a:prstGeom>
          <a:gradFill flip="none" rotWithShape="1">
            <a:gsLst>
              <a:gs pos="0">
                <a:srgbClr val="0000FF"/>
              </a:gs>
              <a:gs pos="39999">
                <a:srgbClr val="0A128C"/>
              </a:gs>
              <a:gs pos="70000">
                <a:srgbClr val="181CC7"/>
              </a:gs>
              <a:gs pos="88000">
                <a:srgbClr val="7005D4"/>
              </a:gs>
              <a:gs pos="100000">
                <a:srgbClr val="8C3D91"/>
              </a:gs>
            </a:gsLst>
            <a:lin ang="5400000" scaled="0"/>
            <a:tileRect/>
          </a:gradFill>
        </p:spPr>
        <p:txBody>
          <a:bodyPr vert="horz" lIns="75246" tIns="37623" rIns="75246" bIns="37623" rtlCol="0" anchor="ctr">
            <a:normAutofit fontScale="97500"/>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lvl="0">
              <a:spcBef>
                <a:spcPct val="0"/>
              </a:spcBef>
              <a:defRPr/>
            </a:pPr>
            <a:r>
              <a:rPr lang="ja-JP" altLang="en-US" sz="2600" dirty="0">
                <a:solidFill>
                  <a:schemeClr val="bg1"/>
                </a:solidFill>
                <a:latin typeface="+mj-lt"/>
                <a:ea typeface="+mj-ea"/>
                <a:cs typeface="+mj-cs"/>
              </a:rPr>
              <a:t>懸念事項と最小化への取り組み</a:t>
            </a:r>
            <a:endParaRPr lang="ja-JP" altLang="en-US" sz="2600" dirty="0">
              <a:solidFill>
                <a:schemeClr val="bg1"/>
              </a:solidFill>
            </a:endParaRPr>
          </a:p>
        </p:txBody>
      </p:sp>
    </p:spTree>
    <p:extLst>
      <p:ext uri="{BB962C8B-B14F-4D97-AF65-F5344CB8AC3E}">
        <p14:creationId xmlns:p14="http://schemas.microsoft.com/office/powerpoint/2010/main" val="20508089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a:extLst>
              <a:ext uri="{FF2B5EF4-FFF2-40B4-BE49-F238E27FC236}">
                <a16:creationId xmlns:a16="http://schemas.microsoft.com/office/drawing/2014/main" id="{BF7E7272-65DC-4E0C-8078-B94DA655A12F}"/>
              </a:ext>
            </a:extLst>
          </p:cNvPr>
          <p:cNvPicPr>
            <a:picLocks noChangeAspect="1"/>
          </p:cNvPicPr>
          <p:nvPr/>
        </p:nvPicPr>
        <p:blipFill>
          <a:blip r:embed="rId2"/>
          <a:stretch>
            <a:fillRect/>
          </a:stretch>
        </p:blipFill>
        <p:spPr>
          <a:xfrm>
            <a:off x="67025" y="4505090"/>
            <a:ext cx="8967993" cy="1627773"/>
          </a:xfrm>
          <a:prstGeom prst="rect">
            <a:avLst/>
          </a:prstGeom>
        </p:spPr>
      </p:pic>
      <p:sp>
        <p:nvSpPr>
          <p:cNvPr id="32" name="テキスト ボックス 31"/>
          <p:cNvSpPr txBox="1"/>
          <p:nvPr/>
        </p:nvSpPr>
        <p:spPr>
          <a:xfrm>
            <a:off x="2519693" y="4145063"/>
            <a:ext cx="4960790" cy="338554"/>
          </a:xfrm>
          <a:prstGeom prst="rect">
            <a:avLst/>
          </a:prstGeom>
          <a:noFill/>
        </p:spPr>
        <p:txBody>
          <a:bodyPr wrap="square" rtlCol="0">
            <a:spAutoFit/>
          </a:bodyPr>
          <a:lstStyle/>
          <a:p>
            <a:r>
              <a:rPr kumimoji="1" lang="ja-JP" altLang="en-US" sz="1600" dirty="0">
                <a:latin typeface="ＭＳ Ｐゴシック" panose="020B0600070205080204" pitchFamily="50" charset="-128"/>
                <a:ea typeface="ＭＳ Ｐゴシック" panose="020B0600070205080204" pitchFamily="50" charset="-128"/>
              </a:rPr>
              <a:t>（参考）シンガポールにおける治安・風俗環境の変化</a:t>
            </a:r>
          </a:p>
        </p:txBody>
      </p:sp>
      <p:sp>
        <p:nvSpPr>
          <p:cNvPr id="14" name="角丸四角形 13"/>
          <p:cNvSpPr/>
          <p:nvPr/>
        </p:nvSpPr>
        <p:spPr>
          <a:xfrm>
            <a:off x="109385" y="1272260"/>
            <a:ext cx="8742512" cy="384397"/>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53975" indent="-53975"/>
            <a:r>
              <a:rPr kumimoji="1" lang="ja-JP" altLang="en-US" sz="1000" dirty="0">
                <a:solidFill>
                  <a:schemeClr val="tx1"/>
                </a:solidFill>
                <a:latin typeface="ＭＳ Ｐゴシック" panose="020B0600070205080204" pitchFamily="50" charset="-128"/>
                <a:ea typeface="ＭＳ Ｐゴシック" panose="020B0600070205080204" pitchFamily="50" charset="-128"/>
              </a:rPr>
              <a:t>・ＩＲの誘致に伴う、観光客の増加により周辺治安・地域風俗</a:t>
            </a:r>
            <a:r>
              <a:rPr lang="ja-JP" altLang="en-US" sz="1000" dirty="0">
                <a:solidFill>
                  <a:schemeClr val="tx1"/>
                </a:solidFill>
                <a:latin typeface="ＭＳ Ｐゴシック" panose="020B0600070205080204" pitchFamily="50" charset="-128"/>
                <a:ea typeface="ＭＳ Ｐゴシック" panose="020B0600070205080204" pitchFamily="50" charset="-128"/>
              </a:rPr>
              <a:t>環境の悪化が懸念。また、マネーローンダリングやテロなど、国際的な組織犯罪も想定されるが、シンガポールではＩＲ開業後、訪星旅行者数は増加しているものの、しっかりとした対策を取ることで犯罪認知率に大きな変化は見られない。</a:t>
            </a:r>
            <a:endParaRPr lang="en-US" altLang="ja-JP" sz="1000" dirty="0">
              <a:solidFill>
                <a:schemeClr val="tx1"/>
              </a:solidFill>
              <a:latin typeface="ＭＳ Ｐゴシック" panose="020B0600070205080204" pitchFamily="50" charset="-128"/>
              <a:ea typeface="ＭＳ Ｐゴシック" panose="020B0600070205080204" pitchFamily="50" charset="-128"/>
            </a:endParaRPr>
          </a:p>
        </p:txBody>
      </p:sp>
      <p:grpSp>
        <p:nvGrpSpPr>
          <p:cNvPr id="4" name="グループ化 3"/>
          <p:cNvGrpSpPr/>
          <p:nvPr/>
        </p:nvGrpSpPr>
        <p:grpSpPr>
          <a:xfrm>
            <a:off x="4588690" y="1683201"/>
            <a:ext cx="4039986" cy="2484901"/>
            <a:chOff x="179512" y="1063518"/>
            <a:chExt cx="4039986" cy="3151697"/>
          </a:xfrm>
        </p:grpSpPr>
        <p:sp>
          <p:nvSpPr>
            <p:cNvPr id="29" name="角丸四角形 28"/>
            <p:cNvSpPr/>
            <p:nvPr/>
          </p:nvSpPr>
          <p:spPr>
            <a:xfrm>
              <a:off x="251520" y="3282126"/>
              <a:ext cx="3752334" cy="866954"/>
            </a:xfrm>
            <a:prstGeom prst="roundRect">
              <a:avLst/>
            </a:prstGeom>
            <a:solidFill>
              <a:srgbClr val="FFFF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en-US" altLang="ja-JP" sz="1100" dirty="0">
                <a:solidFill>
                  <a:schemeClr val="tx1"/>
                </a:solidFill>
                <a:latin typeface="Meiryo UI" panose="020B0604030504040204" pitchFamily="50" charset="-128"/>
                <a:ea typeface="Meiryo UI" panose="020B0604030504040204" pitchFamily="50" charset="-128"/>
              </a:endParaRPr>
            </a:p>
            <a:p>
              <a:r>
                <a:rPr kumimoji="1" lang="ja-JP" altLang="en-US" sz="1100" dirty="0">
                  <a:solidFill>
                    <a:schemeClr val="tx1"/>
                  </a:solidFill>
                  <a:latin typeface="ＭＳ Ｐゴシック" panose="020B0600070205080204" pitchFamily="50" charset="-128"/>
                  <a:ea typeface="ＭＳ Ｐゴシック" panose="020B0600070205080204" pitchFamily="50" charset="-128"/>
                </a:rPr>
                <a:t>・地元警察との連携、協力</a:t>
              </a:r>
              <a:endParaRPr kumimoji="1" lang="en-US" altLang="ja-JP" sz="1100" dirty="0">
                <a:solidFill>
                  <a:schemeClr val="tx1"/>
                </a:solidFill>
                <a:latin typeface="ＭＳ Ｐゴシック" panose="020B0600070205080204" pitchFamily="50" charset="-128"/>
                <a:ea typeface="ＭＳ Ｐゴシック" panose="020B0600070205080204" pitchFamily="50" charset="-128"/>
              </a:endParaRPr>
            </a:p>
            <a:p>
              <a:r>
                <a:rPr lang="ja-JP" altLang="en-US" sz="1100" dirty="0">
                  <a:solidFill>
                    <a:schemeClr val="tx1"/>
                  </a:solidFill>
                  <a:latin typeface="ＭＳ Ｐゴシック" panose="020B0600070205080204" pitchFamily="50" charset="-128"/>
                  <a:ea typeface="ＭＳ Ｐゴシック" panose="020B0600070205080204" pitchFamily="50" charset="-128"/>
                </a:rPr>
                <a:t>・地域との連絡協議会の設置</a:t>
              </a:r>
              <a:endParaRPr lang="en-US" altLang="ja-JP" sz="1100" dirty="0">
                <a:solidFill>
                  <a:schemeClr val="tx1"/>
                </a:solidFill>
                <a:latin typeface="ＭＳ Ｐゴシック" panose="020B0600070205080204" pitchFamily="50" charset="-128"/>
                <a:ea typeface="ＭＳ Ｐゴシック" panose="020B0600070205080204" pitchFamily="50" charset="-128"/>
              </a:endParaRPr>
            </a:p>
            <a:p>
              <a:r>
                <a:rPr kumimoji="1" lang="ja-JP" altLang="en-US" sz="1100" dirty="0">
                  <a:solidFill>
                    <a:schemeClr val="tx1"/>
                  </a:solidFill>
                  <a:latin typeface="ＭＳ Ｐゴシック" panose="020B0600070205080204" pitchFamily="50" charset="-128"/>
                  <a:ea typeface="ＭＳ Ｐゴシック" panose="020B0600070205080204" pitchFamily="50" charset="-128"/>
                </a:rPr>
                <a:t>・周辺の交通安全対策（良質な周辺環境の保持</a:t>
              </a:r>
              <a:r>
                <a:rPr kumimoji="1" lang="ja-JP" altLang="en-US" sz="1200" dirty="0">
                  <a:solidFill>
                    <a:schemeClr val="tx1"/>
                  </a:solidFill>
                  <a:latin typeface="ＭＳ Ｐゴシック" panose="020B0600070205080204" pitchFamily="50" charset="-128"/>
                  <a:ea typeface="ＭＳ Ｐゴシック" panose="020B0600070205080204" pitchFamily="50" charset="-128"/>
                </a:rPr>
                <a:t>）</a:t>
              </a:r>
            </a:p>
          </p:txBody>
        </p:sp>
        <p:sp>
          <p:nvSpPr>
            <p:cNvPr id="27" name="角丸四角形 26"/>
            <p:cNvSpPr/>
            <p:nvPr/>
          </p:nvSpPr>
          <p:spPr>
            <a:xfrm>
              <a:off x="251520" y="1628798"/>
              <a:ext cx="3779210" cy="1360061"/>
            </a:xfrm>
            <a:prstGeom prst="roundRect">
              <a:avLst/>
            </a:prstGeom>
            <a:solidFill>
              <a:srgbClr val="FFFF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en-US" altLang="ja-JP" sz="1100" dirty="0">
                <a:solidFill>
                  <a:schemeClr val="tx1"/>
                </a:solidFill>
                <a:latin typeface="Meiryo UI" panose="020B0604030504040204" pitchFamily="50" charset="-128"/>
                <a:ea typeface="Meiryo UI" panose="020B0604030504040204" pitchFamily="50" charset="-128"/>
              </a:endParaRPr>
            </a:p>
            <a:p>
              <a:r>
                <a:rPr kumimoji="1" lang="ja-JP" altLang="en-US" sz="1100" dirty="0">
                  <a:solidFill>
                    <a:schemeClr val="tx1"/>
                  </a:solidFill>
                  <a:latin typeface="ＭＳ Ｐゴシック" panose="020B0600070205080204" pitchFamily="50" charset="-128"/>
                  <a:ea typeface="ＭＳ Ｐゴシック" panose="020B0600070205080204" pitchFamily="50" charset="-128"/>
                </a:rPr>
                <a:t>・カジノ規制組織の設置</a:t>
              </a:r>
              <a:endParaRPr kumimoji="1" lang="en-US" altLang="ja-JP" sz="1100" dirty="0">
                <a:solidFill>
                  <a:schemeClr val="tx1"/>
                </a:solidFill>
                <a:latin typeface="ＭＳ Ｐゴシック" panose="020B0600070205080204" pitchFamily="50" charset="-128"/>
                <a:ea typeface="ＭＳ Ｐゴシック" panose="020B0600070205080204" pitchFamily="50" charset="-128"/>
              </a:endParaRPr>
            </a:p>
            <a:p>
              <a:r>
                <a:rPr lang="ja-JP" altLang="en-US" sz="1100" dirty="0">
                  <a:solidFill>
                    <a:schemeClr val="tx1"/>
                  </a:solidFill>
                  <a:latin typeface="ＭＳ Ｐゴシック" panose="020B0600070205080204" pitchFamily="50" charset="-128"/>
                  <a:ea typeface="ＭＳ Ｐゴシック" panose="020B0600070205080204" pitchFamily="50" charset="-128"/>
                </a:rPr>
                <a:t>・反社会的勢力の排除（警察との連携・協力）</a:t>
              </a:r>
              <a:endParaRPr lang="en-US" altLang="ja-JP" sz="1100" dirty="0">
                <a:solidFill>
                  <a:schemeClr val="tx1"/>
                </a:solidFill>
                <a:latin typeface="ＭＳ Ｐゴシック" panose="020B0600070205080204" pitchFamily="50" charset="-128"/>
                <a:ea typeface="ＭＳ Ｐゴシック" panose="020B0600070205080204" pitchFamily="50" charset="-128"/>
              </a:endParaRPr>
            </a:p>
            <a:p>
              <a:r>
                <a:rPr lang="ja-JP" altLang="en-US" sz="1100" dirty="0">
                  <a:solidFill>
                    <a:schemeClr val="tx1"/>
                  </a:solidFill>
                  <a:latin typeface="ＭＳ Ｐゴシック" panose="020B0600070205080204" pitchFamily="50" charset="-128"/>
                  <a:ea typeface="ＭＳ Ｐゴシック" panose="020B0600070205080204" pitchFamily="50" charset="-128"/>
                </a:rPr>
                <a:t>・マネー・ローンダリング対策</a:t>
              </a:r>
              <a:endParaRPr lang="en-US" altLang="ja-JP" sz="1100" dirty="0">
                <a:solidFill>
                  <a:schemeClr val="tx1"/>
                </a:solidFill>
                <a:latin typeface="ＭＳ Ｐゴシック" panose="020B0600070205080204" pitchFamily="50" charset="-128"/>
                <a:ea typeface="ＭＳ Ｐゴシック" panose="020B0600070205080204" pitchFamily="50" charset="-128"/>
              </a:endParaRPr>
            </a:p>
            <a:p>
              <a:r>
                <a:rPr lang="ja-JP" altLang="en-US" sz="1100" dirty="0">
                  <a:solidFill>
                    <a:schemeClr val="tx1"/>
                  </a:solidFill>
                  <a:latin typeface="ＭＳ Ｐゴシック" panose="020B0600070205080204" pitchFamily="50" charset="-128"/>
                  <a:ea typeface="ＭＳ Ｐゴシック" panose="020B0600070205080204" pitchFamily="50" charset="-128"/>
                </a:rPr>
                <a:t>・事業者への警備・監視体制等の義務付け</a:t>
              </a:r>
              <a:endParaRPr lang="en-US" altLang="ja-JP" sz="1100" dirty="0">
                <a:solidFill>
                  <a:schemeClr val="tx1"/>
                </a:solidFill>
                <a:latin typeface="ＭＳ Ｐゴシック" panose="020B0600070205080204" pitchFamily="50" charset="-128"/>
                <a:ea typeface="ＭＳ Ｐゴシック" panose="020B0600070205080204" pitchFamily="50" charset="-128"/>
              </a:endParaRPr>
            </a:p>
            <a:p>
              <a:r>
                <a:rPr lang="ja-JP" altLang="en-US" sz="1100" dirty="0">
                  <a:solidFill>
                    <a:schemeClr val="tx1"/>
                  </a:solidFill>
                  <a:latin typeface="ＭＳ Ｐゴシック" panose="020B0600070205080204" pitchFamily="50" charset="-128"/>
                  <a:ea typeface="ＭＳ Ｐゴシック" panose="020B0600070205080204" pitchFamily="50" charset="-128"/>
                </a:rPr>
                <a:t>・従業員教育の徹底</a:t>
              </a:r>
              <a:endParaRPr lang="en-US" altLang="ja-JP" sz="1100" dirty="0">
                <a:solidFill>
                  <a:schemeClr val="tx1"/>
                </a:solidFill>
                <a:latin typeface="Meiryo UI" panose="020B0604030504040204" pitchFamily="50" charset="-128"/>
                <a:ea typeface="Meiryo UI" panose="020B0604030504040204" pitchFamily="50" charset="-128"/>
              </a:endParaRPr>
            </a:p>
          </p:txBody>
        </p:sp>
        <p:sp>
          <p:nvSpPr>
            <p:cNvPr id="3" name="正方形/長方形 2"/>
            <p:cNvSpPr/>
            <p:nvPr/>
          </p:nvSpPr>
          <p:spPr>
            <a:xfrm>
              <a:off x="179512" y="1248184"/>
              <a:ext cx="4039986" cy="2967031"/>
            </a:xfrm>
            <a:prstGeom prst="rect">
              <a:avLst/>
            </a:prstGeom>
            <a:no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角丸四角形 25"/>
            <p:cNvSpPr/>
            <p:nvPr/>
          </p:nvSpPr>
          <p:spPr>
            <a:xfrm>
              <a:off x="234828" y="1506496"/>
              <a:ext cx="2347415" cy="307089"/>
            </a:xfrm>
            <a:prstGeom prst="roundRect">
              <a:avLst/>
            </a:prstGeom>
            <a:solidFill>
              <a:srgbClr val="FF99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latin typeface="ＭＳ Ｐゴシック" panose="020B0600070205080204" pitchFamily="50" charset="-128"/>
                  <a:ea typeface="ＭＳ Ｐゴシック" panose="020B0600070205080204" pitchFamily="50" charset="-128"/>
                </a:rPr>
                <a:t>犯罪・不正防止対策</a:t>
              </a:r>
            </a:p>
          </p:txBody>
        </p:sp>
        <p:sp>
          <p:nvSpPr>
            <p:cNvPr id="28" name="角丸四角形 27"/>
            <p:cNvSpPr/>
            <p:nvPr/>
          </p:nvSpPr>
          <p:spPr>
            <a:xfrm>
              <a:off x="251520" y="3130078"/>
              <a:ext cx="2016224" cy="304095"/>
            </a:xfrm>
            <a:prstGeom prst="roundRect">
              <a:avLst/>
            </a:prstGeom>
            <a:solidFill>
              <a:srgbClr val="FF99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a:solidFill>
                    <a:schemeClr val="tx1"/>
                  </a:solidFill>
                  <a:latin typeface="ＭＳ Ｐゴシック" panose="020B0600070205080204" pitchFamily="50" charset="-128"/>
                  <a:ea typeface="ＭＳ Ｐゴシック" panose="020B0600070205080204" pitchFamily="50" charset="-128"/>
                </a:rPr>
                <a:t>地域治安対策</a:t>
              </a:r>
              <a:endParaRPr kumimoji="1" lang="ja-JP" altLang="en-US" sz="1600" dirty="0">
                <a:solidFill>
                  <a:schemeClr val="tx1"/>
                </a:solidFill>
                <a:latin typeface="ＭＳ Ｐゴシック" panose="020B0600070205080204" pitchFamily="50" charset="-128"/>
                <a:ea typeface="ＭＳ Ｐゴシック" panose="020B0600070205080204" pitchFamily="50" charset="-128"/>
              </a:endParaRPr>
            </a:p>
          </p:txBody>
        </p:sp>
        <p:sp>
          <p:nvSpPr>
            <p:cNvPr id="15" name="テキスト ボックス 14"/>
            <p:cNvSpPr txBox="1"/>
            <p:nvPr/>
          </p:nvSpPr>
          <p:spPr>
            <a:xfrm>
              <a:off x="179512" y="1063518"/>
              <a:ext cx="3190193" cy="429401"/>
            </a:xfrm>
            <a:prstGeom prst="rect">
              <a:avLst/>
            </a:prstGeom>
            <a:gradFill>
              <a:gsLst>
                <a:gs pos="0">
                  <a:schemeClr val="accent5">
                    <a:lumMod val="60000"/>
                    <a:lumOff val="40000"/>
                  </a:schemeClr>
                </a:gs>
                <a:gs pos="39999">
                  <a:srgbClr val="0A128C"/>
                </a:gs>
                <a:gs pos="70000">
                  <a:srgbClr val="181CC7"/>
                </a:gs>
                <a:gs pos="88000">
                  <a:srgbClr val="7005D4"/>
                </a:gs>
                <a:gs pos="100000">
                  <a:srgbClr val="8C3D91"/>
                </a:gs>
              </a:gsLst>
              <a:lin ang="5400000" scaled="0"/>
            </a:gradFill>
          </p:spPr>
          <p:txBody>
            <a:bodyPr wrap="square" rtlCol="0">
              <a:spAutoFit/>
            </a:bodyPr>
            <a:lstStyle/>
            <a:p>
              <a:pPr algn="ctr"/>
              <a:r>
                <a:rPr kumimoji="1" lang="ja-JP" altLang="en-US" sz="1600" dirty="0">
                  <a:solidFill>
                    <a:schemeClr val="bg1"/>
                  </a:solidFill>
                  <a:latin typeface="ＭＳ Ｐゴシック" panose="020B0600070205080204" pitchFamily="50" charset="-128"/>
                  <a:ea typeface="ＭＳ Ｐゴシック" panose="020B0600070205080204" pitchFamily="50" charset="-128"/>
                </a:rPr>
                <a:t>世界のＩＲにおける対策</a:t>
              </a:r>
            </a:p>
          </p:txBody>
        </p:sp>
      </p:grpSp>
      <p:grpSp>
        <p:nvGrpSpPr>
          <p:cNvPr id="6" name="グループ化 5"/>
          <p:cNvGrpSpPr/>
          <p:nvPr/>
        </p:nvGrpSpPr>
        <p:grpSpPr>
          <a:xfrm>
            <a:off x="179510" y="1684296"/>
            <a:ext cx="4227666" cy="2483806"/>
            <a:chOff x="4355975" y="1063518"/>
            <a:chExt cx="4227666" cy="3170086"/>
          </a:xfrm>
        </p:grpSpPr>
        <p:sp>
          <p:nvSpPr>
            <p:cNvPr id="18" name="正方形/長方形 17"/>
            <p:cNvSpPr/>
            <p:nvPr/>
          </p:nvSpPr>
          <p:spPr>
            <a:xfrm>
              <a:off x="4355975" y="1248184"/>
              <a:ext cx="4227666" cy="2967031"/>
            </a:xfrm>
            <a:prstGeom prst="rect">
              <a:avLst/>
            </a:prstGeom>
            <a:no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6" name="図 15"/>
            <p:cNvPicPr>
              <a:picLocks noChangeAspect="1"/>
            </p:cNvPicPr>
            <p:nvPr/>
          </p:nvPicPr>
          <p:blipFill>
            <a:blip r:embed="rId3"/>
            <a:stretch>
              <a:fillRect/>
            </a:stretch>
          </p:blipFill>
          <p:spPr>
            <a:xfrm>
              <a:off x="4550767" y="1356010"/>
              <a:ext cx="3942963" cy="2877594"/>
            </a:xfrm>
            <a:prstGeom prst="rect">
              <a:avLst/>
            </a:prstGeom>
          </p:spPr>
        </p:pic>
        <p:sp>
          <p:nvSpPr>
            <p:cNvPr id="17" name="テキスト ボックス 16"/>
            <p:cNvSpPr txBox="1"/>
            <p:nvPr/>
          </p:nvSpPr>
          <p:spPr>
            <a:xfrm>
              <a:off x="4355975" y="1063518"/>
              <a:ext cx="3190193" cy="432097"/>
            </a:xfrm>
            <a:prstGeom prst="rect">
              <a:avLst/>
            </a:prstGeom>
            <a:gradFill>
              <a:gsLst>
                <a:gs pos="0">
                  <a:schemeClr val="accent5">
                    <a:lumMod val="60000"/>
                    <a:lumOff val="40000"/>
                  </a:schemeClr>
                </a:gs>
                <a:gs pos="39999">
                  <a:srgbClr val="0A128C"/>
                </a:gs>
                <a:gs pos="70000">
                  <a:srgbClr val="181CC7"/>
                </a:gs>
                <a:gs pos="88000">
                  <a:srgbClr val="7005D4"/>
                </a:gs>
                <a:gs pos="100000">
                  <a:srgbClr val="8C3D91"/>
                </a:gs>
              </a:gsLst>
              <a:lin ang="5400000" scaled="0"/>
            </a:gradFill>
          </p:spPr>
          <p:txBody>
            <a:bodyPr wrap="square" rtlCol="0">
              <a:spAutoFit/>
            </a:bodyPr>
            <a:lstStyle/>
            <a:p>
              <a:pPr algn="ctr"/>
              <a:r>
                <a:rPr kumimoji="1" lang="ja-JP" altLang="en-US" sz="1600" dirty="0">
                  <a:solidFill>
                    <a:schemeClr val="bg1"/>
                  </a:solidFill>
                  <a:latin typeface="ＭＳ Ｐゴシック" panose="020B0600070205080204" pitchFamily="50" charset="-128"/>
                  <a:ea typeface="ＭＳ Ｐゴシック" panose="020B0600070205080204" pitchFamily="50" charset="-128"/>
                </a:rPr>
                <a:t>大阪を訪れる外国人観光客数</a:t>
              </a:r>
            </a:p>
          </p:txBody>
        </p:sp>
      </p:grpSp>
      <p:sp>
        <p:nvSpPr>
          <p:cNvPr id="19" name="ストライプ矢印 18"/>
          <p:cNvSpPr/>
          <p:nvPr/>
        </p:nvSpPr>
        <p:spPr>
          <a:xfrm rot="5400000">
            <a:off x="4252591" y="4791057"/>
            <a:ext cx="309171" cy="2962141"/>
          </a:xfrm>
          <a:prstGeom prst="strip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コンテンツ プレースホルダー 1"/>
          <p:cNvSpPr txBox="1">
            <a:spLocks/>
          </p:cNvSpPr>
          <p:nvPr/>
        </p:nvSpPr>
        <p:spPr>
          <a:xfrm>
            <a:off x="826840" y="6484514"/>
            <a:ext cx="7110145" cy="373486"/>
          </a:xfrm>
          <a:prstGeom prst="rect">
            <a:avLst/>
          </a:prstGeom>
          <a:ln>
            <a:solidFill>
              <a:schemeClr val="tx1"/>
            </a:solidFill>
          </a:ln>
        </p:spPr>
        <p:txBody>
          <a:bodyPr vert="horz" lIns="91414" tIns="45708" rIns="91414" bIns="45708" rtlCol="0">
            <a:noAutofit/>
          </a:bodyPr>
          <a:lstStyle>
            <a:lvl1pPr marL="342805" indent="-342805" algn="l" defTabSz="914146"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744" indent="-285670" algn="l" defTabSz="914146"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2684" indent="-228538" algn="l" defTabSz="914146"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599756" indent="-228538" algn="l" defTabSz="914146"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6830" indent="-228538" algn="l" defTabSz="914146"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3903" indent="-228538" algn="l" defTabSz="914146"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0976" indent="-228538" algn="l" defTabSz="914146"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8050" indent="-228538" algn="l" defTabSz="914146"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5122" indent="-228538" algn="l" defTabSz="914146"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lgn="ctr">
              <a:buNone/>
            </a:pPr>
            <a:r>
              <a:rPr lang="ja-JP" altLang="en-US" sz="1800" dirty="0">
                <a:latin typeface="+mn-ea"/>
              </a:rPr>
              <a:t>必要な対策を講じることで、良好な治安・地域風俗環境の維持が可能</a:t>
            </a:r>
            <a:endParaRPr lang="en-US" altLang="ja-JP" sz="1800" dirty="0">
              <a:latin typeface="+mn-ea"/>
            </a:endParaRPr>
          </a:p>
        </p:txBody>
      </p:sp>
      <p:sp>
        <p:nvSpPr>
          <p:cNvPr id="22" name="テキスト ボックス 21"/>
          <p:cNvSpPr txBox="1"/>
          <p:nvPr/>
        </p:nvSpPr>
        <p:spPr>
          <a:xfrm>
            <a:off x="8240088" y="4269130"/>
            <a:ext cx="792088" cy="246221"/>
          </a:xfrm>
          <a:prstGeom prst="rect">
            <a:avLst/>
          </a:prstGeom>
          <a:noFill/>
        </p:spPr>
        <p:txBody>
          <a:bodyPr wrap="square" rtlCol="0">
            <a:spAutoFit/>
          </a:bodyPr>
          <a:lstStyle/>
          <a:p>
            <a:r>
              <a:rPr kumimoji="1" lang="ja-JP" altLang="en-US" sz="1000" dirty="0"/>
              <a:t>単位：千人</a:t>
            </a:r>
          </a:p>
        </p:txBody>
      </p:sp>
      <p:sp>
        <p:nvSpPr>
          <p:cNvPr id="23" name="テキスト ボックス 22"/>
          <p:cNvSpPr txBox="1"/>
          <p:nvPr/>
        </p:nvSpPr>
        <p:spPr>
          <a:xfrm>
            <a:off x="34752" y="4237396"/>
            <a:ext cx="792088" cy="246221"/>
          </a:xfrm>
          <a:prstGeom prst="rect">
            <a:avLst/>
          </a:prstGeom>
          <a:noFill/>
        </p:spPr>
        <p:txBody>
          <a:bodyPr wrap="square" rtlCol="0">
            <a:spAutoFit/>
          </a:bodyPr>
          <a:lstStyle/>
          <a:p>
            <a:r>
              <a:rPr kumimoji="1" lang="ja-JP" altLang="en-US" sz="1000" dirty="0"/>
              <a:t>単位：件数</a:t>
            </a:r>
          </a:p>
        </p:txBody>
      </p:sp>
      <p:sp>
        <p:nvSpPr>
          <p:cNvPr id="24" name="テキスト ボックス 23"/>
          <p:cNvSpPr txBox="1"/>
          <p:nvPr/>
        </p:nvSpPr>
        <p:spPr>
          <a:xfrm>
            <a:off x="683568" y="4904549"/>
            <a:ext cx="1199052" cy="461665"/>
          </a:xfrm>
          <a:prstGeom prst="rect">
            <a:avLst/>
          </a:prstGeom>
          <a:noFill/>
        </p:spPr>
        <p:txBody>
          <a:bodyPr wrap="square" rtlCol="0">
            <a:spAutoFit/>
          </a:bodyPr>
          <a:lstStyle/>
          <a:p>
            <a:r>
              <a:rPr kumimoji="1" lang="ja-JP" altLang="en-US" sz="1200" dirty="0"/>
              <a:t>犯罪認知率</a:t>
            </a:r>
            <a:endParaRPr kumimoji="1" lang="en-US" altLang="ja-JP" sz="1200" dirty="0"/>
          </a:p>
          <a:p>
            <a:r>
              <a:rPr lang="ja-JP" altLang="en-US" sz="900" dirty="0"/>
              <a:t>（人口</a:t>
            </a:r>
            <a:r>
              <a:rPr lang="en-US" altLang="ja-JP" sz="900" dirty="0"/>
              <a:t>10</a:t>
            </a:r>
            <a:r>
              <a:rPr lang="ja-JP" altLang="en-US" sz="900" dirty="0"/>
              <a:t>万人あたり</a:t>
            </a:r>
            <a:r>
              <a:rPr lang="ja-JP" altLang="en-US" sz="1200" dirty="0"/>
              <a:t>）</a:t>
            </a:r>
            <a:endParaRPr kumimoji="1" lang="ja-JP" altLang="en-US" sz="1200" dirty="0"/>
          </a:p>
        </p:txBody>
      </p:sp>
      <p:cxnSp>
        <p:nvCxnSpPr>
          <p:cNvPr id="25" name="直線コネクタ 24"/>
          <p:cNvCxnSpPr/>
          <p:nvPr/>
        </p:nvCxnSpPr>
        <p:spPr>
          <a:xfrm flipV="1">
            <a:off x="1533702" y="4904549"/>
            <a:ext cx="240906" cy="15240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sp>
        <p:nvSpPr>
          <p:cNvPr id="30" name="テキスト ボックス 29"/>
          <p:cNvSpPr txBox="1"/>
          <p:nvPr/>
        </p:nvSpPr>
        <p:spPr>
          <a:xfrm>
            <a:off x="2830606" y="4429445"/>
            <a:ext cx="1405210" cy="276999"/>
          </a:xfrm>
          <a:prstGeom prst="rect">
            <a:avLst/>
          </a:prstGeom>
          <a:noFill/>
        </p:spPr>
        <p:txBody>
          <a:bodyPr wrap="square" rtlCol="0">
            <a:spAutoFit/>
          </a:bodyPr>
          <a:lstStyle/>
          <a:p>
            <a:r>
              <a:rPr kumimoji="1" lang="ja-JP" altLang="en-US" sz="1200" dirty="0"/>
              <a:t>訪星旅行者数</a:t>
            </a:r>
          </a:p>
        </p:txBody>
      </p:sp>
      <p:cxnSp>
        <p:nvCxnSpPr>
          <p:cNvPr id="31" name="直線コネクタ 30"/>
          <p:cNvCxnSpPr/>
          <p:nvPr/>
        </p:nvCxnSpPr>
        <p:spPr>
          <a:xfrm>
            <a:off x="3652134" y="4639238"/>
            <a:ext cx="729778" cy="341511"/>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直線コネクタ 32"/>
          <p:cNvCxnSpPr>
            <a:stCxn id="34" idx="2"/>
          </p:cNvCxnSpPr>
          <p:nvPr/>
        </p:nvCxnSpPr>
        <p:spPr>
          <a:xfrm>
            <a:off x="2205272" y="4542206"/>
            <a:ext cx="0" cy="1401909"/>
          </a:xfrm>
          <a:prstGeom prst="line">
            <a:avLst/>
          </a:prstGeom>
          <a:ln w="31750">
            <a:solidFill>
              <a:srgbClr val="FF6699">
                <a:alpha val="60000"/>
              </a:srgbClr>
            </a:solidFill>
          </a:ln>
        </p:spPr>
        <p:style>
          <a:lnRef idx="1">
            <a:schemeClr val="accent1"/>
          </a:lnRef>
          <a:fillRef idx="0">
            <a:schemeClr val="accent1"/>
          </a:fillRef>
          <a:effectRef idx="0">
            <a:schemeClr val="accent1"/>
          </a:effectRef>
          <a:fontRef idx="minor">
            <a:schemeClr val="tx1"/>
          </a:fontRef>
        </p:style>
      </p:cxnSp>
      <p:sp>
        <p:nvSpPr>
          <p:cNvPr id="34" name="テキスト ボックス 33"/>
          <p:cNvSpPr txBox="1"/>
          <p:nvPr/>
        </p:nvSpPr>
        <p:spPr>
          <a:xfrm>
            <a:off x="1879257" y="4265207"/>
            <a:ext cx="652030" cy="276999"/>
          </a:xfrm>
          <a:prstGeom prst="rect">
            <a:avLst/>
          </a:prstGeom>
          <a:noFill/>
          <a:ln w="19050">
            <a:solidFill>
              <a:schemeClr val="accent5"/>
            </a:solidFill>
          </a:ln>
        </p:spPr>
        <p:txBody>
          <a:bodyPr wrap="square" rtlCol="0" anchor="ctr" anchorCtr="0">
            <a:spAutoFit/>
          </a:bodyPr>
          <a:lstStyle/>
          <a:p>
            <a:pPr algn="ctr"/>
            <a:r>
              <a:rPr kumimoji="1" lang="ja-JP" altLang="en-US" sz="1200" dirty="0"/>
              <a:t>ＩＲ設置</a:t>
            </a:r>
          </a:p>
        </p:txBody>
      </p:sp>
      <p:sp>
        <p:nvSpPr>
          <p:cNvPr id="36" name="タイトル 1"/>
          <p:cNvSpPr txBox="1">
            <a:spLocks/>
          </p:cNvSpPr>
          <p:nvPr/>
        </p:nvSpPr>
        <p:spPr>
          <a:xfrm>
            <a:off x="0" y="0"/>
            <a:ext cx="9144000" cy="828000"/>
          </a:xfrm>
          <a:prstGeom prst="rect">
            <a:avLst/>
          </a:prstGeom>
          <a:gradFill flip="none" rotWithShape="1">
            <a:gsLst>
              <a:gs pos="0">
                <a:srgbClr val="0000FF"/>
              </a:gs>
              <a:gs pos="39999">
                <a:srgbClr val="0A128C"/>
              </a:gs>
              <a:gs pos="70000">
                <a:srgbClr val="181CC7"/>
              </a:gs>
              <a:gs pos="88000">
                <a:srgbClr val="7005D4"/>
              </a:gs>
              <a:gs pos="100000">
                <a:srgbClr val="8C3D91"/>
              </a:gs>
            </a:gsLst>
            <a:lin ang="5400000" scaled="0"/>
            <a:tileRect/>
          </a:gradFill>
        </p:spPr>
        <p:txBody>
          <a:bodyPr vert="horz" lIns="91440" tIns="45720" rIns="91440" bIns="45720" rtlCol="0" anchor="ctr">
            <a:normAutofit fontScale="97500"/>
          </a:bodyPr>
          <a:lstStyle/>
          <a:p>
            <a:pPr lvl="0">
              <a:spcBef>
                <a:spcPct val="0"/>
              </a:spcBef>
              <a:defRPr/>
            </a:pPr>
            <a:r>
              <a:rPr lang="ja-JP" altLang="en-US" sz="3200" dirty="0">
                <a:solidFill>
                  <a:schemeClr val="bg1"/>
                </a:solidFill>
                <a:latin typeface="+mj-lt"/>
                <a:ea typeface="+mj-ea"/>
                <a:cs typeface="+mj-cs"/>
              </a:rPr>
              <a:t>懸念事項と最小化への取り組み</a:t>
            </a:r>
            <a:endParaRPr lang="ja-JP" altLang="en-US" sz="3200" dirty="0">
              <a:solidFill>
                <a:schemeClr val="bg1"/>
              </a:solidFill>
            </a:endParaRPr>
          </a:p>
        </p:txBody>
      </p:sp>
      <p:sp>
        <p:nvSpPr>
          <p:cNvPr id="37" name="スライド番号プレースホルダ 9"/>
          <p:cNvSpPr txBox="1">
            <a:spLocks/>
          </p:cNvSpPr>
          <p:nvPr/>
        </p:nvSpPr>
        <p:spPr>
          <a:xfrm>
            <a:off x="6992094" y="6398746"/>
            <a:ext cx="21336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2F5FFCC2-724E-4DD4-AEC6-56C0720B265A}" type="slidenum">
              <a:rPr lang="ja-JP" altLang="en-US" smtClean="0"/>
              <a:pPr/>
              <a:t>8</a:t>
            </a:fld>
            <a:endParaRPr lang="ja-JP" altLang="en-US" dirty="0"/>
          </a:p>
        </p:txBody>
      </p:sp>
      <p:sp>
        <p:nvSpPr>
          <p:cNvPr id="35" name="タイトル 1"/>
          <p:cNvSpPr txBox="1">
            <a:spLocks/>
          </p:cNvSpPr>
          <p:nvPr/>
        </p:nvSpPr>
        <p:spPr>
          <a:xfrm>
            <a:off x="323528" y="836712"/>
            <a:ext cx="8561954" cy="371826"/>
          </a:xfrm>
          <a:prstGeom prst="rect">
            <a:avLst/>
          </a:prstGeom>
          <a:solidFill>
            <a:schemeClr val="tx2">
              <a:lumMod val="75000"/>
            </a:schemeClr>
          </a:solidFill>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1800" b="1" dirty="0">
                <a:solidFill>
                  <a:schemeClr val="bg1"/>
                </a:solidFill>
                <a:latin typeface="ＭＳ Ｐゴシック" panose="020B0600070205080204" pitchFamily="50" charset="-128"/>
                <a:ea typeface="ＭＳ Ｐゴシック" panose="020B0600070205080204" pitchFamily="50" charset="-128"/>
              </a:rPr>
              <a:t>「治安・地域風俗環境対策の現状」について</a:t>
            </a:r>
          </a:p>
        </p:txBody>
      </p:sp>
      <p:sp>
        <p:nvSpPr>
          <p:cNvPr id="38" name="テキスト ボックス 37"/>
          <p:cNvSpPr txBox="1"/>
          <p:nvPr/>
        </p:nvSpPr>
        <p:spPr>
          <a:xfrm>
            <a:off x="6440377" y="6057382"/>
            <a:ext cx="2591799" cy="369332"/>
          </a:xfrm>
          <a:prstGeom prst="rect">
            <a:avLst/>
          </a:prstGeom>
          <a:noFill/>
        </p:spPr>
        <p:txBody>
          <a:bodyPr wrap="square" rtlCol="0">
            <a:spAutoFit/>
          </a:bodyPr>
          <a:lstStyle/>
          <a:p>
            <a:pPr marL="174625" indent="-174625"/>
            <a:r>
              <a:rPr lang="ja-JP" altLang="en-US" sz="900" dirty="0">
                <a:latin typeface="+mn-ea"/>
              </a:rPr>
              <a:t>注）</a:t>
            </a:r>
            <a:r>
              <a:rPr kumimoji="1" lang="en-US" altLang="ja-JP" sz="900" dirty="0">
                <a:latin typeface="+mn-ea"/>
              </a:rPr>
              <a:t>2013</a:t>
            </a:r>
            <a:r>
              <a:rPr kumimoji="1" lang="ja-JP" altLang="en-US" sz="900" dirty="0">
                <a:latin typeface="+mn-ea"/>
              </a:rPr>
              <a:t>年以降の犯罪認知率の増加はネット詐欺の増加が主な要因</a:t>
            </a:r>
          </a:p>
        </p:txBody>
      </p:sp>
    </p:spTree>
    <p:extLst>
      <p:ext uri="{BB962C8B-B14F-4D97-AF65-F5344CB8AC3E}">
        <p14:creationId xmlns:p14="http://schemas.microsoft.com/office/powerpoint/2010/main" val="12332674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 4"/>
          <p:cNvGraphicFramePr>
            <a:graphicFrameLocks noGrp="1"/>
          </p:cNvGraphicFramePr>
          <p:nvPr>
            <p:extLst>
              <p:ext uri="{D42A27DB-BD31-4B8C-83A1-F6EECF244321}">
                <p14:modId xmlns:p14="http://schemas.microsoft.com/office/powerpoint/2010/main" val="899212565"/>
              </p:ext>
            </p:extLst>
          </p:nvPr>
        </p:nvGraphicFramePr>
        <p:xfrm>
          <a:off x="95250" y="1999053"/>
          <a:ext cx="8953500" cy="4636701"/>
        </p:xfrm>
        <a:graphic>
          <a:graphicData uri="http://schemas.openxmlformats.org/drawingml/2006/table">
            <a:tbl>
              <a:tblPr firstRow="1" bandRow="1">
                <a:tableStyleId>{5C22544A-7EE6-4342-B048-85BDC9FD1C3A}</a:tableStyleId>
              </a:tblPr>
              <a:tblGrid>
                <a:gridCol w="1657805">
                  <a:extLst>
                    <a:ext uri="{9D8B030D-6E8A-4147-A177-3AD203B41FA5}">
                      <a16:colId xmlns:a16="http://schemas.microsoft.com/office/drawing/2014/main" val="1009272396"/>
                    </a:ext>
                  </a:extLst>
                </a:gridCol>
                <a:gridCol w="7295695">
                  <a:extLst>
                    <a:ext uri="{9D8B030D-6E8A-4147-A177-3AD203B41FA5}">
                      <a16:colId xmlns:a16="http://schemas.microsoft.com/office/drawing/2014/main" val="1123246439"/>
                    </a:ext>
                  </a:extLst>
                </a:gridCol>
              </a:tblGrid>
              <a:tr h="557649">
                <a:tc>
                  <a:txBody>
                    <a:bodyPr/>
                    <a:lstStyle/>
                    <a:p>
                      <a:pPr algn="ctr"/>
                      <a:r>
                        <a:rPr kumimoji="1" lang="ja-JP" altLang="en-US" dirty="0"/>
                        <a:t>実施主体</a:t>
                      </a:r>
                    </a:p>
                  </a:txBody>
                  <a:tcPr marL="68580" marR="68580" anchor="ctr"/>
                </a:tc>
                <a:tc>
                  <a:txBody>
                    <a:bodyPr/>
                    <a:lstStyle/>
                    <a:p>
                      <a:pPr algn="ctr"/>
                      <a:r>
                        <a:rPr kumimoji="1" lang="ja-JP" altLang="en-US" dirty="0"/>
                        <a:t>主な役割</a:t>
                      </a:r>
                    </a:p>
                  </a:txBody>
                  <a:tcPr marL="68580" marR="68580" anchor="ctr"/>
                </a:tc>
                <a:extLst>
                  <a:ext uri="{0D108BD9-81ED-4DB2-BD59-A6C34878D82A}">
                    <a16:rowId xmlns:a16="http://schemas.microsoft.com/office/drawing/2014/main" val="2249250168"/>
                  </a:ext>
                </a:extLst>
              </a:tr>
              <a:tr h="1350237">
                <a:tc>
                  <a:txBody>
                    <a:bodyPr/>
                    <a:lstStyle/>
                    <a:p>
                      <a:pPr lvl="1" algn="l"/>
                      <a:r>
                        <a:rPr kumimoji="1" lang="ja-JP" altLang="en-US" sz="2000" dirty="0">
                          <a:latin typeface="+mn-ea"/>
                          <a:ea typeface="+mn-ea"/>
                        </a:rPr>
                        <a:t>　国</a:t>
                      </a:r>
                    </a:p>
                  </a:txBody>
                  <a:tcPr marL="68580" marR="68580" anchor="ctr"/>
                </a:tc>
                <a:tc>
                  <a:txBody>
                    <a:bodyPr/>
                    <a:lstStyle/>
                    <a:p>
                      <a:pPr marL="246063" marR="0" indent="-246063" algn="l" defTabSz="914400" rtl="0" eaLnBrk="1" fontAlgn="auto" latinLnBrk="0" hangingPunct="1">
                        <a:lnSpc>
                          <a:spcPct val="100000"/>
                        </a:lnSpc>
                        <a:spcBef>
                          <a:spcPts val="0"/>
                        </a:spcBef>
                        <a:spcAft>
                          <a:spcPts val="0"/>
                        </a:spcAft>
                        <a:buClrTx/>
                        <a:buSzTx/>
                        <a:buFontTx/>
                        <a:buNone/>
                        <a:tabLst/>
                        <a:defRPr/>
                      </a:pPr>
                      <a:r>
                        <a:rPr lang="ja-JP" altLang="en-US" sz="1800" dirty="0">
                          <a:latin typeface="ＭＳ Ｐゴシック" panose="020B0600070205080204" pitchFamily="50" charset="-128"/>
                          <a:ea typeface="ＭＳ Ｐゴシック" panose="020B0600070205080204" pitchFamily="50" charset="-128"/>
                        </a:rPr>
                        <a:t>◆治安の確保及び地域の善良な風俗環境保持のための規制・監督</a:t>
                      </a:r>
                      <a:endParaRPr kumimoji="1" lang="en-US" altLang="ja-JP" dirty="0">
                        <a:latin typeface="+mn-ea"/>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a:latin typeface="+mn-ea"/>
                          <a:ea typeface="+mn-ea"/>
                        </a:rPr>
                        <a:t>　　・カジノ管理委員会による規制・監督・指導等</a:t>
                      </a:r>
                      <a:endParaRPr lang="en-US" altLang="ja-JP" dirty="0">
                        <a:latin typeface="+mn-ea"/>
                        <a:ea typeface="+mn-ea"/>
                      </a:endParaRPr>
                    </a:p>
                    <a:p>
                      <a:r>
                        <a:rPr lang="ja-JP" altLang="en-US" dirty="0">
                          <a:latin typeface="+mn-ea"/>
                          <a:ea typeface="+mn-ea"/>
                        </a:rPr>
                        <a:t>　　・法律（ＩＲ実施法等）による規制（マネーローンダリング、暴力団対策等）</a:t>
                      </a:r>
                      <a:r>
                        <a:rPr kumimoji="1" lang="ja-JP" altLang="en-US" dirty="0">
                          <a:latin typeface="+mn-ea"/>
                          <a:ea typeface="+mn-ea"/>
                        </a:rPr>
                        <a:t>　</a:t>
                      </a:r>
                      <a:endParaRPr lang="en-US" altLang="ja-JP" dirty="0">
                        <a:latin typeface="+mn-ea"/>
                        <a:ea typeface="+mn-ea"/>
                      </a:endParaRPr>
                    </a:p>
                  </a:txBody>
                  <a:tcPr marL="68580" marR="68580" anchor="ctr"/>
                </a:tc>
                <a:extLst>
                  <a:ext uri="{0D108BD9-81ED-4DB2-BD59-A6C34878D82A}">
                    <a16:rowId xmlns:a16="http://schemas.microsoft.com/office/drawing/2014/main" val="3472362038"/>
                  </a:ext>
                </a:extLst>
              </a:tr>
              <a:tr h="1378578">
                <a:tc>
                  <a:txBody>
                    <a:bodyPr/>
                    <a:lstStyle/>
                    <a:p>
                      <a:pPr algn="ctr"/>
                      <a:r>
                        <a:rPr kumimoji="1" lang="ja-JP" altLang="en-US" dirty="0">
                          <a:latin typeface="+mn-ea"/>
                          <a:ea typeface="+mn-ea"/>
                        </a:rPr>
                        <a:t>自治体</a:t>
                      </a:r>
                      <a:endParaRPr kumimoji="1" lang="en-US" altLang="ja-JP" dirty="0">
                        <a:latin typeface="+mn-ea"/>
                        <a:ea typeface="+mn-ea"/>
                      </a:endParaRPr>
                    </a:p>
                    <a:p>
                      <a:r>
                        <a:rPr kumimoji="1" lang="ja-JP" altLang="en-US" dirty="0">
                          <a:latin typeface="+mn-ea"/>
                          <a:ea typeface="+mn-ea"/>
                        </a:rPr>
                        <a:t>（府市・府警）</a:t>
                      </a:r>
                    </a:p>
                  </a:txBody>
                  <a:tcPr marL="68580" marR="68580" anchor="ctr"/>
                </a:tc>
                <a:tc>
                  <a:txBody>
                    <a:bodyPr/>
                    <a:lstStyle/>
                    <a:p>
                      <a:r>
                        <a:rPr lang="ja-JP" altLang="en-US" sz="1800" dirty="0">
                          <a:latin typeface="ＭＳ Ｐゴシック" panose="020B0600070205080204" pitchFamily="50" charset="-128"/>
                          <a:ea typeface="ＭＳ Ｐゴシック" panose="020B0600070205080204" pitchFamily="50" charset="-128"/>
                        </a:rPr>
                        <a:t>◆地域の実情に応じた治安対策の実施</a:t>
                      </a:r>
                      <a:endParaRPr lang="en-US" altLang="ja-JP" dirty="0">
                        <a:latin typeface="+mn-ea"/>
                        <a:ea typeface="+mn-ea"/>
                      </a:endParaRPr>
                    </a:p>
                    <a:p>
                      <a:r>
                        <a:rPr lang="ja-JP" altLang="en-US" dirty="0">
                          <a:latin typeface="+mn-ea"/>
                          <a:ea typeface="+mn-ea"/>
                        </a:rPr>
                        <a:t>　　・</a:t>
                      </a:r>
                      <a:r>
                        <a:rPr lang="ja-JP" altLang="en-US" dirty="0">
                          <a:solidFill>
                            <a:schemeClr val="tx1"/>
                          </a:solidFill>
                          <a:latin typeface="+mn-ea"/>
                          <a:ea typeface="+mn-ea"/>
                        </a:rPr>
                        <a:t>治安の確保</a:t>
                      </a:r>
                      <a:r>
                        <a:rPr lang="ja-JP" altLang="en-US" dirty="0">
                          <a:latin typeface="+mn-ea"/>
                          <a:ea typeface="+mn-ea"/>
                        </a:rPr>
                        <a:t>のための厳正な取締り</a:t>
                      </a:r>
                      <a:endParaRPr lang="en-US" altLang="ja-JP" dirty="0">
                        <a:latin typeface="+mn-ea"/>
                        <a:ea typeface="+mn-ea"/>
                      </a:endParaRPr>
                    </a:p>
                    <a:p>
                      <a:r>
                        <a:rPr lang="ja-JP" altLang="en-US" sz="1800" dirty="0">
                          <a:latin typeface="+mn-ea"/>
                          <a:ea typeface="+mn-ea"/>
                        </a:rPr>
                        <a:t>　　</a:t>
                      </a:r>
                      <a:r>
                        <a:rPr lang="ja-JP" altLang="en-US" dirty="0">
                          <a:latin typeface="+mn-ea"/>
                          <a:ea typeface="+mn-ea"/>
                        </a:rPr>
                        <a:t>・地域の善良な風俗環境の保持のための行政的措置及び取締り</a:t>
                      </a:r>
                      <a:endParaRPr lang="en-US" altLang="ja-JP" dirty="0">
                        <a:latin typeface="+mn-ea"/>
                        <a:ea typeface="+mn-ea"/>
                      </a:endParaRPr>
                    </a:p>
                    <a:p>
                      <a:r>
                        <a:rPr kumimoji="1" lang="ja-JP" altLang="en-US" dirty="0">
                          <a:latin typeface="+mn-ea"/>
                          <a:ea typeface="+mn-ea"/>
                        </a:rPr>
                        <a:t>　　・防犯・警備体制等ＩＲ事業者への指導</a:t>
                      </a:r>
                    </a:p>
                  </a:txBody>
                  <a:tcPr marL="68580" marR="68580" anchor="ctr"/>
                </a:tc>
                <a:extLst>
                  <a:ext uri="{0D108BD9-81ED-4DB2-BD59-A6C34878D82A}">
                    <a16:rowId xmlns:a16="http://schemas.microsoft.com/office/drawing/2014/main" val="2130326627"/>
                  </a:ext>
                </a:extLst>
              </a:tr>
              <a:tr h="1350237">
                <a:tc>
                  <a:txBody>
                    <a:bodyPr/>
                    <a:lstStyle/>
                    <a:p>
                      <a:pPr algn="ctr"/>
                      <a:r>
                        <a:rPr kumimoji="1" lang="ja-JP" altLang="en-US" dirty="0">
                          <a:latin typeface="+mn-ea"/>
                          <a:ea typeface="+mn-ea"/>
                        </a:rPr>
                        <a:t>ＩＲ事業者</a:t>
                      </a:r>
                    </a:p>
                  </a:txBody>
                  <a:tcPr marL="68580" marR="68580" anchor="ctr"/>
                </a:tc>
                <a:tc>
                  <a:txBody>
                    <a:bodyPr/>
                    <a:lstStyle/>
                    <a:p>
                      <a:r>
                        <a:rPr lang="ja-JP" altLang="en-US" sz="1800" dirty="0">
                          <a:latin typeface="ＭＳ Ｐゴシック" panose="020B0600070205080204" pitchFamily="50" charset="-128"/>
                          <a:ea typeface="ＭＳ Ｐゴシック" panose="020B0600070205080204" pitchFamily="50" charset="-128"/>
                        </a:rPr>
                        <a:t>◆犯罪の未然防止のための自主的な取り組み</a:t>
                      </a:r>
                      <a:endParaRPr kumimoji="1" lang="en-US" altLang="ja-JP" dirty="0">
                        <a:latin typeface="+mn-ea"/>
                        <a:ea typeface="+mn-ea"/>
                      </a:endParaRPr>
                    </a:p>
                    <a:p>
                      <a:r>
                        <a:rPr kumimoji="1" lang="ja-JP" altLang="en-US" dirty="0">
                          <a:latin typeface="+mn-ea"/>
                          <a:ea typeface="+mn-ea"/>
                        </a:rPr>
                        <a:t>　　・自主的な防犯対策及び自主警備の徹底・体制の整備</a:t>
                      </a:r>
                      <a:endParaRPr kumimoji="1" lang="en-US" altLang="ja-JP" dirty="0">
                        <a:latin typeface="+mn-ea"/>
                        <a:ea typeface="+mn-ea"/>
                      </a:endParaRPr>
                    </a:p>
                    <a:p>
                      <a:r>
                        <a:rPr kumimoji="1" lang="ja-JP" altLang="en-US" dirty="0">
                          <a:latin typeface="+mn-ea"/>
                          <a:ea typeface="+mn-ea"/>
                        </a:rPr>
                        <a:t>　　・自治体・警察との情報共有</a:t>
                      </a:r>
                      <a:endParaRPr kumimoji="1" lang="en-US" altLang="ja-JP" dirty="0">
                        <a:latin typeface="+mn-ea"/>
                        <a:ea typeface="+mn-ea"/>
                      </a:endParaRPr>
                    </a:p>
                    <a:p>
                      <a:r>
                        <a:rPr kumimoji="1" lang="ja-JP" altLang="en-US" dirty="0">
                          <a:latin typeface="+mn-ea"/>
                          <a:ea typeface="+mn-ea"/>
                        </a:rPr>
                        <a:t>　　・警察への協力（施設の提供等）及び地域風俗環境維持に向けた協力</a:t>
                      </a:r>
                    </a:p>
                  </a:txBody>
                  <a:tcPr marL="68580" marR="68580" anchor="ctr"/>
                </a:tc>
                <a:extLst>
                  <a:ext uri="{0D108BD9-81ED-4DB2-BD59-A6C34878D82A}">
                    <a16:rowId xmlns:a16="http://schemas.microsoft.com/office/drawing/2014/main" val="3486382714"/>
                  </a:ext>
                </a:extLst>
              </a:tr>
            </a:tbl>
          </a:graphicData>
        </a:graphic>
      </p:graphicFrame>
      <p:sp>
        <p:nvSpPr>
          <p:cNvPr id="7" name="テキスト ボックス 6"/>
          <p:cNvSpPr txBox="1"/>
          <p:nvPr/>
        </p:nvSpPr>
        <p:spPr>
          <a:xfrm>
            <a:off x="107504" y="1484784"/>
            <a:ext cx="5353496" cy="400110"/>
          </a:xfrm>
          <a:prstGeom prst="rect">
            <a:avLst/>
          </a:prstGeom>
          <a:gradFill>
            <a:gsLst>
              <a:gs pos="0">
                <a:schemeClr val="accent5">
                  <a:lumMod val="60000"/>
                  <a:lumOff val="40000"/>
                </a:schemeClr>
              </a:gs>
              <a:gs pos="39999">
                <a:srgbClr val="0A128C"/>
              </a:gs>
              <a:gs pos="70000">
                <a:srgbClr val="181CC7"/>
              </a:gs>
              <a:gs pos="88000">
                <a:srgbClr val="7005D4"/>
              </a:gs>
              <a:gs pos="100000">
                <a:srgbClr val="8C3D91"/>
              </a:gs>
            </a:gsLst>
            <a:lin ang="5400000" scaled="0"/>
          </a:gradFill>
        </p:spPr>
        <p:txBody>
          <a:bodyPr wrap="square" rtlCol="0">
            <a:spAutoFit/>
          </a:bodyPr>
          <a:lstStyle/>
          <a:p>
            <a:pPr algn="ctr"/>
            <a:r>
              <a:rPr kumimoji="1" lang="ja-JP" altLang="en-US" sz="2000" dirty="0">
                <a:solidFill>
                  <a:schemeClr val="bg1"/>
                </a:solidFill>
                <a:latin typeface="Meiryo UI" panose="020B0604030504040204" pitchFamily="50" charset="-128"/>
                <a:ea typeface="Meiryo UI" panose="020B0604030504040204" pitchFamily="50" charset="-128"/>
              </a:rPr>
              <a:t>国・自治体（府市、府警）・ＩＲ事業者の役割</a:t>
            </a:r>
          </a:p>
        </p:txBody>
      </p:sp>
      <p:sp>
        <p:nvSpPr>
          <p:cNvPr id="6" name="タイトル 1"/>
          <p:cNvSpPr txBox="1">
            <a:spLocks/>
          </p:cNvSpPr>
          <p:nvPr/>
        </p:nvSpPr>
        <p:spPr>
          <a:xfrm>
            <a:off x="0" y="0"/>
            <a:ext cx="9144000" cy="828000"/>
          </a:xfrm>
          <a:prstGeom prst="rect">
            <a:avLst/>
          </a:prstGeom>
          <a:gradFill flip="none" rotWithShape="1">
            <a:gsLst>
              <a:gs pos="0">
                <a:srgbClr val="0000FF"/>
              </a:gs>
              <a:gs pos="39999">
                <a:srgbClr val="0A128C"/>
              </a:gs>
              <a:gs pos="70000">
                <a:srgbClr val="181CC7"/>
              </a:gs>
              <a:gs pos="88000">
                <a:srgbClr val="7005D4"/>
              </a:gs>
              <a:gs pos="100000">
                <a:srgbClr val="8C3D91"/>
              </a:gs>
            </a:gsLst>
            <a:lin ang="5400000" scaled="0"/>
            <a:tileRect/>
          </a:gradFill>
        </p:spPr>
        <p:txBody>
          <a:bodyPr vert="horz" lIns="91440" tIns="45720" rIns="91440" bIns="45720" rtlCol="0" anchor="ctr">
            <a:normAutofit fontScale="97500"/>
          </a:bodyPr>
          <a:lstStyle/>
          <a:p>
            <a:pPr lvl="0">
              <a:spcBef>
                <a:spcPct val="0"/>
              </a:spcBef>
              <a:defRPr/>
            </a:pPr>
            <a:r>
              <a:rPr lang="ja-JP" altLang="en-US" sz="3200" dirty="0">
                <a:solidFill>
                  <a:schemeClr val="bg1"/>
                </a:solidFill>
                <a:latin typeface="+mj-lt"/>
                <a:ea typeface="+mj-ea"/>
                <a:cs typeface="+mj-cs"/>
              </a:rPr>
              <a:t>懸念事項と最小化への取り組み</a:t>
            </a:r>
            <a:endParaRPr lang="ja-JP" altLang="en-US" sz="3200" dirty="0">
              <a:solidFill>
                <a:schemeClr val="bg1"/>
              </a:solidFill>
            </a:endParaRPr>
          </a:p>
        </p:txBody>
      </p:sp>
      <p:sp>
        <p:nvSpPr>
          <p:cNvPr id="8" name="スライド番号プレースホルダ 9"/>
          <p:cNvSpPr txBox="1">
            <a:spLocks/>
          </p:cNvSpPr>
          <p:nvPr/>
        </p:nvSpPr>
        <p:spPr>
          <a:xfrm>
            <a:off x="7010400" y="6559550"/>
            <a:ext cx="21336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2F5FFCC2-724E-4DD4-AEC6-56C0720B265A}" type="slidenum">
              <a:rPr lang="ja-JP" altLang="en-US" smtClean="0"/>
              <a:pPr/>
              <a:t>9</a:t>
            </a:fld>
            <a:endParaRPr lang="ja-JP" altLang="en-US" dirty="0"/>
          </a:p>
        </p:txBody>
      </p:sp>
      <p:sp>
        <p:nvSpPr>
          <p:cNvPr id="9" name="タイトル 1"/>
          <p:cNvSpPr txBox="1">
            <a:spLocks/>
          </p:cNvSpPr>
          <p:nvPr/>
        </p:nvSpPr>
        <p:spPr>
          <a:xfrm>
            <a:off x="323528" y="931146"/>
            <a:ext cx="8561954" cy="371826"/>
          </a:xfrm>
          <a:prstGeom prst="rect">
            <a:avLst/>
          </a:prstGeom>
          <a:solidFill>
            <a:schemeClr val="tx2">
              <a:lumMod val="75000"/>
            </a:schemeClr>
          </a:solidFill>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1800" b="1" dirty="0">
                <a:solidFill>
                  <a:schemeClr val="bg1"/>
                </a:solidFill>
                <a:latin typeface="ＭＳ Ｐゴシック" panose="020B0600070205080204" pitchFamily="50" charset="-128"/>
                <a:ea typeface="ＭＳ Ｐゴシック" panose="020B0600070205080204" pitchFamily="50" charset="-128"/>
              </a:rPr>
              <a:t>「治安・地域風俗環境対策」について</a:t>
            </a:r>
          </a:p>
        </p:txBody>
      </p:sp>
    </p:spTree>
    <p:extLst>
      <p:ext uri="{BB962C8B-B14F-4D97-AF65-F5344CB8AC3E}">
        <p14:creationId xmlns:p14="http://schemas.microsoft.com/office/powerpoint/2010/main" val="1359579563"/>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3350</Words>
  <Application>Microsoft Office PowerPoint</Application>
  <PresentationFormat>画面に合わせる (4:3)</PresentationFormat>
  <Paragraphs>342</Paragraphs>
  <Slides>11</Slides>
  <Notes>1</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11</vt:i4>
      </vt:variant>
    </vt:vector>
  </HeadingPairs>
  <TitlesOfParts>
    <vt:vector size="20" baseType="lpstr">
      <vt:lpstr>HG丸ｺﾞｼｯｸM-PRO</vt:lpstr>
      <vt:lpstr>Meiryo UI</vt:lpstr>
      <vt:lpstr>ＭＳ Ｐゴシック</vt:lpstr>
      <vt:lpstr>ＭＳ ゴシック</vt:lpstr>
      <vt:lpstr>メイリオ</vt:lpstr>
      <vt:lpstr>游ゴシック</vt:lpstr>
      <vt:lpstr>Arial</vt:lpstr>
      <vt:lpstr>Calibri</vt:lpstr>
      <vt:lpstr>Office テーマ</vt:lpstr>
      <vt:lpstr>PowerPoint プレゼンテーション</vt:lpstr>
      <vt:lpstr>「ギャンブル等依存症の現状」について</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2025-07-17T04:42:08Z</dcterms:created>
  <dcterms:modified xsi:type="dcterms:W3CDTF">2025-07-17T04:43:57Z</dcterms:modified>
</cp:coreProperties>
</file>