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19" r:id="rId2"/>
    <p:sldId id="423" r:id="rId3"/>
    <p:sldId id="422" r:id="rId4"/>
    <p:sldId id="409" r:id="rId5"/>
    <p:sldId id="426" r:id="rId6"/>
    <p:sldId id="424" r:id="rId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DDFF"/>
    <a:srgbClr val="00B0F0"/>
    <a:srgbClr val="FFFF99"/>
    <a:srgbClr val="FF66FF"/>
    <a:srgbClr val="0033CC"/>
    <a:srgbClr val="00FFFF"/>
    <a:srgbClr val="0000FF"/>
    <a:srgbClr val="66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961E19C7-9064-4FC0-BAF7-49B4BCE8967D}" type="datetimeFigureOut">
              <a:rPr kumimoji="1" lang="ja-JP" altLang="en-US" smtClean="0"/>
              <a:t>2017/7/19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B1734AE-ED2B-40DA-B3A9-6211561D955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787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B9989B71-573A-4B67-8F56-9291CAB673C9}" type="datetimeFigureOut">
              <a:rPr kumimoji="1" lang="ja-JP" altLang="en-US" smtClean="0"/>
              <a:pPr/>
              <a:t>2017/7/19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19" tIns="45710" rIns="91419" bIns="4571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482F0F5B-F288-45BC-9926-93BF0792489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500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5497-ABBB-47CC-87B5-736686006812}" type="datetime1">
              <a:rPr kumimoji="1" lang="ja-JP" altLang="en-US" smtClean="0"/>
              <a:pPr/>
              <a:t>2017/7/19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CC2-724E-4DD4-AEC6-56C0720B265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45AE-E5D0-4C66-A783-8B36E6BB8A4C}" type="datetime1">
              <a:rPr kumimoji="1" lang="ja-JP" altLang="en-US" smtClean="0"/>
              <a:pPr/>
              <a:t>2017/7/19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CC2-724E-4DD4-AEC6-56C0720B265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95F2-A054-4575-AC90-5089A45DF62E}" type="datetime1">
              <a:rPr kumimoji="1" lang="ja-JP" altLang="en-US" smtClean="0"/>
              <a:pPr/>
              <a:t>2017/7/19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CC2-724E-4DD4-AEC6-56C0720B265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910C-B2D6-4DC6-9D6D-CC27182DD24C}" type="datetime1">
              <a:rPr kumimoji="1" lang="ja-JP" altLang="en-US" smtClean="0"/>
              <a:pPr/>
              <a:t>2017/7/19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CC2-724E-4DD4-AEC6-56C0720B265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2992-5119-4EC4-99C8-9AA331384C03}" type="datetime1">
              <a:rPr kumimoji="1" lang="ja-JP" altLang="en-US" smtClean="0"/>
              <a:pPr/>
              <a:t>2017/7/19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CC2-724E-4DD4-AEC6-56C0720B265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DF71-AD4B-4E39-958E-07A129050D48}" type="datetime1">
              <a:rPr kumimoji="1" lang="ja-JP" altLang="en-US" smtClean="0"/>
              <a:pPr/>
              <a:t>2017/7/19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CC2-724E-4DD4-AEC6-56C0720B265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EAB4-BF88-42F4-91D6-FF269F2F776F}" type="datetime1">
              <a:rPr kumimoji="1" lang="ja-JP" altLang="en-US" smtClean="0"/>
              <a:pPr/>
              <a:t>2017/7/19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CC2-724E-4DD4-AEC6-56C0720B265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772C-F13D-43AE-8287-BC597B00DCE2}" type="datetime1">
              <a:rPr kumimoji="1" lang="ja-JP" altLang="en-US" smtClean="0"/>
              <a:pPr/>
              <a:t>2017/7/19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CC2-724E-4DD4-AEC6-56C0720B265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201-F3AC-4745-91F1-78BEA830CD88}" type="datetime1">
              <a:rPr kumimoji="1" lang="ja-JP" altLang="en-US" smtClean="0"/>
              <a:pPr/>
              <a:t>2017/7/19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CC2-724E-4DD4-AEC6-56C0720B265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C2C7-20A3-49D8-BF7E-E6402C95D9ED}" type="datetime1">
              <a:rPr kumimoji="1" lang="ja-JP" altLang="en-US" smtClean="0"/>
              <a:pPr/>
              <a:t>2017/7/19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CC2-724E-4DD4-AEC6-56C0720B265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D4F2-836F-40C6-869E-4F6016D39736}" type="datetime1">
              <a:rPr kumimoji="1" lang="ja-JP" altLang="en-US" smtClean="0"/>
              <a:pPr/>
              <a:t>2017/7/19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FCC2-724E-4DD4-AEC6-56C0720B265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3FE1B-7894-447A-82D6-6D02ED66CEFA}" type="datetime1">
              <a:rPr kumimoji="1" lang="ja-JP" altLang="en-US" smtClean="0"/>
              <a:pPr/>
              <a:t>2017/7/19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FCC2-724E-4DD4-AEC6-56C0720B265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70647" y="1250577"/>
            <a:ext cx="8283388" cy="5513294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大阪ＩＲの</a:t>
            </a:r>
            <a:r>
              <a:rPr lang="ja-JP" altLang="en-US" sz="3200" dirty="0">
                <a:solidFill>
                  <a:schemeClr val="bg1"/>
                </a:solidFill>
              </a:rPr>
              <a:t>めざす姿</a:t>
            </a:r>
          </a:p>
        </p:txBody>
      </p:sp>
      <p:sp>
        <p:nvSpPr>
          <p:cNvPr id="18" name="スライド番号プレースホルダ 9"/>
          <p:cNvSpPr txBox="1">
            <a:spLocks/>
          </p:cNvSpPr>
          <p:nvPr/>
        </p:nvSpPr>
        <p:spPr>
          <a:xfrm>
            <a:off x="6992094" y="63987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5FFCC2-724E-4DD4-AEC6-56C0720B265A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60876" y="4408713"/>
            <a:ext cx="2826678" cy="1093255"/>
          </a:xfrm>
          <a:prstGeom prst="ellipse">
            <a:avLst/>
          </a:prstGeom>
          <a:solidFill>
            <a:srgbClr val="00B0F0">
              <a:alpha val="50196"/>
            </a:srgbClr>
          </a:solidFill>
          <a:ln w="12700" cmpd="sng">
            <a:solidFill>
              <a:schemeClr val="tx2"/>
            </a:solidFill>
            <a:prstDash val="solid"/>
          </a:ln>
        </p:spPr>
        <p:txBody>
          <a:bodyPr wrap="none" tIns="108000" rtlCol="0" anchor="ctr" anchorCtr="1">
            <a:no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sz="20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ひろがり・つながりを</a:t>
            </a:r>
            <a:endParaRPr lang="en-US" altLang="ja-JP" sz="2000" b="1" dirty="0" smtClean="0">
              <a:solidFill>
                <a:schemeClr val="bg1"/>
              </a:solidFill>
              <a:latin typeface="+mn-ea"/>
              <a:cs typeface="Meiryo UI" pitchFamily="50" charset="-128"/>
            </a:endParaRPr>
          </a:p>
          <a:p>
            <a:pPr algn="ctr">
              <a:lnSpc>
                <a:spcPts val="18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生み出</a:t>
            </a:r>
            <a:r>
              <a:rPr lang="ja-JP" altLang="en-US" sz="20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す</a:t>
            </a:r>
            <a:r>
              <a:rPr lang="en-US" altLang="ja-JP" sz="20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IR</a:t>
            </a:r>
            <a:endParaRPr lang="ja-JP" altLang="en-US" sz="2000" b="1" dirty="0">
              <a:solidFill>
                <a:schemeClr val="bg1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60876" y="3295274"/>
            <a:ext cx="2826678" cy="998001"/>
          </a:xfrm>
          <a:prstGeom prst="ellipse">
            <a:avLst/>
          </a:prstGeom>
          <a:solidFill>
            <a:srgbClr val="00B0F0">
              <a:alpha val="50196"/>
            </a:srgbClr>
          </a:solidFill>
          <a:ln w="12700" cmpd="sng">
            <a:solidFill>
              <a:schemeClr val="tx2"/>
            </a:solidFill>
            <a:prstDash val="solid"/>
          </a:ln>
        </p:spPr>
        <p:txBody>
          <a:bodyPr wrap="none" tIns="36000" rtlCol="0" anchor="ctr" anchorCtr="1">
            <a:no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sz="20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夢</a:t>
            </a:r>
            <a:r>
              <a:rPr lang="ja-JP" altLang="en-US" sz="2000" b="1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と未来</a:t>
            </a:r>
            <a:r>
              <a:rPr lang="ja-JP" altLang="en-US" sz="20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を</a:t>
            </a:r>
            <a:endParaRPr lang="en-US" altLang="ja-JP" sz="2000" b="1" dirty="0" smtClean="0">
              <a:solidFill>
                <a:schemeClr val="bg1"/>
              </a:solidFill>
              <a:latin typeface="+mn-ea"/>
              <a:cs typeface="Meiryo UI" pitchFamily="50" charset="-128"/>
            </a:endParaRPr>
          </a:p>
          <a:p>
            <a:pPr algn="ctr">
              <a:lnSpc>
                <a:spcPts val="1800"/>
              </a:lnSpc>
            </a:pPr>
            <a:r>
              <a:rPr lang="ja-JP" altLang="en-US" sz="20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創造</a:t>
            </a:r>
            <a:r>
              <a:rPr lang="ja-JP" altLang="en-US" sz="2000" b="1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する</a:t>
            </a:r>
            <a:r>
              <a:rPr lang="en-US" altLang="ja-JP" sz="2000" b="1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IR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60876" y="5605150"/>
            <a:ext cx="2826678" cy="1042259"/>
          </a:xfrm>
          <a:prstGeom prst="ellipse">
            <a:avLst/>
          </a:prstGeom>
          <a:solidFill>
            <a:srgbClr val="00B0F0">
              <a:alpha val="50196"/>
            </a:srgbClr>
          </a:solidFill>
          <a:ln w="12700" cmpd="sng">
            <a:solidFill>
              <a:schemeClr val="tx2"/>
            </a:solidFill>
            <a:prstDash val="solid"/>
          </a:ln>
        </p:spPr>
        <p:txBody>
          <a:bodyPr wrap="none" tIns="36000" rtlCol="0" anchor="ctr" anchorCtr="1">
            <a:noAutofit/>
          </a:bodyPr>
          <a:lstStyle/>
          <a:p>
            <a:pPr algn="ctr" defTabSz="1420813">
              <a:lnSpc>
                <a:spcPts val="1800"/>
              </a:lnSpc>
              <a:tabLst>
                <a:tab pos="7624763" algn="l"/>
                <a:tab pos="7988300" algn="l"/>
                <a:tab pos="8431213" algn="l"/>
              </a:tabLst>
            </a:pPr>
            <a:r>
              <a:rPr lang="ja-JP" altLang="en-US" sz="2000" b="1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「</a:t>
            </a:r>
            <a:r>
              <a:rPr lang="ja-JP" altLang="en-US" sz="20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夢洲」を</a:t>
            </a:r>
            <a:endParaRPr lang="en-US" altLang="ja-JP" sz="2000" b="1" dirty="0" smtClean="0">
              <a:solidFill>
                <a:schemeClr val="bg1"/>
              </a:solidFill>
              <a:latin typeface="+mn-ea"/>
              <a:cs typeface="Meiryo UI" pitchFamily="50" charset="-128"/>
            </a:endParaRPr>
          </a:p>
          <a:p>
            <a:pPr algn="ctr" defTabSz="1420813">
              <a:lnSpc>
                <a:spcPts val="1800"/>
              </a:lnSpc>
              <a:tabLst>
                <a:tab pos="7624763" algn="l"/>
                <a:tab pos="7988300" algn="l"/>
                <a:tab pos="8431213" algn="l"/>
              </a:tabLst>
            </a:pPr>
            <a:r>
              <a:rPr lang="ja-JP" altLang="en-US" sz="20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活かす</a:t>
            </a:r>
            <a:r>
              <a:rPr lang="en-US" altLang="ja-JP" sz="2000" b="1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IR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3643" y="3633309"/>
            <a:ext cx="407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時間軸に沿った成長・発展　　　　・・・・・・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13643" y="4799512"/>
            <a:ext cx="407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空間</a:t>
            </a:r>
            <a:r>
              <a:rPr kumimoji="1" lang="ja-JP" altLang="en-US" dirty="0" smtClean="0"/>
              <a:t>軸に沿った成長・波及　　　　・・・・・・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00764" y="5972066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ポテンシャル</a:t>
            </a:r>
            <a:r>
              <a:rPr lang="ja-JP" altLang="en-US" dirty="0" smtClean="0"/>
              <a:t>を活かした価値創出　・・・・</a:t>
            </a:r>
            <a:endParaRPr kumimoji="1" lang="ja-JP" altLang="en-US" dirty="0"/>
          </a:p>
        </p:txBody>
      </p:sp>
      <p:sp>
        <p:nvSpPr>
          <p:cNvPr id="15" name="テキスト ボックス 1"/>
          <p:cNvSpPr txBox="1"/>
          <p:nvPr/>
        </p:nvSpPr>
        <p:spPr>
          <a:xfrm>
            <a:off x="8048400" y="207624"/>
            <a:ext cx="992560" cy="412752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000" kern="10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ja-JP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endParaRPr lang="en-US" altLang="ja-JP" sz="20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2012" y="1455230"/>
            <a:ext cx="7947212" cy="144977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</a:pPr>
            <a:endParaRPr lang="en-US" altLang="ja-JP" sz="800" u="sng" dirty="0" smtClean="0">
              <a:solidFill>
                <a:prstClr val="black"/>
              </a:solidFill>
              <a:latin typeface="+mn-ea"/>
              <a:cs typeface="Meiryo UI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 </a:t>
            </a:r>
            <a:r>
              <a:rPr lang="ja-JP" altLang="en-US" sz="1600" u="sng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大阪</a:t>
            </a:r>
            <a:r>
              <a:rPr lang="ja-JP" altLang="en-US" sz="1600" u="sng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・関西の持続的な経済成長のエンジンと</a:t>
            </a:r>
            <a:r>
              <a:rPr lang="ja-JP" altLang="en-US" sz="1600" u="sng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なる 「世界最高水準の成長型</a:t>
            </a:r>
            <a:r>
              <a:rPr lang="en-US" altLang="ja-JP" sz="1600" u="sng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IR</a:t>
            </a:r>
            <a:r>
              <a:rPr lang="ja-JP" altLang="en-US" sz="1600" u="sng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」</a:t>
            </a:r>
            <a:endParaRPr lang="en-US" altLang="ja-JP" sz="1600" u="sng" dirty="0">
              <a:solidFill>
                <a:prstClr val="black"/>
              </a:solidFill>
              <a:latin typeface="+mn-ea"/>
              <a:cs typeface="Meiryo UI" pitchFamily="50" charset="-128"/>
            </a:endParaRPr>
          </a:p>
          <a:p>
            <a:pPr marL="268288" indent="-174625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1400" u="sng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世界中の人・モノ・投資を呼び込み、経済成長の起爆剤となる</a:t>
            </a:r>
            <a:r>
              <a:rPr lang="ja-JP" altLang="en-US" sz="14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ため、</a:t>
            </a:r>
            <a:r>
              <a:rPr lang="ja-JP" altLang="en-US" sz="1400" b="1" u="sng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世界中を魅了</a:t>
            </a:r>
            <a:r>
              <a:rPr lang="ja-JP" altLang="en-US" sz="1400" b="1" u="sng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し、ビジネス客、ファミリー層</a:t>
            </a:r>
            <a:r>
              <a:rPr lang="ja-JP" altLang="en-US" sz="1400" b="1" u="sng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を呼び込む「世界最高水準」の</a:t>
            </a:r>
            <a:r>
              <a:rPr lang="en-US" altLang="ja-JP" sz="1400" b="1" u="sng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IR</a:t>
            </a:r>
          </a:p>
          <a:p>
            <a:pPr marL="268288" indent="-174625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1400" u="sng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50</a:t>
            </a:r>
            <a:r>
              <a:rPr lang="ja-JP" altLang="en-US" sz="1400" u="sng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年・</a:t>
            </a:r>
            <a:r>
              <a:rPr lang="en-US" altLang="ja-JP" sz="1400" u="sng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100</a:t>
            </a:r>
            <a:r>
              <a:rPr lang="ja-JP" altLang="en-US" sz="1400" u="sng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年先を見据え</a:t>
            </a:r>
            <a:r>
              <a:rPr lang="ja-JP" altLang="en-US" sz="14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、初期投資の効果だけではなく</a:t>
            </a:r>
            <a:r>
              <a:rPr lang="ja-JP" altLang="en-US" sz="14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、</a:t>
            </a:r>
            <a:r>
              <a:rPr lang="ja-JP" altLang="en-US" sz="1400" b="1" u="sng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施設</a:t>
            </a:r>
            <a:r>
              <a:rPr lang="ja-JP" altLang="en-US" sz="1400" b="1" u="sng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、機能が更新</a:t>
            </a:r>
            <a:r>
              <a:rPr lang="ja-JP" altLang="en-US" sz="1400" b="1" u="sng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され続ける「成長型」のＩＲ</a:t>
            </a:r>
            <a:r>
              <a:rPr lang="ja-JP" altLang="en-US" sz="1200" u="sng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　　　　　　　　　　　　　　　　　　　　　　</a:t>
            </a:r>
            <a:endParaRPr lang="ja-JP" altLang="en-US" sz="1200" b="1" u="sng" dirty="0">
              <a:solidFill>
                <a:prstClr val="black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224000" y="982588"/>
            <a:ext cx="6696000" cy="625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ja-JP" altLang="en-US" sz="2400" b="1" u="sng" dirty="0" smtClean="0">
                <a:latin typeface="+mj-ea"/>
              </a:rPr>
              <a:t>～世界</a:t>
            </a:r>
            <a:r>
              <a:rPr lang="ja-JP" altLang="en-US" sz="2400" b="1" u="sng" dirty="0">
                <a:latin typeface="+mj-ea"/>
              </a:rPr>
              <a:t>最高水準の成長型</a:t>
            </a:r>
            <a:r>
              <a:rPr lang="en-US" altLang="ja-JP" sz="2400" b="1" u="sng" dirty="0" smtClean="0">
                <a:latin typeface="+mj-ea"/>
              </a:rPr>
              <a:t>IR</a:t>
            </a:r>
            <a:r>
              <a:rPr lang="ja-JP" altLang="en-US" sz="2400" b="1" u="sng" dirty="0" smtClean="0">
                <a:latin typeface="+mj-ea"/>
              </a:rPr>
              <a:t>　実現に向けて～</a:t>
            </a:r>
            <a:endParaRPr lang="en-US" altLang="ja-JP" sz="2400" b="1" u="sng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285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大阪ＩＲの</a:t>
            </a:r>
            <a:r>
              <a:rPr lang="ja-JP" altLang="en-US" sz="3200" dirty="0">
                <a:solidFill>
                  <a:schemeClr val="bg1"/>
                </a:solidFill>
              </a:rPr>
              <a:t>めざす姿</a:t>
            </a:r>
          </a:p>
        </p:txBody>
      </p:sp>
      <p:sp>
        <p:nvSpPr>
          <p:cNvPr id="18" name="スライド番号プレースホルダ 9"/>
          <p:cNvSpPr txBox="1">
            <a:spLocks/>
          </p:cNvSpPr>
          <p:nvPr/>
        </p:nvSpPr>
        <p:spPr>
          <a:xfrm>
            <a:off x="6992094" y="63987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5FFCC2-724E-4DD4-AEC6-56C0720B265A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87706" y="1500854"/>
            <a:ext cx="6336000" cy="1836000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txBody>
          <a:bodyPr wrap="square" lIns="144000" tIns="72000" rIns="108000" rtlCol="0" anchor="ctr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ja-JP" altLang="ja-JP" sz="1500" dirty="0" smtClean="0">
                <a:latin typeface="+mj-ea"/>
                <a:ea typeface="+mj-ea"/>
              </a:rPr>
              <a:t>・</a:t>
            </a:r>
            <a:r>
              <a:rPr lang="ja-JP" altLang="en-US" sz="1500" dirty="0" smtClean="0">
                <a:latin typeface="+mj-ea"/>
                <a:ea typeface="+mj-ea"/>
              </a:rPr>
              <a:t>世界中に類を見ない新しい</a:t>
            </a:r>
            <a:r>
              <a:rPr lang="ja-JP" altLang="ja-JP" sz="1500" dirty="0" smtClean="0">
                <a:latin typeface="+mj-ea"/>
                <a:ea typeface="+mj-ea"/>
              </a:rPr>
              <a:t>エンターテイメントを</a:t>
            </a:r>
            <a:r>
              <a:rPr lang="ja-JP" altLang="ja-JP" sz="1500" dirty="0">
                <a:latin typeface="+mj-ea"/>
                <a:ea typeface="+mj-ea"/>
              </a:rPr>
              <a:t>体感できる空間</a:t>
            </a:r>
          </a:p>
          <a:p>
            <a:pPr>
              <a:lnSpc>
                <a:spcPts val="1900"/>
              </a:lnSpc>
            </a:pPr>
            <a:r>
              <a:rPr lang="ja-JP" altLang="ja-JP" sz="1500" dirty="0" smtClean="0">
                <a:latin typeface="+mj-ea"/>
                <a:ea typeface="+mj-ea"/>
              </a:rPr>
              <a:t>・</a:t>
            </a:r>
            <a:r>
              <a:rPr lang="ja-JP" altLang="ja-JP" sz="1500" dirty="0">
                <a:latin typeface="+mj-ea"/>
                <a:ea typeface="+mj-ea"/>
              </a:rPr>
              <a:t>産業</a:t>
            </a:r>
            <a:r>
              <a:rPr lang="ja-JP" altLang="ja-JP" sz="1500" dirty="0" smtClean="0">
                <a:latin typeface="+mj-ea"/>
                <a:ea typeface="+mj-ea"/>
              </a:rPr>
              <a:t>振興</a:t>
            </a:r>
            <a:r>
              <a:rPr lang="ja-JP" altLang="en-US" sz="1500" dirty="0" smtClean="0">
                <a:latin typeface="+mj-ea"/>
                <a:ea typeface="+mj-ea"/>
              </a:rPr>
              <a:t>・ビジネス創出</a:t>
            </a:r>
            <a:r>
              <a:rPr lang="ja-JP" altLang="ja-JP" sz="1500" dirty="0" smtClean="0">
                <a:latin typeface="+mj-ea"/>
                <a:ea typeface="+mj-ea"/>
              </a:rPr>
              <a:t>に</a:t>
            </a:r>
            <a:r>
              <a:rPr lang="ja-JP" altLang="ja-JP" sz="1500" dirty="0">
                <a:latin typeface="+mj-ea"/>
                <a:ea typeface="+mj-ea"/>
              </a:rPr>
              <a:t>寄与する人・モノ・情報・技術の交流</a:t>
            </a:r>
            <a:r>
              <a:rPr lang="ja-JP" altLang="ja-JP" sz="1500" dirty="0" smtClean="0">
                <a:latin typeface="+mj-ea"/>
                <a:ea typeface="+mj-ea"/>
              </a:rPr>
              <a:t>拠点</a:t>
            </a:r>
            <a:endParaRPr lang="en-US" altLang="ja-JP" sz="1500" dirty="0" smtClean="0">
              <a:latin typeface="+mj-ea"/>
              <a:ea typeface="+mj-ea"/>
            </a:endParaRPr>
          </a:p>
          <a:p>
            <a:pPr>
              <a:lnSpc>
                <a:spcPts val="1900"/>
              </a:lnSpc>
            </a:pPr>
            <a:r>
              <a:rPr lang="ja-JP" altLang="en-US" sz="1500" dirty="0" smtClean="0">
                <a:latin typeface="+mj-ea"/>
              </a:rPr>
              <a:t>　　　</a:t>
            </a:r>
            <a:r>
              <a:rPr lang="ja-JP" altLang="ja-JP" sz="1500" dirty="0" smtClean="0">
                <a:latin typeface="+mj-ea"/>
              </a:rPr>
              <a:t>世界</a:t>
            </a:r>
            <a:r>
              <a:rPr lang="ja-JP" altLang="ja-JP" sz="1500" dirty="0">
                <a:latin typeface="+mj-ea"/>
              </a:rPr>
              <a:t>水準の質・規模の展示施設、会議場等を備えた複合</a:t>
            </a:r>
            <a:r>
              <a:rPr lang="ja-JP" altLang="ja-JP" sz="1500" dirty="0" smtClean="0">
                <a:latin typeface="+mj-ea"/>
              </a:rPr>
              <a:t>施設</a:t>
            </a:r>
            <a:endParaRPr lang="ja-JP" altLang="ja-JP" sz="1500" dirty="0">
              <a:latin typeface="+mj-ea"/>
              <a:ea typeface="+mj-ea"/>
            </a:endParaRPr>
          </a:p>
          <a:p>
            <a:pPr>
              <a:lnSpc>
                <a:spcPts val="1900"/>
              </a:lnSpc>
            </a:pPr>
            <a:r>
              <a:rPr lang="ja-JP" altLang="ja-JP" sz="1500" dirty="0" smtClean="0">
                <a:latin typeface="+mj-ea"/>
                <a:ea typeface="+mj-ea"/>
              </a:rPr>
              <a:t>・</a:t>
            </a:r>
            <a:r>
              <a:rPr lang="ja-JP" altLang="ja-JP" sz="1500" dirty="0">
                <a:latin typeface="+mj-ea"/>
                <a:ea typeface="+mj-ea"/>
              </a:rPr>
              <a:t>メディカル、スポーツ、フードなどをテーマにした</a:t>
            </a:r>
            <a:r>
              <a:rPr lang="ja-JP" altLang="ja-JP" sz="1500" dirty="0" smtClean="0">
                <a:latin typeface="+mj-ea"/>
                <a:ea typeface="+mj-ea"/>
              </a:rPr>
              <a:t>ニューツーリズム</a:t>
            </a:r>
            <a:r>
              <a:rPr lang="ja-JP" altLang="ja-JP" sz="1500" dirty="0">
                <a:latin typeface="+mj-ea"/>
                <a:ea typeface="+mj-ea"/>
              </a:rPr>
              <a:t>の創出</a:t>
            </a:r>
          </a:p>
          <a:p>
            <a:pPr>
              <a:lnSpc>
                <a:spcPts val="1900"/>
              </a:lnSpc>
            </a:pPr>
            <a:r>
              <a:rPr lang="ja-JP" altLang="ja-JP" sz="1500" dirty="0" smtClean="0">
                <a:latin typeface="+mj-ea"/>
                <a:ea typeface="+mj-ea"/>
              </a:rPr>
              <a:t>・</a:t>
            </a:r>
            <a:r>
              <a:rPr lang="ja-JP" altLang="en-US" sz="1500" dirty="0" smtClean="0">
                <a:latin typeface="+mj-ea"/>
                <a:ea typeface="+mj-ea"/>
              </a:rPr>
              <a:t>ランドマークとなる</a:t>
            </a:r>
            <a:r>
              <a:rPr lang="ja-JP" altLang="ja-JP" sz="1500" dirty="0" smtClean="0">
                <a:latin typeface="+mj-ea"/>
                <a:ea typeface="+mj-ea"/>
              </a:rPr>
              <a:t>シンボリック</a:t>
            </a:r>
            <a:r>
              <a:rPr lang="ja-JP" altLang="ja-JP" sz="1500" dirty="0">
                <a:latin typeface="+mj-ea"/>
                <a:ea typeface="+mj-ea"/>
              </a:rPr>
              <a:t>な都市</a:t>
            </a:r>
            <a:r>
              <a:rPr lang="ja-JP" altLang="ja-JP" sz="1500" dirty="0" smtClean="0">
                <a:latin typeface="+mj-ea"/>
                <a:ea typeface="+mj-ea"/>
              </a:rPr>
              <a:t>景観</a:t>
            </a:r>
            <a:endParaRPr lang="ja-JP" altLang="ja-JP" sz="1500" dirty="0">
              <a:latin typeface="+mj-ea"/>
              <a:ea typeface="+mj-ea"/>
            </a:endParaRPr>
          </a:p>
          <a:p>
            <a:pPr>
              <a:lnSpc>
                <a:spcPts val="1900"/>
              </a:lnSpc>
            </a:pPr>
            <a:r>
              <a:rPr lang="ja-JP" altLang="en-US" sz="1500" dirty="0" smtClean="0">
                <a:latin typeface="+mj-ea"/>
                <a:ea typeface="+mj-ea"/>
              </a:rPr>
              <a:t>・ＩＣＴ・ＩｏＴなど確かな技術に支えられたスマートなまちづくり</a:t>
            </a:r>
            <a:endParaRPr lang="en-US" altLang="ja-JP" sz="1500" dirty="0" smtClean="0">
              <a:latin typeface="+mj-ea"/>
              <a:ea typeface="+mj-ea"/>
            </a:endParaRPr>
          </a:p>
          <a:p>
            <a:pPr>
              <a:lnSpc>
                <a:spcPts val="1900"/>
              </a:lnSpc>
            </a:pPr>
            <a:r>
              <a:rPr lang="ja-JP" altLang="ja-JP" sz="1500" dirty="0" smtClean="0">
                <a:latin typeface="+mj-ea"/>
                <a:ea typeface="+mj-ea"/>
              </a:rPr>
              <a:t>・</a:t>
            </a:r>
            <a:r>
              <a:rPr lang="ja-JP" altLang="ja-JP" sz="1500" dirty="0">
                <a:latin typeface="+mj-ea"/>
                <a:ea typeface="+mj-ea"/>
              </a:rPr>
              <a:t>次世代を担うグローバル人材の育成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87706" y="3470814"/>
            <a:ext cx="6336000" cy="2052000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txBody>
          <a:bodyPr wrap="square" lIns="144000" tIns="72000" rIns="108000" rtlCol="0" anchor="ctr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ja-JP" altLang="ja-JP" sz="1500" dirty="0">
                <a:latin typeface="+mj-ea"/>
                <a:ea typeface="+mj-ea"/>
              </a:rPr>
              <a:t>・世界中の人があこがれ、訪れる空間</a:t>
            </a:r>
          </a:p>
          <a:p>
            <a:pPr>
              <a:lnSpc>
                <a:spcPts val="1900"/>
              </a:lnSpc>
            </a:pPr>
            <a:r>
              <a:rPr lang="ja-JP" altLang="ja-JP" sz="1500" dirty="0" smtClean="0">
                <a:latin typeface="+mj-ea"/>
                <a:ea typeface="+mj-ea"/>
              </a:rPr>
              <a:t>・</a:t>
            </a:r>
            <a:r>
              <a:rPr lang="ja-JP" altLang="ja-JP" sz="1500" dirty="0">
                <a:latin typeface="+mj-ea"/>
                <a:ea typeface="+mj-ea"/>
              </a:rPr>
              <a:t>大阪・関西・日本の歴史、文化、観光資源などの</a:t>
            </a:r>
            <a:r>
              <a:rPr lang="ja-JP" altLang="ja-JP" sz="1500" dirty="0" smtClean="0">
                <a:latin typeface="+mj-ea"/>
                <a:ea typeface="+mj-ea"/>
              </a:rPr>
              <a:t>魅力</a:t>
            </a:r>
            <a:r>
              <a:rPr lang="ja-JP" altLang="en-US" sz="1500" dirty="0" smtClean="0">
                <a:latin typeface="+mj-ea"/>
                <a:ea typeface="+mj-ea"/>
              </a:rPr>
              <a:t>発信</a:t>
            </a:r>
            <a:endParaRPr lang="en-US" altLang="ja-JP" sz="1500" dirty="0" smtClean="0">
              <a:latin typeface="+mj-ea"/>
              <a:ea typeface="+mj-ea"/>
            </a:endParaRPr>
          </a:p>
          <a:p>
            <a:pPr>
              <a:lnSpc>
                <a:spcPts val="1900"/>
              </a:lnSpc>
            </a:pPr>
            <a:r>
              <a:rPr lang="ja-JP" altLang="en-US" sz="1500" dirty="0" smtClean="0">
                <a:latin typeface="+mj-ea"/>
              </a:rPr>
              <a:t>・</a:t>
            </a:r>
            <a:r>
              <a:rPr lang="ja-JP" altLang="en-US" sz="1500" dirty="0">
                <a:latin typeface="+mj-ea"/>
              </a:rPr>
              <a:t>海外・国内からのゲートウェイとなる広域観光</a:t>
            </a:r>
            <a:r>
              <a:rPr lang="ja-JP" altLang="en-US" sz="1500" dirty="0" smtClean="0">
                <a:latin typeface="+mj-ea"/>
              </a:rPr>
              <a:t>拠点</a:t>
            </a:r>
            <a:endParaRPr lang="en-US" altLang="ja-JP" sz="1500" dirty="0" smtClean="0">
              <a:latin typeface="+mj-ea"/>
            </a:endParaRPr>
          </a:p>
          <a:p>
            <a:pPr>
              <a:lnSpc>
                <a:spcPts val="1900"/>
              </a:lnSpc>
            </a:pPr>
            <a:r>
              <a:rPr lang="ja-JP" altLang="en-US" sz="1500" dirty="0">
                <a:latin typeface="+mj-ea"/>
              </a:rPr>
              <a:t>　</a:t>
            </a:r>
            <a:r>
              <a:rPr lang="ja-JP" altLang="en-US" sz="1500" dirty="0" smtClean="0">
                <a:latin typeface="+mj-ea"/>
              </a:rPr>
              <a:t>　　</a:t>
            </a:r>
            <a:r>
              <a:rPr lang="ja-JP" altLang="ja-JP" sz="1500" dirty="0">
                <a:latin typeface="+mj-ea"/>
              </a:rPr>
              <a:t>使いやすさ世界ナンバー１のオールインワン</a:t>
            </a:r>
            <a:r>
              <a:rPr lang="en-US" altLang="ja-JP" sz="1500" dirty="0">
                <a:latin typeface="+mj-ea"/>
              </a:rPr>
              <a:t>MICE</a:t>
            </a:r>
            <a:r>
              <a:rPr lang="ja-JP" altLang="ja-JP" sz="1500" dirty="0" smtClean="0">
                <a:latin typeface="+mj-ea"/>
              </a:rPr>
              <a:t>拠点</a:t>
            </a:r>
            <a:endParaRPr lang="en-US" altLang="ja-JP" sz="1500" dirty="0" smtClean="0">
              <a:latin typeface="+mj-ea"/>
            </a:endParaRPr>
          </a:p>
          <a:p>
            <a:pPr>
              <a:lnSpc>
                <a:spcPts val="1900"/>
              </a:lnSpc>
            </a:pPr>
            <a:r>
              <a:rPr lang="ja-JP" altLang="en-US" sz="1500" dirty="0">
                <a:latin typeface="+mj-ea"/>
              </a:rPr>
              <a:t>　</a:t>
            </a:r>
            <a:r>
              <a:rPr lang="ja-JP" altLang="en-US" sz="1500" dirty="0" smtClean="0">
                <a:latin typeface="+mj-ea"/>
              </a:rPr>
              <a:t>　　ホスピタリティ</a:t>
            </a:r>
            <a:r>
              <a:rPr lang="ja-JP" altLang="en-US" sz="1500" dirty="0">
                <a:latin typeface="+mj-ea"/>
              </a:rPr>
              <a:t>あふれ、多様なニーズに応える大規模宿泊</a:t>
            </a:r>
            <a:r>
              <a:rPr lang="ja-JP" altLang="en-US" sz="1500" dirty="0" smtClean="0">
                <a:latin typeface="+mj-ea"/>
              </a:rPr>
              <a:t>施設</a:t>
            </a:r>
            <a:endParaRPr lang="en-US" altLang="ja-JP" sz="1500" dirty="0" smtClean="0">
              <a:latin typeface="+mj-ea"/>
            </a:endParaRPr>
          </a:p>
          <a:p>
            <a:pPr>
              <a:lnSpc>
                <a:spcPts val="1900"/>
              </a:lnSpc>
            </a:pPr>
            <a:r>
              <a:rPr lang="ja-JP" altLang="en-US" sz="1500" dirty="0">
                <a:latin typeface="+mj-ea"/>
                <a:ea typeface="+mj-ea"/>
              </a:rPr>
              <a:t>　</a:t>
            </a:r>
            <a:r>
              <a:rPr lang="ja-JP" altLang="en-US" sz="1500" dirty="0" smtClean="0">
                <a:latin typeface="+mj-ea"/>
                <a:ea typeface="+mj-ea"/>
              </a:rPr>
              <a:t>　　陸・海・空の多様な交通ネットワーク</a:t>
            </a:r>
            <a:endParaRPr lang="en-US" altLang="ja-JP" sz="1500" dirty="0" smtClean="0">
              <a:latin typeface="+mj-ea"/>
              <a:ea typeface="+mj-ea"/>
            </a:endParaRPr>
          </a:p>
          <a:p>
            <a:pPr>
              <a:lnSpc>
                <a:spcPts val="1900"/>
              </a:lnSpc>
            </a:pPr>
            <a:r>
              <a:rPr lang="ja-JP" altLang="en-US" sz="1500" dirty="0" smtClean="0">
                <a:latin typeface="+mj-ea"/>
              </a:rPr>
              <a:t>・</a:t>
            </a:r>
            <a:r>
              <a:rPr lang="ja-JP" altLang="ja-JP" sz="1500" dirty="0" smtClean="0">
                <a:latin typeface="+mj-ea"/>
                <a:ea typeface="+mj-ea"/>
              </a:rPr>
              <a:t>関西</a:t>
            </a:r>
            <a:r>
              <a:rPr lang="ja-JP" altLang="en-US" sz="1500" dirty="0" smtClean="0">
                <a:latin typeface="+mj-ea"/>
                <a:ea typeface="+mj-ea"/>
              </a:rPr>
              <a:t>・西日本</a:t>
            </a:r>
            <a:r>
              <a:rPr lang="ja-JP" altLang="ja-JP" sz="1500" dirty="0" smtClean="0">
                <a:latin typeface="+mj-ea"/>
                <a:ea typeface="+mj-ea"/>
              </a:rPr>
              <a:t>と</a:t>
            </a:r>
            <a:r>
              <a:rPr lang="ja-JP" altLang="ja-JP" sz="1500" dirty="0">
                <a:latin typeface="+mj-ea"/>
                <a:ea typeface="+mj-ea"/>
              </a:rPr>
              <a:t>の連携による観光客の送り出し</a:t>
            </a:r>
          </a:p>
          <a:p>
            <a:pPr>
              <a:lnSpc>
                <a:spcPts val="1900"/>
              </a:lnSpc>
            </a:pPr>
            <a:r>
              <a:rPr lang="ja-JP" altLang="ja-JP" sz="1500" dirty="0" smtClean="0">
                <a:latin typeface="+mj-ea"/>
                <a:ea typeface="+mj-ea"/>
              </a:rPr>
              <a:t>・</a:t>
            </a:r>
            <a:r>
              <a:rPr lang="ja-JP" altLang="en-US" sz="1500" dirty="0" smtClean="0">
                <a:latin typeface="+mj-ea"/>
                <a:ea typeface="+mj-ea"/>
              </a:rPr>
              <a:t>イノベーションにつながる</a:t>
            </a:r>
            <a:r>
              <a:rPr lang="ja-JP" altLang="ja-JP" sz="1500" dirty="0" smtClean="0">
                <a:latin typeface="+mj-ea"/>
              </a:rPr>
              <a:t>最先端</a:t>
            </a:r>
            <a:r>
              <a:rPr lang="ja-JP" altLang="ja-JP" sz="1500" dirty="0">
                <a:latin typeface="+mj-ea"/>
              </a:rPr>
              <a:t>技術の</a:t>
            </a:r>
            <a:r>
              <a:rPr lang="ja-JP" altLang="ja-JP" sz="1500" dirty="0" smtClean="0">
                <a:latin typeface="+mj-ea"/>
              </a:rPr>
              <a:t>ショーケース</a:t>
            </a:r>
            <a:endParaRPr lang="ja-JP" altLang="ja-JP" sz="1500" dirty="0">
              <a:latin typeface="+mj-ea"/>
              <a:ea typeface="+mj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659" y="3961814"/>
            <a:ext cx="2232000" cy="1070001"/>
          </a:xfrm>
          <a:prstGeom prst="ellipse">
            <a:avLst/>
          </a:prstGeom>
          <a:solidFill>
            <a:srgbClr val="00B0F0">
              <a:alpha val="50196"/>
            </a:srgbClr>
          </a:solidFill>
          <a:ln w="12700" cmpd="sng">
            <a:solidFill>
              <a:schemeClr val="tx2"/>
            </a:solidFill>
            <a:prstDash val="solid"/>
          </a:ln>
        </p:spPr>
        <p:txBody>
          <a:bodyPr wrap="none" tIns="144000" rtlCol="0" anchor="ctr" anchorCtr="1">
            <a:no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ひろがり・つながりを</a:t>
            </a:r>
            <a:endParaRPr lang="en-US" altLang="ja-JP" b="1" dirty="0" smtClean="0">
              <a:solidFill>
                <a:schemeClr val="bg1"/>
              </a:solidFill>
              <a:latin typeface="+mn-ea"/>
              <a:cs typeface="Meiryo UI" pitchFamily="50" charset="-128"/>
            </a:endParaRPr>
          </a:p>
          <a:p>
            <a:pPr algn="ctr">
              <a:lnSpc>
                <a:spcPts val="1800"/>
              </a:lnSpc>
            </a:pPr>
            <a:r>
              <a:rPr lang="ja-JP" altLang="en-US" b="1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生み出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す</a:t>
            </a:r>
            <a:r>
              <a:rPr lang="en-US" altLang="ja-JP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IR</a:t>
            </a:r>
            <a:endParaRPr lang="ja-JP" altLang="en-US" b="1" dirty="0">
              <a:solidFill>
                <a:schemeClr val="bg1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659" y="1883854"/>
            <a:ext cx="2232000" cy="1070001"/>
          </a:xfrm>
          <a:prstGeom prst="ellipse">
            <a:avLst/>
          </a:prstGeom>
          <a:solidFill>
            <a:srgbClr val="00B0F0">
              <a:alpha val="50196"/>
            </a:srgbClr>
          </a:solidFill>
          <a:ln w="12700" cmpd="sng">
            <a:solidFill>
              <a:schemeClr val="tx2"/>
            </a:solidFill>
            <a:prstDash val="solid"/>
          </a:ln>
        </p:spPr>
        <p:txBody>
          <a:bodyPr wrap="none" tIns="36000" rtlCol="0" anchor="ctr" anchorCtr="1">
            <a:no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夢</a:t>
            </a:r>
            <a:r>
              <a:rPr lang="ja-JP" altLang="en-US" b="1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と未来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を</a:t>
            </a:r>
            <a:endParaRPr lang="en-US" altLang="ja-JP" b="1" dirty="0" smtClean="0">
              <a:solidFill>
                <a:schemeClr val="bg1"/>
              </a:solidFill>
              <a:latin typeface="+mn-ea"/>
              <a:cs typeface="Meiryo UI" pitchFamily="50" charset="-128"/>
            </a:endParaRPr>
          </a:p>
          <a:p>
            <a:pPr algn="ctr">
              <a:lnSpc>
                <a:spcPts val="1800"/>
              </a:lnSpc>
            </a:pPr>
            <a:r>
              <a:rPr lang="ja-JP" altLang="en-US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創造</a:t>
            </a:r>
            <a:r>
              <a:rPr lang="ja-JP" altLang="en-US" b="1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する</a:t>
            </a:r>
            <a:r>
              <a:rPr lang="en-US" altLang="ja-JP" b="1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IR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7659" y="5679773"/>
            <a:ext cx="2232000" cy="1070001"/>
          </a:xfrm>
          <a:prstGeom prst="ellipse">
            <a:avLst/>
          </a:prstGeom>
          <a:solidFill>
            <a:srgbClr val="00B0F0">
              <a:alpha val="50196"/>
            </a:srgbClr>
          </a:solidFill>
          <a:ln w="12700" cmpd="sng">
            <a:solidFill>
              <a:schemeClr val="tx2"/>
            </a:solidFill>
            <a:prstDash val="solid"/>
          </a:ln>
        </p:spPr>
        <p:txBody>
          <a:bodyPr wrap="none" tIns="72000" rtlCol="0" anchor="ctr" anchorCtr="1">
            <a:noAutofit/>
          </a:bodyPr>
          <a:lstStyle/>
          <a:p>
            <a:pPr algn="ctr" defTabSz="1420813">
              <a:lnSpc>
                <a:spcPts val="1800"/>
              </a:lnSpc>
              <a:tabLst>
                <a:tab pos="7624763" algn="l"/>
                <a:tab pos="7988300" algn="l"/>
                <a:tab pos="8431213" algn="l"/>
              </a:tabLst>
            </a:pPr>
            <a:r>
              <a:rPr lang="ja-JP" altLang="en-US" b="1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「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夢洲」を</a:t>
            </a:r>
            <a:endParaRPr lang="en-US" altLang="ja-JP" b="1" dirty="0" smtClean="0">
              <a:solidFill>
                <a:schemeClr val="bg1"/>
              </a:solidFill>
              <a:latin typeface="+mn-ea"/>
              <a:cs typeface="Meiryo UI" pitchFamily="50" charset="-128"/>
            </a:endParaRPr>
          </a:p>
          <a:p>
            <a:pPr algn="ctr" defTabSz="1420813">
              <a:lnSpc>
                <a:spcPts val="1800"/>
              </a:lnSpc>
              <a:tabLst>
                <a:tab pos="7624763" algn="l"/>
                <a:tab pos="7988300" algn="l"/>
                <a:tab pos="8431213" algn="l"/>
              </a:tabLst>
            </a:pPr>
            <a:r>
              <a:rPr lang="ja-JP" altLang="en-US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活かす</a:t>
            </a:r>
            <a:r>
              <a:rPr lang="en-US" altLang="ja-JP" b="1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IR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487706" y="5656773"/>
            <a:ext cx="6336000" cy="1116000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txBody>
          <a:bodyPr wrap="square" lIns="144000" tIns="72000" rIns="108000" rtlCol="0" anchor="ctr" anchorCtr="0">
            <a:noAutofit/>
          </a:bodyPr>
          <a:lstStyle/>
          <a:p>
            <a:pPr>
              <a:lnSpc>
                <a:spcPts val="1900"/>
              </a:lnSpc>
            </a:pPr>
            <a:r>
              <a:rPr lang="ja-JP" altLang="ja-JP" sz="1500" dirty="0" smtClean="0">
                <a:latin typeface="+mj-ea"/>
                <a:ea typeface="+mj-ea"/>
              </a:rPr>
              <a:t>・</a:t>
            </a:r>
            <a:r>
              <a:rPr lang="ja-JP" altLang="en-US" sz="1500" dirty="0" smtClean="0">
                <a:latin typeface="+mj-ea"/>
                <a:ea typeface="+mj-ea"/>
              </a:rPr>
              <a:t>海に囲まれた広大な土地を最大限に活かしたゆとりある空間</a:t>
            </a:r>
            <a:endParaRPr lang="en-US" altLang="ja-JP" sz="1500" dirty="0" smtClean="0">
              <a:latin typeface="+mj-ea"/>
              <a:ea typeface="+mj-ea"/>
            </a:endParaRPr>
          </a:p>
          <a:p>
            <a:pPr>
              <a:lnSpc>
                <a:spcPts val="1900"/>
              </a:lnSpc>
            </a:pPr>
            <a:r>
              <a:rPr lang="ja-JP" altLang="en-US" sz="1500" dirty="0" smtClean="0">
                <a:latin typeface="+mj-ea"/>
                <a:ea typeface="+mj-ea"/>
              </a:rPr>
              <a:t>・都心では実現困難な最先端技術等の実践・実証</a:t>
            </a:r>
            <a:endParaRPr lang="en-US" altLang="ja-JP" sz="1500" dirty="0" smtClean="0">
              <a:latin typeface="+mj-ea"/>
              <a:ea typeface="+mj-ea"/>
            </a:endParaRPr>
          </a:p>
          <a:p>
            <a:pPr>
              <a:lnSpc>
                <a:spcPts val="1900"/>
              </a:lnSpc>
            </a:pPr>
            <a:r>
              <a:rPr lang="ja-JP" altLang="en-US" sz="1500" dirty="0" smtClean="0">
                <a:latin typeface="+mj-ea"/>
              </a:rPr>
              <a:t>・</a:t>
            </a:r>
            <a:r>
              <a:rPr lang="en-US" altLang="ja-JP" sz="1500" dirty="0" smtClean="0">
                <a:latin typeface="+mj-ea"/>
              </a:rPr>
              <a:t>24</a:t>
            </a:r>
            <a:r>
              <a:rPr lang="ja-JP" altLang="en-US" sz="1500" dirty="0" smtClean="0">
                <a:latin typeface="+mj-ea"/>
              </a:rPr>
              <a:t>時間快適に安心して楽しめる空間</a:t>
            </a:r>
            <a:endParaRPr lang="en-US" altLang="ja-JP" sz="1500" dirty="0" smtClean="0">
              <a:latin typeface="+mj-ea"/>
            </a:endParaRPr>
          </a:p>
          <a:p>
            <a:pPr>
              <a:lnSpc>
                <a:spcPts val="1900"/>
              </a:lnSpc>
            </a:pPr>
            <a:r>
              <a:rPr lang="ja-JP" altLang="en-US" sz="1500" dirty="0" smtClean="0">
                <a:latin typeface="+mj-ea"/>
                <a:ea typeface="+mj-ea"/>
              </a:rPr>
              <a:t>・</a:t>
            </a:r>
            <a:r>
              <a:rPr lang="ja-JP" altLang="ja-JP" sz="1500" dirty="0" smtClean="0">
                <a:latin typeface="+mj-ea"/>
              </a:rPr>
              <a:t>広大</a:t>
            </a:r>
            <a:r>
              <a:rPr lang="ja-JP" altLang="ja-JP" sz="1500" dirty="0">
                <a:latin typeface="+mj-ea"/>
              </a:rPr>
              <a:t>な土地を段階的に開発することによる成長・</a:t>
            </a:r>
            <a:r>
              <a:rPr lang="ja-JP" altLang="ja-JP" sz="1500" dirty="0" smtClean="0">
                <a:latin typeface="+mj-ea"/>
              </a:rPr>
              <a:t>発展</a:t>
            </a:r>
            <a:endParaRPr lang="en-US" altLang="ja-JP" sz="1500" dirty="0">
              <a:latin typeface="+mj-e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31231" y="916286"/>
            <a:ext cx="1692000" cy="40011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１） めざす姿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654679" y="892803"/>
            <a:ext cx="5404215" cy="44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ja-JP" altLang="en-US" b="1" u="sng" dirty="0" smtClean="0">
                <a:latin typeface="+mj-ea"/>
              </a:rPr>
              <a:t>～世界</a:t>
            </a:r>
            <a:r>
              <a:rPr lang="ja-JP" altLang="en-US" b="1" u="sng" dirty="0">
                <a:latin typeface="+mj-ea"/>
              </a:rPr>
              <a:t>最高水準の成長型</a:t>
            </a:r>
            <a:r>
              <a:rPr lang="en-US" altLang="ja-JP" b="1" u="sng" dirty="0" smtClean="0">
                <a:latin typeface="+mj-ea"/>
              </a:rPr>
              <a:t>IR</a:t>
            </a:r>
            <a:r>
              <a:rPr lang="ja-JP" altLang="en-US" b="1" u="sng" dirty="0" smtClean="0">
                <a:latin typeface="+mj-ea"/>
              </a:rPr>
              <a:t>　実現に向けて～</a:t>
            </a:r>
            <a:endParaRPr lang="en-US" altLang="ja-JP" b="1" u="sng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142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5"/>
          <a:stretch/>
        </p:blipFill>
        <p:spPr>
          <a:xfrm>
            <a:off x="890878" y="1202614"/>
            <a:ext cx="7802064" cy="4818895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大阪ＩＲの</a:t>
            </a:r>
            <a:r>
              <a:rPr lang="ja-JP" altLang="en-US" sz="3200" dirty="0">
                <a:solidFill>
                  <a:schemeClr val="bg1"/>
                </a:solidFill>
              </a:rPr>
              <a:t>めざす姿</a:t>
            </a:r>
          </a:p>
        </p:txBody>
      </p:sp>
      <p:sp>
        <p:nvSpPr>
          <p:cNvPr id="5" name="二等辺三角形 4"/>
          <p:cNvSpPr/>
          <p:nvPr/>
        </p:nvSpPr>
        <p:spPr>
          <a:xfrm>
            <a:off x="3248472" y="5172879"/>
            <a:ext cx="2789692" cy="415691"/>
          </a:xfrm>
          <a:prstGeom prst="triangle">
            <a:avLst>
              <a:gd name="adj" fmla="val 50461"/>
            </a:avLst>
          </a:prstGeom>
          <a:solidFill>
            <a:srgbClr val="FFDD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31231" y="859698"/>
            <a:ext cx="1692000" cy="40011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１） めざす姿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557946" y="3847137"/>
            <a:ext cx="2031513" cy="1641032"/>
            <a:chOff x="6494301" y="3634177"/>
            <a:chExt cx="2031513" cy="1641032"/>
          </a:xfrm>
        </p:grpSpPr>
        <p:sp>
          <p:nvSpPr>
            <p:cNvPr id="41" name="楕円 42"/>
            <p:cNvSpPr/>
            <p:nvPr/>
          </p:nvSpPr>
          <p:spPr>
            <a:xfrm>
              <a:off x="6494301" y="3634177"/>
              <a:ext cx="2031513" cy="1641032"/>
            </a:xfrm>
            <a:prstGeom prst="roundRect">
              <a:avLst/>
            </a:prstGeom>
            <a:solidFill>
              <a:srgbClr val="FFFF99"/>
            </a:solidFill>
            <a:ln w="3810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674336" y="3990276"/>
              <a:ext cx="684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1000" dirty="0" smtClean="0">
                  <a:latin typeface="+mn-ea"/>
                </a:rPr>
                <a:t>非日常</a:t>
              </a:r>
              <a:endParaRPr kumimoji="1" lang="ja-JP" altLang="en-US" sz="1000" dirty="0">
                <a:latin typeface="+mn-ea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674336" y="4285134"/>
              <a:ext cx="1296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1000" dirty="0" smtClean="0">
                  <a:latin typeface="+mn-ea"/>
                </a:rPr>
                <a:t>ビジネス＆ファミリー</a:t>
              </a:r>
              <a:endParaRPr kumimoji="1" lang="ja-JP" altLang="en-US" sz="1000" dirty="0">
                <a:latin typeface="+mn-ea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443278" y="4893483"/>
              <a:ext cx="720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1000" dirty="0" smtClean="0">
                  <a:latin typeface="+mn-ea"/>
                </a:rPr>
                <a:t>リピート</a:t>
              </a:r>
              <a:endParaRPr kumimoji="1" lang="ja-JP" altLang="en-US" sz="1000" dirty="0">
                <a:latin typeface="+mn-ea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6683911" y="4888061"/>
              <a:ext cx="684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1000" dirty="0" smtClean="0">
                  <a:latin typeface="+mn-ea"/>
                </a:rPr>
                <a:t>最先端</a:t>
              </a:r>
              <a:endParaRPr kumimoji="1" lang="ja-JP" altLang="en-US" sz="1000" dirty="0">
                <a:latin typeface="+mn-ea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683911" y="4580855"/>
              <a:ext cx="1080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1000" dirty="0" smtClean="0">
                  <a:latin typeface="+mn-ea"/>
                </a:rPr>
                <a:t>オールインワン</a:t>
              </a:r>
              <a:endParaRPr kumimoji="1" lang="ja-JP" altLang="en-US" sz="1000" dirty="0">
                <a:latin typeface="+mn-ea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7443278" y="3990276"/>
              <a:ext cx="684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ja-JP" sz="1000" dirty="0" smtClean="0">
                  <a:latin typeface="+mn-ea"/>
                </a:rPr>
                <a:t>24</a:t>
              </a:r>
              <a:r>
                <a:rPr lang="ja-JP" altLang="en-US" sz="1000" dirty="0" smtClean="0">
                  <a:latin typeface="+mn-ea"/>
                </a:rPr>
                <a:t>時間</a:t>
              </a:r>
              <a:endParaRPr kumimoji="1" lang="ja-JP" altLang="en-US" sz="1000" dirty="0">
                <a:latin typeface="+mn-ea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6579243" y="3690918"/>
              <a:ext cx="1800000" cy="28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altLang="ja-JP" sz="1050" dirty="0" smtClean="0">
                  <a:latin typeface="+mn-ea"/>
                </a:rPr>
                <a:t>【</a:t>
              </a:r>
              <a:r>
                <a:rPr lang="ja-JP" altLang="en-US" sz="1050" dirty="0" smtClean="0">
                  <a:latin typeface="+mn-ea"/>
                </a:rPr>
                <a:t>新たに求められる視点</a:t>
              </a:r>
              <a:r>
                <a:rPr lang="en-US" altLang="ja-JP" sz="1050" dirty="0" smtClean="0">
                  <a:latin typeface="+mn-ea"/>
                </a:rPr>
                <a:t>】</a:t>
              </a:r>
              <a:endParaRPr kumimoji="1" lang="ja-JP" altLang="en-US" sz="1050" dirty="0">
                <a:latin typeface="+mn-ea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844593" y="4580855"/>
              <a:ext cx="504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1000" dirty="0" smtClean="0">
                  <a:latin typeface="+mn-ea"/>
                </a:rPr>
                <a:t>ハブ</a:t>
              </a:r>
              <a:endParaRPr kumimoji="1" lang="ja-JP" altLang="en-US" sz="1000" dirty="0">
                <a:latin typeface="+mn-ea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527854" y="3890016"/>
            <a:ext cx="2079321" cy="1639473"/>
            <a:chOff x="542298" y="3635735"/>
            <a:chExt cx="2079321" cy="1639473"/>
          </a:xfrm>
        </p:grpSpPr>
        <p:sp>
          <p:nvSpPr>
            <p:cNvPr id="33" name="左矢印吹き出し 32"/>
            <p:cNvSpPr/>
            <p:nvPr/>
          </p:nvSpPr>
          <p:spPr>
            <a:xfrm>
              <a:off x="542298" y="3635735"/>
              <a:ext cx="2079321" cy="1639473"/>
            </a:xfrm>
            <a:prstGeom prst="rect">
              <a:avLst/>
            </a:prstGeom>
            <a:solidFill>
              <a:srgbClr val="00FFFF">
                <a:alpha val="60000"/>
              </a:srgb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kumimoji="1" lang="en-US" altLang="ja-JP" sz="1050" dirty="0" smtClean="0">
                  <a:solidFill>
                    <a:schemeClr val="tx1"/>
                  </a:solidFill>
                </a:rPr>
                <a:t>【</a:t>
              </a:r>
              <a:r>
                <a:rPr kumimoji="1" lang="ja-JP" altLang="en-US" sz="1050" dirty="0" smtClean="0">
                  <a:solidFill>
                    <a:schemeClr val="tx1"/>
                  </a:solidFill>
                </a:rPr>
                <a:t>大阪・夢洲の特徴</a:t>
              </a:r>
              <a:r>
                <a:rPr kumimoji="1" lang="en-US" altLang="ja-JP" sz="1050" dirty="0" smtClean="0">
                  <a:solidFill>
                    <a:schemeClr val="tx1"/>
                  </a:solidFill>
                </a:rPr>
                <a:t>】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27673" y="3906112"/>
              <a:ext cx="828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1000" dirty="0" smtClean="0">
                  <a:latin typeface="+mn-ea"/>
                </a:rPr>
                <a:t>関西の中心</a:t>
              </a:r>
              <a:endParaRPr kumimoji="1" lang="ja-JP" altLang="en-US" sz="1000" dirty="0">
                <a:latin typeface="+mn-ea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622441" y="3906112"/>
              <a:ext cx="828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000" dirty="0" smtClean="0">
                  <a:latin typeface="+mn-ea"/>
                </a:rPr>
                <a:t>歴史・文化</a:t>
              </a:r>
              <a:endParaRPr kumimoji="1" lang="ja-JP" altLang="en-US" sz="1000" dirty="0">
                <a:latin typeface="+mn-ea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35780" y="4591670"/>
              <a:ext cx="864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1000" dirty="0" smtClean="0">
                  <a:latin typeface="+mn-ea"/>
                </a:rPr>
                <a:t>広い・大きい</a:t>
              </a:r>
              <a:endParaRPr kumimoji="1" lang="ja-JP" altLang="en-US" sz="1000" dirty="0">
                <a:latin typeface="+mn-ea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692390" y="4591670"/>
              <a:ext cx="61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1000" dirty="0" smtClean="0">
                  <a:latin typeface="+mn-ea"/>
                </a:rPr>
                <a:t>臨海部</a:t>
              </a:r>
              <a:endParaRPr kumimoji="1" lang="ja-JP" altLang="en-US" sz="1000" dirty="0">
                <a:latin typeface="+mn-ea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735780" y="4917467"/>
              <a:ext cx="468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1000" dirty="0" smtClean="0">
                  <a:latin typeface="+mn-ea"/>
                </a:rPr>
                <a:t>便利</a:t>
              </a:r>
              <a:endParaRPr kumimoji="1" lang="ja-JP" altLang="en-US" sz="1000" dirty="0">
                <a:latin typeface="+mn-ea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724926" y="4253781"/>
              <a:ext cx="1476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1000" dirty="0">
                  <a:latin typeface="+mn-ea"/>
                </a:rPr>
                <a:t>周囲</a:t>
              </a:r>
              <a:r>
                <a:rPr lang="ja-JP" altLang="en-US" sz="1000" dirty="0" smtClean="0">
                  <a:latin typeface="+mn-ea"/>
                </a:rPr>
                <a:t>の豊富な観光資源</a:t>
              </a:r>
              <a:endParaRPr kumimoji="1" lang="ja-JP" altLang="en-US" sz="1000" dirty="0">
                <a:latin typeface="+mn-ea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1296390" y="4917467"/>
              <a:ext cx="79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ja-JP" altLang="en-US" sz="1000" dirty="0" smtClean="0">
                  <a:latin typeface="+mn-ea"/>
                </a:rPr>
                <a:t>水とみどり</a:t>
              </a:r>
              <a:endParaRPr kumimoji="1" lang="ja-JP" altLang="en-US" sz="1000" dirty="0">
                <a:latin typeface="+mn-ea"/>
              </a:endParaRPr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2685264" y="2900527"/>
            <a:ext cx="2146029" cy="1493537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tIns="72000" bIns="324000" rtlCol="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sz="16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 夢と未来を</a:t>
            </a:r>
            <a:endParaRPr lang="en-US" altLang="ja-JP" sz="1600" b="1" dirty="0" smtClean="0">
              <a:solidFill>
                <a:schemeClr val="bg1"/>
              </a:solidFill>
              <a:latin typeface="+mn-ea"/>
              <a:cs typeface="Meiryo UI" pitchFamily="50" charset="-128"/>
            </a:endParaRPr>
          </a:p>
          <a:p>
            <a:pPr algn="ctr">
              <a:lnSpc>
                <a:spcPts val="1800"/>
              </a:lnSpc>
            </a:pPr>
            <a:r>
              <a:rPr lang="ja-JP" altLang="en-US" sz="16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創造する</a:t>
            </a:r>
            <a:r>
              <a:rPr lang="en-US" altLang="ja-JP" sz="16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IR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702184" y="3827536"/>
            <a:ext cx="1896115" cy="1301279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lIns="108000" tIns="252000" rtlCol="0" anchor="ctr" anchorCtr="0">
            <a:noAutofit/>
          </a:bodyPr>
          <a:lstStyle/>
          <a:p>
            <a:pPr algn="ctr" defTabSz="1420813">
              <a:lnSpc>
                <a:spcPts val="1800"/>
              </a:lnSpc>
              <a:tabLst>
                <a:tab pos="7624763" algn="l"/>
                <a:tab pos="7988300" algn="l"/>
                <a:tab pos="8431213" algn="l"/>
              </a:tabLst>
            </a:pPr>
            <a:r>
              <a:rPr lang="ja-JP" altLang="en-US" sz="16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 「夢洲」を</a:t>
            </a:r>
            <a:endParaRPr lang="en-US" altLang="ja-JP" sz="1600" b="1" dirty="0" smtClean="0">
              <a:solidFill>
                <a:schemeClr val="bg1"/>
              </a:solidFill>
              <a:latin typeface="+mn-ea"/>
              <a:cs typeface="Meiryo UI" pitchFamily="50" charset="-128"/>
            </a:endParaRPr>
          </a:p>
          <a:p>
            <a:pPr algn="ctr" defTabSz="1420813">
              <a:lnSpc>
                <a:spcPts val="1800"/>
              </a:lnSpc>
              <a:tabLst>
                <a:tab pos="7624763" algn="l"/>
                <a:tab pos="7988300" algn="l"/>
                <a:tab pos="8431213" algn="l"/>
              </a:tabLst>
            </a:pPr>
            <a:r>
              <a:rPr lang="ja-JP" altLang="en-US" sz="16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活かす</a:t>
            </a:r>
            <a:r>
              <a:rPr lang="en-US" altLang="ja-JP" sz="16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IR</a:t>
            </a:r>
            <a:endParaRPr lang="en-US" altLang="ja-JP" sz="1600" b="1" dirty="0">
              <a:solidFill>
                <a:schemeClr val="bg1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23977" y="1309485"/>
            <a:ext cx="6838681" cy="1016980"/>
          </a:xfrm>
          <a:prstGeom prst="rect">
            <a:avLst/>
          </a:prstGeom>
          <a:solidFill>
            <a:schemeClr val="bg1"/>
          </a:solidFill>
          <a:ln w="25400" cmpd="dbl">
            <a:solidFill>
              <a:schemeClr val="tx1"/>
            </a:solidFill>
          </a:ln>
        </p:spPr>
        <p:txBody>
          <a:bodyPr wrap="square" tIns="0" rtlCol="0" anchor="ctr">
            <a:noAutofit/>
          </a:bodyPr>
          <a:lstStyle/>
          <a:p>
            <a:pPr algn="ctr">
              <a:lnSpc>
                <a:spcPts val="1500"/>
              </a:lnSpc>
            </a:pPr>
            <a:endParaRPr lang="en-US" altLang="ja-JP" sz="1400" dirty="0" smtClean="0">
              <a:solidFill>
                <a:prstClr val="black"/>
              </a:solidFill>
              <a:latin typeface="+mn-ea"/>
              <a:cs typeface="Meiryo UI" pitchFamily="50" charset="-128"/>
            </a:endParaRPr>
          </a:p>
          <a:p>
            <a:pPr algn="ctr">
              <a:lnSpc>
                <a:spcPts val="1500"/>
              </a:lnSpc>
              <a:spcBef>
                <a:spcPts val="600"/>
              </a:spcBef>
            </a:pPr>
            <a:r>
              <a:rPr lang="ja-JP" altLang="en-US" sz="14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大阪</a:t>
            </a:r>
            <a:r>
              <a:rPr lang="ja-JP" altLang="en-US" sz="14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・関西・日本観光の要と</a:t>
            </a:r>
            <a:r>
              <a:rPr lang="ja-JP" altLang="en-US" sz="14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なる独創性</a:t>
            </a:r>
            <a:r>
              <a:rPr lang="ja-JP" altLang="en-US" sz="14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に</a:t>
            </a:r>
            <a:r>
              <a:rPr lang="ja-JP" altLang="en-US" sz="14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富む国際的</a:t>
            </a:r>
            <a:r>
              <a:rPr lang="ja-JP" altLang="en-US" sz="14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エンターテイメント拠点の</a:t>
            </a:r>
            <a:r>
              <a:rPr lang="ja-JP" altLang="en-US" sz="14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形成</a:t>
            </a:r>
            <a:endParaRPr lang="en-US" altLang="ja-JP" sz="1400" dirty="0" smtClean="0">
              <a:solidFill>
                <a:prstClr val="black"/>
              </a:solidFill>
              <a:latin typeface="+mn-ea"/>
              <a:cs typeface="Meiryo UI" pitchFamily="50" charset="-128"/>
            </a:endParaRPr>
          </a:p>
          <a:p>
            <a:pPr algn="ctr">
              <a:lnSpc>
                <a:spcPts val="1500"/>
              </a:lnSpc>
            </a:pPr>
            <a:r>
              <a:rPr lang="ja-JP" altLang="en-US" sz="14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世界水準の競争力を</a:t>
            </a:r>
            <a:r>
              <a:rPr lang="ja-JP" altLang="en-US" sz="14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備えたオールインワン</a:t>
            </a:r>
            <a:r>
              <a:rPr lang="en-US" altLang="ja-JP" sz="14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MICE</a:t>
            </a:r>
            <a:r>
              <a:rPr lang="ja-JP" altLang="en-US" sz="14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拠点の形成</a:t>
            </a:r>
          </a:p>
          <a:p>
            <a:pPr algn="ctr" defTabSz="1420813">
              <a:lnSpc>
                <a:spcPts val="1500"/>
              </a:lnSpc>
              <a:tabLst>
                <a:tab pos="7624763" algn="l"/>
                <a:tab pos="7988300" algn="l"/>
                <a:tab pos="8431213" algn="l"/>
              </a:tabLst>
            </a:pPr>
            <a:r>
              <a:rPr lang="ja-JP" altLang="en-US" sz="14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世界に類を見ない魅力ある空間形成、最先端技術の活用に</a:t>
            </a:r>
            <a:r>
              <a:rPr lang="ja-JP" altLang="en-US" sz="14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よるスマートリゾート</a:t>
            </a:r>
            <a:r>
              <a:rPr lang="ja-JP" altLang="en-US" sz="14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の</a:t>
            </a:r>
            <a:r>
              <a:rPr lang="ja-JP" altLang="en-US" sz="14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実現</a:t>
            </a:r>
            <a:endParaRPr lang="en-US" altLang="ja-JP" sz="1400" dirty="0">
              <a:solidFill>
                <a:prstClr val="black"/>
              </a:solidFill>
              <a:latin typeface="+mn-ea"/>
              <a:cs typeface="Meiryo UI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030795" y="5655178"/>
            <a:ext cx="7225047" cy="1152000"/>
            <a:chOff x="1545465" y="5682898"/>
            <a:chExt cx="7225047" cy="1092574"/>
          </a:xfrm>
        </p:grpSpPr>
        <p:sp>
          <p:nvSpPr>
            <p:cNvPr id="58" name="テキスト ボックス 57"/>
            <p:cNvSpPr txBox="1"/>
            <p:nvPr/>
          </p:nvSpPr>
          <p:spPr>
            <a:xfrm>
              <a:off x="1545465" y="5682898"/>
              <a:ext cx="7225047" cy="1092574"/>
            </a:xfrm>
            <a:prstGeom prst="roundRect">
              <a:avLst/>
            </a:prstGeom>
            <a:solidFill>
              <a:srgbClr val="FFFF99"/>
            </a:solidFill>
            <a:ln w="50800" cmpd="dbl">
              <a:solidFill>
                <a:srgbClr val="FF0000"/>
              </a:solidFill>
            </a:ln>
          </p:spPr>
          <p:txBody>
            <a:bodyPr wrap="none" tIns="36000" rtlCol="0" anchor="ctr" anchorCtr="1">
              <a:noAutofit/>
            </a:bodyPr>
            <a:lstStyle/>
            <a:p>
              <a:pPr algn="ctr">
                <a:spcBef>
                  <a:spcPts val="600"/>
                </a:spcBef>
              </a:pPr>
              <a:endParaRPr kumimoji="1" lang="ja-JP" alt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フローチャート: 代替処理 59"/>
            <p:cNvSpPr/>
            <p:nvPr/>
          </p:nvSpPr>
          <p:spPr>
            <a:xfrm>
              <a:off x="1669942" y="5760872"/>
              <a:ext cx="2176630" cy="447925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 smtClean="0">
                  <a:solidFill>
                    <a:schemeClr val="tx1"/>
                  </a:solidFill>
                  <a:latin typeface="+mj-ea"/>
                  <a:ea typeface="+mj-ea"/>
                </a:rPr>
                <a:t>国際会議場</a:t>
              </a:r>
              <a:endParaRPr lang="en-US" altLang="ja-JP" sz="1400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r>
                <a:rPr lang="ja-JP" altLang="en-US" sz="1400" dirty="0" smtClean="0">
                  <a:solidFill>
                    <a:schemeClr val="tx1"/>
                  </a:solidFill>
                  <a:latin typeface="+mj-ea"/>
                  <a:ea typeface="+mj-ea"/>
                </a:rPr>
                <a:t>国際展示場</a:t>
              </a:r>
              <a:endParaRPr kumimoji="1" lang="ja-JP" altLang="en-US" sz="14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フローチャート: 代替処理 60"/>
            <p:cNvSpPr/>
            <p:nvPr/>
          </p:nvSpPr>
          <p:spPr>
            <a:xfrm>
              <a:off x="4035743" y="5752431"/>
              <a:ext cx="2177358" cy="447925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 smtClean="0">
                  <a:solidFill>
                    <a:schemeClr val="tx1"/>
                  </a:solidFill>
                </a:rPr>
                <a:t>エンターテイメント施設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5" name="フローチャート: 代替処理 64"/>
            <p:cNvSpPr/>
            <p:nvPr/>
          </p:nvSpPr>
          <p:spPr>
            <a:xfrm>
              <a:off x="6402271" y="5762704"/>
              <a:ext cx="2215510" cy="447925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  <a:latin typeface="+mj-ea"/>
                  <a:ea typeface="+mj-ea"/>
                </a:rPr>
                <a:t>ホテル</a:t>
              </a:r>
              <a:endParaRPr kumimoji="1" lang="ja-JP" altLang="en-US" sz="14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66" name="フローチャート: 代替処理 65"/>
            <p:cNvSpPr/>
            <p:nvPr/>
          </p:nvSpPr>
          <p:spPr>
            <a:xfrm>
              <a:off x="2837000" y="6246342"/>
              <a:ext cx="2176630" cy="447925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 smtClean="0">
                  <a:solidFill>
                    <a:schemeClr val="tx1"/>
                  </a:solidFill>
                  <a:latin typeface="+mj-ea"/>
                  <a:ea typeface="+mj-ea"/>
                </a:rPr>
                <a:t>レストラン</a:t>
              </a:r>
              <a:endParaRPr lang="en-US" altLang="ja-JP" sz="1400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r>
                <a:rPr kumimoji="1" lang="ja-JP" altLang="en-US" sz="1400" dirty="0" smtClean="0">
                  <a:solidFill>
                    <a:schemeClr val="tx1"/>
                  </a:solidFill>
                  <a:latin typeface="+mj-ea"/>
                  <a:ea typeface="+mj-ea"/>
                </a:rPr>
                <a:t>ショッピング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+mj-ea"/>
                  <a:ea typeface="+mj-ea"/>
                </a:rPr>
                <a:t>モール</a:t>
              </a:r>
            </a:p>
          </p:txBody>
        </p:sp>
        <p:sp>
          <p:nvSpPr>
            <p:cNvPr id="67" name="フローチャート: 代替処理 66"/>
            <p:cNvSpPr/>
            <p:nvPr/>
          </p:nvSpPr>
          <p:spPr>
            <a:xfrm>
              <a:off x="5280089" y="6246344"/>
              <a:ext cx="2215510" cy="447925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  <a:latin typeface="+mj-ea"/>
                  <a:ea typeface="+mj-ea"/>
                </a:rPr>
                <a:t>カジノ</a:t>
              </a:r>
              <a:endParaRPr kumimoji="1" lang="ja-JP" altLang="en-US" sz="14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6" name="テキスト ボックス 55"/>
          <p:cNvSpPr txBox="1"/>
          <p:nvPr/>
        </p:nvSpPr>
        <p:spPr>
          <a:xfrm>
            <a:off x="4516300" y="2886776"/>
            <a:ext cx="2041646" cy="1493537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lIns="144000" tIns="72000" rIns="0" rtlCol="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sz="16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 ひろがり・</a:t>
            </a:r>
            <a:endParaRPr lang="en-US" altLang="ja-JP" sz="1600" b="1" dirty="0" smtClean="0">
              <a:solidFill>
                <a:schemeClr val="bg1"/>
              </a:solidFill>
              <a:latin typeface="+mn-ea"/>
              <a:cs typeface="Meiryo UI" pitchFamily="50" charset="-128"/>
            </a:endParaRPr>
          </a:p>
          <a:p>
            <a:pPr algn="ctr">
              <a:lnSpc>
                <a:spcPts val="1800"/>
              </a:lnSpc>
            </a:pPr>
            <a:r>
              <a:rPr lang="ja-JP" altLang="en-US" sz="16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つながりを</a:t>
            </a:r>
            <a:endParaRPr lang="en-US" altLang="ja-JP" sz="1600" b="1" dirty="0" smtClean="0">
              <a:solidFill>
                <a:schemeClr val="bg1"/>
              </a:solidFill>
              <a:latin typeface="+mn-ea"/>
              <a:cs typeface="Meiryo UI" pitchFamily="50" charset="-128"/>
            </a:endParaRPr>
          </a:p>
          <a:p>
            <a:pPr algn="ctr">
              <a:lnSpc>
                <a:spcPts val="1800"/>
              </a:lnSpc>
            </a:pPr>
            <a:r>
              <a:rPr lang="ja-JP" altLang="en-US" sz="16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生み出す</a:t>
            </a:r>
            <a:r>
              <a:rPr lang="en-US" altLang="ja-JP" sz="16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IR</a:t>
            </a:r>
          </a:p>
          <a:p>
            <a:pPr algn="ctr">
              <a:lnSpc>
                <a:spcPts val="1800"/>
              </a:lnSpc>
            </a:pPr>
            <a:endParaRPr lang="ja-JP" altLang="en-US" sz="1600" b="1" dirty="0">
              <a:solidFill>
                <a:schemeClr val="bg1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876079" y="1084943"/>
            <a:ext cx="3534476" cy="44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ja-JP" altLang="en-US" b="1" u="sng">
                <a:latin typeface="+mj-ea"/>
              </a:rPr>
              <a:t>世界最高水準の成長型</a:t>
            </a:r>
            <a:r>
              <a:rPr lang="en-US" altLang="ja-JP" b="1" u="sng">
                <a:latin typeface="+mj-ea"/>
              </a:rPr>
              <a:t>IR</a:t>
            </a:r>
            <a:endParaRPr lang="en-US" altLang="ja-JP" b="1" u="sng" dirty="0">
              <a:latin typeface="+mj-ea"/>
            </a:endParaRPr>
          </a:p>
        </p:txBody>
      </p:sp>
      <p:sp>
        <p:nvSpPr>
          <p:cNvPr id="49" name="二等辺三角形 48"/>
          <p:cNvSpPr/>
          <p:nvPr/>
        </p:nvSpPr>
        <p:spPr>
          <a:xfrm>
            <a:off x="2113860" y="2403631"/>
            <a:ext cx="5058916" cy="415691"/>
          </a:xfrm>
          <a:prstGeom prst="triangle">
            <a:avLst>
              <a:gd name="adj" fmla="val 50461"/>
            </a:avLst>
          </a:prstGeom>
          <a:solidFill>
            <a:srgbClr val="FFDD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新たな価値を創出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1" name="スライド番号プレースホルダ 9"/>
          <p:cNvSpPr txBox="1">
            <a:spLocks/>
          </p:cNvSpPr>
          <p:nvPr/>
        </p:nvSpPr>
        <p:spPr>
          <a:xfrm>
            <a:off x="6992094" y="63987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5FFCC2-724E-4DD4-AEC6-56C0720B265A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78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大阪ＩＲのめざす姿</a:t>
            </a:r>
            <a:endParaRPr lang="ja-JP" alt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8859" y="6041182"/>
            <a:ext cx="7957692" cy="792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pPr marL="288000" indent="-288000" algn="just">
              <a:spcBef>
                <a:spcPts val="600"/>
              </a:spcBef>
            </a:pPr>
            <a:r>
              <a:rPr lang="ja-JP" altLang="en-US" sz="13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➣  ＩＲは、夢洲中心部の北側約</a:t>
            </a:r>
            <a:r>
              <a:rPr lang="ja-JP" altLang="en-US" sz="13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７０</a:t>
            </a:r>
            <a:r>
              <a:rPr lang="en-US" altLang="ja-JP" sz="13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ha</a:t>
            </a:r>
            <a:r>
              <a:rPr lang="ja-JP" altLang="en-US" sz="13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の</a:t>
            </a:r>
            <a:r>
              <a:rPr lang="ja-JP" altLang="en-US" sz="13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エリアを中心に展開</a:t>
            </a:r>
            <a:endParaRPr lang="en-US" altLang="ja-JP" sz="1300" dirty="0" smtClean="0">
              <a:solidFill>
                <a:prstClr val="black"/>
              </a:solidFill>
              <a:latin typeface="+mn-ea"/>
              <a:cs typeface="Meiryo UI" pitchFamily="50" charset="-128"/>
            </a:endParaRPr>
          </a:p>
          <a:p>
            <a:pPr marL="288000" indent="-288000" algn="just">
              <a:spcBef>
                <a:spcPts val="600"/>
              </a:spcBef>
            </a:pPr>
            <a:r>
              <a:rPr lang="ja-JP" altLang="en-US" sz="13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➣ ＩＲの波及効果を見定めつつ、土地造成の進捗に合わせて機能拡充を図り、短期～長期的な視点でＩＲを含む国際観光拠点の形成を進める</a:t>
            </a:r>
            <a:endParaRPr lang="en-US" altLang="ja-JP" sz="1300" dirty="0" smtClean="0">
              <a:solidFill>
                <a:prstClr val="black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1231" y="1005186"/>
            <a:ext cx="3528000" cy="3996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n-ea"/>
              </a:rPr>
              <a:t>２）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n-ea"/>
              </a:rPr>
              <a:t>IR 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n-ea"/>
              </a:rPr>
              <a:t>を中心に発展するエリア</a:t>
            </a:r>
            <a:endParaRPr kumimoji="1" lang="ja-JP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15" y="1493379"/>
            <a:ext cx="5329379" cy="4459210"/>
          </a:xfrm>
          <a:prstGeom prst="rect">
            <a:avLst/>
          </a:prstGeom>
        </p:spPr>
      </p:pic>
      <p:sp>
        <p:nvSpPr>
          <p:cNvPr id="7" name="スライド番号プレースホルダ 9"/>
          <p:cNvSpPr txBox="1">
            <a:spLocks/>
          </p:cNvSpPr>
          <p:nvPr/>
        </p:nvSpPr>
        <p:spPr>
          <a:xfrm>
            <a:off x="6992094" y="63987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5FFCC2-724E-4DD4-AEC6-56C0720B265A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98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大阪ＩＲのめざす姿</a:t>
            </a:r>
            <a:endParaRPr lang="ja-JP" alt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8465" y="1446259"/>
            <a:ext cx="8770723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sz="11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 </a:t>
            </a:r>
            <a:r>
              <a:rPr lang="ja-JP" altLang="en-US" sz="16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ＩＲを核とした国際観光拠点の形成を契機として</a:t>
            </a:r>
            <a:r>
              <a:rPr lang="ja-JP" altLang="en-US" sz="16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、より充実した広域交通</a:t>
            </a:r>
            <a:r>
              <a:rPr lang="ja-JP" altLang="en-US" sz="16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ネットワーク</a:t>
            </a:r>
            <a:r>
              <a:rPr lang="ja-JP" altLang="en-US" sz="16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の</a:t>
            </a:r>
            <a:r>
              <a:rPr lang="ja-JP" altLang="en-US" sz="16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形成に向け、鉄道・道路、海上</a:t>
            </a:r>
            <a:r>
              <a:rPr lang="ja-JP" altLang="en-US" sz="16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交通</a:t>
            </a:r>
            <a:r>
              <a:rPr lang="ja-JP" altLang="en-US" sz="16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などによる多彩なアクセスの構築が誘発され</a:t>
            </a:r>
            <a:r>
              <a:rPr lang="ja-JP" altLang="en-US" sz="1600" dirty="0">
                <a:solidFill>
                  <a:prstClr val="black"/>
                </a:solidFill>
                <a:latin typeface="+mn-ea"/>
                <a:cs typeface="Meiryo UI" pitchFamily="50" charset="-128"/>
              </a:rPr>
              <a:t>る</a:t>
            </a:r>
            <a:r>
              <a:rPr lang="ja-JP" altLang="en-US" sz="1600" dirty="0" smtClean="0">
                <a:solidFill>
                  <a:prstClr val="black"/>
                </a:solidFill>
                <a:latin typeface="+mn-ea"/>
                <a:cs typeface="Meiryo UI" pitchFamily="50" charset="-128"/>
              </a:rPr>
              <a:t>。</a:t>
            </a:r>
            <a:endParaRPr lang="en-US" altLang="ja-JP" sz="1600" dirty="0">
              <a:solidFill>
                <a:prstClr val="black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1231" y="916286"/>
            <a:ext cx="2196000" cy="40011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n-ea"/>
              </a:rPr>
              <a:t>３）交通アクセス</a:t>
            </a:r>
            <a:endParaRPr kumimoji="1" lang="ja-JP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7" y="2700951"/>
            <a:ext cx="4408311" cy="3456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4332" r="6759" b="3469"/>
          <a:stretch/>
        </p:blipFill>
        <p:spPr>
          <a:xfrm>
            <a:off x="4635850" y="2736951"/>
            <a:ext cx="4378873" cy="342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スライド番号プレースホルダ 9"/>
          <p:cNvSpPr txBox="1">
            <a:spLocks/>
          </p:cNvSpPr>
          <p:nvPr/>
        </p:nvSpPr>
        <p:spPr>
          <a:xfrm>
            <a:off x="6992094" y="6411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5FFCC2-724E-4DD4-AEC6-56C0720B265A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46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15972" y="6411108"/>
            <a:ext cx="1952581" cy="310367"/>
          </a:xfrm>
        </p:spPr>
        <p:txBody>
          <a:bodyPr/>
          <a:lstStyle/>
          <a:p>
            <a:fld id="{2F5FFCC2-724E-4DD4-AEC6-56C0720B265A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ja-JP" alt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大阪ＩＲのめざす姿</a:t>
            </a:r>
            <a:endParaRPr lang="ja-JP" alt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36BACD51-A5B5-43EE-BD19-A3D96A40FF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830" y="944904"/>
            <a:ext cx="6400800" cy="59384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715A3571-5EA5-4669-8628-6291F4A51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4531" y="1538724"/>
            <a:ext cx="1732708" cy="108730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D2D0720E-B695-4EA7-80F4-68EFB6C289C7}"/>
              </a:ext>
            </a:extLst>
          </p:cNvPr>
          <p:cNvSpPr txBox="1"/>
          <p:nvPr/>
        </p:nvSpPr>
        <p:spPr>
          <a:xfrm>
            <a:off x="3059829" y="3249207"/>
            <a:ext cx="644071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温泉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A8749290-A676-4820-B839-44BA8B3BC108}"/>
              </a:ext>
            </a:extLst>
          </p:cNvPr>
          <p:cNvSpPr txBox="1"/>
          <p:nvPr/>
        </p:nvSpPr>
        <p:spPr>
          <a:xfrm>
            <a:off x="2770942" y="4167788"/>
            <a:ext cx="1513597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エンターテイメント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B25607C5-2B82-4148-8DEA-8F92A0303514}"/>
              </a:ext>
            </a:extLst>
          </p:cNvPr>
          <p:cNvSpPr txBox="1"/>
          <p:nvPr/>
        </p:nvSpPr>
        <p:spPr>
          <a:xfrm>
            <a:off x="4962587" y="5392740"/>
            <a:ext cx="644071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温泉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DAC9416E-34B2-4A62-9054-9327303BB6DF}"/>
              </a:ext>
            </a:extLst>
          </p:cNvPr>
          <p:cNvSpPr txBox="1"/>
          <p:nvPr/>
        </p:nvSpPr>
        <p:spPr>
          <a:xfrm>
            <a:off x="2593779" y="1924246"/>
            <a:ext cx="644071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温泉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917DF6ED-FC3B-42F3-821A-842E484221E7}"/>
              </a:ext>
            </a:extLst>
          </p:cNvPr>
          <p:cNvSpPr txBox="1"/>
          <p:nvPr/>
        </p:nvSpPr>
        <p:spPr>
          <a:xfrm>
            <a:off x="5210134" y="3529406"/>
            <a:ext cx="1448595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ガストロノミー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3C4037A5-77A6-4159-BE38-9A5691AC44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51" y="5175573"/>
            <a:ext cx="1853088" cy="143305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71C74F8D-7850-44E8-B488-22B0AAEE3B33}"/>
              </a:ext>
            </a:extLst>
          </p:cNvPr>
          <p:cNvSpPr txBox="1"/>
          <p:nvPr/>
        </p:nvSpPr>
        <p:spPr>
          <a:xfrm>
            <a:off x="6010803" y="2489619"/>
            <a:ext cx="1245814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サイクリング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DF70CF07-6BCA-47CF-B10F-90A9BC2A4F6C}"/>
              </a:ext>
            </a:extLst>
          </p:cNvPr>
          <p:cNvSpPr txBox="1"/>
          <p:nvPr/>
        </p:nvSpPr>
        <p:spPr>
          <a:xfrm>
            <a:off x="4277316" y="6195729"/>
            <a:ext cx="644071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温泉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22EFDAB3-5B25-48A4-8C01-C1CFCE9E28F1}"/>
              </a:ext>
            </a:extLst>
          </p:cNvPr>
          <p:cNvSpPr txBox="1"/>
          <p:nvPr/>
        </p:nvSpPr>
        <p:spPr>
          <a:xfrm>
            <a:off x="2482372" y="5916839"/>
            <a:ext cx="1396347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ライフスタイル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4C8EDA6F-9B2D-4319-82DE-FC9E876092DB}"/>
              </a:ext>
            </a:extLst>
          </p:cNvPr>
          <p:cNvSpPr txBox="1"/>
          <p:nvPr/>
        </p:nvSpPr>
        <p:spPr>
          <a:xfrm>
            <a:off x="2679049" y="4664292"/>
            <a:ext cx="1370175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スポーツイベント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9BD8098E-C2E7-4E54-A48C-B62FEACA6C35}"/>
              </a:ext>
            </a:extLst>
          </p:cNvPr>
          <p:cNvSpPr txBox="1"/>
          <p:nvPr/>
        </p:nvSpPr>
        <p:spPr>
          <a:xfrm>
            <a:off x="3274553" y="2502066"/>
            <a:ext cx="107048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ハイキング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B261E160-2BA3-48F8-BA7C-979EDC31E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1056" y="3660464"/>
            <a:ext cx="1712466" cy="1239284"/>
          </a:xfrm>
          <a:prstGeom prst="rect">
            <a:avLst/>
          </a:prstGeom>
        </p:spPr>
      </p:pic>
      <p:sp>
        <p:nvSpPr>
          <p:cNvPr id="21" name="右矢印 28">
            <a:extLst>
              <a:ext uri="{FF2B5EF4-FFF2-40B4-BE49-F238E27FC236}">
                <a16:creationId xmlns:a16="http://schemas.microsoft.com/office/drawing/2014/main" xmlns="" id="{63BAC3BA-3B77-4307-A7E8-0DAE01844107}"/>
              </a:ext>
            </a:extLst>
          </p:cNvPr>
          <p:cNvSpPr/>
          <p:nvPr/>
        </p:nvSpPr>
        <p:spPr>
          <a:xfrm rot="20018650">
            <a:off x="4929226" y="3143921"/>
            <a:ext cx="1189699" cy="143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右矢印 29">
            <a:extLst>
              <a:ext uri="{FF2B5EF4-FFF2-40B4-BE49-F238E27FC236}">
                <a16:creationId xmlns:a16="http://schemas.microsoft.com/office/drawing/2014/main" xmlns="" id="{C2C93A64-39CC-4AEC-B96B-B44DFD95CE0F}"/>
              </a:ext>
            </a:extLst>
          </p:cNvPr>
          <p:cNvSpPr/>
          <p:nvPr/>
        </p:nvSpPr>
        <p:spPr>
          <a:xfrm rot="12980539">
            <a:off x="3231307" y="3078538"/>
            <a:ext cx="1189699" cy="143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右矢印 30">
            <a:extLst>
              <a:ext uri="{FF2B5EF4-FFF2-40B4-BE49-F238E27FC236}">
                <a16:creationId xmlns:a16="http://schemas.microsoft.com/office/drawing/2014/main" xmlns="" id="{1866E899-268F-4D95-95DA-772D4D7EFE4B}"/>
              </a:ext>
            </a:extLst>
          </p:cNvPr>
          <p:cNvSpPr/>
          <p:nvPr/>
        </p:nvSpPr>
        <p:spPr>
          <a:xfrm rot="10800000">
            <a:off x="2900000" y="3855047"/>
            <a:ext cx="1189699" cy="143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右矢印 31">
            <a:extLst>
              <a:ext uri="{FF2B5EF4-FFF2-40B4-BE49-F238E27FC236}">
                <a16:creationId xmlns:a16="http://schemas.microsoft.com/office/drawing/2014/main" xmlns="" id="{0709449D-F09E-4556-902A-E3770A844C90}"/>
              </a:ext>
            </a:extLst>
          </p:cNvPr>
          <p:cNvSpPr/>
          <p:nvPr/>
        </p:nvSpPr>
        <p:spPr>
          <a:xfrm>
            <a:off x="5195165" y="3855048"/>
            <a:ext cx="1189699" cy="143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右矢印 32">
            <a:extLst>
              <a:ext uri="{FF2B5EF4-FFF2-40B4-BE49-F238E27FC236}">
                <a16:creationId xmlns:a16="http://schemas.microsoft.com/office/drawing/2014/main" xmlns="" id="{D8ECCCC5-755B-4D53-B565-9EB22D53E030}"/>
              </a:ext>
            </a:extLst>
          </p:cNvPr>
          <p:cNvSpPr/>
          <p:nvPr/>
        </p:nvSpPr>
        <p:spPr>
          <a:xfrm rot="2608041">
            <a:off x="5013884" y="4216005"/>
            <a:ext cx="713967" cy="161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右矢印 33">
            <a:extLst>
              <a:ext uri="{FF2B5EF4-FFF2-40B4-BE49-F238E27FC236}">
                <a16:creationId xmlns:a16="http://schemas.microsoft.com/office/drawing/2014/main" xmlns="" id="{9BC994AA-B9C0-4AA9-94C8-BD5470E82755}"/>
              </a:ext>
            </a:extLst>
          </p:cNvPr>
          <p:cNvSpPr/>
          <p:nvPr/>
        </p:nvSpPr>
        <p:spPr>
          <a:xfrm rot="5400000">
            <a:off x="4218696" y="5208410"/>
            <a:ext cx="1052273" cy="148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右矢印 34">
            <a:extLst>
              <a:ext uri="{FF2B5EF4-FFF2-40B4-BE49-F238E27FC236}">
                <a16:creationId xmlns:a16="http://schemas.microsoft.com/office/drawing/2014/main" xmlns="" id="{F90ACA2D-3EA4-4418-8901-3656007C433D}"/>
              </a:ext>
            </a:extLst>
          </p:cNvPr>
          <p:cNvSpPr/>
          <p:nvPr/>
        </p:nvSpPr>
        <p:spPr>
          <a:xfrm rot="16200000">
            <a:off x="4144010" y="2349159"/>
            <a:ext cx="1171085" cy="118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F3B3B40E-7410-40E5-80D7-D44026A80732}"/>
              </a:ext>
            </a:extLst>
          </p:cNvPr>
          <p:cNvSpPr txBox="1"/>
          <p:nvPr/>
        </p:nvSpPr>
        <p:spPr>
          <a:xfrm>
            <a:off x="4280721" y="2183762"/>
            <a:ext cx="1281909" cy="276999"/>
          </a:xfrm>
          <a:prstGeom prst="rect">
            <a:avLst/>
          </a:prstGeom>
          <a:solidFill>
            <a:srgbClr val="F0801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和食・日本酒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F03C0AFA-0A44-41C0-8A68-C792DE7C6264}"/>
              </a:ext>
            </a:extLst>
          </p:cNvPr>
          <p:cNvSpPr txBox="1"/>
          <p:nvPr/>
        </p:nvSpPr>
        <p:spPr>
          <a:xfrm>
            <a:off x="4594631" y="3118245"/>
            <a:ext cx="992112" cy="276999"/>
          </a:xfrm>
          <a:prstGeom prst="rect">
            <a:avLst/>
          </a:prstGeom>
          <a:solidFill>
            <a:srgbClr val="F0801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禅瞑想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A98848CC-DC3B-455D-812D-0121B206D1C9}"/>
              </a:ext>
            </a:extLst>
          </p:cNvPr>
          <p:cNvSpPr txBox="1"/>
          <p:nvPr/>
        </p:nvSpPr>
        <p:spPr>
          <a:xfrm>
            <a:off x="4354868" y="4972157"/>
            <a:ext cx="1810151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テラピー（森林・動物等）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xmlns="" id="{16CD4D91-2B27-4559-9C8E-87A42F2BAB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589" y="5463224"/>
            <a:ext cx="1945103" cy="125817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xmlns="" id="{53F43A67-45FF-442C-85BA-9B4DD3BC47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143" y="3550586"/>
            <a:ext cx="2127785" cy="109713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xmlns="" id="{1CB81BB1-355B-404C-91EB-6C0CB68E4D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31" y="1580200"/>
            <a:ext cx="1574244" cy="1334959"/>
          </a:xfrm>
          <a:prstGeom prst="rect">
            <a:avLst/>
          </a:prstGeom>
        </p:spPr>
      </p:pic>
      <p:sp>
        <p:nvSpPr>
          <p:cNvPr id="34" name="四角形: 角を丸くする 74">
            <a:extLst>
              <a:ext uri="{FF2B5EF4-FFF2-40B4-BE49-F238E27FC236}">
                <a16:creationId xmlns:a16="http://schemas.microsoft.com/office/drawing/2014/main" xmlns="" id="{8DDD1FBC-DE89-4614-9990-1C10FD1EC3D5}"/>
              </a:ext>
            </a:extLst>
          </p:cNvPr>
          <p:cNvSpPr/>
          <p:nvPr/>
        </p:nvSpPr>
        <p:spPr>
          <a:xfrm>
            <a:off x="74853" y="3030264"/>
            <a:ext cx="1631618" cy="3060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瀬戸内との連携</a:t>
            </a:r>
          </a:p>
        </p:txBody>
      </p:sp>
      <p:sp>
        <p:nvSpPr>
          <p:cNvPr id="35" name="四角形: 角を丸くする 75">
            <a:extLst>
              <a:ext uri="{FF2B5EF4-FFF2-40B4-BE49-F238E27FC236}">
                <a16:creationId xmlns:a16="http://schemas.microsoft.com/office/drawing/2014/main" xmlns="" id="{7B66B3A0-5A49-49EC-ADA0-20B2F5240703}"/>
              </a:ext>
            </a:extLst>
          </p:cNvPr>
          <p:cNvSpPr/>
          <p:nvPr/>
        </p:nvSpPr>
        <p:spPr>
          <a:xfrm>
            <a:off x="7178736" y="3099251"/>
            <a:ext cx="1631618" cy="3060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中部・北陸</a:t>
            </a:r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との連携</a:t>
            </a:r>
          </a:p>
        </p:txBody>
      </p:sp>
      <p:sp>
        <p:nvSpPr>
          <p:cNvPr id="36" name="矢印: 右 76">
            <a:extLst>
              <a:ext uri="{FF2B5EF4-FFF2-40B4-BE49-F238E27FC236}">
                <a16:creationId xmlns:a16="http://schemas.microsoft.com/office/drawing/2014/main" xmlns="" id="{089EB525-B7A1-4027-9A7E-6873FF5A2F44}"/>
              </a:ext>
            </a:extLst>
          </p:cNvPr>
          <p:cNvSpPr/>
          <p:nvPr/>
        </p:nvSpPr>
        <p:spPr>
          <a:xfrm>
            <a:off x="6621492" y="3132934"/>
            <a:ext cx="482379" cy="26161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7" name="矢印: 右 77">
            <a:extLst>
              <a:ext uri="{FF2B5EF4-FFF2-40B4-BE49-F238E27FC236}">
                <a16:creationId xmlns:a16="http://schemas.microsoft.com/office/drawing/2014/main" xmlns="" id="{675E0B91-D0B0-4FAE-9654-DF3756B14AEA}"/>
              </a:ext>
            </a:extLst>
          </p:cNvPr>
          <p:cNvSpPr/>
          <p:nvPr/>
        </p:nvSpPr>
        <p:spPr>
          <a:xfrm flipH="1">
            <a:off x="1881613" y="3065038"/>
            <a:ext cx="482379" cy="26161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A80B8C36-127C-42FC-AC47-CAC7207FC8A5}"/>
              </a:ext>
            </a:extLst>
          </p:cNvPr>
          <p:cNvSpPr txBox="1"/>
          <p:nvPr/>
        </p:nvSpPr>
        <p:spPr>
          <a:xfrm>
            <a:off x="2240159" y="2496801"/>
            <a:ext cx="62056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検診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F23FE8A2-E461-4BA8-A3EB-1E8E509EB062}"/>
              </a:ext>
            </a:extLst>
          </p:cNvPr>
          <p:cNvSpPr txBox="1"/>
          <p:nvPr/>
        </p:nvSpPr>
        <p:spPr>
          <a:xfrm>
            <a:off x="4294235" y="3853690"/>
            <a:ext cx="62056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美容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FB2A309F-A8DE-4123-97DE-A830A46E2043}"/>
              </a:ext>
            </a:extLst>
          </p:cNvPr>
          <p:cNvSpPr txBox="1"/>
          <p:nvPr/>
        </p:nvSpPr>
        <p:spPr>
          <a:xfrm>
            <a:off x="4414727" y="3469344"/>
            <a:ext cx="62056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健診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xmlns="" id="{08B79170-2DB5-4A92-87FE-07508DBC1F1A}"/>
              </a:ext>
            </a:extLst>
          </p:cNvPr>
          <p:cNvSpPr txBox="1"/>
          <p:nvPr/>
        </p:nvSpPr>
        <p:spPr>
          <a:xfrm>
            <a:off x="5807161" y="4112901"/>
            <a:ext cx="1058643" cy="276999"/>
          </a:xfrm>
          <a:prstGeom prst="rect">
            <a:avLst/>
          </a:prstGeom>
          <a:solidFill>
            <a:srgbClr val="F0801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精進料理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B85B5F8D-D166-4008-B96B-F60635D34F4A}"/>
              </a:ext>
            </a:extLst>
          </p:cNvPr>
          <p:cNvSpPr txBox="1"/>
          <p:nvPr/>
        </p:nvSpPr>
        <p:spPr>
          <a:xfrm>
            <a:off x="3195503" y="3581500"/>
            <a:ext cx="762751" cy="276999"/>
          </a:xfrm>
          <a:prstGeom prst="rect">
            <a:avLst/>
          </a:prstGeom>
          <a:solidFill>
            <a:srgbClr val="F0801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日本酒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xmlns="" id="{57F9B95A-FA20-4AE3-831F-7432118424B2}"/>
              </a:ext>
            </a:extLst>
          </p:cNvPr>
          <p:cNvSpPr txBox="1"/>
          <p:nvPr/>
        </p:nvSpPr>
        <p:spPr>
          <a:xfrm>
            <a:off x="1910772" y="5018884"/>
            <a:ext cx="1370175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マリンスポーツ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xmlns="" id="{BD09C8BB-0C1F-4678-AC91-CAF2102B8968}"/>
              </a:ext>
            </a:extLst>
          </p:cNvPr>
          <p:cNvSpPr txBox="1"/>
          <p:nvPr/>
        </p:nvSpPr>
        <p:spPr>
          <a:xfrm>
            <a:off x="2626190" y="5338462"/>
            <a:ext cx="1444551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リラクゼーション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xmlns="" id="{F95B53BD-6664-43B4-B89E-07C2C32A4251}"/>
              </a:ext>
            </a:extLst>
          </p:cNvPr>
          <p:cNvSpPr txBox="1"/>
          <p:nvPr/>
        </p:nvSpPr>
        <p:spPr>
          <a:xfrm>
            <a:off x="5019733" y="5804672"/>
            <a:ext cx="1201694" cy="276999"/>
          </a:xfrm>
          <a:prstGeom prst="rect">
            <a:avLst/>
          </a:prstGeom>
          <a:solidFill>
            <a:srgbClr val="F0801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パワースポット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5B11CC3F-DA44-4540-A68C-81FAEC23F85A}"/>
              </a:ext>
            </a:extLst>
          </p:cNvPr>
          <p:cNvSpPr txBox="1"/>
          <p:nvPr/>
        </p:nvSpPr>
        <p:spPr>
          <a:xfrm>
            <a:off x="430924" y="1102719"/>
            <a:ext cx="801861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/>
            <a:r>
              <a:rPr kumimoji="1" lang="ja-JP" altLang="en-US" u="sng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関西全域へ広がる複合ウェルネス・ツーリズム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7502392" y="862988"/>
            <a:ext cx="1572074" cy="38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大阪観光局提供資料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9052" y="786059"/>
            <a:ext cx="6049893" cy="4246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4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参考</a:t>
            </a:r>
            <a:r>
              <a:rPr lang="en-US" altLang="ja-JP" sz="24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24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複合ウェルネス・ツーリズムの推進</a:t>
            </a:r>
            <a:endParaRPr lang="ja-JP" altLang="en-US" sz="2400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8" name="スライド番号プレースホルダ 9"/>
          <p:cNvSpPr txBox="1">
            <a:spLocks/>
          </p:cNvSpPr>
          <p:nvPr/>
        </p:nvSpPr>
        <p:spPr>
          <a:xfrm>
            <a:off x="6992094" y="63987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5FFCC2-724E-4DD4-AEC6-56C0720B265A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56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16238</TotalTime>
  <Words>603</Words>
  <Application>Microsoft Office PowerPoint</Application>
  <PresentationFormat>画面に合わせる (4:3)</PresentationFormat>
  <Paragraphs>123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大阪市</dc:creator>
  <cp:lastModifiedBy>大阪府</cp:lastModifiedBy>
  <cp:revision>1233</cp:revision>
  <cp:lastPrinted>2017-07-19T07:57:44Z</cp:lastPrinted>
  <dcterms:created xsi:type="dcterms:W3CDTF">2015-04-10T06:10:32Z</dcterms:created>
  <dcterms:modified xsi:type="dcterms:W3CDTF">2017-07-19T08:41:15Z</dcterms:modified>
</cp:coreProperties>
</file>