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660" autoAdjust="0"/>
  </p:normalViewPr>
  <p:slideViewPr>
    <p:cSldViewPr showGuides="1">
      <p:cViewPr>
        <p:scale>
          <a:sx n="100" d="100"/>
          <a:sy n="100" d="100"/>
        </p:scale>
        <p:origin x="-288" y="-7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3392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5807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6575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27670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41201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556857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397322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3332079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54943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38024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2017/7/21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24695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A4976-FFCE-434B-980F-1A49D296640B}" type="datetimeFigureOut">
              <a:rPr kumimoji="1" lang="ja-JP" altLang="en-US" smtClean="0"/>
              <a:t>2017/7/21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215427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255553" y="1751192"/>
            <a:ext cx="9342805" cy="4046685"/>
          </a:xfrm>
          <a:prstGeom prst="rect">
            <a:avLst/>
          </a:prstGeom>
          <a:noFill/>
          <a:ln w="6350">
            <a:solidFill>
              <a:schemeClr val="tx1"/>
            </a:solidFill>
          </a:ln>
        </p:spPr>
        <p:txBody>
          <a:bodyPr wrap="square" rtlCol="0">
            <a:spAutoFit/>
          </a:bodyPr>
          <a:lstStyle/>
          <a:p>
            <a:pPr>
              <a:lnSpc>
                <a:spcPts val="1400"/>
              </a:lnSpc>
            </a:pP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400" b="1" dirty="0" smtClean="0">
                <a:solidFill>
                  <a:schemeClr val="tx1">
                    <a:lumMod val="85000"/>
                    <a:lumOff val="15000"/>
                  </a:schemeClr>
                </a:solidFill>
                <a:latin typeface="+mn-ea"/>
                <a:cs typeface="Meiryo UI" panose="020B0604030504040204" pitchFamily="50" charset="-128"/>
              </a:rPr>
              <a:t>＜</a:t>
            </a:r>
            <a:r>
              <a:rPr lang="ja-JP" altLang="en-US" sz="1400" b="1" dirty="0">
                <a:solidFill>
                  <a:schemeClr val="tx1">
                    <a:lumMod val="85000"/>
                    <a:lumOff val="15000"/>
                  </a:schemeClr>
                </a:solidFill>
                <a:latin typeface="+mn-ea"/>
                <a:cs typeface="Meiryo UI" panose="020B0604030504040204" pitchFamily="50" charset="-128"/>
              </a:rPr>
              <a:t>納付金</a:t>
            </a:r>
            <a:r>
              <a:rPr lang="ja-JP" altLang="en-US" sz="1400" b="1" dirty="0" smtClean="0">
                <a:solidFill>
                  <a:schemeClr val="tx1">
                    <a:lumMod val="85000"/>
                    <a:lumOff val="15000"/>
                  </a:schemeClr>
                </a:solidFill>
                <a:latin typeface="+mn-ea"/>
                <a:cs typeface="Meiryo UI" panose="020B0604030504040204" pitchFamily="50" charset="-128"/>
              </a:rPr>
              <a:t>＞</a:t>
            </a:r>
            <a:endParaRPr lang="en-US" altLang="ja-JP" sz="1400" b="1"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smtClean="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固定的</a:t>
            </a:r>
            <a:r>
              <a:rPr lang="ja-JP" altLang="en-US" sz="1100" dirty="0">
                <a:solidFill>
                  <a:schemeClr val="tx1">
                    <a:lumMod val="85000"/>
                    <a:lumOff val="15000"/>
                  </a:schemeClr>
                </a:solidFill>
                <a:latin typeface="+mn-ea"/>
                <a:cs typeface="Meiryo UI" panose="020B0604030504040204" pitchFamily="50" charset="-128"/>
              </a:rPr>
              <a:t>なカジノ管理委員会の経費に相当する定額部分とともに、諸外国の例に倣い、</a:t>
            </a:r>
            <a:r>
              <a:rPr lang="en-US" altLang="ja-JP" sz="1100" u="sng" dirty="0" smtClean="0">
                <a:solidFill>
                  <a:schemeClr val="tx1">
                    <a:lumMod val="85000"/>
                    <a:lumOff val="15000"/>
                  </a:schemeClr>
                </a:solidFill>
                <a:latin typeface="+mn-ea"/>
                <a:cs typeface="Meiryo UI" panose="020B0604030504040204" pitchFamily="50" charset="-128"/>
              </a:rPr>
              <a:t>GGR</a:t>
            </a:r>
            <a:r>
              <a:rPr lang="ja-JP" altLang="en-US" sz="1100" u="sng" dirty="0" smtClean="0">
                <a:solidFill>
                  <a:schemeClr val="tx1">
                    <a:lumMod val="85000"/>
                    <a:lumOff val="15000"/>
                  </a:schemeClr>
                </a:solidFill>
                <a:latin typeface="+mn-ea"/>
                <a:cs typeface="Meiryo UI" panose="020B0604030504040204" pitchFamily="50" charset="-128"/>
              </a:rPr>
              <a:t>（</a:t>
            </a:r>
            <a:r>
              <a:rPr lang="en-US" altLang="ja-JP" sz="1100" u="sng" dirty="0">
                <a:solidFill>
                  <a:schemeClr val="tx1">
                    <a:lumMod val="85000"/>
                    <a:lumOff val="15000"/>
                  </a:schemeClr>
                </a:solidFill>
                <a:latin typeface="+mn-ea"/>
                <a:cs typeface="Meiryo UI" panose="020B0604030504040204" pitchFamily="50" charset="-128"/>
              </a:rPr>
              <a:t>※</a:t>
            </a:r>
            <a:r>
              <a:rPr lang="ja-JP" altLang="en-US" sz="1100" u="sng" dirty="0" smtClean="0">
                <a:solidFill>
                  <a:schemeClr val="tx1">
                    <a:lumMod val="85000"/>
                    <a:lumOff val="15000"/>
                  </a:schemeClr>
                </a:solidFill>
                <a:latin typeface="+mn-ea"/>
                <a:cs typeface="Meiryo UI" panose="020B0604030504040204" pitchFamily="50" charset="-128"/>
              </a:rPr>
              <a:t>）</a:t>
            </a:r>
            <a:r>
              <a:rPr lang="ja-JP" altLang="en-US" sz="1100" u="sng" dirty="0">
                <a:solidFill>
                  <a:schemeClr val="tx1">
                    <a:lumMod val="85000"/>
                    <a:lumOff val="15000"/>
                  </a:schemeClr>
                </a:solidFill>
                <a:latin typeface="+mn-ea"/>
                <a:cs typeface="Meiryo UI" panose="020B0604030504040204" pitchFamily="50" charset="-128"/>
              </a:rPr>
              <a:t>比例</a:t>
            </a:r>
            <a:r>
              <a:rPr lang="ja-JP" altLang="en-US" sz="1100" u="sng" dirty="0" smtClean="0">
                <a:solidFill>
                  <a:schemeClr val="tx1">
                    <a:lumMod val="85000"/>
                    <a:lumOff val="15000"/>
                  </a:schemeClr>
                </a:solidFill>
                <a:latin typeface="+mn-ea"/>
                <a:cs typeface="Meiryo UI" panose="020B0604030504040204" pitchFamily="50" charset="-128"/>
              </a:rPr>
              <a:t>部分</a:t>
            </a:r>
            <a:r>
              <a:rPr lang="ja-JP" altLang="en-US" sz="1100" u="sng" dirty="0">
                <a:solidFill>
                  <a:schemeClr val="tx1">
                    <a:lumMod val="85000"/>
                    <a:lumOff val="15000"/>
                  </a:schemeClr>
                </a:solidFill>
                <a:latin typeface="+mn-ea"/>
                <a:cs typeface="Meiryo UI" panose="020B0604030504040204" pitchFamily="50" charset="-128"/>
              </a:rPr>
              <a:t>を</a:t>
            </a:r>
            <a:r>
              <a:rPr lang="ja-JP" altLang="en-US" sz="1100" dirty="0">
                <a:solidFill>
                  <a:schemeClr val="tx1">
                    <a:lumMod val="85000"/>
                    <a:lumOff val="15000"/>
                  </a:schemeClr>
                </a:solidFill>
                <a:latin typeface="+mn-ea"/>
                <a:cs typeface="Meiryo UI" panose="020B0604030504040204" pitchFamily="50" charset="-128"/>
              </a:rPr>
              <a:t>合わせて</a:t>
            </a:r>
            <a:r>
              <a:rPr lang="ja-JP" altLang="en-US" sz="1100" u="sng" dirty="0">
                <a:solidFill>
                  <a:schemeClr val="tx1">
                    <a:lumMod val="85000"/>
                    <a:lumOff val="15000"/>
                  </a:schemeClr>
                </a:solidFill>
                <a:latin typeface="+mn-ea"/>
                <a:cs typeface="Meiryo UI" panose="020B0604030504040204" pitchFamily="50" charset="-128"/>
              </a:rPr>
              <a:t>一般財源として徴収</a:t>
            </a:r>
            <a:r>
              <a:rPr lang="ja-JP" altLang="en-US" sz="1100" dirty="0">
                <a:solidFill>
                  <a:schemeClr val="tx1">
                    <a:lumMod val="85000"/>
                    <a:lumOff val="15000"/>
                  </a:schemeClr>
                </a:solidFill>
                <a:latin typeface="+mn-ea"/>
                <a:cs typeface="Meiryo UI" panose="020B0604030504040204" pitchFamily="50" charset="-128"/>
              </a:rPr>
              <a:t>してはどうか。</a:t>
            </a:r>
          </a:p>
          <a:p>
            <a:pPr>
              <a:lnSpc>
                <a:spcPts val="1400"/>
              </a:lnSpc>
            </a:pP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000" dirty="0" smtClean="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a:t>
            </a:r>
            <a:r>
              <a:rPr lang="en-US" altLang="ja-JP" sz="900" dirty="0">
                <a:solidFill>
                  <a:schemeClr val="tx1">
                    <a:lumMod val="85000"/>
                    <a:lumOff val="15000"/>
                  </a:schemeClr>
                </a:solidFill>
                <a:latin typeface="+mn-ea"/>
                <a:cs typeface="Meiryo UI" panose="020B0604030504040204" pitchFamily="50" charset="-128"/>
              </a:rPr>
              <a:t>※</a:t>
            </a:r>
            <a:r>
              <a:rPr lang="ja-JP" altLang="en-US" sz="900" dirty="0">
                <a:solidFill>
                  <a:schemeClr val="tx1">
                    <a:lumMod val="85000"/>
                    <a:lumOff val="15000"/>
                  </a:schemeClr>
                </a:solidFill>
                <a:latin typeface="+mn-ea"/>
                <a:cs typeface="Meiryo UI" panose="020B0604030504040204" pitchFamily="50" charset="-128"/>
              </a:rPr>
              <a:t>）</a:t>
            </a:r>
            <a:r>
              <a:rPr lang="ja-JP" altLang="en-US" sz="900" u="sng" dirty="0">
                <a:solidFill>
                  <a:schemeClr val="tx1">
                    <a:lumMod val="85000"/>
                    <a:lumOff val="15000"/>
                  </a:schemeClr>
                </a:solidFill>
                <a:latin typeface="+mn-ea"/>
                <a:cs typeface="Meiryo UI" panose="020B0604030504040204" pitchFamily="50" charset="-128"/>
              </a:rPr>
              <a:t>「</a:t>
            </a:r>
            <a:r>
              <a:rPr lang="ja-JP" altLang="en-US" sz="900" u="sng" dirty="0" smtClean="0">
                <a:solidFill>
                  <a:schemeClr val="tx1">
                    <a:lumMod val="85000"/>
                    <a:lumOff val="15000"/>
                  </a:schemeClr>
                </a:solidFill>
                <a:latin typeface="+mn-ea"/>
                <a:cs typeface="Meiryo UI" panose="020B0604030504040204" pitchFamily="50" charset="-128"/>
              </a:rPr>
              <a:t>賭金総額</a:t>
            </a:r>
            <a:r>
              <a:rPr lang="ja-JP" altLang="en-US" sz="900" u="sng" dirty="0">
                <a:solidFill>
                  <a:schemeClr val="tx1">
                    <a:lumMod val="85000"/>
                    <a:lumOff val="15000"/>
                  </a:schemeClr>
                </a:solidFill>
                <a:latin typeface="+mn-ea"/>
                <a:cs typeface="Meiryo UI" panose="020B0604030504040204" pitchFamily="50" charset="-128"/>
              </a:rPr>
              <a:t>－顧客への</a:t>
            </a:r>
            <a:r>
              <a:rPr lang="ja-JP" altLang="en-US" sz="900" u="sng" dirty="0" smtClean="0">
                <a:solidFill>
                  <a:schemeClr val="tx1">
                    <a:lumMod val="85000"/>
                    <a:lumOff val="15000"/>
                  </a:schemeClr>
                </a:solidFill>
                <a:latin typeface="+mn-ea"/>
                <a:cs typeface="Meiryo UI" panose="020B0604030504040204" pitchFamily="50" charset="-128"/>
              </a:rPr>
              <a:t>払戻金（</a:t>
            </a:r>
            <a:r>
              <a:rPr lang="ja-JP" altLang="en-US" sz="900" u="sng" dirty="0">
                <a:solidFill>
                  <a:schemeClr val="tx1">
                    <a:lumMod val="85000"/>
                    <a:lumOff val="15000"/>
                  </a:schemeClr>
                </a:solidFill>
                <a:latin typeface="+mn-ea"/>
                <a:cs typeface="Meiryo UI" panose="020B0604030504040204" pitchFamily="50" charset="-128"/>
              </a:rPr>
              <a:t>コンプは含まない）」</a:t>
            </a:r>
            <a:r>
              <a:rPr lang="ja-JP" altLang="en-US" sz="900" dirty="0">
                <a:solidFill>
                  <a:schemeClr val="tx1">
                    <a:lumMod val="85000"/>
                    <a:lumOff val="15000"/>
                  </a:schemeClr>
                </a:solidFill>
                <a:latin typeface="+mn-ea"/>
                <a:cs typeface="Meiryo UI" panose="020B0604030504040204" pitchFamily="50" charset="-128"/>
              </a:rPr>
              <a:t>こととし、カジノ事業者が</a:t>
            </a:r>
            <a:r>
              <a:rPr lang="ja-JP" altLang="en-US" sz="900" u="sng" dirty="0">
                <a:solidFill>
                  <a:schemeClr val="tx1">
                    <a:lumMod val="85000"/>
                    <a:lumOff val="15000"/>
                  </a:schemeClr>
                </a:solidFill>
                <a:latin typeface="+mn-ea"/>
                <a:cs typeface="Meiryo UI" panose="020B0604030504040204" pitchFamily="50" charset="-128"/>
              </a:rPr>
              <a:t>毎月集計</a:t>
            </a:r>
            <a:r>
              <a:rPr lang="ja-JP" altLang="en-US" sz="900" dirty="0" smtClean="0">
                <a:solidFill>
                  <a:schemeClr val="tx1">
                    <a:lumMod val="85000"/>
                    <a:lumOff val="15000"/>
                  </a:schemeClr>
                </a:solidFill>
                <a:latin typeface="+mn-ea"/>
                <a:cs typeface="Meiryo UI" panose="020B0604030504040204" pitchFamily="50" charset="-128"/>
              </a:rPr>
              <a:t>を</a:t>
            </a:r>
            <a:r>
              <a:rPr lang="ja-JP" altLang="en-US" sz="900" dirty="0">
                <a:solidFill>
                  <a:schemeClr val="tx1">
                    <a:lumMod val="85000"/>
                    <a:lumOff val="15000"/>
                  </a:schemeClr>
                </a:solidFill>
                <a:latin typeface="+mn-ea"/>
                <a:cs typeface="Meiryo UI" panose="020B0604030504040204" pitchFamily="50" charset="-128"/>
              </a:rPr>
              <a:t>行う</a:t>
            </a:r>
            <a:r>
              <a:rPr lang="ja-JP" altLang="en-US" sz="900" dirty="0" smtClean="0">
                <a:solidFill>
                  <a:schemeClr val="tx1">
                    <a:lumMod val="85000"/>
                    <a:lumOff val="15000"/>
                  </a:schemeClr>
                </a:solidFill>
                <a:latin typeface="+mn-ea"/>
                <a:cs typeface="Meiryo UI" panose="020B0604030504040204" pitchFamily="50" charset="-128"/>
              </a:rPr>
              <a:t>こと</a:t>
            </a:r>
            <a:r>
              <a:rPr lang="ja-JP" altLang="en-US" sz="900" dirty="0">
                <a:solidFill>
                  <a:schemeClr val="tx1">
                    <a:lumMod val="85000"/>
                    <a:lumOff val="15000"/>
                  </a:schemeClr>
                </a:solidFill>
                <a:latin typeface="+mn-ea"/>
                <a:cs typeface="Meiryo UI" panose="020B0604030504040204" pitchFamily="50" charset="-128"/>
              </a:rPr>
              <a:t>としてはどうか</a:t>
            </a:r>
            <a:r>
              <a:rPr lang="ja-JP" altLang="en-US" sz="900" dirty="0" smtClean="0">
                <a:solidFill>
                  <a:schemeClr val="tx1">
                    <a:lumMod val="85000"/>
                    <a:lumOff val="15000"/>
                  </a:schemeClr>
                </a:solidFill>
                <a:latin typeface="+mn-ea"/>
                <a:cs typeface="Meiryo UI" panose="020B0604030504040204" pitchFamily="50" charset="-128"/>
              </a:rPr>
              <a:t>。</a:t>
            </a:r>
            <a:endParaRPr lang="en-US" altLang="ja-JP" sz="900" dirty="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smtClean="0">
                <a:solidFill>
                  <a:schemeClr val="tx1">
                    <a:lumMod val="85000"/>
                    <a:lumOff val="15000"/>
                  </a:schemeClr>
                </a:solidFill>
                <a:latin typeface="+mn-ea"/>
                <a:cs typeface="Meiryo UI" panose="020B0604030504040204" pitchFamily="50" charset="-128"/>
              </a:rPr>
              <a:t>○　具体的</a:t>
            </a:r>
            <a:r>
              <a:rPr lang="ja-JP" altLang="en-US" sz="1100" dirty="0">
                <a:solidFill>
                  <a:schemeClr val="tx1">
                    <a:lumMod val="85000"/>
                    <a:lumOff val="15000"/>
                  </a:schemeClr>
                </a:solidFill>
                <a:latin typeface="+mn-ea"/>
                <a:cs typeface="Meiryo UI" panose="020B0604030504040204" pitchFamily="50" charset="-128"/>
              </a:rPr>
              <a:t>な額について、固定部分は、</a:t>
            </a:r>
            <a:r>
              <a:rPr lang="ja-JP" altLang="en-US" sz="1100" dirty="0" smtClean="0">
                <a:solidFill>
                  <a:schemeClr val="tx1">
                    <a:lumMod val="85000"/>
                    <a:lumOff val="15000"/>
                  </a:schemeClr>
                </a:solidFill>
                <a:latin typeface="+mn-ea"/>
                <a:cs typeface="Meiryo UI" panose="020B0604030504040204" pitchFamily="50" charset="-128"/>
              </a:rPr>
              <a:t>電波</a:t>
            </a:r>
            <a:r>
              <a:rPr lang="ja-JP" altLang="en-US" sz="1100" dirty="0">
                <a:solidFill>
                  <a:schemeClr val="tx1">
                    <a:lumMod val="85000"/>
                    <a:lumOff val="15000"/>
                  </a:schemeClr>
                </a:solidFill>
                <a:latin typeface="+mn-ea"/>
                <a:cs typeface="Meiryo UI" panose="020B0604030504040204" pitchFamily="50" charset="-128"/>
              </a:rPr>
              <a:t>利用料</a:t>
            </a:r>
            <a:r>
              <a:rPr lang="ja-JP" altLang="en-US" sz="1100" dirty="0" smtClean="0">
                <a:solidFill>
                  <a:schemeClr val="tx1">
                    <a:lumMod val="85000"/>
                    <a:lumOff val="15000"/>
                  </a:schemeClr>
                </a:solidFill>
                <a:latin typeface="+mn-ea"/>
                <a:cs typeface="Meiryo UI" panose="020B0604030504040204" pitchFamily="50" charset="-128"/>
              </a:rPr>
              <a:t>の</a:t>
            </a:r>
            <a:r>
              <a:rPr lang="ja-JP" altLang="en-US" sz="1100" dirty="0">
                <a:solidFill>
                  <a:schemeClr val="tx1">
                    <a:lumMod val="85000"/>
                    <a:lumOff val="15000"/>
                  </a:schemeClr>
                </a:solidFill>
                <a:latin typeface="+mn-ea"/>
                <a:cs typeface="Meiryo UI" panose="020B0604030504040204" pitchFamily="50" charset="-128"/>
              </a:rPr>
              <a:t>例に倣い、</a:t>
            </a:r>
            <a:r>
              <a:rPr lang="ja-JP" altLang="en-US" sz="1100" u="sng" dirty="0">
                <a:solidFill>
                  <a:schemeClr val="tx1">
                    <a:lumMod val="85000"/>
                    <a:lumOff val="15000"/>
                  </a:schemeClr>
                </a:solidFill>
                <a:latin typeface="+mn-ea"/>
                <a:cs typeface="Meiryo UI" panose="020B0604030504040204" pitchFamily="50" charset="-128"/>
              </a:rPr>
              <a:t>必要</a:t>
            </a:r>
            <a:r>
              <a:rPr lang="ja-JP" altLang="en-US" sz="1100" u="sng" dirty="0" smtClean="0">
                <a:solidFill>
                  <a:schemeClr val="tx1">
                    <a:lumMod val="85000"/>
                    <a:lumOff val="15000"/>
                  </a:schemeClr>
                </a:solidFill>
                <a:latin typeface="+mn-ea"/>
                <a:cs typeface="Meiryo UI" panose="020B0604030504040204" pitchFamily="50" charset="-128"/>
              </a:rPr>
              <a:t>な</a:t>
            </a:r>
            <a:r>
              <a:rPr lang="ja-JP" altLang="en-US" sz="1100" u="sng" dirty="0">
                <a:solidFill>
                  <a:schemeClr val="tx1">
                    <a:lumMod val="85000"/>
                    <a:lumOff val="15000"/>
                  </a:schemeClr>
                </a:solidFill>
                <a:latin typeface="+mn-ea"/>
                <a:cs typeface="Meiryo UI" panose="020B0604030504040204" pitchFamily="50" charset="-128"/>
              </a:rPr>
              <a:t>行政</a:t>
            </a:r>
            <a:r>
              <a:rPr lang="ja-JP" altLang="en-US" sz="1100" u="sng" dirty="0" smtClean="0">
                <a:solidFill>
                  <a:schemeClr val="tx1">
                    <a:lumMod val="85000"/>
                    <a:lumOff val="15000"/>
                  </a:schemeClr>
                </a:solidFill>
                <a:latin typeface="+mn-ea"/>
                <a:cs typeface="Meiryo UI" panose="020B0604030504040204" pitchFamily="50" charset="-128"/>
              </a:rPr>
              <a:t>経費</a:t>
            </a:r>
            <a:r>
              <a:rPr lang="ja-JP" altLang="en-US" sz="1100" u="sng" dirty="0">
                <a:solidFill>
                  <a:schemeClr val="tx1">
                    <a:lumMod val="85000"/>
                    <a:lumOff val="15000"/>
                  </a:schemeClr>
                </a:solidFill>
                <a:latin typeface="+mn-ea"/>
                <a:cs typeface="Meiryo UI" panose="020B0604030504040204" pitchFamily="50" charset="-128"/>
              </a:rPr>
              <a:t>に相当する額を賦課</a:t>
            </a:r>
            <a:r>
              <a:rPr lang="ja-JP" altLang="en-US" sz="1100" dirty="0">
                <a:solidFill>
                  <a:schemeClr val="tx1">
                    <a:lumMod val="85000"/>
                    <a:lumOff val="15000"/>
                  </a:schemeClr>
                </a:solidFill>
                <a:latin typeface="+mn-ea"/>
                <a:cs typeface="Meiryo UI" panose="020B0604030504040204" pitchFamily="50" charset="-128"/>
              </a:rPr>
              <a:t>することとし、</a:t>
            </a:r>
            <a:r>
              <a:rPr lang="ja-JP" altLang="en-US" sz="1100" dirty="0" smtClean="0">
                <a:solidFill>
                  <a:schemeClr val="tx1">
                    <a:lumMod val="85000"/>
                    <a:lumOff val="15000"/>
                  </a:schemeClr>
                </a:solidFill>
                <a:latin typeface="+mn-ea"/>
                <a:cs typeface="Meiryo UI" panose="020B0604030504040204" pitchFamily="50" charset="-128"/>
              </a:rPr>
              <a:t>また</a:t>
            </a:r>
            <a:r>
              <a:rPr lang="en-US" altLang="ja-JP" sz="1100" dirty="0" smtClean="0">
                <a:solidFill>
                  <a:schemeClr val="tx1">
                    <a:lumMod val="85000"/>
                    <a:lumOff val="15000"/>
                  </a:schemeClr>
                </a:solidFill>
                <a:latin typeface="+mn-ea"/>
                <a:cs typeface="Meiryo UI" panose="020B0604030504040204" pitchFamily="50" charset="-128"/>
              </a:rPr>
              <a:t>GGR</a:t>
            </a:r>
            <a:r>
              <a:rPr lang="ja-JP" altLang="en-US" sz="1100" dirty="0">
                <a:solidFill>
                  <a:schemeClr val="tx1">
                    <a:lumMod val="85000"/>
                    <a:lumOff val="15000"/>
                  </a:schemeClr>
                </a:solidFill>
                <a:latin typeface="+mn-ea"/>
                <a:cs typeface="Meiryo UI" panose="020B0604030504040204" pitchFamily="50" charset="-128"/>
              </a:rPr>
              <a:t>比例</a:t>
            </a:r>
            <a:r>
              <a:rPr lang="ja-JP" altLang="en-US" sz="1100" dirty="0" smtClean="0">
                <a:solidFill>
                  <a:schemeClr val="tx1">
                    <a:lumMod val="85000"/>
                    <a:lumOff val="15000"/>
                  </a:schemeClr>
                </a:solidFill>
                <a:latin typeface="+mn-ea"/>
                <a:cs typeface="Meiryo UI" panose="020B0604030504040204" pitchFamily="50" charset="-128"/>
              </a:rPr>
              <a:t>部分</a:t>
            </a:r>
            <a:r>
              <a:rPr lang="ja-JP" altLang="en-US" sz="1100" dirty="0">
                <a:solidFill>
                  <a:schemeClr val="tx1">
                    <a:lumMod val="85000"/>
                    <a:lumOff val="15000"/>
                  </a:schemeClr>
                </a:solidFill>
                <a:latin typeface="+mn-ea"/>
                <a:cs typeface="Meiryo UI" panose="020B0604030504040204" pitchFamily="50" charset="-128"/>
              </a:rPr>
              <a:t>については、</a:t>
            </a:r>
            <a:r>
              <a:rPr lang="ja-JP" altLang="en-US" sz="1100" u="sng" dirty="0">
                <a:solidFill>
                  <a:schemeClr val="tx1">
                    <a:lumMod val="85000"/>
                    <a:lumOff val="15000"/>
                  </a:schemeClr>
                </a:solidFill>
                <a:latin typeface="+mn-ea"/>
                <a:cs typeface="Meiryo UI" panose="020B0604030504040204" pitchFamily="50" charset="-128"/>
              </a:rPr>
              <a:t>モデル</a:t>
            </a:r>
            <a:r>
              <a:rPr lang="ja-JP" altLang="en-US" sz="1100" u="sng" dirty="0" smtClean="0">
                <a:solidFill>
                  <a:schemeClr val="tx1">
                    <a:lumMod val="85000"/>
                    <a:lumOff val="15000"/>
                  </a:schemeClr>
                </a:solidFill>
                <a:latin typeface="+mn-ea"/>
                <a:cs typeface="Meiryo UI" panose="020B0604030504040204" pitchFamily="50" charset="-128"/>
              </a:rPr>
              <a:t>に</a:t>
            </a:r>
            <a:endParaRPr lang="en-US" altLang="ja-JP" sz="1100" u="sng"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100" u="sng" dirty="0" smtClean="0">
                <a:solidFill>
                  <a:schemeClr val="tx1">
                    <a:lumMod val="85000"/>
                    <a:lumOff val="15000"/>
                  </a:schemeClr>
                </a:solidFill>
                <a:latin typeface="+mn-ea"/>
                <a:cs typeface="Meiryo UI" panose="020B0604030504040204" pitchFamily="50" charset="-128"/>
              </a:rPr>
              <a:t>基づく</a:t>
            </a:r>
            <a:r>
              <a:rPr lang="ja-JP" altLang="en-US" sz="1100" u="sng" dirty="0">
                <a:solidFill>
                  <a:schemeClr val="tx1">
                    <a:lumMod val="85000"/>
                    <a:lumOff val="15000"/>
                  </a:schemeClr>
                </a:solidFill>
                <a:latin typeface="+mn-ea"/>
                <a:cs typeface="Meiryo UI" panose="020B0604030504040204" pitchFamily="50" charset="-128"/>
              </a:rPr>
              <a:t>諸外国との実効負担の比較及び</a:t>
            </a:r>
            <a:r>
              <a:rPr lang="en-US" altLang="ja-JP" sz="1100" u="sng" dirty="0">
                <a:solidFill>
                  <a:schemeClr val="tx1">
                    <a:lumMod val="85000"/>
                    <a:lumOff val="15000"/>
                  </a:schemeClr>
                </a:solidFill>
                <a:latin typeface="+mn-ea"/>
                <a:cs typeface="Meiryo UI" panose="020B0604030504040204" pitchFamily="50" charset="-128"/>
              </a:rPr>
              <a:t>IR</a:t>
            </a:r>
            <a:r>
              <a:rPr lang="ja-JP" altLang="en-US" sz="1100" u="sng" dirty="0">
                <a:solidFill>
                  <a:schemeClr val="tx1">
                    <a:lumMod val="85000"/>
                    <a:lumOff val="15000"/>
                  </a:schemeClr>
                </a:solidFill>
                <a:latin typeface="+mn-ea"/>
                <a:cs typeface="Meiryo UI" panose="020B0604030504040204" pitchFamily="50" charset="-128"/>
              </a:rPr>
              <a:t>を取り巻く競争環境を踏まえ、その水準</a:t>
            </a:r>
            <a:r>
              <a:rPr lang="ja-JP" altLang="en-US" sz="1100" u="sng" dirty="0" smtClean="0">
                <a:solidFill>
                  <a:schemeClr val="tx1">
                    <a:lumMod val="85000"/>
                    <a:lumOff val="15000"/>
                  </a:schemeClr>
                </a:solidFill>
                <a:latin typeface="+mn-ea"/>
                <a:cs typeface="Meiryo UI" panose="020B0604030504040204" pitchFamily="50" charset="-128"/>
              </a:rPr>
              <a:t>を定める</a:t>
            </a:r>
            <a:r>
              <a:rPr lang="ja-JP" altLang="en-US" sz="1100" dirty="0">
                <a:solidFill>
                  <a:schemeClr val="tx1">
                    <a:lumMod val="85000"/>
                    <a:lumOff val="15000"/>
                  </a:schemeClr>
                </a:solidFill>
                <a:latin typeface="+mn-ea"/>
                <a:cs typeface="Meiryo UI" panose="020B0604030504040204" pitchFamily="50" charset="-128"/>
              </a:rPr>
              <a:t>こととしてはどうか</a:t>
            </a:r>
            <a:r>
              <a:rPr lang="ja-JP" altLang="en-US" sz="1100" dirty="0" smtClean="0">
                <a:solidFill>
                  <a:schemeClr val="tx1">
                    <a:lumMod val="85000"/>
                    <a:lumOff val="15000"/>
                  </a:schemeClr>
                </a:solidFill>
                <a:latin typeface="+mn-ea"/>
                <a:cs typeface="Meiryo UI" panose="020B0604030504040204" pitchFamily="50" charset="-128"/>
              </a:rPr>
              <a:t>。</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100" u="sng" dirty="0" smtClean="0">
                <a:solidFill>
                  <a:schemeClr val="tx1">
                    <a:lumMod val="85000"/>
                    <a:lumOff val="15000"/>
                  </a:schemeClr>
                </a:solidFill>
                <a:latin typeface="+mn-ea"/>
                <a:cs typeface="Meiryo UI" panose="020B0604030504040204" pitchFamily="50" charset="-128"/>
              </a:rPr>
              <a:t>使途</a:t>
            </a:r>
            <a:r>
              <a:rPr lang="ja-JP" altLang="en-US" sz="1100" u="sng" dirty="0">
                <a:solidFill>
                  <a:schemeClr val="tx1">
                    <a:lumMod val="85000"/>
                    <a:lumOff val="15000"/>
                  </a:schemeClr>
                </a:solidFill>
                <a:latin typeface="+mn-ea"/>
                <a:cs typeface="Meiryo UI" panose="020B0604030504040204" pitchFamily="50" charset="-128"/>
              </a:rPr>
              <a:t>については附帯決議の趣旨を含め、幅広く公益に用いる</a:t>
            </a:r>
            <a:r>
              <a:rPr lang="ja-JP" altLang="en-US" sz="1100" dirty="0">
                <a:solidFill>
                  <a:schemeClr val="tx1">
                    <a:lumMod val="85000"/>
                    <a:lumOff val="15000"/>
                  </a:schemeClr>
                </a:solidFill>
                <a:latin typeface="+mn-ea"/>
                <a:cs typeface="Meiryo UI" panose="020B0604030504040204" pitchFamily="50" charset="-128"/>
              </a:rPr>
              <a:t>こととしてはどうか</a:t>
            </a:r>
            <a:r>
              <a:rPr lang="ja-JP" altLang="en-US" sz="1100" dirty="0" smtClean="0">
                <a:solidFill>
                  <a:schemeClr val="tx1">
                    <a:lumMod val="85000"/>
                    <a:lumOff val="15000"/>
                  </a:schemeClr>
                </a:solidFill>
                <a:latin typeface="+mn-ea"/>
                <a:cs typeface="Meiryo UI" panose="020B0604030504040204" pitchFamily="50" charset="-128"/>
              </a:rPr>
              <a:t>。</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r>
              <a:rPr lang="ja-JP" altLang="en-US" sz="1400" b="1" dirty="0" smtClean="0">
                <a:solidFill>
                  <a:schemeClr val="tx1">
                    <a:lumMod val="85000"/>
                    <a:lumOff val="15000"/>
                  </a:schemeClr>
                </a:solidFill>
                <a:latin typeface="+mn-ea"/>
                <a:cs typeface="Meiryo UI" panose="020B0604030504040204" pitchFamily="50" charset="-128"/>
              </a:rPr>
              <a:t>＜手数料（免許・認可等の申請時に行う背面調査等）＞</a:t>
            </a:r>
            <a:endParaRPr lang="en-US" altLang="ja-JP" sz="1400" b="1" dirty="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諸外国</a:t>
            </a:r>
            <a:r>
              <a:rPr lang="ja-JP" altLang="en-US" sz="1100" dirty="0">
                <a:solidFill>
                  <a:schemeClr val="tx1">
                    <a:lumMod val="85000"/>
                    <a:lumOff val="15000"/>
                  </a:schemeClr>
                </a:solidFill>
                <a:latin typeface="+mn-ea"/>
                <a:cs typeface="Meiryo UI" panose="020B0604030504040204" pitchFamily="50" charset="-128"/>
              </a:rPr>
              <a:t>に倣い、</a:t>
            </a:r>
            <a:r>
              <a:rPr lang="ja-JP" altLang="en-US" sz="1100" u="sng" dirty="0">
                <a:solidFill>
                  <a:schemeClr val="tx1">
                    <a:lumMod val="85000"/>
                    <a:lumOff val="15000"/>
                  </a:schemeClr>
                </a:solidFill>
                <a:latin typeface="+mn-ea"/>
                <a:cs typeface="Meiryo UI" panose="020B0604030504040204" pitchFamily="50" charset="-128"/>
              </a:rPr>
              <a:t>実費徴収</a:t>
            </a:r>
            <a:r>
              <a:rPr lang="en-US" altLang="ja-JP" sz="1100" dirty="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人件費、庁費、旅費、通信費</a:t>
            </a:r>
            <a:r>
              <a:rPr lang="ja-JP" altLang="en-US" sz="1100" dirty="0" smtClean="0">
                <a:solidFill>
                  <a:schemeClr val="tx1">
                    <a:lumMod val="85000"/>
                    <a:lumOff val="15000"/>
                  </a:schemeClr>
                </a:solidFill>
                <a:latin typeface="+mn-ea"/>
                <a:cs typeface="Meiryo UI" panose="020B0604030504040204" pitchFamily="50" charset="-128"/>
              </a:rPr>
              <a:t>、外部</a:t>
            </a:r>
            <a:r>
              <a:rPr lang="ja-JP" altLang="en-US" sz="1100" dirty="0">
                <a:solidFill>
                  <a:schemeClr val="tx1">
                    <a:lumMod val="85000"/>
                    <a:lumOff val="15000"/>
                  </a:schemeClr>
                </a:solidFill>
                <a:latin typeface="+mn-ea"/>
                <a:cs typeface="Meiryo UI" panose="020B0604030504040204" pitchFamily="50" charset="-128"/>
              </a:rPr>
              <a:t>委託費等</a:t>
            </a:r>
            <a:r>
              <a:rPr lang="en-US" altLang="ja-JP" sz="1100" dirty="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とし</a:t>
            </a:r>
            <a:r>
              <a:rPr lang="ja-JP" altLang="en-US" sz="1100" u="sng" dirty="0">
                <a:solidFill>
                  <a:schemeClr val="tx1">
                    <a:lumMod val="85000"/>
                    <a:lumOff val="15000"/>
                  </a:schemeClr>
                </a:solidFill>
                <a:latin typeface="+mn-ea"/>
                <a:cs typeface="Meiryo UI" panose="020B0604030504040204" pitchFamily="50" charset="-128"/>
              </a:rPr>
              <a:t>、調査着手前に十分な額を徴収する仕組み</a:t>
            </a:r>
            <a:r>
              <a:rPr lang="ja-JP" altLang="en-US" sz="1100" dirty="0">
                <a:solidFill>
                  <a:schemeClr val="tx1">
                    <a:lumMod val="85000"/>
                    <a:lumOff val="15000"/>
                  </a:schemeClr>
                </a:solidFill>
                <a:latin typeface="+mn-ea"/>
                <a:cs typeface="Meiryo UI" panose="020B0604030504040204" pitchFamily="50" charset="-128"/>
              </a:rPr>
              <a:t>としてはどうか</a:t>
            </a:r>
            <a:r>
              <a:rPr lang="ja-JP" altLang="en-US" sz="1100" dirty="0" smtClean="0">
                <a:solidFill>
                  <a:schemeClr val="tx1">
                    <a:lumMod val="85000"/>
                    <a:lumOff val="15000"/>
                  </a:schemeClr>
                </a:solidFill>
                <a:latin typeface="+mn-ea"/>
                <a:cs typeface="Meiryo UI" panose="020B0604030504040204" pitchFamily="50" charset="-128"/>
              </a:rPr>
              <a:t>。</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a:solidFill>
                  <a:schemeClr val="tx1">
                    <a:lumMod val="85000"/>
                    <a:lumOff val="15000"/>
                  </a:schemeClr>
                </a:solidFill>
                <a:latin typeface="+mn-ea"/>
                <a:cs typeface="Meiryo UI" panose="020B0604030504040204" pitchFamily="50" charset="-128"/>
              </a:rPr>
              <a:t>○　調査</a:t>
            </a:r>
            <a:r>
              <a:rPr lang="ja-JP" altLang="en-US" sz="1100" dirty="0" smtClean="0">
                <a:solidFill>
                  <a:schemeClr val="tx1">
                    <a:lumMod val="85000"/>
                    <a:lumOff val="15000"/>
                  </a:schemeClr>
                </a:solidFill>
                <a:latin typeface="+mn-ea"/>
                <a:cs typeface="Meiryo UI" panose="020B0604030504040204" pitchFamily="50" charset="-128"/>
              </a:rPr>
              <a:t>の</a:t>
            </a:r>
            <a:r>
              <a:rPr lang="ja-JP" altLang="en-US" sz="1100" dirty="0">
                <a:solidFill>
                  <a:schemeClr val="tx1">
                    <a:lumMod val="85000"/>
                    <a:lumOff val="15000"/>
                  </a:schemeClr>
                </a:solidFill>
                <a:latin typeface="+mn-ea"/>
                <a:cs typeface="Meiryo UI" panose="020B0604030504040204" pitchFamily="50" charset="-128"/>
              </a:rPr>
              <a:t>進行</a:t>
            </a:r>
            <a:r>
              <a:rPr lang="ja-JP" altLang="en-US" sz="1100" dirty="0" smtClean="0">
                <a:solidFill>
                  <a:schemeClr val="tx1">
                    <a:lumMod val="85000"/>
                    <a:lumOff val="15000"/>
                  </a:schemeClr>
                </a:solidFill>
                <a:latin typeface="+mn-ea"/>
                <a:cs typeface="Meiryo UI" panose="020B0604030504040204" pitchFamily="50" charset="-128"/>
              </a:rPr>
              <a:t>に</a:t>
            </a:r>
            <a:r>
              <a:rPr lang="ja-JP" altLang="en-US" sz="1100" dirty="0">
                <a:solidFill>
                  <a:schemeClr val="tx1">
                    <a:lumMod val="85000"/>
                    <a:lumOff val="15000"/>
                  </a:schemeClr>
                </a:solidFill>
                <a:latin typeface="+mn-ea"/>
                <a:cs typeface="Meiryo UI" panose="020B0604030504040204" pitchFamily="50" charset="-128"/>
              </a:rPr>
              <a:t>応じたきめ</a:t>
            </a:r>
            <a:r>
              <a:rPr lang="ja-JP" altLang="en-US" sz="1100" dirty="0" smtClean="0">
                <a:solidFill>
                  <a:schemeClr val="tx1">
                    <a:lumMod val="85000"/>
                    <a:lumOff val="15000"/>
                  </a:schemeClr>
                </a:solidFill>
                <a:latin typeface="+mn-ea"/>
                <a:cs typeface="Meiryo UI" panose="020B0604030504040204" pitchFamily="50" charset="-128"/>
              </a:rPr>
              <a:t>細やかな</a:t>
            </a:r>
            <a:r>
              <a:rPr lang="ja-JP" altLang="en-US" sz="1100" dirty="0">
                <a:solidFill>
                  <a:schemeClr val="tx1">
                    <a:lumMod val="85000"/>
                    <a:lumOff val="15000"/>
                  </a:schemeClr>
                </a:solidFill>
                <a:latin typeface="+mn-ea"/>
                <a:cs typeface="Meiryo UI" panose="020B0604030504040204" pitchFamily="50" charset="-128"/>
              </a:rPr>
              <a:t>経費管理や、追加調査に要する費用等の的確な徴収を確実にするために</a:t>
            </a:r>
            <a:r>
              <a:rPr lang="ja-JP" altLang="en-US" sz="1100" u="sng" dirty="0">
                <a:solidFill>
                  <a:schemeClr val="tx1">
                    <a:lumMod val="85000"/>
                    <a:lumOff val="15000"/>
                  </a:schemeClr>
                </a:solidFill>
                <a:latin typeface="+mn-ea"/>
                <a:cs typeface="Meiryo UI" panose="020B0604030504040204" pitchFamily="50" charset="-128"/>
              </a:rPr>
              <a:t>十分な体制整備が必要</a:t>
            </a:r>
            <a:r>
              <a:rPr lang="ja-JP" altLang="en-US" sz="1100" dirty="0">
                <a:solidFill>
                  <a:schemeClr val="tx1">
                    <a:lumMod val="85000"/>
                    <a:lumOff val="15000"/>
                  </a:schemeClr>
                </a:solidFill>
                <a:latin typeface="+mn-ea"/>
                <a:cs typeface="Meiryo UI" panose="020B0604030504040204" pitchFamily="50" charset="-128"/>
              </a:rPr>
              <a:t>ではないか</a:t>
            </a:r>
            <a:r>
              <a:rPr lang="ja-JP" altLang="en-US" sz="1100" dirty="0" smtClean="0">
                <a:solidFill>
                  <a:schemeClr val="tx1">
                    <a:lumMod val="85000"/>
                    <a:lumOff val="15000"/>
                  </a:schemeClr>
                </a:solidFill>
                <a:latin typeface="+mn-ea"/>
                <a:cs typeface="Meiryo UI" panose="020B0604030504040204" pitchFamily="50" charset="-128"/>
              </a:rPr>
              <a:t>。</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100" dirty="0">
              <a:solidFill>
                <a:schemeClr val="tx1">
                  <a:lumMod val="85000"/>
                  <a:lumOff val="15000"/>
                </a:schemeClr>
              </a:solidFill>
              <a:latin typeface="+mn-ea"/>
              <a:cs typeface="Meiryo UI" panose="020B0604030504040204" pitchFamily="50" charset="-128"/>
            </a:endParaRPr>
          </a:p>
          <a:p>
            <a:pPr>
              <a:lnSpc>
                <a:spcPts val="1400"/>
              </a:lnSpc>
            </a:pPr>
            <a:r>
              <a:rPr lang="ja-JP" altLang="en-US" sz="1400" b="1" dirty="0" smtClean="0">
                <a:solidFill>
                  <a:schemeClr val="tx1">
                    <a:lumMod val="85000"/>
                    <a:lumOff val="15000"/>
                  </a:schemeClr>
                </a:solidFill>
                <a:latin typeface="+mn-ea"/>
                <a:cs typeface="Meiryo UI" panose="020B0604030504040204" pitchFamily="50" charset="-128"/>
              </a:rPr>
              <a:t>＜</a:t>
            </a:r>
            <a:r>
              <a:rPr lang="ja-JP" altLang="en-US" sz="1400" b="1" dirty="0">
                <a:solidFill>
                  <a:schemeClr val="tx1">
                    <a:lumMod val="85000"/>
                    <a:lumOff val="15000"/>
                  </a:schemeClr>
                </a:solidFill>
                <a:latin typeface="+mn-ea"/>
                <a:cs typeface="Meiryo UI" panose="020B0604030504040204" pitchFamily="50" charset="-128"/>
              </a:rPr>
              <a:t>入場料</a:t>
            </a:r>
            <a:r>
              <a:rPr lang="ja-JP" altLang="en-US" sz="1400" b="1" dirty="0" smtClean="0">
                <a:solidFill>
                  <a:schemeClr val="tx1">
                    <a:lumMod val="85000"/>
                    <a:lumOff val="15000"/>
                  </a:schemeClr>
                </a:solidFill>
                <a:latin typeface="+mn-ea"/>
                <a:cs typeface="Meiryo UI" panose="020B0604030504040204" pitchFamily="50" charset="-128"/>
              </a:rPr>
              <a:t>＞</a:t>
            </a:r>
            <a:endParaRPr lang="en-US" altLang="ja-JP" sz="1400" b="1" dirty="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安易な入場</a:t>
            </a:r>
            <a:r>
              <a:rPr lang="ja-JP" altLang="en-US" sz="1100" dirty="0">
                <a:solidFill>
                  <a:schemeClr val="tx1">
                    <a:lumMod val="85000"/>
                    <a:lumOff val="15000"/>
                  </a:schemeClr>
                </a:solidFill>
                <a:latin typeface="+mn-ea"/>
                <a:cs typeface="Meiryo UI" panose="020B0604030504040204" pitchFamily="50" charset="-128"/>
              </a:rPr>
              <a:t>抑止</a:t>
            </a:r>
            <a:r>
              <a:rPr lang="ja-JP" altLang="en-US" sz="1100" dirty="0" smtClean="0">
                <a:solidFill>
                  <a:schemeClr val="tx1">
                    <a:lumMod val="85000"/>
                    <a:lumOff val="15000"/>
                  </a:schemeClr>
                </a:solidFill>
                <a:latin typeface="+mn-ea"/>
                <a:cs typeface="Meiryo UI" panose="020B0604030504040204" pitchFamily="50" charset="-128"/>
              </a:rPr>
              <a:t>を</a:t>
            </a:r>
            <a:r>
              <a:rPr lang="ja-JP" altLang="en-US" sz="1100" dirty="0">
                <a:solidFill>
                  <a:schemeClr val="tx1">
                    <a:lumMod val="85000"/>
                    <a:lumOff val="15000"/>
                  </a:schemeClr>
                </a:solidFill>
                <a:latin typeface="+mn-ea"/>
                <a:cs typeface="Meiryo UI" panose="020B0604030504040204" pitchFamily="50" charset="-128"/>
              </a:rPr>
              <a:t>図りつつ</a:t>
            </a:r>
            <a:r>
              <a:rPr lang="ja-JP" altLang="en-US" sz="1100" dirty="0" smtClean="0">
                <a:solidFill>
                  <a:schemeClr val="tx1">
                    <a:lumMod val="85000"/>
                    <a:lumOff val="15000"/>
                  </a:schemeClr>
                </a:solidFill>
                <a:latin typeface="+mn-ea"/>
                <a:cs typeface="Meiryo UI" panose="020B0604030504040204" pitchFamily="50" charset="-128"/>
              </a:rPr>
              <a:t>、日本人利用客に</a:t>
            </a:r>
            <a:r>
              <a:rPr lang="ja-JP" altLang="en-US" sz="1100" dirty="0">
                <a:solidFill>
                  <a:schemeClr val="tx1">
                    <a:lumMod val="85000"/>
                    <a:lumOff val="15000"/>
                  </a:schemeClr>
                </a:solidFill>
                <a:latin typeface="+mn-ea"/>
                <a:cs typeface="Meiryo UI" panose="020B0604030504040204" pitchFamily="50" charset="-128"/>
              </a:rPr>
              <a:t>過剰な負担とならないよう、</a:t>
            </a:r>
            <a:r>
              <a:rPr lang="ja-JP" altLang="en-US" sz="1100" u="sng" dirty="0">
                <a:solidFill>
                  <a:schemeClr val="tx1">
                    <a:lumMod val="85000"/>
                    <a:lumOff val="15000"/>
                  </a:schemeClr>
                </a:solidFill>
                <a:latin typeface="+mn-ea"/>
                <a:cs typeface="Meiryo UI" panose="020B0604030504040204" pitchFamily="50" charset="-128"/>
              </a:rPr>
              <a:t>他のアミューズメント</a:t>
            </a:r>
            <a:r>
              <a:rPr lang="ja-JP" altLang="en-US" sz="1100" u="sng" dirty="0" smtClean="0">
                <a:solidFill>
                  <a:schemeClr val="tx1">
                    <a:lumMod val="85000"/>
                    <a:lumOff val="15000"/>
                  </a:schemeClr>
                </a:solidFill>
                <a:latin typeface="+mn-ea"/>
                <a:cs typeface="Meiryo UI" panose="020B0604030504040204" pitchFamily="50" charset="-128"/>
              </a:rPr>
              <a:t>施設</a:t>
            </a:r>
            <a:r>
              <a:rPr lang="ja-JP" altLang="en-US" sz="1100" u="sng" dirty="0">
                <a:solidFill>
                  <a:schemeClr val="tx1">
                    <a:lumMod val="85000"/>
                    <a:lumOff val="15000"/>
                  </a:schemeClr>
                </a:solidFill>
                <a:latin typeface="+mn-ea"/>
                <a:cs typeface="Meiryo UI" panose="020B0604030504040204" pitchFamily="50" charset="-128"/>
              </a:rPr>
              <a:t>に</a:t>
            </a:r>
            <a:r>
              <a:rPr lang="ja-JP" altLang="en-US" sz="1100" u="sng" dirty="0" smtClean="0">
                <a:solidFill>
                  <a:schemeClr val="tx1">
                    <a:lumMod val="85000"/>
                    <a:lumOff val="15000"/>
                  </a:schemeClr>
                </a:solidFill>
                <a:latin typeface="+mn-ea"/>
                <a:cs typeface="Meiryo UI" panose="020B0604030504040204" pitchFamily="50" charset="-128"/>
              </a:rPr>
              <a:t>おける</a:t>
            </a:r>
            <a:r>
              <a:rPr lang="ja-JP" altLang="en-US" sz="1100" u="sng" dirty="0">
                <a:solidFill>
                  <a:schemeClr val="tx1">
                    <a:lumMod val="85000"/>
                    <a:lumOff val="15000"/>
                  </a:schemeClr>
                </a:solidFill>
                <a:latin typeface="+mn-ea"/>
                <a:cs typeface="Meiryo UI" panose="020B0604030504040204" pitchFamily="50" charset="-128"/>
              </a:rPr>
              <a:t>入場</a:t>
            </a:r>
            <a:r>
              <a:rPr lang="ja-JP" altLang="en-US" sz="1100" u="sng" dirty="0" smtClean="0">
                <a:solidFill>
                  <a:schemeClr val="tx1">
                    <a:lumMod val="85000"/>
                    <a:lumOff val="15000"/>
                  </a:schemeClr>
                </a:solidFill>
                <a:latin typeface="+mn-ea"/>
                <a:cs typeface="Meiryo UI" panose="020B0604030504040204" pitchFamily="50" charset="-128"/>
              </a:rPr>
              <a:t>料</a:t>
            </a:r>
            <a:r>
              <a:rPr lang="ja-JP" altLang="en-US" sz="1100" u="sng" dirty="0">
                <a:solidFill>
                  <a:schemeClr val="tx1">
                    <a:lumMod val="85000"/>
                    <a:lumOff val="15000"/>
                  </a:schemeClr>
                </a:solidFill>
                <a:latin typeface="+mn-ea"/>
                <a:cs typeface="Meiryo UI" panose="020B0604030504040204" pitchFamily="50" charset="-128"/>
              </a:rPr>
              <a:t>や海外渡航費等を参考</a:t>
            </a:r>
            <a:r>
              <a:rPr lang="ja-JP" altLang="en-US" sz="1100" dirty="0">
                <a:solidFill>
                  <a:schemeClr val="tx1">
                    <a:lumMod val="85000"/>
                    <a:lumOff val="15000"/>
                  </a:schemeClr>
                </a:solidFill>
                <a:latin typeface="+mn-ea"/>
                <a:cs typeface="Meiryo UI" panose="020B0604030504040204" pitchFamily="50" charset="-128"/>
              </a:rPr>
              <a:t>にして</a:t>
            </a:r>
            <a:r>
              <a:rPr lang="ja-JP" altLang="en-US" sz="1100" dirty="0" smtClean="0">
                <a:solidFill>
                  <a:schemeClr val="tx1">
                    <a:lumMod val="85000"/>
                    <a:lumOff val="15000"/>
                  </a:schemeClr>
                </a:solidFill>
                <a:latin typeface="+mn-ea"/>
                <a:cs typeface="Meiryo UI" panose="020B0604030504040204" pitchFamily="50" charset="-128"/>
              </a:rPr>
              <a:t>、金額を</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　　定める</a:t>
            </a:r>
            <a:r>
              <a:rPr lang="ja-JP" altLang="en-US" sz="1100" dirty="0">
                <a:solidFill>
                  <a:schemeClr val="tx1">
                    <a:lumMod val="85000"/>
                    <a:lumOff val="15000"/>
                  </a:schemeClr>
                </a:solidFill>
                <a:latin typeface="+mn-ea"/>
                <a:cs typeface="Meiryo UI" panose="020B0604030504040204" pitchFamily="50" charset="-128"/>
              </a:rPr>
              <a:t>こととしてはどうか</a:t>
            </a:r>
            <a:r>
              <a:rPr lang="ja-JP" altLang="en-US" sz="1100" dirty="0" smtClean="0">
                <a:solidFill>
                  <a:schemeClr val="tx1">
                    <a:lumMod val="85000"/>
                    <a:lumOff val="15000"/>
                  </a:schemeClr>
                </a:solidFill>
                <a:latin typeface="+mn-ea"/>
                <a:cs typeface="Meiryo UI" panose="020B0604030504040204" pitchFamily="50" charset="-128"/>
              </a:rPr>
              <a:t>。</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100" u="sng" dirty="0" smtClean="0">
                <a:solidFill>
                  <a:schemeClr val="tx1">
                    <a:lumMod val="85000"/>
                    <a:lumOff val="15000"/>
                  </a:schemeClr>
                </a:solidFill>
                <a:latin typeface="+mn-ea"/>
                <a:cs typeface="Meiryo UI" panose="020B0604030504040204" pitchFamily="50" charset="-128"/>
              </a:rPr>
              <a:t>使途</a:t>
            </a:r>
            <a:r>
              <a:rPr lang="ja-JP" altLang="en-US" sz="1100" u="sng" dirty="0">
                <a:solidFill>
                  <a:schemeClr val="tx1">
                    <a:lumMod val="85000"/>
                    <a:lumOff val="15000"/>
                  </a:schemeClr>
                </a:solidFill>
                <a:latin typeface="+mn-ea"/>
                <a:cs typeface="Meiryo UI" panose="020B0604030504040204" pitchFamily="50" charset="-128"/>
              </a:rPr>
              <a:t>は一般財源として公益目的</a:t>
            </a:r>
            <a:r>
              <a:rPr lang="ja-JP" altLang="en-US" sz="1100" u="sng" dirty="0" smtClean="0">
                <a:solidFill>
                  <a:schemeClr val="tx1">
                    <a:lumMod val="85000"/>
                    <a:lumOff val="15000"/>
                  </a:schemeClr>
                </a:solidFill>
                <a:latin typeface="+mn-ea"/>
                <a:cs typeface="Meiryo UI" panose="020B0604030504040204" pitchFamily="50" charset="-128"/>
              </a:rPr>
              <a:t>に用いる</a:t>
            </a:r>
            <a:r>
              <a:rPr lang="ja-JP" altLang="en-US" sz="1100" dirty="0">
                <a:solidFill>
                  <a:schemeClr val="tx1">
                    <a:lumMod val="85000"/>
                    <a:lumOff val="15000"/>
                  </a:schemeClr>
                </a:solidFill>
                <a:latin typeface="+mn-ea"/>
                <a:cs typeface="Meiryo UI" panose="020B0604030504040204" pitchFamily="50" charset="-128"/>
              </a:rPr>
              <a:t>こととしてはどうか</a:t>
            </a:r>
            <a:r>
              <a:rPr lang="ja-JP" altLang="en-US" sz="1100" dirty="0" smtClean="0">
                <a:solidFill>
                  <a:schemeClr val="tx1">
                    <a:lumMod val="85000"/>
                    <a:lumOff val="15000"/>
                  </a:schemeClr>
                </a:solidFill>
                <a:latin typeface="+mn-ea"/>
                <a:cs typeface="Meiryo UI" panose="020B0604030504040204" pitchFamily="50" charset="-128"/>
              </a:rPr>
              <a:t>。</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r>
              <a:rPr lang="ja-JP" altLang="en-US" sz="1400" b="1" dirty="0" smtClean="0">
                <a:solidFill>
                  <a:schemeClr val="tx1">
                    <a:lumMod val="85000"/>
                    <a:lumOff val="15000"/>
                  </a:schemeClr>
                </a:solidFill>
                <a:latin typeface="+mn-ea"/>
                <a:cs typeface="Meiryo UI" panose="020B0604030504040204" pitchFamily="50" charset="-128"/>
              </a:rPr>
              <a:t>＜国・地方の配分関係等＞</a:t>
            </a:r>
            <a:endParaRPr lang="en-US" altLang="ja-JP" sz="1400" b="1" dirty="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100" u="sng" dirty="0" smtClean="0">
                <a:solidFill>
                  <a:schemeClr val="tx1">
                    <a:lumMod val="85000"/>
                    <a:lumOff val="15000"/>
                  </a:schemeClr>
                </a:solidFill>
                <a:latin typeface="+mn-ea"/>
                <a:cs typeface="Meiryo UI" panose="020B0604030504040204" pitchFamily="50" charset="-128"/>
              </a:rPr>
              <a:t>納付金（</a:t>
            </a:r>
            <a:r>
              <a:rPr lang="en-US" altLang="ja-JP" sz="1100" u="sng" dirty="0" smtClean="0">
                <a:solidFill>
                  <a:schemeClr val="tx1">
                    <a:lumMod val="85000"/>
                    <a:lumOff val="15000"/>
                  </a:schemeClr>
                </a:solidFill>
                <a:latin typeface="+mn-ea"/>
                <a:cs typeface="Meiryo UI" panose="020B0604030504040204" pitchFamily="50" charset="-128"/>
              </a:rPr>
              <a:t>GGR</a:t>
            </a:r>
            <a:r>
              <a:rPr lang="ja-JP" altLang="en-US" sz="1100" u="sng" dirty="0">
                <a:solidFill>
                  <a:schemeClr val="tx1">
                    <a:lumMod val="85000"/>
                    <a:lumOff val="15000"/>
                  </a:schemeClr>
                </a:solidFill>
                <a:latin typeface="+mn-ea"/>
                <a:cs typeface="Meiryo UI" panose="020B0604030504040204" pitchFamily="50" charset="-128"/>
              </a:rPr>
              <a:t>比例</a:t>
            </a:r>
            <a:r>
              <a:rPr lang="ja-JP" altLang="en-US" sz="1100" u="sng" dirty="0" smtClean="0">
                <a:solidFill>
                  <a:schemeClr val="tx1">
                    <a:lumMod val="85000"/>
                    <a:lumOff val="15000"/>
                  </a:schemeClr>
                </a:solidFill>
                <a:latin typeface="+mn-ea"/>
                <a:cs typeface="Meiryo UI" panose="020B0604030504040204" pitchFamily="50" charset="-128"/>
              </a:rPr>
              <a:t>部分</a:t>
            </a:r>
            <a:r>
              <a:rPr lang="ja-JP" altLang="en-US" sz="1100" u="sng" dirty="0">
                <a:solidFill>
                  <a:schemeClr val="tx1">
                    <a:lumMod val="85000"/>
                    <a:lumOff val="15000"/>
                  </a:schemeClr>
                </a:solidFill>
                <a:latin typeface="+mn-ea"/>
                <a:cs typeface="Meiryo UI" panose="020B0604030504040204" pitchFamily="50" charset="-128"/>
              </a:rPr>
              <a:t>）</a:t>
            </a:r>
            <a:r>
              <a:rPr lang="ja-JP" altLang="en-US" sz="1100" u="sng" dirty="0" smtClean="0">
                <a:solidFill>
                  <a:schemeClr val="tx1">
                    <a:lumMod val="85000"/>
                    <a:lumOff val="15000"/>
                  </a:schemeClr>
                </a:solidFill>
                <a:latin typeface="+mn-ea"/>
                <a:cs typeface="Meiryo UI" panose="020B0604030504040204" pitchFamily="50" charset="-128"/>
              </a:rPr>
              <a:t>及び</a:t>
            </a:r>
            <a:r>
              <a:rPr lang="ja-JP" altLang="en-US" sz="1100" u="sng" dirty="0">
                <a:solidFill>
                  <a:schemeClr val="tx1">
                    <a:lumMod val="85000"/>
                    <a:lumOff val="15000"/>
                  </a:schemeClr>
                </a:solidFill>
                <a:latin typeface="+mn-ea"/>
                <a:cs typeface="Meiryo UI" panose="020B0604030504040204" pitchFamily="50" charset="-128"/>
              </a:rPr>
              <a:t>入場</a:t>
            </a:r>
            <a:r>
              <a:rPr lang="ja-JP" altLang="en-US" sz="1100" u="sng" dirty="0" smtClean="0">
                <a:solidFill>
                  <a:schemeClr val="tx1">
                    <a:lumMod val="85000"/>
                    <a:lumOff val="15000"/>
                  </a:schemeClr>
                </a:solidFill>
                <a:latin typeface="+mn-ea"/>
                <a:cs typeface="Meiryo UI" panose="020B0604030504040204" pitchFamily="50" charset="-128"/>
              </a:rPr>
              <a:t>料</a:t>
            </a:r>
            <a:r>
              <a:rPr lang="ja-JP" altLang="en-US" sz="1100" u="sng" dirty="0">
                <a:solidFill>
                  <a:schemeClr val="tx1">
                    <a:lumMod val="85000"/>
                    <a:lumOff val="15000"/>
                  </a:schemeClr>
                </a:solidFill>
                <a:latin typeface="+mn-ea"/>
                <a:cs typeface="Meiryo UI" panose="020B0604030504040204" pitchFamily="50" charset="-128"/>
              </a:rPr>
              <a:t>は</a:t>
            </a:r>
            <a:r>
              <a:rPr lang="ja-JP" altLang="en-US" sz="1100" dirty="0">
                <a:solidFill>
                  <a:schemeClr val="tx1">
                    <a:lumMod val="85000"/>
                    <a:lumOff val="15000"/>
                  </a:schemeClr>
                </a:solidFill>
                <a:latin typeface="+mn-ea"/>
                <a:cs typeface="Meiryo UI" panose="020B0604030504040204" pitchFamily="50" charset="-128"/>
              </a:rPr>
              <a:t>、国・地方でそれぞれ幅広く公益目的に用いる必要があることから、</a:t>
            </a:r>
            <a:r>
              <a:rPr lang="ja-JP" altLang="en-US" sz="1100" u="sng" dirty="0">
                <a:solidFill>
                  <a:schemeClr val="tx1">
                    <a:lumMod val="85000"/>
                    <a:lumOff val="15000"/>
                  </a:schemeClr>
                </a:solidFill>
                <a:latin typeface="+mn-ea"/>
                <a:cs typeface="Meiryo UI" panose="020B0604030504040204" pitchFamily="50" charset="-128"/>
              </a:rPr>
              <a:t>国・認定</a:t>
            </a:r>
            <a:r>
              <a:rPr lang="ja-JP" altLang="en-US" sz="1100" u="sng" dirty="0" smtClean="0">
                <a:solidFill>
                  <a:schemeClr val="tx1">
                    <a:lumMod val="85000"/>
                    <a:lumOff val="15000"/>
                  </a:schemeClr>
                </a:solidFill>
                <a:latin typeface="+mn-ea"/>
                <a:cs typeface="Meiryo UI" panose="020B0604030504040204" pitchFamily="50" charset="-128"/>
              </a:rPr>
              <a:t>都道府県</a:t>
            </a:r>
            <a:r>
              <a:rPr lang="ja-JP" altLang="en-US" sz="1100" u="sng" dirty="0">
                <a:solidFill>
                  <a:schemeClr val="tx1">
                    <a:lumMod val="85000"/>
                    <a:lumOff val="15000"/>
                  </a:schemeClr>
                </a:solidFill>
                <a:latin typeface="+mn-ea"/>
                <a:cs typeface="Meiryo UI" panose="020B0604030504040204" pitchFamily="50" charset="-128"/>
              </a:rPr>
              <a:t>等の折半</a:t>
            </a:r>
            <a:r>
              <a:rPr lang="ja-JP" altLang="en-US" sz="1100" dirty="0">
                <a:solidFill>
                  <a:schemeClr val="tx1">
                    <a:lumMod val="85000"/>
                    <a:lumOff val="15000"/>
                  </a:schemeClr>
                </a:solidFill>
                <a:latin typeface="+mn-ea"/>
                <a:cs typeface="Meiryo UI" panose="020B0604030504040204" pitchFamily="50" charset="-128"/>
              </a:rPr>
              <a:t>としてはどうか</a:t>
            </a:r>
            <a:r>
              <a:rPr lang="ja-JP" altLang="en-US" sz="1100" dirty="0" smtClean="0">
                <a:solidFill>
                  <a:schemeClr val="tx1">
                    <a:lumMod val="85000"/>
                    <a:lumOff val="15000"/>
                  </a:schemeClr>
                </a:solidFill>
                <a:latin typeface="+mn-ea"/>
                <a:cs typeface="Meiryo UI" panose="020B0604030504040204" pitchFamily="50" charset="-128"/>
              </a:rPr>
              <a:t>。</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smtClean="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徴収</a:t>
            </a:r>
            <a:r>
              <a:rPr lang="ja-JP" altLang="en-US" sz="1100" dirty="0">
                <a:solidFill>
                  <a:schemeClr val="tx1">
                    <a:lumMod val="85000"/>
                    <a:lumOff val="15000"/>
                  </a:schemeClr>
                </a:solidFill>
                <a:latin typeface="+mn-ea"/>
                <a:cs typeface="Meiryo UI" panose="020B0604030504040204" pitchFamily="50" charset="-128"/>
              </a:rPr>
              <a:t>については、地方消費税に倣い、</a:t>
            </a:r>
            <a:r>
              <a:rPr lang="ja-JP" altLang="en-US" sz="1100" u="sng" dirty="0">
                <a:solidFill>
                  <a:schemeClr val="tx1">
                    <a:lumMod val="85000"/>
                    <a:lumOff val="15000"/>
                  </a:schemeClr>
                </a:solidFill>
                <a:latin typeface="+mn-ea"/>
                <a:cs typeface="Meiryo UI" panose="020B0604030504040204" pitchFamily="50" charset="-128"/>
              </a:rPr>
              <a:t>国が一括徴収して認定都道府県等に</a:t>
            </a:r>
            <a:r>
              <a:rPr lang="ja-JP" altLang="en-US" sz="1100" u="sng" dirty="0" smtClean="0">
                <a:solidFill>
                  <a:schemeClr val="tx1">
                    <a:lumMod val="85000"/>
                    <a:lumOff val="15000"/>
                  </a:schemeClr>
                </a:solidFill>
                <a:latin typeface="+mn-ea"/>
                <a:cs typeface="Meiryo UI" panose="020B0604030504040204" pitchFamily="50" charset="-128"/>
              </a:rPr>
              <a:t>払い込む</a:t>
            </a:r>
            <a:r>
              <a:rPr lang="ja-JP" altLang="en-US" sz="1100" dirty="0" smtClean="0">
                <a:solidFill>
                  <a:schemeClr val="tx1">
                    <a:lumMod val="85000"/>
                    <a:lumOff val="15000"/>
                  </a:schemeClr>
                </a:solidFill>
                <a:latin typeface="+mn-ea"/>
                <a:cs typeface="Meiryo UI" panose="020B0604030504040204" pitchFamily="50" charset="-128"/>
              </a:rPr>
              <a:t>こと</a:t>
            </a:r>
            <a:r>
              <a:rPr lang="ja-JP" altLang="en-US" sz="1100" dirty="0">
                <a:solidFill>
                  <a:schemeClr val="tx1">
                    <a:lumMod val="85000"/>
                    <a:lumOff val="15000"/>
                  </a:schemeClr>
                </a:solidFill>
                <a:latin typeface="+mn-ea"/>
                <a:cs typeface="Meiryo UI" panose="020B0604030504040204" pitchFamily="50" charset="-128"/>
              </a:rPr>
              <a:t>としてはどうか</a:t>
            </a:r>
            <a:r>
              <a:rPr lang="ja-JP" altLang="en-US" sz="1100" dirty="0" smtClean="0">
                <a:solidFill>
                  <a:schemeClr val="tx1">
                    <a:lumMod val="85000"/>
                    <a:lumOff val="15000"/>
                  </a:schemeClr>
                </a:solidFill>
                <a:latin typeface="+mn-ea"/>
                <a:cs typeface="Meiryo UI" panose="020B0604030504040204" pitchFamily="50" charset="-128"/>
              </a:rPr>
              <a:t>。</a:t>
            </a:r>
            <a:endParaRPr lang="ja-JP" altLang="en-US" sz="1100" dirty="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100" u="sng" dirty="0">
                <a:solidFill>
                  <a:schemeClr val="tx1">
                    <a:lumMod val="85000"/>
                    <a:lumOff val="15000"/>
                  </a:schemeClr>
                </a:solidFill>
                <a:latin typeface="+mn-ea"/>
                <a:cs typeface="Meiryo UI" panose="020B0604030504040204" pitchFamily="50" charset="-128"/>
              </a:rPr>
              <a:t>立地</a:t>
            </a:r>
            <a:r>
              <a:rPr lang="ja-JP" altLang="en-US" sz="1100" u="sng" dirty="0" smtClean="0">
                <a:solidFill>
                  <a:schemeClr val="tx1">
                    <a:lumMod val="85000"/>
                    <a:lumOff val="15000"/>
                  </a:schemeClr>
                </a:solidFill>
                <a:latin typeface="+mn-ea"/>
                <a:cs typeface="Meiryo UI" panose="020B0604030504040204" pitchFamily="50" charset="-128"/>
              </a:rPr>
              <a:t>市町村</a:t>
            </a:r>
            <a:r>
              <a:rPr lang="ja-JP" altLang="en-US" sz="1100" u="sng" dirty="0">
                <a:solidFill>
                  <a:schemeClr val="tx1">
                    <a:lumMod val="85000"/>
                    <a:lumOff val="15000"/>
                  </a:schemeClr>
                </a:solidFill>
                <a:latin typeface="+mn-ea"/>
                <a:cs typeface="Meiryo UI" panose="020B0604030504040204" pitchFamily="50" charset="-128"/>
              </a:rPr>
              <a:t>等及び</a:t>
            </a:r>
            <a:r>
              <a:rPr lang="ja-JP" altLang="en-US" sz="1100" u="sng" dirty="0" smtClean="0">
                <a:solidFill>
                  <a:schemeClr val="tx1">
                    <a:lumMod val="85000"/>
                    <a:lumOff val="15000"/>
                  </a:schemeClr>
                </a:solidFill>
                <a:latin typeface="+mn-ea"/>
                <a:cs typeface="Meiryo UI" panose="020B0604030504040204" pitchFamily="50" charset="-128"/>
              </a:rPr>
              <a:t>周辺</a:t>
            </a:r>
            <a:r>
              <a:rPr lang="ja-JP" altLang="en-US" sz="1100" u="sng" dirty="0">
                <a:solidFill>
                  <a:schemeClr val="tx1">
                    <a:lumMod val="85000"/>
                    <a:lumOff val="15000"/>
                  </a:schemeClr>
                </a:solidFill>
                <a:latin typeface="+mn-ea"/>
                <a:cs typeface="Meiryo UI" panose="020B0604030504040204" pitchFamily="50" charset="-128"/>
              </a:rPr>
              <a:t>自治</a:t>
            </a:r>
            <a:r>
              <a:rPr lang="ja-JP" altLang="en-US" sz="1100" u="sng" dirty="0" smtClean="0">
                <a:solidFill>
                  <a:schemeClr val="tx1">
                    <a:lumMod val="85000"/>
                    <a:lumOff val="15000"/>
                  </a:schemeClr>
                </a:solidFill>
                <a:latin typeface="+mn-ea"/>
                <a:cs typeface="Meiryo UI" panose="020B0604030504040204" pitchFamily="50" charset="-128"/>
              </a:rPr>
              <a:t>体</a:t>
            </a:r>
            <a:r>
              <a:rPr lang="ja-JP" altLang="en-US" sz="1100" u="sng" dirty="0">
                <a:solidFill>
                  <a:schemeClr val="tx1">
                    <a:lumMod val="85000"/>
                    <a:lumOff val="15000"/>
                  </a:schemeClr>
                </a:solidFill>
                <a:latin typeface="+mn-ea"/>
                <a:cs typeface="Meiryo UI" panose="020B0604030504040204" pitchFamily="50" charset="-128"/>
              </a:rPr>
              <a:t>に対しては、認定都道府県等から</a:t>
            </a:r>
            <a:r>
              <a:rPr lang="ja-JP" altLang="en-US" sz="1100" u="sng" dirty="0" smtClean="0">
                <a:solidFill>
                  <a:schemeClr val="tx1">
                    <a:lumMod val="85000"/>
                    <a:lumOff val="15000"/>
                  </a:schemeClr>
                </a:solidFill>
                <a:latin typeface="+mn-ea"/>
                <a:cs typeface="Meiryo UI" panose="020B0604030504040204" pitchFamily="50" charset="-128"/>
              </a:rPr>
              <a:t>納付金の</a:t>
            </a:r>
            <a:r>
              <a:rPr lang="ja-JP" altLang="en-US" sz="1100" u="sng" dirty="0">
                <a:solidFill>
                  <a:schemeClr val="tx1">
                    <a:lumMod val="85000"/>
                    <a:lumOff val="15000"/>
                  </a:schemeClr>
                </a:solidFill>
                <a:latin typeface="+mn-ea"/>
                <a:cs typeface="Meiryo UI" panose="020B0604030504040204" pitchFamily="50" charset="-128"/>
              </a:rPr>
              <a:t>⼀部を交付できる</a:t>
            </a:r>
            <a:r>
              <a:rPr lang="ja-JP" altLang="en-US" sz="1100" dirty="0">
                <a:solidFill>
                  <a:schemeClr val="tx1">
                    <a:lumMod val="85000"/>
                    <a:lumOff val="15000"/>
                  </a:schemeClr>
                </a:solidFill>
                <a:latin typeface="+mn-ea"/>
                <a:cs typeface="Meiryo UI" panose="020B0604030504040204" pitchFamily="50" charset="-128"/>
              </a:rPr>
              <a:t>こととし、その配分に</a:t>
            </a:r>
            <a:r>
              <a:rPr lang="ja-JP" altLang="en-US" sz="1100" dirty="0" smtClean="0">
                <a:solidFill>
                  <a:schemeClr val="tx1">
                    <a:lumMod val="85000"/>
                    <a:lumOff val="15000"/>
                  </a:schemeClr>
                </a:solidFill>
                <a:latin typeface="+mn-ea"/>
                <a:cs typeface="Meiryo UI" panose="020B0604030504040204" pitchFamily="50" charset="-128"/>
              </a:rPr>
              <a:t>ついては、</a:t>
            </a:r>
            <a:r>
              <a:rPr lang="ja-JP" altLang="en-US" sz="1100" u="sng" dirty="0" smtClean="0">
                <a:solidFill>
                  <a:schemeClr val="tx1">
                    <a:lumMod val="85000"/>
                    <a:lumOff val="15000"/>
                  </a:schemeClr>
                </a:solidFill>
                <a:latin typeface="+mn-ea"/>
                <a:cs typeface="Meiryo UI" panose="020B0604030504040204" pitchFamily="50" charset="-128"/>
              </a:rPr>
              <a:t>認定</a:t>
            </a:r>
            <a:r>
              <a:rPr lang="ja-JP" altLang="en-US" sz="1100" u="sng" dirty="0">
                <a:solidFill>
                  <a:schemeClr val="tx1">
                    <a:lumMod val="85000"/>
                    <a:lumOff val="15000"/>
                  </a:schemeClr>
                </a:solidFill>
                <a:latin typeface="+mn-ea"/>
                <a:cs typeface="Meiryo UI" panose="020B0604030504040204" pitchFamily="50" charset="-128"/>
              </a:rPr>
              <a:t>都道府県等が作成</a:t>
            </a:r>
            <a:r>
              <a:rPr lang="ja-JP" altLang="en-US" sz="1100" u="sng" dirty="0" smtClean="0">
                <a:solidFill>
                  <a:schemeClr val="tx1">
                    <a:lumMod val="85000"/>
                    <a:lumOff val="15000"/>
                  </a:schemeClr>
                </a:solidFill>
                <a:latin typeface="+mn-ea"/>
                <a:cs typeface="Meiryo UI" panose="020B0604030504040204" pitchFamily="50" charset="-128"/>
              </a:rPr>
              <a:t>する</a:t>
            </a:r>
            <a:endParaRPr lang="en-US" altLang="ja-JP" sz="1100" u="sng"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100" u="sng" dirty="0" smtClean="0">
                <a:solidFill>
                  <a:schemeClr val="tx1">
                    <a:lumMod val="85000"/>
                    <a:lumOff val="15000"/>
                  </a:schemeClr>
                </a:solidFill>
                <a:latin typeface="+mn-ea"/>
                <a:cs typeface="Meiryo UI" panose="020B0604030504040204" pitchFamily="50" charset="-128"/>
              </a:rPr>
              <a:t>整備計画の</a:t>
            </a:r>
            <a:r>
              <a:rPr lang="ja-JP" altLang="en-US" sz="1100" u="sng" dirty="0">
                <a:solidFill>
                  <a:schemeClr val="tx1">
                    <a:lumMod val="85000"/>
                    <a:lumOff val="15000"/>
                  </a:schemeClr>
                </a:solidFill>
                <a:latin typeface="+mn-ea"/>
                <a:cs typeface="Meiryo UI" panose="020B0604030504040204" pitchFamily="50" charset="-128"/>
              </a:rPr>
              <a:t>記載事項</a:t>
            </a:r>
            <a:r>
              <a:rPr lang="ja-JP" altLang="en-US" sz="1100" dirty="0">
                <a:solidFill>
                  <a:schemeClr val="tx1">
                    <a:lumMod val="85000"/>
                    <a:lumOff val="15000"/>
                  </a:schemeClr>
                </a:solidFill>
                <a:latin typeface="+mn-ea"/>
                <a:cs typeface="Meiryo UI" panose="020B0604030504040204" pitchFamily="50" charset="-128"/>
              </a:rPr>
              <a:t>としてはどうか。</a:t>
            </a:r>
            <a:endParaRPr lang="en-US" altLang="ja-JP" sz="1100" dirty="0" smtClean="0">
              <a:solidFill>
                <a:schemeClr val="tx1">
                  <a:lumMod val="85000"/>
                  <a:lumOff val="15000"/>
                </a:schemeClr>
              </a:solidFill>
              <a:latin typeface="+mn-ea"/>
              <a:cs typeface="Meiryo UI" panose="020B0604030504040204" pitchFamily="50" charset="-128"/>
            </a:endParaRPr>
          </a:p>
        </p:txBody>
      </p:sp>
      <p:sp>
        <p:nvSpPr>
          <p:cNvPr id="4" name="テキスト ボックス 3"/>
          <p:cNvSpPr txBox="1"/>
          <p:nvPr/>
        </p:nvSpPr>
        <p:spPr>
          <a:xfrm>
            <a:off x="0" y="0"/>
            <a:ext cx="9906000" cy="461665"/>
          </a:xfrm>
          <a:prstGeom prst="rect">
            <a:avLst/>
          </a:prstGeom>
          <a:solidFill>
            <a:schemeClr val="tx2">
              <a:lumMod val="60000"/>
              <a:lumOff val="40000"/>
            </a:schemeClr>
          </a:solidFill>
        </p:spPr>
        <p:txBody>
          <a:bodyPr wrap="square" rtlCol="0">
            <a:spAutoFit/>
          </a:bodyPr>
          <a:lstStyle/>
          <a:p>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国の動向　</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～第６回</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特定複合観光施設</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区域整備推進会議</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の主な</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ポイント～</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969224" y="446779"/>
            <a:ext cx="2936776" cy="248068"/>
          </a:xfrm>
          <a:prstGeom prst="rect">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国</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IR</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推進会議の第</a:t>
            </a:r>
            <a:r>
              <a:rPr lang="en-US" altLang="ja-JP"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6</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回（</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H29.7.4</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）の資料から</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作成</a:t>
            </a:r>
            <a:endParaRPr kumimoji="1"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6" name="テキスト ボックス 5"/>
          <p:cNvSpPr txBox="1"/>
          <p:nvPr/>
        </p:nvSpPr>
        <p:spPr>
          <a:xfrm>
            <a:off x="257577" y="783147"/>
            <a:ext cx="9355684" cy="609847"/>
          </a:xfrm>
          <a:prstGeom prst="rect">
            <a:avLst/>
          </a:prstGeom>
          <a:noFill/>
          <a:ln w="6350">
            <a:solidFill>
              <a:schemeClr val="tx1"/>
            </a:solidFill>
          </a:ln>
        </p:spPr>
        <p:txBody>
          <a:bodyPr wrap="square" rtlCol="0">
            <a:spAutoFit/>
          </a:bodyPr>
          <a:lstStyle/>
          <a:p>
            <a:pPr>
              <a:lnSpc>
                <a:spcPts val="1400"/>
              </a:lnSpc>
            </a:pP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100" u="sng" dirty="0" smtClean="0">
                <a:solidFill>
                  <a:schemeClr val="tx1">
                    <a:lumMod val="85000"/>
                    <a:lumOff val="15000"/>
                  </a:schemeClr>
                </a:solidFill>
                <a:latin typeface="+mn-ea"/>
                <a:cs typeface="Meiryo UI" panose="020B0604030504040204" pitchFamily="50" charset="-128"/>
              </a:rPr>
              <a:t>カジノ</a:t>
            </a:r>
            <a:r>
              <a:rPr lang="ja-JP" altLang="en-US" sz="1100" u="sng" dirty="0">
                <a:solidFill>
                  <a:schemeClr val="tx1">
                    <a:lumMod val="85000"/>
                    <a:lumOff val="15000"/>
                  </a:schemeClr>
                </a:solidFill>
                <a:latin typeface="+mn-ea"/>
                <a:cs typeface="Meiryo UI" panose="020B0604030504040204" pitchFamily="50" charset="-128"/>
              </a:rPr>
              <a:t>収益を幅広く公益に還元する</a:t>
            </a:r>
            <a:r>
              <a:rPr lang="ja-JP" altLang="en-US" sz="1100" dirty="0">
                <a:solidFill>
                  <a:schemeClr val="tx1">
                    <a:lumMod val="85000"/>
                    <a:lumOff val="15000"/>
                  </a:schemeClr>
                </a:solidFill>
                <a:latin typeface="+mn-ea"/>
                <a:cs typeface="Meiryo UI" panose="020B0604030504040204" pitchFamily="50" charset="-128"/>
              </a:rPr>
              <a:t>とともに、世界最高水準の規制</a:t>
            </a:r>
            <a:r>
              <a:rPr lang="ja-JP" altLang="en-US" sz="1100" dirty="0" smtClean="0">
                <a:solidFill>
                  <a:schemeClr val="tx1">
                    <a:lumMod val="85000"/>
                    <a:lumOff val="15000"/>
                  </a:schemeClr>
                </a:solidFill>
                <a:latin typeface="+mn-ea"/>
                <a:cs typeface="Meiryo UI" panose="020B0604030504040204" pitchFamily="50" charset="-128"/>
              </a:rPr>
              <a:t>を行うため</a:t>
            </a:r>
            <a:r>
              <a:rPr lang="ja-JP" altLang="en-US" sz="1100" dirty="0">
                <a:solidFill>
                  <a:schemeClr val="tx1">
                    <a:lumMod val="85000"/>
                    <a:lumOff val="15000"/>
                  </a:schemeClr>
                </a:solidFill>
                <a:latin typeface="+mn-ea"/>
                <a:cs typeface="Meiryo UI" panose="020B0604030504040204" pitchFamily="50" charset="-128"/>
              </a:rPr>
              <a:t>の</a:t>
            </a:r>
            <a:r>
              <a:rPr lang="ja-JP" altLang="en-US" sz="1100" u="sng" dirty="0">
                <a:solidFill>
                  <a:schemeClr val="tx1">
                    <a:lumMod val="85000"/>
                    <a:lumOff val="15000"/>
                  </a:schemeClr>
                </a:solidFill>
                <a:latin typeface="+mn-ea"/>
                <a:cs typeface="Meiryo UI" panose="020B0604030504040204" pitchFamily="50" charset="-128"/>
              </a:rPr>
              <a:t>歳出増加については安定財源を確保</a:t>
            </a:r>
            <a:r>
              <a:rPr lang="ja-JP" altLang="en-US" sz="1100" dirty="0" smtClean="0">
                <a:solidFill>
                  <a:schemeClr val="tx1">
                    <a:lumMod val="85000"/>
                    <a:lumOff val="15000"/>
                  </a:schemeClr>
                </a:solidFill>
                <a:latin typeface="+mn-ea"/>
                <a:cs typeface="Meiryo UI" panose="020B0604030504040204" pitchFamily="50" charset="-128"/>
              </a:rPr>
              <a:t>するべき。</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100" dirty="0" smtClean="0"/>
              <a:t>その</a:t>
            </a:r>
            <a:r>
              <a:rPr lang="ja-JP" altLang="en-US" sz="1100" dirty="0"/>
              <a:t>観点から諸外国の例も踏まえると、</a:t>
            </a:r>
            <a:r>
              <a:rPr lang="ja-JP" altLang="en-US" sz="1100" u="sng" dirty="0"/>
              <a:t>固定費用は定額</a:t>
            </a:r>
            <a:r>
              <a:rPr lang="ja-JP" altLang="en-US" sz="1100" u="sng" dirty="0" smtClean="0"/>
              <a:t>負担</a:t>
            </a:r>
            <a:r>
              <a:rPr lang="ja-JP" altLang="en-US" sz="1100" u="sng" dirty="0"/>
              <a:t>で賄い、変動費用は変動実費負担を課す方式</a:t>
            </a:r>
            <a:r>
              <a:rPr lang="ja-JP" altLang="en-US" sz="1100" dirty="0"/>
              <a:t>が最も安定的かつ確実な制度と考えられる。</a:t>
            </a:r>
            <a:r>
              <a:rPr lang="ja-JP" altLang="en-US" sz="1050" dirty="0" smtClean="0">
                <a:solidFill>
                  <a:schemeClr val="tx1">
                    <a:lumMod val="85000"/>
                    <a:lumOff val="15000"/>
                  </a:schemeClr>
                </a:solidFill>
                <a:latin typeface="+mn-ea"/>
                <a:cs typeface="Meiryo UI" panose="020B0604030504040204" pitchFamily="50" charset="-128"/>
              </a:rPr>
              <a:t>　</a:t>
            </a:r>
            <a:endParaRPr lang="en-US" altLang="ja-JP" sz="1050" dirty="0" smtClean="0">
              <a:solidFill>
                <a:schemeClr val="tx1">
                  <a:lumMod val="85000"/>
                  <a:lumOff val="15000"/>
                </a:schemeClr>
              </a:solidFill>
              <a:latin typeface="+mn-ea"/>
              <a:cs typeface="Meiryo UI" panose="020B0604030504040204" pitchFamily="50" charset="-128"/>
            </a:endParaRPr>
          </a:p>
        </p:txBody>
      </p:sp>
      <p:sp>
        <p:nvSpPr>
          <p:cNvPr id="12" name="角丸四角形 11"/>
          <p:cNvSpPr/>
          <p:nvPr/>
        </p:nvSpPr>
        <p:spPr>
          <a:xfrm>
            <a:off x="244267" y="576924"/>
            <a:ext cx="4132669" cy="353156"/>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rPr>
              <a:t>カジノにおける公租公課についての基本原則</a:t>
            </a:r>
          </a:p>
        </p:txBody>
      </p:sp>
      <p:sp>
        <p:nvSpPr>
          <p:cNvPr id="14" name="角丸四角形 13"/>
          <p:cNvSpPr/>
          <p:nvPr/>
        </p:nvSpPr>
        <p:spPr>
          <a:xfrm>
            <a:off x="257577" y="1527719"/>
            <a:ext cx="3961169" cy="353156"/>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公租公課の検討の方向性</a:t>
            </a:r>
            <a:endParaRPr lang="ja-JP" altLang="en-US" sz="1600" b="1" dirty="0">
              <a:solidFill>
                <a:schemeClr val="bg1"/>
              </a:solidFill>
            </a:endParaRPr>
          </a:p>
        </p:txBody>
      </p:sp>
      <p:sp>
        <p:nvSpPr>
          <p:cNvPr id="8" name="テキスト ボックス 7"/>
          <p:cNvSpPr txBox="1"/>
          <p:nvPr/>
        </p:nvSpPr>
        <p:spPr>
          <a:xfrm>
            <a:off x="244016" y="6102797"/>
            <a:ext cx="9354341" cy="592470"/>
          </a:xfrm>
          <a:prstGeom prst="rect">
            <a:avLst/>
          </a:prstGeom>
          <a:noFill/>
          <a:ln w="6350">
            <a:solidFill>
              <a:schemeClr val="tx1"/>
            </a:solidFill>
          </a:ln>
        </p:spPr>
        <p:txBody>
          <a:bodyPr wrap="square" rtlCol="0">
            <a:spAutoFit/>
          </a:bodyPr>
          <a:lstStyle/>
          <a:p>
            <a:pPr>
              <a:lnSpc>
                <a:spcPts val="13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smtClean="0">
                <a:solidFill>
                  <a:schemeClr val="tx1">
                    <a:lumMod val="85000"/>
                    <a:lumOff val="15000"/>
                  </a:schemeClr>
                </a:solidFill>
                <a:latin typeface="+mn-ea"/>
                <a:cs typeface="Meiryo UI" panose="020B0604030504040204" pitchFamily="50" charset="-128"/>
              </a:rPr>
              <a:t>○基本的な位置付け　⇒　ＩＲ</a:t>
            </a:r>
            <a:r>
              <a:rPr lang="ja-JP" altLang="en-US" sz="1050" dirty="0">
                <a:solidFill>
                  <a:schemeClr val="tx1">
                    <a:lumMod val="85000"/>
                    <a:lumOff val="15000"/>
                  </a:schemeClr>
                </a:solidFill>
                <a:latin typeface="+mn-ea"/>
                <a:cs typeface="Meiryo UI" panose="020B0604030504040204" pitchFamily="50" charset="-128"/>
              </a:rPr>
              <a:t>推進・振興に関係する他の行政機関とは一線を画し、カジノに関する規制を厳格に執行する独立した行政</a:t>
            </a:r>
            <a:r>
              <a:rPr lang="ja-JP" altLang="en-US" sz="1050" dirty="0" smtClean="0">
                <a:solidFill>
                  <a:schemeClr val="tx1">
                    <a:lumMod val="85000"/>
                    <a:lumOff val="15000"/>
                  </a:schemeClr>
                </a:solidFill>
                <a:latin typeface="+mn-ea"/>
                <a:cs typeface="Meiryo UI" panose="020B0604030504040204" pitchFamily="50" charset="-128"/>
              </a:rPr>
              <a:t>委員会</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smtClean="0">
                <a:solidFill>
                  <a:schemeClr val="tx1">
                    <a:lumMod val="85000"/>
                    <a:lumOff val="15000"/>
                  </a:schemeClr>
                </a:solidFill>
                <a:latin typeface="+mn-ea"/>
                <a:cs typeface="Meiryo UI" panose="020B0604030504040204" pitchFamily="50" charset="-128"/>
              </a:rPr>
              <a:t>○活動のイメージ　</a:t>
            </a: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dirty="0">
                <a:solidFill>
                  <a:schemeClr val="tx1">
                    <a:lumMod val="85000"/>
                    <a:lumOff val="15000"/>
                  </a:schemeClr>
                </a:solidFill>
                <a:latin typeface="+mn-ea"/>
                <a:cs typeface="Meiryo UI" panose="020B0604030504040204" pitchFamily="50" charset="-128"/>
              </a:rPr>
              <a:t>　①免許等による参入規制　②カジノ行為の規制・</a:t>
            </a:r>
            <a:r>
              <a:rPr lang="ja-JP" altLang="en-US" sz="1050" dirty="0" smtClean="0">
                <a:solidFill>
                  <a:schemeClr val="tx1">
                    <a:lumMod val="85000"/>
                    <a:lumOff val="15000"/>
                  </a:schemeClr>
                </a:solidFill>
                <a:latin typeface="+mn-ea"/>
                <a:cs typeface="Meiryo UI" panose="020B0604030504040204" pitchFamily="50" charset="-128"/>
              </a:rPr>
              <a:t>監督</a:t>
            </a:r>
            <a:r>
              <a:rPr lang="ja-JP" altLang="en-US" sz="1050" dirty="0">
                <a:solidFill>
                  <a:schemeClr val="tx1">
                    <a:lumMod val="85000"/>
                    <a:lumOff val="15000"/>
                  </a:schemeClr>
                </a:solidFill>
                <a:latin typeface="+mn-ea"/>
                <a:cs typeface="Meiryo UI" panose="020B0604030504040204" pitchFamily="50" charset="-128"/>
              </a:rPr>
              <a:t>　③納付金等の適正な徴収　④外国規制当局等との連携</a:t>
            </a:r>
            <a:endParaRPr lang="en-US" altLang="ja-JP" sz="1050" dirty="0" smtClean="0">
              <a:solidFill>
                <a:schemeClr val="tx1">
                  <a:lumMod val="85000"/>
                  <a:lumOff val="15000"/>
                </a:schemeClr>
              </a:solidFill>
              <a:latin typeface="+mn-ea"/>
              <a:cs typeface="Meiryo UI" panose="020B0604030504040204" pitchFamily="50" charset="-128"/>
            </a:endParaRPr>
          </a:p>
        </p:txBody>
      </p:sp>
      <p:sp>
        <p:nvSpPr>
          <p:cNvPr id="9" name="角丸四角形 8"/>
          <p:cNvSpPr/>
          <p:nvPr/>
        </p:nvSpPr>
        <p:spPr>
          <a:xfrm>
            <a:off x="244017" y="5969120"/>
            <a:ext cx="3471963" cy="267355"/>
          </a:xfrm>
          <a:prstGeom prst="roundRect">
            <a:avLst>
              <a:gd name="adj" fmla="val 36598"/>
            </a:avLst>
          </a:prstGeom>
          <a:solidFill>
            <a:schemeClr val="accent6"/>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n-ea"/>
              </a:rPr>
              <a:t>カジノ管理委員会について</a:t>
            </a:r>
            <a:endParaRPr kumimoji="1" lang="ja-JP" altLang="en-US" sz="1400" b="1" dirty="0">
              <a:solidFill>
                <a:schemeClr val="tx1"/>
              </a:solidFill>
              <a:latin typeface="+mn-ea"/>
            </a:endParaRPr>
          </a:p>
        </p:txBody>
      </p:sp>
      <p:sp>
        <p:nvSpPr>
          <p:cNvPr id="10" name="テキスト ボックス 1"/>
          <p:cNvSpPr txBox="1"/>
          <p:nvPr/>
        </p:nvSpPr>
        <p:spPr>
          <a:xfrm>
            <a:off x="9426214" y="6516338"/>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1</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
          <p:cNvSpPr txBox="1"/>
          <p:nvPr/>
        </p:nvSpPr>
        <p:spPr>
          <a:xfrm>
            <a:off x="8883443" y="24456"/>
            <a:ext cx="992560" cy="41275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en-US" altLang="ja-JP" sz="20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07637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244016" y="747391"/>
            <a:ext cx="9342805" cy="4580741"/>
          </a:xfrm>
          <a:prstGeom prst="rect">
            <a:avLst/>
          </a:prstGeom>
          <a:noFill/>
          <a:ln w="6350">
            <a:solidFill>
              <a:schemeClr val="tx1"/>
            </a:solidFill>
          </a:ln>
        </p:spPr>
        <p:txBody>
          <a:bodyPr wrap="square" rtlCol="0">
            <a:spAutoFit/>
          </a:bodyPr>
          <a:lstStyle/>
          <a:p>
            <a:pPr>
              <a:lnSpc>
                <a:spcPts val="1400"/>
              </a:lnSpc>
            </a:pP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400" b="1" dirty="0" smtClean="0">
                <a:solidFill>
                  <a:schemeClr val="tx1">
                    <a:lumMod val="85000"/>
                    <a:lumOff val="15000"/>
                  </a:schemeClr>
                </a:solidFill>
                <a:latin typeface="+mn-ea"/>
                <a:cs typeface="Meiryo UI" panose="020B0604030504040204" pitchFamily="50" charset="-128"/>
              </a:rPr>
              <a:t>＜主務大臣（国土交通大臣）と都道府県等、ＩＲ事業者との関係＞</a:t>
            </a:r>
            <a:endParaRPr lang="en-US" altLang="ja-JP" sz="1400" b="1"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smtClean="0">
                <a:solidFill>
                  <a:schemeClr val="tx1">
                    <a:lumMod val="85000"/>
                    <a:lumOff val="15000"/>
                  </a:schemeClr>
                </a:solidFill>
                <a:latin typeface="+mn-ea"/>
                <a:cs typeface="Meiryo UI" panose="020B0604030504040204" pitchFamily="50" charset="-128"/>
              </a:rPr>
              <a:t>　　　　　　　　　　　　　　　　　　　　　　　　　　　　　　　　　　　　　　　　　　　　　　　　　　　　　　　　　</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r>
              <a:rPr lang="ja-JP" altLang="en-US" sz="1400" b="1" dirty="0" smtClean="0">
                <a:solidFill>
                  <a:schemeClr val="tx1">
                    <a:lumMod val="85000"/>
                    <a:lumOff val="15000"/>
                  </a:schemeClr>
                </a:solidFill>
                <a:latin typeface="+mn-ea"/>
                <a:cs typeface="Meiryo UI" panose="020B0604030504040204" pitchFamily="50" charset="-128"/>
              </a:rPr>
              <a:t>＜ＩＲ区域整備に係る地域の合意形成＞</a:t>
            </a:r>
            <a:endParaRPr lang="en-US" altLang="ja-JP" sz="1400" b="1"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050" dirty="0" smtClean="0">
              <a:solidFill>
                <a:schemeClr val="tx1">
                  <a:lumMod val="85000"/>
                  <a:lumOff val="15000"/>
                </a:schemeClr>
              </a:solidFill>
              <a:latin typeface="+mn-ea"/>
              <a:cs typeface="Meiryo UI" panose="020B0604030504040204" pitchFamily="50" charset="-128"/>
            </a:endParaRPr>
          </a:p>
        </p:txBody>
      </p:sp>
      <p:sp>
        <p:nvSpPr>
          <p:cNvPr id="3" name="正方形/長方形 2"/>
          <p:cNvSpPr/>
          <p:nvPr/>
        </p:nvSpPr>
        <p:spPr>
          <a:xfrm>
            <a:off x="6969224" y="446779"/>
            <a:ext cx="2936776" cy="248068"/>
          </a:xfrm>
          <a:prstGeom prst="rect">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国</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IR</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推進会議の第</a:t>
            </a:r>
            <a:r>
              <a:rPr lang="en-US" altLang="ja-JP"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7</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回（</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H29.7.11</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）の資料から</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作成</a:t>
            </a:r>
            <a:endParaRPr kumimoji="1"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14" name="角丸四角形 13"/>
          <p:cNvSpPr/>
          <p:nvPr/>
        </p:nvSpPr>
        <p:spPr>
          <a:xfrm>
            <a:off x="244016" y="570813"/>
            <a:ext cx="3961169" cy="353156"/>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rPr>
              <a:t>ＩＲ事業の監督・ＩＲ区域整備</a:t>
            </a:r>
            <a:r>
              <a:rPr lang="ja-JP" altLang="en-US" sz="1600" b="1" dirty="0" smtClean="0">
                <a:solidFill>
                  <a:schemeClr val="bg1"/>
                </a:solidFill>
              </a:rPr>
              <a:t>等</a:t>
            </a:r>
            <a:endParaRPr lang="ja-JP" altLang="en-US" sz="1600" b="1" dirty="0">
              <a:solidFill>
                <a:schemeClr val="bg1"/>
              </a:solidFill>
            </a:endParaRPr>
          </a:p>
        </p:txBody>
      </p:sp>
      <p:sp>
        <p:nvSpPr>
          <p:cNvPr id="8" name="テキスト ボックス 7"/>
          <p:cNvSpPr txBox="1"/>
          <p:nvPr/>
        </p:nvSpPr>
        <p:spPr>
          <a:xfrm>
            <a:off x="240809" y="5537433"/>
            <a:ext cx="4856207" cy="1259319"/>
          </a:xfrm>
          <a:prstGeom prst="rect">
            <a:avLst/>
          </a:prstGeom>
          <a:noFill/>
          <a:ln w="6350">
            <a:solidFill>
              <a:schemeClr val="tx1"/>
            </a:solidFill>
          </a:ln>
        </p:spPr>
        <p:txBody>
          <a:bodyPr wrap="square" rtlCol="0">
            <a:spAutoFit/>
          </a:bodyPr>
          <a:lstStyle/>
          <a:p>
            <a:pPr>
              <a:lnSpc>
                <a:spcPts val="13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100" b="1" dirty="0" smtClean="0">
                <a:solidFill>
                  <a:schemeClr val="tx1">
                    <a:lumMod val="85000"/>
                    <a:lumOff val="15000"/>
                  </a:schemeClr>
                </a:solidFill>
                <a:latin typeface="+mn-ea"/>
                <a:cs typeface="Meiryo UI" panose="020B0604030504040204" pitchFamily="50" charset="-128"/>
              </a:rPr>
              <a:t>＜ＩＲ事業者以外が施設を所有する場合＞</a:t>
            </a:r>
            <a:endParaRPr lang="en-US" altLang="ja-JP" sz="1100" b="1"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a:solidFill>
                  <a:schemeClr val="tx1">
                    <a:lumMod val="85000"/>
                    <a:lumOff val="15000"/>
                  </a:schemeClr>
                </a:solidFill>
                <a:latin typeface="+mn-ea"/>
                <a:cs typeface="Meiryo UI" panose="020B0604030504040204" pitchFamily="50" charset="-128"/>
              </a:rPr>
              <a:t>○　「施設供用事業者」として区域整備計画に</a:t>
            </a:r>
            <a:r>
              <a:rPr lang="ja-JP" altLang="en-US" sz="1050" dirty="0" smtClean="0">
                <a:solidFill>
                  <a:schemeClr val="tx1">
                    <a:lumMod val="85000"/>
                    <a:lumOff val="15000"/>
                  </a:schemeClr>
                </a:solidFill>
                <a:latin typeface="+mn-ea"/>
                <a:cs typeface="Meiryo UI" panose="020B0604030504040204" pitchFamily="50" charset="-128"/>
              </a:rPr>
              <a:t>位置付け、</a:t>
            </a:r>
            <a:r>
              <a:rPr lang="ja-JP" altLang="en-US" sz="1050" u="sng" dirty="0" smtClean="0">
                <a:solidFill>
                  <a:schemeClr val="tx1">
                    <a:lumMod val="85000"/>
                    <a:lumOff val="15000"/>
                  </a:schemeClr>
                </a:solidFill>
                <a:latin typeface="+mn-ea"/>
                <a:cs typeface="Meiryo UI" panose="020B0604030504040204" pitchFamily="50" charset="-128"/>
              </a:rPr>
              <a:t>施設</a:t>
            </a:r>
            <a:r>
              <a:rPr lang="ja-JP" altLang="en-US" sz="1050" u="sng" dirty="0">
                <a:solidFill>
                  <a:schemeClr val="tx1">
                    <a:lumMod val="85000"/>
                    <a:lumOff val="15000"/>
                  </a:schemeClr>
                </a:solidFill>
                <a:latin typeface="+mn-ea"/>
                <a:cs typeface="Meiryo UI" panose="020B0604030504040204" pitchFamily="50" charset="-128"/>
              </a:rPr>
              <a:t>供用事業免許</a:t>
            </a:r>
            <a:r>
              <a:rPr lang="ja-JP" altLang="en-US" sz="1050" dirty="0" smtClean="0">
                <a:solidFill>
                  <a:schemeClr val="tx1">
                    <a:lumMod val="85000"/>
                    <a:lumOff val="15000"/>
                  </a:schemeClr>
                </a:solidFill>
                <a:latin typeface="+mn-ea"/>
                <a:cs typeface="Meiryo UI" panose="020B0604030504040204" pitchFamily="50" charset="-128"/>
              </a:rPr>
              <a:t>を検討</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100" b="1" dirty="0" smtClean="0">
                <a:solidFill>
                  <a:schemeClr val="tx1">
                    <a:lumMod val="85000"/>
                    <a:lumOff val="15000"/>
                  </a:schemeClr>
                </a:solidFill>
                <a:latin typeface="+mn-ea"/>
                <a:cs typeface="Meiryo UI" panose="020B0604030504040204" pitchFamily="50" charset="-128"/>
              </a:rPr>
              <a:t>＜ＩＲ事業者以外が土地を所有する場合＞</a:t>
            </a:r>
            <a:endParaRPr lang="en-US" altLang="ja-JP" sz="1100" b="1"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免許制ではなく</a:t>
            </a:r>
            <a:r>
              <a:rPr lang="ja-JP" altLang="en-US" sz="1050" u="sng" dirty="0" smtClean="0">
                <a:solidFill>
                  <a:schemeClr val="tx1">
                    <a:lumMod val="85000"/>
                    <a:lumOff val="15000"/>
                  </a:schemeClr>
                </a:solidFill>
                <a:latin typeface="+mn-ea"/>
                <a:cs typeface="Meiryo UI" panose="020B0604030504040204" pitchFamily="50" charset="-128"/>
              </a:rPr>
              <a:t>認可制</a:t>
            </a:r>
            <a:r>
              <a:rPr lang="ja-JP" altLang="en-US" sz="1050" dirty="0" smtClean="0">
                <a:solidFill>
                  <a:schemeClr val="tx1">
                    <a:lumMod val="85000"/>
                    <a:lumOff val="15000"/>
                  </a:schemeClr>
                </a:solidFill>
                <a:latin typeface="+mn-ea"/>
                <a:cs typeface="Meiryo UI" panose="020B0604030504040204" pitchFamily="50" charset="-128"/>
              </a:rPr>
              <a:t>を検討し、</a:t>
            </a:r>
            <a:r>
              <a:rPr lang="ja-JP" altLang="en-US" sz="1050" dirty="0">
                <a:solidFill>
                  <a:schemeClr val="tx1">
                    <a:lumMod val="85000"/>
                    <a:lumOff val="15000"/>
                  </a:schemeClr>
                </a:solidFill>
                <a:latin typeface="+mn-ea"/>
                <a:cs typeface="Meiryo UI" panose="020B0604030504040204" pitchFamily="50" charset="-128"/>
              </a:rPr>
              <a:t>反社会的勢力の排除等その廉潔性を</a:t>
            </a:r>
            <a:r>
              <a:rPr lang="ja-JP" altLang="en-US" sz="1050" dirty="0" smtClean="0">
                <a:solidFill>
                  <a:schemeClr val="tx1">
                    <a:lumMod val="85000"/>
                    <a:lumOff val="15000"/>
                  </a:schemeClr>
                </a:solidFill>
                <a:latin typeface="+mn-ea"/>
                <a:cs typeface="Meiryo UI" panose="020B0604030504040204" pitchFamily="50" charset="-128"/>
              </a:rPr>
              <a:t>確保</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100" b="1" dirty="0" smtClean="0">
                <a:solidFill>
                  <a:schemeClr val="tx1">
                    <a:lumMod val="85000"/>
                    <a:lumOff val="15000"/>
                  </a:schemeClr>
                </a:solidFill>
                <a:latin typeface="+mn-ea"/>
                <a:cs typeface="Meiryo UI" panose="020B0604030504040204" pitchFamily="50" charset="-128"/>
              </a:rPr>
              <a:t>＜持株会社を介した事業形態の場合</a:t>
            </a:r>
            <a:r>
              <a:rPr lang="ja-JP" altLang="en-US" sz="1100" b="1" dirty="0">
                <a:solidFill>
                  <a:schemeClr val="tx1">
                    <a:lumMod val="85000"/>
                    <a:lumOff val="15000"/>
                  </a:schemeClr>
                </a:solidFill>
                <a:latin typeface="+mn-ea"/>
                <a:cs typeface="Meiryo UI" panose="020B0604030504040204" pitchFamily="50" charset="-128"/>
              </a:rPr>
              <a:t>＞</a:t>
            </a:r>
            <a:endParaRPr lang="en-US" altLang="ja-JP" sz="1100" b="1" dirty="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持株会社についても</a:t>
            </a:r>
            <a:r>
              <a:rPr lang="ja-JP" altLang="en-US" sz="1050" u="sng" dirty="0" smtClean="0">
                <a:solidFill>
                  <a:schemeClr val="tx1">
                    <a:lumMod val="85000"/>
                    <a:lumOff val="15000"/>
                  </a:schemeClr>
                </a:solidFill>
                <a:latin typeface="+mn-ea"/>
                <a:cs typeface="Meiryo UI" panose="020B0604030504040204" pitchFamily="50" charset="-128"/>
              </a:rPr>
              <a:t>免許の対象</a:t>
            </a:r>
            <a:r>
              <a:rPr lang="ja-JP" altLang="en-US" sz="1050" dirty="0" smtClean="0">
                <a:solidFill>
                  <a:schemeClr val="tx1">
                    <a:lumMod val="85000"/>
                    <a:lumOff val="15000"/>
                  </a:schemeClr>
                </a:solidFill>
                <a:latin typeface="+mn-ea"/>
                <a:cs typeface="Meiryo UI" panose="020B0604030504040204" pitchFamily="50" charset="-128"/>
              </a:rPr>
              <a:t>とし、株主についても認可等を検討</a:t>
            </a:r>
            <a:endParaRPr lang="en-US" altLang="ja-JP" sz="1050" dirty="0">
              <a:solidFill>
                <a:schemeClr val="tx1">
                  <a:lumMod val="85000"/>
                  <a:lumOff val="15000"/>
                </a:schemeClr>
              </a:solidFill>
              <a:latin typeface="+mn-ea"/>
              <a:cs typeface="Meiryo UI" panose="020B0604030504040204" pitchFamily="50" charset="-128"/>
            </a:endParaRPr>
          </a:p>
        </p:txBody>
      </p:sp>
      <p:sp>
        <p:nvSpPr>
          <p:cNvPr id="9" name="角丸四角形 8"/>
          <p:cNvSpPr/>
          <p:nvPr/>
        </p:nvSpPr>
        <p:spPr>
          <a:xfrm>
            <a:off x="227931" y="5401042"/>
            <a:ext cx="2476499" cy="272783"/>
          </a:xfrm>
          <a:prstGeom prst="roundRect">
            <a:avLst>
              <a:gd name="adj" fmla="val 36598"/>
            </a:avLst>
          </a:prstGeom>
          <a:solidFill>
            <a:schemeClr val="accent6"/>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n-ea"/>
              </a:rPr>
              <a:t>ＩＲ事業の事業形態の類型</a:t>
            </a:r>
            <a:endParaRPr kumimoji="1" lang="ja-JP" altLang="en-US" sz="1400" b="1" dirty="0">
              <a:solidFill>
                <a:schemeClr val="tx1"/>
              </a:solidFill>
              <a:latin typeface="+mn-ea"/>
            </a:endParaRPr>
          </a:p>
        </p:txBody>
      </p:sp>
      <p:sp>
        <p:nvSpPr>
          <p:cNvPr id="7" name="テキスト ボックス 6"/>
          <p:cNvSpPr txBox="1"/>
          <p:nvPr/>
        </p:nvSpPr>
        <p:spPr>
          <a:xfrm>
            <a:off x="5708773" y="1141979"/>
            <a:ext cx="3752213" cy="3070071"/>
          </a:xfrm>
          <a:prstGeom prst="rect">
            <a:avLst/>
          </a:prstGeom>
          <a:noFill/>
        </p:spPr>
        <p:txBody>
          <a:bodyPr wrap="square" rtlCol="0">
            <a:spAutoFit/>
          </a:bodyPr>
          <a:lstStyle/>
          <a:p>
            <a:r>
              <a:rPr lang="ja-JP" altLang="en-US" sz="1200" b="1" dirty="0" smtClean="0">
                <a:latin typeface="+mn-ea"/>
              </a:rPr>
              <a:t>≪主務大臣（国土交通大臣）≫</a:t>
            </a:r>
            <a:endParaRPr lang="en-US" altLang="ja-JP" sz="1200" b="1" dirty="0" smtClean="0">
              <a:latin typeface="+mn-ea"/>
            </a:endParaRPr>
          </a:p>
          <a:p>
            <a:r>
              <a:rPr lang="ja-JP" altLang="en-US" sz="1050" dirty="0" smtClean="0">
                <a:latin typeface="+mn-ea"/>
              </a:rPr>
              <a:t>○　ＩＲ</a:t>
            </a:r>
            <a:r>
              <a:rPr lang="ja-JP" altLang="en-US" sz="1050" dirty="0">
                <a:latin typeface="+mn-ea"/>
              </a:rPr>
              <a:t>制度の責任主体として</a:t>
            </a:r>
            <a:r>
              <a:rPr lang="ja-JP" altLang="en-US" sz="1050" u="sng" dirty="0">
                <a:latin typeface="+mn-ea"/>
              </a:rPr>
              <a:t>基本方針、認定基準、</a:t>
            </a:r>
            <a:r>
              <a:rPr lang="ja-JP" altLang="en-US" sz="1050" u="sng" dirty="0" smtClean="0">
                <a:latin typeface="+mn-ea"/>
              </a:rPr>
              <a:t>ガイドライン</a:t>
            </a:r>
            <a:endParaRPr lang="en-US" altLang="ja-JP" sz="1050" u="sng" dirty="0" smtClean="0">
              <a:latin typeface="+mn-ea"/>
            </a:endParaRPr>
          </a:p>
          <a:p>
            <a:r>
              <a:rPr lang="ja-JP" altLang="en-US" sz="1050" dirty="0">
                <a:latin typeface="+mn-ea"/>
              </a:rPr>
              <a:t>　</a:t>
            </a:r>
            <a:r>
              <a:rPr lang="ja-JP" altLang="en-US" sz="1050" dirty="0" smtClean="0">
                <a:latin typeface="+mn-ea"/>
              </a:rPr>
              <a:t>　 等</a:t>
            </a:r>
            <a:r>
              <a:rPr lang="ja-JP" altLang="en-US" sz="1050" dirty="0">
                <a:latin typeface="+mn-ea"/>
              </a:rPr>
              <a:t>のＩＲ制度の運営に向けた方針を</a:t>
            </a:r>
            <a:r>
              <a:rPr lang="ja-JP" altLang="en-US" sz="1050" dirty="0" smtClean="0">
                <a:latin typeface="+mn-ea"/>
              </a:rPr>
              <a:t>示す</a:t>
            </a:r>
            <a:endParaRPr lang="en-US" altLang="ja-JP" sz="1050" dirty="0" smtClean="0">
              <a:latin typeface="+mn-ea"/>
            </a:endParaRPr>
          </a:p>
          <a:p>
            <a:r>
              <a:rPr lang="ja-JP" altLang="en-US" sz="1050" dirty="0" smtClean="0">
                <a:latin typeface="+mn-ea"/>
              </a:rPr>
              <a:t>○　上記に基づき、</a:t>
            </a:r>
            <a:r>
              <a:rPr lang="ja-JP" altLang="en-US" sz="1050" u="sng" dirty="0" smtClean="0">
                <a:latin typeface="+mn-ea"/>
              </a:rPr>
              <a:t>区域</a:t>
            </a:r>
            <a:r>
              <a:rPr lang="ja-JP" altLang="en-US" sz="1050" u="sng" dirty="0">
                <a:latin typeface="+mn-ea"/>
              </a:rPr>
              <a:t>整備</a:t>
            </a:r>
            <a:r>
              <a:rPr lang="ja-JP" altLang="en-US" sz="1050" u="sng" dirty="0" smtClean="0">
                <a:latin typeface="+mn-ea"/>
              </a:rPr>
              <a:t>計画（ＩＲ事業者が作成する事業基</a:t>
            </a:r>
            <a:endParaRPr lang="en-US" altLang="ja-JP" sz="1050" u="sng" dirty="0" smtClean="0">
              <a:latin typeface="+mn-ea"/>
            </a:endParaRPr>
          </a:p>
          <a:p>
            <a:r>
              <a:rPr lang="ja-JP" altLang="en-US" sz="1050" dirty="0" smtClean="0">
                <a:latin typeface="+mn-ea"/>
              </a:rPr>
              <a:t>　　 </a:t>
            </a:r>
            <a:r>
              <a:rPr lang="ja-JP" altLang="en-US" sz="1050" u="sng" dirty="0" smtClean="0">
                <a:latin typeface="+mn-ea"/>
              </a:rPr>
              <a:t>本計画を含む）の</a:t>
            </a:r>
            <a:r>
              <a:rPr lang="ja-JP" altLang="en-US" sz="1050" u="sng" dirty="0">
                <a:latin typeface="+mn-ea"/>
              </a:rPr>
              <a:t>認定、実施協定の認可</a:t>
            </a:r>
            <a:r>
              <a:rPr lang="ja-JP" altLang="en-US" sz="1050" dirty="0">
                <a:latin typeface="+mn-ea"/>
              </a:rPr>
              <a:t>等を</a:t>
            </a:r>
            <a:r>
              <a:rPr lang="ja-JP" altLang="en-US" sz="1050" dirty="0" smtClean="0">
                <a:latin typeface="+mn-ea"/>
              </a:rPr>
              <a:t>実施</a:t>
            </a:r>
            <a:endParaRPr lang="en-US" altLang="ja-JP" sz="1050" dirty="0" smtClean="0">
              <a:latin typeface="+mn-ea"/>
            </a:endParaRPr>
          </a:p>
          <a:p>
            <a:r>
              <a:rPr lang="ja-JP" altLang="en-US" sz="1050" dirty="0" smtClean="0">
                <a:latin typeface="+mn-ea"/>
              </a:rPr>
              <a:t>○  実施協定の適切な実施や国際的・全国的な見地等から必要</a:t>
            </a:r>
            <a:endParaRPr lang="en-US" altLang="ja-JP" sz="1050" dirty="0" smtClean="0">
              <a:latin typeface="+mn-ea"/>
            </a:endParaRPr>
          </a:p>
          <a:p>
            <a:r>
              <a:rPr lang="ja-JP" altLang="en-US" sz="1050" dirty="0">
                <a:latin typeface="+mn-ea"/>
              </a:rPr>
              <a:t>　</a:t>
            </a:r>
            <a:r>
              <a:rPr lang="ja-JP" altLang="en-US" sz="1050" dirty="0" smtClean="0">
                <a:latin typeface="+mn-ea"/>
              </a:rPr>
              <a:t>　 な場合に都道府県等及びＩＲ事業者を</a:t>
            </a:r>
            <a:r>
              <a:rPr lang="ja-JP" altLang="en-US" sz="1050" u="sng" dirty="0" smtClean="0">
                <a:latin typeface="+mn-ea"/>
              </a:rPr>
              <a:t>監督</a:t>
            </a:r>
            <a:r>
              <a:rPr lang="ja-JP" altLang="en-US" sz="1050" dirty="0" smtClean="0">
                <a:latin typeface="+mn-ea"/>
              </a:rPr>
              <a:t>（報告徴収、立入</a:t>
            </a:r>
            <a:endParaRPr lang="en-US" altLang="ja-JP" sz="1050" dirty="0" smtClean="0">
              <a:latin typeface="+mn-ea"/>
            </a:endParaRPr>
          </a:p>
          <a:p>
            <a:r>
              <a:rPr lang="ja-JP" altLang="en-US" sz="1050" dirty="0">
                <a:latin typeface="+mn-ea"/>
              </a:rPr>
              <a:t>　</a:t>
            </a:r>
            <a:r>
              <a:rPr lang="ja-JP" altLang="en-US" sz="1050" dirty="0" smtClean="0">
                <a:latin typeface="+mn-ea"/>
              </a:rPr>
              <a:t>　 検査、指示等）、</a:t>
            </a:r>
            <a:r>
              <a:rPr lang="ja-JP" altLang="en-US" sz="1050" u="sng" dirty="0" smtClean="0">
                <a:latin typeface="+mn-ea"/>
              </a:rPr>
              <a:t>評価</a:t>
            </a:r>
            <a:endParaRPr lang="en-US" altLang="ja-JP" sz="1050" u="sng" dirty="0" smtClean="0">
              <a:latin typeface="+mn-ea"/>
            </a:endParaRPr>
          </a:p>
          <a:p>
            <a:endParaRPr kumimoji="1" lang="en-US" altLang="ja-JP" sz="1050" dirty="0">
              <a:latin typeface="+mn-ea"/>
            </a:endParaRPr>
          </a:p>
          <a:p>
            <a:r>
              <a:rPr lang="ja-JP" altLang="en-US" sz="1200" b="1" dirty="0" smtClean="0">
                <a:latin typeface="+mn-ea"/>
              </a:rPr>
              <a:t>≪都道府県等≫</a:t>
            </a:r>
            <a:endParaRPr lang="en-US" altLang="ja-JP" sz="1200" b="1" dirty="0" smtClean="0">
              <a:latin typeface="+mn-ea"/>
            </a:endParaRPr>
          </a:p>
          <a:p>
            <a:r>
              <a:rPr lang="ja-JP" altLang="en-US" sz="1050" dirty="0" smtClean="0">
                <a:latin typeface="+mn-ea"/>
              </a:rPr>
              <a:t>○　</a:t>
            </a:r>
            <a:r>
              <a:rPr lang="ja-JP" altLang="en-US" sz="1050" u="sng" dirty="0" smtClean="0">
                <a:latin typeface="+mn-ea"/>
              </a:rPr>
              <a:t>区域</a:t>
            </a:r>
            <a:r>
              <a:rPr lang="ja-JP" altLang="en-US" sz="1050" u="sng" dirty="0">
                <a:latin typeface="+mn-ea"/>
              </a:rPr>
              <a:t>整備計画の作成、実施協定の締結</a:t>
            </a:r>
            <a:r>
              <a:rPr lang="ja-JP" altLang="en-US" sz="1050" dirty="0">
                <a:latin typeface="+mn-ea"/>
              </a:rPr>
              <a:t>を行い、事業者と</a:t>
            </a:r>
            <a:r>
              <a:rPr lang="ja-JP" altLang="en-US" sz="1050" dirty="0" smtClean="0">
                <a:latin typeface="+mn-ea"/>
              </a:rPr>
              <a:t>共</a:t>
            </a:r>
            <a:endParaRPr lang="en-US" altLang="ja-JP" sz="1050" dirty="0" smtClean="0">
              <a:latin typeface="+mn-ea"/>
            </a:endParaRPr>
          </a:p>
          <a:p>
            <a:r>
              <a:rPr lang="ja-JP" altLang="en-US" sz="1050" dirty="0">
                <a:latin typeface="+mn-ea"/>
              </a:rPr>
              <a:t>　</a:t>
            </a:r>
            <a:r>
              <a:rPr lang="ja-JP" altLang="en-US" sz="1050" dirty="0" smtClean="0">
                <a:latin typeface="+mn-ea"/>
              </a:rPr>
              <a:t>　 同</a:t>
            </a:r>
            <a:r>
              <a:rPr lang="ja-JP" altLang="en-US" sz="1050" dirty="0">
                <a:latin typeface="+mn-ea"/>
              </a:rPr>
              <a:t>で</a:t>
            </a:r>
            <a:r>
              <a:rPr lang="ja-JP" altLang="en-US" sz="1050" dirty="0" smtClean="0">
                <a:latin typeface="+mn-ea"/>
              </a:rPr>
              <a:t>実施</a:t>
            </a:r>
            <a:endParaRPr lang="en-US" altLang="ja-JP" sz="1050" dirty="0" smtClean="0">
              <a:latin typeface="+mn-ea"/>
            </a:endParaRPr>
          </a:p>
          <a:p>
            <a:r>
              <a:rPr kumimoji="1" lang="ja-JP" altLang="en-US" sz="1050" dirty="0" smtClean="0">
                <a:latin typeface="+mn-ea"/>
              </a:rPr>
              <a:t>○　ＩＲ事業者に対し、</a:t>
            </a:r>
            <a:r>
              <a:rPr kumimoji="1" lang="ja-JP" altLang="en-US" sz="1050" u="sng" dirty="0" smtClean="0">
                <a:latin typeface="+mn-ea"/>
              </a:rPr>
              <a:t>実施協定の着実な履行を求める</a:t>
            </a:r>
            <a:r>
              <a:rPr kumimoji="1" lang="ja-JP" altLang="en-US" sz="1050" dirty="0" smtClean="0">
                <a:latin typeface="+mn-ea"/>
              </a:rPr>
              <a:t>とともに、</a:t>
            </a:r>
            <a:endParaRPr kumimoji="1" lang="en-US" altLang="ja-JP" sz="1050" dirty="0" smtClean="0">
              <a:latin typeface="+mn-ea"/>
            </a:endParaRPr>
          </a:p>
          <a:p>
            <a:r>
              <a:rPr lang="ja-JP" altLang="en-US" sz="1050" dirty="0">
                <a:latin typeface="+mn-ea"/>
              </a:rPr>
              <a:t>　</a:t>
            </a:r>
            <a:r>
              <a:rPr lang="ja-JP" altLang="en-US" sz="1050" dirty="0" smtClean="0">
                <a:latin typeface="+mn-ea"/>
              </a:rPr>
              <a:t>　 </a:t>
            </a:r>
            <a:r>
              <a:rPr kumimoji="1" lang="ja-JP" altLang="en-US" sz="1050" dirty="0" smtClean="0">
                <a:latin typeface="+mn-ea"/>
              </a:rPr>
              <a:t>必要がある場合には</a:t>
            </a:r>
            <a:r>
              <a:rPr kumimoji="1" lang="ja-JP" altLang="en-US" sz="1050" u="sng" dirty="0" smtClean="0">
                <a:latin typeface="+mn-ea"/>
              </a:rPr>
              <a:t>指示</a:t>
            </a:r>
            <a:r>
              <a:rPr kumimoji="1" lang="ja-JP" altLang="en-US" sz="1050" dirty="0" smtClean="0">
                <a:latin typeface="+mn-ea"/>
              </a:rPr>
              <a:t>等を実施</a:t>
            </a:r>
            <a:endParaRPr kumimoji="1" lang="en-US" altLang="ja-JP" sz="1050" dirty="0" smtClean="0">
              <a:latin typeface="+mn-ea"/>
            </a:endParaRPr>
          </a:p>
          <a:p>
            <a:endParaRPr lang="en-US" altLang="ja-JP" sz="1050" dirty="0">
              <a:latin typeface="+mn-ea"/>
            </a:endParaRPr>
          </a:p>
          <a:p>
            <a:r>
              <a:rPr lang="ja-JP" altLang="en-US" sz="1200" b="1" dirty="0" smtClean="0">
                <a:latin typeface="+mn-ea"/>
              </a:rPr>
              <a:t>≪ＩＲ事業者≫</a:t>
            </a:r>
            <a:endParaRPr lang="en-US" altLang="ja-JP" sz="1200" b="1" dirty="0">
              <a:latin typeface="+mn-ea"/>
            </a:endParaRPr>
          </a:p>
          <a:p>
            <a:r>
              <a:rPr lang="ja-JP" altLang="en-US" sz="1050" dirty="0" smtClean="0">
                <a:latin typeface="+mn-ea"/>
              </a:rPr>
              <a:t>○　ＩＲ事業の実施者として、事業基本計画及び実施協定に従い、</a:t>
            </a:r>
            <a:endParaRPr lang="en-US" altLang="ja-JP" sz="1050" dirty="0" smtClean="0">
              <a:latin typeface="+mn-ea"/>
            </a:endParaRPr>
          </a:p>
          <a:p>
            <a:r>
              <a:rPr lang="ja-JP" altLang="en-US" sz="1050" dirty="0">
                <a:latin typeface="+mn-ea"/>
              </a:rPr>
              <a:t>　</a:t>
            </a:r>
            <a:r>
              <a:rPr lang="ja-JP" altLang="en-US" sz="1050" dirty="0" smtClean="0">
                <a:latin typeface="+mn-ea"/>
              </a:rPr>
              <a:t>　 着実かつ効果的に事業を実施</a:t>
            </a:r>
            <a:endParaRPr lang="en-US" altLang="ja-JP" sz="1050" dirty="0" smtClean="0">
              <a:latin typeface="+mn-ea"/>
            </a:endParaRPr>
          </a:p>
        </p:txBody>
      </p:sp>
      <p:graphicFrame>
        <p:nvGraphicFramePr>
          <p:cNvPr id="10" name="表 9"/>
          <p:cNvGraphicFramePr>
            <a:graphicFrameLocks noGrp="1"/>
          </p:cNvGraphicFramePr>
          <p:nvPr>
            <p:extLst>
              <p:ext uri="{D42A27DB-BD31-4B8C-83A1-F6EECF244321}">
                <p14:modId xmlns:p14="http://schemas.microsoft.com/office/powerpoint/2010/main" val="582279236"/>
              </p:ext>
            </p:extLst>
          </p:nvPr>
        </p:nvGraphicFramePr>
        <p:xfrm>
          <a:off x="342356" y="4365104"/>
          <a:ext cx="9118630" cy="914400"/>
        </p:xfrm>
        <a:graphic>
          <a:graphicData uri="http://schemas.openxmlformats.org/drawingml/2006/table">
            <a:tbl>
              <a:tblPr firstRow="1" bandRow="1">
                <a:tableStyleId>{5C22544A-7EE6-4342-B048-85BDC9FD1C3A}</a:tableStyleId>
              </a:tblPr>
              <a:tblGrid>
                <a:gridCol w="1658317"/>
                <a:gridCol w="2160240"/>
                <a:gridCol w="1872208"/>
                <a:gridCol w="1604139"/>
                <a:gridCol w="1823726"/>
              </a:tblGrid>
              <a:tr h="158637">
                <a:tc>
                  <a:txBody>
                    <a:bodyPr/>
                    <a:lstStyle/>
                    <a:p>
                      <a:pPr algn="ctr"/>
                      <a:r>
                        <a:rPr kumimoji="1" lang="ja-JP" altLang="en-US" sz="1050" dirty="0" smtClean="0"/>
                        <a:t>区域整備計画作成主体</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smtClean="0"/>
                        <a:t>協議先等</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smtClean="0"/>
                        <a:t>住民の意見を反映する措置</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smtClean="0"/>
                        <a:t>協議会</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smtClean="0"/>
                        <a:t>議決を得る議会</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58637">
                <a:tc>
                  <a:txBody>
                    <a:bodyPr/>
                    <a:lstStyle/>
                    <a:p>
                      <a:pPr algn="ctr"/>
                      <a:r>
                        <a:rPr kumimoji="1" lang="ja-JP" altLang="en-US" sz="1050" dirty="0" smtClean="0">
                          <a:solidFill>
                            <a:schemeClr val="tx1"/>
                          </a:solidFill>
                        </a:rPr>
                        <a:t>都道府県</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政令指定都市を含む立地市町村・特別区、都道府県公安委員会</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公聴会等</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独自判断で任意設置</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都道府県の議会</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8637">
                <a:tc>
                  <a:txBody>
                    <a:bodyPr/>
                    <a:lstStyle/>
                    <a:p>
                      <a:pPr algn="ctr"/>
                      <a:r>
                        <a:rPr kumimoji="1" lang="ja-JP" altLang="en-US" sz="1050" dirty="0" smtClean="0">
                          <a:solidFill>
                            <a:schemeClr val="tx1"/>
                          </a:solidFill>
                        </a:rPr>
                        <a:t>政令指定都市</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都道府県、都道府県公安委員会</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公聴会等</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独自判断で任意設置</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政令指定都市の議会</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0" name="テキスト ボックス 19"/>
          <p:cNvSpPr txBox="1"/>
          <p:nvPr/>
        </p:nvSpPr>
        <p:spPr>
          <a:xfrm>
            <a:off x="5304518" y="5537432"/>
            <a:ext cx="4401010" cy="1259319"/>
          </a:xfrm>
          <a:prstGeom prst="rect">
            <a:avLst/>
          </a:prstGeom>
          <a:noFill/>
          <a:ln w="6350">
            <a:solidFill>
              <a:schemeClr val="tx1"/>
            </a:solidFill>
          </a:ln>
        </p:spPr>
        <p:txBody>
          <a:bodyPr wrap="square" rtlCol="0">
            <a:spAutoFit/>
          </a:bodyPr>
          <a:lstStyle/>
          <a:p>
            <a:pPr>
              <a:lnSpc>
                <a:spcPts val="1300"/>
              </a:lnSpc>
            </a:pPr>
            <a:endParaRPr lang="en-US" altLang="ja-JP" sz="1050" dirty="0">
              <a:solidFill>
                <a:schemeClr val="tx1">
                  <a:lumMod val="85000"/>
                  <a:lumOff val="15000"/>
                </a:schemeClr>
              </a:solidFill>
              <a:latin typeface="+mn-ea"/>
              <a:cs typeface="Meiryo UI" panose="020B0604030504040204" pitchFamily="50" charset="-128"/>
            </a:endParaRPr>
          </a:p>
          <a:p>
            <a:pPr>
              <a:lnSpc>
                <a:spcPts val="1300"/>
              </a:lnSpc>
            </a:pPr>
            <a:r>
              <a:rPr lang="ja-JP" altLang="en-US" sz="1100" b="1" smtClean="0">
                <a:solidFill>
                  <a:schemeClr val="tx1">
                    <a:lumMod val="85000"/>
                    <a:lumOff val="15000"/>
                  </a:schemeClr>
                </a:solidFill>
                <a:latin typeface="+mn-ea"/>
                <a:cs typeface="Meiryo UI" panose="020B0604030504040204" pitchFamily="50" charset="-128"/>
              </a:rPr>
              <a:t>ジャンケット：</a:t>
            </a:r>
            <a:r>
              <a:rPr lang="ja-JP" altLang="en-US" sz="1100" b="1">
                <a:solidFill>
                  <a:schemeClr val="tx1">
                    <a:lumMod val="85000"/>
                    <a:lumOff val="15000"/>
                  </a:schemeClr>
                </a:solidFill>
                <a:latin typeface="+mn-ea"/>
                <a:cs typeface="Meiryo UI" panose="020B0604030504040204" pitchFamily="50" charset="-128"/>
              </a:rPr>
              <a:t>諸</a:t>
            </a:r>
            <a:r>
              <a:rPr lang="ja-JP" altLang="en-US" sz="1100" b="1" smtClean="0">
                <a:solidFill>
                  <a:schemeClr val="tx1">
                    <a:lumMod val="85000"/>
                    <a:lumOff val="15000"/>
                  </a:schemeClr>
                </a:solidFill>
                <a:latin typeface="+mn-ea"/>
                <a:cs typeface="Meiryo UI" panose="020B0604030504040204" pitchFamily="50" charset="-128"/>
              </a:rPr>
              <a:t>外国</a:t>
            </a:r>
            <a:r>
              <a:rPr lang="ja-JP" altLang="en-US" sz="1100" b="1" dirty="0" smtClean="0">
                <a:solidFill>
                  <a:schemeClr val="tx1">
                    <a:lumMod val="85000"/>
                    <a:lumOff val="15000"/>
                  </a:schemeClr>
                </a:solidFill>
                <a:latin typeface="+mn-ea"/>
                <a:cs typeface="Meiryo UI" panose="020B0604030504040204" pitchFamily="50" charset="-128"/>
              </a:rPr>
              <a:t>において、誘客だけでなく、以下の行為を行う業者</a:t>
            </a:r>
            <a:endParaRPr lang="en-US" altLang="ja-JP" sz="1100" b="1"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smtClean="0">
                <a:solidFill>
                  <a:schemeClr val="tx1">
                    <a:lumMod val="85000"/>
                    <a:lumOff val="15000"/>
                  </a:schemeClr>
                </a:solidFill>
                <a:latin typeface="+mn-ea"/>
                <a:cs typeface="Meiryo UI" panose="020B0604030504040204" pitchFamily="50" charset="-128"/>
              </a:rPr>
              <a:t>①特に富裕層を対象に誘客などのマーケティングを行う ⇒ 日本：条件付○</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a:solidFill>
                  <a:schemeClr val="tx1">
                    <a:lumMod val="85000"/>
                    <a:lumOff val="15000"/>
                  </a:schemeClr>
                </a:solidFill>
                <a:latin typeface="+mn-ea"/>
                <a:cs typeface="Meiryo UI" panose="020B0604030504040204" pitchFamily="50" charset="-128"/>
              </a:rPr>
              <a:t>②カジノ事業者との契約により、カジノ事業者からカジノフロア等を借り</a:t>
            </a:r>
            <a:r>
              <a:rPr lang="ja-JP" altLang="en-US" sz="1050" dirty="0" smtClean="0">
                <a:solidFill>
                  <a:schemeClr val="tx1">
                    <a:lumMod val="85000"/>
                    <a:lumOff val="15000"/>
                  </a:schemeClr>
                </a:solidFill>
                <a:latin typeface="+mn-ea"/>
                <a:cs typeface="Meiryo UI" panose="020B0604030504040204" pitchFamily="50" charset="-128"/>
              </a:rPr>
              <a:t>、</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smtClean="0">
                <a:solidFill>
                  <a:schemeClr val="tx1">
                    <a:lumMod val="85000"/>
                    <a:lumOff val="15000"/>
                  </a:schemeClr>
                </a:solidFill>
                <a:latin typeface="+mn-ea"/>
                <a:cs typeface="Meiryo UI" panose="020B0604030504040204" pitchFamily="50" charset="-128"/>
              </a:rPr>
              <a:t>　 顧客</a:t>
            </a:r>
            <a:r>
              <a:rPr lang="ja-JP" altLang="en-US" sz="1050" dirty="0">
                <a:solidFill>
                  <a:schemeClr val="tx1">
                    <a:lumMod val="85000"/>
                    <a:lumOff val="15000"/>
                  </a:schemeClr>
                </a:solidFill>
                <a:latin typeface="+mn-ea"/>
                <a:cs typeface="Meiryo UI" panose="020B0604030504040204" pitchFamily="50" charset="-128"/>
              </a:rPr>
              <a:t>相手にカジノ行為を</a:t>
            </a:r>
            <a:r>
              <a:rPr lang="ja-JP" altLang="en-US" sz="1050" dirty="0" smtClean="0">
                <a:solidFill>
                  <a:schemeClr val="tx1">
                    <a:lumMod val="85000"/>
                    <a:lumOff val="15000"/>
                  </a:schemeClr>
                </a:solidFill>
                <a:latin typeface="+mn-ea"/>
                <a:cs typeface="Meiryo UI" panose="020B0604030504040204" pitchFamily="50" charset="-128"/>
              </a:rPr>
              <a:t>行う　　　　　　　　　　　　　　　　⇒ 日本：</a:t>
            </a:r>
            <a:r>
              <a:rPr lang="en-US" altLang="ja-JP" sz="1050" dirty="0" smtClean="0">
                <a:solidFill>
                  <a:schemeClr val="tx1">
                    <a:lumMod val="85000"/>
                    <a:lumOff val="15000"/>
                  </a:schemeClr>
                </a:solidFill>
                <a:latin typeface="+mn-ea"/>
                <a:cs typeface="Meiryo UI" panose="020B0604030504040204" pitchFamily="50" charset="-128"/>
              </a:rPr>
              <a:t>×</a:t>
            </a:r>
          </a:p>
          <a:p>
            <a:pPr>
              <a:lnSpc>
                <a:spcPts val="1300"/>
              </a:lnSpc>
            </a:pPr>
            <a:r>
              <a:rPr lang="ja-JP" altLang="en-US" sz="1050" dirty="0">
                <a:solidFill>
                  <a:schemeClr val="tx1">
                    <a:lumMod val="85000"/>
                    <a:lumOff val="15000"/>
                  </a:schemeClr>
                </a:solidFill>
                <a:latin typeface="+mn-ea"/>
                <a:cs typeface="Meiryo UI" panose="020B0604030504040204" pitchFamily="50" charset="-128"/>
              </a:rPr>
              <a:t>③カジノ事業者から借入を行う等により、カジノ施設内で顧客に貸付け</a:t>
            </a:r>
            <a:r>
              <a:rPr lang="ja-JP" altLang="en-US" sz="1050" dirty="0" smtClean="0">
                <a:solidFill>
                  <a:schemeClr val="tx1">
                    <a:lumMod val="85000"/>
                    <a:lumOff val="15000"/>
                  </a:schemeClr>
                </a:solidFill>
                <a:latin typeface="+mn-ea"/>
                <a:cs typeface="Meiryo UI" panose="020B0604030504040204" pitchFamily="50" charset="-128"/>
              </a:rPr>
              <a:t>を</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smtClean="0">
                <a:solidFill>
                  <a:schemeClr val="tx1">
                    <a:lumMod val="85000"/>
                    <a:lumOff val="15000"/>
                  </a:schemeClr>
                </a:solidFill>
                <a:latin typeface="+mn-ea"/>
                <a:cs typeface="Meiryo UI" panose="020B0604030504040204" pitchFamily="50" charset="-128"/>
              </a:rPr>
              <a:t>　 行い</a:t>
            </a:r>
            <a:r>
              <a:rPr lang="ja-JP" altLang="en-US" sz="1050" dirty="0">
                <a:solidFill>
                  <a:schemeClr val="tx1">
                    <a:lumMod val="85000"/>
                    <a:lumOff val="15000"/>
                  </a:schemeClr>
                </a:solidFill>
                <a:latin typeface="+mn-ea"/>
                <a:cs typeface="Meiryo UI" panose="020B0604030504040204" pitchFamily="50" charset="-128"/>
              </a:rPr>
              <a:t>、かつ、回収を</a:t>
            </a:r>
            <a:r>
              <a:rPr lang="ja-JP" altLang="en-US" sz="1050" dirty="0" smtClean="0">
                <a:solidFill>
                  <a:schemeClr val="tx1">
                    <a:lumMod val="85000"/>
                    <a:lumOff val="15000"/>
                  </a:schemeClr>
                </a:solidFill>
                <a:latin typeface="+mn-ea"/>
                <a:cs typeface="Meiryo UI" panose="020B0604030504040204" pitchFamily="50" charset="-128"/>
              </a:rPr>
              <a:t>行う　</a:t>
            </a: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 日本：</a:t>
            </a:r>
            <a:r>
              <a:rPr lang="en-US" altLang="ja-JP" sz="1050" dirty="0" smtClean="0">
                <a:solidFill>
                  <a:schemeClr val="tx1">
                    <a:lumMod val="85000"/>
                    <a:lumOff val="15000"/>
                  </a:schemeClr>
                </a:solidFill>
                <a:latin typeface="+mn-ea"/>
                <a:cs typeface="Meiryo UI" panose="020B0604030504040204" pitchFamily="50" charset="-128"/>
              </a:rPr>
              <a:t>×</a:t>
            </a:r>
            <a:endParaRPr lang="en-US" altLang="ja-JP" sz="1100" b="1" dirty="0" smtClean="0">
              <a:solidFill>
                <a:schemeClr val="tx1">
                  <a:lumMod val="85000"/>
                  <a:lumOff val="15000"/>
                </a:schemeClr>
              </a:solidFill>
              <a:latin typeface="+mn-ea"/>
              <a:cs typeface="Meiryo UI" panose="020B0604030504040204" pitchFamily="50" charset="-128"/>
            </a:endParaRPr>
          </a:p>
        </p:txBody>
      </p:sp>
      <p:sp>
        <p:nvSpPr>
          <p:cNvPr id="19" name="角丸四角形 18"/>
          <p:cNvSpPr/>
          <p:nvPr/>
        </p:nvSpPr>
        <p:spPr>
          <a:xfrm>
            <a:off x="5304518" y="5401042"/>
            <a:ext cx="2476499" cy="272783"/>
          </a:xfrm>
          <a:prstGeom prst="roundRect">
            <a:avLst>
              <a:gd name="adj" fmla="val 36598"/>
            </a:avLst>
          </a:prstGeom>
          <a:solidFill>
            <a:schemeClr val="accent6"/>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ジャンケットの取扱い</a:t>
            </a:r>
            <a:endParaRPr kumimoji="1" lang="ja-JP" altLang="en-US" sz="1400" b="1" dirty="0">
              <a:solidFill>
                <a:schemeClr val="tx1"/>
              </a:solidFill>
              <a:latin typeface="+mn-ea"/>
            </a:endParaRPr>
          </a:p>
        </p:txBody>
      </p:sp>
      <p:sp>
        <p:nvSpPr>
          <p:cNvPr id="21" name="テキスト ボックス 1"/>
          <p:cNvSpPr txBox="1"/>
          <p:nvPr/>
        </p:nvSpPr>
        <p:spPr>
          <a:xfrm>
            <a:off x="9426214" y="6516338"/>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2</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25746" t="22737" r="11005" b="12570"/>
          <a:stretch/>
        </p:blipFill>
        <p:spPr bwMode="auto">
          <a:xfrm>
            <a:off x="344488" y="1193075"/>
            <a:ext cx="5161080" cy="2967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テキスト ボックス 14"/>
          <p:cNvSpPr txBox="1"/>
          <p:nvPr/>
        </p:nvSpPr>
        <p:spPr>
          <a:xfrm>
            <a:off x="0" y="0"/>
            <a:ext cx="9906000" cy="461665"/>
          </a:xfrm>
          <a:prstGeom prst="rect">
            <a:avLst/>
          </a:prstGeom>
          <a:solidFill>
            <a:schemeClr val="tx2">
              <a:lumMod val="60000"/>
              <a:lumOff val="40000"/>
            </a:schemeClr>
          </a:solidFill>
        </p:spPr>
        <p:txBody>
          <a:bodyPr wrap="square" rtlCol="0">
            <a:sp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国の動向　</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～第７回</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特定複合観光施設</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区域整備推進会議</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の主な</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ポイント～</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90266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273605" y="763355"/>
            <a:ext cx="9282332" cy="2875146"/>
          </a:xfrm>
          <a:prstGeom prst="rect">
            <a:avLst/>
          </a:prstGeom>
          <a:noFill/>
          <a:ln w="6350">
            <a:solidFill>
              <a:schemeClr val="tx1"/>
            </a:solidFill>
          </a:ln>
        </p:spPr>
        <p:txBody>
          <a:bodyPr wrap="square" rtlCol="0">
            <a:spAutoFit/>
          </a:bodyPr>
          <a:lstStyle/>
          <a:p>
            <a:pPr>
              <a:lnSpc>
                <a:spcPts val="1300"/>
              </a:lnSpc>
            </a:pP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400" dirty="0" smtClean="0">
                <a:solidFill>
                  <a:schemeClr val="tx1">
                    <a:lumMod val="85000"/>
                    <a:lumOff val="15000"/>
                  </a:schemeClr>
                </a:solidFill>
                <a:latin typeface="+mn-ea"/>
                <a:cs typeface="Meiryo UI" panose="020B0604030504040204" pitchFamily="50" charset="-128"/>
              </a:rPr>
              <a:t>○ＩＲによって、</a:t>
            </a:r>
            <a:r>
              <a:rPr lang="en-US" altLang="ja-JP" sz="1400" u="sng" dirty="0" smtClean="0">
                <a:solidFill>
                  <a:schemeClr val="tx1">
                    <a:lumMod val="85000"/>
                    <a:lumOff val="15000"/>
                  </a:schemeClr>
                </a:solidFill>
                <a:latin typeface="+mn-ea"/>
                <a:cs typeface="Meiryo UI" panose="020B0604030504040204" pitchFamily="50" charset="-128"/>
              </a:rPr>
              <a:t>2030</a:t>
            </a:r>
            <a:r>
              <a:rPr lang="ja-JP" altLang="en-US" sz="1400" u="sng" dirty="0" smtClean="0">
                <a:solidFill>
                  <a:schemeClr val="tx1">
                    <a:lumMod val="85000"/>
                    <a:lumOff val="15000"/>
                  </a:schemeClr>
                </a:solidFill>
                <a:latin typeface="+mn-ea"/>
                <a:cs typeface="Meiryo UI" panose="020B0604030504040204" pitchFamily="50" charset="-128"/>
              </a:rPr>
              <a:t>年に訪日外国人旅行者数</a:t>
            </a:r>
            <a:r>
              <a:rPr lang="en-US" altLang="ja-JP" sz="1400" u="sng" dirty="0" smtClean="0">
                <a:solidFill>
                  <a:schemeClr val="tx1">
                    <a:lumMod val="85000"/>
                    <a:lumOff val="15000"/>
                  </a:schemeClr>
                </a:solidFill>
                <a:latin typeface="+mn-ea"/>
                <a:cs typeface="Meiryo UI" panose="020B0604030504040204" pitchFamily="50" charset="-128"/>
              </a:rPr>
              <a:t>6,000</a:t>
            </a:r>
            <a:r>
              <a:rPr lang="ja-JP" altLang="en-US" sz="1400" u="sng" dirty="0" smtClean="0">
                <a:solidFill>
                  <a:schemeClr val="tx1">
                    <a:lumMod val="85000"/>
                    <a:lumOff val="15000"/>
                  </a:schemeClr>
                </a:solidFill>
                <a:latin typeface="+mn-ea"/>
                <a:cs typeface="Meiryo UI" panose="020B0604030504040204" pitchFamily="50" charset="-128"/>
              </a:rPr>
              <a:t>万人</a:t>
            </a:r>
            <a:r>
              <a:rPr lang="ja-JP" altLang="en-US" sz="1400" dirty="0" smtClean="0">
                <a:solidFill>
                  <a:schemeClr val="tx1">
                    <a:lumMod val="85000"/>
                    <a:lumOff val="15000"/>
                  </a:schemeClr>
                </a:solidFill>
                <a:latin typeface="+mn-ea"/>
                <a:cs typeface="Meiryo UI" panose="020B0604030504040204" pitchFamily="50" charset="-128"/>
              </a:rPr>
              <a:t>、</a:t>
            </a:r>
            <a:r>
              <a:rPr lang="ja-JP" altLang="en-US" sz="1400" u="sng" dirty="0" smtClean="0">
                <a:solidFill>
                  <a:schemeClr val="tx1">
                    <a:lumMod val="85000"/>
                    <a:lumOff val="15000"/>
                  </a:schemeClr>
                </a:solidFill>
                <a:latin typeface="+mn-ea"/>
                <a:cs typeface="Meiryo UI" panose="020B0604030504040204" pitchFamily="50" charset="-128"/>
              </a:rPr>
              <a:t>旅行消費額</a:t>
            </a:r>
            <a:r>
              <a:rPr lang="en-US" altLang="ja-JP" sz="1400" u="sng" dirty="0" smtClean="0">
                <a:solidFill>
                  <a:schemeClr val="tx1">
                    <a:lumMod val="85000"/>
                    <a:lumOff val="15000"/>
                  </a:schemeClr>
                </a:solidFill>
                <a:latin typeface="+mn-ea"/>
                <a:cs typeface="Meiryo UI" panose="020B0604030504040204" pitchFamily="50" charset="-128"/>
              </a:rPr>
              <a:t>15</a:t>
            </a:r>
            <a:r>
              <a:rPr lang="ja-JP" altLang="en-US" sz="1400" u="sng" dirty="0" smtClean="0">
                <a:solidFill>
                  <a:schemeClr val="tx1">
                    <a:lumMod val="85000"/>
                    <a:lumOff val="15000"/>
                  </a:schemeClr>
                </a:solidFill>
                <a:latin typeface="+mn-ea"/>
                <a:cs typeface="Meiryo UI" panose="020B0604030504040204" pitchFamily="50" charset="-128"/>
              </a:rPr>
              <a:t>兆円</a:t>
            </a:r>
            <a:r>
              <a:rPr lang="ja-JP" altLang="en-US" sz="1400" dirty="0" smtClean="0">
                <a:solidFill>
                  <a:schemeClr val="tx1">
                    <a:lumMod val="85000"/>
                    <a:lumOff val="15000"/>
                  </a:schemeClr>
                </a:solidFill>
                <a:latin typeface="+mn-ea"/>
                <a:cs typeface="Meiryo UI" panose="020B0604030504040204" pitchFamily="50" charset="-128"/>
              </a:rPr>
              <a:t>を目指す</a:t>
            </a:r>
            <a:endParaRPr lang="en-US" altLang="ja-JP" sz="14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200" dirty="0" smtClean="0">
                <a:solidFill>
                  <a:schemeClr val="tx1">
                    <a:lumMod val="85000"/>
                    <a:lumOff val="15000"/>
                  </a:schemeClr>
                </a:solidFill>
                <a:latin typeface="+mn-ea"/>
                <a:cs typeface="Meiryo UI" panose="020B0604030504040204" pitchFamily="50" charset="-128"/>
              </a:rPr>
              <a:t>＜日本型ＩＲが有すべき中核的な機能＞</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100" b="1" dirty="0" smtClean="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①ＭＩＣＥ誘致戦略の中核となる機能</a:t>
            </a:r>
            <a:r>
              <a:rPr lang="ja-JP" altLang="en-US" sz="800" dirty="0" smtClean="0">
                <a:solidFill>
                  <a:schemeClr val="tx1">
                    <a:lumMod val="85000"/>
                    <a:lumOff val="15000"/>
                  </a:schemeClr>
                </a:solidFill>
                <a:latin typeface="+mn-ea"/>
                <a:cs typeface="Meiryo UI" panose="020B0604030504040204" pitchFamily="50" charset="-128"/>
              </a:rPr>
              <a:t>　（例：アジア最大級のＭＩＣＥ施設）</a:t>
            </a:r>
            <a:endParaRPr lang="en-US" altLang="ja-JP" sz="8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②多様なエンターテイメントやアクティビティの提供</a:t>
            </a:r>
            <a:r>
              <a:rPr lang="ja-JP" altLang="en-US" sz="800" dirty="0" smtClean="0">
                <a:solidFill>
                  <a:schemeClr val="tx1">
                    <a:lumMod val="85000"/>
                    <a:lumOff val="15000"/>
                  </a:schemeClr>
                </a:solidFill>
                <a:latin typeface="+mn-ea"/>
                <a:cs typeface="Meiryo UI" panose="020B0604030504040204" pitchFamily="50" charset="-128"/>
              </a:rPr>
              <a:t>　（例：一流のエンターテイメントの提供、ナイトライフの充実、ＶＲ技術を活用した地方文化の発信）</a:t>
            </a:r>
            <a:endParaRPr lang="en-US" altLang="ja-JP" sz="800" dirty="0">
              <a:solidFill>
                <a:schemeClr val="tx1">
                  <a:lumMod val="85000"/>
                  <a:lumOff val="15000"/>
                </a:schemeClr>
              </a:solidFill>
              <a:latin typeface="+mn-ea"/>
              <a:cs typeface="Meiryo UI" panose="020B0604030504040204" pitchFamily="50" charset="-128"/>
            </a:endParaRPr>
          </a:p>
          <a:p>
            <a:pPr>
              <a:lnSpc>
                <a:spcPts val="1300"/>
              </a:lnSpc>
            </a:pPr>
            <a:r>
              <a:rPr lang="ja-JP" altLang="en-US" sz="1100" dirty="0" smtClean="0">
                <a:solidFill>
                  <a:schemeClr val="tx1">
                    <a:lumMod val="85000"/>
                    <a:lumOff val="15000"/>
                  </a:schemeClr>
                </a:solidFill>
                <a:latin typeface="+mn-ea"/>
                <a:cs typeface="Meiryo UI" panose="020B0604030504040204" pitchFamily="50" charset="-128"/>
              </a:rPr>
              <a:t>　③日本の旅の「ゲートウェイ」機能</a:t>
            </a:r>
            <a:r>
              <a:rPr lang="ja-JP" altLang="en-US" sz="800" dirty="0" smtClean="0">
                <a:solidFill>
                  <a:schemeClr val="tx1">
                    <a:lumMod val="85000"/>
                    <a:lumOff val="15000"/>
                  </a:schemeClr>
                </a:solidFill>
                <a:latin typeface="+mn-ea"/>
                <a:cs typeface="Meiryo UI" panose="020B0604030504040204" pitchFamily="50" charset="-128"/>
              </a:rPr>
              <a:t>　（例：コンシェルジュ機能をワンストップで提供）</a:t>
            </a:r>
            <a:endParaRPr lang="en-US" altLang="ja-JP" sz="8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④様々なニーズを生み出す宿泊機能</a:t>
            </a:r>
            <a:r>
              <a:rPr lang="ja-JP" altLang="en-US" sz="800" dirty="0" smtClean="0">
                <a:solidFill>
                  <a:schemeClr val="tx1">
                    <a:lumMod val="85000"/>
                    <a:lumOff val="15000"/>
                  </a:schemeClr>
                </a:solidFill>
                <a:latin typeface="+mn-ea"/>
                <a:cs typeface="Meiryo UI" panose="020B0604030504040204" pitchFamily="50" charset="-128"/>
              </a:rPr>
              <a:t>　（例：日本最大級・最高水準の宿泊施設、農泊推進）　</a:t>
            </a: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　</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200" dirty="0" smtClean="0">
                <a:solidFill>
                  <a:schemeClr val="tx1">
                    <a:lumMod val="85000"/>
                    <a:lumOff val="15000"/>
                  </a:schemeClr>
                </a:solidFill>
                <a:latin typeface="+mn-ea"/>
                <a:cs typeface="Meiryo UI" panose="020B0604030504040204" pitchFamily="50" charset="-128"/>
              </a:rPr>
              <a:t>　　　　　　　　　　　　　　　　　　　　　　　　　　　　　　　　　　　　　　　　　　　　　　　　　　</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20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20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200" dirty="0">
              <a:solidFill>
                <a:schemeClr val="tx1">
                  <a:lumMod val="85000"/>
                  <a:lumOff val="15000"/>
                </a:schemeClr>
              </a:solidFill>
              <a:latin typeface="+mn-ea"/>
              <a:cs typeface="Meiryo UI" panose="020B0604030504040204" pitchFamily="50" charset="-128"/>
            </a:endParaRPr>
          </a:p>
          <a:p>
            <a:pPr>
              <a:lnSpc>
                <a:spcPts val="1400"/>
              </a:lnSpc>
            </a:pP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400"/>
              </a:lnSpc>
            </a:pPr>
            <a:endParaRPr lang="en-US" altLang="ja-JP" sz="1200" dirty="0" smtClean="0">
              <a:solidFill>
                <a:schemeClr val="tx1">
                  <a:lumMod val="85000"/>
                  <a:lumOff val="15000"/>
                </a:schemeClr>
              </a:solidFill>
              <a:latin typeface="+mn-ea"/>
              <a:cs typeface="Meiryo UI" panose="020B0604030504040204" pitchFamily="50" charset="-128"/>
            </a:endParaRPr>
          </a:p>
        </p:txBody>
      </p:sp>
      <p:sp>
        <p:nvSpPr>
          <p:cNvPr id="3" name="正方形/長方形 2"/>
          <p:cNvSpPr/>
          <p:nvPr/>
        </p:nvSpPr>
        <p:spPr>
          <a:xfrm>
            <a:off x="6969224" y="446779"/>
            <a:ext cx="2936776" cy="248068"/>
          </a:xfrm>
          <a:prstGeom prst="rect">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国</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IR</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推進会議の第</a:t>
            </a:r>
            <a:r>
              <a:rPr lang="en-US" altLang="ja-JP"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8</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回（</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H29.7.18</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）の資料から</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作成</a:t>
            </a:r>
            <a:endParaRPr kumimoji="1"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14" name="角丸四角形 13"/>
          <p:cNvSpPr/>
          <p:nvPr/>
        </p:nvSpPr>
        <p:spPr>
          <a:xfrm>
            <a:off x="224974" y="570813"/>
            <a:ext cx="2548743" cy="353156"/>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公共政策としてのＩＲ</a:t>
            </a:r>
            <a:endParaRPr lang="ja-JP" altLang="en-US" sz="1600" b="1" dirty="0">
              <a:solidFill>
                <a:schemeClr val="bg1"/>
              </a:solidFill>
            </a:endParaRPr>
          </a:p>
        </p:txBody>
      </p:sp>
      <p:sp>
        <p:nvSpPr>
          <p:cNvPr id="8" name="テキスト ボックス 7"/>
          <p:cNvSpPr txBox="1"/>
          <p:nvPr/>
        </p:nvSpPr>
        <p:spPr>
          <a:xfrm>
            <a:off x="273605" y="3944382"/>
            <a:ext cx="9296680" cy="2849498"/>
          </a:xfrm>
          <a:prstGeom prst="rect">
            <a:avLst/>
          </a:prstGeom>
          <a:noFill/>
          <a:ln w="6350">
            <a:solidFill>
              <a:schemeClr val="tx1"/>
            </a:solidFill>
          </a:ln>
        </p:spPr>
        <p:txBody>
          <a:bodyPr wrap="square" rtlCol="0">
            <a:spAutoFit/>
          </a:bodyPr>
          <a:lstStyle/>
          <a:p>
            <a:pPr>
              <a:lnSpc>
                <a:spcPts val="1400"/>
              </a:lnSpc>
            </a:pPr>
            <a:endParaRPr lang="en-US" altLang="ja-JP" sz="140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800" dirty="0">
                <a:solidFill>
                  <a:schemeClr val="tx1">
                    <a:lumMod val="85000"/>
                    <a:lumOff val="15000"/>
                  </a:schemeClr>
                </a:solidFill>
                <a:latin typeface="+mn-ea"/>
                <a:cs typeface="Meiryo UI" panose="020B0604030504040204" pitchFamily="50" charset="-128"/>
              </a:rPr>
              <a:t>　</a:t>
            </a:r>
            <a:r>
              <a:rPr lang="ja-JP" altLang="en-US" sz="1050" dirty="0">
                <a:solidFill>
                  <a:schemeClr val="tx1">
                    <a:lumMod val="85000"/>
                    <a:lumOff val="15000"/>
                  </a:schemeClr>
                </a:solidFill>
                <a:latin typeface="+mn-ea"/>
                <a:cs typeface="Meiryo UI" panose="020B0604030504040204" pitchFamily="50" charset="-128"/>
              </a:rPr>
              <a:t>○「目的の公益性」を始めとする諸要素は、ＩＲ・カジノ制度について、</a:t>
            </a:r>
            <a:r>
              <a:rPr lang="ja-JP" altLang="en-US" sz="1050" u="sng" dirty="0">
                <a:solidFill>
                  <a:schemeClr val="tx1">
                    <a:lumMod val="85000"/>
                    <a:lumOff val="15000"/>
                  </a:schemeClr>
                </a:solidFill>
                <a:latin typeface="+mn-ea"/>
                <a:cs typeface="Meiryo UI" panose="020B0604030504040204" pitchFamily="50" charset="-128"/>
              </a:rPr>
              <a:t>刑法が賭博を犯罪と規定した趣旨と整合しているものであるかどうかを判断する上で</a:t>
            </a:r>
            <a:r>
              <a:rPr lang="ja-JP" altLang="en-US" sz="1050" u="sng" dirty="0" smtClean="0">
                <a:solidFill>
                  <a:schemeClr val="tx1">
                    <a:lumMod val="85000"/>
                    <a:lumOff val="15000"/>
                  </a:schemeClr>
                </a:solidFill>
                <a:latin typeface="+mn-ea"/>
                <a:cs typeface="Meiryo UI" panose="020B0604030504040204" pitchFamily="50" charset="-128"/>
              </a:rPr>
              <a:t>の考慮</a:t>
            </a:r>
            <a:endParaRPr lang="en-US" altLang="ja-JP" sz="1050" u="sng"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u="sng" dirty="0" smtClean="0">
                <a:solidFill>
                  <a:schemeClr val="tx1">
                    <a:lumMod val="85000"/>
                    <a:lumOff val="15000"/>
                  </a:schemeClr>
                </a:solidFill>
                <a:latin typeface="+mn-ea"/>
                <a:cs typeface="Meiryo UI" panose="020B0604030504040204" pitchFamily="50" charset="-128"/>
              </a:rPr>
              <a:t>要素の例示</a:t>
            </a:r>
            <a:r>
              <a:rPr lang="ja-JP" altLang="en-US" sz="1050" dirty="0">
                <a:solidFill>
                  <a:schemeClr val="tx1">
                    <a:lumMod val="85000"/>
                    <a:lumOff val="15000"/>
                  </a:schemeClr>
                </a:solidFill>
                <a:latin typeface="+mn-ea"/>
                <a:cs typeface="Meiryo UI" panose="020B0604030504040204" pitchFamily="50" charset="-128"/>
              </a:rPr>
              <a:t>である。したがって、ＩＲ・カジノ制度について刑法の賭博に関する法制との整合性を検討するに当たっては、基本的には、</a:t>
            </a:r>
            <a:r>
              <a:rPr lang="ja-JP" altLang="en-US" sz="1050" u="sng" dirty="0">
                <a:solidFill>
                  <a:schemeClr val="tx1">
                    <a:lumMod val="85000"/>
                    <a:lumOff val="15000"/>
                  </a:schemeClr>
                </a:solidFill>
                <a:latin typeface="+mn-ea"/>
                <a:cs typeface="Meiryo UI" panose="020B0604030504040204" pitchFamily="50" charset="-128"/>
              </a:rPr>
              <a:t>制度全体を</a:t>
            </a:r>
            <a:r>
              <a:rPr lang="ja-JP" altLang="en-US" sz="1050" u="sng" dirty="0" smtClean="0">
                <a:solidFill>
                  <a:schemeClr val="tx1">
                    <a:lumMod val="85000"/>
                    <a:lumOff val="15000"/>
                  </a:schemeClr>
                </a:solidFill>
                <a:latin typeface="+mn-ea"/>
                <a:cs typeface="Meiryo UI" panose="020B0604030504040204" pitchFamily="50" charset="-128"/>
              </a:rPr>
              <a:t>総合的</a:t>
            </a:r>
            <a:r>
              <a:rPr lang="ja-JP" altLang="en-US" sz="1050" u="sng" dirty="0">
                <a:solidFill>
                  <a:schemeClr val="tx1">
                    <a:lumMod val="85000"/>
                    <a:lumOff val="15000"/>
                  </a:schemeClr>
                </a:solidFill>
                <a:latin typeface="+mn-ea"/>
                <a:cs typeface="Meiryo UI" panose="020B0604030504040204" pitchFamily="50" charset="-128"/>
              </a:rPr>
              <a:t>に</a:t>
            </a:r>
            <a:r>
              <a:rPr lang="ja-JP" altLang="en-US" sz="1050" u="sng" dirty="0" smtClean="0">
                <a:solidFill>
                  <a:schemeClr val="tx1">
                    <a:lumMod val="85000"/>
                    <a:lumOff val="15000"/>
                  </a:schemeClr>
                </a:solidFill>
                <a:latin typeface="+mn-ea"/>
                <a:cs typeface="Meiryo UI" panose="020B0604030504040204" pitchFamily="50" charset="-128"/>
              </a:rPr>
              <a:t>考察</a:t>
            </a:r>
            <a:endParaRPr lang="en-US" altLang="ja-JP" sz="1050" u="sng"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u="sng" dirty="0" smtClean="0">
                <a:solidFill>
                  <a:schemeClr val="tx1">
                    <a:lumMod val="85000"/>
                    <a:lumOff val="15000"/>
                  </a:schemeClr>
                </a:solidFill>
                <a:latin typeface="+mn-ea"/>
                <a:cs typeface="Meiryo UI" panose="020B0604030504040204" pitchFamily="50" charset="-128"/>
              </a:rPr>
              <a:t>・</a:t>
            </a:r>
            <a:r>
              <a:rPr lang="ja-JP" altLang="en-US" sz="1050" u="sng" dirty="0">
                <a:solidFill>
                  <a:schemeClr val="tx1">
                    <a:lumMod val="85000"/>
                    <a:lumOff val="15000"/>
                  </a:schemeClr>
                </a:solidFill>
                <a:latin typeface="+mn-ea"/>
                <a:cs typeface="Meiryo UI" panose="020B0604030504040204" pitchFamily="50" charset="-128"/>
              </a:rPr>
              <a:t>評価する</a:t>
            </a:r>
            <a:r>
              <a:rPr lang="ja-JP" altLang="en-US" sz="1050" u="sng" dirty="0" smtClean="0">
                <a:solidFill>
                  <a:schemeClr val="tx1">
                    <a:lumMod val="85000"/>
                    <a:lumOff val="15000"/>
                  </a:schemeClr>
                </a:solidFill>
                <a:latin typeface="+mn-ea"/>
                <a:cs typeface="Meiryo UI" panose="020B0604030504040204" pitchFamily="50" charset="-128"/>
              </a:rPr>
              <a:t>ことが</a:t>
            </a:r>
            <a:r>
              <a:rPr lang="ja-JP" altLang="en-US" sz="1050" u="sng" dirty="0">
                <a:solidFill>
                  <a:schemeClr val="tx1">
                    <a:lumMod val="85000"/>
                    <a:lumOff val="15000"/>
                  </a:schemeClr>
                </a:solidFill>
                <a:latin typeface="+mn-ea"/>
                <a:cs typeface="Meiryo UI" panose="020B0604030504040204" pitchFamily="50" charset="-128"/>
              </a:rPr>
              <a:t>必要かつ適切</a:t>
            </a:r>
            <a:r>
              <a:rPr lang="ja-JP" altLang="en-US" sz="1050" dirty="0">
                <a:solidFill>
                  <a:schemeClr val="tx1">
                    <a:lumMod val="85000"/>
                    <a:lumOff val="15000"/>
                  </a:schemeClr>
                </a:solidFill>
                <a:latin typeface="+mn-ea"/>
                <a:cs typeface="Meiryo UI" panose="020B0604030504040204" pitchFamily="50" charset="-128"/>
              </a:rPr>
              <a:t>。</a:t>
            </a:r>
            <a:endParaRPr lang="en-US" altLang="ja-JP" sz="1050" dirty="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a:solidFill>
                  <a:schemeClr val="tx1">
                    <a:lumMod val="85000"/>
                    <a:lumOff val="15000"/>
                  </a:schemeClr>
                </a:solidFill>
                <a:latin typeface="+mn-ea"/>
                <a:cs typeface="Meiryo UI" panose="020B0604030504040204" pitchFamily="50" charset="-128"/>
              </a:rPr>
              <a:t>　○その上で、附帯決議第２項には、こられの考慮要素が「検討の観点」として示されていることから</a:t>
            </a:r>
            <a:r>
              <a:rPr lang="ja-JP" altLang="en-US" sz="1050" dirty="0" smtClean="0">
                <a:solidFill>
                  <a:schemeClr val="tx1">
                    <a:lumMod val="85000"/>
                    <a:lumOff val="15000"/>
                  </a:schemeClr>
                </a:solidFill>
                <a:latin typeface="+mn-ea"/>
                <a:cs typeface="Meiryo UI" panose="020B0604030504040204" pitchFamily="50" charset="-128"/>
              </a:rPr>
              <a:t>、</a:t>
            </a:r>
            <a:r>
              <a:rPr lang="ja-JP" altLang="en-US" sz="1050" dirty="0">
                <a:solidFill>
                  <a:schemeClr val="tx1">
                    <a:lumMod val="85000"/>
                    <a:lumOff val="15000"/>
                  </a:schemeClr>
                </a:solidFill>
                <a:latin typeface="+mn-ea"/>
                <a:cs typeface="Meiryo UI" panose="020B0604030504040204" pitchFamily="50" charset="-128"/>
              </a:rPr>
              <a:t>それぞれ</a:t>
            </a:r>
            <a:r>
              <a:rPr lang="ja-JP" altLang="en-US" sz="1050" dirty="0" smtClean="0">
                <a:solidFill>
                  <a:schemeClr val="tx1">
                    <a:lumMod val="85000"/>
                    <a:lumOff val="15000"/>
                  </a:schemeClr>
                </a:solidFill>
                <a:latin typeface="+mn-ea"/>
                <a:cs typeface="Meiryo UI" panose="020B0604030504040204" pitchFamily="50" charset="-128"/>
              </a:rPr>
              <a:t>の観点に沿って、これまでの推進会議における議論</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を整理すると、以下のような事項は、刑法の賭博に関する法制との整合性を図る上で、関連するものと考えられる。これらの事項を踏まえて制度</a:t>
            </a:r>
            <a:r>
              <a:rPr lang="ja-JP" altLang="en-US" sz="1050" dirty="0">
                <a:solidFill>
                  <a:schemeClr val="tx1">
                    <a:lumMod val="85000"/>
                    <a:lumOff val="15000"/>
                  </a:schemeClr>
                </a:solidFill>
                <a:latin typeface="+mn-ea"/>
                <a:cs typeface="Meiryo UI" panose="020B0604030504040204" pitchFamily="50" charset="-128"/>
              </a:rPr>
              <a:t>設計すれば、</a:t>
            </a:r>
            <a:r>
              <a:rPr lang="ja-JP" altLang="en-US" sz="1050" dirty="0" smtClean="0">
                <a:solidFill>
                  <a:schemeClr val="tx1">
                    <a:lumMod val="85000"/>
                    <a:lumOff val="15000"/>
                  </a:schemeClr>
                </a:solidFill>
                <a:latin typeface="+mn-ea"/>
                <a:cs typeface="Meiryo UI" panose="020B0604030504040204" pitchFamily="50" charset="-128"/>
              </a:rPr>
              <a:t>Ｉ</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4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Ｒ</a:t>
            </a:r>
            <a:r>
              <a:rPr lang="ja-JP" altLang="en-US" sz="1050" dirty="0">
                <a:solidFill>
                  <a:schemeClr val="tx1">
                    <a:lumMod val="85000"/>
                    <a:lumOff val="15000"/>
                  </a:schemeClr>
                </a:solidFill>
                <a:latin typeface="+mn-ea"/>
                <a:cs typeface="Meiryo UI" panose="020B0604030504040204" pitchFamily="50" charset="-128"/>
              </a:rPr>
              <a:t>・</a:t>
            </a:r>
            <a:r>
              <a:rPr lang="ja-JP" altLang="en-US" sz="1050" dirty="0" smtClean="0">
                <a:solidFill>
                  <a:schemeClr val="tx1">
                    <a:lumMod val="85000"/>
                    <a:lumOff val="15000"/>
                  </a:schemeClr>
                </a:solidFill>
                <a:latin typeface="+mn-ea"/>
                <a:cs typeface="Meiryo UI" panose="020B0604030504040204" pitchFamily="50" charset="-128"/>
              </a:rPr>
              <a:t>カジノ制度</a:t>
            </a:r>
            <a:r>
              <a:rPr lang="ja-JP" altLang="en-US" sz="1050" dirty="0">
                <a:solidFill>
                  <a:schemeClr val="tx1">
                    <a:lumMod val="85000"/>
                    <a:lumOff val="15000"/>
                  </a:schemeClr>
                </a:solidFill>
                <a:latin typeface="+mn-ea"/>
                <a:cs typeface="Meiryo UI" panose="020B0604030504040204" pitchFamily="50" charset="-128"/>
              </a:rPr>
              <a:t>に</a:t>
            </a:r>
            <a:r>
              <a:rPr lang="ja-JP" altLang="en-US" sz="1050" dirty="0" smtClean="0">
                <a:solidFill>
                  <a:schemeClr val="tx1">
                    <a:lumMod val="85000"/>
                    <a:lumOff val="15000"/>
                  </a:schemeClr>
                </a:solidFill>
                <a:latin typeface="+mn-ea"/>
                <a:cs typeface="Meiryo UI" panose="020B0604030504040204" pitchFamily="50" charset="-128"/>
              </a:rPr>
              <a:t>ついては、全体</a:t>
            </a:r>
            <a:r>
              <a:rPr lang="ja-JP" altLang="en-US" sz="1050" dirty="0">
                <a:solidFill>
                  <a:schemeClr val="tx1">
                    <a:lumMod val="85000"/>
                    <a:lumOff val="15000"/>
                  </a:schemeClr>
                </a:solidFill>
                <a:latin typeface="+mn-ea"/>
                <a:cs typeface="Meiryo UI" panose="020B0604030504040204" pitchFamily="50" charset="-128"/>
              </a:rPr>
              <a:t>として</a:t>
            </a:r>
            <a:r>
              <a:rPr lang="ja-JP" altLang="en-US" sz="1200" b="1" dirty="0">
                <a:solidFill>
                  <a:schemeClr val="tx1">
                    <a:lumMod val="85000"/>
                    <a:lumOff val="15000"/>
                  </a:schemeClr>
                </a:solidFill>
                <a:latin typeface="+mn-ea"/>
                <a:cs typeface="Meiryo UI" panose="020B0604030504040204" pitchFamily="50" charset="-128"/>
              </a:rPr>
              <a:t>、</a:t>
            </a:r>
            <a:r>
              <a:rPr lang="ja-JP" altLang="en-US" sz="1200" b="1" u="sng" dirty="0">
                <a:solidFill>
                  <a:schemeClr val="tx1">
                    <a:lumMod val="85000"/>
                    <a:lumOff val="15000"/>
                  </a:schemeClr>
                </a:solidFill>
                <a:latin typeface="+mn-ea"/>
                <a:cs typeface="Meiryo UI" panose="020B0604030504040204" pitchFamily="50" charset="-128"/>
              </a:rPr>
              <a:t>刑法の賭博に関する法制との整合性は図られて</a:t>
            </a:r>
            <a:r>
              <a:rPr lang="ja-JP" altLang="en-US" sz="1200" b="1" u="sng" dirty="0" smtClean="0">
                <a:solidFill>
                  <a:schemeClr val="tx1">
                    <a:lumMod val="85000"/>
                    <a:lumOff val="15000"/>
                  </a:schemeClr>
                </a:solidFill>
                <a:latin typeface="+mn-ea"/>
                <a:cs typeface="Meiryo UI" panose="020B0604030504040204" pitchFamily="50" charset="-128"/>
              </a:rPr>
              <a:t>いると</a:t>
            </a:r>
            <a:r>
              <a:rPr lang="ja-JP" altLang="en-US" sz="1200" b="1" u="sng" dirty="0">
                <a:solidFill>
                  <a:schemeClr val="tx1">
                    <a:lumMod val="85000"/>
                    <a:lumOff val="15000"/>
                  </a:schemeClr>
                </a:solidFill>
                <a:latin typeface="+mn-ea"/>
                <a:cs typeface="Meiryo UI" panose="020B0604030504040204" pitchFamily="50" charset="-128"/>
              </a:rPr>
              <a:t>考えられる</a:t>
            </a:r>
            <a:r>
              <a:rPr lang="ja-JP" altLang="en-US" sz="1050" u="sng" dirty="0" smtClean="0">
                <a:solidFill>
                  <a:schemeClr val="tx1">
                    <a:lumMod val="85000"/>
                    <a:lumOff val="15000"/>
                  </a:schemeClr>
                </a:solidFill>
                <a:latin typeface="+mn-ea"/>
                <a:cs typeface="Meiryo UI" panose="020B0604030504040204" pitchFamily="50" charset="-128"/>
              </a:rPr>
              <a:t>のでは</a:t>
            </a:r>
            <a:r>
              <a:rPr lang="ja-JP" altLang="en-US" sz="1050" u="sng" dirty="0">
                <a:solidFill>
                  <a:schemeClr val="tx1">
                    <a:lumMod val="85000"/>
                    <a:lumOff val="15000"/>
                  </a:schemeClr>
                </a:solidFill>
                <a:latin typeface="+mn-ea"/>
                <a:cs typeface="Meiryo UI" panose="020B0604030504040204" pitchFamily="50" charset="-128"/>
              </a:rPr>
              <a:t>ないか</a:t>
            </a:r>
            <a:r>
              <a:rPr lang="ja-JP" altLang="en-US" sz="1050" dirty="0">
                <a:solidFill>
                  <a:schemeClr val="tx1">
                    <a:lumMod val="85000"/>
                    <a:lumOff val="15000"/>
                  </a:schemeClr>
                </a:solidFill>
                <a:latin typeface="+mn-ea"/>
                <a:cs typeface="Meiryo UI" panose="020B0604030504040204" pitchFamily="50" charset="-128"/>
              </a:rPr>
              <a:t>。</a:t>
            </a:r>
            <a:endParaRPr lang="en-US" altLang="ja-JP" sz="1050" dirty="0">
              <a:solidFill>
                <a:schemeClr val="tx1">
                  <a:lumMod val="85000"/>
                  <a:lumOff val="15000"/>
                </a:schemeClr>
              </a:solidFill>
              <a:latin typeface="+mn-ea"/>
              <a:cs typeface="Meiryo UI" panose="020B0604030504040204" pitchFamily="50" charset="-128"/>
            </a:endParaRPr>
          </a:p>
          <a:p>
            <a:pPr>
              <a:lnSpc>
                <a:spcPts val="1300"/>
              </a:lnSpc>
            </a:pPr>
            <a:endParaRPr lang="en-US" altLang="ja-JP" sz="800" dirty="0" smtClean="0">
              <a:solidFill>
                <a:schemeClr val="tx1">
                  <a:lumMod val="85000"/>
                  <a:lumOff val="15000"/>
                </a:schemeClr>
              </a:solidFill>
              <a:latin typeface="+mn-ea"/>
              <a:cs typeface="Meiryo UI" panose="020B0604030504040204" pitchFamily="50" charset="-128"/>
            </a:endParaRPr>
          </a:p>
          <a:p>
            <a:pPr>
              <a:lnSpc>
                <a:spcPts val="1300"/>
              </a:lnSpc>
            </a:pPr>
            <a:endParaRPr lang="en-US" altLang="ja-JP" sz="800" dirty="0" smtClean="0">
              <a:solidFill>
                <a:schemeClr val="tx1">
                  <a:lumMod val="85000"/>
                  <a:lumOff val="15000"/>
                </a:schemeClr>
              </a:solidFill>
              <a:latin typeface="+mn-ea"/>
              <a:cs typeface="Meiryo UI" panose="020B0604030504040204" pitchFamily="50" charset="-128"/>
            </a:endParaRPr>
          </a:p>
          <a:p>
            <a:pPr>
              <a:lnSpc>
                <a:spcPts val="1300"/>
              </a:lnSpc>
            </a:pPr>
            <a:endParaRPr lang="en-US" altLang="ja-JP" sz="800" dirty="0">
              <a:solidFill>
                <a:schemeClr val="tx1">
                  <a:lumMod val="85000"/>
                  <a:lumOff val="15000"/>
                </a:schemeClr>
              </a:solidFill>
              <a:latin typeface="+mn-ea"/>
              <a:cs typeface="Meiryo UI" panose="020B0604030504040204" pitchFamily="50" charset="-128"/>
            </a:endParaRPr>
          </a:p>
          <a:p>
            <a:pPr>
              <a:lnSpc>
                <a:spcPts val="1300"/>
              </a:lnSpc>
            </a:pPr>
            <a:endParaRPr lang="en-US" altLang="ja-JP" sz="800" dirty="0" smtClean="0">
              <a:solidFill>
                <a:schemeClr val="tx1">
                  <a:lumMod val="85000"/>
                  <a:lumOff val="15000"/>
                </a:schemeClr>
              </a:solidFill>
              <a:latin typeface="+mn-ea"/>
              <a:cs typeface="Meiryo UI" panose="020B0604030504040204" pitchFamily="50" charset="-128"/>
            </a:endParaRPr>
          </a:p>
          <a:p>
            <a:pPr>
              <a:lnSpc>
                <a:spcPts val="1300"/>
              </a:lnSpc>
            </a:pPr>
            <a:endParaRPr lang="en-US" altLang="ja-JP" sz="800" dirty="0">
              <a:solidFill>
                <a:schemeClr val="tx1">
                  <a:lumMod val="85000"/>
                  <a:lumOff val="15000"/>
                </a:schemeClr>
              </a:solidFill>
              <a:latin typeface="+mn-ea"/>
              <a:cs typeface="Meiryo UI" panose="020B0604030504040204" pitchFamily="50" charset="-128"/>
            </a:endParaRPr>
          </a:p>
          <a:p>
            <a:pPr>
              <a:lnSpc>
                <a:spcPts val="1300"/>
              </a:lnSpc>
            </a:pPr>
            <a:endParaRPr lang="en-US" altLang="ja-JP" sz="800" dirty="0" smtClean="0">
              <a:solidFill>
                <a:schemeClr val="tx1">
                  <a:lumMod val="85000"/>
                  <a:lumOff val="15000"/>
                </a:schemeClr>
              </a:solidFill>
              <a:latin typeface="+mn-ea"/>
              <a:cs typeface="Meiryo UI" panose="020B0604030504040204" pitchFamily="50" charset="-128"/>
            </a:endParaRPr>
          </a:p>
          <a:p>
            <a:pPr>
              <a:lnSpc>
                <a:spcPts val="1300"/>
              </a:lnSpc>
            </a:pPr>
            <a:endParaRPr lang="en-US" altLang="ja-JP" sz="800" dirty="0">
              <a:solidFill>
                <a:schemeClr val="tx1">
                  <a:lumMod val="85000"/>
                  <a:lumOff val="15000"/>
                </a:schemeClr>
              </a:solidFill>
              <a:latin typeface="+mn-ea"/>
              <a:cs typeface="Meiryo UI" panose="020B0604030504040204" pitchFamily="50" charset="-128"/>
            </a:endParaRPr>
          </a:p>
          <a:p>
            <a:pPr>
              <a:lnSpc>
                <a:spcPts val="1300"/>
              </a:lnSpc>
            </a:pPr>
            <a:endParaRPr lang="en-US" altLang="ja-JP" sz="800" dirty="0">
              <a:solidFill>
                <a:schemeClr val="tx1">
                  <a:lumMod val="85000"/>
                  <a:lumOff val="15000"/>
                </a:schemeClr>
              </a:solidFill>
              <a:latin typeface="+mn-ea"/>
              <a:cs typeface="Meiryo UI" panose="020B0604030504040204" pitchFamily="50" charset="-128"/>
            </a:endParaRPr>
          </a:p>
          <a:p>
            <a:pPr>
              <a:lnSpc>
                <a:spcPts val="1300"/>
              </a:lnSpc>
            </a:pPr>
            <a:endParaRPr lang="en-US" altLang="ja-JP" sz="800" dirty="0" smtClean="0">
              <a:solidFill>
                <a:schemeClr val="tx1">
                  <a:lumMod val="85000"/>
                  <a:lumOff val="15000"/>
                </a:schemeClr>
              </a:solidFill>
              <a:latin typeface="+mn-ea"/>
              <a:cs typeface="Meiryo UI" panose="020B0604030504040204" pitchFamily="50" charset="-128"/>
            </a:endParaRPr>
          </a:p>
        </p:txBody>
      </p:sp>
      <p:sp>
        <p:nvSpPr>
          <p:cNvPr id="2" name="右矢印 1"/>
          <p:cNvSpPr/>
          <p:nvPr/>
        </p:nvSpPr>
        <p:spPr>
          <a:xfrm>
            <a:off x="625445" y="2070661"/>
            <a:ext cx="432067" cy="288032"/>
          </a:xfrm>
          <a:prstGeom prst="rightArrow">
            <a:avLst>
              <a:gd name="adj1" fmla="val 50000"/>
              <a:gd name="adj2" fmla="val 80366"/>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140530" y="2001798"/>
            <a:ext cx="8064896" cy="425758"/>
          </a:xfrm>
          <a:prstGeom prst="rect">
            <a:avLst/>
          </a:prstGeom>
          <a:noFill/>
          <a:ln w="6350">
            <a:solidFill>
              <a:schemeClr val="tx1"/>
            </a:solidFill>
          </a:ln>
        </p:spPr>
        <p:txBody>
          <a:bodyPr wrap="square" rtlCol="0">
            <a:spAutoFit/>
          </a:bodyPr>
          <a:lstStyle/>
          <a:p>
            <a:pPr>
              <a:lnSpc>
                <a:spcPts val="1300"/>
              </a:lnSpc>
            </a:pPr>
            <a:r>
              <a:rPr lang="ja-JP" altLang="en-US" sz="1100" dirty="0" smtClean="0">
                <a:solidFill>
                  <a:schemeClr val="tx1">
                    <a:lumMod val="85000"/>
                    <a:lumOff val="15000"/>
                  </a:schemeClr>
                </a:solidFill>
                <a:latin typeface="+mn-ea"/>
                <a:cs typeface="Meiryo UI" panose="020B0604030504040204" pitchFamily="50" charset="-128"/>
              </a:rPr>
              <a:t>上記の</a:t>
            </a:r>
            <a:r>
              <a:rPr lang="ja-JP" altLang="en-US" sz="1100" u="sng" dirty="0" smtClean="0">
                <a:solidFill>
                  <a:schemeClr val="tx1">
                    <a:lumMod val="85000"/>
                    <a:lumOff val="15000"/>
                  </a:schemeClr>
                </a:solidFill>
                <a:latin typeface="+mn-ea"/>
                <a:cs typeface="Meiryo UI" panose="020B0604030504040204" pitchFamily="50" charset="-128"/>
              </a:rPr>
              <a:t>中核施設の具体的内容</a:t>
            </a:r>
            <a:r>
              <a:rPr lang="ja-JP" altLang="en-US" sz="1100" dirty="0" smtClean="0">
                <a:solidFill>
                  <a:schemeClr val="tx1">
                    <a:lumMod val="85000"/>
                    <a:lumOff val="15000"/>
                  </a:schemeClr>
                </a:solidFill>
                <a:latin typeface="+mn-ea"/>
                <a:cs typeface="Meiryo UI" panose="020B0604030504040204" pitchFamily="50" charset="-128"/>
              </a:rPr>
              <a:t>及び</a:t>
            </a:r>
            <a:r>
              <a:rPr lang="ja-JP" altLang="en-US" sz="1100" u="sng" dirty="0" smtClean="0">
                <a:solidFill>
                  <a:schemeClr val="tx1">
                    <a:lumMod val="85000"/>
                    <a:lumOff val="15000"/>
                  </a:schemeClr>
                </a:solidFill>
                <a:latin typeface="+mn-ea"/>
                <a:cs typeface="Meiryo UI" panose="020B0604030504040204" pitchFamily="50" charset="-128"/>
              </a:rPr>
              <a:t>その他の施設の種類・コンテンツ</a:t>
            </a:r>
            <a:r>
              <a:rPr lang="ja-JP" altLang="en-US" sz="1100" dirty="0" smtClean="0">
                <a:solidFill>
                  <a:schemeClr val="tx1">
                    <a:lumMod val="85000"/>
                    <a:lumOff val="15000"/>
                  </a:schemeClr>
                </a:solidFill>
                <a:latin typeface="+mn-ea"/>
                <a:cs typeface="Meiryo UI" panose="020B0604030504040204" pitchFamily="50" charset="-128"/>
              </a:rPr>
              <a:t>については、</a:t>
            </a:r>
            <a:r>
              <a:rPr lang="ja-JP" altLang="en-US" sz="1100" b="1" dirty="0" smtClean="0">
                <a:solidFill>
                  <a:schemeClr val="tx1">
                    <a:lumMod val="85000"/>
                    <a:lumOff val="15000"/>
                  </a:schemeClr>
                </a:solidFill>
                <a:latin typeface="+mn-ea"/>
                <a:cs typeface="Meiryo UI" panose="020B0604030504040204" pitchFamily="50" charset="-128"/>
              </a:rPr>
              <a:t>民間事業者</a:t>
            </a:r>
            <a:r>
              <a:rPr lang="ja-JP" altLang="en-US" sz="1100" dirty="0" smtClean="0">
                <a:solidFill>
                  <a:schemeClr val="tx1">
                    <a:lumMod val="85000"/>
                    <a:lumOff val="15000"/>
                  </a:schemeClr>
                </a:solidFill>
                <a:latin typeface="+mn-ea"/>
                <a:cs typeface="Meiryo UI" panose="020B0604030504040204" pitchFamily="50" charset="-128"/>
              </a:rPr>
              <a:t>の</a:t>
            </a:r>
            <a:r>
              <a:rPr lang="ja-JP" altLang="en-US" sz="1100" b="1" dirty="0" smtClean="0">
                <a:solidFill>
                  <a:schemeClr val="tx1">
                    <a:lumMod val="85000"/>
                    <a:lumOff val="15000"/>
                  </a:schemeClr>
                </a:solidFill>
                <a:latin typeface="+mn-ea"/>
                <a:cs typeface="Meiryo UI" panose="020B0604030504040204" pitchFamily="50" charset="-128"/>
              </a:rPr>
              <a:t>資金・自由な発想</a:t>
            </a:r>
            <a:r>
              <a:rPr lang="ja-JP" altLang="en-US" sz="1100" dirty="0" smtClean="0">
                <a:solidFill>
                  <a:schemeClr val="tx1">
                    <a:lumMod val="85000"/>
                    <a:lumOff val="15000"/>
                  </a:schemeClr>
                </a:solidFill>
                <a:latin typeface="+mn-ea"/>
                <a:cs typeface="Meiryo UI" panose="020B0604030504040204" pitchFamily="50" charset="-128"/>
              </a:rPr>
              <a:t>を活かし、</a:t>
            </a:r>
            <a:r>
              <a:rPr lang="ja-JP" altLang="en-US" sz="1100" u="sng" dirty="0" smtClean="0">
                <a:solidFill>
                  <a:schemeClr val="tx1">
                    <a:lumMod val="85000"/>
                    <a:lumOff val="15000"/>
                  </a:schemeClr>
                </a:solidFill>
                <a:latin typeface="+mn-ea"/>
                <a:cs typeface="Meiryo UI" panose="020B0604030504040204" pitchFamily="50" charset="-128"/>
              </a:rPr>
              <a:t>より魅力的、かつ、高い経済効果を有する施設</a:t>
            </a:r>
            <a:r>
              <a:rPr lang="ja-JP" altLang="en-US" sz="1100" dirty="0" smtClean="0">
                <a:solidFill>
                  <a:schemeClr val="tx1">
                    <a:lumMod val="85000"/>
                    <a:lumOff val="15000"/>
                  </a:schemeClr>
                </a:solidFill>
                <a:latin typeface="+mn-ea"/>
                <a:cs typeface="Meiryo UI" panose="020B0604030504040204" pitchFamily="50" charset="-128"/>
              </a:rPr>
              <a:t>の整備・運営を実現</a:t>
            </a:r>
            <a:r>
              <a:rPr lang="ja-JP" altLang="en-US" sz="1200" dirty="0" smtClean="0">
                <a:solidFill>
                  <a:schemeClr val="tx1">
                    <a:lumMod val="85000"/>
                    <a:lumOff val="15000"/>
                  </a:schemeClr>
                </a:solidFill>
                <a:latin typeface="+mn-ea"/>
                <a:cs typeface="Meiryo UI" panose="020B0604030504040204" pitchFamily="50" charset="-128"/>
              </a:rPr>
              <a:t>　　　　　　　　　</a:t>
            </a:r>
            <a:endParaRPr lang="en-US" altLang="ja-JP" sz="1200" dirty="0" smtClean="0">
              <a:solidFill>
                <a:srgbClr val="FF0000"/>
              </a:solidFill>
              <a:latin typeface="+mn-ea"/>
              <a:cs typeface="Meiryo UI" panose="020B0604030504040204" pitchFamily="50" charset="-128"/>
            </a:endParaRPr>
          </a:p>
        </p:txBody>
      </p:sp>
      <p:sp>
        <p:nvSpPr>
          <p:cNvPr id="22" name="角丸四角形 21"/>
          <p:cNvSpPr/>
          <p:nvPr/>
        </p:nvSpPr>
        <p:spPr>
          <a:xfrm>
            <a:off x="224974" y="3767804"/>
            <a:ext cx="3776086" cy="353156"/>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刑法の賭博に関する法制との整合性</a:t>
            </a:r>
            <a:endParaRPr lang="ja-JP" altLang="en-US" sz="1600" b="1" dirty="0">
              <a:solidFill>
                <a:schemeClr val="bg1"/>
              </a:solidFill>
            </a:endParaRPr>
          </a:p>
        </p:txBody>
      </p:sp>
      <p:sp>
        <p:nvSpPr>
          <p:cNvPr id="25" name="テキスト ボックス 24"/>
          <p:cNvSpPr txBox="1"/>
          <p:nvPr/>
        </p:nvSpPr>
        <p:spPr>
          <a:xfrm>
            <a:off x="631954" y="5300754"/>
            <a:ext cx="8579981" cy="1477328"/>
          </a:xfrm>
          <a:prstGeom prst="rect">
            <a:avLst/>
          </a:prstGeom>
          <a:noFill/>
          <a:ln w="6350">
            <a:solidFill>
              <a:schemeClr val="tx1"/>
            </a:solidFill>
          </a:ln>
        </p:spPr>
        <p:txBody>
          <a:bodyPr wrap="square" rtlCol="0">
            <a:spAutoFit/>
          </a:bodyPr>
          <a:lstStyle/>
          <a:p>
            <a:pPr>
              <a:lnSpc>
                <a:spcPts val="1200"/>
              </a:lnSpc>
            </a:pPr>
            <a:r>
              <a:rPr lang="en-US" altLang="ja-JP" sz="1000" b="1" dirty="0" smtClean="0">
                <a:solidFill>
                  <a:schemeClr val="tx1">
                    <a:lumMod val="85000"/>
                    <a:lumOff val="15000"/>
                  </a:schemeClr>
                </a:solidFill>
                <a:latin typeface="+mn-ea"/>
                <a:cs typeface="Meiryo UI" panose="020B0604030504040204" pitchFamily="50" charset="-128"/>
              </a:rPr>
              <a:t>【</a:t>
            </a:r>
            <a:r>
              <a:rPr lang="ja-JP" altLang="en-US" sz="1000" b="1" dirty="0" smtClean="0">
                <a:solidFill>
                  <a:schemeClr val="tx1">
                    <a:lumMod val="85000"/>
                    <a:lumOff val="15000"/>
                  </a:schemeClr>
                </a:solidFill>
                <a:latin typeface="+mn-ea"/>
                <a:cs typeface="Meiryo UI" panose="020B0604030504040204" pitchFamily="50" charset="-128"/>
              </a:rPr>
              <a:t>各考慮要素の観点に関連する事項</a:t>
            </a:r>
            <a:r>
              <a:rPr lang="en-US" altLang="ja-JP" sz="1000" b="1" dirty="0" smtClean="0">
                <a:solidFill>
                  <a:schemeClr val="tx1">
                    <a:lumMod val="85000"/>
                    <a:lumOff val="15000"/>
                  </a:schemeClr>
                </a:solidFill>
                <a:latin typeface="+mn-ea"/>
                <a:cs typeface="Meiryo UI" panose="020B0604030504040204" pitchFamily="50" charset="-128"/>
              </a:rPr>
              <a:t>】</a:t>
            </a:r>
          </a:p>
          <a:p>
            <a:pPr>
              <a:lnSpc>
                <a:spcPts val="1200"/>
              </a:lnSpc>
            </a:pPr>
            <a:r>
              <a:rPr lang="ja-JP" altLang="en-US" sz="1000" dirty="0" smtClean="0">
                <a:solidFill>
                  <a:schemeClr val="tx1">
                    <a:lumMod val="85000"/>
                    <a:lumOff val="15000"/>
                  </a:schemeClr>
                </a:solidFill>
                <a:latin typeface="+mn-ea"/>
                <a:cs typeface="Meiryo UI" panose="020B0604030504040204" pitchFamily="50" charset="-128"/>
              </a:rPr>
              <a:t>　①</a:t>
            </a:r>
            <a:r>
              <a:rPr lang="ja-JP" altLang="en-US" sz="1000" u="sng" dirty="0" smtClean="0">
                <a:solidFill>
                  <a:schemeClr val="tx1">
                    <a:lumMod val="85000"/>
                    <a:lumOff val="15000"/>
                  </a:schemeClr>
                </a:solidFill>
                <a:latin typeface="+mn-ea"/>
                <a:cs typeface="Meiryo UI" panose="020B0604030504040204" pitchFamily="50" charset="-128"/>
              </a:rPr>
              <a:t>目的の公益性</a:t>
            </a:r>
            <a:r>
              <a:rPr lang="ja-JP" altLang="en-US" sz="1000" dirty="0" smtClean="0">
                <a:solidFill>
                  <a:schemeClr val="tx1">
                    <a:lumMod val="85000"/>
                    <a:lumOff val="15000"/>
                  </a:schemeClr>
                </a:solidFill>
                <a:latin typeface="+mn-ea"/>
                <a:cs typeface="Meiryo UI" panose="020B0604030504040204" pitchFamily="50" charset="-128"/>
              </a:rPr>
              <a:t>・・・</a:t>
            </a:r>
            <a:r>
              <a:rPr lang="ja-JP" altLang="en-US" sz="800" dirty="0" smtClean="0">
                <a:solidFill>
                  <a:schemeClr val="tx1">
                    <a:lumMod val="85000"/>
                    <a:lumOff val="15000"/>
                  </a:schemeClr>
                </a:solidFill>
                <a:latin typeface="+mn-ea"/>
                <a:cs typeface="Meiryo UI" panose="020B0604030504040204" pitchFamily="50" charset="-128"/>
              </a:rPr>
              <a:t>カジノ収益の内部還元によるＩＲ区域の整備を通じた観光振興等、カジノ収益の社会還元を通じた公益の実現</a:t>
            </a:r>
            <a:endParaRPr lang="en-US" altLang="ja-JP" sz="800" dirty="0" smtClean="0">
              <a:solidFill>
                <a:schemeClr val="tx1">
                  <a:lumMod val="85000"/>
                  <a:lumOff val="15000"/>
                </a:schemeClr>
              </a:solidFill>
              <a:latin typeface="+mn-ea"/>
              <a:cs typeface="Meiryo UI" panose="020B0604030504040204" pitchFamily="50" charset="-128"/>
            </a:endParaRPr>
          </a:p>
          <a:p>
            <a:pPr>
              <a:lnSpc>
                <a:spcPts val="1200"/>
              </a:lnSpc>
            </a:pPr>
            <a:r>
              <a:rPr lang="ja-JP" altLang="en-US" sz="1000" dirty="0" smtClean="0">
                <a:solidFill>
                  <a:schemeClr val="tx1">
                    <a:lumMod val="85000"/>
                    <a:lumOff val="15000"/>
                  </a:schemeClr>
                </a:solidFill>
                <a:latin typeface="+mn-ea"/>
                <a:cs typeface="Meiryo UI" panose="020B0604030504040204" pitchFamily="50" charset="-128"/>
              </a:rPr>
              <a:t>　②</a:t>
            </a:r>
            <a:r>
              <a:rPr lang="ja-JP" altLang="en-US" sz="1000" u="sng" dirty="0" smtClean="0">
                <a:solidFill>
                  <a:schemeClr val="tx1">
                    <a:lumMod val="85000"/>
                    <a:lumOff val="15000"/>
                  </a:schemeClr>
                </a:solidFill>
                <a:latin typeface="+mn-ea"/>
                <a:cs typeface="Meiryo UI" panose="020B0604030504040204" pitchFamily="50" charset="-128"/>
              </a:rPr>
              <a:t>運営主体等の性格</a:t>
            </a:r>
            <a:r>
              <a:rPr lang="ja-JP" altLang="en-US" sz="1000" dirty="0" smtClean="0">
                <a:solidFill>
                  <a:schemeClr val="tx1">
                    <a:lumMod val="85000"/>
                    <a:lumOff val="15000"/>
                  </a:schemeClr>
                </a:solidFill>
                <a:latin typeface="+mn-ea"/>
                <a:cs typeface="Meiryo UI" panose="020B0604030504040204" pitchFamily="50" charset="-128"/>
              </a:rPr>
              <a:t>・・・</a:t>
            </a:r>
            <a:r>
              <a:rPr lang="ja-JP" altLang="en-US" sz="800" dirty="0" smtClean="0">
                <a:solidFill>
                  <a:schemeClr val="tx1">
                    <a:lumMod val="85000"/>
                    <a:lumOff val="15000"/>
                  </a:schemeClr>
                </a:solidFill>
                <a:latin typeface="+mn-ea"/>
                <a:cs typeface="Meiryo UI" panose="020B0604030504040204" pitchFamily="50" charset="-128"/>
              </a:rPr>
              <a:t>カジノ事業免許の原則に基づく事業者その他関係者の厳格な管理・監督、認定都道府県等と共同したＩＲ区域整備の推進による公益の追求</a:t>
            </a:r>
            <a:endParaRPr lang="en-US" altLang="ja-JP" sz="800" dirty="0" smtClean="0">
              <a:solidFill>
                <a:schemeClr val="tx1">
                  <a:lumMod val="85000"/>
                  <a:lumOff val="15000"/>
                </a:schemeClr>
              </a:solidFill>
              <a:latin typeface="+mn-ea"/>
              <a:cs typeface="Meiryo UI" panose="020B0604030504040204" pitchFamily="50" charset="-128"/>
            </a:endParaRPr>
          </a:p>
          <a:p>
            <a:pPr>
              <a:lnSpc>
                <a:spcPts val="1200"/>
              </a:lnSpc>
            </a:pPr>
            <a:r>
              <a:rPr lang="ja-JP" altLang="en-US" sz="1000" dirty="0" smtClean="0">
                <a:solidFill>
                  <a:schemeClr val="tx1">
                    <a:lumMod val="85000"/>
                    <a:lumOff val="15000"/>
                  </a:schemeClr>
                </a:solidFill>
                <a:latin typeface="+mn-ea"/>
                <a:cs typeface="Meiryo UI" panose="020B0604030504040204" pitchFamily="50" charset="-128"/>
              </a:rPr>
              <a:t>　③</a:t>
            </a:r>
            <a:r>
              <a:rPr lang="ja-JP" altLang="en-US" sz="1000" u="sng" dirty="0" smtClean="0">
                <a:solidFill>
                  <a:schemeClr val="tx1">
                    <a:lumMod val="85000"/>
                    <a:lumOff val="15000"/>
                  </a:schemeClr>
                </a:solidFill>
                <a:latin typeface="+mn-ea"/>
                <a:cs typeface="Meiryo UI" panose="020B0604030504040204" pitchFamily="50" charset="-128"/>
              </a:rPr>
              <a:t>収益の扱い</a:t>
            </a:r>
            <a:r>
              <a:rPr lang="ja-JP" altLang="en-US" sz="1000" dirty="0" smtClean="0">
                <a:solidFill>
                  <a:schemeClr val="tx1">
                    <a:lumMod val="85000"/>
                    <a:lumOff val="15000"/>
                  </a:schemeClr>
                </a:solidFill>
                <a:latin typeface="+mn-ea"/>
                <a:cs typeface="Meiryo UI" panose="020B0604030504040204" pitchFamily="50" charset="-128"/>
              </a:rPr>
              <a:t>・・・</a:t>
            </a:r>
            <a:r>
              <a:rPr lang="ja-JP" altLang="en-US" sz="800" dirty="0" smtClean="0">
                <a:solidFill>
                  <a:schemeClr val="tx1">
                    <a:lumMod val="85000"/>
                    <a:lumOff val="15000"/>
                  </a:schemeClr>
                </a:solidFill>
                <a:latin typeface="+mn-ea"/>
                <a:cs typeface="Meiryo UI" panose="020B0604030504040204" pitchFamily="50" charset="-128"/>
              </a:rPr>
              <a:t>カジノ収益の内部還元によるＩＲ区域の整備を通じた観光振興等、カジノ収益の社会還元を通じた公益の実現、カジノ収益の不当な部外流出の防止</a:t>
            </a:r>
            <a:endParaRPr lang="en-US" altLang="ja-JP" sz="800" dirty="0" smtClean="0">
              <a:solidFill>
                <a:schemeClr val="tx1">
                  <a:lumMod val="85000"/>
                  <a:lumOff val="15000"/>
                </a:schemeClr>
              </a:solidFill>
              <a:latin typeface="+mn-ea"/>
              <a:cs typeface="Meiryo UI" panose="020B0604030504040204" pitchFamily="50" charset="-128"/>
            </a:endParaRPr>
          </a:p>
          <a:p>
            <a:pPr>
              <a:lnSpc>
                <a:spcPts val="1200"/>
              </a:lnSpc>
            </a:pPr>
            <a:r>
              <a:rPr lang="ja-JP" altLang="en-US" sz="1000" dirty="0" smtClean="0">
                <a:solidFill>
                  <a:schemeClr val="tx1">
                    <a:lumMod val="85000"/>
                    <a:lumOff val="15000"/>
                  </a:schemeClr>
                </a:solidFill>
                <a:latin typeface="+mn-ea"/>
                <a:cs typeface="Meiryo UI" panose="020B0604030504040204" pitchFamily="50" charset="-128"/>
              </a:rPr>
              <a:t>　④</a:t>
            </a:r>
            <a:r>
              <a:rPr lang="ja-JP" altLang="en-US" sz="1000" u="sng" dirty="0" smtClean="0">
                <a:solidFill>
                  <a:schemeClr val="tx1">
                    <a:lumMod val="85000"/>
                    <a:lumOff val="15000"/>
                  </a:schemeClr>
                </a:solidFill>
                <a:latin typeface="+mn-ea"/>
                <a:cs typeface="Meiryo UI" panose="020B0604030504040204" pitchFamily="50" charset="-128"/>
              </a:rPr>
              <a:t>射幸性の程度</a:t>
            </a:r>
            <a:r>
              <a:rPr lang="ja-JP" altLang="en-US" sz="1000" dirty="0" smtClean="0">
                <a:solidFill>
                  <a:schemeClr val="tx1">
                    <a:lumMod val="85000"/>
                    <a:lumOff val="15000"/>
                  </a:schemeClr>
                </a:solidFill>
                <a:latin typeface="+mn-ea"/>
                <a:cs typeface="Meiryo UI" panose="020B0604030504040204" pitchFamily="50" charset="-128"/>
              </a:rPr>
              <a:t>・・・</a:t>
            </a:r>
            <a:r>
              <a:rPr lang="ja-JP" altLang="en-US" sz="800" dirty="0" smtClean="0">
                <a:solidFill>
                  <a:schemeClr val="tx1">
                    <a:lumMod val="85000"/>
                    <a:lumOff val="15000"/>
                  </a:schemeClr>
                </a:solidFill>
                <a:latin typeface="+mn-ea"/>
                <a:cs typeface="Meiryo UI" panose="020B0604030504040204" pitchFamily="50" charset="-128"/>
              </a:rPr>
              <a:t>ＩＲ区域数・カジノ施設数等の制限、カジノ行為の種類及び方法の制限、カジノ施設へのアクセス等の制限、公正なカジノ行為の実現の確保</a:t>
            </a:r>
            <a:endParaRPr lang="en-US" altLang="ja-JP" sz="800" dirty="0" smtClean="0">
              <a:solidFill>
                <a:schemeClr val="tx1">
                  <a:lumMod val="85000"/>
                  <a:lumOff val="15000"/>
                </a:schemeClr>
              </a:solidFill>
              <a:latin typeface="+mn-ea"/>
              <a:cs typeface="Meiryo UI" panose="020B0604030504040204" pitchFamily="50" charset="-128"/>
            </a:endParaRPr>
          </a:p>
          <a:p>
            <a:pPr>
              <a:lnSpc>
                <a:spcPts val="1200"/>
              </a:lnSpc>
            </a:pPr>
            <a:r>
              <a:rPr lang="ja-JP" altLang="en-US" sz="1000" dirty="0" smtClean="0">
                <a:solidFill>
                  <a:schemeClr val="tx1">
                    <a:lumMod val="85000"/>
                    <a:lumOff val="15000"/>
                  </a:schemeClr>
                </a:solidFill>
                <a:latin typeface="+mn-ea"/>
                <a:cs typeface="Meiryo UI" panose="020B0604030504040204" pitchFamily="50" charset="-128"/>
              </a:rPr>
              <a:t>　⑤</a:t>
            </a:r>
            <a:r>
              <a:rPr lang="ja-JP" altLang="en-US" sz="1000" u="sng" dirty="0" smtClean="0">
                <a:solidFill>
                  <a:schemeClr val="tx1">
                    <a:lumMod val="85000"/>
                    <a:lumOff val="15000"/>
                  </a:schemeClr>
                </a:solidFill>
                <a:latin typeface="+mn-ea"/>
                <a:cs typeface="Meiryo UI" panose="020B0604030504040204" pitchFamily="50" charset="-128"/>
              </a:rPr>
              <a:t>運営主体の廉潔性</a:t>
            </a:r>
            <a:r>
              <a:rPr lang="ja-JP" altLang="en-US" sz="1000" dirty="0" smtClean="0">
                <a:solidFill>
                  <a:schemeClr val="tx1">
                    <a:lumMod val="85000"/>
                    <a:lumOff val="15000"/>
                  </a:schemeClr>
                </a:solidFill>
                <a:latin typeface="+mn-ea"/>
                <a:cs typeface="Meiryo UI" panose="020B0604030504040204" pitchFamily="50" charset="-128"/>
              </a:rPr>
              <a:t>・・・</a:t>
            </a:r>
            <a:r>
              <a:rPr lang="ja-JP" altLang="en-US" sz="800" dirty="0" smtClean="0">
                <a:solidFill>
                  <a:schemeClr val="tx1">
                    <a:lumMod val="85000"/>
                    <a:lumOff val="15000"/>
                  </a:schemeClr>
                </a:solidFill>
                <a:latin typeface="+mn-ea"/>
                <a:cs typeface="Meiryo UI" panose="020B0604030504040204" pitchFamily="50" charset="-128"/>
              </a:rPr>
              <a:t>カジノ事業の免許制による廉潔性の確保、内部管理体制の整備、カジノ関連機器等製造業等の許可制による廉潔性の確保</a:t>
            </a:r>
            <a:endParaRPr lang="en-US" altLang="ja-JP" sz="800" dirty="0" smtClean="0">
              <a:solidFill>
                <a:schemeClr val="tx1">
                  <a:lumMod val="85000"/>
                  <a:lumOff val="15000"/>
                </a:schemeClr>
              </a:solidFill>
              <a:latin typeface="+mn-ea"/>
              <a:cs typeface="Meiryo UI" panose="020B0604030504040204" pitchFamily="50" charset="-128"/>
            </a:endParaRPr>
          </a:p>
          <a:p>
            <a:pPr>
              <a:lnSpc>
                <a:spcPts val="1200"/>
              </a:lnSpc>
            </a:pPr>
            <a:r>
              <a:rPr lang="ja-JP" altLang="en-US" sz="1000" dirty="0" smtClean="0">
                <a:solidFill>
                  <a:schemeClr val="tx1">
                    <a:lumMod val="85000"/>
                    <a:lumOff val="15000"/>
                  </a:schemeClr>
                </a:solidFill>
                <a:latin typeface="+mn-ea"/>
                <a:cs typeface="Meiryo UI" panose="020B0604030504040204" pitchFamily="50" charset="-128"/>
              </a:rPr>
              <a:t>　⑥</a:t>
            </a:r>
            <a:r>
              <a:rPr lang="ja-JP" altLang="en-US" sz="1000" u="sng" dirty="0" smtClean="0">
                <a:solidFill>
                  <a:schemeClr val="tx1">
                    <a:lumMod val="85000"/>
                    <a:lumOff val="15000"/>
                  </a:schemeClr>
                </a:solidFill>
                <a:latin typeface="+mn-ea"/>
                <a:cs typeface="Meiryo UI" panose="020B0604030504040204" pitchFamily="50" charset="-128"/>
              </a:rPr>
              <a:t>運営主体の公的管理監督</a:t>
            </a:r>
            <a:r>
              <a:rPr lang="ja-JP" altLang="en-US" sz="1000" dirty="0" smtClean="0">
                <a:solidFill>
                  <a:schemeClr val="tx1">
                    <a:lumMod val="85000"/>
                    <a:lumOff val="15000"/>
                  </a:schemeClr>
                </a:solidFill>
                <a:latin typeface="+mn-ea"/>
                <a:cs typeface="Meiryo UI" panose="020B0604030504040204" pitchFamily="50" charset="-128"/>
              </a:rPr>
              <a:t>・・・</a:t>
            </a:r>
            <a:r>
              <a:rPr lang="ja-JP" altLang="en-US" sz="800" dirty="0" smtClean="0">
                <a:solidFill>
                  <a:schemeClr val="tx1">
                    <a:lumMod val="85000"/>
                    <a:lumOff val="15000"/>
                  </a:schemeClr>
                </a:solidFill>
                <a:latin typeface="+mn-ea"/>
                <a:cs typeface="Meiryo UI" panose="020B0604030504040204" pitchFamily="50" charset="-128"/>
              </a:rPr>
              <a:t>専門の規制・監督機関であるカジノ管理委員会による規制・監督、主務大臣・認定都道府県等による規制・監督</a:t>
            </a:r>
            <a:endParaRPr lang="en-US" altLang="ja-JP" sz="800" dirty="0" smtClean="0">
              <a:solidFill>
                <a:schemeClr val="tx1">
                  <a:lumMod val="85000"/>
                  <a:lumOff val="15000"/>
                </a:schemeClr>
              </a:solidFill>
              <a:latin typeface="+mn-ea"/>
              <a:cs typeface="Meiryo UI" panose="020B0604030504040204" pitchFamily="50" charset="-128"/>
            </a:endParaRPr>
          </a:p>
          <a:p>
            <a:pPr>
              <a:lnSpc>
                <a:spcPts val="1200"/>
              </a:lnSpc>
            </a:pPr>
            <a:r>
              <a:rPr lang="ja-JP" altLang="en-US" sz="1000" dirty="0" smtClean="0">
                <a:solidFill>
                  <a:schemeClr val="tx1">
                    <a:lumMod val="85000"/>
                    <a:lumOff val="15000"/>
                  </a:schemeClr>
                </a:solidFill>
                <a:latin typeface="+mn-ea"/>
                <a:cs typeface="Meiryo UI" panose="020B0604030504040204" pitchFamily="50" charset="-128"/>
              </a:rPr>
              <a:t>　⑦</a:t>
            </a:r>
            <a:r>
              <a:rPr lang="ja-JP" altLang="en-US" sz="1000" u="sng" dirty="0" smtClean="0">
                <a:solidFill>
                  <a:schemeClr val="tx1">
                    <a:lumMod val="85000"/>
                    <a:lumOff val="15000"/>
                  </a:schemeClr>
                </a:solidFill>
                <a:latin typeface="+mn-ea"/>
                <a:cs typeface="Meiryo UI" panose="020B0604030504040204" pitchFamily="50" charset="-128"/>
              </a:rPr>
              <a:t>運営主体の財政的健全性</a:t>
            </a:r>
            <a:r>
              <a:rPr lang="ja-JP" altLang="en-US" sz="1000" dirty="0" smtClean="0">
                <a:solidFill>
                  <a:schemeClr val="tx1">
                    <a:lumMod val="85000"/>
                    <a:lumOff val="15000"/>
                  </a:schemeClr>
                </a:solidFill>
                <a:latin typeface="+mn-ea"/>
                <a:cs typeface="Meiryo UI" panose="020B0604030504040204" pitchFamily="50" charset="-128"/>
              </a:rPr>
              <a:t>・・・</a:t>
            </a:r>
            <a:r>
              <a:rPr lang="ja-JP" altLang="en-US" sz="800" dirty="0" smtClean="0">
                <a:solidFill>
                  <a:schemeClr val="tx1">
                    <a:lumMod val="85000"/>
                    <a:lumOff val="15000"/>
                  </a:schemeClr>
                </a:solidFill>
                <a:latin typeface="+mn-ea"/>
                <a:cs typeface="Meiryo UI" panose="020B0604030504040204" pitchFamily="50" charset="-128"/>
              </a:rPr>
              <a:t>カジノ事業免許申請時の財政的健全性の審査、財務に係る内部管理体制の整備</a:t>
            </a:r>
            <a:endParaRPr lang="en-US" altLang="ja-JP" sz="800" dirty="0" smtClean="0">
              <a:solidFill>
                <a:schemeClr val="tx1">
                  <a:lumMod val="85000"/>
                  <a:lumOff val="15000"/>
                </a:schemeClr>
              </a:solidFill>
              <a:latin typeface="+mn-ea"/>
              <a:cs typeface="Meiryo UI" panose="020B0604030504040204" pitchFamily="50" charset="-128"/>
            </a:endParaRPr>
          </a:p>
          <a:p>
            <a:pPr>
              <a:lnSpc>
                <a:spcPts val="1200"/>
              </a:lnSpc>
            </a:pPr>
            <a:r>
              <a:rPr lang="ja-JP" altLang="en-US" sz="1000" dirty="0" smtClean="0">
                <a:solidFill>
                  <a:schemeClr val="tx1">
                    <a:lumMod val="85000"/>
                    <a:lumOff val="15000"/>
                  </a:schemeClr>
                </a:solidFill>
                <a:latin typeface="+mn-ea"/>
                <a:cs typeface="Meiryo UI" panose="020B0604030504040204" pitchFamily="50" charset="-128"/>
              </a:rPr>
              <a:t>　⑧</a:t>
            </a:r>
            <a:r>
              <a:rPr lang="ja-JP" altLang="en-US" sz="1000" u="sng" dirty="0" smtClean="0">
                <a:solidFill>
                  <a:schemeClr val="tx1">
                    <a:lumMod val="85000"/>
                    <a:lumOff val="15000"/>
                  </a:schemeClr>
                </a:solidFill>
                <a:latin typeface="+mn-ea"/>
                <a:cs typeface="Meiryo UI" panose="020B0604030504040204" pitchFamily="50" charset="-128"/>
              </a:rPr>
              <a:t>副次的弊害の防止</a:t>
            </a:r>
            <a:r>
              <a:rPr lang="ja-JP" altLang="en-US" sz="1000" dirty="0" smtClean="0">
                <a:solidFill>
                  <a:schemeClr val="tx1">
                    <a:lumMod val="85000"/>
                    <a:lumOff val="15000"/>
                  </a:schemeClr>
                </a:solidFill>
                <a:latin typeface="+mn-ea"/>
                <a:cs typeface="Meiryo UI" panose="020B0604030504040204" pitchFamily="50" charset="-128"/>
              </a:rPr>
              <a:t>・・・</a:t>
            </a:r>
            <a:r>
              <a:rPr lang="ja-JP" altLang="en-US" sz="800" dirty="0" smtClean="0">
                <a:solidFill>
                  <a:schemeClr val="tx1">
                    <a:lumMod val="85000"/>
                    <a:lumOff val="15000"/>
                  </a:schemeClr>
                </a:solidFill>
                <a:latin typeface="+mn-ea"/>
                <a:cs typeface="Meiryo UI" panose="020B0604030504040204" pitchFamily="50" charset="-128"/>
              </a:rPr>
              <a:t>重層的／多段階的な依存防止対策、青少年の健全育成対策、上乗せしたマネーローンダリング対策等</a:t>
            </a:r>
            <a:endParaRPr lang="en-US" altLang="ja-JP" sz="800" dirty="0">
              <a:solidFill>
                <a:schemeClr val="tx1">
                  <a:lumMod val="85000"/>
                  <a:lumOff val="15000"/>
                </a:schemeClr>
              </a:solidFill>
              <a:latin typeface="+mn-ea"/>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001045585"/>
              </p:ext>
            </p:extLst>
          </p:nvPr>
        </p:nvGraphicFramePr>
        <p:xfrm>
          <a:off x="1640632" y="2699592"/>
          <a:ext cx="5040560" cy="914400"/>
        </p:xfrm>
        <a:graphic>
          <a:graphicData uri="http://schemas.openxmlformats.org/drawingml/2006/table">
            <a:tbl>
              <a:tblPr firstRow="1" bandRow="1">
                <a:tableStyleId>{93296810-A885-4BE3-A3E7-6D5BEEA58F35}</a:tableStyleId>
              </a:tblPr>
              <a:tblGrid>
                <a:gridCol w="1563744"/>
                <a:gridCol w="1237964"/>
                <a:gridCol w="1238197"/>
                <a:gridCol w="1000655"/>
              </a:tblGrid>
              <a:tr h="0">
                <a:tc>
                  <a:txBody>
                    <a:bodyPr/>
                    <a:lstStyle/>
                    <a:p>
                      <a:pPr algn="ctr"/>
                      <a:endParaRPr kumimoji="1" lang="ja-JP" altLang="en-US" sz="900" dirty="0">
                        <a:solidFill>
                          <a:schemeClr val="bg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en-US" altLang="ja-JP" sz="900" b="1" dirty="0" smtClean="0">
                          <a:latin typeface="+mn-ea"/>
                          <a:ea typeface="+mn-ea"/>
                        </a:rPr>
                        <a:t>2009</a:t>
                      </a:r>
                      <a:r>
                        <a:rPr kumimoji="1" lang="ja-JP" altLang="en-US" sz="900" b="1" dirty="0" smtClean="0">
                          <a:latin typeface="+mn-ea"/>
                          <a:ea typeface="+mn-ea"/>
                        </a:rPr>
                        <a:t>年</a:t>
                      </a:r>
                      <a:endParaRPr kumimoji="1" lang="ja-JP" altLang="en-US" sz="900" b="1" dirty="0">
                        <a:solidFill>
                          <a:schemeClr val="bg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en-US" altLang="ja-JP" sz="900" b="1" dirty="0" smtClean="0">
                          <a:latin typeface="+mn-ea"/>
                          <a:ea typeface="+mn-ea"/>
                        </a:rPr>
                        <a:t>2014</a:t>
                      </a:r>
                      <a:r>
                        <a:rPr kumimoji="1" lang="ja-JP" altLang="en-US" sz="900" b="1" dirty="0" smtClean="0">
                          <a:latin typeface="+mn-ea"/>
                          <a:ea typeface="+mn-ea"/>
                        </a:rPr>
                        <a:t>年</a:t>
                      </a:r>
                      <a:endParaRPr kumimoji="1" lang="ja-JP" altLang="en-US" sz="900" b="1" dirty="0">
                        <a:solidFill>
                          <a:schemeClr val="bg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900" b="1" i="1" dirty="0" smtClean="0">
                          <a:latin typeface="+mn-ea"/>
                          <a:ea typeface="+mn-ea"/>
                        </a:rPr>
                        <a:t>対</a:t>
                      </a:r>
                      <a:r>
                        <a:rPr kumimoji="1" lang="en-US" altLang="ja-JP" sz="900" b="1" i="1" dirty="0" smtClean="0">
                          <a:latin typeface="+mn-ea"/>
                          <a:ea typeface="+mn-ea"/>
                        </a:rPr>
                        <a:t>2009</a:t>
                      </a:r>
                      <a:r>
                        <a:rPr kumimoji="1" lang="ja-JP" altLang="en-US" sz="900" b="1" i="1" dirty="0" smtClean="0">
                          <a:latin typeface="+mn-ea"/>
                          <a:ea typeface="+mn-ea"/>
                        </a:rPr>
                        <a:t>年比</a:t>
                      </a:r>
                      <a:endParaRPr kumimoji="1" lang="ja-JP" altLang="en-US" sz="900" b="1" i="1" dirty="0">
                        <a:solidFill>
                          <a:schemeClr val="bg1"/>
                        </a:solidFill>
                        <a:latin typeface="+mn-ea"/>
                        <a:ea typeface="+mn-ea"/>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r>
              <a:tr h="208806">
                <a:tc>
                  <a:txBody>
                    <a:bodyPr/>
                    <a:lstStyle/>
                    <a:p>
                      <a:pPr algn="ctr"/>
                      <a:r>
                        <a:rPr kumimoji="1" lang="ja-JP" altLang="en-US" sz="900" dirty="0" smtClean="0">
                          <a:latin typeface="+mn-ea"/>
                          <a:ea typeface="+mn-ea"/>
                        </a:rPr>
                        <a:t>訪星外国人旅行者数</a:t>
                      </a:r>
                      <a:endParaRPr kumimoji="1" lang="ja-JP" altLang="en-US" sz="900" dirty="0">
                        <a:solidFill>
                          <a:schemeClr val="tx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n-ea"/>
                          <a:ea typeface="+mn-ea"/>
                        </a:rPr>
                        <a:t>968</a:t>
                      </a:r>
                      <a:r>
                        <a:rPr kumimoji="1" lang="ja-JP" altLang="en-US" sz="900" dirty="0" smtClean="0">
                          <a:latin typeface="+mn-ea"/>
                          <a:ea typeface="+mn-ea"/>
                        </a:rPr>
                        <a:t>万人</a:t>
                      </a:r>
                      <a:endParaRPr kumimoji="1" lang="ja-JP" altLang="en-US" sz="900" dirty="0">
                        <a:solidFill>
                          <a:schemeClr val="tx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n-ea"/>
                          <a:ea typeface="+mn-ea"/>
                        </a:rPr>
                        <a:t>1,510</a:t>
                      </a:r>
                      <a:r>
                        <a:rPr kumimoji="1" lang="ja-JP" altLang="en-US" sz="900" dirty="0" smtClean="0">
                          <a:latin typeface="+mn-ea"/>
                          <a:ea typeface="+mn-ea"/>
                        </a:rPr>
                        <a:t>万人</a:t>
                      </a:r>
                      <a:endParaRPr kumimoji="1" lang="ja-JP" altLang="en-US" sz="900" dirty="0">
                        <a:solidFill>
                          <a:schemeClr val="tx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b="1" i="1" dirty="0" smtClean="0">
                          <a:latin typeface="+mn-ea"/>
                          <a:ea typeface="+mn-ea"/>
                        </a:rPr>
                        <a:t>156</a:t>
                      </a:r>
                      <a:r>
                        <a:rPr kumimoji="1" lang="ja-JP" altLang="en-US" sz="900" b="1" i="1" dirty="0" smtClean="0">
                          <a:latin typeface="+mn-ea"/>
                          <a:ea typeface="+mn-ea"/>
                        </a:rPr>
                        <a:t>％</a:t>
                      </a:r>
                      <a:endParaRPr kumimoji="1" lang="ja-JP" altLang="en-US" sz="900" b="1" i="1" dirty="0">
                        <a:solidFill>
                          <a:schemeClr val="tx1"/>
                        </a:solidFill>
                        <a:latin typeface="+mn-ea"/>
                        <a:ea typeface="+mn-ea"/>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08806">
                <a:tc>
                  <a:txBody>
                    <a:bodyPr/>
                    <a:lstStyle/>
                    <a:p>
                      <a:pPr algn="ctr"/>
                      <a:r>
                        <a:rPr kumimoji="1" lang="ja-JP" altLang="en-US" sz="900" dirty="0" smtClean="0">
                          <a:latin typeface="+mn-ea"/>
                          <a:ea typeface="+mn-ea"/>
                        </a:rPr>
                        <a:t>訪星外国人旅行消費額</a:t>
                      </a:r>
                      <a:endParaRPr kumimoji="1" lang="ja-JP" altLang="en-US" sz="900" dirty="0">
                        <a:solidFill>
                          <a:schemeClr val="tx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n-ea"/>
                          <a:ea typeface="+mn-ea"/>
                        </a:rPr>
                        <a:t>1.00</a:t>
                      </a:r>
                      <a:r>
                        <a:rPr kumimoji="1" lang="ja-JP" altLang="en-US" sz="900" dirty="0" smtClean="0">
                          <a:latin typeface="+mn-ea"/>
                          <a:ea typeface="+mn-ea"/>
                        </a:rPr>
                        <a:t>兆円</a:t>
                      </a:r>
                      <a:endParaRPr kumimoji="1" lang="ja-JP" altLang="en-US" sz="900" dirty="0">
                        <a:solidFill>
                          <a:schemeClr val="tx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n-ea"/>
                          <a:ea typeface="+mn-ea"/>
                        </a:rPr>
                        <a:t>1.86</a:t>
                      </a:r>
                      <a:r>
                        <a:rPr kumimoji="1" lang="ja-JP" altLang="en-US" sz="900" dirty="0" smtClean="0">
                          <a:latin typeface="+mn-ea"/>
                          <a:ea typeface="+mn-ea"/>
                        </a:rPr>
                        <a:t>兆円</a:t>
                      </a:r>
                      <a:endParaRPr kumimoji="1" lang="ja-JP" altLang="en-US" sz="900" dirty="0">
                        <a:solidFill>
                          <a:schemeClr val="tx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b="1" i="1" dirty="0" smtClean="0">
                          <a:latin typeface="+mn-ea"/>
                          <a:ea typeface="+mn-ea"/>
                        </a:rPr>
                        <a:t>186</a:t>
                      </a:r>
                      <a:r>
                        <a:rPr kumimoji="1" lang="ja-JP" altLang="en-US" sz="900" b="1" i="1" dirty="0" smtClean="0">
                          <a:latin typeface="+mn-ea"/>
                          <a:ea typeface="+mn-ea"/>
                        </a:rPr>
                        <a:t>％</a:t>
                      </a:r>
                      <a:endParaRPr kumimoji="1" lang="ja-JP" altLang="en-US" sz="900" b="1" i="1" dirty="0">
                        <a:solidFill>
                          <a:schemeClr val="tx1"/>
                        </a:solidFill>
                        <a:latin typeface="+mn-ea"/>
                        <a:ea typeface="+mn-ea"/>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08806">
                <a:tc>
                  <a:txBody>
                    <a:bodyPr/>
                    <a:lstStyle/>
                    <a:p>
                      <a:pPr algn="ctr"/>
                      <a:r>
                        <a:rPr kumimoji="1" lang="ja-JP" altLang="en-US" sz="900" dirty="0" smtClean="0">
                          <a:latin typeface="+mn-ea"/>
                          <a:ea typeface="+mn-ea"/>
                        </a:rPr>
                        <a:t>国際会議開催件数</a:t>
                      </a:r>
                      <a:endParaRPr kumimoji="1" lang="ja-JP" altLang="en-US" sz="900" dirty="0">
                        <a:solidFill>
                          <a:schemeClr val="tx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n-ea"/>
                          <a:ea typeface="+mn-ea"/>
                        </a:rPr>
                        <a:t>689</a:t>
                      </a:r>
                      <a:r>
                        <a:rPr kumimoji="1" lang="ja-JP" altLang="en-US" sz="900" dirty="0" smtClean="0">
                          <a:latin typeface="+mn-ea"/>
                          <a:ea typeface="+mn-ea"/>
                        </a:rPr>
                        <a:t>件</a:t>
                      </a:r>
                      <a:endParaRPr kumimoji="1" lang="ja-JP" altLang="en-US" sz="900" dirty="0">
                        <a:solidFill>
                          <a:schemeClr val="tx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n-ea"/>
                          <a:ea typeface="+mn-ea"/>
                        </a:rPr>
                        <a:t>850</a:t>
                      </a:r>
                      <a:r>
                        <a:rPr kumimoji="1" lang="ja-JP" altLang="en-US" sz="900" dirty="0" smtClean="0">
                          <a:latin typeface="+mn-ea"/>
                          <a:ea typeface="+mn-ea"/>
                        </a:rPr>
                        <a:t>件</a:t>
                      </a:r>
                      <a:endParaRPr kumimoji="1" lang="ja-JP" altLang="en-US" sz="900" dirty="0">
                        <a:solidFill>
                          <a:schemeClr val="tx1"/>
                        </a:solidFill>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b="1" i="1" dirty="0" smtClean="0">
                          <a:latin typeface="+mn-ea"/>
                          <a:ea typeface="+mn-ea"/>
                        </a:rPr>
                        <a:t>123</a:t>
                      </a:r>
                      <a:r>
                        <a:rPr kumimoji="1" lang="ja-JP" altLang="en-US" sz="900" b="1" i="1" dirty="0" smtClean="0">
                          <a:latin typeface="+mn-ea"/>
                          <a:ea typeface="+mn-ea"/>
                        </a:rPr>
                        <a:t>％</a:t>
                      </a:r>
                      <a:endParaRPr kumimoji="1" lang="ja-JP" altLang="en-US" sz="900" b="1" i="1" dirty="0">
                        <a:solidFill>
                          <a:schemeClr val="tx1"/>
                        </a:solidFill>
                        <a:latin typeface="+mn-ea"/>
                        <a:ea typeface="+mn-ea"/>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13" name="角丸四角形 12"/>
          <p:cNvSpPr/>
          <p:nvPr/>
        </p:nvSpPr>
        <p:spPr>
          <a:xfrm>
            <a:off x="1499345" y="2465768"/>
            <a:ext cx="4749799" cy="252330"/>
          </a:xfrm>
          <a:prstGeom prst="roundRect">
            <a:avLst>
              <a:gd name="adj" fmla="val 36598"/>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smtClean="0">
                <a:solidFill>
                  <a:schemeClr val="tx1"/>
                </a:solidFill>
                <a:latin typeface="+mn-ea"/>
              </a:rPr>
              <a:t>【</a:t>
            </a:r>
            <a:r>
              <a:rPr lang="ja-JP" altLang="en-US" sz="900" dirty="0" smtClean="0">
                <a:solidFill>
                  <a:schemeClr val="tx1"/>
                </a:solidFill>
                <a:latin typeface="+mn-ea"/>
              </a:rPr>
              <a:t>参考</a:t>
            </a:r>
            <a:r>
              <a:rPr lang="en-US" altLang="ja-JP" sz="900" dirty="0" smtClean="0">
                <a:solidFill>
                  <a:schemeClr val="tx1"/>
                </a:solidFill>
                <a:latin typeface="+mn-ea"/>
              </a:rPr>
              <a:t>】</a:t>
            </a:r>
            <a:r>
              <a:rPr lang="ja-JP" altLang="en-US" sz="900" dirty="0" smtClean="0">
                <a:solidFill>
                  <a:schemeClr val="tx1"/>
                </a:solidFill>
                <a:latin typeface="+mn-ea"/>
              </a:rPr>
              <a:t>ＩＲの開業前後で見られるシンガポール</a:t>
            </a:r>
            <a:r>
              <a:rPr lang="ja-JP" altLang="en-US" sz="900" dirty="0">
                <a:solidFill>
                  <a:schemeClr val="tx1"/>
                </a:solidFill>
                <a:latin typeface="+mn-ea"/>
              </a:rPr>
              <a:t>に</a:t>
            </a:r>
            <a:r>
              <a:rPr lang="ja-JP" altLang="en-US" sz="900" dirty="0" smtClean="0">
                <a:solidFill>
                  <a:schemeClr val="tx1"/>
                </a:solidFill>
                <a:latin typeface="+mn-ea"/>
              </a:rPr>
              <a:t>おける変化（公共政策としての効果の発現）</a:t>
            </a:r>
            <a:endParaRPr kumimoji="1" lang="ja-JP" altLang="en-US" sz="900" dirty="0">
              <a:solidFill>
                <a:schemeClr val="tx1"/>
              </a:solidFill>
              <a:latin typeface="+mn-ea"/>
            </a:endParaRPr>
          </a:p>
        </p:txBody>
      </p:sp>
      <p:sp>
        <p:nvSpPr>
          <p:cNvPr id="17" name="テキスト ボックス 1"/>
          <p:cNvSpPr txBox="1"/>
          <p:nvPr/>
        </p:nvSpPr>
        <p:spPr>
          <a:xfrm>
            <a:off x="9426214" y="6516338"/>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3</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0" y="0"/>
            <a:ext cx="9906000" cy="461665"/>
          </a:xfrm>
          <a:prstGeom prst="rect">
            <a:avLst/>
          </a:prstGeom>
          <a:solidFill>
            <a:schemeClr val="tx2">
              <a:lumMod val="60000"/>
              <a:lumOff val="40000"/>
            </a:schemeClr>
          </a:solidFill>
        </p:spPr>
        <p:txBody>
          <a:bodyPr wrap="square" rtlCol="0">
            <a:sp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国の動向　</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～第８回</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特定複合観光施設</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区域整備推進会議</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の主な</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ポイント～</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30630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1911</TotalTime>
  <Words>423</Words>
  <Application>Microsoft Office PowerPoint</Application>
  <PresentationFormat>A4 210 x 297 mm</PresentationFormat>
  <Paragraphs>170</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j.i</dc:creator>
  <cp:lastModifiedBy>大阪府</cp:lastModifiedBy>
  <cp:revision>193</cp:revision>
  <cp:lastPrinted>2017-07-13T04:27:17Z</cp:lastPrinted>
  <dcterms:created xsi:type="dcterms:W3CDTF">2015-04-20T11:03:18Z</dcterms:created>
  <dcterms:modified xsi:type="dcterms:W3CDTF">2017-07-21T02:13:03Z</dcterms:modified>
</cp:coreProperties>
</file>