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sldIdLst>
    <p:sldId id="267" r:id="rId2"/>
    <p:sldId id="266" r:id="rId3"/>
  </p:sldIdLst>
  <p:sldSz cx="12801600" cy="9601200" type="A3"/>
  <p:notesSz cx="6797675" cy="99266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66" d="100"/>
          <a:sy n="66" d="100"/>
        </p:scale>
        <p:origin x="-750"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2017/6/27</a:t>
            </a:fld>
            <a:endParaRPr lang="ja-JP" altLang="en-US"/>
          </a:p>
        </p:txBody>
      </p:sp>
      <p:sp>
        <p:nvSpPr>
          <p:cNvPr id="4" name="スライド イメージ プレースホルダー 3"/>
          <p:cNvSpPr>
            <a:spLocks noGrp="1" noRot="1" noChangeAspect="1"/>
          </p:cNvSpPr>
          <p:nvPr>
            <p:ph type="sldImg" idx="2"/>
          </p:nvPr>
        </p:nvSpPr>
        <p:spPr>
          <a:xfrm>
            <a:off x="919163" y="746125"/>
            <a:ext cx="495935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1279525" rtl="0" fontAlgn="base">
      <a:spcBef>
        <a:spcPct val="30000"/>
      </a:spcBef>
      <a:spcAft>
        <a:spcPct val="0"/>
      </a:spcAft>
      <a:defRPr kumimoji="1" sz="1700" kern="1200">
        <a:solidFill>
          <a:schemeClr val="tx1"/>
        </a:solidFill>
        <a:latin typeface="+mn-lt"/>
        <a:ea typeface="+mn-ea"/>
        <a:cs typeface="+mn-cs"/>
      </a:defRPr>
    </a:lvl1pPr>
    <a:lvl2pPr marL="639763" algn="l" defTabSz="1279525" rtl="0" fontAlgn="base">
      <a:spcBef>
        <a:spcPct val="30000"/>
      </a:spcBef>
      <a:spcAft>
        <a:spcPct val="0"/>
      </a:spcAft>
      <a:defRPr kumimoji="1" sz="1700" kern="1200">
        <a:solidFill>
          <a:schemeClr val="tx1"/>
        </a:solidFill>
        <a:latin typeface="+mn-lt"/>
        <a:ea typeface="+mn-ea"/>
        <a:cs typeface="+mn-cs"/>
      </a:defRPr>
    </a:lvl2pPr>
    <a:lvl3pPr marL="1279525" algn="l" defTabSz="1279525" rtl="0" fontAlgn="base">
      <a:spcBef>
        <a:spcPct val="30000"/>
      </a:spcBef>
      <a:spcAft>
        <a:spcPct val="0"/>
      </a:spcAft>
      <a:defRPr kumimoji="1" sz="1700" kern="1200">
        <a:solidFill>
          <a:schemeClr val="tx1"/>
        </a:solidFill>
        <a:latin typeface="+mn-lt"/>
        <a:ea typeface="+mn-ea"/>
        <a:cs typeface="+mn-cs"/>
      </a:defRPr>
    </a:lvl3pPr>
    <a:lvl4pPr marL="1919288" algn="l" defTabSz="1279525" rtl="0" fontAlgn="base">
      <a:spcBef>
        <a:spcPct val="30000"/>
      </a:spcBef>
      <a:spcAft>
        <a:spcPct val="0"/>
      </a:spcAft>
      <a:defRPr kumimoji="1" sz="1700" kern="1200">
        <a:solidFill>
          <a:schemeClr val="tx1"/>
        </a:solidFill>
        <a:latin typeface="+mn-lt"/>
        <a:ea typeface="+mn-ea"/>
        <a:cs typeface="+mn-cs"/>
      </a:defRPr>
    </a:lvl4pPr>
    <a:lvl5pPr marL="2559050" algn="l" defTabSz="1279525" rtl="0" fontAlgn="base">
      <a:spcBef>
        <a:spcPct val="30000"/>
      </a:spcBef>
      <a:spcAft>
        <a:spcPct val="0"/>
      </a:spcAft>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2017/6/27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2017/6/27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2017/6/27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2017/6/27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2017/6/27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2017/6/27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2017/6/27</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2017/6/27</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2017/6/27</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2017/6/27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2017/6/27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6D20EE7C-9A91-499E-A299-E3633A2BE748}" type="datetime1">
              <a:rPr lang="ja-JP" altLang="en-US" smtClean="0"/>
              <a:t>2017/6/27</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32182" y="1755961"/>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＜検討事項にかかる主な意見①＞</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第２回</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ＩＲ</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推進会議</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概要</a:t>
            </a:r>
          </a:p>
        </p:txBody>
      </p:sp>
      <p:graphicFrame>
        <p:nvGraphicFramePr>
          <p:cNvPr id="6" name="表 5"/>
          <p:cNvGraphicFramePr>
            <a:graphicFrameLocks noGrp="1"/>
          </p:cNvGraphicFramePr>
          <p:nvPr>
            <p:extLst>
              <p:ext uri="{D42A27DB-BD31-4B8C-83A1-F6EECF244321}">
                <p14:modId xmlns:p14="http://schemas.microsoft.com/office/powerpoint/2010/main" val="980476860"/>
              </p:ext>
            </p:extLst>
          </p:nvPr>
        </p:nvGraphicFramePr>
        <p:xfrm>
          <a:off x="184592" y="2208602"/>
          <a:ext cx="12270760" cy="7035142"/>
        </p:xfrm>
        <a:graphic>
          <a:graphicData uri="http://schemas.openxmlformats.org/drawingml/2006/table">
            <a:tbl>
              <a:tblPr firstRow="1" bandRow="1">
                <a:tableStyleId>{5C22544A-7EE6-4342-B048-85BDC9FD1C3A}</a:tableStyleId>
              </a:tblPr>
              <a:tblGrid>
                <a:gridCol w="1103640">
                  <a:extLst>
                    <a:ext uri="{9D8B030D-6E8A-4147-A177-3AD203B41FA5}">
                      <a16:colId xmlns="" xmlns:a16="http://schemas.microsoft.com/office/drawing/2014/main" val="20000"/>
                    </a:ext>
                  </a:extLst>
                </a:gridCol>
                <a:gridCol w="11167120">
                  <a:extLst>
                    <a:ext uri="{9D8B030D-6E8A-4147-A177-3AD203B41FA5}">
                      <a16:colId xmlns="" xmlns:a16="http://schemas.microsoft.com/office/drawing/2014/main" val="20002"/>
                    </a:ext>
                  </a:extLst>
                </a:gridCol>
              </a:tblGrid>
              <a:tr h="317013">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テーマ</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主な意見</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456518">
                <a:tc rowSpan="3">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◆国の動向</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を踏まえた</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対応</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適格性審査に要する費用は他国でも大抵事業者が負担</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しており、</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日本でも同様となるよう国に要望</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すべき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508791">
                <a:tc vMerge="1">
                  <a:txBody>
                    <a:bodyPr/>
                    <a:lstStyle/>
                    <a:p>
                      <a:endParaRPr kumimoji="1" lang="ja-JP" altLang="en-US"/>
                    </a:p>
                  </a:txBody>
                  <a:tcPr/>
                </a:tc>
                <a:tc>
                  <a:txBody>
                    <a:bodyPr/>
                    <a:lstStyle/>
                    <a:p>
                      <a:pPr marL="285750" indent="-285750">
                        <a:lnSpc>
                          <a:spcPct val="100000"/>
                        </a:lnSpc>
                        <a:spcBef>
                          <a:spcPts val="600"/>
                        </a:spcBef>
                        <a:buFont typeface="Arial" panose="020B0604020202020204" pitchFamily="34" charset="0"/>
                        <a:buChar cha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事業者から徴収する税金等</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については、</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大規模</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施設の整備という目的</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を踏まえ、</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適切な水準となるよう国と議論</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していくべき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納付金・入場料の使途や徴収主体</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他の誘致自治体とも協調</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して国と向き合っていくべき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納付金・入場料の率</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は、政令・省令で示されることが多いが、事業者公募にスピーディに移行できるよう、</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率や枠組みの早期の明示</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を国に要望していくべき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 xmlns:a16="http://schemas.microsoft.com/office/drawing/2014/main" val="3586599482"/>
                  </a:ext>
                </a:extLst>
              </a:tr>
              <a:tr h="331832">
                <a:tc vMerge="1">
                  <a:txBody>
                    <a:bodyPr/>
                    <a:lstStyle/>
                    <a:p>
                      <a:endParaRPr kumimoji="1" lang="ja-JP" altLang="en-US"/>
                    </a:p>
                  </a:txBody>
                  <a:tcPr/>
                </a:tc>
                <a:tc>
                  <a:txBody>
                    <a:bodyPr/>
                    <a:lstStyle/>
                    <a:p>
                      <a:pPr marL="285750" indent="-285750">
                        <a:lnSpc>
                          <a:spcPct val="100000"/>
                        </a:lnSpc>
                        <a:spcBef>
                          <a:spcPts val="600"/>
                        </a:spcBef>
                        <a:buFont typeface="Arial" panose="020B0604020202020204" pitchFamily="34" charset="0"/>
                        <a:buChar cha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経営資産と経営・運営の分離やインフラ整備・スマートシティ構想にかかる自治体の役割などの考え方を整理していくべき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556454110"/>
                  </a:ext>
                </a:extLst>
              </a:tr>
              <a:tr h="807720">
                <a:tc rowSpan="8">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◆大阪の</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めざすべき</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像</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社会が変化している中、大阪が</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発展型で進化の余地のある</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を打ち出していくべき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人を集めるハブとなる最先端の</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をめざすため、エンターテイメント部分には、</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全国と連携した日本のショーケース</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や世界最高水準の体験型のスポーツなどの機能を検討し、そうした機能の一部にカジノを位置付けて議論すべき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ゲーミング割合を低くし、</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やエンターテイメントの魅力をどう高めるか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が重要。</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３世代で楽しめる</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をめざすべき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日本型</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に欠けているのは</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2050</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2100</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年を視野に入れた長期的な展望</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で、激しい変化を見据えたまちづくりが必要</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349736">
                <a:tc vMerge="1">
                  <a:txBody>
                    <a:bodyPr/>
                    <a:lstStyle/>
                    <a:p>
                      <a:endParaRPr kumimoji="1" lang="ja-JP" altLang="en-US"/>
                    </a:p>
                  </a:txBody>
                  <a:tcPr/>
                </a:tc>
                <a:tc>
                  <a:txBody>
                    <a:bodyPr/>
                    <a:lstStyle/>
                    <a:p>
                      <a:pPr marL="285750" indent="-285750">
                        <a:lnSpc>
                          <a:spcPct val="100000"/>
                        </a:lnSpc>
                        <a:spcBef>
                          <a:spcPts val="600"/>
                        </a:spcBef>
                        <a:buFont typeface="Arial" panose="020B0604020202020204" pitchFamily="34" charset="0"/>
                        <a:buChar cha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経済効果を地域全体に波及させるため、納付金の一部を産業や文化、歴史資産の振興・保護の財源に充てられることが大切</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719514132"/>
                  </a:ext>
                </a:extLst>
              </a:tr>
              <a:tr h="589384">
                <a:tc vMerge="1">
                  <a:txBody>
                    <a:bodyPr/>
                    <a:lstStyle/>
                    <a:p>
                      <a:endParaRPr kumimoji="1" lang="ja-JP" altLang="en-US"/>
                    </a:p>
                  </a:txBody>
                  <a:tcPr/>
                </a:tc>
                <a:tc>
                  <a:txBody>
                    <a:bodyPr/>
                    <a:lstStyle/>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人口減少時代により、</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労働力不足や需要不足</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が進むので、</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雇用確保の観点からサービス産業の雇用環境の改善や女性・シニア層の活用</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を検討するとともに、</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客単価の増大を図れるような多様性や生産性</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の議論や</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、夜間経済</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消費や都市魅力</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の振興</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が必要</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108173099"/>
                  </a:ext>
                </a:extLst>
              </a:tr>
              <a:tr h="315456">
                <a:tc vMerge="1">
                  <a:txBody>
                    <a:bodyPr/>
                    <a:lstStyle/>
                    <a:p>
                      <a:endParaRPr kumimoji="1" lang="ja-JP" altLang="en-US"/>
                    </a:p>
                  </a:txBody>
                  <a:tcPr/>
                </a:tc>
                <a:tc>
                  <a:txBody>
                    <a:bodyPr/>
                    <a:lstStyle/>
                    <a:p>
                      <a:pPr marL="285750" marR="0" lvl="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立地を契機に、</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世界のデジタル革命の潮流の中で勝負ができる新しい産業</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を大阪・関西にどのように創っていくのかも検討が必要</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808450504"/>
                  </a:ext>
                </a:extLst>
              </a:tr>
              <a:tr h="287209">
                <a:tc vMerge="1">
                  <a:txBody>
                    <a:bodyPr/>
                    <a:lstStyle/>
                    <a:p>
                      <a:endParaRPr kumimoji="1" lang="ja-JP" altLang="en-US"/>
                    </a:p>
                  </a:txBody>
                  <a:tcPr/>
                </a:tc>
                <a:tc>
                  <a:txBody>
                    <a:bodyPr/>
                    <a:lstStyle/>
                    <a:p>
                      <a:pPr marL="285750" indent="-285750">
                        <a:lnSpc>
                          <a:spcPct val="100000"/>
                        </a:lnSpc>
                        <a:spcBef>
                          <a:spcPts val="600"/>
                        </a:spcBef>
                        <a:buFont typeface="Arial" panose="020B0604020202020204" pitchFamily="34" charset="0"/>
                        <a:buChar cha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長期にわたる再投資を担保させるような契約や仕組み</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が必要。また、事業者の撤退の条件を明確にすべき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地域全体の振興に向けては、</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地元や中小企業への調達の配慮</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など、地元との共存共栄が必要</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229382274"/>
                  </a:ext>
                </a:extLst>
              </a:tr>
              <a:tr h="422424">
                <a:tc vMerge="1">
                  <a:txBody>
                    <a:bodyPr/>
                    <a:lstStyle/>
                    <a:p>
                      <a:endParaRPr kumimoji="1" lang="ja-JP" altLang="en-US"/>
                    </a:p>
                  </a:txBody>
                  <a:tcPr/>
                </a:tc>
                <a:tc>
                  <a:txBody>
                    <a:bodyPr/>
                    <a:lstStyle/>
                    <a:p>
                      <a:pPr marL="285750" indent="-285750">
                        <a:lnSpc>
                          <a:spcPct val="100000"/>
                        </a:lnSpc>
                        <a:spcBef>
                          <a:spcPts val="600"/>
                        </a:spcBef>
                        <a:buFont typeface="Arial" panose="020B0604020202020204" pitchFamily="34" charset="0"/>
                        <a:buChar cha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観光客を送り出す機能</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について、受入側の準備が十分ではないため、</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関西のコンテンツを活かしたコース設定など、戦略を積極的に議論</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する場があっても良い。また、</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西日本全体も視野に入れて検討</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していくべき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を起爆剤として</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大阪府域、関西、西日本、日本全体の自治体や関係者</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がそのチャンスを活かすことができるよう</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連携</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を進めていくべき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9"/>
                  </a:ext>
                </a:extLst>
              </a:tr>
              <a:tr h="389736">
                <a:tc vMerge="1">
                  <a:txBody>
                    <a:bodyPr/>
                    <a:lstStyle/>
                    <a:p>
                      <a:endParaRPr kumimoji="1" lang="ja-JP" altLang="en-US"/>
                    </a:p>
                  </a:txBody>
                  <a:tcPr/>
                </a:tc>
                <a:tc>
                  <a:txBody>
                    <a:bodyPr/>
                    <a:lstStyle/>
                    <a:p>
                      <a:pPr marL="285750" marR="0" lvl="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四国・九州も含めた</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海上・陸上・航空などの交通体系</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について、例えば関空をハブとするなど、</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2050</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2100</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年を見据えた議論</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が必要</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644215283"/>
                  </a:ext>
                </a:extLst>
              </a:tr>
              <a:tr h="422424">
                <a:tc vMerge="1">
                  <a:txBody>
                    <a:bodyPr/>
                    <a:lstStyle/>
                    <a:p>
                      <a:endParaRPr kumimoji="1" lang="ja-JP" altLang="en-US"/>
                    </a:p>
                  </a:txBody>
                  <a:tcPr/>
                </a:tc>
                <a:tc>
                  <a:txBody>
                    <a:bodyPr/>
                    <a:lstStyle/>
                    <a:p>
                      <a:pPr marL="285750" indent="-285750">
                        <a:lnSpc>
                          <a:spcPct val="100000"/>
                        </a:lnSpc>
                        <a:spcBef>
                          <a:spcPts val="600"/>
                        </a:spcBef>
                        <a:buFont typeface="Arial" panose="020B0604020202020204" pitchFamily="34" charset="0"/>
                        <a:buChar cha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観光人材をどのように育成・確保</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していくのかという視点も必要</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新しい観光のスタイルとしてニューツーリズムをクリエイトする場所</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とすべきであり、</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施設の定義を広げて、施設の構成等を議論する必要</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535787406"/>
                  </a:ext>
                </a:extLst>
              </a:tr>
            </a:tbl>
          </a:graphicData>
        </a:graphic>
      </p:graphicFrame>
      <p:sp>
        <p:nvSpPr>
          <p:cNvPr id="5" name="テキスト ボックス 1"/>
          <p:cNvSpPr txBox="1"/>
          <p:nvPr/>
        </p:nvSpPr>
        <p:spPr>
          <a:xfrm>
            <a:off x="10793288" y="605086"/>
            <a:ext cx="1662064" cy="44995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2000" kern="100" dirty="0" smtClean="0">
                <a:effectLst/>
                <a:latin typeface="Meiryo UI" panose="020B0604030504040204" pitchFamily="50" charset="-128"/>
                <a:ea typeface="Meiryo UI" panose="020B0604030504040204" pitchFamily="50" charset="-128"/>
                <a:cs typeface="Meiryo UI" panose="020B0604030504040204" pitchFamily="50" charset="-128"/>
              </a:rPr>
              <a:t>参考</a:t>
            </a:r>
            <a:r>
              <a:rPr lang="ja-JP" sz="20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ja-JP" sz="2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84592" y="1110283"/>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日（火）</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10:00</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12:00</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5896744" y="1110283"/>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場所</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大阪府庁本館</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議会特別会議室（大）　</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67751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50111" y="1110283"/>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＜検討事項にかかる主な意見②＞</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第２回</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ＩＲ</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推進会議</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概要</a:t>
            </a:r>
          </a:p>
        </p:txBody>
      </p:sp>
      <p:graphicFrame>
        <p:nvGraphicFramePr>
          <p:cNvPr id="6" name="表 5"/>
          <p:cNvGraphicFramePr>
            <a:graphicFrameLocks noGrp="1"/>
          </p:cNvGraphicFramePr>
          <p:nvPr>
            <p:extLst>
              <p:ext uri="{D42A27DB-BD31-4B8C-83A1-F6EECF244321}">
                <p14:modId xmlns:p14="http://schemas.microsoft.com/office/powerpoint/2010/main" val="3869004239"/>
              </p:ext>
            </p:extLst>
          </p:nvPr>
        </p:nvGraphicFramePr>
        <p:xfrm>
          <a:off x="175881" y="1680761"/>
          <a:ext cx="12273591" cy="6000159"/>
        </p:xfrm>
        <a:graphic>
          <a:graphicData uri="http://schemas.openxmlformats.org/drawingml/2006/table">
            <a:tbl>
              <a:tblPr firstRow="1" bandRow="1">
                <a:tableStyleId>{5C22544A-7EE6-4342-B048-85BDC9FD1C3A}</a:tableStyleId>
              </a:tblPr>
              <a:tblGrid>
                <a:gridCol w="1112351">
                  <a:extLst>
                    <a:ext uri="{9D8B030D-6E8A-4147-A177-3AD203B41FA5}">
                      <a16:colId xmlns="" xmlns:a16="http://schemas.microsoft.com/office/drawing/2014/main" val="20000"/>
                    </a:ext>
                  </a:extLst>
                </a:gridCol>
                <a:gridCol w="11161240">
                  <a:extLst>
                    <a:ext uri="{9D8B030D-6E8A-4147-A177-3AD203B41FA5}">
                      <a16:colId xmlns="" xmlns:a16="http://schemas.microsoft.com/office/drawing/2014/main" val="20002"/>
                    </a:ext>
                  </a:extLst>
                </a:gridCol>
              </a:tblGrid>
              <a:tr h="361293">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テーマ</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主な意見</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3414963">
                <a:tc rowSpan="3">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◆ギャンブル</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等依存症</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・治安</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対策など</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285750" indent="-285750">
                        <a:spcBef>
                          <a:spcPts val="12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ギャンブル依存症対策には、</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教育、予防、早期発見、治療、強制隔離、アフターケアという</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400" u="sng" dirty="0" err="1" smtClean="0">
                          <a:latin typeface="Meiryo UI" panose="020B0604030504040204" pitchFamily="50" charset="-128"/>
                          <a:ea typeface="Meiryo UI" panose="020B0604030504040204" pitchFamily="50" charset="-128"/>
                          <a:cs typeface="Meiryo UI" panose="020B0604030504040204" pitchFamily="50" charset="-128"/>
                        </a:rPr>
                        <a:t>つの</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レベル</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があり、現在、</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厚生労働省は治療の部分</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だけしかやっていないが、それ以外の部分への対策も大阪に率先してやっていってもらいたい</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12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上記</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段階について、</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国・地方自治体・民間事業者などが、どの部分にどこまで責任</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を持ち、お金を出していくのかという整理が必要</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1200"/>
                        </a:spcBef>
                        <a:buFont typeface="Arial" panose="020B0604020202020204" pitchFamily="34" charset="0"/>
                        <a:buChar cha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カジノ利用者の個人情報</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などのデータについて、</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ギャンブル依存症対策に活用</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できないかの議論、検討が必要では</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12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国では、ギャンブル等依存症についてギャンブルと遊技を分けて考えており、</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における</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カジノの依存症</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についても、</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アプローチの仕方が他の依存症とは異なるため、特化した対策や規制の議論</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が必要</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12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依存はギャンブルだけでなく様々なものがあり、クロスアディクトしていくので、</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どこをターゲットにして依存症対策を行うのか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、立ち位置を決めて進めていくべき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12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海外の事例を見ると、</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カジノが原因でギャンブル依存症や犯罪が増えているという証拠はなく</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、日本でも原因やプロセスのデータを集めていくべき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1200"/>
                        </a:spcBef>
                        <a:buFont typeface="Arial" panose="020B0604020202020204" pitchFamily="34" charset="0"/>
                        <a:buChar cha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依存症関連の研究をしている関西の大学や研究機関等でネットワーク</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を作り、自治体も一緒になって、大阪を国際水準で依存症研究のメッカとするぐらいの意気込みで取り組むべき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999767">
                <a:tc vMerge="1">
                  <a:txBody>
                    <a:bodyPr/>
                    <a:lstStyle/>
                    <a:p>
                      <a:endParaRPr kumimoji="1" lang="ja-JP" altLang="en-US"/>
                    </a:p>
                  </a:txBody>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マネーロンダリングや青少年への影響などの懸念事項</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に関して、関係部局にヒアリングを行い</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、具体的な問題や課題、それらを克服するための手段・方法、それらを導入するための人的・物的・予算的な課題等</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について、大阪で議論を深めるべき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どこまでが自己責任で、どこからが周りに迷惑をかけてしまうのかなど、</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レベルの線引きが依存症も問題</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となる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793795894"/>
                  </a:ext>
                </a:extLst>
              </a:tr>
              <a:tr h="504056">
                <a:tc vMerge="1">
                  <a:txBody>
                    <a:bodyPr/>
                    <a:lstStyle/>
                    <a:p>
                      <a:endParaRPr kumimoji="1" lang="ja-JP" altLang="en-US"/>
                    </a:p>
                  </a:txBody>
                  <a:tcPr/>
                </a:tc>
                <a:tc>
                  <a:txBody>
                    <a:bodyPr/>
                    <a:lstStyle/>
                    <a:p>
                      <a:pPr marL="285750" indent="-285750">
                        <a:spcBef>
                          <a:spcPts val="12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ギャンブル依存症や反社会勢力の排除については、</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海外事例も参考のうえ、包括的な対策を抜本的に強化</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する必要</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5"/>
                  </a:ext>
                </a:extLst>
              </a:tr>
              <a:tr h="720080">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◆府民理解</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の促進</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事業者選定の過程において、府民・市民の理解を深めていくため、</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できる限りオープンな形で提案・議論</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を行うべきであり、アイデア公募や国際コンペを途中で組み入れることなどを検討してはどうか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5195</TotalTime>
  <Words>1139</Words>
  <Application>Microsoft Office PowerPoint</Application>
  <PresentationFormat>A3 297x420 mm</PresentationFormat>
  <Paragraphs>55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ポスト都市魅力創造戦略検討資料</dc:title>
  <dc:creator>時岡　貢</dc:creator>
  <cp:lastModifiedBy>大阪府</cp:lastModifiedBy>
  <cp:revision>416</cp:revision>
  <cp:lastPrinted>2017-06-15T08:48:09Z</cp:lastPrinted>
  <dcterms:created xsi:type="dcterms:W3CDTF">2015-12-14T07:07:37Z</dcterms:created>
  <dcterms:modified xsi:type="dcterms:W3CDTF">2017-06-27T05:57:01Z</dcterms:modified>
</cp:coreProperties>
</file>