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387" r:id="rId3"/>
    <p:sldId id="382" r:id="rId4"/>
    <p:sldId id="399" r:id="rId5"/>
    <p:sldId id="400" r:id="rId6"/>
    <p:sldId id="401" r:id="rId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FFFFCC"/>
    <a:srgbClr val="0000FF"/>
    <a:srgbClr val="66CCFF"/>
    <a:srgbClr val="CCECFF"/>
    <a:srgbClr val="CCFFCC"/>
    <a:srgbClr val="FFEBFF"/>
    <a:srgbClr val="FFDDFF"/>
    <a:srgbClr val="FFC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1" d="100"/>
          <a:sy n="71" d="100"/>
        </p:scale>
        <p:origin x="127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9" y="0"/>
            <a:ext cx="2946400" cy="496888"/>
          </a:xfrm>
          <a:prstGeom prst="rect">
            <a:avLst/>
          </a:prstGeom>
        </p:spPr>
        <p:txBody>
          <a:bodyPr vert="horz" lIns="91426" tIns="45713" rIns="91426" bIns="45713" rtlCol="0"/>
          <a:lstStyle>
            <a:lvl1pPr algn="r">
              <a:defRPr sz="1200"/>
            </a:lvl1pPr>
          </a:lstStyle>
          <a:p>
            <a:fld id="{961E19C7-9064-4FC0-BAF7-49B4BCE8967D}" type="datetimeFigureOut">
              <a:rPr kumimoji="1" lang="ja-JP" altLang="en-US" smtClean="0"/>
              <a:t>2017/6/26</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26" tIns="45713" rIns="91426"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9" y="9429750"/>
            <a:ext cx="2946400" cy="496888"/>
          </a:xfrm>
          <a:prstGeom prst="rect">
            <a:avLst/>
          </a:prstGeom>
        </p:spPr>
        <p:txBody>
          <a:bodyPr vert="horz" lIns="91426" tIns="45713" rIns="91426" bIns="45713" rtlCol="0" anchor="b"/>
          <a:lstStyle>
            <a:lvl1pPr algn="r">
              <a:defRPr sz="1200"/>
            </a:lvl1pPr>
          </a:lstStyle>
          <a:p>
            <a:fld id="{DB1734AE-ED2B-40DA-B3A9-6211561D9559}" type="slidenum">
              <a:rPr kumimoji="1" lang="ja-JP" altLang="en-US" smtClean="0"/>
              <a:t>‹#›</a:t>
            </a:fld>
            <a:endParaRPr kumimoji="1" lang="ja-JP" altLang="en-US"/>
          </a:p>
        </p:txBody>
      </p:sp>
    </p:spTree>
    <p:extLst>
      <p:ext uri="{BB962C8B-B14F-4D97-AF65-F5344CB8AC3E}">
        <p14:creationId xmlns:p14="http://schemas.microsoft.com/office/powerpoint/2010/main" val="3007877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5660" cy="496332"/>
          </a:xfrm>
          <a:prstGeom prst="rect">
            <a:avLst/>
          </a:prstGeom>
        </p:spPr>
        <p:txBody>
          <a:bodyPr vert="horz" lIns="92086" tIns="46044" rIns="92086" bIns="46044"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0443" y="0"/>
            <a:ext cx="2945660" cy="496332"/>
          </a:xfrm>
          <a:prstGeom prst="rect">
            <a:avLst/>
          </a:prstGeom>
        </p:spPr>
        <p:txBody>
          <a:bodyPr vert="horz" lIns="92086" tIns="46044" rIns="92086" bIns="46044" rtlCol="0"/>
          <a:lstStyle>
            <a:lvl1pPr algn="r">
              <a:defRPr sz="1200"/>
            </a:lvl1pPr>
          </a:lstStyle>
          <a:p>
            <a:fld id="{B9989B71-573A-4B67-8F56-9291CAB673C9}" type="datetimeFigureOut">
              <a:rPr kumimoji="1" lang="ja-JP" altLang="en-US" smtClean="0"/>
              <a:pPr/>
              <a:t>2017/6/26</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86" tIns="46044" rIns="92086" bIns="46044" rtlCol="0" anchor="ctr"/>
          <a:lstStyle/>
          <a:p>
            <a:endParaRPr lang="ja-JP" altLang="en-US" dirty="0"/>
          </a:p>
        </p:txBody>
      </p:sp>
      <p:sp>
        <p:nvSpPr>
          <p:cNvPr id="5" name="ノート プレースホルダ 4"/>
          <p:cNvSpPr>
            <a:spLocks noGrp="1"/>
          </p:cNvSpPr>
          <p:nvPr>
            <p:ph type="body" sz="quarter" idx="3"/>
          </p:nvPr>
        </p:nvSpPr>
        <p:spPr>
          <a:xfrm>
            <a:off x="679768" y="4715156"/>
            <a:ext cx="5438140" cy="4466987"/>
          </a:xfrm>
          <a:prstGeom prst="rect">
            <a:avLst/>
          </a:prstGeom>
        </p:spPr>
        <p:txBody>
          <a:bodyPr vert="horz" lIns="92086" tIns="46044" rIns="92086" bIns="460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28583"/>
            <a:ext cx="2945660" cy="496332"/>
          </a:xfrm>
          <a:prstGeom prst="rect">
            <a:avLst/>
          </a:prstGeom>
        </p:spPr>
        <p:txBody>
          <a:bodyPr vert="horz" lIns="92086" tIns="46044" rIns="92086" bIns="46044"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0443" y="9428583"/>
            <a:ext cx="2945660" cy="496332"/>
          </a:xfrm>
          <a:prstGeom prst="rect">
            <a:avLst/>
          </a:prstGeom>
        </p:spPr>
        <p:txBody>
          <a:bodyPr vert="horz" lIns="92086" tIns="46044" rIns="92086" bIns="46044" rtlCol="0" anchor="b"/>
          <a:lstStyle>
            <a:lvl1pPr algn="r">
              <a:defRPr sz="1200"/>
            </a:lvl1pPr>
          </a:lstStyle>
          <a:p>
            <a:fld id="{482F0F5B-F288-45BC-9926-93BF07924891}" type="slidenum">
              <a:rPr kumimoji="1" lang="ja-JP" altLang="en-US" smtClean="0"/>
              <a:pPr/>
              <a:t>‹#›</a:t>
            </a:fld>
            <a:endParaRPr kumimoji="1" lang="ja-JP" altLang="en-US" dirty="0"/>
          </a:p>
        </p:txBody>
      </p:sp>
    </p:spTree>
    <p:extLst>
      <p:ext uri="{BB962C8B-B14F-4D97-AF65-F5344CB8AC3E}">
        <p14:creationId xmlns:p14="http://schemas.microsoft.com/office/powerpoint/2010/main" val="3375004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82F0F5B-F288-45BC-9926-93BF07924891}" type="slidenum">
              <a:rPr kumimoji="1" lang="ja-JP" altLang="en-US" smtClean="0"/>
              <a:pPr/>
              <a:t>1</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4565497-ABBB-47CC-87B5-736686006812}" type="datetime1">
              <a:rPr kumimoji="1" lang="ja-JP" altLang="en-US" smtClean="0"/>
              <a:pPr/>
              <a:t>2017/6/26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E845AE-E5D0-4C66-A783-8B36E6BB8A4C}" type="datetime1">
              <a:rPr kumimoji="1" lang="ja-JP" altLang="en-US" smtClean="0"/>
              <a:pPr/>
              <a:t>2017/6/26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9595F2-A054-4575-AC90-5089A45DF62E}" type="datetime1">
              <a:rPr kumimoji="1" lang="ja-JP" altLang="en-US" smtClean="0"/>
              <a:pPr/>
              <a:t>2017/6/26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A2910C-B2D6-4DC6-9D6D-CC27182DD24C}" type="datetime1">
              <a:rPr kumimoji="1" lang="ja-JP" altLang="en-US" smtClean="0"/>
              <a:pPr/>
              <a:t>2017/6/26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982992-5119-4EC4-99C8-9AA331384C03}" type="datetime1">
              <a:rPr kumimoji="1" lang="ja-JP" altLang="en-US" smtClean="0"/>
              <a:pPr/>
              <a:t>2017/6/26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E02DF71-AD4B-4E39-958E-07A129050D48}" type="datetime1">
              <a:rPr kumimoji="1" lang="ja-JP" altLang="en-US" smtClean="0"/>
              <a:pPr/>
              <a:t>2017/6/26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F2AEAB4-BF88-42F4-91D6-FF269F2F776F}" type="datetime1">
              <a:rPr kumimoji="1" lang="ja-JP" altLang="en-US" smtClean="0"/>
              <a:pPr/>
              <a:t>2017/6/26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8E772C-F13D-43AE-8287-BC597B00DCE2}" type="datetime1">
              <a:rPr kumimoji="1" lang="ja-JP" altLang="en-US" smtClean="0"/>
              <a:pPr/>
              <a:t>2017/6/26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4C3201-F3AC-4745-91F1-78BEA830CD88}" type="datetime1">
              <a:rPr kumimoji="1" lang="ja-JP" altLang="en-US" smtClean="0"/>
              <a:pPr/>
              <a:t>2017/6/26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352C2C7-20A3-49D8-BF7E-E6402C95D9ED}" type="datetime1">
              <a:rPr kumimoji="1" lang="ja-JP" altLang="en-US" smtClean="0"/>
              <a:pPr/>
              <a:t>2017/6/26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BCD4F2-836F-40C6-869E-4F6016D39736}" type="datetime1">
              <a:rPr kumimoji="1" lang="ja-JP" altLang="en-US" smtClean="0"/>
              <a:pPr/>
              <a:t>2017/6/26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3FE1B-7894-447A-82D6-6D02ED66CEFA}" type="datetime1">
              <a:rPr kumimoji="1" lang="ja-JP" altLang="en-US" smtClean="0"/>
              <a:pPr/>
              <a:t>2017/6/26</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FFCC2-724E-4DD4-AEC6-56C0720B265A}"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8431" y="2569434"/>
            <a:ext cx="7772400" cy="1128694"/>
          </a:xfrm>
          <a:ln>
            <a:solidFill>
              <a:schemeClr val="accent1"/>
            </a:solidFill>
          </a:ln>
        </p:spPr>
        <p:txBody>
          <a:bodyPr>
            <a:normAutofit/>
          </a:bodyPr>
          <a:lstStyle/>
          <a:p>
            <a:r>
              <a:rPr lang="ja-JP" altLang="en-US" sz="2800" dirty="0" smtClean="0">
                <a:latin typeface="+mj-ea"/>
              </a:rPr>
              <a:t>大阪</a:t>
            </a:r>
            <a:r>
              <a:rPr lang="ja-JP" altLang="en-US" sz="2800" dirty="0">
                <a:latin typeface="+mj-ea"/>
              </a:rPr>
              <a:t>ＩＲ</a:t>
            </a:r>
            <a:r>
              <a:rPr lang="ja-JP" altLang="en-US" sz="2800" dirty="0" smtClean="0">
                <a:latin typeface="+mj-ea"/>
              </a:rPr>
              <a:t>の基本コンセプト</a:t>
            </a:r>
            <a:r>
              <a:rPr lang="ja-JP" altLang="en-US" sz="2800" i="1" dirty="0" smtClean="0">
                <a:latin typeface="+mj-ea"/>
              </a:rPr>
              <a:t>（</a:t>
            </a:r>
            <a:r>
              <a:rPr lang="ja-JP" altLang="en-US" sz="2800" i="1" u="sng" dirty="0" smtClean="0">
                <a:latin typeface="+mj-ea"/>
              </a:rPr>
              <a:t>案</a:t>
            </a:r>
            <a:r>
              <a:rPr lang="en-US" altLang="ja-JP" sz="2800" i="1" u="sng" dirty="0" smtClean="0">
                <a:latin typeface="+mj-ea"/>
              </a:rPr>
              <a:t>/</a:t>
            </a:r>
            <a:r>
              <a:rPr lang="ja-JP" altLang="en-US" sz="2800" i="1" u="sng" dirty="0" smtClean="0">
                <a:latin typeface="+mj-ea"/>
              </a:rPr>
              <a:t>議事資料</a:t>
            </a:r>
            <a:r>
              <a:rPr lang="ja-JP" altLang="en-US" sz="2800" i="1" dirty="0" smtClean="0">
                <a:latin typeface="+mj-ea"/>
              </a:rPr>
              <a:t>）</a:t>
            </a:r>
            <a:endParaRPr kumimoji="1" lang="ja-JP" altLang="en-US" sz="2800" i="1" dirty="0">
              <a:latin typeface="+mj-ea"/>
            </a:endParaRPr>
          </a:p>
        </p:txBody>
      </p:sp>
      <p:sp>
        <p:nvSpPr>
          <p:cNvPr id="5" name="テキスト ボックス 4"/>
          <p:cNvSpPr txBox="1"/>
          <p:nvPr/>
        </p:nvSpPr>
        <p:spPr>
          <a:xfrm>
            <a:off x="8041267" y="225483"/>
            <a:ext cx="736099" cy="338554"/>
          </a:xfrm>
          <a:prstGeom prst="rect">
            <a:avLst/>
          </a:prstGeom>
          <a:noFill/>
          <a:ln cmpd="dbl">
            <a:solidFill>
              <a:schemeClr val="tx1"/>
            </a:solidFill>
          </a:ln>
        </p:spPr>
        <p:txBody>
          <a:bodyPr wrap="none" rtlCol="0">
            <a:spAutoFit/>
          </a:bodyPr>
          <a:lstStyle/>
          <a:p>
            <a:pPr algn="ctr"/>
            <a:r>
              <a:rPr kumimoji="1" lang="ja-JP" altLang="en-US" sz="1600" dirty="0" smtClean="0">
                <a:latin typeface="+mn-ea"/>
              </a:rPr>
              <a:t>資料４</a:t>
            </a:r>
            <a:endParaRPr kumimoji="1" lang="ja-JP" altLang="en-US" sz="1600" dirty="0">
              <a:latin typeface="+mn-ea"/>
            </a:endParaRPr>
          </a:p>
        </p:txBody>
      </p:sp>
      <p:sp>
        <p:nvSpPr>
          <p:cNvPr id="6" name="テキスト ボックス 5"/>
          <p:cNvSpPr txBox="1"/>
          <p:nvPr/>
        </p:nvSpPr>
        <p:spPr>
          <a:xfrm>
            <a:off x="188302" y="658482"/>
            <a:ext cx="3996607" cy="461665"/>
          </a:xfrm>
          <a:prstGeom prst="rect">
            <a:avLst/>
          </a:prstGeom>
          <a:noFill/>
          <a:ln cmpd="dbl">
            <a:solidFill>
              <a:schemeClr val="tx1"/>
            </a:solidFill>
          </a:ln>
        </p:spPr>
        <p:txBody>
          <a:bodyPr wrap="none" rtlCol="0">
            <a:spAutoFit/>
          </a:bodyPr>
          <a:lstStyle/>
          <a:p>
            <a:pPr algn="ctr"/>
            <a:r>
              <a:rPr kumimoji="1" lang="ja-JP" altLang="en-US" sz="2400" i="1" dirty="0" smtClean="0">
                <a:latin typeface="+mn-ea"/>
              </a:rPr>
              <a:t>第３回ＩＲ推進会議　議事資料</a:t>
            </a:r>
            <a:endParaRPr kumimoji="1" lang="ja-JP" altLang="en-US" sz="2400" i="1" dirty="0">
              <a:latin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15594" y="1453157"/>
            <a:ext cx="8599805" cy="2616567"/>
          </a:xfrm>
          <a:prstGeom prst="roundRect">
            <a:avLst>
              <a:gd name="adj" fmla="val 8933"/>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noProof="0" dirty="0">
                <a:solidFill>
                  <a:schemeClr val="bg1"/>
                </a:solidFill>
                <a:latin typeface="+mj-lt"/>
                <a:ea typeface="+mj-ea"/>
                <a:cs typeface="+mj-cs"/>
              </a:rPr>
              <a:t>１</a:t>
            </a:r>
            <a:r>
              <a:rPr lang="ja-JP" altLang="en-US" sz="3200" noProof="0" dirty="0" smtClean="0">
                <a:solidFill>
                  <a:schemeClr val="bg1"/>
                </a:solidFill>
                <a:latin typeface="+mj-lt"/>
                <a:ea typeface="+mj-ea"/>
                <a:cs typeface="+mj-cs"/>
              </a:rPr>
              <a:t>．</a:t>
            </a:r>
            <a:r>
              <a:rPr lang="ja-JP" altLang="en-US" sz="3200" dirty="0" smtClean="0">
                <a:solidFill>
                  <a:schemeClr val="bg1"/>
                </a:solidFill>
                <a:latin typeface="+mj-lt"/>
                <a:ea typeface="+mj-ea"/>
                <a:cs typeface="+mj-cs"/>
              </a:rPr>
              <a:t>大阪がめざす方向性・ＩＲの必要性</a:t>
            </a:r>
            <a:endParaRPr kumimoji="1" lang="ja-JP" altLang="en-US" sz="2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0" name="スライド番号プレースホルダ 9"/>
          <p:cNvSpPr>
            <a:spLocks noGrp="1"/>
          </p:cNvSpPr>
          <p:nvPr>
            <p:ph type="sldNum" sz="quarter" idx="12"/>
          </p:nvPr>
        </p:nvSpPr>
        <p:spPr>
          <a:xfrm>
            <a:off x="7010400" y="6492875"/>
            <a:ext cx="2133600" cy="365125"/>
          </a:xfrm>
        </p:spPr>
        <p:txBody>
          <a:bodyPr/>
          <a:lstStyle/>
          <a:p>
            <a:fld id="{2F5FFCC2-724E-4DD4-AEC6-56C0720B265A}" type="slidenum">
              <a:rPr kumimoji="1" lang="ja-JP" altLang="en-US" smtClean="0"/>
              <a:pPr/>
              <a:t>2</a:t>
            </a:fld>
            <a:endParaRPr kumimoji="1" lang="ja-JP" altLang="en-US" dirty="0"/>
          </a:p>
        </p:txBody>
      </p:sp>
      <p:sp>
        <p:nvSpPr>
          <p:cNvPr id="13" name="テキスト ボックス 12"/>
          <p:cNvSpPr txBox="1"/>
          <p:nvPr/>
        </p:nvSpPr>
        <p:spPr>
          <a:xfrm>
            <a:off x="315595" y="985314"/>
            <a:ext cx="2545890" cy="369332"/>
          </a:xfrm>
          <a:prstGeom prst="rect">
            <a:avLst/>
          </a:prstGeom>
          <a:solidFill>
            <a:schemeClr val="tx2">
              <a:lumMod val="20000"/>
              <a:lumOff val="80000"/>
            </a:schemeClr>
          </a:solidFill>
          <a:ln>
            <a:solidFill>
              <a:schemeClr val="tx1"/>
            </a:solidFill>
          </a:ln>
        </p:spPr>
        <p:txBody>
          <a:bodyPr wrap="none" rtlCol="0">
            <a:spAutoFit/>
          </a:bodyPr>
          <a:lstStyle/>
          <a:p>
            <a:r>
              <a:rPr lang="ja-JP" altLang="en-US" dirty="0" smtClean="0"/>
              <a:t>１</a:t>
            </a:r>
            <a:r>
              <a:rPr lang="ja-JP" altLang="en-US" dirty="0"/>
              <a:t>）</a:t>
            </a:r>
            <a:r>
              <a:rPr kumimoji="1" lang="ja-JP" altLang="en-US" dirty="0" smtClean="0"/>
              <a:t> 大阪がめざす方向性</a:t>
            </a:r>
            <a:endParaRPr kumimoji="1" lang="ja-JP" altLang="en-US" dirty="0"/>
          </a:p>
        </p:txBody>
      </p:sp>
      <p:sp>
        <p:nvSpPr>
          <p:cNvPr id="31" name="円/楕円 30"/>
          <p:cNvSpPr/>
          <p:nvPr/>
        </p:nvSpPr>
        <p:spPr>
          <a:xfrm>
            <a:off x="9125694" y="8447094"/>
            <a:ext cx="304962" cy="27802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20" name="テキスト ボックス 19"/>
          <p:cNvSpPr txBox="1"/>
          <p:nvPr/>
        </p:nvSpPr>
        <p:spPr>
          <a:xfrm>
            <a:off x="579549" y="4196305"/>
            <a:ext cx="8100811" cy="464331"/>
          </a:xfrm>
          <a:prstGeom prst="rect">
            <a:avLst/>
          </a:prstGeom>
          <a:noFill/>
          <a:ln w="38100" cmpd="dbl">
            <a:solidFill>
              <a:schemeClr val="tx1"/>
            </a:solidFill>
            <a:prstDash val="solid"/>
          </a:ln>
        </p:spPr>
        <p:txBody>
          <a:bodyPr wrap="square" tIns="108000" bIns="108000" rtlCol="0">
            <a:spAutoFit/>
          </a:bodyPr>
          <a:lstStyle/>
          <a:p>
            <a:pPr algn="ctr"/>
            <a:r>
              <a:rPr lang="ja-JP" altLang="en-US" sz="1600" dirty="0" smtClean="0"/>
              <a:t>大阪（夢洲）のポテンシャルを最大限活かして、課題を解決する</a:t>
            </a:r>
            <a:r>
              <a:rPr lang="ja-JP" altLang="en-US" sz="1600" b="1" u="sng" dirty="0" smtClean="0"/>
              <a:t>新たな具体策が必要</a:t>
            </a:r>
            <a:endParaRPr kumimoji="1" lang="en-US" altLang="ja-JP" sz="1600" b="1" u="sng" dirty="0" smtClean="0"/>
          </a:p>
        </p:txBody>
      </p:sp>
      <p:sp>
        <p:nvSpPr>
          <p:cNvPr id="19" name="下矢印 18"/>
          <p:cNvSpPr/>
          <p:nvPr/>
        </p:nvSpPr>
        <p:spPr>
          <a:xfrm>
            <a:off x="1461260" y="5102302"/>
            <a:ext cx="3083787" cy="499775"/>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942464" y="1689828"/>
            <a:ext cx="4091699" cy="1015663"/>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a:solidFill>
                  <a:prstClr val="black"/>
                </a:solidFill>
                <a:latin typeface="+mn-ea"/>
                <a:cs typeface="Meiryo UI" pitchFamily="50" charset="-128"/>
              </a:rPr>
              <a:t>低い一人当たり</a:t>
            </a:r>
            <a:r>
              <a:rPr lang="en-US" altLang="ja-JP" sz="1200" dirty="0">
                <a:solidFill>
                  <a:prstClr val="black"/>
                </a:solidFill>
                <a:latin typeface="+mn-ea"/>
                <a:cs typeface="Meiryo UI" pitchFamily="50" charset="-128"/>
              </a:rPr>
              <a:t>GDP</a:t>
            </a: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大規模</a:t>
            </a:r>
            <a:r>
              <a:rPr lang="en-US" altLang="ja-JP" sz="1200" dirty="0">
                <a:solidFill>
                  <a:prstClr val="black"/>
                </a:solidFill>
                <a:latin typeface="+mn-ea"/>
                <a:cs typeface="Meiryo UI" pitchFamily="50" charset="-128"/>
              </a:rPr>
              <a:t>MICE</a:t>
            </a:r>
            <a:r>
              <a:rPr lang="ja-JP" altLang="en-US" sz="1200" dirty="0">
                <a:solidFill>
                  <a:prstClr val="black"/>
                </a:solidFill>
                <a:latin typeface="+mn-ea"/>
                <a:cs typeface="Meiryo UI" pitchFamily="50" charset="-128"/>
              </a:rPr>
              <a:t>に対応可能な施設の不足</a:t>
            </a: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訪日</a:t>
            </a:r>
            <a:r>
              <a:rPr lang="ja-JP" altLang="en-US" sz="1200" dirty="0">
                <a:solidFill>
                  <a:prstClr val="black"/>
                </a:solidFill>
                <a:latin typeface="+mn-ea"/>
                <a:cs typeface="Meiryo UI" pitchFamily="50" charset="-128"/>
              </a:rPr>
              <a:t>外国人の増加を消費額の増加やビジネスにつなげる</a:t>
            </a:r>
            <a:r>
              <a:rPr lang="ja-JP" altLang="en-US" sz="1200" dirty="0" smtClean="0">
                <a:solidFill>
                  <a:prstClr val="black"/>
                </a:solidFill>
                <a:latin typeface="+mn-ea"/>
                <a:cs typeface="Meiryo UI" pitchFamily="50" charset="-128"/>
              </a:rPr>
              <a:t>仕掛けづくり（例：夜間経済の活性化など）が必要</a:t>
            </a:r>
            <a:endParaRPr lang="ja-JP" altLang="en-US" sz="1200" dirty="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幅広いニーズに対応した宿泊</a:t>
            </a:r>
            <a:r>
              <a:rPr lang="ja-JP" altLang="en-US" sz="1200" dirty="0">
                <a:solidFill>
                  <a:prstClr val="black"/>
                </a:solidFill>
                <a:latin typeface="+mn-ea"/>
                <a:cs typeface="Meiryo UI" pitchFamily="50" charset="-128"/>
              </a:rPr>
              <a:t>施設</a:t>
            </a:r>
            <a:r>
              <a:rPr lang="ja-JP" altLang="en-US" sz="1200" dirty="0" smtClean="0">
                <a:solidFill>
                  <a:prstClr val="black"/>
                </a:solidFill>
                <a:latin typeface="+mn-ea"/>
                <a:cs typeface="Meiryo UI" pitchFamily="50" charset="-128"/>
              </a:rPr>
              <a:t>不足</a:t>
            </a:r>
            <a:endParaRPr lang="ja-JP" altLang="en-US" sz="1200" dirty="0">
              <a:solidFill>
                <a:prstClr val="black"/>
              </a:solidFill>
              <a:latin typeface="+mn-ea"/>
              <a:cs typeface="Meiryo UI" pitchFamily="50" charset="-128"/>
            </a:endParaRPr>
          </a:p>
        </p:txBody>
      </p:sp>
      <p:sp>
        <p:nvSpPr>
          <p:cNvPr id="24" name="テキスト ボックス 23"/>
          <p:cNvSpPr txBox="1"/>
          <p:nvPr/>
        </p:nvSpPr>
        <p:spPr>
          <a:xfrm>
            <a:off x="434359" y="1528235"/>
            <a:ext cx="2172495" cy="276999"/>
          </a:xfrm>
          <a:prstGeom prst="rect">
            <a:avLst/>
          </a:prstGeom>
          <a:noFill/>
        </p:spPr>
        <p:txBody>
          <a:bodyPr wrap="square" rtlCol="0">
            <a:spAutoFit/>
          </a:bodyPr>
          <a:lstStyle/>
          <a:p>
            <a:r>
              <a:rPr kumimoji="1" lang="en-US" altLang="ja-JP" sz="1200" dirty="0" smtClean="0"/>
              <a:t>【</a:t>
            </a:r>
            <a:r>
              <a:rPr kumimoji="1" lang="ja-JP" altLang="en-US" sz="1200" dirty="0" smtClean="0"/>
              <a:t>大阪を取り巻く</a:t>
            </a:r>
            <a:r>
              <a:rPr lang="ja-JP" altLang="en-US" sz="1200" dirty="0"/>
              <a:t>状況</a:t>
            </a:r>
            <a:r>
              <a:rPr kumimoji="1" lang="en-US" altLang="ja-JP" sz="1200" dirty="0" smtClean="0"/>
              <a:t>】</a:t>
            </a:r>
            <a:endParaRPr kumimoji="1" lang="ja-JP" altLang="en-US" sz="1200" dirty="0"/>
          </a:p>
        </p:txBody>
      </p:sp>
      <p:sp>
        <p:nvSpPr>
          <p:cNvPr id="25" name="テキスト ボックス 24"/>
          <p:cNvSpPr txBox="1"/>
          <p:nvPr/>
        </p:nvSpPr>
        <p:spPr>
          <a:xfrm>
            <a:off x="658094" y="1736091"/>
            <a:ext cx="3712200" cy="830997"/>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a:solidFill>
                  <a:prstClr val="black"/>
                </a:solidFill>
                <a:latin typeface="+mn-ea"/>
                <a:cs typeface="Meiryo UI" pitchFamily="50" charset="-128"/>
              </a:rPr>
              <a:t>経済低迷　・　アジア各国の経済成長</a:t>
            </a:r>
            <a:endParaRPr lang="en-US" altLang="ja-JP" sz="1200" dirty="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人口</a:t>
            </a:r>
            <a:r>
              <a:rPr lang="ja-JP" altLang="en-US" sz="1200" dirty="0">
                <a:solidFill>
                  <a:prstClr val="black"/>
                </a:solidFill>
                <a:latin typeface="+mn-ea"/>
                <a:cs typeface="Meiryo UI" pitchFamily="50" charset="-128"/>
              </a:rPr>
              <a:t>減少、高齢化社会　（需要力不足・労働力不足</a:t>
            </a:r>
            <a:r>
              <a:rPr lang="ja-JP" altLang="en-US" sz="1200" dirty="0" smtClean="0">
                <a:solidFill>
                  <a:prstClr val="black"/>
                </a:solidFill>
                <a:latin typeface="+mn-ea"/>
                <a:cs typeface="Meiryo UI" pitchFamily="50" charset="-128"/>
              </a:rPr>
              <a:t>）</a:t>
            </a:r>
            <a:endParaRPr lang="en-US" altLang="ja-JP" sz="1200" dirty="0" smtClean="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訪日</a:t>
            </a:r>
            <a:r>
              <a:rPr lang="ja-JP" altLang="en-US" sz="1200" dirty="0">
                <a:solidFill>
                  <a:prstClr val="black"/>
                </a:solidFill>
                <a:latin typeface="+mn-ea"/>
                <a:cs typeface="Meiryo UI" pitchFamily="50" charset="-128"/>
              </a:rPr>
              <a:t>外国人の</a:t>
            </a:r>
            <a:r>
              <a:rPr lang="ja-JP" altLang="en-US" sz="1200" dirty="0" smtClean="0">
                <a:solidFill>
                  <a:prstClr val="black"/>
                </a:solidFill>
                <a:latin typeface="+mn-ea"/>
                <a:cs typeface="Meiryo UI" pitchFamily="50" charset="-128"/>
              </a:rPr>
              <a:t>増加</a:t>
            </a:r>
            <a:endParaRPr lang="en-US" altLang="ja-JP" sz="1200" dirty="0" smtClean="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国際</a:t>
            </a:r>
            <a:r>
              <a:rPr lang="ja-JP" altLang="en-US" sz="1200" dirty="0">
                <a:solidFill>
                  <a:prstClr val="black"/>
                </a:solidFill>
                <a:latin typeface="+mn-ea"/>
                <a:cs typeface="Meiryo UI" pitchFamily="50" charset="-128"/>
              </a:rPr>
              <a:t>会議需要の増加</a:t>
            </a:r>
            <a:endParaRPr lang="en-US" altLang="ja-JP" sz="1200" dirty="0">
              <a:solidFill>
                <a:prstClr val="black"/>
              </a:solidFill>
              <a:latin typeface="+mn-ea"/>
              <a:cs typeface="Meiryo UI" pitchFamily="50" charset="-128"/>
            </a:endParaRPr>
          </a:p>
        </p:txBody>
      </p:sp>
      <p:sp>
        <p:nvSpPr>
          <p:cNvPr id="26" name="テキスト ボックス 25"/>
          <p:cNvSpPr txBox="1"/>
          <p:nvPr/>
        </p:nvSpPr>
        <p:spPr>
          <a:xfrm>
            <a:off x="4837906" y="1527517"/>
            <a:ext cx="1334294" cy="276999"/>
          </a:xfrm>
          <a:prstGeom prst="rect">
            <a:avLst/>
          </a:prstGeom>
          <a:noFill/>
        </p:spPr>
        <p:txBody>
          <a:bodyPr wrap="square" rtlCol="0">
            <a:spAutoFit/>
          </a:bodyPr>
          <a:lstStyle/>
          <a:p>
            <a:r>
              <a:rPr kumimoji="1" lang="en-US" altLang="ja-JP" sz="1200" dirty="0" smtClean="0"/>
              <a:t>【</a:t>
            </a:r>
            <a:r>
              <a:rPr kumimoji="1" lang="ja-JP" altLang="en-US" sz="1200" dirty="0" smtClean="0"/>
              <a:t>大阪の</a:t>
            </a:r>
            <a:r>
              <a:rPr lang="ja-JP" altLang="en-US" sz="1200" dirty="0" smtClean="0"/>
              <a:t>課題</a:t>
            </a:r>
            <a:r>
              <a:rPr kumimoji="1" lang="en-US" altLang="ja-JP" sz="1200" dirty="0" smtClean="0"/>
              <a:t>】</a:t>
            </a:r>
            <a:endParaRPr kumimoji="1" lang="ja-JP" altLang="en-US" sz="1200" dirty="0"/>
          </a:p>
        </p:txBody>
      </p:sp>
      <p:sp>
        <p:nvSpPr>
          <p:cNvPr id="27" name="テキスト ボックス 26"/>
          <p:cNvSpPr txBox="1"/>
          <p:nvPr/>
        </p:nvSpPr>
        <p:spPr>
          <a:xfrm>
            <a:off x="476517" y="5875541"/>
            <a:ext cx="8178085" cy="710552"/>
          </a:xfrm>
          <a:prstGeom prst="rect">
            <a:avLst/>
          </a:prstGeom>
          <a:noFill/>
          <a:ln w="38100" cmpd="dbl">
            <a:solidFill>
              <a:schemeClr val="tx1"/>
            </a:solidFill>
          </a:ln>
        </p:spPr>
        <p:txBody>
          <a:bodyPr wrap="square" lIns="108000" tIns="108000" rIns="108000" bIns="108000" rtlCol="0">
            <a:spAutoFit/>
          </a:bodyPr>
          <a:lstStyle/>
          <a:p>
            <a:r>
              <a:rPr lang="ja-JP" altLang="en-US" sz="1600" dirty="0" smtClean="0"/>
              <a:t>大きな</a:t>
            </a:r>
            <a:r>
              <a:rPr lang="ja-JP" altLang="en-US" sz="1600" dirty="0"/>
              <a:t>ニーズと</a:t>
            </a:r>
            <a:r>
              <a:rPr lang="ja-JP" altLang="en-US" sz="1600" dirty="0" smtClean="0"/>
              <a:t>将来性があり、経済波及効果の大きい</a:t>
            </a:r>
            <a:r>
              <a:rPr lang="ja-JP" altLang="en-US" sz="1600" b="1" u="sng" dirty="0" smtClean="0"/>
              <a:t>観光分</a:t>
            </a:r>
            <a:r>
              <a:rPr lang="ja-JP" altLang="en-US" sz="1600" b="1" u="sng" dirty="0"/>
              <a:t>野を基幹産業</a:t>
            </a:r>
            <a:r>
              <a:rPr lang="ja-JP" altLang="en-US" sz="1600" dirty="0"/>
              <a:t>として位置づけ</a:t>
            </a:r>
            <a:r>
              <a:rPr lang="ja-JP" altLang="en-US" sz="1600" dirty="0" smtClean="0"/>
              <a:t>、</a:t>
            </a:r>
            <a:r>
              <a:rPr lang="ja-JP" altLang="en-US" sz="1600" b="1" u="sng" dirty="0" smtClean="0"/>
              <a:t>国内外から人・モノ・投資を呼び込み、大阪・関西の持続的な経済成長に繋げていく</a:t>
            </a:r>
            <a:endParaRPr kumimoji="1" lang="en-US" altLang="ja-JP" sz="1600" b="1" u="sng" dirty="0" smtClean="0"/>
          </a:p>
        </p:txBody>
      </p:sp>
      <p:sp>
        <p:nvSpPr>
          <p:cNvPr id="28" name="テキスト ボックス 27"/>
          <p:cNvSpPr txBox="1"/>
          <p:nvPr/>
        </p:nvSpPr>
        <p:spPr>
          <a:xfrm>
            <a:off x="434359" y="2687382"/>
            <a:ext cx="2633382" cy="276999"/>
          </a:xfrm>
          <a:prstGeom prst="rect">
            <a:avLst/>
          </a:prstGeom>
          <a:noFill/>
        </p:spPr>
        <p:txBody>
          <a:bodyPr wrap="square" rtlCol="0">
            <a:spAutoFit/>
          </a:bodyPr>
          <a:lstStyle/>
          <a:p>
            <a:r>
              <a:rPr kumimoji="1" lang="en-US" altLang="ja-JP" sz="1200" dirty="0" smtClean="0"/>
              <a:t>【</a:t>
            </a:r>
            <a:r>
              <a:rPr kumimoji="1" lang="ja-JP" altLang="en-US" sz="1200" dirty="0" smtClean="0"/>
              <a:t>大阪のポテンシャル</a:t>
            </a:r>
            <a:r>
              <a:rPr kumimoji="1" lang="en-US" altLang="ja-JP" sz="1200" dirty="0" smtClean="0"/>
              <a:t>】</a:t>
            </a:r>
            <a:endParaRPr kumimoji="1" lang="ja-JP" altLang="en-US" sz="1200" dirty="0"/>
          </a:p>
        </p:txBody>
      </p:sp>
      <p:sp>
        <p:nvSpPr>
          <p:cNvPr id="29" name="テキスト ボックス 28"/>
          <p:cNvSpPr txBox="1"/>
          <p:nvPr/>
        </p:nvSpPr>
        <p:spPr>
          <a:xfrm>
            <a:off x="602379" y="2862231"/>
            <a:ext cx="4117539" cy="830997"/>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ライフサイエンス</a:t>
            </a:r>
            <a:r>
              <a:rPr lang="ja-JP" altLang="en-US" sz="1200" dirty="0">
                <a:solidFill>
                  <a:prstClr val="black"/>
                </a:solidFill>
                <a:latin typeface="+mn-ea"/>
                <a:cs typeface="Meiryo UI" pitchFamily="50" charset="-128"/>
              </a:rPr>
              <a:t>・グリーンなどの幅広い産業集積</a:t>
            </a:r>
            <a:endParaRPr lang="en-US" altLang="ja-JP" sz="1200" dirty="0" smtClean="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豊富</a:t>
            </a:r>
            <a:r>
              <a:rPr lang="ja-JP" altLang="en-US" sz="1200" dirty="0">
                <a:solidFill>
                  <a:prstClr val="black"/>
                </a:solidFill>
                <a:latin typeface="+mn-ea"/>
                <a:cs typeface="Meiryo UI" pitchFamily="50" charset="-128"/>
              </a:rPr>
              <a:t>な観光資源、世界遺産・文化財の集積、大学・研究機関の</a:t>
            </a:r>
            <a:r>
              <a:rPr lang="ja-JP" altLang="en-US" sz="1200" dirty="0" smtClean="0">
                <a:solidFill>
                  <a:prstClr val="black"/>
                </a:solidFill>
                <a:latin typeface="+mn-ea"/>
                <a:cs typeface="Meiryo UI" pitchFamily="50" charset="-128"/>
              </a:rPr>
              <a:t>集積</a:t>
            </a:r>
            <a:endParaRPr lang="en-US" altLang="ja-JP" sz="1200" dirty="0" smtClean="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国際</a:t>
            </a:r>
            <a:r>
              <a:rPr lang="ja-JP" altLang="en-US" sz="1200" dirty="0">
                <a:solidFill>
                  <a:prstClr val="black"/>
                </a:solidFill>
                <a:latin typeface="+mn-ea"/>
                <a:cs typeface="Meiryo UI" pitchFamily="50" charset="-128"/>
              </a:rPr>
              <a:t>空港</a:t>
            </a:r>
            <a:r>
              <a:rPr lang="ja-JP" altLang="en-US" sz="1200" dirty="0" smtClean="0">
                <a:solidFill>
                  <a:prstClr val="black"/>
                </a:solidFill>
                <a:latin typeface="+mn-ea"/>
                <a:cs typeface="Meiryo UI" pitchFamily="50" charset="-128"/>
              </a:rPr>
              <a:t>と近接、交通インフラ</a:t>
            </a:r>
            <a:r>
              <a:rPr lang="ja-JP" altLang="en-US" sz="1200" dirty="0">
                <a:solidFill>
                  <a:prstClr val="black"/>
                </a:solidFill>
                <a:latin typeface="+mn-ea"/>
                <a:cs typeface="Meiryo UI" pitchFamily="50" charset="-128"/>
              </a:rPr>
              <a:t>の</a:t>
            </a:r>
            <a:r>
              <a:rPr lang="ja-JP" altLang="en-US" sz="1200" dirty="0" smtClean="0">
                <a:solidFill>
                  <a:prstClr val="black"/>
                </a:solidFill>
                <a:latin typeface="+mn-ea"/>
                <a:cs typeface="Meiryo UI" pitchFamily="50" charset="-128"/>
              </a:rPr>
              <a:t>充実</a:t>
            </a:r>
            <a:endParaRPr lang="en-US" altLang="ja-JP" sz="1200" dirty="0">
              <a:solidFill>
                <a:prstClr val="black"/>
              </a:solidFill>
              <a:latin typeface="+mn-ea"/>
              <a:cs typeface="Meiryo UI" pitchFamily="50" charset="-128"/>
            </a:endParaRPr>
          </a:p>
        </p:txBody>
      </p:sp>
      <p:sp>
        <p:nvSpPr>
          <p:cNvPr id="32" name="テキスト ボックス 31"/>
          <p:cNvSpPr txBox="1"/>
          <p:nvPr/>
        </p:nvSpPr>
        <p:spPr>
          <a:xfrm>
            <a:off x="4942465" y="3011030"/>
            <a:ext cx="3968104" cy="1015663"/>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広大</a:t>
            </a:r>
            <a:r>
              <a:rPr lang="ja-JP" altLang="en-US" sz="1200" dirty="0">
                <a:solidFill>
                  <a:prstClr val="black"/>
                </a:solidFill>
                <a:latin typeface="+mn-ea"/>
                <a:cs typeface="Meiryo UI" pitchFamily="50" charset="-128"/>
              </a:rPr>
              <a:t>な用地の確保が可能</a:t>
            </a: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非日常</a:t>
            </a:r>
            <a:r>
              <a:rPr lang="ja-JP" altLang="en-US" sz="1200" dirty="0">
                <a:solidFill>
                  <a:prstClr val="black"/>
                </a:solidFill>
                <a:latin typeface="+mn-ea"/>
                <a:cs typeface="Meiryo UI" pitchFamily="50" charset="-128"/>
              </a:rPr>
              <a:t>空間を創出できるロケーション</a:t>
            </a:r>
          </a:p>
          <a:p>
            <a:pPr marL="171450" indent="-171450">
              <a:buFont typeface="Wingdings" panose="05000000000000000000" pitchFamily="2" charset="2"/>
              <a:buChar char="Ø"/>
            </a:pPr>
            <a:r>
              <a:rPr lang="ja-JP" altLang="en-US" sz="1200" dirty="0" smtClean="0">
                <a:solidFill>
                  <a:prstClr val="black"/>
                </a:solidFill>
                <a:latin typeface="+mn-ea"/>
                <a:cs typeface="Meiryo UI" pitchFamily="50" charset="-128"/>
              </a:rPr>
              <a:t>関西</a:t>
            </a:r>
            <a:r>
              <a:rPr lang="ja-JP" altLang="en-US" sz="1200" dirty="0">
                <a:solidFill>
                  <a:prstClr val="black"/>
                </a:solidFill>
                <a:latin typeface="+mn-ea"/>
                <a:cs typeface="Meiryo UI" pitchFamily="50" charset="-128"/>
              </a:rPr>
              <a:t>国際空港、大阪市内、周辺都市のみならず西日本各地と</a:t>
            </a:r>
            <a:r>
              <a:rPr lang="ja-JP" altLang="en-US" sz="1200" dirty="0" smtClean="0">
                <a:solidFill>
                  <a:prstClr val="black"/>
                </a:solidFill>
                <a:latin typeface="+mn-ea"/>
                <a:cs typeface="Meiryo UI" pitchFamily="50" charset="-128"/>
              </a:rPr>
              <a:t>のネットワーク</a:t>
            </a:r>
            <a:r>
              <a:rPr lang="ja-JP" altLang="en-US" sz="1200" dirty="0">
                <a:solidFill>
                  <a:prstClr val="black"/>
                </a:solidFill>
                <a:latin typeface="+mn-ea"/>
                <a:cs typeface="Meiryo UI" pitchFamily="50" charset="-128"/>
              </a:rPr>
              <a:t>形成が</a:t>
            </a:r>
            <a:r>
              <a:rPr lang="ja-JP" altLang="en-US" sz="1200" dirty="0" smtClean="0">
                <a:solidFill>
                  <a:prstClr val="black"/>
                </a:solidFill>
                <a:latin typeface="+mn-ea"/>
                <a:cs typeface="Meiryo UI" pitchFamily="50" charset="-128"/>
              </a:rPr>
              <a:t>可能な立地</a:t>
            </a:r>
            <a:endParaRPr lang="en-US" altLang="ja-JP" sz="1200" dirty="0" smtClean="0">
              <a:solidFill>
                <a:prstClr val="black"/>
              </a:solidFill>
              <a:latin typeface="+mn-ea"/>
              <a:cs typeface="Meiryo UI" pitchFamily="50" charset="-128"/>
            </a:endParaRPr>
          </a:p>
          <a:p>
            <a:pPr marL="171450" indent="-171450">
              <a:buFont typeface="Wingdings" panose="05000000000000000000" pitchFamily="2" charset="2"/>
              <a:buChar char="Ø"/>
            </a:pPr>
            <a:r>
              <a:rPr lang="ja-JP" altLang="en-US" sz="1200" dirty="0">
                <a:solidFill>
                  <a:prstClr val="black"/>
                </a:solidFill>
                <a:latin typeface="+mn-ea"/>
                <a:cs typeface="Meiryo UI" pitchFamily="50" charset="-128"/>
              </a:rPr>
              <a:t>地震・津波などの災害に対する安全性</a:t>
            </a:r>
            <a:r>
              <a:rPr lang="ja-JP" altLang="en-US" sz="1200" dirty="0" smtClean="0">
                <a:solidFill>
                  <a:prstClr val="black"/>
                </a:solidFill>
                <a:latin typeface="+mn-ea"/>
                <a:cs typeface="Meiryo UI" pitchFamily="50" charset="-128"/>
              </a:rPr>
              <a:t>確保</a:t>
            </a:r>
            <a:endParaRPr lang="ja-JP" altLang="en-US" sz="1200" dirty="0">
              <a:solidFill>
                <a:prstClr val="black"/>
              </a:solidFill>
              <a:latin typeface="+mn-ea"/>
              <a:cs typeface="Meiryo UI" pitchFamily="50" charset="-128"/>
            </a:endParaRPr>
          </a:p>
        </p:txBody>
      </p:sp>
      <p:sp>
        <p:nvSpPr>
          <p:cNvPr id="33" name="テキスト ボックス 32"/>
          <p:cNvSpPr txBox="1"/>
          <p:nvPr/>
        </p:nvSpPr>
        <p:spPr>
          <a:xfrm>
            <a:off x="4824475" y="2816687"/>
            <a:ext cx="2329359" cy="276999"/>
          </a:xfrm>
          <a:prstGeom prst="rect">
            <a:avLst/>
          </a:prstGeom>
          <a:noFill/>
        </p:spPr>
        <p:txBody>
          <a:bodyPr wrap="square" rtlCol="0">
            <a:spAutoFit/>
          </a:bodyPr>
          <a:lstStyle/>
          <a:p>
            <a:r>
              <a:rPr kumimoji="1" lang="en-US" altLang="ja-JP" sz="1200" dirty="0" smtClean="0"/>
              <a:t>【</a:t>
            </a:r>
            <a:r>
              <a:rPr lang="ja-JP" altLang="en-US" sz="1200" dirty="0" smtClean="0"/>
              <a:t>大阪・夢洲のポテンシャル</a:t>
            </a:r>
            <a:r>
              <a:rPr kumimoji="1" lang="en-US" altLang="ja-JP" sz="1200" dirty="0" smtClean="0"/>
              <a:t>】</a:t>
            </a:r>
            <a:endParaRPr kumimoji="1" lang="ja-JP" altLang="en-US" sz="1200" dirty="0"/>
          </a:p>
        </p:txBody>
      </p:sp>
      <p:sp>
        <p:nvSpPr>
          <p:cNvPr id="22" name="テキスト ボックス 21"/>
          <p:cNvSpPr txBox="1"/>
          <p:nvPr/>
        </p:nvSpPr>
        <p:spPr>
          <a:xfrm>
            <a:off x="4997003" y="4848523"/>
            <a:ext cx="3657599" cy="892552"/>
          </a:xfrm>
          <a:prstGeom prst="rect">
            <a:avLst/>
          </a:prstGeom>
          <a:noFill/>
          <a:ln w="19050" cmpd="dbl">
            <a:solidFill>
              <a:schemeClr val="tx1"/>
            </a:solidFill>
            <a:prstDash val="dash"/>
          </a:ln>
        </p:spPr>
        <p:txBody>
          <a:bodyPr wrap="square" rtlCol="0">
            <a:spAutoFit/>
          </a:bodyPr>
          <a:lstStyle/>
          <a:p>
            <a:pPr marL="171450" indent="-171450">
              <a:buFont typeface="Arial" panose="020B0604020202020204" pitchFamily="34" charset="0"/>
              <a:buChar char="•"/>
            </a:pPr>
            <a:r>
              <a:rPr lang="ja-JP" altLang="en-US" sz="1300" dirty="0" smtClean="0"/>
              <a:t>世界的潮流であり、成長戦略の柱として、国を挙げて取組みを強化している「観光」に着目</a:t>
            </a:r>
            <a:endParaRPr lang="en-US" altLang="ja-JP" sz="1300" dirty="0" smtClean="0"/>
          </a:p>
          <a:p>
            <a:pPr marL="171450" indent="-171450">
              <a:buFont typeface="Arial" panose="020B0604020202020204" pitchFamily="34" charset="0"/>
              <a:buChar char="•"/>
            </a:pPr>
            <a:r>
              <a:rPr kumimoji="1" lang="ja-JP" altLang="en-US" sz="1300" dirty="0" smtClean="0"/>
              <a:t>観光</a:t>
            </a:r>
            <a:r>
              <a:rPr kumimoji="1" lang="ja-JP" altLang="en-US" sz="1300" dirty="0"/>
              <a:t>産業</a:t>
            </a:r>
            <a:r>
              <a:rPr kumimoji="1" lang="ja-JP" altLang="en-US" sz="1300" dirty="0" smtClean="0"/>
              <a:t>は、</a:t>
            </a:r>
            <a:r>
              <a:rPr lang="ja-JP" altLang="en-US" sz="1300" dirty="0"/>
              <a:t>裾</a:t>
            </a:r>
            <a:r>
              <a:rPr lang="ja-JP" altLang="en-US" sz="1300" dirty="0" smtClean="0"/>
              <a:t>野</a:t>
            </a:r>
            <a:r>
              <a:rPr kumimoji="1" lang="ja-JP" altLang="en-US" sz="1300" dirty="0" smtClean="0"/>
              <a:t>が広く地域における様々な　産業に波及</a:t>
            </a:r>
            <a:endParaRPr kumimoji="1" lang="en-US" altLang="ja-JP" sz="1300" dirty="0" smtClean="0"/>
          </a:p>
        </p:txBody>
      </p:sp>
    </p:spTree>
    <p:extLst>
      <p:ext uri="{BB962C8B-B14F-4D97-AF65-F5344CB8AC3E}">
        <p14:creationId xmlns:p14="http://schemas.microsoft.com/office/powerpoint/2010/main" val="2287126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p:cNvSpPr/>
          <p:nvPr/>
        </p:nvSpPr>
        <p:spPr>
          <a:xfrm>
            <a:off x="5743976" y="4538194"/>
            <a:ext cx="3018600" cy="1929581"/>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noProof="0" dirty="0">
                <a:solidFill>
                  <a:schemeClr val="bg1"/>
                </a:solidFill>
                <a:latin typeface="+mj-lt"/>
                <a:ea typeface="+mj-ea"/>
                <a:cs typeface="+mj-cs"/>
              </a:rPr>
              <a:t>１</a:t>
            </a:r>
            <a:r>
              <a:rPr lang="ja-JP" altLang="en-US" sz="3200" noProof="0" dirty="0" smtClean="0">
                <a:solidFill>
                  <a:schemeClr val="bg1"/>
                </a:solidFill>
                <a:latin typeface="+mj-lt"/>
                <a:ea typeface="+mj-ea"/>
                <a:cs typeface="+mj-cs"/>
              </a:rPr>
              <a:t>．</a:t>
            </a:r>
            <a:r>
              <a:rPr lang="ja-JP" altLang="en-US" sz="3200" dirty="0" smtClean="0">
                <a:solidFill>
                  <a:schemeClr val="bg1"/>
                </a:solidFill>
                <a:latin typeface="+mj-lt"/>
                <a:ea typeface="+mj-ea"/>
                <a:cs typeface="+mj-cs"/>
              </a:rPr>
              <a:t>大阪がめざす方向性・ＩＲの必要性</a:t>
            </a:r>
            <a:endParaRPr kumimoji="1" lang="ja-JP" altLang="en-US" sz="2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0" name="スライド番号プレースホルダ 9"/>
          <p:cNvSpPr>
            <a:spLocks noGrp="1"/>
          </p:cNvSpPr>
          <p:nvPr>
            <p:ph type="sldNum" sz="quarter" idx="12"/>
          </p:nvPr>
        </p:nvSpPr>
        <p:spPr>
          <a:xfrm>
            <a:off x="6992094" y="6492875"/>
            <a:ext cx="2133600" cy="365125"/>
          </a:xfrm>
        </p:spPr>
        <p:txBody>
          <a:bodyPr/>
          <a:lstStyle/>
          <a:p>
            <a:fld id="{2F5FFCC2-724E-4DD4-AEC6-56C0720B265A}" type="slidenum">
              <a:rPr kumimoji="1" lang="ja-JP" altLang="en-US" smtClean="0"/>
              <a:pPr/>
              <a:t>3</a:t>
            </a:fld>
            <a:endParaRPr kumimoji="1" lang="ja-JP" altLang="en-US" dirty="0"/>
          </a:p>
        </p:txBody>
      </p:sp>
      <p:sp>
        <p:nvSpPr>
          <p:cNvPr id="25" name="テキスト ボックス 24"/>
          <p:cNvSpPr txBox="1"/>
          <p:nvPr/>
        </p:nvSpPr>
        <p:spPr>
          <a:xfrm>
            <a:off x="489727" y="3744214"/>
            <a:ext cx="1099981" cy="338554"/>
          </a:xfrm>
          <a:prstGeom prst="rect">
            <a:avLst/>
          </a:prstGeom>
          <a:noFill/>
        </p:spPr>
        <p:txBody>
          <a:bodyPr wrap="none" rtlCol="0">
            <a:spAutoFit/>
          </a:bodyPr>
          <a:lstStyle/>
          <a:p>
            <a:r>
              <a:rPr lang="ja-JP" altLang="en-US" sz="1600" dirty="0" smtClean="0"/>
              <a:t>◆　ＩＲとは</a:t>
            </a:r>
            <a:endParaRPr kumimoji="1" lang="ja-JP" altLang="en-US" sz="1400" dirty="0"/>
          </a:p>
        </p:txBody>
      </p:sp>
      <p:sp>
        <p:nvSpPr>
          <p:cNvPr id="26" name="テキスト ボックス 25"/>
          <p:cNvSpPr txBox="1"/>
          <p:nvPr/>
        </p:nvSpPr>
        <p:spPr>
          <a:xfrm>
            <a:off x="592429" y="4122696"/>
            <a:ext cx="4996452" cy="830997"/>
          </a:xfrm>
          <a:prstGeom prst="rect">
            <a:avLst/>
          </a:prstGeom>
          <a:noFill/>
          <a:ln>
            <a:solidFill>
              <a:schemeClr val="tx1"/>
            </a:solidFill>
            <a:prstDash val="sysDash"/>
          </a:ln>
        </p:spPr>
        <p:txBody>
          <a:bodyPr wrap="square" rtlCol="0">
            <a:spAutoFit/>
          </a:bodyPr>
          <a:lstStyle/>
          <a:p>
            <a:r>
              <a:rPr lang="en-US" altLang="ja-JP" sz="1200" dirty="0" smtClean="0"/>
              <a:t>【</a:t>
            </a:r>
            <a:r>
              <a:rPr lang="ja-JP" altLang="en-US" sz="1200" dirty="0" smtClean="0"/>
              <a:t>「特定</a:t>
            </a:r>
            <a:r>
              <a:rPr lang="ja-JP" altLang="en-US" sz="1200" dirty="0"/>
              <a:t>複合観光施設区域の整備の推進に関する</a:t>
            </a:r>
            <a:r>
              <a:rPr lang="ja-JP" altLang="en-US" sz="1200" dirty="0" smtClean="0"/>
              <a:t>法律」における定義</a:t>
            </a:r>
            <a:r>
              <a:rPr lang="en-US" altLang="ja-JP" sz="1200" dirty="0" smtClean="0"/>
              <a:t>】</a:t>
            </a:r>
            <a:endParaRPr lang="ja-JP" altLang="en-US" sz="1200" dirty="0"/>
          </a:p>
          <a:p>
            <a:r>
              <a:rPr lang="ja-JP" altLang="en-US" sz="1200" dirty="0" smtClean="0">
                <a:solidFill>
                  <a:prstClr val="black"/>
                </a:solidFill>
                <a:latin typeface="+mn-ea"/>
                <a:cs typeface="Meiryo UI" pitchFamily="50" charset="-128"/>
              </a:rPr>
              <a:t>　カジノ施設及び会議場施設、レクリエーション施設、展示施設、宿泊施設その他の観光の振興に寄与すると認められる施設が一体となっている施設であって、民間事業者が設置及び運営をするもの</a:t>
            </a:r>
            <a:endParaRPr lang="en-US" altLang="ja-JP" sz="1200" dirty="0" smtClean="0">
              <a:solidFill>
                <a:prstClr val="black"/>
              </a:solidFill>
              <a:latin typeface="+mn-ea"/>
              <a:cs typeface="Meiryo UI" pitchFamily="50" charset="-128"/>
            </a:endParaRPr>
          </a:p>
        </p:txBody>
      </p:sp>
      <p:sp>
        <p:nvSpPr>
          <p:cNvPr id="28" name="テキスト ボックス 27"/>
          <p:cNvSpPr txBox="1"/>
          <p:nvPr/>
        </p:nvSpPr>
        <p:spPr>
          <a:xfrm>
            <a:off x="296545" y="1011960"/>
            <a:ext cx="5556329" cy="369332"/>
          </a:xfrm>
          <a:prstGeom prst="rect">
            <a:avLst/>
          </a:prstGeom>
          <a:solidFill>
            <a:schemeClr val="tx2">
              <a:lumMod val="20000"/>
              <a:lumOff val="80000"/>
            </a:schemeClr>
          </a:solidFill>
          <a:ln>
            <a:solidFill>
              <a:schemeClr val="tx1"/>
            </a:solidFill>
          </a:ln>
        </p:spPr>
        <p:txBody>
          <a:bodyPr wrap="none" rtlCol="0">
            <a:spAutoFit/>
          </a:bodyPr>
          <a:lstStyle/>
          <a:p>
            <a:r>
              <a:rPr lang="ja-JP" altLang="en-US" dirty="0"/>
              <a:t>２</a:t>
            </a:r>
            <a:r>
              <a:rPr lang="ja-JP" altLang="en-US" dirty="0" smtClean="0"/>
              <a:t>）</a:t>
            </a:r>
            <a:r>
              <a:rPr lang="ja-JP" altLang="en-US" dirty="0"/>
              <a:t>なぜ、ＩＲなの</a:t>
            </a:r>
            <a:r>
              <a:rPr lang="ja-JP" altLang="en-US" dirty="0" smtClean="0"/>
              <a:t>か　　～統合型</a:t>
            </a:r>
            <a:r>
              <a:rPr kumimoji="1" lang="ja-JP" altLang="en-US" dirty="0" smtClean="0"/>
              <a:t>リゾート（ＩＲ）の必要性～</a:t>
            </a:r>
            <a:endParaRPr kumimoji="1" lang="ja-JP" altLang="en-US" dirty="0"/>
          </a:p>
        </p:txBody>
      </p:sp>
      <p:sp>
        <p:nvSpPr>
          <p:cNvPr id="31" name="円/楕円 30"/>
          <p:cNvSpPr/>
          <p:nvPr/>
        </p:nvSpPr>
        <p:spPr>
          <a:xfrm>
            <a:off x="9125694" y="8447094"/>
            <a:ext cx="304962" cy="27802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4" name="テキスト ボックス 13"/>
          <p:cNvSpPr txBox="1"/>
          <p:nvPr/>
        </p:nvSpPr>
        <p:spPr>
          <a:xfrm>
            <a:off x="540304" y="5082780"/>
            <a:ext cx="5036247" cy="1384995"/>
          </a:xfrm>
          <a:prstGeom prst="rect">
            <a:avLst/>
          </a:prstGeom>
          <a:noFill/>
        </p:spPr>
        <p:txBody>
          <a:bodyPr wrap="square" lIns="36000" rIns="36000" rtlCol="0">
            <a:spAutoFit/>
          </a:bodyPr>
          <a:lstStyle/>
          <a:p>
            <a:pPr marL="285750" indent="-285750">
              <a:buFont typeface="Wingdings" panose="05000000000000000000" pitchFamily="2" charset="2"/>
              <a:buChar char="l"/>
            </a:pPr>
            <a:r>
              <a:rPr lang="ja-JP" altLang="en-US" sz="1400" dirty="0" smtClean="0">
                <a:latin typeface="+mn-ea"/>
              </a:rPr>
              <a:t>「</a:t>
            </a:r>
            <a:r>
              <a:rPr kumimoji="1" lang="ja-JP" altLang="en-US" sz="1400" dirty="0" smtClean="0">
                <a:latin typeface="+mn-ea"/>
              </a:rPr>
              <a:t>カジノ</a:t>
            </a:r>
            <a:r>
              <a:rPr lang="ja-JP" altLang="en-US" sz="1400" dirty="0" smtClean="0">
                <a:latin typeface="+mn-ea"/>
              </a:rPr>
              <a:t>施設」と「観光振興に寄与する諸施設」が</a:t>
            </a:r>
            <a:r>
              <a:rPr lang="ja-JP" altLang="en-US" sz="1400" u="sng" dirty="0" smtClean="0">
                <a:latin typeface="+mn-ea"/>
              </a:rPr>
              <a:t>一体となって</a:t>
            </a:r>
            <a:endParaRPr lang="en-US" altLang="ja-JP" sz="1400" u="sng" dirty="0" smtClean="0">
              <a:latin typeface="+mn-ea"/>
            </a:endParaRPr>
          </a:p>
          <a:p>
            <a:r>
              <a:rPr lang="ja-JP" altLang="en-US" sz="1400" dirty="0">
                <a:latin typeface="+mn-ea"/>
              </a:rPr>
              <a:t>　</a:t>
            </a:r>
            <a:r>
              <a:rPr lang="ja-JP" altLang="en-US" sz="1400" dirty="0" smtClean="0">
                <a:latin typeface="+mn-ea"/>
              </a:rPr>
              <a:t>　　</a:t>
            </a:r>
            <a:r>
              <a:rPr lang="ja-JP" altLang="en-US" sz="1400" u="sng" dirty="0" smtClean="0">
                <a:latin typeface="+mn-ea"/>
              </a:rPr>
              <a:t>いる施設群</a:t>
            </a:r>
            <a:endParaRPr lang="en-US" altLang="ja-JP" sz="1400" u="sng" dirty="0" smtClean="0">
              <a:latin typeface="+mn-ea"/>
            </a:endParaRPr>
          </a:p>
          <a:p>
            <a:pPr marL="285750" indent="-285750">
              <a:buFont typeface="Wingdings" panose="05000000000000000000" pitchFamily="2" charset="2"/>
              <a:buChar char="l"/>
            </a:pPr>
            <a:r>
              <a:rPr lang="ja-JP" altLang="en-US" sz="1400" u="sng" dirty="0" smtClean="0">
                <a:latin typeface="+mn-ea"/>
              </a:rPr>
              <a:t>カジノの収益</a:t>
            </a:r>
            <a:r>
              <a:rPr lang="ja-JP" altLang="en-US" sz="1400" dirty="0" smtClean="0">
                <a:latin typeface="+mn-ea"/>
              </a:rPr>
              <a:t>により、大規模な投資を伴う</a:t>
            </a:r>
            <a:r>
              <a:rPr lang="ja-JP" altLang="en-US" sz="1400" u="sng" dirty="0" smtClean="0">
                <a:latin typeface="+mn-ea"/>
              </a:rPr>
              <a:t>施設の採算性を担保</a:t>
            </a:r>
            <a:endParaRPr lang="en-US" altLang="ja-JP" sz="1400" u="sng" dirty="0" smtClean="0">
              <a:latin typeface="+mn-ea"/>
            </a:endParaRPr>
          </a:p>
          <a:p>
            <a:pPr marL="285750" indent="-285750">
              <a:buFont typeface="Wingdings" panose="05000000000000000000" pitchFamily="2" charset="2"/>
              <a:buChar char="l"/>
            </a:pPr>
            <a:r>
              <a:rPr lang="ja-JP" altLang="en-US" sz="1400" u="sng" dirty="0" smtClean="0">
                <a:latin typeface="+mn-ea"/>
              </a:rPr>
              <a:t>民間事業者の投資</a:t>
            </a:r>
            <a:r>
              <a:rPr lang="ja-JP" altLang="en-US" sz="1400" dirty="0" smtClean="0">
                <a:latin typeface="+mn-ea"/>
              </a:rPr>
              <a:t>による</a:t>
            </a:r>
            <a:endParaRPr lang="en-US" altLang="ja-JP" sz="1400" dirty="0" smtClean="0">
              <a:latin typeface="+mn-ea"/>
            </a:endParaRPr>
          </a:p>
          <a:p>
            <a:r>
              <a:rPr lang="ja-JP" altLang="en-US" sz="1400" dirty="0">
                <a:latin typeface="+mn-ea"/>
              </a:rPr>
              <a:t>　</a:t>
            </a:r>
            <a:r>
              <a:rPr lang="ja-JP" altLang="en-US" sz="1400" dirty="0" smtClean="0">
                <a:latin typeface="+mn-ea"/>
              </a:rPr>
              <a:t>　　　・集客及び収益を通じた</a:t>
            </a:r>
            <a:r>
              <a:rPr lang="ja-JP" altLang="en-US" sz="1400" u="sng" dirty="0" smtClean="0">
                <a:latin typeface="+mn-ea"/>
              </a:rPr>
              <a:t>観光地域振興</a:t>
            </a:r>
            <a:endParaRPr lang="en-US" altLang="ja-JP" sz="1400" u="sng" dirty="0">
              <a:latin typeface="+mn-ea"/>
            </a:endParaRPr>
          </a:p>
          <a:p>
            <a:r>
              <a:rPr lang="ja-JP" altLang="en-US" sz="1400" dirty="0">
                <a:latin typeface="+mn-ea"/>
              </a:rPr>
              <a:t>　</a:t>
            </a:r>
            <a:r>
              <a:rPr lang="ja-JP" altLang="en-US" sz="1400" dirty="0" smtClean="0">
                <a:latin typeface="+mn-ea"/>
              </a:rPr>
              <a:t>　　　・新たな</a:t>
            </a:r>
            <a:r>
              <a:rPr lang="ja-JP" altLang="en-US" sz="1400" u="sng" dirty="0" smtClean="0">
                <a:latin typeface="+mn-ea"/>
              </a:rPr>
              <a:t>財政への貢献</a:t>
            </a:r>
            <a:endParaRPr lang="en-US" altLang="ja-JP" sz="1400" b="1" u="sng" dirty="0" smtClean="0">
              <a:latin typeface="+mn-ea"/>
            </a:endParaRPr>
          </a:p>
        </p:txBody>
      </p:sp>
      <p:sp>
        <p:nvSpPr>
          <p:cNvPr id="20" name="下矢印 19"/>
          <p:cNvSpPr/>
          <p:nvPr/>
        </p:nvSpPr>
        <p:spPr>
          <a:xfrm>
            <a:off x="3786804" y="2581167"/>
            <a:ext cx="1225350" cy="313124"/>
          </a:xfrm>
          <a:prstGeom prst="downArrow">
            <a:avLst>
              <a:gd name="adj1" fmla="val 40972"/>
              <a:gd name="adj2" fmla="val 3448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5474818" y="3799541"/>
            <a:ext cx="3310751" cy="392631"/>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民間事業者による一体的</a:t>
            </a:r>
            <a:r>
              <a:rPr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整備・運営</a:t>
            </a:r>
            <a:endParaRPr kumimoji="1" lang="ja-JP" altLang="en-US" sz="1400" b="1"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7359665" y="5773737"/>
            <a:ext cx="1080897" cy="502091"/>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dirty="0" smtClean="0">
                <a:solidFill>
                  <a:schemeClr val="tx1"/>
                </a:solidFill>
              </a:rPr>
              <a:t>エンターテイ</a:t>
            </a:r>
            <a:endParaRPr kumimoji="1" lang="en-US" altLang="ja-JP" sz="1200" dirty="0" smtClean="0">
              <a:solidFill>
                <a:schemeClr val="tx1"/>
              </a:solidFill>
            </a:endParaRPr>
          </a:p>
          <a:p>
            <a:pPr algn="ctr"/>
            <a:r>
              <a:rPr kumimoji="1" lang="ja-JP" altLang="en-US" sz="1200" dirty="0" smtClean="0">
                <a:solidFill>
                  <a:schemeClr val="tx1"/>
                </a:solidFill>
              </a:rPr>
              <a:t>メント施設等</a:t>
            </a:r>
            <a:endParaRPr kumimoji="1" lang="en-US" altLang="ja-JP" sz="1200" dirty="0" smtClean="0">
              <a:solidFill>
                <a:schemeClr val="tx1"/>
              </a:solidFill>
            </a:endParaRPr>
          </a:p>
        </p:txBody>
      </p:sp>
      <p:sp>
        <p:nvSpPr>
          <p:cNvPr id="17" name="角丸四角形 16"/>
          <p:cNvSpPr/>
          <p:nvPr/>
        </p:nvSpPr>
        <p:spPr>
          <a:xfrm>
            <a:off x="6046543" y="5773737"/>
            <a:ext cx="1029820" cy="482676"/>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カジノ</a:t>
            </a:r>
            <a:endParaRPr kumimoji="1" lang="ja-JP" altLang="en-US" sz="1200" dirty="0">
              <a:solidFill>
                <a:schemeClr val="tx1"/>
              </a:solidFill>
            </a:endParaRPr>
          </a:p>
        </p:txBody>
      </p:sp>
      <p:sp>
        <p:nvSpPr>
          <p:cNvPr id="18" name="角丸四角形 17"/>
          <p:cNvSpPr/>
          <p:nvPr/>
        </p:nvSpPr>
        <p:spPr>
          <a:xfrm>
            <a:off x="5726488" y="4993348"/>
            <a:ext cx="1065803" cy="502091"/>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ホテル</a:t>
            </a:r>
            <a:endParaRPr kumimoji="1" lang="ja-JP" altLang="en-US" sz="1200" dirty="0">
              <a:solidFill>
                <a:schemeClr val="tx1"/>
              </a:solidFill>
            </a:endParaRPr>
          </a:p>
        </p:txBody>
      </p:sp>
      <p:sp>
        <p:nvSpPr>
          <p:cNvPr id="29" name="角丸四角形 28"/>
          <p:cNvSpPr/>
          <p:nvPr/>
        </p:nvSpPr>
        <p:spPr>
          <a:xfrm>
            <a:off x="6732254" y="4417812"/>
            <a:ext cx="1029820" cy="489298"/>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国際会議場</a:t>
            </a:r>
            <a:endParaRPr kumimoji="1" lang="en-US" altLang="ja-JP" sz="1050" dirty="0" smtClean="0">
              <a:solidFill>
                <a:schemeClr val="tx1"/>
              </a:solidFill>
            </a:endParaRPr>
          </a:p>
          <a:p>
            <a:pPr algn="ctr"/>
            <a:r>
              <a:rPr lang="ja-JP" altLang="en-US" sz="1050" dirty="0" smtClean="0">
                <a:solidFill>
                  <a:schemeClr val="tx1"/>
                </a:solidFill>
              </a:rPr>
              <a:t>国際</a:t>
            </a:r>
            <a:r>
              <a:rPr lang="ja-JP" altLang="en-US" sz="1050" dirty="0">
                <a:solidFill>
                  <a:schemeClr val="tx1"/>
                </a:solidFill>
              </a:rPr>
              <a:t>展示場</a:t>
            </a:r>
            <a:endParaRPr kumimoji="1" lang="ja-JP" altLang="en-US" sz="1050" dirty="0">
              <a:solidFill>
                <a:schemeClr val="tx1"/>
              </a:solidFill>
            </a:endParaRPr>
          </a:p>
        </p:txBody>
      </p:sp>
      <p:sp>
        <p:nvSpPr>
          <p:cNvPr id="30" name="角丸四角形 29"/>
          <p:cNvSpPr/>
          <p:nvPr/>
        </p:nvSpPr>
        <p:spPr>
          <a:xfrm>
            <a:off x="7681677" y="4993348"/>
            <a:ext cx="1080899" cy="502091"/>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rPr>
              <a:t>レストラン</a:t>
            </a:r>
            <a:endParaRPr lang="en-US" altLang="ja-JP" sz="1050" dirty="0" smtClean="0">
              <a:solidFill>
                <a:schemeClr val="tx1"/>
              </a:solidFill>
            </a:endParaRPr>
          </a:p>
          <a:p>
            <a:pPr algn="ctr"/>
            <a:r>
              <a:rPr kumimoji="1" lang="ja-JP" altLang="en-US" sz="1050" dirty="0" smtClean="0">
                <a:solidFill>
                  <a:schemeClr val="tx1"/>
                </a:solidFill>
              </a:rPr>
              <a:t>ショッピング</a:t>
            </a:r>
            <a:r>
              <a:rPr kumimoji="1" lang="ja-JP" altLang="en-US" sz="1050" dirty="0">
                <a:solidFill>
                  <a:schemeClr val="tx1"/>
                </a:solidFill>
              </a:rPr>
              <a:t>モール</a:t>
            </a:r>
            <a:endParaRPr kumimoji="1" lang="en-US" altLang="ja-JP" sz="1050" dirty="0" smtClean="0">
              <a:solidFill>
                <a:schemeClr val="tx1"/>
              </a:solidFill>
            </a:endParaRPr>
          </a:p>
        </p:txBody>
      </p:sp>
      <p:sp>
        <p:nvSpPr>
          <p:cNvPr id="32" name="角丸四角形 31"/>
          <p:cNvSpPr/>
          <p:nvPr/>
        </p:nvSpPr>
        <p:spPr>
          <a:xfrm>
            <a:off x="5653276" y="4227239"/>
            <a:ext cx="3194509" cy="2329953"/>
          </a:xfrm>
          <a:prstGeom prst="roundRect">
            <a:avLst>
              <a:gd name="adj" fmla="val 0"/>
            </a:avLst>
          </a:prstGeom>
          <a:noFill/>
          <a:ln w="317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 name="楕円 5"/>
          <p:cNvSpPr/>
          <p:nvPr/>
        </p:nvSpPr>
        <p:spPr>
          <a:xfrm>
            <a:off x="6850045" y="4987473"/>
            <a:ext cx="791291" cy="773277"/>
          </a:xfrm>
          <a:prstGeom prst="ellipse">
            <a:avLst/>
          </a:prstGeom>
          <a:no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カジノ収益</a:t>
            </a:r>
            <a:endParaRPr kumimoji="1" lang="en-US" altLang="ja-JP" sz="1200" dirty="0" smtClean="0">
              <a:solidFill>
                <a:schemeClr val="tx1"/>
              </a:solidFill>
            </a:endParaRPr>
          </a:p>
          <a:p>
            <a:pPr algn="ctr"/>
            <a:endParaRPr kumimoji="1" lang="ja-JP" altLang="en-US" sz="1200" dirty="0">
              <a:solidFill>
                <a:schemeClr val="tx1"/>
              </a:solidFill>
            </a:endParaRPr>
          </a:p>
        </p:txBody>
      </p:sp>
      <p:cxnSp>
        <p:nvCxnSpPr>
          <p:cNvPr id="37" name="直線コネクタ 36"/>
          <p:cNvCxnSpPr/>
          <p:nvPr/>
        </p:nvCxnSpPr>
        <p:spPr>
          <a:xfrm flipH="1">
            <a:off x="7415126" y="5476391"/>
            <a:ext cx="70340" cy="257465"/>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7419650" y="5659754"/>
            <a:ext cx="248580" cy="65829"/>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bwMode="gray">
          <a:xfrm>
            <a:off x="7109799" y="5517513"/>
            <a:ext cx="282957" cy="360778"/>
          </a:xfrm>
          <a:prstGeom prst="roundRect">
            <a:avLst>
              <a:gd name="adj" fmla="val 0"/>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4" name="テキスト ボックス 23"/>
          <p:cNvSpPr txBox="1"/>
          <p:nvPr/>
        </p:nvSpPr>
        <p:spPr>
          <a:xfrm>
            <a:off x="335041" y="1479404"/>
            <a:ext cx="8474108" cy="1077218"/>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u="sng" dirty="0" smtClean="0">
                <a:latin typeface="+mn-ea"/>
              </a:rPr>
              <a:t>観光の基幹産業化</a:t>
            </a:r>
            <a:r>
              <a:rPr lang="ja-JP" altLang="en-US" sz="1600" dirty="0" smtClean="0">
                <a:latin typeface="+mn-ea"/>
              </a:rPr>
              <a:t>に向けては、</a:t>
            </a:r>
            <a:r>
              <a:rPr lang="ja-JP" altLang="en-US" sz="1600" u="sng" dirty="0" smtClean="0">
                <a:latin typeface="+mn-ea"/>
              </a:rPr>
              <a:t>国内外からの集客力強化が</a:t>
            </a:r>
            <a:r>
              <a:rPr lang="ja-JP" altLang="en-US" sz="1600" u="sng" dirty="0">
                <a:latin typeface="+mn-ea"/>
              </a:rPr>
              <a:t>不可欠</a:t>
            </a:r>
            <a:endParaRPr lang="en-US" altLang="ja-JP" sz="1600" u="sng" dirty="0" smtClean="0">
              <a:latin typeface="+mn-ea"/>
            </a:endParaRPr>
          </a:p>
          <a:p>
            <a:pPr marL="285750" indent="-285750">
              <a:buFont typeface="Wingdings" panose="05000000000000000000" pitchFamily="2" charset="2"/>
              <a:buChar char="Ø"/>
            </a:pPr>
            <a:r>
              <a:rPr lang="ja-JP" altLang="en-US" sz="1600" dirty="0" smtClean="0">
                <a:latin typeface="+mn-ea"/>
              </a:rPr>
              <a:t>そのためには、世界の厳しい</a:t>
            </a:r>
            <a:r>
              <a:rPr lang="ja-JP" altLang="en-US" sz="1600" u="sng" dirty="0" smtClean="0">
                <a:latin typeface="+mn-ea"/>
              </a:rPr>
              <a:t>都市間競争に打ち勝つ新たな国際観光拠点の形成</a:t>
            </a:r>
            <a:r>
              <a:rPr lang="ja-JP" altLang="en-US" sz="1600" dirty="0" smtClean="0">
                <a:latin typeface="+mn-ea"/>
              </a:rPr>
              <a:t>により、</a:t>
            </a:r>
            <a:r>
              <a:rPr lang="ja-JP" altLang="en-US" sz="1600" u="sng" dirty="0" smtClean="0">
                <a:latin typeface="+mn-ea"/>
              </a:rPr>
              <a:t>都市魅力の向上を図る</a:t>
            </a:r>
            <a:r>
              <a:rPr lang="ja-JP" altLang="en-US" sz="1600" dirty="0" smtClean="0">
                <a:latin typeface="+mn-ea"/>
              </a:rPr>
              <a:t>ことが必要</a:t>
            </a:r>
            <a:endParaRPr lang="en-US" altLang="ja-JP" sz="1600" dirty="0" smtClean="0">
              <a:latin typeface="+mn-ea"/>
            </a:endParaRPr>
          </a:p>
          <a:p>
            <a:pPr marL="285750" indent="-285750">
              <a:buFont typeface="Wingdings" panose="05000000000000000000" pitchFamily="2" charset="2"/>
              <a:buChar char="Ø"/>
            </a:pPr>
            <a:r>
              <a:rPr lang="ja-JP" altLang="en-US" sz="1600" dirty="0" smtClean="0">
                <a:latin typeface="+mn-ea"/>
              </a:rPr>
              <a:t>厳しい財政に鑑み、民間の知恵と工夫を最大限に活かすプロジェクトが効果的</a:t>
            </a:r>
            <a:endParaRPr lang="en-US" altLang="ja-JP" sz="1600" b="1" u="sng" dirty="0" smtClean="0">
              <a:latin typeface="+mn-ea"/>
            </a:endParaRPr>
          </a:p>
        </p:txBody>
      </p:sp>
      <p:sp>
        <p:nvSpPr>
          <p:cNvPr id="27" name="テキスト ボックス 26"/>
          <p:cNvSpPr txBox="1"/>
          <p:nvPr/>
        </p:nvSpPr>
        <p:spPr>
          <a:xfrm>
            <a:off x="638314" y="2970119"/>
            <a:ext cx="7867372" cy="400110"/>
          </a:xfrm>
          <a:prstGeom prst="rect">
            <a:avLst/>
          </a:prstGeom>
          <a:solidFill>
            <a:schemeClr val="accent5">
              <a:lumMod val="50000"/>
            </a:schemeClr>
          </a:solidFill>
          <a:ln w="38100" cmpd="dbl">
            <a:solidFill>
              <a:schemeClr val="tx1"/>
            </a:solidFill>
          </a:ln>
        </p:spPr>
        <p:txBody>
          <a:bodyPr wrap="square" rtlCol="0">
            <a:spAutoFit/>
          </a:bodyPr>
          <a:lstStyle/>
          <a:p>
            <a:pPr algn="ctr"/>
            <a:r>
              <a:rPr kumimoji="1" lang="ja-JP" altLang="en-US" sz="2000" b="1" dirty="0" smtClean="0">
                <a:solidFill>
                  <a:schemeClr val="bg1"/>
                </a:solidFill>
              </a:rPr>
              <a:t>統合型リゾート（ＩＲ）を核とする国際観光拠点の形成</a:t>
            </a:r>
            <a:endParaRPr kumimoji="1" lang="en-US" altLang="ja-JP" sz="2000" b="1" dirty="0" smtClean="0">
              <a:solidFill>
                <a:schemeClr val="bg1"/>
              </a:solidFill>
            </a:endParaRPr>
          </a:p>
        </p:txBody>
      </p:sp>
      <p:sp>
        <p:nvSpPr>
          <p:cNvPr id="3" name="角丸四角形 2"/>
          <p:cNvSpPr/>
          <p:nvPr/>
        </p:nvSpPr>
        <p:spPr>
          <a:xfrm>
            <a:off x="425003" y="3656312"/>
            <a:ext cx="8487177" cy="3002067"/>
          </a:xfrm>
          <a:prstGeom prst="roundRect">
            <a:avLst>
              <a:gd name="adj" fmla="val 437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85087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9"/>
          <p:cNvSpPr txBox="1">
            <a:spLocks/>
          </p:cNvSpPr>
          <p:nvPr/>
        </p:nvSpPr>
        <p:spPr>
          <a:xfrm>
            <a:off x="699209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4</a:t>
            </a:fld>
            <a:endParaRPr lang="ja-JP" altLang="en-US" dirty="0"/>
          </a:p>
        </p:txBody>
      </p:sp>
      <p:sp>
        <p:nvSpPr>
          <p:cNvPr id="38" name="テキスト ボックス 37"/>
          <p:cNvSpPr txBox="1"/>
          <p:nvPr/>
        </p:nvSpPr>
        <p:spPr>
          <a:xfrm>
            <a:off x="299411" y="971778"/>
            <a:ext cx="3183377"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rPr>
              <a:t>大阪がめざすＩＲ</a:t>
            </a:r>
            <a:endParaRPr kumimoji="1" lang="ja-JP" altLang="en-US" sz="2000" dirty="0">
              <a:solidFill>
                <a:schemeClr val="bg1"/>
              </a:solidFill>
            </a:endParaRPr>
          </a:p>
        </p:txBody>
      </p:sp>
      <p:sp>
        <p:nvSpPr>
          <p:cNvPr id="41" name="テキスト ボックス 40"/>
          <p:cNvSpPr txBox="1"/>
          <p:nvPr/>
        </p:nvSpPr>
        <p:spPr>
          <a:xfrm>
            <a:off x="299306" y="1352139"/>
            <a:ext cx="5967023" cy="454092"/>
          </a:xfrm>
          <a:prstGeom prst="rect">
            <a:avLst/>
          </a:prstGeom>
          <a:noFill/>
          <a:ln>
            <a:solidFill>
              <a:schemeClr val="tx1"/>
            </a:solidFill>
          </a:ln>
        </p:spPr>
        <p:txBody>
          <a:bodyPr wrap="square" rtlCol="0" anchor="ctr" anchorCtr="0">
            <a:noAutofit/>
          </a:bodyPr>
          <a:lstStyle/>
          <a:p>
            <a:pPr algn="ctr">
              <a:spcAft>
                <a:spcPts val="600"/>
              </a:spcAft>
            </a:pPr>
            <a:r>
              <a:rPr lang="ja-JP" altLang="en-US" sz="2000" b="1" u="sng" dirty="0" smtClean="0">
                <a:solidFill>
                  <a:prstClr val="black"/>
                </a:solidFill>
                <a:latin typeface="+mn-ea"/>
                <a:cs typeface="Meiryo UI" pitchFamily="50" charset="-128"/>
              </a:rPr>
              <a:t>大阪・関西の持続的な経済成長のエンジンとなる</a:t>
            </a:r>
            <a:r>
              <a:rPr lang="en-US" altLang="ja-JP" sz="2000" b="1" u="sng" dirty="0" smtClean="0">
                <a:solidFill>
                  <a:prstClr val="black"/>
                </a:solidFill>
                <a:latin typeface="+mn-ea"/>
                <a:cs typeface="Meiryo UI" pitchFamily="50" charset="-128"/>
              </a:rPr>
              <a:t>IR</a:t>
            </a:r>
            <a:r>
              <a:rPr lang="ja-JP" altLang="en-US" sz="2000" u="sng" dirty="0" smtClean="0">
                <a:solidFill>
                  <a:prstClr val="black"/>
                </a:solidFill>
                <a:latin typeface="+mn-ea"/>
                <a:cs typeface="Meiryo UI" pitchFamily="50" charset="-128"/>
              </a:rPr>
              <a:t>　　　　　　　　　　　　　　　　</a:t>
            </a:r>
            <a:endParaRPr lang="ja-JP" altLang="en-US" sz="2000" b="1" u="sng" dirty="0">
              <a:solidFill>
                <a:prstClr val="black"/>
              </a:solidFill>
              <a:latin typeface="+mn-ea"/>
              <a:cs typeface="Meiryo UI" pitchFamily="50" charset="-128"/>
            </a:endParaRPr>
          </a:p>
        </p:txBody>
      </p:sp>
      <p:sp>
        <p:nvSpPr>
          <p:cNvPr id="22" name="タイトル 1"/>
          <p:cNvSpPr txBox="1">
            <a:spLocks/>
          </p:cNvSpPr>
          <p:nvPr/>
        </p:nvSpPr>
        <p:spPr>
          <a:xfrm>
            <a:off x="0" y="5812"/>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２</a:t>
            </a:r>
            <a:r>
              <a:rPr lang="ja-JP" altLang="en-US" sz="3200" dirty="0" smtClean="0">
                <a:solidFill>
                  <a:schemeClr val="bg1"/>
                </a:solidFill>
                <a:latin typeface="+mj-lt"/>
                <a:ea typeface="+mj-ea"/>
                <a:cs typeface="+mj-cs"/>
              </a:rPr>
              <a:t>．大阪ＩＲの基本コンセプト</a:t>
            </a:r>
            <a:endParaRPr lang="ja-JP" altLang="en-US" sz="3200" dirty="0">
              <a:solidFill>
                <a:schemeClr val="bg1"/>
              </a:solidFill>
              <a:latin typeface="+mj-lt"/>
              <a:ea typeface="+mj-ea"/>
              <a:cs typeface="+mj-cs"/>
            </a:endParaRPr>
          </a:p>
        </p:txBody>
      </p:sp>
      <p:sp>
        <p:nvSpPr>
          <p:cNvPr id="2" name="角丸四角形 1"/>
          <p:cNvSpPr/>
          <p:nvPr/>
        </p:nvSpPr>
        <p:spPr>
          <a:xfrm>
            <a:off x="425003" y="4537934"/>
            <a:ext cx="8345510" cy="2184838"/>
          </a:xfrm>
          <a:prstGeom prst="roundRect">
            <a:avLst>
              <a:gd name="adj" fmla="val 5068"/>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rtlCol="0" anchor="ctr"/>
          <a:lstStyle/>
          <a:p>
            <a:pPr marL="517525" indent="-342900">
              <a:spcAft>
                <a:spcPts val="600"/>
              </a:spcAft>
              <a:buFont typeface="+mj-ea"/>
              <a:buAutoNum type="circleNumDbPlain"/>
            </a:pPr>
            <a:r>
              <a:rPr lang="ja-JP" altLang="en-US" b="1" dirty="0" smtClean="0">
                <a:solidFill>
                  <a:prstClr val="black"/>
                </a:solidFill>
                <a:latin typeface="+mn-ea"/>
                <a:cs typeface="Meiryo UI" pitchFamily="50" charset="-128"/>
              </a:rPr>
              <a:t>大阪・関西・日本観光の要となる独創性に富む国際的エンターテイメント拠点の形成</a:t>
            </a:r>
            <a:endParaRPr lang="en-US" altLang="ja-JP" b="1" dirty="0" smtClean="0">
              <a:solidFill>
                <a:prstClr val="black"/>
              </a:solidFill>
              <a:latin typeface="+mn-ea"/>
              <a:cs typeface="Meiryo UI" pitchFamily="50" charset="-128"/>
            </a:endParaRPr>
          </a:p>
          <a:p>
            <a:pPr marL="517525" indent="-342900">
              <a:spcAft>
                <a:spcPts val="600"/>
              </a:spcAft>
              <a:buFont typeface="+mj-ea"/>
              <a:buAutoNum type="circleNumDbPlain"/>
            </a:pPr>
            <a:r>
              <a:rPr lang="ja-JP" altLang="en-US" b="1" dirty="0" smtClean="0">
                <a:solidFill>
                  <a:prstClr val="black"/>
                </a:solidFill>
                <a:latin typeface="+mn-ea"/>
                <a:cs typeface="Meiryo UI" pitchFamily="50" charset="-128"/>
              </a:rPr>
              <a:t>世界水準の競争力を備えたオールインワンＭＩＣＥ拠点の形成</a:t>
            </a:r>
            <a:endParaRPr lang="en-US" altLang="ja-JP" b="1" dirty="0" smtClean="0">
              <a:solidFill>
                <a:prstClr val="black"/>
              </a:solidFill>
              <a:latin typeface="+mn-ea"/>
              <a:cs typeface="Meiryo UI" pitchFamily="50" charset="-128"/>
            </a:endParaRPr>
          </a:p>
          <a:p>
            <a:pPr marL="517525" indent="-342900">
              <a:spcAft>
                <a:spcPts val="600"/>
              </a:spcAft>
              <a:buFont typeface="+mj-ea"/>
              <a:buAutoNum type="circleNumDbPlain"/>
            </a:pPr>
            <a:r>
              <a:rPr lang="ja-JP" altLang="en-US" b="1" dirty="0" smtClean="0">
                <a:solidFill>
                  <a:prstClr val="black"/>
                </a:solidFill>
                <a:latin typeface="+mn-ea"/>
                <a:cs typeface="Meiryo UI" pitchFamily="50" charset="-128"/>
              </a:rPr>
              <a:t>世界に類をみない魅力ある空間形成、最先端技術の活用によるスマートリゾートの実現</a:t>
            </a:r>
            <a:endParaRPr lang="en-US" altLang="ja-JP" b="1" dirty="0" smtClean="0">
              <a:solidFill>
                <a:prstClr val="black"/>
              </a:solidFill>
              <a:latin typeface="+mn-ea"/>
              <a:cs typeface="Meiryo UI" pitchFamily="50" charset="-128"/>
            </a:endParaRPr>
          </a:p>
          <a:p>
            <a:pPr marL="517525" indent="-342900">
              <a:spcAft>
                <a:spcPts val="600"/>
              </a:spcAft>
              <a:buFont typeface="+mj-ea"/>
              <a:buAutoNum type="circleNumDbPlain"/>
            </a:pPr>
            <a:r>
              <a:rPr lang="ja-JP" altLang="en-US" b="1" dirty="0" smtClean="0">
                <a:solidFill>
                  <a:prstClr val="black"/>
                </a:solidFill>
                <a:latin typeface="+mn-ea"/>
                <a:cs typeface="Meiryo UI" pitchFamily="50" charset="-128"/>
              </a:rPr>
              <a:t>世界の先進事例を進化させた総合的な懸念事項対策</a:t>
            </a:r>
            <a:endParaRPr lang="en-US" altLang="ja-JP" b="1" dirty="0" smtClean="0">
              <a:solidFill>
                <a:prstClr val="black"/>
              </a:solidFill>
              <a:latin typeface="+mn-ea"/>
              <a:cs typeface="Meiryo UI" pitchFamily="50" charset="-128"/>
            </a:endParaRPr>
          </a:p>
        </p:txBody>
      </p:sp>
      <p:sp>
        <p:nvSpPr>
          <p:cNvPr id="25" name="テキスト ボックス 24"/>
          <p:cNvSpPr txBox="1"/>
          <p:nvPr/>
        </p:nvSpPr>
        <p:spPr>
          <a:xfrm>
            <a:off x="632011" y="4275163"/>
            <a:ext cx="1726395" cy="369332"/>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lang="ja-JP" altLang="en-US" dirty="0" smtClean="0">
                <a:solidFill>
                  <a:schemeClr val="bg1"/>
                </a:solidFill>
              </a:rPr>
              <a:t>４つの柱</a:t>
            </a:r>
            <a:endParaRPr kumimoji="1" lang="ja-JP" altLang="en-US" dirty="0">
              <a:solidFill>
                <a:schemeClr val="bg1"/>
              </a:solidFill>
            </a:endParaRPr>
          </a:p>
        </p:txBody>
      </p:sp>
      <p:sp>
        <p:nvSpPr>
          <p:cNvPr id="20" name="テキスト ボックス 19"/>
          <p:cNvSpPr txBox="1"/>
          <p:nvPr/>
        </p:nvSpPr>
        <p:spPr>
          <a:xfrm>
            <a:off x="2358406" y="1979174"/>
            <a:ext cx="6301500" cy="1166258"/>
          </a:xfrm>
          <a:prstGeom prst="rect">
            <a:avLst/>
          </a:prstGeom>
          <a:noFill/>
          <a:ln>
            <a:solidFill>
              <a:schemeClr val="tx1"/>
            </a:solidFill>
          </a:ln>
        </p:spPr>
        <p:txBody>
          <a:bodyPr wrap="square" rtlCol="0" anchor="ctr" anchorCtr="0">
            <a:noAutofit/>
          </a:bodyPr>
          <a:lstStyle/>
          <a:p>
            <a:pPr marL="285750" indent="-285750">
              <a:spcBef>
                <a:spcPts val="600"/>
              </a:spcBef>
              <a:buFont typeface="Wingdings" panose="05000000000000000000" pitchFamily="2" charset="2"/>
              <a:buChar char="l"/>
            </a:pPr>
            <a:r>
              <a:rPr lang="ja-JP" altLang="en-US" sz="1400" u="sng" dirty="0" smtClean="0">
                <a:solidFill>
                  <a:prstClr val="black"/>
                </a:solidFill>
                <a:latin typeface="+mn-ea"/>
                <a:cs typeface="Meiryo UI" pitchFamily="50" charset="-128"/>
              </a:rPr>
              <a:t>世界中の人・モノ・投資を呼び込み、経済成長の起爆剤となる</a:t>
            </a:r>
            <a:r>
              <a:rPr lang="ja-JP" altLang="en-US" sz="1400" dirty="0" smtClean="0">
                <a:solidFill>
                  <a:prstClr val="black"/>
                </a:solidFill>
                <a:latin typeface="+mn-ea"/>
                <a:cs typeface="Meiryo UI" pitchFamily="50" charset="-128"/>
              </a:rPr>
              <a:t>ため、</a:t>
            </a:r>
            <a:r>
              <a:rPr lang="ja-JP" altLang="en-US" sz="1400" b="1" u="sng" dirty="0" smtClean="0">
                <a:solidFill>
                  <a:prstClr val="black"/>
                </a:solidFill>
                <a:latin typeface="+mn-ea"/>
                <a:cs typeface="Meiryo UI" pitchFamily="50" charset="-128"/>
              </a:rPr>
              <a:t>世界中を魅了</a:t>
            </a:r>
            <a:r>
              <a:rPr lang="ja-JP" altLang="en-US" sz="1400" b="1" u="sng" dirty="0">
                <a:solidFill>
                  <a:prstClr val="black"/>
                </a:solidFill>
                <a:latin typeface="+mn-ea"/>
                <a:cs typeface="Meiryo UI" pitchFamily="50" charset="-128"/>
              </a:rPr>
              <a:t>し、ビジネス客、ファミリー層</a:t>
            </a:r>
            <a:r>
              <a:rPr lang="ja-JP" altLang="en-US" sz="1400" b="1" u="sng" dirty="0" smtClean="0">
                <a:solidFill>
                  <a:prstClr val="black"/>
                </a:solidFill>
                <a:latin typeface="+mn-ea"/>
                <a:cs typeface="Meiryo UI" pitchFamily="50" charset="-128"/>
              </a:rPr>
              <a:t>を呼び込む</a:t>
            </a:r>
            <a:r>
              <a:rPr lang="ja-JP" altLang="en-US" sz="1400" b="1" u="sng" smtClean="0">
                <a:solidFill>
                  <a:prstClr val="black"/>
                </a:solidFill>
                <a:latin typeface="+mn-ea"/>
                <a:cs typeface="Meiryo UI" pitchFamily="50" charset="-128"/>
              </a:rPr>
              <a:t>「世界最高</a:t>
            </a:r>
            <a:r>
              <a:rPr lang="ja-JP" altLang="en-US" sz="1400" b="1" u="sng" dirty="0" smtClean="0">
                <a:solidFill>
                  <a:prstClr val="black"/>
                </a:solidFill>
                <a:latin typeface="+mn-ea"/>
                <a:cs typeface="Meiryo UI" pitchFamily="50" charset="-128"/>
              </a:rPr>
              <a:t>水準」の</a:t>
            </a:r>
            <a:r>
              <a:rPr lang="en-US" altLang="ja-JP" sz="1400" b="1" u="sng" dirty="0" smtClean="0">
                <a:solidFill>
                  <a:prstClr val="black"/>
                </a:solidFill>
                <a:latin typeface="+mn-ea"/>
                <a:cs typeface="Meiryo UI" pitchFamily="50" charset="-128"/>
              </a:rPr>
              <a:t>IR</a:t>
            </a:r>
          </a:p>
          <a:p>
            <a:pPr marL="285750" indent="-285750">
              <a:spcBef>
                <a:spcPts val="600"/>
              </a:spcBef>
              <a:buFont typeface="Wingdings" panose="05000000000000000000" pitchFamily="2" charset="2"/>
              <a:buChar char="l"/>
            </a:pPr>
            <a:r>
              <a:rPr lang="en-US" altLang="ja-JP" sz="1400" u="sng" dirty="0" smtClean="0">
                <a:solidFill>
                  <a:prstClr val="black"/>
                </a:solidFill>
                <a:latin typeface="+mn-ea"/>
                <a:cs typeface="Meiryo UI" pitchFamily="50" charset="-128"/>
              </a:rPr>
              <a:t>50</a:t>
            </a:r>
            <a:r>
              <a:rPr lang="ja-JP" altLang="en-US" sz="1400" u="sng" dirty="0">
                <a:solidFill>
                  <a:prstClr val="black"/>
                </a:solidFill>
                <a:latin typeface="+mn-ea"/>
                <a:cs typeface="Meiryo UI" pitchFamily="50" charset="-128"/>
              </a:rPr>
              <a:t>年・</a:t>
            </a:r>
            <a:r>
              <a:rPr lang="en-US" altLang="ja-JP" sz="1400" u="sng" dirty="0">
                <a:solidFill>
                  <a:prstClr val="black"/>
                </a:solidFill>
                <a:latin typeface="+mn-ea"/>
                <a:cs typeface="Meiryo UI" pitchFamily="50" charset="-128"/>
              </a:rPr>
              <a:t>100</a:t>
            </a:r>
            <a:r>
              <a:rPr lang="ja-JP" altLang="en-US" sz="1400" u="sng" dirty="0">
                <a:solidFill>
                  <a:prstClr val="black"/>
                </a:solidFill>
                <a:latin typeface="+mn-ea"/>
                <a:cs typeface="Meiryo UI" pitchFamily="50" charset="-128"/>
              </a:rPr>
              <a:t>年先を見据え</a:t>
            </a:r>
            <a:r>
              <a:rPr lang="ja-JP" altLang="en-US" sz="1400" dirty="0">
                <a:solidFill>
                  <a:prstClr val="black"/>
                </a:solidFill>
                <a:latin typeface="+mn-ea"/>
                <a:cs typeface="Meiryo UI" pitchFamily="50" charset="-128"/>
              </a:rPr>
              <a:t>、初期投資の効果だけではなく</a:t>
            </a:r>
            <a:r>
              <a:rPr lang="ja-JP" altLang="en-US" sz="1400" dirty="0" smtClean="0">
                <a:solidFill>
                  <a:prstClr val="black"/>
                </a:solidFill>
                <a:latin typeface="+mn-ea"/>
                <a:cs typeface="Meiryo UI" pitchFamily="50" charset="-128"/>
              </a:rPr>
              <a:t>、</a:t>
            </a:r>
            <a:r>
              <a:rPr lang="ja-JP" altLang="en-US" sz="1400" b="1" u="sng" dirty="0" smtClean="0">
                <a:solidFill>
                  <a:prstClr val="black"/>
                </a:solidFill>
                <a:latin typeface="+mn-ea"/>
                <a:cs typeface="Meiryo UI" pitchFamily="50" charset="-128"/>
              </a:rPr>
              <a:t>施設</a:t>
            </a:r>
            <a:r>
              <a:rPr lang="ja-JP" altLang="en-US" sz="1400" b="1" u="sng" dirty="0">
                <a:solidFill>
                  <a:prstClr val="black"/>
                </a:solidFill>
                <a:latin typeface="+mn-ea"/>
                <a:cs typeface="Meiryo UI" pitchFamily="50" charset="-128"/>
              </a:rPr>
              <a:t>、機能が更新</a:t>
            </a:r>
            <a:r>
              <a:rPr lang="ja-JP" altLang="en-US" sz="1400" b="1" u="sng" dirty="0" smtClean="0">
                <a:solidFill>
                  <a:prstClr val="black"/>
                </a:solidFill>
                <a:latin typeface="+mn-ea"/>
                <a:cs typeface="Meiryo UI" pitchFamily="50" charset="-128"/>
              </a:rPr>
              <a:t>され続ける「成長型」のＩＲ</a:t>
            </a:r>
            <a:r>
              <a:rPr lang="ja-JP" altLang="en-US" sz="1400" u="sng" dirty="0" smtClean="0">
                <a:solidFill>
                  <a:prstClr val="black"/>
                </a:solidFill>
                <a:latin typeface="+mn-ea"/>
                <a:cs typeface="Meiryo UI" pitchFamily="50" charset="-128"/>
              </a:rPr>
              <a:t>　　　　　　　　　　　　　　　　　　　　　　</a:t>
            </a:r>
            <a:endParaRPr lang="ja-JP" altLang="en-US" sz="1400" b="1" u="sng" dirty="0">
              <a:solidFill>
                <a:prstClr val="black"/>
              </a:solidFill>
              <a:latin typeface="+mn-ea"/>
              <a:cs typeface="Meiryo UI" pitchFamily="50" charset="-128"/>
            </a:endParaRPr>
          </a:p>
        </p:txBody>
      </p:sp>
      <p:sp>
        <p:nvSpPr>
          <p:cNvPr id="21" name="テキスト ボックス 20"/>
          <p:cNvSpPr txBox="1"/>
          <p:nvPr/>
        </p:nvSpPr>
        <p:spPr>
          <a:xfrm>
            <a:off x="292595" y="3282958"/>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rPr>
              <a:t>大阪</a:t>
            </a:r>
            <a:r>
              <a:rPr lang="ja-JP" altLang="en-US" sz="2000" dirty="0" smtClean="0">
                <a:solidFill>
                  <a:schemeClr val="bg1"/>
                </a:solidFill>
              </a:rPr>
              <a:t>Ｉ</a:t>
            </a:r>
            <a:r>
              <a:rPr lang="ja-JP" altLang="en-US" sz="2000" dirty="0">
                <a:solidFill>
                  <a:schemeClr val="bg1"/>
                </a:solidFill>
              </a:rPr>
              <a:t>Ｒ</a:t>
            </a:r>
            <a:r>
              <a:rPr kumimoji="1" lang="ja-JP" altLang="en-US" sz="2000" dirty="0" smtClean="0">
                <a:solidFill>
                  <a:schemeClr val="bg1"/>
                </a:solidFill>
              </a:rPr>
              <a:t>の基本コンセプト</a:t>
            </a:r>
            <a:endParaRPr kumimoji="1" lang="ja-JP" altLang="en-US" sz="2000" dirty="0">
              <a:solidFill>
                <a:schemeClr val="bg1"/>
              </a:solidFill>
            </a:endParaRPr>
          </a:p>
        </p:txBody>
      </p:sp>
      <p:sp>
        <p:nvSpPr>
          <p:cNvPr id="23" name="テキスト ボックス 22"/>
          <p:cNvSpPr txBox="1"/>
          <p:nvPr/>
        </p:nvSpPr>
        <p:spPr>
          <a:xfrm>
            <a:off x="295853" y="3675971"/>
            <a:ext cx="5970476" cy="461665"/>
          </a:xfrm>
          <a:prstGeom prst="rect">
            <a:avLst/>
          </a:prstGeom>
          <a:noFill/>
          <a:ln w="38100" cmpd="dbl">
            <a:solidFill>
              <a:schemeClr val="tx1"/>
            </a:solidFill>
          </a:ln>
        </p:spPr>
        <p:txBody>
          <a:bodyPr wrap="square" rtlCol="0">
            <a:spAutoFit/>
          </a:bodyPr>
          <a:lstStyle/>
          <a:p>
            <a:pPr algn="ctr"/>
            <a:r>
              <a:rPr lang="ja-JP" altLang="en-US" sz="2400" u="sng" dirty="0" smtClean="0">
                <a:solidFill>
                  <a:prstClr val="black"/>
                </a:solidFill>
                <a:latin typeface="+mn-ea"/>
                <a:cs typeface="Meiryo UI" pitchFamily="50" charset="-128"/>
              </a:rPr>
              <a:t>世界最高水準の成長型ＩＲ</a:t>
            </a:r>
            <a:endParaRPr lang="en-US" altLang="ja-JP" sz="2400" u="sng" dirty="0" smtClean="0">
              <a:solidFill>
                <a:prstClr val="black"/>
              </a:solidFill>
              <a:latin typeface="+mn-ea"/>
              <a:cs typeface="Meiryo UI" pitchFamily="50" charset="-128"/>
            </a:endParaRPr>
          </a:p>
        </p:txBody>
      </p:sp>
      <p:sp>
        <p:nvSpPr>
          <p:cNvPr id="24" name="下矢印 23"/>
          <p:cNvSpPr/>
          <p:nvPr/>
        </p:nvSpPr>
        <p:spPr>
          <a:xfrm>
            <a:off x="1059743" y="1948761"/>
            <a:ext cx="1232700" cy="1226362"/>
          </a:xfrm>
          <a:prstGeom prst="downArrow">
            <a:avLst>
              <a:gd name="adj1" fmla="val 50000"/>
              <a:gd name="adj2" fmla="val 4607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04334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ローチャート: 代替処理 8"/>
          <p:cNvSpPr/>
          <p:nvPr/>
        </p:nvSpPr>
        <p:spPr>
          <a:xfrm>
            <a:off x="157075" y="3747752"/>
            <a:ext cx="2890505" cy="2969951"/>
          </a:xfrm>
          <a:custGeom>
            <a:avLst/>
            <a:gdLst>
              <a:gd name="connsiteX0" fmla="*/ 0 w 2890504"/>
              <a:gd name="connsiteY0" fmla="*/ 444207 h 2665239"/>
              <a:gd name="connsiteX1" fmla="*/ 444207 w 2890504"/>
              <a:gd name="connsiteY1" fmla="*/ 0 h 2665239"/>
              <a:gd name="connsiteX2" fmla="*/ 2446298 w 2890504"/>
              <a:gd name="connsiteY2" fmla="*/ 0 h 2665239"/>
              <a:gd name="connsiteX3" fmla="*/ 2890505 w 2890504"/>
              <a:gd name="connsiteY3" fmla="*/ 444207 h 2665239"/>
              <a:gd name="connsiteX4" fmla="*/ 2890504 w 2890504"/>
              <a:gd name="connsiteY4" fmla="*/ 2221033 h 2665239"/>
              <a:gd name="connsiteX5" fmla="*/ 2446297 w 2890504"/>
              <a:gd name="connsiteY5" fmla="*/ 2665240 h 2665239"/>
              <a:gd name="connsiteX6" fmla="*/ 444207 w 2890504"/>
              <a:gd name="connsiteY6" fmla="*/ 2665239 h 2665239"/>
              <a:gd name="connsiteX7" fmla="*/ 0 w 2890504"/>
              <a:gd name="connsiteY7" fmla="*/ 2221032 h 2665239"/>
              <a:gd name="connsiteX8" fmla="*/ 0 w 2890504"/>
              <a:gd name="connsiteY8" fmla="*/ 444207 h 2665239"/>
              <a:gd name="connsiteX0" fmla="*/ 0 w 2890505"/>
              <a:gd name="connsiteY0" fmla="*/ 444207 h 2665240"/>
              <a:gd name="connsiteX1" fmla="*/ 469965 w 2890505"/>
              <a:gd name="connsiteY1" fmla="*/ 12879 h 2665240"/>
              <a:gd name="connsiteX2" fmla="*/ 2446298 w 2890505"/>
              <a:gd name="connsiteY2" fmla="*/ 0 h 2665240"/>
              <a:gd name="connsiteX3" fmla="*/ 2890505 w 2890505"/>
              <a:gd name="connsiteY3" fmla="*/ 444207 h 2665240"/>
              <a:gd name="connsiteX4" fmla="*/ 2890504 w 2890505"/>
              <a:gd name="connsiteY4" fmla="*/ 2221033 h 2665240"/>
              <a:gd name="connsiteX5" fmla="*/ 2446297 w 2890505"/>
              <a:gd name="connsiteY5" fmla="*/ 2665240 h 2665240"/>
              <a:gd name="connsiteX6" fmla="*/ 444207 w 2890505"/>
              <a:gd name="connsiteY6" fmla="*/ 2665239 h 2665240"/>
              <a:gd name="connsiteX7" fmla="*/ 0 w 2890505"/>
              <a:gd name="connsiteY7" fmla="*/ 2221032 h 2665240"/>
              <a:gd name="connsiteX8" fmla="*/ 0 w 2890505"/>
              <a:gd name="connsiteY8" fmla="*/ 444207 h 2665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0505" h="2665240">
                <a:moveTo>
                  <a:pt x="0" y="444207"/>
                </a:moveTo>
                <a:cubicBezTo>
                  <a:pt x="0" y="198878"/>
                  <a:pt x="224636" y="12879"/>
                  <a:pt x="469965" y="12879"/>
                </a:cubicBezTo>
                <a:lnTo>
                  <a:pt x="2446298" y="0"/>
                </a:lnTo>
                <a:cubicBezTo>
                  <a:pt x="2691627" y="0"/>
                  <a:pt x="2890505" y="198878"/>
                  <a:pt x="2890505" y="444207"/>
                </a:cubicBezTo>
                <a:cubicBezTo>
                  <a:pt x="2890505" y="1036482"/>
                  <a:pt x="2890504" y="1628758"/>
                  <a:pt x="2890504" y="2221033"/>
                </a:cubicBezTo>
                <a:cubicBezTo>
                  <a:pt x="2890504" y="2466362"/>
                  <a:pt x="2691626" y="2665240"/>
                  <a:pt x="2446297" y="2665240"/>
                </a:cubicBezTo>
                <a:lnTo>
                  <a:pt x="444207" y="2665239"/>
                </a:lnTo>
                <a:cubicBezTo>
                  <a:pt x="198878" y="2665239"/>
                  <a:pt x="0" y="2466361"/>
                  <a:pt x="0" y="2221032"/>
                </a:cubicBezTo>
                <a:lnTo>
                  <a:pt x="0" y="444207"/>
                </a:lnTo>
                <a:close/>
              </a:path>
            </a:pathLst>
          </a:cu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algn="ctr"/>
            <a:r>
              <a:rPr kumimoji="1" lang="ja-JP" altLang="en-US" sz="1400" dirty="0" smtClean="0">
                <a:solidFill>
                  <a:schemeClr val="tx1"/>
                </a:solidFill>
              </a:rPr>
              <a:t>≪大阪を取り巻く状況≫</a:t>
            </a:r>
            <a:endParaRPr kumimoji="1" lang="ja-JP" altLang="en-US" sz="1400" dirty="0">
              <a:solidFill>
                <a:schemeClr val="tx1"/>
              </a:solidFill>
            </a:endParaRPr>
          </a:p>
        </p:txBody>
      </p:sp>
      <p:sp>
        <p:nvSpPr>
          <p:cNvPr id="44" name="角丸四角形 43"/>
          <p:cNvSpPr/>
          <p:nvPr/>
        </p:nvSpPr>
        <p:spPr>
          <a:xfrm>
            <a:off x="251883" y="5532508"/>
            <a:ext cx="1339402" cy="1044000"/>
          </a:xfrm>
          <a:prstGeom prst="roundRect">
            <a:avLst>
              <a:gd name="adj" fmla="val 13196"/>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smtClean="0">
                <a:solidFill>
                  <a:schemeClr val="tx1"/>
                </a:solidFill>
              </a:rPr>
              <a:t>課題</a:t>
            </a:r>
            <a:endParaRPr kumimoji="1" lang="ja-JP" altLang="en-US" sz="1200" dirty="0">
              <a:solidFill>
                <a:schemeClr val="tx1"/>
              </a:solidFill>
            </a:endParaRPr>
          </a:p>
        </p:txBody>
      </p:sp>
      <p:sp>
        <p:nvSpPr>
          <p:cNvPr id="41" name="角丸四角形 40"/>
          <p:cNvSpPr/>
          <p:nvPr/>
        </p:nvSpPr>
        <p:spPr>
          <a:xfrm>
            <a:off x="1619998" y="4086189"/>
            <a:ext cx="1339402" cy="1374452"/>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smtClean="0">
                <a:solidFill>
                  <a:schemeClr val="tx1"/>
                </a:solidFill>
              </a:rPr>
              <a:t>成長機会</a:t>
            </a:r>
            <a:endParaRPr kumimoji="1" lang="ja-JP" altLang="en-US" sz="1200" dirty="0">
              <a:solidFill>
                <a:schemeClr val="tx1"/>
              </a:solidFill>
            </a:endParaRPr>
          </a:p>
        </p:txBody>
      </p:sp>
      <p:sp>
        <p:nvSpPr>
          <p:cNvPr id="4" name="角丸四角形 3"/>
          <p:cNvSpPr/>
          <p:nvPr/>
        </p:nvSpPr>
        <p:spPr>
          <a:xfrm>
            <a:off x="244699" y="4069517"/>
            <a:ext cx="1339402" cy="1429762"/>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rPr>
              <a:t>強み</a:t>
            </a:r>
            <a:endParaRPr kumimoji="1" lang="ja-JP" altLang="en-US" sz="1200" dirty="0">
              <a:solidFill>
                <a:schemeClr val="tx1"/>
              </a:solidFill>
            </a:endParaRPr>
          </a:p>
        </p:txBody>
      </p:sp>
      <p:sp>
        <p:nvSpPr>
          <p:cNvPr id="18" name="スライド番号プレースホルダ 9"/>
          <p:cNvSpPr txBox="1">
            <a:spLocks/>
          </p:cNvSpPr>
          <p:nvPr/>
        </p:nvSpPr>
        <p:spPr>
          <a:xfrm>
            <a:off x="699209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5</a:t>
            </a:fld>
            <a:endParaRPr lang="ja-JP" altLang="en-US" dirty="0"/>
          </a:p>
        </p:txBody>
      </p:sp>
      <p:sp>
        <p:nvSpPr>
          <p:cNvPr id="22" name="タイトル 1"/>
          <p:cNvSpPr txBox="1">
            <a:spLocks/>
          </p:cNvSpPr>
          <p:nvPr/>
        </p:nvSpPr>
        <p:spPr>
          <a:xfrm>
            <a:off x="0" y="5812"/>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２</a:t>
            </a:r>
            <a:r>
              <a:rPr lang="ja-JP" altLang="en-US" sz="3200" dirty="0" smtClean="0">
                <a:solidFill>
                  <a:schemeClr val="bg1"/>
                </a:solidFill>
                <a:latin typeface="+mj-lt"/>
                <a:ea typeface="+mj-ea"/>
                <a:cs typeface="+mj-cs"/>
              </a:rPr>
              <a:t>．大阪ＩＲの基本コンセプト</a:t>
            </a:r>
            <a:endParaRPr lang="ja-JP" altLang="en-US" sz="3200" dirty="0">
              <a:solidFill>
                <a:schemeClr val="bg1"/>
              </a:solidFill>
              <a:latin typeface="+mj-lt"/>
              <a:ea typeface="+mj-ea"/>
              <a:cs typeface="+mj-cs"/>
            </a:endParaRPr>
          </a:p>
        </p:txBody>
      </p:sp>
      <p:sp>
        <p:nvSpPr>
          <p:cNvPr id="26" name="角丸四角形 25"/>
          <p:cNvSpPr/>
          <p:nvPr/>
        </p:nvSpPr>
        <p:spPr>
          <a:xfrm>
            <a:off x="440301" y="1389960"/>
            <a:ext cx="8192711" cy="2106355"/>
          </a:xfrm>
          <a:prstGeom prst="roundRect">
            <a:avLst>
              <a:gd name="adj" fmla="val 5068"/>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lstStyle/>
          <a:p>
            <a:pPr marL="285750" indent="-285750">
              <a:buFont typeface="Wingdings" panose="05000000000000000000" pitchFamily="2" charset="2"/>
              <a:buChar char="l"/>
            </a:pPr>
            <a:r>
              <a:rPr lang="ja-JP" altLang="en-US" sz="1600" dirty="0">
                <a:solidFill>
                  <a:prstClr val="black"/>
                </a:solidFill>
                <a:latin typeface="+mn-ea"/>
                <a:cs typeface="Meiryo UI" pitchFamily="50" charset="-128"/>
              </a:rPr>
              <a:t>民間投資による大きな</a:t>
            </a:r>
            <a:r>
              <a:rPr lang="ja-JP" altLang="en-US" sz="1600" u="sng" dirty="0">
                <a:solidFill>
                  <a:prstClr val="black"/>
                </a:solidFill>
                <a:latin typeface="+mn-ea"/>
                <a:cs typeface="Meiryo UI" pitchFamily="50" charset="-128"/>
              </a:rPr>
              <a:t>経済波及効果・雇用創出効果の創出</a:t>
            </a:r>
            <a:endParaRPr lang="en-US" altLang="ja-JP" sz="1600" u="sng" dirty="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smtClean="0">
                <a:solidFill>
                  <a:prstClr val="black"/>
                </a:solidFill>
                <a:latin typeface="+mn-ea"/>
                <a:cs typeface="Meiryo UI" pitchFamily="50" charset="-128"/>
              </a:rPr>
              <a:t>一大観光拠点、ＭＩＣＥ拠点の一体的運営により、</a:t>
            </a:r>
            <a:r>
              <a:rPr lang="ja-JP" altLang="en-US" sz="1600" u="sng" dirty="0" smtClean="0">
                <a:solidFill>
                  <a:prstClr val="black"/>
                </a:solidFill>
                <a:latin typeface="+mn-ea"/>
                <a:cs typeface="Meiryo UI" pitchFamily="50" charset="-128"/>
              </a:rPr>
              <a:t>国内外</a:t>
            </a:r>
            <a:r>
              <a:rPr lang="ja-JP" altLang="en-US" sz="1600" u="sng" dirty="0">
                <a:solidFill>
                  <a:prstClr val="black"/>
                </a:solidFill>
                <a:latin typeface="+mn-ea"/>
                <a:cs typeface="Meiryo UI" pitchFamily="50" charset="-128"/>
              </a:rPr>
              <a:t>から</a:t>
            </a:r>
            <a:r>
              <a:rPr lang="ja-JP" altLang="en-US" sz="1600" u="sng" dirty="0" smtClean="0">
                <a:solidFill>
                  <a:prstClr val="black"/>
                </a:solidFill>
                <a:latin typeface="+mn-ea"/>
                <a:cs typeface="Meiryo UI" pitchFamily="50" charset="-128"/>
              </a:rPr>
              <a:t>のビジネス客、ファミリー層の来訪者増加、観光・地域経済振興、滞在型</a:t>
            </a:r>
            <a:r>
              <a:rPr lang="ja-JP" altLang="en-US" sz="1600" u="sng" dirty="0">
                <a:solidFill>
                  <a:prstClr val="black"/>
                </a:solidFill>
                <a:latin typeface="+mn-ea"/>
                <a:cs typeface="Meiryo UI" pitchFamily="50" charset="-128"/>
              </a:rPr>
              <a:t>観光</a:t>
            </a:r>
            <a:r>
              <a:rPr lang="ja-JP" altLang="en-US" sz="1600" u="sng" dirty="0" smtClean="0">
                <a:solidFill>
                  <a:prstClr val="black"/>
                </a:solidFill>
                <a:latin typeface="+mn-ea"/>
                <a:cs typeface="Meiryo UI" pitchFamily="50" charset="-128"/>
              </a:rPr>
              <a:t>の実現</a:t>
            </a:r>
            <a:endParaRPr lang="en-US" altLang="ja-JP" sz="1600" u="sng" dirty="0" smtClean="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smtClean="0">
                <a:solidFill>
                  <a:prstClr val="black"/>
                </a:solidFill>
                <a:latin typeface="+mn-ea"/>
                <a:cs typeface="Meiryo UI" pitchFamily="50" charset="-128"/>
              </a:rPr>
              <a:t>世界水準のＭＩＣＥ拠点形成による</a:t>
            </a:r>
            <a:r>
              <a:rPr lang="ja-JP" altLang="en-US" sz="1600" u="sng" dirty="0" smtClean="0">
                <a:solidFill>
                  <a:prstClr val="black"/>
                </a:solidFill>
                <a:latin typeface="+mn-ea"/>
                <a:cs typeface="Meiryo UI" pitchFamily="50" charset="-128"/>
              </a:rPr>
              <a:t>国際競争力の向上</a:t>
            </a:r>
            <a:endParaRPr lang="en-US" altLang="ja-JP" sz="1600" u="sng" dirty="0" smtClean="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smtClean="0">
                <a:solidFill>
                  <a:prstClr val="black"/>
                </a:solidFill>
                <a:latin typeface="+mn-ea"/>
                <a:cs typeface="Meiryo UI" pitchFamily="50" charset="-128"/>
              </a:rPr>
              <a:t>最先端</a:t>
            </a:r>
            <a:r>
              <a:rPr lang="ja-JP" altLang="en-US" sz="1600" dirty="0">
                <a:solidFill>
                  <a:prstClr val="black"/>
                </a:solidFill>
                <a:latin typeface="+mn-ea"/>
                <a:cs typeface="Meiryo UI" pitchFamily="50" charset="-128"/>
              </a:rPr>
              <a:t>技術等のショーケース化に</a:t>
            </a:r>
            <a:r>
              <a:rPr lang="ja-JP" altLang="en-US" sz="1600" dirty="0" smtClean="0">
                <a:solidFill>
                  <a:prstClr val="black"/>
                </a:solidFill>
                <a:latin typeface="+mn-ea"/>
                <a:cs typeface="Meiryo UI" pitchFamily="50" charset="-128"/>
              </a:rPr>
              <a:t>よる</a:t>
            </a:r>
            <a:r>
              <a:rPr lang="ja-JP" altLang="en-US" sz="1600" u="sng" dirty="0" smtClean="0">
                <a:solidFill>
                  <a:prstClr val="black"/>
                </a:solidFill>
                <a:latin typeface="+mn-ea"/>
                <a:cs typeface="Meiryo UI" pitchFamily="50" charset="-128"/>
              </a:rPr>
              <a:t>産業</a:t>
            </a:r>
            <a:r>
              <a:rPr lang="ja-JP" altLang="en-US" sz="1600" u="sng" dirty="0">
                <a:solidFill>
                  <a:prstClr val="black"/>
                </a:solidFill>
                <a:latin typeface="+mn-ea"/>
                <a:cs typeface="Meiryo UI" pitchFamily="50" charset="-128"/>
              </a:rPr>
              <a:t>振興や新たな産業の創出に</a:t>
            </a:r>
            <a:r>
              <a:rPr lang="ja-JP" altLang="en-US" sz="1600" u="sng" dirty="0" smtClean="0">
                <a:solidFill>
                  <a:prstClr val="black"/>
                </a:solidFill>
                <a:latin typeface="+mn-ea"/>
                <a:cs typeface="Meiryo UI" pitchFamily="50" charset="-128"/>
              </a:rPr>
              <a:t>寄与</a:t>
            </a:r>
            <a:endParaRPr lang="en-US" altLang="ja-JP" sz="1600" u="sng" dirty="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smtClean="0">
                <a:solidFill>
                  <a:prstClr val="black"/>
                </a:solidFill>
                <a:latin typeface="+mn-ea"/>
                <a:cs typeface="Meiryo UI" pitchFamily="50" charset="-128"/>
              </a:rPr>
              <a:t>関西・西日本との</a:t>
            </a:r>
            <a:r>
              <a:rPr lang="ja-JP" altLang="en-US" sz="1600" u="sng" dirty="0" smtClean="0">
                <a:solidFill>
                  <a:prstClr val="black"/>
                </a:solidFill>
                <a:latin typeface="+mn-ea"/>
                <a:cs typeface="Meiryo UI" pitchFamily="50" charset="-128"/>
              </a:rPr>
              <a:t>広域的な相乗効果の発揮</a:t>
            </a:r>
            <a:endParaRPr lang="en-US" altLang="ja-JP" sz="1600" u="sng" dirty="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smtClean="0">
                <a:solidFill>
                  <a:prstClr val="black"/>
                </a:solidFill>
                <a:latin typeface="+mn-ea"/>
                <a:cs typeface="Meiryo UI" pitchFamily="50" charset="-128"/>
              </a:rPr>
              <a:t>多様な</a:t>
            </a:r>
            <a:r>
              <a:rPr lang="ja-JP" altLang="en-US" sz="1600" dirty="0">
                <a:solidFill>
                  <a:prstClr val="black"/>
                </a:solidFill>
                <a:latin typeface="+mn-ea"/>
                <a:cs typeface="Meiryo UI" pitchFamily="50" charset="-128"/>
              </a:rPr>
              <a:t>高次</a:t>
            </a:r>
            <a:r>
              <a:rPr lang="ja-JP" altLang="en-US" sz="1600" dirty="0" smtClean="0">
                <a:solidFill>
                  <a:prstClr val="black"/>
                </a:solidFill>
                <a:latin typeface="+mn-ea"/>
                <a:cs typeface="Meiryo UI" pitchFamily="50" charset="-128"/>
              </a:rPr>
              <a:t>専門的職種の創出などにより、</a:t>
            </a:r>
            <a:r>
              <a:rPr lang="ja-JP" altLang="en-US" sz="1600" u="sng" dirty="0" smtClean="0">
                <a:solidFill>
                  <a:prstClr val="black"/>
                </a:solidFill>
                <a:latin typeface="+mn-ea"/>
                <a:cs typeface="Meiryo UI" pitchFamily="50" charset="-128"/>
              </a:rPr>
              <a:t>賃金向上・所得増加に</a:t>
            </a:r>
            <a:r>
              <a:rPr lang="ja-JP" altLang="en-US" sz="1600" u="sng" dirty="0">
                <a:solidFill>
                  <a:prstClr val="black"/>
                </a:solidFill>
                <a:latin typeface="+mn-ea"/>
                <a:cs typeface="Meiryo UI" pitchFamily="50" charset="-128"/>
              </a:rPr>
              <a:t>寄与</a:t>
            </a:r>
            <a:endParaRPr lang="en-US" altLang="ja-JP" sz="1600" u="sng" dirty="0">
              <a:solidFill>
                <a:prstClr val="black"/>
              </a:solidFill>
              <a:latin typeface="+mn-ea"/>
              <a:cs typeface="Meiryo UI" pitchFamily="50" charset="-128"/>
            </a:endParaRPr>
          </a:p>
          <a:p>
            <a:pPr marL="285750" indent="-285750">
              <a:buFont typeface="Wingdings" panose="05000000000000000000" pitchFamily="2" charset="2"/>
              <a:buChar char="l"/>
            </a:pPr>
            <a:r>
              <a:rPr lang="ja-JP" altLang="en-US" sz="1600" dirty="0">
                <a:solidFill>
                  <a:prstClr val="black"/>
                </a:solidFill>
                <a:latin typeface="+mn-ea"/>
                <a:cs typeface="Meiryo UI" pitchFamily="50" charset="-128"/>
              </a:rPr>
              <a:t>上記各項目により、</a:t>
            </a:r>
            <a:r>
              <a:rPr lang="ja-JP" altLang="en-US" sz="1600" u="sng" dirty="0">
                <a:solidFill>
                  <a:prstClr val="black"/>
                </a:solidFill>
                <a:latin typeface="+mn-ea"/>
                <a:cs typeface="Meiryo UI" pitchFamily="50" charset="-128"/>
              </a:rPr>
              <a:t>大阪・関西の人・モノ・投資を呼び込むポテンシャルを向上</a:t>
            </a:r>
            <a:r>
              <a:rPr lang="ja-JP" altLang="en-US" sz="1600" dirty="0">
                <a:solidFill>
                  <a:prstClr val="black"/>
                </a:solidFill>
                <a:latin typeface="+mn-ea"/>
                <a:cs typeface="Meiryo UI" pitchFamily="50" charset="-128"/>
              </a:rPr>
              <a:t>　</a:t>
            </a:r>
            <a:r>
              <a:rPr lang="ja-JP" altLang="en-US" sz="1600" dirty="0" smtClean="0">
                <a:solidFill>
                  <a:prstClr val="black"/>
                </a:solidFill>
                <a:latin typeface="+mn-ea"/>
                <a:cs typeface="Meiryo UI" pitchFamily="50" charset="-128"/>
              </a:rPr>
              <a:t>など</a:t>
            </a:r>
            <a:endParaRPr kumimoji="1" lang="ja-JP" altLang="en-US" sz="1600" dirty="0">
              <a:solidFill>
                <a:schemeClr val="tx1"/>
              </a:solidFill>
            </a:endParaRPr>
          </a:p>
        </p:txBody>
      </p:sp>
      <p:sp>
        <p:nvSpPr>
          <p:cNvPr id="43" name="テキスト ボックス 42"/>
          <p:cNvSpPr txBox="1"/>
          <p:nvPr/>
        </p:nvSpPr>
        <p:spPr>
          <a:xfrm>
            <a:off x="440300" y="1028808"/>
            <a:ext cx="3437211" cy="369332"/>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lang="ja-JP" altLang="en-US" dirty="0" smtClean="0">
                <a:solidFill>
                  <a:schemeClr val="bg1"/>
                </a:solidFill>
              </a:rPr>
              <a:t>ＩＲ立地による大阪の将来像</a:t>
            </a:r>
            <a:endParaRPr kumimoji="1" lang="ja-JP" altLang="en-US" dirty="0">
              <a:solidFill>
                <a:schemeClr val="bg1"/>
              </a:solidFill>
            </a:endParaRPr>
          </a:p>
        </p:txBody>
      </p:sp>
      <p:sp>
        <p:nvSpPr>
          <p:cNvPr id="3" name="楕円 2"/>
          <p:cNvSpPr/>
          <p:nvPr/>
        </p:nvSpPr>
        <p:spPr>
          <a:xfrm>
            <a:off x="2062225" y="5593025"/>
            <a:ext cx="1337299" cy="1011063"/>
          </a:xfrm>
          <a:prstGeom prst="ellipse">
            <a:avLst/>
          </a:prstGeom>
          <a:solidFill>
            <a:schemeClr val="tx2">
              <a:lumMod val="75000"/>
            </a:schemeClr>
          </a:solidFill>
          <a:ln w="476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b="1" dirty="0" smtClean="0">
                <a:solidFill>
                  <a:schemeClr val="bg1"/>
                </a:solidFill>
              </a:rPr>
              <a:t>ＩＲ立地</a:t>
            </a:r>
            <a:endParaRPr kumimoji="1" lang="en-US" altLang="ja-JP" sz="2400" b="1" dirty="0" smtClean="0">
              <a:solidFill>
                <a:schemeClr val="bg1"/>
              </a:solidFill>
            </a:endParaRPr>
          </a:p>
          <a:p>
            <a:pPr algn="ctr"/>
            <a:r>
              <a:rPr lang="ja-JP" altLang="en-US" sz="1050" dirty="0" smtClean="0">
                <a:solidFill>
                  <a:schemeClr val="bg1"/>
                </a:solidFill>
              </a:rPr>
              <a:t>経済成長の</a:t>
            </a:r>
            <a:endParaRPr lang="en-US" altLang="ja-JP" sz="1050" dirty="0" smtClean="0">
              <a:solidFill>
                <a:schemeClr val="bg1"/>
              </a:solidFill>
            </a:endParaRPr>
          </a:p>
          <a:p>
            <a:pPr algn="ctr"/>
            <a:r>
              <a:rPr lang="ja-JP" altLang="en-US" sz="1050" dirty="0" smtClean="0">
                <a:solidFill>
                  <a:schemeClr val="bg1"/>
                </a:solidFill>
              </a:rPr>
              <a:t>エンジン</a:t>
            </a:r>
            <a:endParaRPr kumimoji="1" lang="ja-JP" altLang="en-US" sz="1050" dirty="0">
              <a:solidFill>
                <a:schemeClr val="bg1"/>
              </a:solidFill>
            </a:endParaRPr>
          </a:p>
        </p:txBody>
      </p:sp>
      <p:sp>
        <p:nvSpPr>
          <p:cNvPr id="5" name="ストライプ矢印 4"/>
          <p:cNvSpPr/>
          <p:nvPr/>
        </p:nvSpPr>
        <p:spPr>
          <a:xfrm rot="20779327">
            <a:off x="3407014" y="3942889"/>
            <a:ext cx="5744781" cy="2521660"/>
          </a:xfrm>
          <a:custGeom>
            <a:avLst/>
            <a:gdLst>
              <a:gd name="connsiteX0" fmla="*/ 0 w 5222410"/>
              <a:gd name="connsiteY0" fmla="*/ 484981 h 1939923"/>
              <a:gd name="connsiteX1" fmla="*/ 60623 w 5222410"/>
              <a:gd name="connsiteY1" fmla="*/ 484981 h 1939923"/>
              <a:gd name="connsiteX2" fmla="*/ 60623 w 5222410"/>
              <a:gd name="connsiteY2" fmla="*/ 1454942 h 1939923"/>
              <a:gd name="connsiteX3" fmla="*/ 0 w 5222410"/>
              <a:gd name="connsiteY3" fmla="*/ 1454942 h 1939923"/>
              <a:gd name="connsiteX4" fmla="*/ 0 w 5222410"/>
              <a:gd name="connsiteY4" fmla="*/ 484981 h 1939923"/>
              <a:gd name="connsiteX5" fmla="*/ 121245 w 5222410"/>
              <a:gd name="connsiteY5" fmla="*/ 484981 h 1939923"/>
              <a:gd name="connsiteX6" fmla="*/ 242490 w 5222410"/>
              <a:gd name="connsiteY6" fmla="*/ 484981 h 1939923"/>
              <a:gd name="connsiteX7" fmla="*/ 242490 w 5222410"/>
              <a:gd name="connsiteY7" fmla="*/ 1454942 h 1939923"/>
              <a:gd name="connsiteX8" fmla="*/ 121245 w 5222410"/>
              <a:gd name="connsiteY8" fmla="*/ 1454942 h 1939923"/>
              <a:gd name="connsiteX9" fmla="*/ 121245 w 5222410"/>
              <a:gd name="connsiteY9" fmla="*/ 484981 h 1939923"/>
              <a:gd name="connsiteX10" fmla="*/ 303113 w 5222410"/>
              <a:gd name="connsiteY10" fmla="*/ 484981 h 1939923"/>
              <a:gd name="connsiteX11" fmla="*/ 3727389 w 5222410"/>
              <a:gd name="connsiteY11" fmla="*/ 484981 h 1939923"/>
              <a:gd name="connsiteX12" fmla="*/ 3727389 w 5222410"/>
              <a:gd name="connsiteY12" fmla="*/ 0 h 1939923"/>
              <a:gd name="connsiteX13" fmla="*/ 5222410 w 5222410"/>
              <a:gd name="connsiteY13" fmla="*/ 969962 h 1939923"/>
              <a:gd name="connsiteX14" fmla="*/ 3727389 w 5222410"/>
              <a:gd name="connsiteY14" fmla="*/ 1939923 h 1939923"/>
              <a:gd name="connsiteX15" fmla="*/ 3727389 w 5222410"/>
              <a:gd name="connsiteY15" fmla="*/ 1454942 h 1939923"/>
              <a:gd name="connsiteX16" fmla="*/ 303113 w 5222410"/>
              <a:gd name="connsiteY16" fmla="*/ 1454942 h 1939923"/>
              <a:gd name="connsiteX17" fmla="*/ 303113 w 5222410"/>
              <a:gd name="connsiteY17" fmla="*/ 484981 h 1939923"/>
              <a:gd name="connsiteX0" fmla="*/ 10339 w 5232749"/>
              <a:gd name="connsiteY0" fmla="*/ 484981 h 1939923"/>
              <a:gd name="connsiteX1" fmla="*/ 70962 w 5232749"/>
              <a:gd name="connsiteY1" fmla="*/ 484981 h 1939923"/>
              <a:gd name="connsiteX2" fmla="*/ 70962 w 5232749"/>
              <a:gd name="connsiteY2" fmla="*/ 1454942 h 1939923"/>
              <a:gd name="connsiteX3" fmla="*/ 0 w 5232749"/>
              <a:gd name="connsiteY3" fmla="*/ 1094616 h 1939923"/>
              <a:gd name="connsiteX4" fmla="*/ 10339 w 5232749"/>
              <a:gd name="connsiteY4" fmla="*/ 484981 h 1939923"/>
              <a:gd name="connsiteX5" fmla="*/ 131584 w 5232749"/>
              <a:gd name="connsiteY5" fmla="*/ 484981 h 1939923"/>
              <a:gd name="connsiteX6" fmla="*/ 252829 w 5232749"/>
              <a:gd name="connsiteY6" fmla="*/ 484981 h 1939923"/>
              <a:gd name="connsiteX7" fmla="*/ 252829 w 5232749"/>
              <a:gd name="connsiteY7" fmla="*/ 1454942 h 1939923"/>
              <a:gd name="connsiteX8" fmla="*/ 131584 w 5232749"/>
              <a:gd name="connsiteY8" fmla="*/ 1454942 h 1939923"/>
              <a:gd name="connsiteX9" fmla="*/ 131584 w 5232749"/>
              <a:gd name="connsiteY9" fmla="*/ 484981 h 1939923"/>
              <a:gd name="connsiteX10" fmla="*/ 313452 w 5232749"/>
              <a:gd name="connsiteY10" fmla="*/ 484981 h 1939923"/>
              <a:gd name="connsiteX11" fmla="*/ 3737728 w 5232749"/>
              <a:gd name="connsiteY11" fmla="*/ 484981 h 1939923"/>
              <a:gd name="connsiteX12" fmla="*/ 3737728 w 5232749"/>
              <a:gd name="connsiteY12" fmla="*/ 0 h 1939923"/>
              <a:gd name="connsiteX13" fmla="*/ 5232749 w 5232749"/>
              <a:gd name="connsiteY13" fmla="*/ 969962 h 1939923"/>
              <a:gd name="connsiteX14" fmla="*/ 3737728 w 5232749"/>
              <a:gd name="connsiteY14" fmla="*/ 1939923 h 1939923"/>
              <a:gd name="connsiteX15" fmla="*/ 3737728 w 5232749"/>
              <a:gd name="connsiteY15" fmla="*/ 1454942 h 1939923"/>
              <a:gd name="connsiteX16" fmla="*/ 313452 w 5232749"/>
              <a:gd name="connsiteY16" fmla="*/ 1454942 h 1939923"/>
              <a:gd name="connsiteX17" fmla="*/ 313452 w 5232749"/>
              <a:gd name="connsiteY17" fmla="*/ 484981 h 1939923"/>
              <a:gd name="connsiteX0" fmla="*/ 10339 w 5232749"/>
              <a:gd name="connsiteY0" fmla="*/ 484981 h 1939923"/>
              <a:gd name="connsiteX1" fmla="*/ 70962 w 5232749"/>
              <a:gd name="connsiteY1" fmla="*/ 484981 h 1939923"/>
              <a:gd name="connsiteX2" fmla="*/ 72253 w 5232749"/>
              <a:gd name="connsiteY2" fmla="*/ 1107250 h 1939923"/>
              <a:gd name="connsiteX3" fmla="*/ 0 w 5232749"/>
              <a:gd name="connsiteY3" fmla="*/ 1094616 h 1939923"/>
              <a:gd name="connsiteX4" fmla="*/ 10339 w 5232749"/>
              <a:gd name="connsiteY4" fmla="*/ 484981 h 1939923"/>
              <a:gd name="connsiteX5" fmla="*/ 131584 w 5232749"/>
              <a:gd name="connsiteY5" fmla="*/ 484981 h 1939923"/>
              <a:gd name="connsiteX6" fmla="*/ 252829 w 5232749"/>
              <a:gd name="connsiteY6" fmla="*/ 484981 h 1939923"/>
              <a:gd name="connsiteX7" fmla="*/ 252829 w 5232749"/>
              <a:gd name="connsiteY7" fmla="*/ 1454942 h 1939923"/>
              <a:gd name="connsiteX8" fmla="*/ 131584 w 5232749"/>
              <a:gd name="connsiteY8" fmla="*/ 1454942 h 1939923"/>
              <a:gd name="connsiteX9" fmla="*/ 131584 w 5232749"/>
              <a:gd name="connsiteY9" fmla="*/ 484981 h 1939923"/>
              <a:gd name="connsiteX10" fmla="*/ 313452 w 5232749"/>
              <a:gd name="connsiteY10" fmla="*/ 484981 h 1939923"/>
              <a:gd name="connsiteX11" fmla="*/ 3737728 w 5232749"/>
              <a:gd name="connsiteY11" fmla="*/ 484981 h 1939923"/>
              <a:gd name="connsiteX12" fmla="*/ 3737728 w 5232749"/>
              <a:gd name="connsiteY12" fmla="*/ 0 h 1939923"/>
              <a:gd name="connsiteX13" fmla="*/ 5232749 w 5232749"/>
              <a:gd name="connsiteY13" fmla="*/ 969962 h 1939923"/>
              <a:gd name="connsiteX14" fmla="*/ 3737728 w 5232749"/>
              <a:gd name="connsiteY14" fmla="*/ 1939923 h 1939923"/>
              <a:gd name="connsiteX15" fmla="*/ 3737728 w 5232749"/>
              <a:gd name="connsiteY15" fmla="*/ 1454942 h 1939923"/>
              <a:gd name="connsiteX16" fmla="*/ 313452 w 5232749"/>
              <a:gd name="connsiteY16" fmla="*/ 1454942 h 1939923"/>
              <a:gd name="connsiteX17" fmla="*/ 313452 w 5232749"/>
              <a:gd name="connsiteY17" fmla="*/ 484981 h 1939923"/>
              <a:gd name="connsiteX0" fmla="*/ 0 w 5240102"/>
              <a:gd name="connsiteY0" fmla="*/ 980629 h 1939923"/>
              <a:gd name="connsiteX1" fmla="*/ 78315 w 5240102"/>
              <a:gd name="connsiteY1" fmla="*/ 484981 h 1939923"/>
              <a:gd name="connsiteX2" fmla="*/ 79606 w 5240102"/>
              <a:gd name="connsiteY2" fmla="*/ 1107250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182 w 5240102"/>
              <a:gd name="connsiteY7" fmla="*/ 1454942 h 1939923"/>
              <a:gd name="connsiteX8" fmla="*/ 138937 w 5240102"/>
              <a:gd name="connsiteY8" fmla="*/ 1454942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77393 w 5240102"/>
              <a:gd name="connsiteY1" fmla="*/ 891582 h 1939923"/>
              <a:gd name="connsiteX2" fmla="*/ 79606 w 5240102"/>
              <a:gd name="connsiteY2" fmla="*/ 1107250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182 w 5240102"/>
              <a:gd name="connsiteY7" fmla="*/ 1454942 h 1939923"/>
              <a:gd name="connsiteX8" fmla="*/ 138937 w 5240102"/>
              <a:gd name="connsiteY8" fmla="*/ 1454942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77393 w 5240102"/>
              <a:gd name="connsiteY1" fmla="*/ 891582 h 1939923"/>
              <a:gd name="connsiteX2" fmla="*/ 77353 w 5240102"/>
              <a:gd name="connsiteY2" fmla="*/ 1116505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182 w 5240102"/>
              <a:gd name="connsiteY7" fmla="*/ 1454942 h 1939923"/>
              <a:gd name="connsiteX8" fmla="*/ 138937 w 5240102"/>
              <a:gd name="connsiteY8" fmla="*/ 1454942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182 w 5240102"/>
              <a:gd name="connsiteY7" fmla="*/ 1454942 h 1939923"/>
              <a:gd name="connsiteX8" fmla="*/ 138937 w 5240102"/>
              <a:gd name="connsiteY8" fmla="*/ 1454942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182 w 5240102"/>
              <a:gd name="connsiteY7" fmla="*/ 1454942 h 1939923"/>
              <a:gd name="connsiteX8" fmla="*/ 126468 w 5240102"/>
              <a:gd name="connsiteY8" fmla="*/ 1123506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38937 w 5240102"/>
              <a:gd name="connsiteY5" fmla="*/ 484981 h 1939923"/>
              <a:gd name="connsiteX6" fmla="*/ 260182 w 5240102"/>
              <a:gd name="connsiteY6" fmla="*/ 484981 h 1939923"/>
              <a:gd name="connsiteX7" fmla="*/ 260592 w 5240102"/>
              <a:gd name="connsiteY7" fmla="*/ 1151148 h 1939923"/>
              <a:gd name="connsiteX8" fmla="*/ 126468 w 5240102"/>
              <a:gd name="connsiteY8" fmla="*/ 1123506 h 1939923"/>
              <a:gd name="connsiteX9" fmla="*/ 138937 w 5240102"/>
              <a:gd name="connsiteY9" fmla="*/ 484981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182 w 5240102"/>
              <a:gd name="connsiteY6" fmla="*/ 484981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20805 w 5240102"/>
              <a:gd name="connsiteY10" fmla="*/ 484981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20805 w 5240102"/>
              <a:gd name="connsiteY17" fmla="*/ 484981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4641 w 5240102"/>
              <a:gd name="connsiteY10" fmla="*/ 792275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20805 w 5240102"/>
              <a:gd name="connsiteY16" fmla="*/ 1454942 h 1939923"/>
              <a:gd name="connsiteX17" fmla="*/ 314641 w 5240102"/>
              <a:gd name="connsiteY17" fmla="*/ 79227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4641 w 5240102"/>
              <a:gd name="connsiteY10" fmla="*/ 792275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09709 w 5240102"/>
              <a:gd name="connsiteY16" fmla="*/ 1158152 h 1939923"/>
              <a:gd name="connsiteX17" fmla="*/ 314641 w 5240102"/>
              <a:gd name="connsiteY17" fmla="*/ 79227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3745081 w 5240102"/>
              <a:gd name="connsiteY11" fmla="*/ 484981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09709 w 5240102"/>
              <a:gd name="connsiteY16" fmla="*/ 1158152 h 1939923"/>
              <a:gd name="connsiteX17" fmla="*/ 310136 w 5240102"/>
              <a:gd name="connsiteY17"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3747948 w 5240102"/>
              <a:gd name="connsiteY11" fmla="*/ 204659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45081 w 5240102"/>
              <a:gd name="connsiteY15" fmla="*/ 1454942 h 1939923"/>
              <a:gd name="connsiteX16" fmla="*/ 309709 w 5240102"/>
              <a:gd name="connsiteY16" fmla="*/ 1158152 h 1939923"/>
              <a:gd name="connsiteX17" fmla="*/ 310136 w 5240102"/>
              <a:gd name="connsiteY17"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3747948 w 5240102"/>
              <a:gd name="connsiteY11" fmla="*/ 204659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55892 w 5240102"/>
              <a:gd name="connsiteY15" fmla="*/ 1705916 h 1939923"/>
              <a:gd name="connsiteX16" fmla="*/ 309709 w 5240102"/>
              <a:gd name="connsiteY16" fmla="*/ 1158152 h 1939923"/>
              <a:gd name="connsiteX17" fmla="*/ 310136 w 5240102"/>
              <a:gd name="connsiteY17"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3747948 w 5240102"/>
              <a:gd name="connsiteY11" fmla="*/ 204659 h 1939923"/>
              <a:gd name="connsiteX12" fmla="*/ 3745081 w 5240102"/>
              <a:gd name="connsiteY12" fmla="*/ 0 h 1939923"/>
              <a:gd name="connsiteX13" fmla="*/ 5240102 w 5240102"/>
              <a:gd name="connsiteY13" fmla="*/ 969962 h 1939923"/>
              <a:gd name="connsiteX14" fmla="*/ 3745081 w 5240102"/>
              <a:gd name="connsiteY14" fmla="*/ 1939923 h 1939923"/>
              <a:gd name="connsiteX15" fmla="*/ 3755892 w 5240102"/>
              <a:gd name="connsiteY15" fmla="*/ 1705916 h 1939923"/>
              <a:gd name="connsiteX16" fmla="*/ 1179400 w 5240102"/>
              <a:gd name="connsiteY16" fmla="*/ 1224395 h 1939923"/>
              <a:gd name="connsiteX17" fmla="*/ 309709 w 5240102"/>
              <a:gd name="connsiteY17" fmla="*/ 1158152 h 1939923"/>
              <a:gd name="connsiteX18" fmla="*/ 310136 w 5240102"/>
              <a:gd name="connsiteY18"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801 w 5240102"/>
              <a:gd name="connsiteY11" fmla="*/ 719117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400 w 5240102"/>
              <a:gd name="connsiteY17" fmla="*/ 1224395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801 w 5240102"/>
              <a:gd name="connsiteY11" fmla="*/ 719117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400 w 5240102"/>
              <a:gd name="connsiteY17" fmla="*/ 1224395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801 w 5240102"/>
              <a:gd name="connsiteY11" fmla="*/ 719117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400 w 5240102"/>
              <a:gd name="connsiteY17" fmla="*/ 1224395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400 w 5240102"/>
              <a:gd name="connsiteY17" fmla="*/ 1224395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400 w 5240102"/>
              <a:gd name="connsiteY17" fmla="*/ 1224395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072 w 5240102"/>
              <a:gd name="connsiteY17" fmla="*/ 1172032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072 w 5240102"/>
              <a:gd name="connsiteY17" fmla="*/ 1172032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1179072 w 5240102"/>
              <a:gd name="connsiteY17" fmla="*/ 1172032 h 1939923"/>
              <a:gd name="connsiteX18" fmla="*/ 309709 w 5240102"/>
              <a:gd name="connsiteY18" fmla="*/ 1158152 h 1939923"/>
              <a:gd name="connsiteX19" fmla="*/ 310136 w 5240102"/>
              <a:gd name="connsiteY19"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747948 w 5240102"/>
              <a:gd name="connsiteY12" fmla="*/ 204659 h 1939923"/>
              <a:gd name="connsiteX13" fmla="*/ 3745081 w 5240102"/>
              <a:gd name="connsiteY13" fmla="*/ 0 h 1939923"/>
              <a:gd name="connsiteX14" fmla="*/ 5240102 w 5240102"/>
              <a:gd name="connsiteY14" fmla="*/ 969962 h 1939923"/>
              <a:gd name="connsiteX15" fmla="*/ 3745081 w 5240102"/>
              <a:gd name="connsiteY15" fmla="*/ 1939923 h 1939923"/>
              <a:gd name="connsiteX16" fmla="*/ 3755892 w 5240102"/>
              <a:gd name="connsiteY16" fmla="*/ 1705916 h 1939923"/>
              <a:gd name="connsiteX17" fmla="*/ 2912164 w 5240102"/>
              <a:gd name="connsiteY17" fmla="*/ 1489240 h 1939923"/>
              <a:gd name="connsiteX18" fmla="*/ 1179072 w 5240102"/>
              <a:gd name="connsiteY18" fmla="*/ 1172032 h 1939923"/>
              <a:gd name="connsiteX19" fmla="*/ 309709 w 5240102"/>
              <a:gd name="connsiteY19" fmla="*/ 1158152 h 1939923"/>
              <a:gd name="connsiteX20" fmla="*/ 310136 w 5240102"/>
              <a:gd name="connsiteY20"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12164 w 5240102"/>
              <a:gd name="connsiteY18" fmla="*/ 1489240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12164 w 5240102"/>
              <a:gd name="connsiteY18" fmla="*/ 1489240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12164 w 5240102"/>
              <a:gd name="connsiteY18" fmla="*/ 1489240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28882 w 5240102"/>
              <a:gd name="connsiteY5" fmla="*/ 908965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28882 w 5240102"/>
              <a:gd name="connsiteY9" fmla="*/ 908965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16297 w 5240102"/>
              <a:gd name="connsiteY5" fmla="*/ 866690 h 1939923"/>
              <a:gd name="connsiteX6" fmla="*/ 260018 w 5240102"/>
              <a:gd name="connsiteY6" fmla="*/ 828046 h 1939923"/>
              <a:gd name="connsiteX7" fmla="*/ 260592 w 5240102"/>
              <a:gd name="connsiteY7" fmla="*/ 1151148 h 1939923"/>
              <a:gd name="connsiteX8" fmla="*/ 126468 w 5240102"/>
              <a:gd name="connsiteY8" fmla="*/ 1123506 h 1939923"/>
              <a:gd name="connsiteX9" fmla="*/ 116297 w 5240102"/>
              <a:gd name="connsiteY9" fmla="*/ 866690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7353 w 5240102"/>
              <a:gd name="connsiteY2" fmla="*/ 1116505 h 1939923"/>
              <a:gd name="connsiteX3" fmla="*/ 7353 w 5240102"/>
              <a:gd name="connsiteY3" fmla="*/ 1094616 h 1939923"/>
              <a:gd name="connsiteX4" fmla="*/ 0 w 5240102"/>
              <a:gd name="connsiteY4" fmla="*/ 980629 h 1939923"/>
              <a:gd name="connsiteX5" fmla="*/ 116297 w 5240102"/>
              <a:gd name="connsiteY5" fmla="*/ 866690 h 1939923"/>
              <a:gd name="connsiteX6" fmla="*/ 260018 w 5240102"/>
              <a:gd name="connsiteY6" fmla="*/ 828046 h 1939923"/>
              <a:gd name="connsiteX7" fmla="*/ 260592 w 5240102"/>
              <a:gd name="connsiteY7" fmla="*/ 1151148 h 1939923"/>
              <a:gd name="connsiteX8" fmla="*/ 125130 w 5240102"/>
              <a:gd name="connsiteY8" fmla="*/ 1155857 h 1939923"/>
              <a:gd name="connsiteX9" fmla="*/ 116297 w 5240102"/>
              <a:gd name="connsiteY9" fmla="*/ 866690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392 w 5240102"/>
              <a:gd name="connsiteY1" fmla="*/ 927352 h 1939923"/>
              <a:gd name="connsiteX2" fmla="*/ 79100 w 5240102"/>
              <a:gd name="connsiteY2" fmla="*/ 1149607 h 1939923"/>
              <a:gd name="connsiteX3" fmla="*/ 7353 w 5240102"/>
              <a:gd name="connsiteY3" fmla="*/ 1094616 h 1939923"/>
              <a:gd name="connsiteX4" fmla="*/ 0 w 5240102"/>
              <a:gd name="connsiteY4" fmla="*/ 980629 h 1939923"/>
              <a:gd name="connsiteX5" fmla="*/ 116297 w 5240102"/>
              <a:gd name="connsiteY5" fmla="*/ 866690 h 1939923"/>
              <a:gd name="connsiteX6" fmla="*/ 260018 w 5240102"/>
              <a:gd name="connsiteY6" fmla="*/ 828046 h 1939923"/>
              <a:gd name="connsiteX7" fmla="*/ 260592 w 5240102"/>
              <a:gd name="connsiteY7" fmla="*/ 1151148 h 1939923"/>
              <a:gd name="connsiteX8" fmla="*/ 125130 w 5240102"/>
              <a:gd name="connsiteY8" fmla="*/ 1155857 h 1939923"/>
              <a:gd name="connsiteX9" fmla="*/ 116297 w 5240102"/>
              <a:gd name="connsiteY9" fmla="*/ 866690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93821 w 5240102"/>
              <a:gd name="connsiteY1" fmla="*/ 871072 h 1939923"/>
              <a:gd name="connsiteX2" fmla="*/ 79100 w 5240102"/>
              <a:gd name="connsiteY2" fmla="*/ 1149607 h 1939923"/>
              <a:gd name="connsiteX3" fmla="*/ 7353 w 5240102"/>
              <a:gd name="connsiteY3" fmla="*/ 1094616 h 1939923"/>
              <a:gd name="connsiteX4" fmla="*/ 0 w 5240102"/>
              <a:gd name="connsiteY4" fmla="*/ 980629 h 1939923"/>
              <a:gd name="connsiteX5" fmla="*/ 116297 w 5240102"/>
              <a:gd name="connsiteY5" fmla="*/ 866690 h 1939923"/>
              <a:gd name="connsiteX6" fmla="*/ 260018 w 5240102"/>
              <a:gd name="connsiteY6" fmla="*/ 828046 h 1939923"/>
              <a:gd name="connsiteX7" fmla="*/ 260592 w 5240102"/>
              <a:gd name="connsiteY7" fmla="*/ 1151148 h 1939923"/>
              <a:gd name="connsiteX8" fmla="*/ 125130 w 5240102"/>
              <a:gd name="connsiteY8" fmla="*/ 1155857 h 1939923"/>
              <a:gd name="connsiteX9" fmla="*/ 116297 w 5240102"/>
              <a:gd name="connsiteY9" fmla="*/ 866690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40102"/>
              <a:gd name="connsiteY0" fmla="*/ 980629 h 1939923"/>
              <a:gd name="connsiteX1" fmla="*/ 83815 w 5240102"/>
              <a:gd name="connsiteY1" fmla="*/ 871904 h 1939923"/>
              <a:gd name="connsiteX2" fmla="*/ 79100 w 5240102"/>
              <a:gd name="connsiteY2" fmla="*/ 1149607 h 1939923"/>
              <a:gd name="connsiteX3" fmla="*/ 7353 w 5240102"/>
              <a:gd name="connsiteY3" fmla="*/ 1094616 h 1939923"/>
              <a:gd name="connsiteX4" fmla="*/ 0 w 5240102"/>
              <a:gd name="connsiteY4" fmla="*/ 980629 h 1939923"/>
              <a:gd name="connsiteX5" fmla="*/ 116297 w 5240102"/>
              <a:gd name="connsiteY5" fmla="*/ 866690 h 1939923"/>
              <a:gd name="connsiteX6" fmla="*/ 260018 w 5240102"/>
              <a:gd name="connsiteY6" fmla="*/ 828046 h 1939923"/>
              <a:gd name="connsiteX7" fmla="*/ 260592 w 5240102"/>
              <a:gd name="connsiteY7" fmla="*/ 1151148 h 1939923"/>
              <a:gd name="connsiteX8" fmla="*/ 125130 w 5240102"/>
              <a:gd name="connsiteY8" fmla="*/ 1155857 h 1939923"/>
              <a:gd name="connsiteX9" fmla="*/ 116297 w 5240102"/>
              <a:gd name="connsiteY9" fmla="*/ 866690 h 1939923"/>
              <a:gd name="connsiteX10" fmla="*/ 310136 w 5240102"/>
              <a:gd name="connsiteY10" fmla="*/ 810785 h 1939923"/>
              <a:gd name="connsiteX11" fmla="*/ 1197965 w 5240102"/>
              <a:gd name="connsiteY11" fmla="*/ 745298 h 1939923"/>
              <a:gd name="connsiteX12" fmla="*/ 3050361 w 5240102"/>
              <a:gd name="connsiteY12" fmla="*/ 438006 h 1939923"/>
              <a:gd name="connsiteX13" fmla="*/ 3747948 w 5240102"/>
              <a:gd name="connsiteY13" fmla="*/ 204659 h 1939923"/>
              <a:gd name="connsiteX14" fmla="*/ 3745081 w 5240102"/>
              <a:gd name="connsiteY14" fmla="*/ 0 h 1939923"/>
              <a:gd name="connsiteX15" fmla="*/ 5240102 w 5240102"/>
              <a:gd name="connsiteY15" fmla="*/ 969962 h 1939923"/>
              <a:gd name="connsiteX16" fmla="*/ 3745081 w 5240102"/>
              <a:gd name="connsiteY16" fmla="*/ 1939923 h 1939923"/>
              <a:gd name="connsiteX17" fmla="*/ 3755892 w 5240102"/>
              <a:gd name="connsiteY17" fmla="*/ 1705916 h 1939923"/>
              <a:gd name="connsiteX18" fmla="*/ 2938018 w 5240102"/>
              <a:gd name="connsiteY18" fmla="*/ 1436714 h 1939923"/>
              <a:gd name="connsiteX19" fmla="*/ 1179072 w 5240102"/>
              <a:gd name="connsiteY19" fmla="*/ 1172032 h 1939923"/>
              <a:gd name="connsiteX20" fmla="*/ 309709 w 5240102"/>
              <a:gd name="connsiteY20" fmla="*/ 1158152 h 1939923"/>
              <a:gd name="connsiteX21" fmla="*/ 310136 w 5240102"/>
              <a:gd name="connsiteY21" fmla="*/ 810785 h 1939923"/>
              <a:gd name="connsiteX0" fmla="*/ 0 w 5256605"/>
              <a:gd name="connsiteY0" fmla="*/ 927598 h 1939923"/>
              <a:gd name="connsiteX1" fmla="*/ 100318 w 5256605"/>
              <a:gd name="connsiteY1" fmla="*/ 871904 h 1939923"/>
              <a:gd name="connsiteX2" fmla="*/ 95603 w 5256605"/>
              <a:gd name="connsiteY2" fmla="*/ 1149607 h 1939923"/>
              <a:gd name="connsiteX3" fmla="*/ 23856 w 5256605"/>
              <a:gd name="connsiteY3" fmla="*/ 1094616 h 1939923"/>
              <a:gd name="connsiteX4" fmla="*/ 0 w 5256605"/>
              <a:gd name="connsiteY4" fmla="*/ 927598 h 1939923"/>
              <a:gd name="connsiteX5" fmla="*/ 132800 w 5256605"/>
              <a:gd name="connsiteY5" fmla="*/ 866690 h 1939923"/>
              <a:gd name="connsiteX6" fmla="*/ 276521 w 5256605"/>
              <a:gd name="connsiteY6" fmla="*/ 828046 h 1939923"/>
              <a:gd name="connsiteX7" fmla="*/ 277095 w 5256605"/>
              <a:gd name="connsiteY7" fmla="*/ 1151148 h 1939923"/>
              <a:gd name="connsiteX8" fmla="*/ 141633 w 5256605"/>
              <a:gd name="connsiteY8" fmla="*/ 1155857 h 1939923"/>
              <a:gd name="connsiteX9" fmla="*/ 132800 w 5256605"/>
              <a:gd name="connsiteY9" fmla="*/ 866690 h 1939923"/>
              <a:gd name="connsiteX10" fmla="*/ 326639 w 5256605"/>
              <a:gd name="connsiteY10" fmla="*/ 810785 h 1939923"/>
              <a:gd name="connsiteX11" fmla="*/ 1214468 w 5256605"/>
              <a:gd name="connsiteY11" fmla="*/ 745298 h 1939923"/>
              <a:gd name="connsiteX12" fmla="*/ 3066864 w 5256605"/>
              <a:gd name="connsiteY12" fmla="*/ 438006 h 1939923"/>
              <a:gd name="connsiteX13" fmla="*/ 3764451 w 5256605"/>
              <a:gd name="connsiteY13" fmla="*/ 204659 h 1939923"/>
              <a:gd name="connsiteX14" fmla="*/ 3761584 w 5256605"/>
              <a:gd name="connsiteY14" fmla="*/ 0 h 1939923"/>
              <a:gd name="connsiteX15" fmla="*/ 5256605 w 5256605"/>
              <a:gd name="connsiteY15" fmla="*/ 969962 h 1939923"/>
              <a:gd name="connsiteX16" fmla="*/ 3761584 w 5256605"/>
              <a:gd name="connsiteY16" fmla="*/ 1939923 h 1939923"/>
              <a:gd name="connsiteX17" fmla="*/ 3772395 w 5256605"/>
              <a:gd name="connsiteY17" fmla="*/ 1705916 h 1939923"/>
              <a:gd name="connsiteX18" fmla="*/ 2954521 w 5256605"/>
              <a:gd name="connsiteY18" fmla="*/ 1436714 h 1939923"/>
              <a:gd name="connsiteX19" fmla="*/ 1195575 w 5256605"/>
              <a:gd name="connsiteY19" fmla="*/ 1172032 h 1939923"/>
              <a:gd name="connsiteX20" fmla="*/ 326212 w 5256605"/>
              <a:gd name="connsiteY20" fmla="*/ 1158152 h 1939923"/>
              <a:gd name="connsiteX21" fmla="*/ 326639 w 5256605"/>
              <a:gd name="connsiteY21" fmla="*/ 810785 h 1939923"/>
              <a:gd name="connsiteX0" fmla="*/ 0 w 5256605"/>
              <a:gd name="connsiteY0" fmla="*/ 927598 h 1939923"/>
              <a:gd name="connsiteX1" fmla="*/ 100318 w 5256605"/>
              <a:gd name="connsiteY1" fmla="*/ 871904 h 1939923"/>
              <a:gd name="connsiteX2" fmla="*/ 95603 w 5256605"/>
              <a:gd name="connsiteY2" fmla="*/ 1149607 h 1939923"/>
              <a:gd name="connsiteX3" fmla="*/ 18764 w 5256605"/>
              <a:gd name="connsiteY3" fmla="*/ 1142393 h 1939923"/>
              <a:gd name="connsiteX4" fmla="*/ 0 w 5256605"/>
              <a:gd name="connsiteY4" fmla="*/ 927598 h 1939923"/>
              <a:gd name="connsiteX5" fmla="*/ 132800 w 5256605"/>
              <a:gd name="connsiteY5" fmla="*/ 866690 h 1939923"/>
              <a:gd name="connsiteX6" fmla="*/ 276521 w 5256605"/>
              <a:gd name="connsiteY6" fmla="*/ 828046 h 1939923"/>
              <a:gd name="connsiteX7" fmla="*/ 277095 w 5256605"/>
              <a:gd name="connsiteY7" fmla="*/ 1151148 h 1939923"/>
              <a:gd name="connsiteX8" fmla="*/ 141633 w 5256605"/>
              <a:gd name="connsiteY8" fmla="*/ 1155857 h 1939923"/>
              <a:gd name="connsiteX9" fmla="*/ 132800 w 5256605"/>
              <a:gd name="connsiteY9" fmla="*/ 866690 h 1939923"/>
              <a:gd name="connsiteX10" fmla="*/ 326639 w 5256605"/>
              <a:gd name="connsiteY10" fmla="*/ 810785 h 1939923"/>
              <a:gd name="connsiteX11" fmla="*/ 1214468 w 5256605"/>
              <a:gd name="connsiteY11" fmla="*/ 745298 h 1939923"/>
              <a:gd name="connsiteX12" fmla="*/ 3066864 w 5256605"/>
              <a:gd name="connsiteY12" fmla="*/ 438006 h 1939923"/>
              <a:gd name="connsiteX13" fmla="*/ 3764451 w 5256605"/>
              <a:gd name="connsiteY13" fmla="*/ 204659 h 1939923"/>
              <a:gd name="connsiteX14" fmla="*/ 3761584 w 5256605"/>
              <a:gd name="connsiteY14" fmla="*/ 0 h 1939923"/>
              <a:gd name="connsiteX15" fmla="*/ 5256605 w 5256605"/>
              <a:gd name="connsiteY15" fmla="*/ 969962 h 1939923"/>
              <a:gd name="connsiteX16" fmla="*/ 3761584 w 5256605"/>
              <a:gd name="connsiteY16" fmla="*/ 1939923 h 1939923"/>
              <a:gd name="connsiteX17" fmla="*/ 3772395 w 5256605"/>
              <a:gd name="connsiteY17" fmla="*/ 1705916 h 1939923"/>
              <a:gd name="connsiteX18" fmla="*/ 2954521 w 5256605"/>
              <a:gd name="connsiteY18" fmla="*/ 1436714 h 1939923"/>
              <a:gd name="connsiteX19" fmla="*/ 1195575 w 5256605"/>
              <a:gd name="connsiteY19" fmla="*/ 1172032 h 1939923"/>
              <a:gd name="connsiteX20" fmla="*/ 326212 w 5256605"/>
              <a:gd name="connsiteY20" fmla="*/ 1158152 h 1939923"/>
              <a:gd name="connsiteX21" fmla="*/ 326639 w 5256605"/>
              <a:gd name="connsiteY21" fmla="*/ 810785 h 1939923"/>
              <a:gd name="connsiteX0" fmla="*/ 0 w 5243514"/>
              <a:gd name="connsiteY0" fmla="*/ 927516 h 1939923"/>
              <a:gd name="connsiteX1" fmla="*/ 87227 w 5243514"/>
              <a:gd name="connsiteY1" fmla="*/ 871904 h 1939923"/>
              <a:gd name="connsiteX2" fmla="*/ 82512 w 5243514"/>
              <a:gd name="connsiteY2" fmla="*/ 1149607 h 1939923"/>
              <a:gd name="connsiteX3" fmla="*/ 5673 w 5243514"/>
              <a:gd name="connsiteY3" fmla="*/ 1142393 h 1939923"/>
              <a:gd name="connsiteX4" fmla="*/ 0 w 5243514"/>
              <a:gd name="connsiteY4" fmla="*/ 927516 h 1939923"/>
              <a:gd name="connsiteX5" fmla="*/ 119709 w 5243514"/>
              <a:gd name="connsiteY5" fmla="*/ 866690 h 1939923"/>
              <a:gd name="connsiteX6" fmla="*/ 263430 w 5243514"/>
              <a:gd name="connsiteY6" fmla="*/ 828046 h 1939923"/>
              <a:gd name="connsiteX7" fmla="*/ 264004 w 5243514"/>
              <a:gd name="connsiteY7" fmla="*/ 1151148 h 1939923"/>
              <a:gd name="connsiteX8" fmla="*/ 128542 w 5243514"/>
              <a:gd name="connsiteY8" fmla="*/ 1155857 h 1939923"/>
              <a:gd name="connsiteX9" fmla="*/ 119709 w 5243514"/>
              <a:gd name="connsiteY9" fmla="*/ 866690 h 1939923"/>
              <a:gd name="connsiteX10" fmla="*/ 313548 w 5243514"/>
              <a:gd name="connsiteY10" fmla="*/ 810785 h 1939923"/>
              <a:gd name="connsiteX11" fmla="*/ 1201377 w 5243514"/>
              <a:gd name="connsiteY11" fmla="*/ 745298 h 1939923"/>
              <a:gd name="connsiteX12" fmla="*/ 3053773 w 5243514"/>
              <a:gd name="connsiteY12" fmla="*/ 438006 h 1939923"/>
              <a:gd name="connsiteX13" fmla="*/ 3751360 w 5243514"/>
              <a:gd name="connsiteY13" fmla="*/ 204659 h 1939923"/>
              <a:gd name="connsiteX14" fmla="*/ 3748493 w 5243514"/>
              <a:gd name="connsiteY14" fmla="*/ 0 h 1939923"/>
              <a:gd name="connsiteX15" fmla="*/ 5243514 w 5243514"/>
              <a:gd name="connsiteY15" fmla="*/ 969962 h 1939923"/>
              <a:gd name="connsiteX16" fmla="*/ 3748493 w 5243514"/>
              <a:gd name="connsiteY16" fmla="*/ 1939923 h 1939923"/>
              <a:gd name="connsiteX17" fmla="*/ 3759304 w 5243514"/>
              <a:gd name="connsiteY17" fmla="*/ 1705916 h 1939923"/>
              <a:gd name="connsiteX18" fmla="*/ 2941430 w 5243514"/>
              <a:gd name="connsiteY18" fmla="*/ 1436714 h 1939923"/>
              <a:gd name="connsiteX19" fmla="*/ 1182484 w 5243514"/>
              <a:gd name="connsiteY19" fmla="*/ 1172032 h 1939923"/>
              <a:gd name="connsiteX20" fmla="*/ 313121 w 5243514"/>
              <a:gd name="connsiteY20" fmla="*/ 1158152 h 1939923"/>
              <a:gd name="connsiteX21" fmla="*/ 313548 w 5243514"/>
              <a:gd name="connsiteY21" fmla="*/ 810785 h 1939923"/>
              <a:gd name="connsiteX0" fmla="*/ 0 w 5249015"/>
              <a:gd name="connsiteY0" fmla="*/ 909839 h 1939923"/>
              <a:gd name="connsiteX1" fmla="*/ 92728 w 5249015"/>
              <a:gd name="connsiteY1" fmla="*/ 871904 h 1939923"/>
              <a:gd name="connsiteX2" fmla="*/ 88013 w 5249015"/>
              <a:gd name="connsiteY2" fmla="*/ 1149607 h 1939923"/>
              <a:gd name="connsiteX3" fmla="*/ 11174 w 5249015"/>
              <a:gd name="connsiteY3" fmla="*/ 1142393 h 1939923"/>
              <a:gd name="connsiteX4" fmla="*/ 0 w 5249015"/>
              <a:gd name="connsiteY4" fmla="*/ 909839 h 1939923"/>
              <a:gd name="connsiteX5" fmla="*/ 125210 w 5249015"/>
              <a:gd name="connsiteY5" fmla="*/ 866690 h 1939923"/>
              <a:gd name="connsiteX6" fmla="*/ 268931 w 5249015"/>
              <a:gd name="connsiteY6" fmla="*/ 828046 h 1939923"/>
              <a:gd name="connsiteX7" fmla="*/ 269505 w 5249015"/>
              <a:gd name="connsiteY7" fmla="*/ 1151148 h 1939923"/>
              <a:gd name="connsiteX8" fmla="*/ 134043 w 5249015"/>
              <a:gd name="connsiteY8" fmla="*/ 1155857 h 1939923"/>
              <a:gd name="connsiteX9" fmla="*/ 125210 w 5249015"/>
              <a:gd name="connsiteY9" fmla="*/ 866690 h 1939923"/>
              <a:gd name="connsiteX10" fmla="*/ 319049 w 5249015"/>
              <a:gd name="connsiteY10" fmla="*/ 810785 h 1939923"/>
              <a:gd name="connsiteX11" fmla="*/ 1206878 w 5249015"/>
              <a:gd name="connsiteY11" fmla="*/ 745298 h 1939923"/>
              <a:gd name="connsiteX12" fmla="*/ 3059274 w 5249015"/>
              <a:gd name="connsiteY12" fmla="*/ 438006 h 1939923"/>
              <a:gd name="connsiteX13" fmla="*/ 3756861 w 5249015"/>
              <a:gd name="connsiteY13" fmla="*/ 204659 h 1939923"/>
              <a:gd name="connsiteX14" fmla="*/ 3753994 w 5249015"/>
              <a:gd name="connsiteY14" fmla="*/ 0 h 1939923"/>
              <a:gd name="connsiteX15" fmla="*/ 5249015 w 5249015"/>
              <a:gd name="connsiteY15" fmla="*/ 969962 h 1939923"/>
              <a:gd name="connsiteX16" fmla="*/ 3753994 w 5249015"/>
              <a:gd name="connsiteY16" fmla="*/ 1939923 h 1939923"/>
              <a:gd name="connsiteX17" fmla="*/ 3764805 w 5249015"/>
              <a:gd name="connsiteY17" fmla="*/ 1705916 h 1939923"/>
              <a:gd name="connsiteX18" fmla="*/ 2946931 w 5249015"/>
              <a:gd name="connsiteY18" fmla="*/ 1436714 h 1939923"/>
              <a:gd name="connsiteX19" fmla="*/ 1187985 w 5249015"/>
              <a:gd name="connsiteY19" fmla="*/ 1172032 h 1939923"/>
              <a:gd name="connsiteX20" fmla="*/ 318622 w 5249015"/>
              <a:gd name="connsiteY20" fmla="*/ 1158152 h 1939923"/>
              <a:gd name="connsiteX21" fmla="*/ 319049 w 5249015"/>
              <a:gd name="connsiteY21" fmla="*/ 810785 h 1939923"/>
              <a:gd name="connsiteX0" fmla="*/ 0 w 5249015"/>
              <a:gd name="connsiteY0" fmla="*/ 909839 h 1939923"/>
              <a:gd name="connsiteX1" fmla="*/ 92728 w 5249015"/>
              <a:gd name="connsiteY1" fmla="*/ 871904 h 1939923"/>
              <a:gd name="connsiteX2" fmla="*/ 88013 w 5249015"/>
              <a:gd name="connsiteY2" fmla="*/ 1149607 h 1939923"/>
              <a:gd name="connsiteX3" fmla="*/ 2752 w 5249015"/>
              <a:gd name="connsiteY3" fmla="*/ 1150147 h 1939923"/>
              <a:gd name="connsiteX4" fmla="*/ 0 w 5249015"/>
              <a:gd name="connsiteY4" fmla="*/ 909839 h 1939923"/>
              <a:gd name="connsiteX5" fmla="*/ 125210 w 5249015"/>
              <a:gd name="connsiteY5" fmla="*/ 866690 h 1939923"/>
              <a:gd name="connsiteX6" fmla="*/ 268931 w 5249015"/>
              <a:gd name="connsiteY6" fmla="*/ 828046 h 1939923"/>
              <a:gd name="connsiteX7" fmla="*/ 269505 w 5249015"/>
              <a:gd name="connsiteY7" fmla="*/ 1151148 h 1939923"/>
              <a:gd name="connsiteX8" fmla="*/ 134043 w 5249015"/>
              <a:gd name="connsiteY8" fmla="*/ 1155857 h 1939923"/>
              <a:gd name="connsiteX9" fmla="*/ 125210 w 5249015"/>
              <a:gd name="connsiteY9" fmla="*/ 866690 h 1939923"/>
              <a:gd name="connsiteX10" fmla="*/ 319049 w 5249015"/>
              <a:gd name="connsiteY10" fmla="*/ 810785 h 1939923"/>
              <a:gd name="connsiteX11" fmla="*/ 1206878 w 5249015"/>
              <a:gd name="connsiteY11" fmla="*/ 745298 h 1939923"/>
              <a:gd name="connsiteX12" fmla="*/ 3059274 w 5249015"/>
              <a:gd name="connsiteY12" fmla="*/ 438006 h 1939923"/>
              <a:gd name="connsiteX13" fmla="*/ 3756861 w 5249015"/>
              <a:gd name="connsiteY13" fmla="*/ 204659 h 1939923"/>
              <a:gd name="connsiteX14" fmla="*/ 3753994 w 5249015"/>
              <a:gd name="connsiteY14" fmla="*/ 0 h 1939923"/>
              <a:gd name="connsiteX15" fmla="*/ 5249015 w 5249015"/>
              <a:gd name="connsiteY15" fmla="*/ 969962 h 1939923"/>
              <a:gd name="connsiteX16" fmla="*/ 3753994 w 5249015"/>
              <a:gd name="connsiteY16" fmla="*/ 1939923 h 1939923"/>
              <a:gd name="connsiteX17" fmla="*/ 3764805 w 5249015"/>
              <a:gd name="connsiteY17" fmla="*/ 1705916 h 1939923"/>
              <a:gd name="connsiteX18" fmla="*/ 2946931 w 5249015"/>
              <a:gd name="connsiteY18" fmla="*/ 1436714 h 1939923"/>
              <a:gd name="connsiteX19" fmla="*/ 1187985 w 5249015"/>
              <a:gd name="connsiteY19" fmla="*/ 1172032 h 1939923"/>
              <a:gd name="connsiteX20" fmla="*/ 318622 w 5249015"/>
              <a:gd name="connsiteY20" fmla="*/ 1158152 h 1939923"/>
              <a:gd name="connsiteX21" fmla="*/ 319049 w 5249015"/>
              <a:gd name="connsiteY21" fmla="*/ 810785 h 1939923"/>
              <a:gd name="connsiteX0" fmla="*/ 0 w 5249015"/>
              <a:gd name="connsiteY0" fmla="*/ 909839 h 1939923"/>
              <a:gd name="connsiteX1" fmla="*/ 92728 w 5249015"/>
              <a:gd name="connsiteY1" fmla="*/ 871904 h 1939923"/>
              <a:gd name="connsiteX2" fmla="*/ 88013 w 5249015"/>
              <a:gd name="connsiteY2" fmla="*/ 1149607 h 1939923"/>
              <a:gd name="connsiteX3" fmla="*/ 2752 w 5249015"/>
              <a:gd name="connsiteY3" fmla="*/ 1150147 h 1939923"/>
              <a:gd name="connsiteX4" fmla="*/ 0 w 5249015"/>
              <a:gd name="connsiteY4" fmla="*/ 909839 h 1939923"/>
              <a:gd name="connsiteX5" fmla="*/ 125210 w 5249015"/>
              <a:gd name="connsiteY5" fmla="*/ 866690 h 1939923"/>
              <a:gd name="connsiteX6" fmla="*/ 268931 w 5249015"/>
              <a:gd name="connsiteY6" fmla="*/ 828046 h 1939923"/>
              <a:gd name="connsiteX7" fmla="*/ 269505 w 5249015"/>
              <a:gd name="connsiteY7" fmla="*/ 1151148 h 1939923"/>
              <a:gd name="connsiteX8" fmla="*/ 134043 w 5249015"/>
              <a:gd name="connsiteY8" fmla="*/ 1155857 h 1939923"/>
              <a:gd name="connsiteX9" fmla="*/ 125210 w 5249015"/>
              <a:gd name="connsiteY9" fmla="*/ 866690 h 1939923"/>
              <a:gd name="connsiteX10" fmla="*/ 319049 w 5249015"/>
              <a:gd name="connsiteY10" fmla="*/ 810785 h 1939923"/>
              <a:gd name="connsiteX11" fmla="*/ 1206878 w 5249015"/>
              <a:gd name="connsiteY11" fmla="*/ 745298 h 1939923"/>
              <a:gd name="connsiteX12" fmla="*/ 3059274 w 5249015"/>
              <a:gd name="connsiteY12" fmla="*/ 438006 h 1939923"/>
              <a:gd name="connsiteX13" fmla="*/ 3786491 w 5249015"/>
              <a:gd name="connsiteY13" fmla="*/ 301880 h 1939923"/>
              <a:gd name="connsiteX14" fmla="*/ 3753994 w 5249015"/>
              <a:gd name="connsiteY14" fmla="*/ 0 h 1939923"/>
              <a:gd name="connsiteX15" fmla="*/ 5249015 w 5249015"/>
              <a:gd name="connsiteY15" fmla="*/ 969962 h 1939923"/>
              <a:gd name="connsiteX16" fmla="*/ 3753994 w 5249015"/>
              <a:gd name="connsiteY16" fmla="*/ 1939923 h 1939923"/>
              <a:gd name="connsiteX17" fmla="*/ 3764805 w 5249015"/>
              <a:gd name="connsiteY17" fmla="*/ 1705916 h 1939923"/>
              <a:gd name="connsiteX18" fmla="*/ 2946931 w 5249015"/>
              <a:gd name="connsiteY18" fmla="*/ 1436714 h 1939923"/>
              <a:gd name="connsiteX19" fmla="*/ 1187985 w 5249015"/>
              <a:gd name="connsiteY19" fmla="*/ 1172032 h 1939923"/>
              <a:gd name="connsiteX20" fmla="*/ 318622 w 5249015"/>
              <a:gd name="connsiteY20" fmla="*/ 1158152 h 1939923"/>
              <a:gd name="connsiteX21" fmla="*/ 319049 w 5249015"/>
              <a:gd name="connsiteY21" fmla="*/ 810785 h 1939923"/>
              <a:gd name="connsiteX0" fmla="*/ 0 w 5249015"/>
              <a:gd name="connsiteY0" fmla="*/ 909839 h 1939923"/>
              <a:gd name="connsiteX1" fmla="*/ 92728 w 5249015"/>
              <a:gd name="connsiteY1" fmla="*/ 871904 h 1939923"/>
              <a:gd name="connsiteX2" fmla="*/ 88013 w 5249015"/>
              <a:gd name="connsiteY2" fmla="*/ 1149607 h 1939923"/>
              <a:gd name="connsiteX3" fmla="*/ 2752 w 5249015"/>
              <a:gd name="connsiteY3" fmla="*/ 1150147 h 1939923"/>
              <a:gd name="connsiteX4" fmla="*/ 0 w 5249015"/>
              <a:gd name="connsiteY4" fmla="*/ 909839 h 1939923"/>
              <a:gd name="connsiteX5" fmla="*/ 125210 w 5249015"/>
              <a:gd name="connsiteY5" fmla="*/ 866690 h 1939923"/>
              <a:gd name="connsiteX6" fmla="*/ 268931 w 5249015"/>
              <a:gd name="connsiteY6" fmla="*/ 828046 h 1939923"/>
              <a:gd name="connsiteX7" fmla="*/ 269505 w 5249015"/>
              <a:gd name="connsiteY7" fmla="*/ 1151148 h 1939923"/>
              <a:gd name="connsiteX8" fmla="*/ 134043 w 5249015"/>
              <a:gd name="connsiteY8" fmla="*/ 1155857 h 1939923"/>
              <a:gd name="connsiteX9" fmla="*/ 125210 w 5249015"/>
              <a:gd name="connsiteY9" fmla="*/ 866690 h 1939923"/>
              <a:gd name="connsiteX10" fmla="*/ 319049 w 5249015"/>
              <a:gd name="connsiteY10" fmla="*/ 810785 h 1939923"/>
              <a:gd name="connsiteX11" fmla="*/ 1206878 w 5249015"/>
              <a:gd name="connsiteY11" fmla="*/ 745298 h 1939923"/>
              <a:gd name="connsiteX12" fmla="*/ 3059274 w 5249015"/>
              <a:gd name="connsiteY12" fmla="*/ 438006 h 1939923"/>
              <a:gd name="connsiteX13" fmla="*/ 3786491 w 5249015"/>
              <a:gd name="connsiteY13" fmla="*/ 301880 h 1939923"/>
              <a:gd name="connsiteX14" fmla="*/ 3753994 w 5249015"/>
              <a:gd name="connsiteY14" fmla="*/ 0 h 1939923"/>
              <a:gd name="connsiteX15" fmla="*/ 5249015 w 5249015"/>
              <a:gd name="connsiteY15" fmla="*/ 969962 h 1939923"/>
              <a:gd name="connsiteX16" fmla="*/ 3753994 w 5249015"/>
              <a:gd name="connsiteY16" fmla="*/ 1939923 h 1939923"/>
              <a:gd name="connsiteX17" fmla="*/ 3795883 w 5249015"/>
              <a:gd name="connsiteY17" fmla="*/ 1632106 h 1939923"/>
              <a:gd name="connsiteX18" fmla="*/ 2946931 w 5249015"/>
              <a:gd name="connsiteY18" fmla="*/ 1436714 h 1939923"/>
              <a:gd name="connsiteX19" fmla="*/ 1187985 w 5249015"/>
              <a:gd name="connsiteY19" fmla="*/ 1172032 h 1939923"/>
              <a:gd name="connsiteX20" fmla="*/ 318622 w 5249015"/>
              <a:gd name="connsiteY20" fmla="*/ 1158152 h 1939923"/>
              <a:gd name="connsiteX21" fmla="*/ 319049 w 5249015"/>
              <a:gd name="connsiteY21" fmla="*/ 810785 h 1939923"/>
              <a:gd name="connsiteX0" fmla="*/ 0 w 5249015"/>
              <a:gd name="connsiteY0" fmla="*/ 909839 h 1944555"/>
              <a:gd name="connsiteX1" fmla="*/ 92728 w 5249015"/>
              <a:gd name="connsiteY1" fmla="*/ 871904 h 1944555"/>
              <a:gd name="connsiteX2" fmla="*/ 88013 w 5249015"/>
              <a:gd name="connsiteY2" fmla="*/ 1149607 h 1944555"/>
              <a:gd name="connsiteX3" fmla="*/ 2752 w 5249015"/>
              <a:gd name="connsiteY3" fmla="*/ 1150147 h 1944555"/>
              <a:gd name="connsiteX4" fmla="*/ 0 w 5249015"/>
              <a:gd name="connsiteY4" fmla="*/ 909839 h 1944555"/>
              <a:gd name="connsiteX5" fmla="*/ 125210 w 5249015"/>
              <a:gd name="connsiteY5" fmla="*/ 866690 h 1944555"/>
              <a:gd name="connsiteX6" fmla="*/ 268931 w 5249015"/>
              <a:gd name="connsiteY6" fmla="*/ 828046 h 1944555"/>
              <a:gd name="connsiteX7" fmla="*/ 269505 w 5249015"/>
              <a:gd name="connsiteY7" fmla="*/ 1151148 h 1944555"/>
              <a:gd name="connsiteX8" fmla="*/ 134043 w 5249015"/>
              <a:gd name="connsiteY8" fmla="*/ 1155857 h 1944555"/>
              <a:gd name="connsiteX9" fmla="*/ 125210 w 5249015"/>
              <a:gd name="connsiteY9" fmla="*/ 866690 h 1944555"/>
              <a:gd name="connsiteX10" fmla="*/ 319049 w 5249015"/>
              <a:gd name="connsiteY10" fmla="*/ 810785 h 1944555"/>
              <a:gd name="connsiteX11" fmla="*/ 1206878 w 5249015"/>
              <a:gd name="connsiteY11" fmla="*/ 745298 h 1944555"/>
              <a:gd name="connsiteX12" fmla="*/ 3059274 w 5249015"/>
              <a:gd name="connsiteY12" fmla="*/ 438006 h 1944555"/>
              <a:gd name="connsiteX13" fmla="*/ 3786491 w 5249015"/>
              <a:gd name="connsiteY13" fmla="*/ 301880 h 1944555"/>
              <a:gd name="connsiteX14" fmla="*/ 3753994 w 5249015"/>
              <a:gd name="connsiteY14" fmla="*/ 0 h 1944555"/>
              <a:gd name="connsiteX15" fmla="*/ 5249015 w 5249015"/>
              <a:gd name="connsiteY15" fmla="*/ 969962 h 1944555"/>
              <a:gd name="connsiteX16" fmla="*/ 3775086 w 5249015"/>
              <a:gd name="connsiteY16" fmla="*/ 1944555 h 1944555"/>
              <a:gd name="connsiteX17" fmla="*/ 3795883 w 5249015"/>
              <a:gd name="connsiteY17" fmla="*/ 1632106 h 1944555"/>
              <a:gd name="connsiteX18" fmla="*/ 2946931 w 5249015"/>
              <a:gd name="connsiteY18" fmla="*/ 1436714 h 1944555"/>
              <a:gd name="connsiteX19" fmla="*/ 1187985 w 5249015"/>
              <a:gd name="connsiteY19" fmla="*/ 1172032 h 1944555"/>
              <a:gd name="connsiteX20" fmla="*/ 318622 w 5249015"/>
              <a:gd name="connsiteY20" fmla="*/ 1158152 h 1944555"/>
              <a:gd name="connsiteX21" fmla="*/ 319049 w 5249015"/>
              <a:gd name="connsiteY21" fmla="*/ 810785 h 1944555"/>
              <a:gd name="connsiteX0" fmla="*/ 0 w 5259700"/>
              <a:gd name="connsiteY0" fmla="*/ 887334 h 1944555"/>
              <a:gd name="connsiteX1" fmla="*/ 103413 w 5259700"/>
              <a:gd name="connsiteY1" fmla="*/ 871904 h 1944555"/>
              <a:gd name="connsiteX2" fmla="*/ 98698 w 5259700"/>
              <a:gd name="connsiteY2" fmla="*/ 1149607 h 1944555"/>
              <a:gd name="connsiteX3" fmla="*/ 13437 w 5259700"/>
              <a:gd name="connsiteY3" fmla="*/ 1150147 h 1944555"/>
              <a:gd name="connsiteX4" fmla="*/ 0 w 5259700"/>
              <a:gd name="connsiteY4" fmla="*/ 887334 h 1944555"/>
              <a:gd name="connsiteX5" fmla="*/ 135895 w 5259700"/>
              <a:gd name="connsiteY5" fmla="*/ 866690 h 1944555"/>
              <a:gd name="connsiteX6" fmla="*/ 279616 w 5259700"/>
              <a:gd name="connsiteY6" fmla="*/ 828046 h 1944555"/>
              <a:gd name="connsiteX7" fmla="*/ 280190 w 5259700"/>
              <a:gd name="connsiteY7" fmla="*/ 1151148 h 1944555"/>
              <a:gd name="connsiteX8" fmla="*/ 144728 w 5259700"/>
              <a:gd name="connsiteY8" fmla="*/ 1155857 h 1944555"/>
              <a:gd name="connsiteX9" fmla="*/ 135895 w 5259700"/>
              <a:gd name="connsiteY9" fmla="*/ 866690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4948 w 5264648"/>
              <a:gd name="connsiteY0" fmla="*/ 887334 h 1944555"/>
              <a:gd name="connsiteX1" fmla="*/ 108361 w 5264648"/>
              <a:gd name="connsiteY1" fmla="*/ 871904 h 1944555"/>
              <a:gd name="connsiteX2" fmla="*/ 103646 w 5264648"/>
              <a:gd name="connsiteY2" fmla="*/ 1149607 h 1944555"/>
              <a:gd name="connsiteX3" fmla="*/ 0 w 5264648"/>
              <a:gd name="connsiteY3" fmla="*/ 1156190 h 1944555"/>
              <a:gd name="connsiteX4" fmla="*/ 4948 w 5264648"/>
              <a:gd name="connsiteY4" fmla="*/ 887334 h 1944555"/>
              <a:gd name="connsiteX5" fmla="*/ 140843 w 5264648"/>
              <a:gd name="connsiteY5" fmla="*/ 866690 h 1944555"/>
              <a:gd name="connsiteX6" fmla="*/ 284564 w 5264648"/>
              <a:gd name="connsiteY6" fmla="*/ 828046 h 1944555"/>
              <a:gd name="connsiteX7" fmla="*/ 285138 w 5264648"/>
              <a:gd name="connsiteY7" fmla="*/ 1151148 h 1944555"/>
              <a:gd name="connsiteX8" fmla="*/ 149676 w 5264648"/>
              <a:gd name="connsiteY8" fmla="*/ 1155857 h 1944555"/>
              <a:gd name="connsiteX9" fmla="*/ 140843 w 5264648"/>
              <a:gd name="connsiteY9" fmla="*/ 866690 h 1944555"/>
              <a:gd name="connsiteX10" fmla="*/ 334682 w 5264648"/>
              <a:gd name="connsiteY10" fmla="*/ 810785 h 1944555"/>
              <a:gd name="connsiteX11" fmla="*/ 1222511 w 5264648"/>
              <a:gd name="connsiteY11" fmla="*/ 745298 h 1944555"/>
              <a:gd name="connsiteX12" fmla="*/ 3074907 w 5264648"/>
              <a:gd name="connsiteY12" fmla="*/ 438006 h 1944555"/>
              <a:gd name="connsiteX13" fmla="*/ 3802124 w 5264648"/>
              <a:gd name="connsiteY13" fmla="*/ 301880 h 1944555"/>
              <a:gd name="connsiteX14" fmla="*/ 3769627 w 5264648"/>
              <a:gd name="connsiteY14" fmla="*/ 0 h 1944555"/>
              <a:gd name="connsiteX15" fmla="*/ 5264648 w 5264648"/>
              <a:gd name="connsiteY15" fmla="*/ 969962 h 1944555"/>
              <a:gd name="connsiteX16" fmla="*/ 3790719 w 5264648"/>
              <a:gd name="connsiteY16" fmla="*/ 1944555 h 1944555"/>
              <a:gd name="connsiteX17" fmla="*/ 3811516 w 5264648"/>
              <a:gd name="connsiteY17" fmla="*/ 1632106 h 1944555"/>
              <a:gd name="connsiteX18" fmla="*/ 2962564 w 5264648"/>
              <a:gd name="connsiteY18" fmla="*/ 1436714 h 1944555"/>
              <a:gd name="connsiteX19" fmla="*/ 1203618 w 5264648"/>
              <a:gd name="connsiteY19" fmla="*/ 1172032 h 1944555"/>
              <a:gd name="connsiteX20" fmla="*/ 334255 w 5264648"/>
              <a:gd name="connsiteY20" fmla="*/ 1158152 h 1944555"/>
              <a:gd name="connsiteX21" fmla="*/ 334682 w 5264648"/>
              <a:gd name="connsiteY21" fmla="*/ 810785 h 1944555"/>
              <a:gd name="connsiteX0" fmla="*/ 0 w 5259700"/>
              <a:gd name="connsiteY0" fmla="*/ 887334 h 1944555"/>
              <a:gd name="connsiteX1" fmla="*/ 103413 w 5259700"/>
              <a:gd name="connsiteY1" fmla="*/ 871904 h 1944555"/>
              <a:gd name="connsiteX2" fmla="*/ 98698 w 5259700"/>
              <a:gd name="connsiteY2" fmla="*/ 1149607 h 1944555"/>
              <a:gd name="connsiteX3" fmla="*/ 5598 w 5259700"/>
              <a:gd name="connsiteY3" fmla="*/ 1158506 h 1944555"/>
              <a:gd name="connsiteX4" fmla="*/ 0 w 5259700"/>
              <a:gd name="connsiteY4" fmla="*/ 887334 h 1944555"/>
              <a:gd name="connsiteX5" fmla="*/ 135895 w 5259700"/>
              <a:gd name="connsiteY5" fmla="*/ 866690 h 1944555"/>
              <a:gd name="connsiteX6" fmla="*/ 279616 w 5259700"/>
              <a:gd name="connsiteY6" fmla="*/ 828046 h 1944555"/>
              <a:gd name="connsiteX7" fmla="*/ 280190 w 5259700"/>
              <a:gd name="connsiteY7" fmla="*/ 1151148 h 1944555"/>
              <a:gd name="connsiteX8" fmla="*/ 144728 w 5259700"/>
              <a:gd name="connsiteY8" fmla="*/ 1155857 h 1944555"/>
              <a:gd name="connsiteX9" fmla="*/ 135895 w 5259700"/>
              <a:gd name="connsiteY9" fmla="*/ 866690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700"/>
              <a:gd name="connsiteY0" fmla="*/ 887334 h 1944555"/>
              <a:gd name="connsiteX1" fmla="*/ 103413 w 5259700"/>
              <a:gd name="connsiteY1" fmla="*/ 871904 h 1944555"/>
              <a:gd name="connsiteX2" fmla="*/ 98698 w 5259700"/>
              <a:gd name="connsiteY2" fmla="*/ 1149607 h 1944555"/>
              <a:gd name="connsiteX3" fmla="*/ 5598 w 5259700"/>
              <a:gd name="connsiteY3" fmla="*/ 1158506 h 1944555"/>
              <a:gd name="connsiteX4" fmla="*/ 0 w 5259700"/>
              <a:gd name="connsiteY4" fmla="*/ 887334 h 1944555"/>
              <a:gd name="connsiteX5" fmla="*/ 126493 w 5259700"/>
              <a:gd name="connsiteY5" fmla="*/ 839427 h 1944555"/>
              <a:gd name="connsiteX6" fmla="*/ 279616 w 5259700"/>
              <a:gd name="connsiteY6" fmla="*/ 828046 h 1944555"/>
              <a:gd name="connsiteX7" fmla="*/ 280190 w 5259700"/>
              <a:gd name="connsiteY7" fmla="*/ 1151148 h 1944555"/>
              <a:gd name="connsiteX8" fmla="*/ 144728 w 5259700"/>
              <a:gd name="connsiteY8" fmla="*/ 1155857 h 1944555"/>
              <a:gd name="connsiteX9" fmla="*/ 126493 w 5259700"/>
              <a:gd name="connsiteY9" fmla="*/ 839427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700"/>
              <a:gd name="connsiteY0" fmla="*/ 887334 h 1944555"/>
              <a:gd name="connsiteX1" fmla="*/ 103413 w 5259700"/>
              <a:gd name="connsiteY1" fmla="*/ 871904 h 1944555"/>
              <a:gd name="connsiteX2" fmla="*/ 98698 w 5259700"/>
              <a:gd name="connsiteY2" fmla="*/ 1149607 h 1944555"/>
              <a:gd name="connsiteX3" fmla="*/ 5598 w 5259700"/>
              <a:gd name="connsiteY3" fmla="*/ 1158506 h 1944555"/>
              <a:gd name="connsiteX4" fmla="*/ 0 w 5259700"/>
              <a:gd name="connsiteY4" fmla="*/ 887334 h 1944555"/>
              <a:gd name="connsiteX5" fmla="*/ 126493 w 5259700"/>
              <a:gd name="connsiteY5" fmla="*/ 839427 h 1944555"/>
              <a:gd name="connsiteX6" fmla="*/ 279616 w 5259700"/>
              <a:gd name="connsiteY6" fmla="*/ 828046 h 1944555"/>
              <a:gd name="connsiteX7" fmla="*/ 278907 w 5259700"/>
              <a:gd name="connsiteY7" fmla="*/ 1155906 h 1944555"/>
              <a:gd name="connsiteX8" fmla="*/ 144728 w 5259700"/>
              <a:gd name="connsiteY8" fmla="*/ 1155857 h 1944555"/>
              <a:gd name="connsiteX9" fmla="*/ 126493 w 5259700"/>
              <a:gd name="connsiteY9" fmla="*/ 839427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700"/>
              <a:gd name="connsiteY0" fmla="*/ 887334 h 1944555"/>
              <a:gd name="connsiteX1" fmla="*/ 83465 w 5259700"/>
              <a:gd name="connsiteY1" fmla="*/ 842325 h 1944555"/>
              <a:gd name="connsiteX2" fmla="*/ 98698 w 5259700"/>
              <a:gd name="connsiteY2" fmla="*/ 1149607 h 1944555"/>
              <a:gd name="connsiteX3" fmla="*/ 5598 w 5259700"/>
              <a:gd name="connsiteY3" fmla="*/ 1158506 h 1944555"/>
              <a:gd name="connsiteX4" fmla="*/ 0 w 5259700"/>
              <a:gd name="connsiteY4" fmla="*/ 887334 h 1944555"/>
              <a:gd name="connsiteX5" fmla="*/ 126493 w 5259700"/>
              <a:gd name="connsiteY5" fmla="*/ 839427 h 1944555"/>
              <a:gd name="connsiteX6" fmla="*/ 279616 w 5259700"/>
              <a:gd name="connsiteY6" fmla="*/ 828046 h 1944555"/>
              <a:gd name="connsiteX7" fmla="*/ 278907 w 5259700"/>
              <a:gd name="connsiteY7" fmla="*/ 1155906 h 1944555"/>
              <a:gd name="connsiteX8" fmla="*/ 144728 w 5259700"/>
              <a:gd name="connsiteY8" fmla="*/ 1155857 h 1944555"/>
              <a:gd name="connsiteX9" fmla="*/ 126493 w 5259700"/>
              <a:gd name="connsiteY9" fmla="*/ 839427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700"/>
              <a:gd name="connsiteY0" fmla="*/ 887334 h 1944555"/>
              <a:gd name="connsiteX1" fmla="*/ 95153 w 5259700"/>
              <a:gd name="connsiteY1" fmla="*/ 819694 h 1944555"/>
              <a:gd name="connsiteX2" fmla="*/ 98698 w 5259700"/>
              <a:gd name="connsiteY2" fmla="*/ 1149607 h 1944555"/>
              <a:gd name="connsiteX3" fmla="*/ 5598 w 5259700"/>
              <a:gd name="connsiteY3" fmla="*/ 1158506 h 1944555"/>
              <a:gd name="connsiteX4" fmla="*/ 0 w 5259700"/>
              <a:gd name="connsiteY4" fmla="*/ 887334 h 1944555"/>
              <a:gd name="connsiteX5" fmla="*/ 126493 w 5259700"/>
              <a:gd name="connsiteY5" fmla="*/ 839427 h 1944555"/>
              <a:gd name="connsiteX6" fmla="*/ 279616 w 5259700"/>
              <a:gd name="connsiteY6" fmla="*/ 828046 h 1944555"/>
              <a:gd name="connsiteX7" fmla="*/ 278907 w 5259700"/>
              <a:gd name="connsiteY7" fmla="*/ 1155906 h 1944555"/>
              <a:gd name="connsiteX8" fmla="*/ 144728 w 5259700"/>
              <a:gd name="connsiteY8" fmla="*/ 1155857 h 1944555"/>
              <a:gd name="connsiteX9" fmla="*/ 126493 w 5259700"/>
              <a:gd name="connsiteY9" fmla="*/ 839427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700"/>
              <a:gd name="connsiteY0" fmla="*/ 887334 h 1944555"/>
              <a:gd name="connsiteX1" fmla="*/ 92727 w 5259700"/>
              <a:gd name="connsiteY1" fmla="*/ 849399 h 1944555"/>
              <a:gd name="connsiteX2" fmla="*/ 98698 w 5259700"/>
              <a:gd name="connsiteY2" fmla="*/ 1149607 h 1944555"/>
              <a:gd name="connsiteX3" fmla="*/ 5598 w 5259700"/>
              <a:gd name="connsiteY3" fmla="*/ 1158506 h 1944555"/>
              <a:gd name="connsiteX4" fmla="*/ 0 w 5259700"/>
              <a:gd name="connsiteY4" fmla="*/ 887334 h 1944555"/>
              <a:gd name="connsiteX5" fmla="*/ 126493 w 5259700"/>
              <a:gd name="connsiteY5" fmla="*/ 839427 h 1944555"/>
              <a:gd name="connsiteX6" fmla="*/ 279616 w 5259700"/>
              <a:gd name="connsiteY6" fmla="*/ 828046 h 1944555"/>
              <a:gd name="connsiteX7" fmla="*/ 278907 w 5259700"/>
              <a:gd name="connsiteY7" fmla="*/ 1155906 h 1944555"/>
              <a:gd name="connsiteX8" fmla="*/ 144728 w 5259700"/>
              <a:gd name="connsiteY8" fmla="*/ 1155857 h 1944555"/>
              <a:gd name="connsiteX9" fmla="*/ 126493 w 5259700"/>
              <a:gd name="connsiteY9" fmla="*/ 839427 h 1944555"/>
              <a:gd name="connsiteX10" fmla="*/ 329734 w 5259700"/>
              <a:gd name="connsiteY10" fmla="*/ 810785 h 1944555"/>
              <a:gd name="connsiteX11" fmla="*/ 1217563 w 5259700"/>
              <a:gd name="connsiteY11" fmla="*/ 745298 h 1944555"/>
              <a:gd name="connsiteX12" fmla="*/ 3069959 w 5259700"/>
              <a:gd name="connsiteY12" fmla="*/ 438006 h 1944555"/>
              <a:gd name="connsiteX13" fmla="*/ 3797176 w 5259700"/>
              <a:gd name="connsiteY13" fmla="*/ 301880 h 1944555"/>
              <a:gd name="connsiteX14" fmla="*/ 3764679 w 5259700"/>
              <a:gd name="connsiteY14" fmla="*/ 0 h 1944555"/>
              <a:gd name="connsiteX15" fmla="*/ 5259700 w 5259700"/>
              <a:gd name="connsiteY15" fmla="*/ 969962 h 1944555"/>
              <a:gd name="connsiteX16" fmla="*/ 3785771 w 5259700"/>
              <a:gd name="connsiteY16" fmla="*/ 1944555 h 1944555"/>
              <a:gd name="connsiteX17" fmla="*/ 3806568 w 5259700"/>
              <a:gd name="connsiteY17" fmla="*/ 1632106 h 1944555"/>
              <a:gd name="connsiteX18" fmla="*/ 2957616 w 5259700"/>
              <a:gd name="connsiteY18" fmla="*/ 1436714 h 1944555"/>
              <a:gd name="connsiteX19" fmla="*/ 1198670 w 5259700"/>
              <a:gd name="connsiteY19" fmla="*/ 1172032 h 1944555"/>
              <a:gd name="connsiteX20" fmla="*/ 329307 w 5259700"/>
              <a:gd name="connsiteY20" fmla="*/ 1158152 h 1944555"/>
              <a:gd name="connsiteX21" fmla="*/ 329734 w 5259700"/>
              <a:gd name="connsiteY21" fmla="*/ 810785 h 1944555"/>
              <a:gd name="connsiteX0" fmla="*/ 0 w 5259980"/>
              <a:gd name="connsiteY0" fmla="*/ 846955 h 1944555"/>
              <a:gd name="connsiteX1" fmla="*/ 93007 w 5259980"/>
              <a:gd name="connsiteY1" fmla="*/ 849399 h 1944555"/>
              <a:gd name="connsiteX2" fmla="*/ 98978 w 5259980"/>
              <a:gd name="connsiteY2" fmla="*/ 1149607 h 1944555"/>
              <a:gd name="connsiteX3" fmla="*/ 5878 w 5259980"/>
              <a:gd name="connsiteY3" fmla="*/ 1158506 h 1944555"/>
              <a:gd name="connsiteX4" fmla="*/ 0 w 5259980"/>
              <a:gd name="connsiteY4" fmla="*/ 846955 h 1944555"/>
              <a:gd name="connsiteX5" fmla="*/ 126773 w 5259980"/>
              <a:gd name="connsiteY5" fmla="*/ 839427 h 1944555"/>
              <a:gd name="connsiteX6" fmla="*/ 279896 w 5259980"/>
              <a:gd name="connsiteY6" fmla="*/ 828046 h 1944555"/>
              <a:gd name="connsiteX7" fmla="*/ 279187 w 5259980"/>
              <a:gd name="connsiteY7" fmla="*/ 1155906 h 1944555"/>
              <a:gd name="connsiteX8" fmla="*/ 145008 w 5259980"/>
              <a:gd name="connsiteY8" fmla="*/ 1155857 h 1944555"/>
              <a:gd name="connsiteX9" fmla="*/ 126773 w 5259980"/>
              <a:gd name="connsiteY9" fmla="*/ 839427 h 1944555"/>
              <a:gd name="connsiteX10" fmla="*/ 330014 w 5259980"/>
              <a:gd name="connsiteY10" fmla="*/ 810785 h 1944555"/>
              <a:gd name="connsiteX11" fmla="*/ 1217843 w 5259980"/>
              <a:gd name="connsiteY11" fmla="*/ 745298 h 1944555"/>
              <a:gd name="connsiteX12" fmla="*/ 3070239 w 5259980"/>
              <a:gd name="connsiteY12" fmla="*/ 438006 h 1944555"/>
              <a:gd name="connsiteX13" fmla="*/ 3797456 w 5259980"/>
              <a:gd name="connsiteY13" fmla="*/ 301880 h 1944555"/>
              <a:gd name="connsiteX14" fmla="*/ 3764959 w 5259980"/>
              <a:gd name="connsiteY14" fmla="*/ 0 h 1944555"/>
              <a:gd name="connsiteX15" fmla="*/ 5259980 w 5259980"/>
              <a:gd name="connsiteY15" fmla="*/ 969962 h 1944555"/>
              <a:gd name="connsiteX16" fmla="*/ 3786051 w 5259980"/>
              <a:gd name="connsiteY16" fmla="*/ 1944555 h 1944555"/>
              <a:gd name="connsiteX17" fmla="*/ 3806848 w 5259980"/>
              <a:gd name="connsiteY17" fmla="*/ 1632106 h 1944555"/>
              <a:gd name="connsiteX18" fmla="*/ 2957896 w 5259980"/>
              <a:gd name="connsiteY18" fmla="*/ 1436714 h 1944555"/>
              <a:gd name="connsiteX19" fmla="*/ 1198950 w 5259980"/>
              <a:gd name="connsiteY19" fmla="*/ 1172032 h 1944555"/>
              <a:gd name="connsiteX20" fmla="*/ 329587 w 5259980"/>
              <a:gd name="connsiteY20" fmla="*/ 1158152 h 1944555"/>
              <a:gd name="connsiteX21" fmla="*/ 330014 w 5259980"/>
              <a:gd name="connsiteY21" fmla="*/ 810785 h 1944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259980" h="1944555">
                <a:moveTo>
                  <a:pt x="0" y="846955"/>
                </a:moveTo>
                <a:lnTo>
                  <a:pt x="93007" y="849399"/>
                </a:lnTo>
                <a:cubicBezTo>
                  <a:pt x="93437" y="1056822"/>
                  <a:pt x="98548" y="942184"/>
                  <a:pt x="98978" y="1149607"/>
                </a:cubicBezTo>
                <a:lnTo>
                  <a:pt x="5878" y="1158506"/>
                </a:lnTo>
                <a:cubicBezTo>
                  <a:pt x="5878" y="835186"/>
                  <a:pt x="0" y="1170275"/>
                  <a:pt x="0" y="846955"/>
                </a:cubicBezTo>
                <a:close/>
                <a:moveTo>
                  <a:pt x="126773" y="839427"/>
                </a:moveTo>
                <a:lnTo>
                  <a:pt x="279896" y="828046"/>
                </a:lnTo>
                <a:cubicBezTo>
                  <a:pt x="280033" y="1050102"/>
                  <a:pt x="279050" y="933850"/>
                  <a:pt x="279187" y="1155906"/>
                </a:cubicBezTo>
                <a:lnTo>
                  <a:pt x="145008" y="1155857"/>
                </a:lnTo>
                <a:cubicBezTo>
                  <a:pt x="145813" y="1084343"/>
                  <a:pt x="125968" y="910941"/>
                  <a:pt x="126773" y="839427"/>
                </a:cubicBezTo>
                <a:close/>
                <a:moveTo>
                  <a:pt x="330014" y="810785"/>
                </a:moveTo>
                <a:cubicBezTo>
                  <a:pt x="619623" y="761273"/>
                  <a:pt x="786490" y="786455"/>
                  <a:pt x="1217843" y="745298"/>
                </a:cubicBezTo>
                <a:cubicBezTo>
                  <a:pt x="1674743" y="673413"/>
                  <a:pt x="2374584" y="592950"/>
                  <a:pt x="3070239" y="438006"/>
                </a:cubicBezTo>
                <a:cubicBezTo>
                  <a:pt x="3495236" y="347900"/>
                  <a:pt x="3681865" y="365126"/>
                  <a:pt x="3797456" y="301880"/>
                </a:cubicBezTo>
                <a:cubicBezTo>
                  <a:pt x="3796500" y="233660"/>
                  <a:pt x="3765915" y="68220"/>
                  <a:pt x="3764959" y="0"/>
                </a:cubicBezTo>
                <a:lnTo>
                  <a:pt x="5259980" y="969962"/>
                </a:lnTo>
                <a:lnTo>
                  <a:pt x="3786051" y="1944555"/>
                </a:lnTo>
                <a:lnTo>
                  <a:pt x="3806848" y="1632106"/>
                </a:lnTo>
                <a:cubicBezTo>
                  <a:pt x="3667806" y="1562384"/>
                  <a:pt x="3387366" y="1525695"/>
                  <a:pt x="2957896" y="1436714"/>
                </a:cubicBezTo>
                <a:cubicBezTo>
                  <a:pt x="2290639" y="1250652"/>
                  <a:pt x="1632469" y="1232605"/>
                  <a:pt x="1198950" y="1172032"/>
                </a:cubicBezTo>
                <a:lnTo>
                  <a:pt x="329587" y="1158152"/>
                </a:lnTo>
                <a:cubicBezTo>
                  <a:pt x="327532" y="937263"/>
                  <a:pt x="332069" y="1031674"/>
                  <a:pt x="330014" y="810785"/>
                </a:cubicBezTo>
                <a:close/>
              </a:path>
            </a:pathLst>
          </a:custGeom>
          <a:solidFill>
            <a:schemeClr val="accent5">
              <a:lumMod val="40000"/>
              <a:lumOff val="60000"/>
            </a:schemeClr>
          </a:solidFill>
          <a:ln w="12700">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3667337" y="5157286"/>
            <a:ext cx="1080897"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dirty="0" smtClean="0">
                <a:solidFill>
                  <a:schemeClr val="tx1"/>
                </a:solidFill>
              </a:rPr>
              <a:t>経済波及効果</a:t>
            </a:r>
            <a:endParaRPr kumimoji="1" lang="en-US" altLang="ja-JP" sz="1200" dirty="0" smtClean="0">
              <a:solidFill>
                <a:schemeClr val="tx1"/>
              </a:solidFill>
            </a:endParaRPr>
          </a:p>
          <a:p>
            <a:pPr algn="ctr"/>
            <a:r>
              <a:rPr kumimoji="1" lang="ja-JP" altLang="en-US" sz="1200" dirty="0" smtClean="0">
                <a:solidFill>
                  <a:schemeClr val="tx1"/>
                </a:solidFill>
              </a:rPr>
              <a:t>雇用創出効果</a:t>
            </a:r>
            <a:endParaRPr kumimoji="1" lang="en-US" altLang="ja-JP" sz="1200" dirty="0" smtClean="0">
              <a:solidFill>
                <a:schemeClr val="tx1"/>
              </a:solidFill>
            </a:endParaRPr>
          </a:p>
        </p:txBody>
      </p:sp>
      <p:sp>
        <p:nvSpPr>
          <p:cNvPr id="37" name="角丸四角形 36"/>
          <p:cNvSpPr/>
          <p:nvPr/>
        </p:nvSpPr>
        <p:spPr>
          <a:xfrm>
            <a:off x="5146716" y="4429412"/>
            <a:ext cx="953014" cy="48267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産業振興</a:t>
            </a:r>
            <a:endParaRPr kumimoji="1" lang="en-US" altLang="ja-JP" sz="1200" dirty="0" smtClean="0">
              <a:solidFill>
                <a:schemeClr val="tx1"/>
              </a:solidFill>
            </a:endParaRPr>
          </a:p>
          <a:p>
            <a:pPr algn="ctr"/>
            <a:r>
              <a:rPr kumimoji="1" lang="ja-JP" altLang="en-US" sz="1200" dirty="0" smtClean="0">
                <a:solidFill>
                  <a:schemeClr val="tx1"/>
                </a:solidFill>
              </a:rPr>
              <a:t>産業創出</a:t>
            </a:r>
            <a:endParaRPr kumimoji="1" lang="en-US" altLang="ja-JP" sz="1200" dirty="0" smtClean="0">
              <a:solidFill>
                <a:schemeClr val="tx1"/>
              </a:solidFill>
            </a:endParaRPr>
          </a:p>
        </p:txBody>
      </p:sp>
      <p:sp>
        <p:nvSpPr>
          <p:cNvPr id="48" name="角丸四角形 47"/>
          <p:cNvSpPr/>
          <p:nvPr/>
        </p:nvSpPr>
        <p:spPr>
          <a:xfrm>
            <a:off x="3877511" y="5786173"/>
            <a:ext cx="599312"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smtClean="0">
                <a:solidFill>
                  <a:schemeClr val="tx1"/>
                </a:solidFill>
              </a:rPr>
              <a:t>来訪者</a:t>
            </a:r>
            <a:endParaRPr lang="en-US" altLang="ja-JP" sz="1200" dirty="0">
              <a:solidFill>
                <a:schemeClr val="tx1"/>
              </a:solidFill>
            </a:endParaRPr>
          </a:p>
          <a:p>
            <a:pPr algn="ctr"/>
            <a:r>
              <a:rPr lang="ja-JP" altLang="en-US" sz="1200" dirty="0" smtClean="0">
                <a:solidFill>
                  <a:schemeClr val="tx1"/>
                </a:solidFill>
              </a:rPr>
              <a:t>増加</a:t>
            </a:r>
            <a:endParaRPr lang="en-US" altLang="ja-JP" sz="1200" dirty="0" smtClean="0">
              <a:solidFill>
                <a:schemeClr val="tx1"/>
              </a:solidFill>
            </a:endParaRPr>
          </a:p>
        </p:txBody>
      </p:sp>
      <p:sp>
        <p:nvSpPr>
          <p:cNvPr id="45" name="角丸四角形 44"/>
          <p:cNvSpPr/>
          <p:nvPr/>
        </p:nvSpPr>
        <p:spPr>
          <a:xfrm>
            <a:off x="6179509" y="4159670"/>
            <a:ext cx="829924"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200" dirty="0" smtClean="0">
                <a:solidFill>
                  <a:schemeClr val="tx1"/>
                </a:solidFill>
              </a:rPr>
              <a:t>賃金向上</a:t>
            </a:r>
            <a:endParaRPr kumimoji="1" lang="en-US" altLang="ja-JP" sz="1200" dirty="0" smtClean="0">
              <a:solidFill>
                <a:schemeClr val="tx1"/>
              </a:solidFill>
            </a:endParaRPr>
          </a:p>
          <a:p>
            <a:pPr algn="ctr"/>
            <a:r>
              <a:rPr lang="ja-JP" altLang="en-US" sz="1200" dirty="0" smtClean="0">
                <a:solidFill>
                  <a:schemeClr val="tx1"/>
                </a:solidFill>
              </a:rPr>
              <a:t>所得増加</a:t>
            </a:r>
            <a:endParaRPr kumimoji="1" lang="ja-JP" altLang="en-US" sz="1200" dirty="0">
              <a:solidFill>
                <a:schemeClr val="tx1"/>
              </a:solidFill>
            </a:endParaRPr>
          </a:p>
        </p:txBody>
      </p:sp>
      <p:sp>
        <p:nvSpPr>
          <p:cNvPr id="46" name="角丸四角形 45"/>
          <p:cNvSpPr/>
          <p:nvPr/>
        </p:nvSpPr>
        <p:spPr>
          <a:xfrm>
            <a:off x="6141391" y="4774731"/>
            <a:ext cx="1065803"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000" dirty="0" smtClean="0">
                <a:solidFill>
                  <a:schemeClr val="tx1"/>
                </a:solidFill>
              </a:rPr>
              <a:t>人・モノ・投資を呼び込む</a:t>
            </a:r>
            <a:endParaRPr kumimoji="1" lang="en-US" altLang="ja-JP" sz="1000" dirty="0" smtClean="0">
              <a:solidFill>
                <a:schemeClr val="tx1"/>
              </a:solidFill>
            </a:endParaRPr>
          </a:p>
          <a:p>
            <a:pPr algn="ctr"/>
            <a:r>
              <a:rPr kumimoji="1" lang="ja-JP" altLang="en-US" sz="1000" dirty="0" smtClean="0">
                <a:solidFill>
                  <a:schemeClr val="tx1"/>
                </a:solidFill>
              </a:rPr>
              <a:t>ポテンシャル向上</a:t>
            </a:r>
            <a:endParaRPr kumimoji="1" lang="ja-JP" altLang="en-US" sz="1000" dirty="0">
              <a:solidFill>
                <a:schemeClr val="tx1"/>
              </a:solidFill>
            </a:endParaRPr>
          </a:p>
        </p:txBody>
      </p:sp>
      <p:sp>
        <p:nvSpPr>
          <p:cNvPr id="35" name="角丸四角形 34"/>
          <p:cNvSpPr/>
          <p:nvPr/>
        </p:nvSpPr>
        <p:spPr>
          <a:xfrm>
            <a:off x="6413180" y="5372024"/>
            <a:ext cx="891705"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smtClean="0">
                <a:solidFill>
                  <a:schemeClr val="tx1"/>
                </a:solidFill>
              </a:rPr>
              <a:t>国際競争力</a:t>
            </a:r>
            <a:endParaRPr lang="en-US" altLang="ja-JP" sz="1200" dirty="0" smtClean="0">
              <a:solidFill>
                <a:schemeClr val="tx1"/>
              </a:solidFill>
            </a:endParaRPr>
          </a:p>
          <a:p>
            <a:pPr algn="ctr"/>
            <a:r>
              <a:rPr lang="ja-JP" altLang="en-US" sz="1200" dirty="0" smtClean="0">
                <a:solidFill>
                  <a:schemeClr val="tx1"/>
                </a:solidFill>
              </a:rPr>
              <a:t>向上</a:t>
            </a:r>
            <a:endParaRPr lang="en-US" altLang="ja-JP" sz="1200" dirty="0" smtClean="0">
              <a:solidFill>
                <a:schemeClr val="tx1"/>
              </a:solidFill>
            </a:endParaRPr>
          </a:p>
        </p:txBody>
      </p:sp>
      <p:sp>
        <p:nvSpPr>
          <p:cNvPr id="49" name="角丸四角形 48"/>
          <p:cNvSpPr/>
          <p:nvPr/>
        </p:nvSpPr>
        <p:spPr>
          <a:xfrm>
            <a:off x="7336151" y="4621611"/>
            <a:ext cx="1066115" cy="566652"/>
          </a:xfrm>
          <a:prstGeom prst="roundRect">
            <a:avLst>
              <a:gd name="adj" fmla="val 0"/>
            </a:avLst>
          </a:prstGeom>
          <a:solidFill>
            <a:schemeClr val="tx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bg1"/>
                </a:solidFill>
              </a:rPr>
              <a:t>持続的な</a:t>
            </a:r>
            <a:endParaRPr kumimoji="1" lang="en-US" altLang="ja-JP" sz="1600" dirty="0" smtClean="0">
              <a:solidFill>
                <a:schemeClr val="bg1"/>
              </a:solidFill>
            </a:endParaRPr>
          </a:p>
          <a:p>
            <a:pPr algn="ctr"/>
            <a:r>
              <a:rPr kumimoji="1" lang="ja-JP" altLang="en-US" sz="1600" dirty="0" smtClean="0">
                <a:solidFill>
                  <a:schemeClr val="bg1"/>
                </a:solidFill>
              </a:rPr>
              <a:t>経済成長</a:t>
            </a:r>
            <a:endParaRPr kumimoji="1" lang="ja-JP" altLang="en-US" sz="1600" dirty="0">
              <a:solidFill>
                <a:schemeClr val="bg1"/>
              </a:solidFill>
            </a:endParaRPr>
          </a:p>
        </p:txBody>
      </p:sp>
      <p:sp>
        <p:nvSpPr>
          <p:cNvPr id="40" name="角丸四角形 39"/>
          <p:cNvSpPr/>
          <p:nvPr/>
        </p:nvSpPr>
        <p:spPr>
          <a:xfrm>
            <a:off x="4554437" y="5706881"/>
            <a:ext cx="775995"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smtClean="0">
                <a:solidFill>
                  <a:schemeClr val="tx1"/>
                </a:solidFill>
              </a:rPr>
              <a:t>滞在型</a:t>
            </a:r>
            <a:endParaRPr lang="en-US" altLang="ja-JP" sz="1200" dirty="0" smtClean="0">
              <a:solidFill>
                <a:schemeClr val="tx1"/>
              </a:solidFill>
            </a:endParaRPr>
          </a:p>
          <a:p>
            <a:pPr algn="ctr"/>
            <a:r>
              <a:rPr lang="ja-JP" altLang="en-US" sz="1200" dirty="0" smtClean="0">
                <a:solidFill>
                  <a:schemeClr val="tx1"/>
                </a:solidFill>
              </a:rPr>
              <a:t>観光実現</a:t>
            </a:r>
            <a:endParaRPr lang="en-US" altLang="ja-JP" sz="1200" dirty="0" smtClean="0">
              <a:solidFill>
                <a:schemeClr val="tx1"/>
              </a:solidFill>
            </a:endParaRPr>
          </a:p>
        </p:txBody>
      </p:sp>
      <p:sp>
        <p:nvSpPr>
          <p:cNvPr id="42" name="角丸四角形 41"/>
          <p:cNvSpPr/>
          <p:nvPr/>
        </p:nvSpPr>
        <p:spPr>
          <a:xfrm>
            <a:off x="5382447" y="5516209"/>
            <a:ext cx="928827" cy="5020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smtClean="0">
                <a:solidFill>
                  <a:schemeClr val="tx1"/>
                </a:solidFill>
              </a:rPr>
              <a:t>観光客を</a:t>
            </a:r>
            <a:endParaRPr lang="en-US" altLang="ja-JP" sz="1200" dirty="0" smtClean="0">
              <a:solidFill>
                <a:schemeClr val="tx1"/>
              </a:solidFill>
            </a:endParaRPr>
          </a:p>
          <a:p>
            <a:pPr algn="ctr"/>
            <a:r>
              <a:rPr lang="ja-JP" altLang="en-US" sz="1200" dirty="0" smtClean="0">
                <a:solidFill>
                  <a:schemeClr val="tx1"/>
                </a:solidFill>
              </a:rPr>
              <a:t>日本</a:t>
            </a:r>
            <a:r>
              <a:rPr lang="ja-JP" altLang="en-US" sz="1200" dirty="0">
                <a:solidFill>
                  <a:schemeClr val="tx1"/>
                </a:solidFill>
              </a:rPr>
              <a:t>全国</a:t>
            </a:r>
            <a:r>
              <a:rPr lang="ja-JP" altLang="en-US" sz="1200" dirty="0" smtClean="0">
                <a:solidFill>
                  <a:schemeClr val="tx1"/>
                </a:solidFill>
              </a:rPr>
              <a:t>へ</a:t>
            </a:r>
            <a:endParaRPr lang="en-US" altLang="ja-JP" sz="1200" dirty="0" smtClean="0">
              <a:solidFill>
                <a:schemeClr val="tx1"/>
              </a:solidFill>
            </a:endParaRPr>
          </a:p>
        </p:txBody>
      </p:sp>
      <p:sp>
        <p:nvSpPr>
          <p:cNvPr id="11" name="右矢印 10"/>
          <p:cNvSpPr/>
          <p:nvPr/>
        </p:nvSpPr>
        <p:spPr>
          <a:xfrm rot="20056968">
            <a:off x="3016520" y="4361496"/>
            <a:ext cx="3259311" cy="270553"/>
          </a:xfrm>
          <a:prstGeom prst="rightArrow">
            <a:avLst>
              <a:gd name="adj1" fmla="val 100000"/>
              <a:gd name="adj2" fmla="val 50000"/>
            </a:avLst>
          </a:prstGeom>
          <a:solidFill>
            <a:schemeClr val="tx2"/>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課題を解決し、強み</a:t>
            </a:r>
            <a:r>
              <a:rPr lang="ja-JP" altLang="en-US" sz="1200" dirty="0" smtClean="0"/>
              <a:t>を伸ばす</a:t>
            </a:r>
            <a:r>
              <a:rPr lang="ja-JP" altLang="en-US" sz="1200" dirty="0"/>
              <a:t>好循環へ</a:t>
            </a:r>
          </a:p>
        </p:txBody>
      </p:sp>
      <p:sp>
        <p:nvSpPr>
          <p:cNvPr id="52" name="右矢印 51"/>
          <p:cNvSpPr/>
          <p:nvPr/>
        </p:nvSpPr>
        <p:spPr>
          <a:xfrm>
            <a:off x="6162435" y="6372561"/>
            <a:ext cx="2523975" cy="236921"/>
          </a:xfrm>
          <a:prstGeom prst="rightArrow">
            <a:avLst>
              <a:gd name="adj1" fmla="val 100000"/>
              <a:gd name="adj2" fmla="val 50000"/>
            </a:avLst>
          </a:prstGeom>
          <a:solidFill>
            <a:schemeClr val="tx2"/>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関西ひいては日本全国へ</a:t>
            </a:r>
          </a:p>
        </p:txBody>
      </p:sp>
      <p:sp>
        <p:nvSpPr>
          <p:cNvPr id="53" name="角丸四角形 52"/>
          <p:cNvSpPr/>
          <p:nvPr/>
        </p:nvSpPr>
        <p:spPr>
          <a:xfrm>
            <a:off x="4805743" y="5005200"/>
            <a:ext cx="1049377" cy="457687"/>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200" dirty="0" smtClean="0">
                <a:solidFill>
                  <a:schemeClr val="tx1"/>
                </a:solidFill>
              </a:rPr>
              <a:t>観光振興</a:t>
            </a:r>
            <a:endParaRPr kumimoji="1" lang="en-US" altLang="ja-JP" sz="1200" dirty="0" smtClean="0">
              <a:solidFill>
                <a:schemeClr val="tx1"/>
              </a:solidFill>
            </a:endParaRPr>
          </a:p>
          <a:p>
            <a:pPr algn="ctr"/>
            <a:r>
              <a:rPr lang="ja-JP" altLang="en-US" sz="1200" dirty="0" smtClean="0">
                <a:solidFill>
                  <a:schemeClr val="tx1"/>
                </a:solidFill>
              </a:rPr>
              <a:t>地域経済</a:t>
            </a:r>
            <a:r>
              <a:rPr lang="ja-JP" altLang="en-US" sz="1200" dirty="0">
                <a:solidFill>
                  <a:schemeClr val="tx1"/>
                </a:solidFill>
              </a:rPr>
              <a:t>振興</a:t>
            </a:r>
            <a:endParaRPr kumimoji="1" lang="en-US" altLang="ja-JP" sz="1200" dirty="0" smtClean="0">
              <a:solidFill>
                <a:schemeClr val="tx1"/>
              </a:solidFill>
            </a:endParaRPr>
          </a:p>
        </p:txBody>
      </p:sp>
      <p:sp>
        <p:nvSpPr>
          <p:cNvPr id="28" name="楕円 27"/>
          <p:cNvSpPr/>
          <p:nvPr/>
        </p:nvSpPr>
        <p:spPr>
          <a:xfrm>
            <a:off x="1711414" y="5071199"/>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第四次産業革命の推進</a:t>
            </a:r>
            <a:endParaRPr lang="ja-JP" altLang="en-US" sz="1100" dirty="0">
              <a:solidFill>
                <a:schemeClr val="tx1"/>
              </a:solidFill>
            </a:endParaRPr>
          </a:p>
        </p:txBody>
      </p:sp>
      <p:sp>
        <p:nvSpPr>
          <p:cNvPr id="6" name="楕円 5"/>
          <p:cNvSpPr/>
          <p:nvPr/>
        </p:nvSpPr>
        <p:spPr>
          <a:xfrm>
            <a:off x="1730295" y="4339979"/>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訪日外国人</a:t>
            </a:r>
            <a:r>
              <a:rPr lang="ja-JP" altLang="en-US" sz="1100" dirty="0">
                <a:solidFill>
                  <a:schemeClr val="tx1"/>
                </a:solidFill>
              </a:rPr>
              <a:t>増加</a:t>
            </a:r>
            <a:endParaRPr lang="en-US" altLang="ja-JP" sz="1100" dirty="0">
              <a:solidFill>
                <a:schemeClr val="tx1"/>
              </a:solidFill>
            </a:endParaRPr>
          </a:p>
        </p:txBody>
      </p:sp>
      <p:sp>
        <p:nvSpPr>
          <p:cNvPr id="33" name="楕円 32"/>
          <p:cNvSpPr/>
          <p:nvPr/>
        </p:nvSpPr>
        <p:spPr>
          <a:xfrm>
            <a:off x="1708946" y="4710316"/>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国際会議</a:t>
            </a:r>
            <a:endParaRPr lang="en-US" altLang="ja-JP" sz="1100" dirty="0" smtClean="0">
              <a:solidFill>
                <a:schemeClr val="tx1"/>
              </a:solidFill>
            </a:endParaRPr>
          </a:p>
          <a:p>
            <a:pPr algn="ctr"/>
            <a:r>
              <a:rPr lang="ja-JP" altLang="en-US" sz="1100" dirty="0" smtClean="0">
                <a:solidFill>
                  <a:schemeClr val="tx1"/>
                </a:solidFill>
              </a:rPr>
              <a:t>需要増加</a:t>
            </a:r>
            <a:endParaRPr lang="en-US" altLang="ja-JP" sz="1100" dirty="0">
              <a:solidFill>
                <a:schemeClr val="tx1"/>
              </a:solidFill>
            </a:endParaRPr>
          </a:p>
        </p:txBody>
      </p:sp>
      <p:sp>
        <p:nvSpPr>
          <p:cNvPr id="34" name="楕円 33"/>
          <p:cNvSpPr/>
          <p:nvPr/>
        </p:nvSpPr>
        <p:spPr>
          <a:xfrm>
            <a:off x="343933" y="4312995"/>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幅広い</a:t>
            </a:r>
            <a:endParaRPr lang="en-US" altLang="ja-JP" sz="1100" dirty="0" smtClean="0">
              <a:solidFill>
                <a:schemeClr val="tx1"/>
              </a:solidFill>
            </a:endParaRPr>
          </a:p>
          <a:p>
            <a:pPr algn="ctr"/>
            <a:r>
              <a:rPr lang="ja-JP" altLang="en-US" sz="1100" dirty="0" smtClean="0">
                <a:solidFill>
                  <a:schemeClr val="tx1"/>
                </a:solidFill>
              </a:rPr>
              <a:t>産業集積</a:t>
            </a:r>
            <a:endParaRPr lang="ja-JP" altLang="en-US" sz="1100" dirty="0">
              <a:solidFill>
                <a:schemeClr val="tx1"/>
              </a:solidFill>
            </a:endParaRPr>
          </a:p>
        </p:txBody>
      </p:sp>
      <p:sp>
        <p:nvSpPr>
          <p:cNvPr id="31" name="楕円 30"/>
          <p:cNvSpPr/>
          <p:nvPr/>
        </p:nvSpPr>
        <p:spPr>
          <a:xfrm>
            <a:off x="343860" y="5074262"/>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広域的交通</a:t>
            </a:r>
            <a:endParaRPr lang="en-US" altLang="ja-JP" sz="1100" dirty="0" smtClean="0">
              <a:solidFill>
                <a:schemeClr val="tx1"/>
              </a:solidFill>
            </a:endParaRPr>
          </a:p>
          <a:p>
            <a:pPr algn="ctr"/>
            <a:r>
              <a:rPr lang="ja-JP" altLang="en-US" sz="1100" dirty="0" smtClean="0">
                <a:solidFill>
                  <a:schemeClr val="tx1"/>
                </a:solidFill>
              </a:rPr>
              <a:t>インフラ形成</a:t>
            </a:r>
            <a:endParaRPr lang="ja-JP" altLang="en-US" sz="1100" dirty="0">
              <a:solidFill>
                <a:schemeClr val="tx1"/>
              </a:solidFill>
            </a:endParaRPr>
          </a:p>
        </p:txBody>
      </p:sp>
      <p:sp>
        <p:nvSpPr>
          <p:cNvPr id="30" name="楕円 29"/>
          <p:cNvSpPr/>
          <p:nvPr/>
        </p:nvSpPr>
        <p:spPr>
          <a:xfrm>
            <a:off x="351054" y="4698237"/>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大学</a:t>
            </a:r>
            <a:r>
              <a:rPr lang="ja-JP" altLang="en-US" sz="1100" dirty="0">
                <a:solidFill>
                  <a:schemeClr val="tx1"/>
                </a:solidFill>
              </a:rPr>
              <a:t>・</a:t>
            </a:r>
            <a:r>
              <a:rPr lang="ja-JP" altLang="en-US" sz="1100" dirty="0" smtClean="0">
                <a:solidFill>
                  <a:schemeClr val="tx1"/>
                </a:solidFill>
              </a:rPr>
              <a:t>研究</a:t>
            </a:r>
            <a:endParaRPr lang="en-US" altLang="ja-JP" sz="1100" dirty="0" smtClean="0">
              <a:solidFill>
                <a:schemeClr val="tx1"/>
              </a:solidFill>
            </a:endParaRPr>
          </a:p>
          <a:p>
            <a:pPr algn="ctr"/>
            <a:r>
              <a:rPr lang="ja-JP" altLang="en-US" sz="1100" dirty="0" smtClean="0">
                <a:solidFill>
                  <a:schemeClr val="tx1"/>
                </a:solidFill>
              </a:rPr>
              <a:t>機関</a:t>
            </a:r>
            <a:r>
              <a:rPr lang="ja-JP" altLang="en-US" sz="1100" dirty="0">
                <a:solidFill>
                  <a:schemeClr val="tx1"/>
                </a:solidFill>
              </a:rPr>
              <a:t>集積</a:t>
            </a:r>
          </a:p>
        </p:txBody>
      </p:sp>
      <p:sp>
        <p:nvSpPr>
          <p:cNvPr id="32" name="楕円 31"/>
          <p:cNvSpPr/>
          <p:nvPr/>
        </p:nvSpPr>
        <p:spPr>
          <a:xfrm>
            <a:off x="355345" y="5786996"/>
            <a:ext cx="1155449" cy="360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smtClean="0">
                <a:solidFill>
                  <a:schemeClr val="tx1"/>
                </a:solidFill>
              </a:rPr>
              <a:t>経済低迷</a:t>
            </a:r>
            <a:endParaRPr lang="en-US" altLang="ja-JP" sz="1100" dirty="0" smtClean="0">
              <a:solidFill>
                <a:schemeClr val="tx1"/>
              </a:solidFill>
            </a:endParaRPr>
          </a:p>
          <a:p>
            <a:pPr algn="ctr"/>
            <a:r>
              <a:rPr lang="ja-JP" altLang="en-US" sz="1100" dirty="0" smtClean="0">
                <a:solidFill>
                  <a:schemeClr val="tx1"/>
                </a:solidFill>
              </a:rPr>
              <a:t>人口</a:t>
            </a:r>
            <a:r>
              <a:rPr lang="ja-JP" altLang="en-US" sz="1100" dirty="0">
                <a:solidFill>
                  <a:schemeClr val="tx1"/>
                </a:solidFill>
              </a:rPr>
              <a:t>減少</a:t>
            </a:r>
            <a:endParaRPr lang="en-US" altLang="ja-JP" sz="1100" dirty="0">
              <a:solidFill>
                <a:schemeClr val="tx1"/>
              </a:solidFill>
            </a:endParaRPr>
          </a:p>
        </p:txBody>
      </p:sp>
      <p:sp>
        <p:nvSpPr>
          <p:cNvPr id="39" name="楕円 38"/>
          <p:cNvSpPr/>
          <p:nvPr/>
        </p:nvSpPr>
        <p:spPr>
          <a:xfrm>
            <a:off x="328834" y="6153003"/>
            <a:ext cx="1155449" cy="396000"/>
          </a:xfrm>
          <a:prstGeom prst="ellipse">
            <a:avLst/>
          </a:prstGeom>
          <a:solidFill>
            <a:schemeClr val="bg1"/>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dirty="0" smtClean="0">
                <a:solidFill>
                  <a:schemeClr val="tx1"/>
                </a:solidFill>
              </a:rPr>
              <a:t>外需の受入　環境整備</a:t>
            </a:r>
            <a:endParaRPr lang="en-US" altLang="ja-JP" sz="1050" dirty="0">
              <a:solidFill>
                <a:schemeClr val="tx1"/>
              </a:solidFill>
            </a:endParaRPr>
          </a:p>
        </p:txBody>
      </p:sp>
    </p:spTree>
    <p:extLst>
      <p:ext uri="{BB962C8B-B14F-4D97-AF65-F5344CB8AC3E}">
        <p14:creationId xmlns:p14="http://schemas.microsoft.com/office/powerpoint/2010/main" val="1108288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3760" y="894802"/>
            <a:ext cx="4984722" cy="5478423"/>
          </a:xfrm>
          <a:prstGeom prst="rect">
            <a:avLst/>
          </a:prstGeom>
          <a:noFill/>
        </p:spPr>
        <p:txBody>
          <a:bodyPr wrap="square" rtlCol="0">
            <a:spAutoFit/>
          </a:bodyPr>
          <a:lstStyle/>
          <a:p>
            <a:r>
              <a:rPr lang="ja-JP" altLang="en-US" sz="1400" dirty="0" smtClean="0">
                <a:latin typeface="+mn-ea"/>
              </a:rPr>
              <a:t>１</a:t>
            </a:r>
            <a:r>
              <a:rPr lang="ja-JP" altLang="en-US" sz="1400" dirty="0">
                <a:latin typeface="+mn-ea"/>
              </a:rPr>
              <a:t>．大阪がめざす方向性・ＩＲの必要性</a:t>
            </a:r>
          </a:p>
          <a:p>
            <a:r>
              <a:rPr lang="ja-JP" altLang="en-US" sz="1400" dirty="0" smtClean="0">
                <a:latin typeface="+mn-ea"/>
              </a:rPr>
              <a:t>　　大阪</a:t>
            </a:r>
            <a:r>
              <a:rPr lang="ja-JP" altLang="en-US" sz="1400" dirty="0">
                <a:latin typeface="+mn-ea"/>
              </a:rPr>
              <a:t>を取り巻く</a:t>
            </a:r>
            <a:r>
              <a:rPr lang="ja-JP" altLang="en-US" sz="1400" dirty="0" smtClean="0">
                <a:latin typeface="+mn-ea"/>
              </a:rPr>
              <a:t>状況　・　大阪の課題</a:t>
            </a:r>
            <a:endParaRPr lang="ja-JP" altLang="en-US" sz="1400" dirty="0">
              <a:latin typeface="+mn-ea"/>
            </a:endParaRPr>
          </a:p>
          <a:p>
            <a:r>
              <a:rPr lang="ja-JP" altLang="en-US" sz="1400" dirty="0" smtClean="0">
                <a:latin typeface="+mn-ea"/>
              </a:rPr>
              <a:t>　　大阪のポテンシャル</a:t>
            </a:r>
            <a:r>
              <a:rPr lang="ja-JP" altLang="en-US" sz="1400" dirty="0">
                <a:latin typeface="+mn-ea"/>
              </a:rPr>
              <a:t>　</a:t>
            </a:r>
            <a:r>
              <a:rPr lang="ja-JP" altLang="en-US" sz="1400" dirty="0" smtClean="0">
                <a:latin typeface="+mn-ea"/>
              </a:rPr>
              <a:t>・　夢洲のポテンシャル</a:t>
            </a:r>
            <a:endParaRPr lang="ja-JP" altLang="en-US" sz="1400" dirty="0">
              <a:latin typeface="+mn-ea"/>
            </a:endParaRPr>
          </a:p>
          <a:p>
            <a:r>
              <a:rPr lang="ja-JP" altLang="en-US" sz="1400" dirty="0" smtClean="0">
                <a:latin typeface="+mn-ea"/>
              </a:rPr>
              <a:t>　　大阪がめざす方向性</a:t>
            </a:r>
            <a:r>
              <a:rPr lang="ja-JP" altLang="en-US" sz="1400" dirty="0">
                <a:latin typeface="+mn-ea"/>
              </a:rPr>
              <a:t>　</a:t>
            </a:r>
            <a:r>
              <a:rPr lang="ja-JP" altLang="en-US" sz="1400" dirty="0" smtClean="0">
                <a:latin typeface="+mn-ea"/>
              </a:rPr>
              <a:t>・　なぜＩＲなのか</a:t>
            </a:r>
            <a:endParaRPr lang="en-US" altLang="ja-JP" sz="1400" dirty="0" smtClean="0">
              <a:latin typeface="+mn-ea"/>
            </a:endParaRPr>
          </a:p>
          <a:p>
            <a:endParaRPr lang="en-US" altLang="ja-JP" sz="1400" dirty="0">
              <a:latin typeface="+mn-ea"/>
            </a:endParaRPr>
          </a:p>
          <a:p>
            <a:r>
              <a:rPr lang="ja-JP" altLang="en-US" sz="1400" dirty="0" smtClean="0">
                <a:latin typeface="+mn-ea"/>
              </a:rPr>
              <a:t>２．大阪ＩＲの基本コンセプト</a:t>
            </a:r>
            <a:endParaRPr lang="en-US" altLang="ja-JP" sz="1400" dirty="0" smtClean="0">
              <a:latin typeface="+mn-ea"/>
            </a:endParaRPr>
          </a:p>
          <a:p>
            <a:endParaRPr lang="en-US" altLang="ja-JP" sz="1400" dirty="0" smtClean="0">
              <a:latin typeface="+mn-ea"/>
            </a:endParaRPr>
          </a:p>
          <a:p>
            <a:endParaRPr lang="en-US" altLang="ja-JP" sz="1400" dirty="0" smtClean="0">
              <a:latin typeface="+mn-ea"/>
            </a:endParaRPr>
          </a:p>
          <a:p>
            <a:r>
              <a:rPr lang="ja-JP" altLang="en-US" sz="1400" dirty="0" smtClean="0">
                <a:latin typeface="+mn-ea"/>
              </a:rPr>
              <a:t>３．</a:t>
            </a:r>
            <a:r>
              <a:rPr lang="ja-JP" altLang="en-US" sz="1400" dirty="0">
                <a:latin typeface="+mn-ea"/>
              </a:rPr>
              <a:t>大阪ＩＲの概要</a:t>
            </a:r>
          </a:p>
          <a:p>
            <a:r>
              <a:rPr lang="ja-JP" altLang="en-US" sz="1400" dirty="0" smtClean="0">
                <a:latin typeface="+mn-ea"/>
              </a:rPr>
              <a:t>　　開発概要（開発</a:t>
            </a:r>
            <a:r>
              <a:rPr lang="ja-JP" altLang="en-US" sz="1400" dirty="0">
                <a:latin typeface="+mn-ea"/>
              </a:rPr>
              <a:t>の</a:t>
            </a:r>
            <a:r>
              <a:rPr lang="ja-JP" altLang="en-US" sz="1400" dirty="0" smtClean="0">
                <a:latin typeface="+mn-ea"/>
              </a:rPr>
              <a:t>コンセプト、交通アクセスなど）、</a:t>
            </a:r>
            <a:endParaRPr lang="ja-JP" altLang="en-US" sz="1400" dirty="0">
              <a:latin typeface="+mn-ea"/>
            </a:endParaRPr>
          </a:p>
          <a:p>
            <a:r>
              <a:rPr lang="ja-JP" altLang="en-US" sz="1400" dirty="0" smtClean="0">
                <a:latin typeface="+mn-ea"/>
              </a:rPr>
              <a:t>　　導入</a:t>
            </a:r>
            <a:r>
              <a:rPr lang="ja-JP" altLang="en-US" sz="1400" dirty="0">
                <a:latin typeface="+mn-ea"/>
              </a:rPr>
              <a:t>機能・</a:t>
            </a:r>
            <a:r>
              <a:rPr lang="ja-JP" altLang="en-US" sz="1400" dirty="0" smtClean="0">
                <a:latin typeface="+mn-ea"/>
              </a:rPr>
              <a:t>施設（</a:t>
            </a:r>
            <a:r>
              <a:rPr lang="en-US" altLang="ja-JP" sz="1400" dirty="0" smtClean="0">
                <a:latin typeface="+mn-ea"/>
              </a:rPr>
              <a:t>MICE</a:t>
            </a:r>
            <a:r>
              <a:rPr lang="ja-JP" altLang="en-US" sz="1400" dirty="0" err="1">
                <a:latin typeface="+mn-ea"/>
              </a:rPr>
              <a:t>、</a:t>
            </a:r>
            <a:r>
              <a:rPr lang="ja-JP" altLang="en-US" sz="1400" dirty="0">
                <a:latin typeface="+mn-ea"/>
              </a:rPr>
              <a:t>宿泊、国際的</a:t>
            </a:r>
            <a:r>
              <a:rPr lang="ja-JP" altLang="en-US" sz="1400" dirty="0" smtClean="0">
                <a:latin typeface="+mn-ea"/>
              </a:rPr>
              <a:t>エンターテイメントなど）</a:t>
            </a:r>
            <a:endParaRPr lang="ja-JP" altLang="en-US" sz="1400" dirty="0">
              <a:latin typeface="+mn-ea"/>
            </a:endParaRPr>
          </a:p>
          <a:p>
            <a:r>
              <a:rPr lang="ja-JP" altLang="en-US" sz="1400" dirty="0" smtClean="0">
                <a:latin typeface="+mn-ea"/>
              </a:rPr>
              <a:t>　　など</a:t>
            </a:r>
            <a:endParaRPr lang="en-US" altLang="ja-JP" sz="1400" dirty="0" smtClean="0">
              <a:latin typeface="+mn-ea"/>
            </a:endParaRPr>
          </a:p>
          <a:p>
            <a:endParaRPr lang="en-US" altLang="ja-JP" sz="1400" dirty="0">
              <a:latin typeface="+mn-ea"/>
            </a:endParaRPr>
          </a:p>
          <a:p>
            <a:r>
              <a:rPr lang="ja-JP" altLang="en-US" sz="1400" dirty="0">
                <a:latin typeface="+mn-ea"/>
              </a:rPr>
              <a:t>４</a:t>
            </a:r>
            <a:r>
              <a:rPr lang="ja-JP" altLang="en-US" sz="1400" dirty="0" smtClean="0">
                <a:latin typeface="+mn-ea"/>
              </a:rPr>
              <a:t>．</a:t>
            </a:r>
            <a:r>
              <a:rPr lang="ja-JP" altLang="en-US" sz="1400" dirty="0">
                <a:latin typeface="+mn-ea"/>
              </a:rPr>
              <a:t>ＩＲ立地による効果</a:t>
            </a:r>
          </a:p>
          <a:p>
            <a:r>
              <a:rPr lang="ja-JP" altLang="en-US" sz="1400" dirty="0">
                <a:latin typeface="+mn-ea"/>
              </a:rPr>
              <a:t>　　  集客効果、経済波及効果、雇用創出効果、</a:t>
            </a:r>
          </a:p>
          <a:p>
            <a:r>
              <a:rPr lang="ja-JP" altLang="en-US" sz="1400" dirty="0">
                <a:latin typeface="+mn-ea"/>
              </a:rPr>
              <a:t>　　　納付金・入場料の活用、</a:t>
            </a:r>
          </a:p>
          <a:p>
            <a:r>
              <a:rPr lang="ja-JP" altLang="en-US" sz="1400" dirty="0">
                <a:latin typeface="+mn-ea"/>
              </a:rPr>
              <a:t>　　　</a:t>
            </a:r>
            <a:r>
              <a:rPr lang="ja-JP" altLang="en-US" sz="1400" dirty="0" smtClean="0">
                <a:latin typeface="+mn-ea"/>
              </a:rPr>
              <a:t>関西・日本</a:t>
            </a:r>
            <a:r>
              <a:rPr lang="ja-JP" altLang="en-US" sz="1400" dirty="0">
                <a:latin typeface="+mn-ea"/>
              </a:rPr>
              <a:t>全国へ</a:t>
            </a:r>
            <a:r>
              <a:rPr lang="ja-JP" altLang="en-US" sz="1400" dirty="0" smtClean="0">
                <a:latin typeface="+mn-ea"/>
              </a:rPr>
              <a:t>の広域的な相乗効果</a:t>
            </a:r>
            <a:r>
              <a:rPr lang="ja-JP" altLang="en-US" sz="1400" dirty="0">
                <a:latin typeface="+mn-ea"/>
              </a:rPr>
              <a:t>　　など</a:t>
            </a:r>
          </a:p>
          <a:p>
            <a:endParaRPr lang="ja-JP" altLang="en-US" sz="1400" dirty="0">
              <a:latin typeface="+mn-ea"/>
            </a:endParaRPr>
          </a:p>
          <a:p>
            <a:r>
              <a:rPr lang="ja-JP" altLang="en-US" sz="1400" dirty="0">
                <a:latin typeface="+mn-ea"/>
              </a:rPr>
              <a:t>５</a:t>
            </a:r>
            <a:r>
              <a:rPr lang="ja-JP" altLang="en-US" sz="1400" dirty="0" smtClean="0">
                <a:latin typeface="+mn-ea"/>
              </a:rPr>
              <a:t>．</a:t>
            </a:r>
            <a:r>
              <a:rPr lang="ja-JP" altLang="en-US" sz="1400" dirty="0">
                <a:latin typeface="+mn-ea"/>
              </a:rPr>
              <a:t>懸念事項と最小化への取組</a:t>
            </a:r>
          </a:p>
          <a:p>
            <a:r>
              <a:rPr lang="ja-JP" altLang="en-US" sz="1400" dirty="0">
                <a:latin typeface="+mn-ea"/>
              </a:rPr>
              <a:t>　　　</a:t>
            </a:r>
            <a:r>
              <a:rPr lang="ja-JP" altLang="en-US" sz="1400" dirty="0" smtClean="0">
                <a:latin typeface="+mn-ea"/>
              </a:rPr>
              <a:t>ギャンブル</a:t>
            </a:r>
            <a:r>
              <a:rPr lang="ja-JP" altLang="en-US" sz="1400" dirty="0">
                <a:latin typeface="+mn-ea"/>
              </a:rPr>
              <a:t>依存症</a:t>
            </a:r>
            <a:r>
              <a:rPr lang="ja-JP" altLang="en-US" sz="1400" dirty="0" smtClean="0">
                <a:latin typeface="+mn-ea"/>
              </a:rPr>
              <a:t>対策、青少年</a:t>
            </a:r>
            <a:r>
              <a:rPr lang="ja-JP" altLang="en-US" sz="1400" dirty="0">
                <a:latin typeface="+mn-ea"/>
              </a:rPr>
              <a:t>の健全</a:t>
            </a:r>
            <a:r>
              <a:rPr lang="ja-JP" altLang="en-US" sz="1400" dirty="0" smtClean="0">
                <a:latin typeface="+mn-ea"/>
              </a:rPr>
              <a:t>育成、</a:t>
            </a:r>
            <a:endParaRPr lang="ja-JP" altLang="en-US" sz="1400" dirty="0">
              <a:latin typeface="+mn-ea"/>
            </a:endParaRPr>
          </a:p>
          <a:p>
            <a:r>
              <a:rPr lang="ja-JP" altLang="en-US" sz="1400" dirty="0">
                <a:latin typeface="+mn-ea"/>
              </a:rPr>
              <a:t>　　　</a:t>
            </a:r>
            <a:r>
              <a:rPr lang="ja-JP" altLang="en-US" sz="1400" dirty="0" smtClean="0">
                <a:latin typeface="+mn-ea"/>
              </a:rPr>
              <a:t>地域</a:t>
            </a:r>
            <a:r>
              <a:rPr lang="ja-JP" altLang="en-US" sz="1400" dirty="0">
                <a:latin typeface="+mn-ea"/>
              </a:rPr>
              <a:t>風俗環境等の保持　　など</a:t>
            </a:r>
          </a:p>
          <a:p>
            <a:endParaRPr lang="ja-JP" altLang="en-US" sz="1400" dirty="0">
              <a:latin typeface="+mn-ea"/>
            </a:endParaRPr>
          </a:p>
          <a:p>
            <a:r>
              <a:rPr lang="ja-JP" altLang="en-US" sz="1400" dirty="0">
                <a:latin typeface="+mn-ea"/>
              </a:rPr>
              <a:t>６</a:t>
            </a:r>
            <a:r>
              <a:rPr lang="ja-JP" altLang="en-US" sz="1400" dirty="0" smtClean="0">
                <a:latin typeface="+mn-ea"/>
              </a:rPr>
              <a:t>．</a:t>
            </a:r>
            <a:r>
              <a:rPr lang="ja-JP" altLang="en-US" sz="1400" dirty="0">
                <a:latin typeface="+mn-ea"/>
              </a:rPr>
              <a:t>地域の合意形成（府民理解の促進）に向けた取組</a:t>
            </a:r>
          </a:p>
          <a:p>
            <a:endParaRPr lang="ja-JP" altLang="en-US" sz="1400" dirty="0">
              <a:latin typeface="+mn-ea"/>
            </a:endParaRPr>
          </a:p>
          <a:p>
            <a:r>
              <a:rPr lang="ja-JP" altLang="en-US" sz="1400" dirty="0">
                <a:latin typeface="+mn-ea"/>
              </a:rPr>
              <a:t>７</a:t>
            </a:r>
            <a:r>
              <a:rPr lang="ja-JP" altLang="en-US" sz="1400" dirty="0" smtClean="0">
                <a:latin typeface="+mn-ea"/>
              </a:rPr>
              <a:t>．</a:t>
            </a:r>
            <a:r>
              <a:rPr lang="ja-JP" altLang="en-US" sz="1400" dirty="0">
                <a:latin typeface="+mn-ea"/>
              </a:rPr>
              <a:t>全体</a:t>
            </a:r>
            <a:r>
              <a:rPr lang="ja-JP" altLang="en-US" sz="1400" dirty="0" smtClean="0">
                <a:latin typeface="+mn-ea"/>
              </a:rPr>
              <a:t>スケジュール</a:t>
            </a:r>
            <a:endParaRPr lang="ja-JP" altLang="en-US" sz="1400" dirty="0">
              <a:latin typeface="+mn-ea"/>
            </a:endParaRPr>
          </a:p>
        </p:txBody>
      </p:sp>
      <p:sp>
        <p:nvSpPr>
          <p:cNvPr id="5" name="正方形/長方形 4"/>
          <p:cNvSpPr/>
          <p:nvPr/>
        </p:nvSpPr>
        <p:spPr>
          <a:xfrm>
            <a:off x="157653" y="489397"/>
            <a:ext cx="8652395" cy="618185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29507" y="242785"/>
            <a:ext cx="1822024" cy="369332"/>
          </a:xfrm>
          <a:prstGeom prst="rect">
            <a:avLst/>
          </a:prstGeom>
          <a:solidFill>
            <a:schemeClr val="bg1"/>
          </a:solidFill>
          <a:ln>
            <a:solidFill>
              <a:schemeClr val="tx1"/>
            </a:solidFill>
          </a:ln>
        </p:spPr>
        <p:txBody>
          <a:bodyPr wrap="square" rtlCol="0">
            <a:spAutoFit/>
          </a:bodyPr>
          <a:lstStyle/>
          <a:p>
            <a:pPr algn="ctr"/>
            <a:r>
              <a:rPr lang="ja-JP" altLang="en-US" dirty="0" smtClean="0"/>
              <a:t>項　目　（案）</a:t>
            </a:r>
            <a:endParaRPr lang="en-US" altLang="ja-JP" dirty="0" smtClean="0"/>
          </a:p>
        </p:txBody>
      </p:sp>
      <p:sp>
        <p:nvSpPr>
          <p:cNvPr id="2" name="右中かっこ 1"/>
          <p:cNvSpPr/>
          <p:nvPr/>
        </p:nvSpPr>
        <p:spPr>
          <a:xfrm>
            <a:off x="5257800" y="862886"/>
            <a:ext cx="305873" cy="1442434"/>
          </a:xfrm>
          <a:prstGeom prst="rightBrace">
            <a:avLst>
              <a:gd name="adj1" fmla="val 16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5701953" y="1414826"/>
            <a:ext cx="1415772" cy="338554"/>
          </a:xfrm>
          <a:prstGeom prst="rect">
            <a:avLst/>
          </a:prstGeom>
          <a:noFill/>
        </p:spPr>
        <p:txBody>
          <a:bodyPr wrap="none" rtlCol="0">
            <a:spAutoFit/>
          </a:bodyPr>
          <a:lstStyle/>
          <a:p>
            <a:r>
              <a:rPr lang="ja-JP" altLang="en-US" sz="1600" dirty="0" smtClean="0"/>
              <a:t>今回議論部分</a:t>
            </a:r>
            <a:endParaRPr lang="en-US" altLang="ja-JP" sz="1600" dirty="0" smtClean="0"/>
          </a:p>
        </p:txBody>
      </p:sp>
      <p:sp>
        <p:nvSpPr>
          <p:cNvPr id="8" name="右中かっこ 7"/>
          <p:cNvSpPr/>
          <p:nvPr/>
        </p:nvSpPr>
        <p:spPr>
          <a:xfrm>
            <a:off x="5257800" y="2614412"/>
            <a:ext cx="336176" cy="3670479"/>
          </a:xfrm>
          <a:prstGeom prst="rightBrace">
            <a:avLst>
              <a:gd name="adj1" fmla="val 20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5701953" y="4387334"/>
            <a:ext cx="1826141" cy="338554"/>
          </a:xfrm>
          <a:prstGeom prst="rect">
            <a:avLst/>
          </a:prstGeom>
          <a:noFill/>
        </p:spPr>
        <p:txBody>
          <a:bodyPr wrap="none" rtlCol="0">
            <a:spAutoFit/>
          </a:bodyPr>
          <a:lstStyle/>
          <a:p>
            <a:r>
              <a:rPr lang="ja-JP" altLang="en-US" sz="1600" dirty="0" smtClean="0"/>
              <a:t>次回以降議論部分</a:t>
            </a:r>
            <a:endParaRPr kumimoji="1" lang="ja-JP" altLang="en-US" sz="1600" dirty="0"/>
          </a:p>
        </p:txBody>
      </p:sp>
      <p:sp>
        <p:nvSpPr>
          <p:cNvPr id="10" name="テキスト ボックス 9"/>
          <p:cNvSpPr txBox="1"/>
          <p:nvPr/>
        </p:nvSpPr>
        <p:spPr>
          <a:xfrm>
            <a:off x="6689969" y="6376603"/>
            <a:ext cx="2119491" cy="253916"/>
          </a:xfrm>
          <a:prstGeom prst="rect">
            <a:avLst/>
          </a:prstGeom>
          <a:noFill/>
        </p:spPr>
        <p:txBody>
          <a:bodyPr wrap="none" rtlCol="0">
            <a:spAutoFit/>
          </a:bodyPr>
          <a:lstStyle/>
          <a:p>
            <a:r>
              <a:rPr lang="en-US" altLang="ja-JP" sz="1050" i="1" dirty="0" smtClean="0"/>
              <a:t>※</a:t>
            </a:r>
            <a:r>
              <a:rPr lang="ja-JP" altLang="en-US" sz="1050" i="1" dirty="0" smtClean="0"/>
              <a:t>目次項目等は現時点での想定</a:t>
            </a:r>
            <a:endParaRPr kumimoji="1" lang="ja-JP" altLang="en-US" sz="1050" i="1" dirty="0"/>
          </a:p>
        </p:txBody>
      </p:sp>
      <p:sp>
        <p:nvSpPr>
          <p:cNvPr id="11" name="スライド番号プレースホルダ 9"/>
          <p:cNvSpPr>
            <a:spLocks noGrp="1"/>
          </p:cNvSpPr>
          <p:nvPr>
            <p:ph type="sldNum" sz="quarter" idx="12"/>
          </p:nvPr>
        </p:nvSpPr>
        <p:spPr>
          <a:xfrm>
            <a:off x="6992094" y="6492875"/>
            <a:ext cx="2133600" cy="365125"/>
          </a:xfrm>
        </p:spPr>
        <p:txBody>
          <a:bodyPr/>
          <a:lstStyle/>
          <a:p>
            <a:r>
              <a:rPr lang="en-US" altLang="ja-JP" dirty="0" smtClean="0"/>
              <a:t>6</a:t>
            </a:r>
            <a:endParaRPr kumimoji="1" lang="ja-JP" altLang="en-US" dirty="0"/>
          </a:p>
        </p:txBody>
      </p:sp>
      <p:cxnSp>
        <p:nvCxnSpPr>
          <p:cNvPr id="12" name="直線コネクタ 11"/>
          <p:cNvCxnSpPr/>
          <p:nvPr/>
        </p:nvCxnSpPr>
        <p:spPr>
          <a:xfrm>
            <a:off x="321972" y="2446989"/>
            <a:ext cx="833263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7302071" y="79328"/>
            <a:ext cx="1661578" cy="369332"/>
          </a:xfrm>
          <a:prstGeom prst="rect">
            <a:avLst/>
          </a:prstGeom>
          <a:solidFill>
            <a:schemeClr val="bg1"/>
          </a:solidFill>
          <a:ln>
            <a:solidFill>
              <a:schemeClr val="tx1"/>
            </a:solidFill>
          </a:ln>
        </p:spPr>
        <p:txBody>
          <a:bodyPr wrap="square" rtlCol="0">
            <a:spAutoFit/>
          </a:bodyPr>
          <a:lstStyle/>
          <a:p>
            <a:pPr algn="ctr"/>
            <a:r>
              <a:rPr lang="ja-JP" altLang="en-US" dirty="0" smtClean="0"/>
              <a:t>参考資料</a:t>
            </a:r>
            <a:endParaRPr lang="en-US" altLang="ja-JP" dirty="0" smtClean="0"/>
          </a:p>
        </p:txBody>
      </p:sp>
    </p:spTree>
    <p:extLst>
      <p:ext uri="{BB962C8B-B14F-4D97-AF65-F5344CB8AC3E}">
        <p14:creationId xmlns:p14="http://schemas.microsoft.com/office/powerpoint/2010/main" val="133492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11657</TotalTime>
  <Words>880</Words>
  <Application>Microsoft Office PowerPoint</Application>
  <PresentationFormat>画面に合わせる (4:3)</PresentationFormat>
  <Paragraphs>152</Paragraphs>
  <Slides>6</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Meiryo UI</vt:lpstr>
      <vt:lpstr>ＭＳ Ｐゴシック</vt:lpstr>
      <vt:lpstr>游ゴシック</vt:lpstr>
      <vt:lpstr>Arial</vt:lpstr>
      <vt:lpstr>Calibri</vt:lpstr>
      <vt:lpstr>Wingdings</vt:lpstr>
      <vt:lpstr>Office テーマ</vt:lpstr>
      <vt:lpstr>大阪ＩＲの基本コンセプト（案/議事資料）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長野　康宏</cp:lastModifiedBy>
  <cp:revision>1022</cp:revision>
  <cp:lastPrinted>2017-06-26T04:29:02Z</cp:lastPrinted>
  <dcterms:created xsi:type="dcterms:W3CDTF">2015-04-10T06:10:32Z</dcterms:created>
  <dcterms:modified xsi:type="dcterms:W3CDTF">2017-06-26T04:55:17Z</dcterms:modified>
</cp:coreProperties>
</file>