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1" r:id="rId1"/>
  </p:sldMasterIdLst>
  <p:notesMasterIdLst>
    <p:notesMasterId r:id="rId3"/>
  </p:notesMasterIdLst>
  <p:sldIdLst>
    <p:sldId id="268" r:id="rId2"/>
  </p:sldIdLst>
  <p:sldSz cx="11522075" cy="7921625"/>
  <p:notesSz cx="6735763" cy="9866313"/>
  <p:defaultTextStyle>
    <a:defPPr>
      <a:defRPr lang="ja-JP"/>
    </a:defPPr>
    <a:lvl1pPr marL="0" algn="l" defTabSz="9142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19" algn="l" defTabSz="9142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39" algn="l" defTabSz="9142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358" algn="l" defTabSz="9142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478" algn="l" defTabSz="9142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596" algn="l" defTabSz="9142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715" algn="l" defTabSz="9142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835" algn="l" defTabSz="9142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6954" algn="l" defTabSz="9142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268">
          <p15:clr>
            <a:srgbClr val="A4A3A4"/>
          </p15:clr>
        </p15:guide>
        <p15:guide id="4" pos="3629">
          <p15:clr>
            <a:srgbClr val="A4A3A4"/>
          </p15:clr>
        </p15:guide>
        <p15:guide id="5" orient="horz" pos="2376">
          <p15:clr>
            <a:srgbClr val="A4A3A4"/>
          </p15:clr>
        </p15:guide>
        <p15:guide id="6" orient="horz" pos="2495">
          <p15:clr>
            <a:srgbClr val="A4A3A4"/>
          </p15:clr>
        </p15:guide>
        <p15:guide id="7" orient="horz" pos="2267">
          <p15:clr>
            <a:srgbClr val="A4A3A4"/>
          </p15:clr>
        </p15:guide>
        <p15:guide id="8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45" autoAdjust="0"/>
  </p:normalViewPr>
  <p:slideViewPr>
    <p:cSldViewPr snapToGrid="0">
      <p:cViewPr>
        <p:scale>
          <a:sx n="100" d="100"/>
          <a:sy n="100" d="100"/>
        </p:scale>
        <p:origin x="-72" y="1152"/>
      </p:cViewPr>
      <p:guideLst>
        <p:guide orient="horz" pos="2160"/>
        <p:guide orient="horz" pos="2268"/>
        <p:guide orient="horz" pos="2376"/>
        <p:guide orient="horz" pos="2495"/>
        <p:guide orient="horz" pos="2267"/>
        <p:guide pos="3840"/>
        <p:guide pos="3629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5"/>
            <a:ext cx="2918621" cy="493236"/>
          </a:xfrm>
          <a:prstGeom prst="rect">
            <a:avLst/>
          </a:prstGeom>
        </p:spPr>
        <p:txBody>
          <a:bodyPr vert="horz" lIns="90588" tIns="45292" rIns="90588" bIns="4529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9" y="5"/>
            <a:ext cx="2918621" cy="493236"/>
          </a:xfrm>
          <a:prstGeom prst="rect">
            <a:avLst/>
          </a:prstGeom>
        </p:spPr>
        <p:txBody>
          <a:bodyPr vert="horz" lIns="90588" tIns="45292" rIns="90588" bIns="45292" rtlCol="0"/>
          <a:lstStyle>
            <a:lvl1pPr algn="r">
              <a:defRPr sz="1200"/>
            </a:lvl1pPr>
          </a:lstStyle>
          <a:p>
            <a:fld id="{A089810C-4C77-4864-BE21-28FC41BB7D36}" type="datetimeFigureOut">
              <a:rPr kumimoji="1" lang="ja-JP" altLang="en-US" smtClean="0"/>
              <a:t>2017/6/27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79450" y="741363"/>
            <a:ext cx="5376863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88" tIns="45292" rIns="90588" bIns="4529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686539"/>
            <a:ext cx="5387982" cy="4439131"/>
          </a:xfrm>
          <a:prstGeom prst="rect">
            <a:avLst/>
          </a:prstGeom>
        </p:spPr>
        <p:txBody>
          <a:bodyPr vert="horz" lIns="90588" tIns="45292" rIns="90588" bIns="4529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6" y="9371503"/>
            <a:ext cx="2918621" cy="493235"/>
          </a:xfrm>
          <a:prstGeom prst="rect">
            <a:avLst/>
          </a:prstGeom>
        </p:spPr>
        <p:txBody>
          <a:bodyPr vert="horz" lIns="90588" tIns="45292" rIns="90588" bIns="4529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9" y="9371503"/>
            <a:ext cx="2918621" cy="493235"/>
          </a:xfrm>
          <a:prstGeom prst="rect">
            <a:avLst/>
          </a:prstGeom>
        </p:spPr>
        <p:txBody>
          <a:bodyPr vert="horz" lIns="90588" tIns="45292" rIns="90588" bIns="45292" rtlCol="0" anchor="b"/>
          <a:lstStyle>
            <a:lvl1pPr algn="r">
              <a:defRPr sz="1200"/>
            </a:lvl1pPr>
          </a:lstStyle>
          <a:p>
            <a:fld id="{DF8A6D0B-486D-4880-A6A4-5841AB5F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6855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19" algn="l" defTabSz="9142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39" algn="l" defTabSz="9142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358" algn="l" defTabSz="9142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478" algn="l" defTabSz="9142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596" algn="l" defTabSz="9142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715" algn="l" defTabSz="9142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835" algn="l" defTabSz="9142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954" algn="l" defTabSz="9142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64156" y="2460840"/>
            <a:ext cx="9793764" cy="169801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28311" y="4488921"/>
            <a:ext cx="8065453" cy="20244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55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10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66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2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77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32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87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4431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C9884-5387-48B8-A4D2-92868A40C81F}" type="datetimeFigureOut">
              <a:rPr kumimoji="1" lang="ja-JP" altLang="en-US" smtClean="0"/>
              <a:t>2017/6/27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73F7-37F4-4D73-96C3-4A677C55D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4425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C9884-5387-48B8-A4D2-92868A40C81F}" type="datetimeFigureOut">
              <a:rPr kumimoji="1" lang="ja-JP" altLang="en-US" smtClean="0"/>
              <a:t>2017/6/27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73F7-37F4-4D73-96C3-4A677C55D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70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525897" y="366744"/>
            <a:ext cx="3266589" cy="780793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26131" y="366744"/>
            <a:ext cx="9607730" cy="78079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C9884-5387-48B8-A4D2-92868A40C81F}" type="datetimeFigureOut">
              <a:rPr kumimoji="1" lang="ja-JP" altLang="en-US" smtClean="0"/>
              <a:t>2017/6/27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73F7-37F4-4D73-96C3-4A677C55D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1949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C9884-5387-48B8-A4D2-92868A40C81F}" type="datetimeFigureOut">
              <a:rPr kumimoji="1" lang="ja-JP" altLang="en-US" smtClean="0"/>
              <a:t>2017/6/27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73F7-37F4-4D73-96C3-4A677C55D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5486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0164" y="5090379"/>
            <a:ext cx="9793764" cy="1573323"/>
          </a:xfrm>
        </p:spPr>
        <p:txBody>
          <a:bodyPr anchor="t"/>
          <a:lstStyle>
            <a:lvl1pPr algn="l">
              <a:defRPr sz="49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10164" y="3357524"/>
            <a:ext cx="9793764" cy="1732855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5540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08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6620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160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7700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3240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8780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4319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C9884-5387-48B8-A4D2-92868A40C81F}" type="datetimeFigureOut">
              <a:rPr kumimoji="1" lang="ja-JP" altLang="en-US" smtClean="0"/>
              <a:t>2017/6/27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73F7-37F4-4D73-96C3-4A677C55D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4329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26133" y="2134440"/>
            <a:ext cx="6437159" cy="6040239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55327" y="2134440"/>
            <a:ext cx="6437159" cy="6040239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C9884-5387-48B8-A4D2-92868A40C81F}" type="datetimeFigureOut">
              <a:rPr kumimoji="1" lang="ja-JP" altLang="en-US" smtClean="0"/>
              <a:t>2017/6/27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73F7-37F4-4D73-96C3-4A677C55D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1246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6104" y="317232"/>
            <a:ext cx="10369868" cy="1320271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76104" y="1773198"/>
            <a:ext cx="5090917" cy="738984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55400" indent="0">
              <a:buNone/>
              <a:defRPr sz="2400" b="1"/>
            </a:lvl2pPr>
            <a:lvl3pPr marL="1110800" indent="0">
              <a:buNone/>
              <a:defRPr sz="2200" b="1"/>
            </a:lvl3pPr>
            <a:lvl4pPr marL="1666200" indent="0">
              <a:buNone/>
              <a:defRPr sz="1900" b="1"/>
            </a:lvl4pPr>
            <a:lvl5pPr marL="2221600" indent="0">
              <a:buNone/>
              <a:defRPr sz="1900" b="1"/>
            </a:lvl5pPr>
            <a:lvl6pPr marL="2777000" indent="0">
              <a:buNone/>
              <a:defRPr sz="1900" b="1"/>
            </a:lvl6pPr>
            <a:lvl7pPr marL="3332400" indent="0">
              <a:buNone/>
              <a:defRPr sz="1900" b="1"/>
            </a:lvl7pPr>
            <a:lvl8pPr marL="3887800" indent="0">
              <a:buNone/>
              <a:defRPr sz="1900" b="1"/>
            </a:lvl8pPr>
            <a:lvl9pPr marL="4443199" indent="0">
              <a:buNone/>
              <a:defRPr sz="1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76104" y="2512182"/>
            <a:ext cx="5090917" cy="4564104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853056" y="1773198"/>
            <a:ext cx="5092917" cy="738984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55400" indent="0">
              <a:buNone/>
              <a:defRPr sz="2400" b="1"/>
            </a:lvl2pPr>
            <a:lvl3pPr marL="1110800" indent="0">
              <a:buNone/>
              <a:defRPr sz="2200" b="1"/>
            </a:lvl3pPr>
            <a:lvl4pPr marL="1666200" indent="0">
              <a:buNone/>
              <a:defRPr sz="1900" b="1"/>
            </a:lvl4pPr>
            <a:lvl5pPr marL="2221600" indent="0">
              <a:buNone/>
              <a:defRPr sz="1900" b="1"/>
            </a:lvl5pPr>
            <a:lvl6pPr marL="2777000" indent="0">
              <a:buNone/>
              <a:defRPr sz="1900" b="1"/>
            </a:lvl6pPr>
            <a:lvl7pPr marL="3332400" indent="0">
              <a:buNone/>
              <a:defRPr sz="1900" b="1"/>
            </a:lvl7pPr>
            <a:lvl8pPr marL="3887800" indent="0">
              <a:buNone/>
              <a:defRPr sz="1900" b="1"/>
            </a:lvl8pPr>
            <a:lvl9pPr marL="4443199" indent="0">
              <a:buNone/>
              <a:defRPr sz="1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853056" y="2512182"/>
            <a:ext cx="5092917" cy="4564104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C9884-5387-48B8-A4D2-92868A40C81F}" type="datetimeFigureOut">
              <a:rPr kumimoji="1" lang="ja-JP" altLang="en-US" smtClean="0"/>
              <a:t>2017/6/27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73F7-37F4-4D73-96C3-4A677C55D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264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C9884-5387-48B8-A4D2-92868A40C81F}" type="datetimeFigureOut">
              <a:rPr kumimoji="1" lang="ja-JP" altLang="en-US" smtClean="0"/>
              <a:t>2017/6/27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73F7-37F4-4D73-96C3-4A677C55D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04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C9884-5387-48B8-A4D2-92868A40C81F}" type="datetimeFigureOut">
              <a:rPr kumimoji="1" lang="ja-JP" altLang="en-US" smtClean="0"/>
              <a:t>2017/6/27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73F7-37F4-4D73-96C3-4A677C55D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7559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6106" y="315398"/>
            <a:ext cx="3790683" cy="1342275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04811" y="315400"/>
            <a:ext cx="6441160" cy="6760887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76106" y="1657674"/>
            <a:ext cx="3790683" cy="5418612"/>
          </a:xfrm>
        </p:spPr>
        <p:txBody>
          <a:bodyPr/>
          <a:lstStyle>
            <a:lvl1pPr marL="0" indent="0">
              <a:buNone/>
              <a:defRPr sz="1700"/>
            </a:lvl1pPr>
            <a:lvl2pPr marL="555400" indent="0">
              <a:buNone/>
              <a:defRPr sz="1500"/>
            </a:lvl2pPr>
            <a:lvl3pPr marL="1110800" indent="0">
              <a:buNone/>
              <a:defRPr sz="1200"/>
            </a:lvl3pPr>
            <a:lvl4pPr marL="1666200" indent="0">
              <a:buNone/>
              <a:defRPr sz="1100"/>
            </a:lvl4pPr>
            <a:lvl5pPr marL="2221600" indent="0">
              <a:buNone/>
              <a:defRPr sz="1100"/>
            </a:lvl5pPr>
            <a:lvl6pPr marL="2777000" indent="0">
              <a:buNone/>
              <a:defRPr sz="1100"/>
            </a:lvl6pPr>
            <a:lvl7pPr marL="3332400" indent="0">
              <a:buNone/>
              <a:defRPr sz="1100"/>
            </a:lvl7pPr>
            <a:lvl8pPr marL="3887800" indent="0">
              <a:buNone/>
              <a:defRPr sz="1100"/>
            </a:lvl8pPr>
            <a:lvl9pPr marL="4443199" indent="0">
              <a:buNone/>
              <a:defRPr sz="1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C9884-5387-48B8-A4D2-92868A40C81F}" type="datetimeFigureOut">
              <a:rPr kumimoji="1" lang="ja-JP" altLang="en-US" smtClean="0"/>
              <a:t>2017/6/27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73F7-37F4-4D73-96C3-4A677C55D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749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58407" y="5545137"/>
            <a:ext cx="6913245" cy="654635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258407" y="707813"/>
            <a:ext cx="6913245" cy="4752975"/>
          </a:xfrm>
        </p:spPr>
        <p:txBody>
          <a:bodyPr/>
          <a:lstStyle>
            <a:lvl1pPr marL="0" indent="0">
              <a:buNone/>
              <a:defRPr sz="3900"/>
            </a:lvl1pPr>
            <a:lvl2pPr marL="555400" indent="0">
              <a:buNone/>
              <a:defRPr sz="3400"/>
            </a:lvl2pPr>
            <a:lvl3pPr marL="1110800" indent="0">
              <a:buNone/>
              <a:defRPr sz="2900"/>
            </a:lvl3pPr>
            <a:lvl4pPr marL="1666200" indent="0">
              <a:buNone/>
              <a:defRPr sz="2400"/>
            </a:lvl4pPr>
            <a:lvl5pPr marL="2221600" indent="0">
              <a:buNone/>
              <a:defRPr sz="2400"/>
            </a:lvl5pPr>
            <a:lvl6pPr marL="2777000" indent="0">
              <a:buNone/>
              <a:defRPr sz="2400"/>
            </a:lvl6pPr>
            <a:lvl7pPr marL="3332400" indent="0">
              <a:buNone/>
              <a:defRPr sz="2400"/>
            </a:lvl7pPr>
            <a:lvl8pPr marL="3887800" indent="0">
              <a:buNone/>
              <a:defRPr sz="2400"/>
            </a:lvl8pPr>
            <a:lvl9pPr marL="4443199" indent="0">
              <a:buNone/>
              <a:defRPr sz="24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258407" y="6199772"/>
            <a:ext cx="6913245" cy="929690"/>
          </a:xfrm>
        </p:spPr>
        <p:txBody>
          <a:bodyPr/>
          <a:lstStyle>
            <a:lvl1pPr marL="0" indent="0">
              <a:buNone/>
              <a:defRPr sz="1700"/>
            </a:lvl1pPr>
            <a:lvl2pPr marL="555400" indent="0">
              <a:buNone/>
              <a:defRPr sz="1500"/>
            </a:lvl2pPr>
            <a:lvl3pPr marL="1110800" indent="0">
              <a:buNone/>
              <a:defRPr sz="1200"/>
            </a:lvl3pPr>
            <a:lvl4pPr marL="1666200" indent="0">
              <a:buNone/>
              <a:defRPr sz="1100"/>
            </a:lvl4pPr>
            <a:lvl5pPr marL="2221600" indent="0">
              <a:buNone/>
              <a:defRPr sz="1100"/>
            </a:lvl5pPr>
            <a:lvl6pPr marL="2777000" indent="0">
              <a:buNone/>
              <a:defRPr sz="1100"/>
            </a:lvl6pPr>
            <a:lvl7pPr marL="3332400" indent="0">
              <a:buNone/>
              <a:defRPr sz="1100"/>
            </a:lvl7pPr>
            <a:lvl8pPr marL="3887800" indent="0">
              <a:buNone/>
              <a:defRPr sz="1100"/>
            </a:lvl8pPr>
            <a:lvl9pPr marL="4443199" indent="0">
              <a:buNone/>
              <a:defRPr sz="1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C9884-5387-48B8-A4D2-92868A40C81F}" type="datetimeFigureOut">
              <a:rPr kumimoji="1" lang="ja-JP" altLang="en-US" smtClean="0"/>
              <a:t>2017/6/27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73F7-37F4-4D73-96C3-4A677C55D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8705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76104" y="317232"/>
            <a:ext cx="10369868" cy="1320271"/>
          </a:xfrm>
          <a:prstGeom prst="rect">
            <a:avLst/>
          </a:prstGeom>
        </p:spPr>
        <p:txBody>
          <a:bodyPr vert="horz" lIns="111080" tIns="55540" rIns="111080" bIns="5554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76104" y="1848381"/>
            <a:ext cx="10369868" cy="5227906"/>
          </a:xfrm>
          <a:prstGeom prst="rect">
            <a:avLst/>
          </a:prstGeom>
        </p:spPr>
        <p:txBody>
          <a:bodyPr vert="horz" lIns="111080" tIns="55540" rIns="111080" bIns="5554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76104" y="7342175"/>
            <a:ext cx="2688484" cy="421753"/>
          </a:xfrm>
          <a:prstGeom prst="rect">
            <a:avLst/>
          </a:prstGeom>
        </p:spPr>
        <p:txBody>
          <a:bodyPr vert="horz" lIns="111080" tIns="55540" rIns="111080" bIns="55540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C9884-5387-48B8-A4D2-92868A40C81F}" type="datetimeFigureOut">
              <a:rPr kumimoji="1" lang="ja-JP" altLang="en-US" smtClean="0"/>
              <a:t>2017/6/27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936709" y="7342175"/>
            <a:ext cx="3648657" cy="421753"/>
          </a:xfrm>
          <a:prstGeom prst="rect">
            <a:avLst/>
          </a:prstGeom>
        </p:spPr>
        <p:txBody>
          <a:bodyPr vert="horz" lIns="111080" tIns="55540" rIns="111080" bIns="5554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257487" y="7342175"/>
            <a:ext cx="2688484" cy="421753"/>
          </a:xfrm>
          <a:prstGeom prst="rect">
            <a:avLst/>
          </a:prstGeom>
        </p:spPr>
        <p:txBody>
          <a:bodyPr vert="horz" lIns="111080" tIns="55540" rIns="111080" bIns="55540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C73F7-37F4-4D73-96C3-4A677C55D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9706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txStyles>
    <p:titleStyle>
      <a:lvl1pPr algn="ctr" defTabSz="1110800" rtl="0" eaLnBrk="1" latinLnBrk="0" hangingPunct="1">
        <a:spcBef>
          <a:spcPct val="0"/>
        </a:spcBef>
        <a:buNone/>
        <a:defRPr kumimoji="1"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6551" indent="-416551" algn="l" defTabSz="1110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902525" indent="-347124" algn="l" defTabSz="11108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88500" indent="-277700" algn="l" defTabSz="1110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43900" indent="-277700" algn="l" defTabSz="11108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99300" indent="-277700" algn="l" defTabSz="11108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54700" indent="-277700" algn="l" defTabSz="1110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10099" indent="-277700" algn="l" defTabSz="1110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65500" indent="-277700" algn="l" defTabSz="1110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720900" indent="-277700" algn="l" defTabSz="1110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10800" rtl="0" eaLnBrk="1" latinLnBrk="0" hangingPunct="1"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55400" algn="l" defTabSz="1110800" rtl="0" eaLnBrk="1" latinLnBrk="0" hangingPunct="1"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10800" algn="l" defTabSz="1110800" rtl="0" eaLnBrk="1" latinLnBrk="0" hangingPunct="1"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66200" algn="l" defTabSz="1110800" rtl="0" eaLnBrk="1" latinLnBrk="0" hangingPunct="1"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21600" algn="l" defTabSz="1110800" rtl="0" eaLnBrk="1" latinLnBrk="0" hangingPunct="1"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7000" algn="l" defTabSz="1110800" rtl="0" eaLnBrk="1" latinLnBrk="0" hangingPunct="1"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32400" algn="l" defTabSz="1110800" rtl="0" eaLnBrk="1" latinLnBrk="0" hangingPunct="1"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87800" algn="l" defTabSz="1110800" rtl="0" eaLnBrk="1" latinLnBrk="0" hangingPunct="1"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443199" algn="l" defTabSz="1110800" rtl="0" eaLnBrk="1" latinLnBrk="0" hangingPunct="1"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6104" y="29634"/>
            <a:ext cx="10369868" cy="239311"/>
          </a:xfrm>
        </p:spPr>
        <p:txBody>
          <a:bodyPr>
            <a:noAutofit/>
          </a:bodyPr>
          <a:lstStyle/>
          <a:p>
            <a:r>
              <a:rPr lang="ja-JP" altLang="en-US" sz="2000" dirty="0" smtClean="0"/>
              <a:t>治安・地域風俗環境対策</a:t>
            </a:r>
            <a:r>
              <a:rPr lang="ja-JP" altLang="en-US" sz="2000" dirty="0"/>
              <a:t>　検討資料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897971"/>
              </p:ext>
            </p:extLst>
          </p:nvPr>
        </p:nvGraphicFramePr>
        <p:xfrm>
          <a:off x="83989" y="1095587"/>
          <a:ext cx="11354096" cy="6800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2119">
                  <a:extLst>
                    <a:ext uri="{9D8B030D-6E8A-4147-A177-3AD203B41FA5}">
                      <a16:colId xmlns="" xmlns:a16="http://schemas.microsoft.com/office/drawing/2014/main" val="1814524319"/>
                    </a:ext>
                  </a:extLst>
                </a:gridCol>
                <a:gridCol w="1804230">
                  <a:extLst>
                    <a:ext uri="{9D8B030D-6E8A-4147-A177-3AD203B41FA5}">
                      <a16:colId xmlns="" xmlns:a16="http://schemas.microsoft.com/office/drawing/2014/main" val="3891187892"/>
                    </a:ext>
                  </a:extLst>
                </a:gridCol>
                <a:gridCol w="12763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57307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38169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336615">
                  <a:extLst>
                    <a:ext uri="{9D8B030D-6E8A-4147-A177-3AD203B41FA5}">
                      <a16:colId xmlns="" xmlns:a16="http://schemas.microsoft.com/office/drawing/2014/main" val="3597930752"/>
                    </a:ext>
                  </a:extLst>
                </a:gridCol>
              </a:tblGrid>
              <a:tr h="310054"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/>
                        <a:t>課題</a:t>
                      </a:r>
                      <a:endParaRPr kumimoji="1" lang="ja-JP" altLang="en-US" sz="1200" dirty="0"/>
                    </a:p>
                  </a:txBody>
                  <a:tcPr marL="91439" marR="91439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/>
                        <a:t>国の対策</a:t>
                      </a:r>
                      <a:endParaRPr kumimoji="1" lang="en-US" altLang="ja-JP" sz="1200" dirty="0" smtClean="0"/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/>
                        <a:t>（検討中のものを含む）</a:t>
                      </a:r>
                      <a:endParaRPr kumimoji="1" lang="ja-JP" altLang="en-US" sz="1200" dirty="0"/>
                    </a:p>
                  </a:txBody>
                  <a:tcPr marL="91439" marR="91439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/>
                        <a:t>地方で考えられる対策（例）</a:t>
                      </a:r>
                      <a:endParaRPr kumimoji="1" lang="en-US" altLang="ja-JP" sz="1200" dirty="0" smtClean="0"/>
                    </a:p>
                  </a:txBody>
                  <a:tcPr marL="91439" marR="91439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643878215"/>
                  </a:ext>
                </a:extLst>
              </a:tr>
              <a:tr h="24014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自治体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marL="91439" marR="91439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ＩＲ事業者</a:t>
                      </a:r>
                    </a:p>
                  </a:txBody>
                  <a:tcPr marL="91439" marR="91439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40149">
                <a:tc rowSpan="2">
                  <a:txBody>
                    <a:bodyPr/>
                    <a:lstStyle/>
                    <a:p>
                      <a:pPr marL="130175" indent="-130175"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①組織犯罪対策の強化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・法律（ＩＲ実施法）によるカジノの実施に伴う犯罪収益移転防止法等の法律によるＦＡＴＦ勧告を踏まえた規制（検討中）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 rowSpan="11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1200" b="1" spc="0" dirty="0" smtClean="0">
                          <a:solidFill>
                            <a:schemeClr val="bg1"/>
                          </a:solidFill>
                        </a:rPr>
                        <a:t>良好な治安確保に資する</a:t>
                      </a:r>
                      <a:r>
                        <a:rPr kumimoji="1" lang="ja-JP" altLang="en-US" sz="1200" b="1" u="none" spc="0" dirty="0" smtClean="0">
                          <a:solidFill>
                            <a:schemeClr val="bg1"/>
                          </a:solidFill>
                        </a:rPr>
                        <a:t>警察力の強化</a:t>
                      </a:r>
                      <a:endParaRPr kumimoji="1" lang="en-US" altLang="ja-JP" sz="1200" b="1" u="none" spc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1200" b="1" spc="0" dirty="0" smtClean="0">
                          <a:solidFill>
                            <a:schemeClr val="bg1"/>
                          </a:solidFill>
                        </a:rPr>
                        <a:t>（体制</a:t>
                      </a:r>
                      <a:r>
                        <a:rPr kumimoji="1" lang="ja-JP" altLang="en-US" sz="1200" b="1" spc="0" baseline="0" dirty="0" smtClean="0">
                          <a:solidFill>
                            <a:schemeClr val="bg1"/>
                          </a:solidFill>
                        </a:rPr>
                        <a:t>・予算</a:t>
                      </a:r>
                      <a:r>
                        <a:rPr kumimoji="1" lang="ja-JP" altLang="en-US" sz="1200" b="1" spc="0" dirty="0" smtClean="0">
                          <a:solidFill>
                            <a:schemeClr val="bg1"/>
                          </a:solidFill>
                        </a:rPr>
                        <a:t>の</a:t>
                      </a:r>
                      <a:r>
                        <a:rPr kumimoji="1" lang="ja-JP" altLang="en-US" sz="1200" b="1" u="none" spc="0" dirty="0" smtClean="0">
                          <a:solidFill>
                            <a:schemeClr val="bg1"/>
                          </a:solidFill>
                        </a:rPr>
                        <a:t>拡充</a:t>
                      </a:r>
                      <a:r>
                        <a:rPr kumimoji="1" lang="ja-JP" altLang="en-US" sz="1200" b="1" spc="0" dirty="0" smtClean="0">
                          <a:solidFill>
                            <a:schemeClr val="bg1"/>
                          </a:solidFill>
                        </a:rPr>
                        <a:t>）</a:t>
                      </a:r>
                      <a:endParaRPr kumimoji="1" lang="en-US" altLang="ja-JP" sz="1200" b="1" spc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endParaRPr kumimoji="1" lang="en-US" altLang="ja-JP" sz="1000" b="1" spc="-15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endParaRPr kumimoji="1" lang="en-US" altLang="ja-JP" sz="1000" b="1" spc="-15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1000" b="1" spc="-150" dirty="0" smtClean="0">
                          <a:solidFill>
                            <a:schemeClr val="bg1"/>
                          </a:solidFill>
                        </a:rPr>
                        <a:t>・　警察官の増員</a:t>
                      </a:r>
                      <a:endParaRPr kumimoji="1" lang="en-US" altLang="ja-JP" sz="1000" b="1" u="sng" spc="-15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1000" b="1" spc="-200" baseline="0" dirty="0" smtClean="0">
                          <a:solidFill>
                            <a:schemeClr val="bg1"/>
                          </a:solidFill>
                        </a:rPr>
                        <a:t>・　警察施設・交通安全施設等の新設・整備</a:t>
                      </a:r>
                      <a:endParaRPr kumimoji="1" lang="en-US" altLang="ja-JP" sz="1000" b="1" spc="-2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1000" b="1" spc="-150" dirty="0" smtClean="0">
                          <a:solidFill>
                            <a:schemeClr val="bg1"/>
                          </a:solidFill>
                        </a:rPr>
                        <a:t>・　装備品資器材の整備</a:t>
                      </a:r>
                      <a:endParaRPr kumimoji="1" lang="en-US" altLang="ja-JP" sz="1000" b="1" spc="-15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endParaRPr kumimoji="1" lang="en-US" altLang="ja-JP" sz="12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大阪府・市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大阪府警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endParaRPr kumimoji="1" lang="ja-JP" altLang="en-US" sz="1000" dirty="0"/>
                    </a:p>
                  </a:txBody>
                  <a:tcPr marL="91439" marR="91439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90366">
                <a:tc vMerge="1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endParaRPr kumimoji="1" lang="en-US" altLang="ja-JP" sz="1000" strike="sngStrike" baseline="0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marL="91439" marR="91439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endParaRPr kumimoji="1" lang="en-US" altLang="ja-JP" sz="1000" dirty="0" smtClean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・ＩＲ事業者との情報共有の徹底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・マネーローンダリング、事業介入への対策等、犯罪収益対策の推進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・本人確認及び入場規制の徹底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・取引記録の作成・保存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・疑わしい取引の報告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・警察との情報共有の徹底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extLst>
                  <a:ext uri="{0D108BD9-81ED-4DB2-BD59-A6C34878D82A}">
                    <a16:rowId xmlns="" xmlns:a16="http://schemas.microsoft.com/office/drawing/2014/main" val="948217623"/>
                  </a:ext>
                </a:extLst>
              </a:tr>
              <a:tr h="470221">
                <a:tc>
                  <a:txBody>
                    <a:bodyPr/>
                    <a:lstStyle/>
                    <a:p>
                      <a:pPr marL="130175" indent="-130175">
                        <a:lnSpc>
                          <a:spcPts val="10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②暴力団等反社会的勢力対策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・法律（ＩＲ実施法）によるカジノ施設への入場規制（検討中）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endParaRPr kumimoji="1" lang="en-US" altLang="ja-JP" sz="1000" dirty="0" smtClean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・暴力団等反社会的勢力の排除活動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b="0" baseline="0" dirty="0" smtClean="0">
                          <a:solidFill>
                            <a:schemeClr val="tx1"/>
                          </a:solidFill>
                        </a:rPr>
                        <a:t>・暴力団等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反社会的勢力に対する取締り及び排除対策の推進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・本人確認及び入場規制の徹底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ja-JP" altLang="en-US" sz="1000" spc="-150" dirty="0" smtClean="0">
                          <a:solidFill>
                            <a:schemeClr val="tx1"/>
                          </a:solidFill>
                        </a:rPr>
                        <a:t>警察</a:t>
                      </a:r>
                      <a:r>
                        <a:rPr kumimoji="1" lang="ja-JP" altLang="en-US" sz="1000" b="0" spc="-150" dirty="0" smtClean="0">
                          <a:solidFill>
                            <a:schemeClr val="tx1"/>
                          </a:solidFill>
                        </a:rPr>
                        <a:t>及び関係機関</a:t>
                      </a:r>
                      <a:r>
                        <a:rPr kumimoji="1" lang="ja-JP" altLang="en-US" sz="1000" spc="-150" dirty="0" smtClean="0">
                          <a:solidFill>
                            <a:schemeClr val="tx1"/>
                          </a:solidFill>
                        </a:rPr>
                        <a:t>との情報共有の徹底</a:t>
                      </a:r>
                      <a:endParaRPr kumimoji="1" lang="en-US" altLang="ja-JP" sz="1000" spc="-15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extLst>
                  <a:ext uri="{0D108BD9-81ED-4DB2-BD59-A6C34878D82A}">
                    <a16:rowId xmlns="" xmlns:a16="http://schemas.microsoft.com/office/drawing/2014/main" val="2168883018"/>
                  </a:ext>
                </a:extLst>
              </a:tr>
              <a:tr h="654299">
                <a:tc rowSpan="2">
                  <a:txBody>
                    <a:bodyPr/>
                    <a:lstStyle/>
                    <a:p>
                      <a:pPr marL="130175" indent="-130175">
                        <a:lnSpc>
                          <a:spcPts val="10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③国際テロ対策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endParaRPr kumimoji="1" lang="en-US" altLang="ja-JP" sz="1000" b="1" u="sng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・国際組織犯罪等・国際テロ対策推進本部決定に基づく取組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・警察庁国際テロ対策強化要綱の策定　　</a:t>
                      </a:r>
                      <a:endParaRPr kumimoji="1" lang="en-US" altLang="ja-JP" sz="1000" u="sng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・防犯カメラ等の設置</a:t>
                      </a:r>
                      <a:endParaRPr kumimoji="1" lang="en-US" altLang="ja-JP" sz="1000" b="0" strike="sngStrike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・各種国際テロ対策（情報収集・警戒警備・国際海空港対策等）の推進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11108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spc="-100" baseline="0" dirty="0" smtClean="0">
                          <a:solidFill>
                            <a:schemeClr val="tx1"/>
                          </a:solidFill>
                        </a:rPr>
                        <a:t>・事業者に対する警備体制等の指導・助言</a:t>
                      </a:r>
                      <a:endParaRPr kumimoji="1" lang="en-US" altLang="ja-JP" sz="1000" b="0" spc="-1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11108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b="1" u="sng" spc="-1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0" marR="0" indent="0" algn="l" defTabSz="11108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・自主警備の徹底</a:t>
                      </a:r>
                      <a:r>
                        <a:rPr kumimoji="1" lang="ja-JP" altLang="en-US" sz="1000" b="0" spc="-150" dirty="0" smtClean="0">
                          <a:solidFill>
                            <a:schemeClr val="tx1"/>
                          </a:solidFill>
                        </a:rPr>
                        <a:t>（民間警備員の配置含）</a:t>
                      </a:r>
                      <a:endParaRPr kumimoji="1" lang="en-US" altLang="ja-JP" sz="1000" b="0" spc="-15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11108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・自動検知システム等導入された高性能カメラ等の設置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11108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・警察との情報共有の徹底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・巡回の実施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・防犯環境の整備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・事業者に対する警備体制等の指導・助言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ja-JP" altLang="en-US" sz="1000" strike="noStrike" baseline="0" dirty="0" smtClean="0">
                          <a:solidFill>
                            <a:schemeClr val="tx1"/>
                          </a:solidFill>
                        </a:rPr>
                        <a:t>サイバーセキュリティ対策の強化</a:t>
                      </a:r>
                      <a:endParaRPr kumimoji="1" lang="ja-JP" altLang="en-US" sz="1000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・発生する犯罪に対する適切な対応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・防犯環境に係る対策の推進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・警備業者対策の推進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11108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・サイバーセキュリティ対策の推進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11108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ja-JP" altLang="en-US" sz="1000" spc="-150" dirty="0" smtClean="0">
                          <a:solidFill>
                            <a:schemeClr val="tx1"/>
                          </a:solidFill>
                        </a:rPr>
                        <a:t>事業者に対する警備体制等の指導・助言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・民間警備員の配置</a:t>
                      </a: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・自動検知システム等導入された高性能カメラ等の設置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・警察との情報共有の徹底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・防犯環境の整備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・サイバーセキュリティ対策の推進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</a:tr>
              <a:tr h="84052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strike="noStrike" dirty="0" smtClean="0">
                          <a:solidFill>
                            <a:schemeClr val="tx1"/>
                          </a:solidFill>
                        </a:rPr>
                        <a:t>④犯罪抑止対策</a:t>
                      </a:r>
                      <a:endParaRPr kumimoji="1" lang="en-US" altLang="ja-JP" sz="1000" strike="noStrike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・法律（ＩＲ実施法）によるカジノ施設にかかる犯罪防止（検討中）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endParaRPr kumimoji="1" lang="ja-JP" altLang="en-US" sz="1000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840521">
                <a:tc>
                  <a:txBody>
                    <a:bodyPr/>
                    <a:lstStyle/>
                    <a:p>
                      <a:pPr marL="130175" indent="-130175">
                        <a:lnSpc>
                          <a:spcPts val="10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⑤地域風俗環境の悪化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・法律（ＩＲ実施法）による風俗環境の保持等のために必要な規制（検討中）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・巡回の実施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0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・防犯カメラ等の設置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0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・地域連絡協議会の設置（自治体、府警、ＩＲ事業者等）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ja-JP" altLang="en-US" sz="1000" b="0" spc="-150" dirty="0" smtClean="0">
                          <a:solidFill>
                            <a:schemeClr val="tx1"/>
                          </a:solidFill>
                        </a:rPr>
                        <a:t>ＩＲ施設及び周辺における地域活動の推進</a:t>
                      </a:r>
                      <a:endParaRPr kumimoji="1" lang="en-US" altLang="ja-JP" sz="1000" b="0" spc="-15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11108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・風俗関係事犯等に対する取締りの推進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・民間警備員の配置</a:t>
                      </a: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・自動検知システム等導入された高性能カメラ等の設置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・警察との情報共有の徹底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・警察活動を支援する施設・体制整備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</a:tr>
              <a:tr h="715443">
                <a:tc>
                  <a:txBody>
                    <a:bodyPr/>
                    <a:lstStyle/>
                    <a:p>
                      <a:pPr marL="106363" indent="-106363" algn="l">
                        <a:lnSpc>
                          <a:spcPts val="1000"/>
                        </a:lnSpc>
                      </a:pPr>
                      <a:r>
                        <a:rPr kumimoji="1" lang="ja-JP" altLang="en-US" sz="1000" b="0" spc="-150" dirty="0" smtClean="0">
                          <a:solidFill>
                            <a:schemeClr val="tx1"/>
                          </a:solidFill>
                        </a:rPr>
                        <a:t>⑥来日外国人の増加に伴う対応</a:t>
                      </a:r>
                      <a:endParaRPr kumimoji="1" lang="en-US" altLang="ja-JP" sz="1000" b="0" spc="-15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・法律（ＩＲ実施法）による風俗環境の保持等のために必要な規制（検討中）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・通訳体制の強化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0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ja-JP" altLang="en-US" sz="1000" b="0" spc="-150" dirty="0" smtClean="0">
                          <a:solidFill>
                            <a:schemeClr val="tx1"/>
                          </a:solidFill>
                        </a:rPr>
                        <a:t>保護（行旅病人、</a:t>
                      </a:r>
                      <a:r>
                        <a:rPr kumimoji="1" lang="en-US" altLang="ja-JP" sz="1000" b="0" spc="-150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r>
                        <a:rPr kumimoji="1" lang="ja-JP" altLang="en-US" sz="1000" b="0" spc="-150" dirty="0" smtClean="0">
                          <a:solidFill>
                            <a:schemeClr val="tx1"/>
                          </a:solidFill>
                        </a:rPr>
                        <a:t>条通報等）への適切な対応</a:t>
                      </a:r>
                      <a:endParaRPr kumimoji="1" lang="en-US" altLang="ja-JP" sz="1000" b="0" spc="-15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0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・行政サービスの強化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・通訳人の確保等、来日外国人に対する対応力の拡充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0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・不法滞在外国人に対する取締りの推進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・来日外国人への対応に必要な施設や要員の配置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ja-JP" altLang="en-US" sz="1000" b="0" spc="-150" dirty="0" smtClean="0">
                          <a:solidFill>
                            <a:schemeClr val="tx1"/>
                          </a:solidFill>
                        </a:rPr>
                        <a:t>様々な言語に対応するスタッフの配置</a:t>
                      </a:r>
                      <a:endParaRPr kumimoji="1" lang="en-US" altLang="ja-JP" sz="1000" b="0" spc="-15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11108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・警察との情報共有の徹底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11108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・苦情処理窓口（担当者）の設置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65288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/>
                        <a:t>⑦青少年対策</a:t>
                      </a:r>
                      <a:endParaRPr kumimoji="1" lang="ja-JP" altLang="en-US" sz="10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/>
                        <a:t>・法律（ＩＲ実施法）による青少年の</a:t>
                      </a:r>
                      <a:r>
                        <a:rPr kumimoji="1" lang="ja-JP" altLang="en-US" sz="1000" b="0" u="none" dirty="0" smtClean="0"/>
                        <a:t>カジノの</a:t>
                      </a:r>
                      <a:r>
                        <a:rPr kumimoji="1" lang="ja-JP" altLang="en-US" sz="1000" dirty="0" smtClean="0"/>
                        <a:t>入場規制（検討中）</a:t>
                      </a:r>
                      <a:endParaRPr kumimoji="1" lang="ja-JP" altLang="en-US" sz="1000" dirty="0"/>
                    </a:p>
                  </a:txBody>
                  <a:tcPr marL="91439" marR="91439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endParaRPr kumimoji="1" lang="ja-JP" altLang="en-US" sz="10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・大阪府青少年健全育成条例に基づく対応（青少年の夜間立ち入りの制限等）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・夜間巡回の実施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0" marR="0" indent="0" algn="l" defTabSz="11108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・補導活動、福祉犯の</a:t>
                      </a:r>
                      <a:r>
                        <a:rPr kumimoji="1" lang="ja-JP" altLang="en-US" sz="1000" smtClean="0">
                          <a:solidFill>
                            <a:schemeClr val="tx1"/>
                          </a:solidFill>
                        </a:rPr>
                        <a:t>取締り等少年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を保護するための対策の推進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　　　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ja-JP" altLang="en-US" sz="1000" b="0" u="none" dirty="0" smtClean="0">
                          <a:solidFill>
                            <a:schemeClr val="tx1"/>
                          </a:solidFill>
                        </a:rPr>
                        <a:t>カジノの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入場規制の徹底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・民間警備員による巡回の実施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・警察との情報共有の徹底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extLst>
                  <a:ext uri="{0D108BD9-81ED-4DB2-BD59-A6C34878D82A}">
                    <a16:rowId xmlns="" xmlns:a16="http://schemas.microsoft.com/office/drawing/2014/main" val="1633295903"/>
                  </a:ext>
                </a:extLst>
              </a:tr>
              <a:tr h="715443">
                <a:tc>
                  <a:txBody>
                    <a:bodyPr/>
                    <a:lstStyle/>
                    <a:p>
                      <a:pPr marL="106363" indent="-106363"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/>
                        <a:t>⑧ＩＲ施設周辺の交通問題</a:t>
                      </a:r>
                      <a:endParaRPr kumimoji="1" lang="en-US" altLang="ja-JP" sz="1000" dirty="0" smtClean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/>
                        <a:t>・法律（ＩＲ実施法）による地域環境の保持等のために必要な規制（検討中）</a:t>
                      </a:r>
                      <a:endParaRPr kumimoji="1" lang="en-US" altLang="ja-JP" sz="1000" dirty="0" smtClean="0"/>
                    </a:p>
                  </a:txBody>
                  <a:tcPr marL="91439" marR="91439"/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</a:pPr>
                      <a:endParaRPr kumimoji="1" lang="en-US" altLang="ja-JP" sz="1000" dirty="0" smtClean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ja-JP" altLang="en-US" sz="1000" spc="-150" dirty="0" smtClean="0">
                          <a:solidFill>
                            <a:schemeClr val="tx1"/>
                          </a:solidFill>
                        </a:rPr>
                        <a:t>交通安全施設の整備、道路交通環境の整備</a:t>
                      </a:r>
                      <a:endParaRPr kumimoji="1" lang="en-US" altLang="ja-JP" sz="1000" spc="-15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（府警と連携し策定）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・路線バス等公共輸送の確保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・アクセス道路の整備のための予算の確保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・道路開発に伴う適正な交通規制の実施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・交通安全施設等の整備とそ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のための予算の確保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・交通事故への迅速な対応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・交通指導取締りの強化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・車両誘導員の配置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・需要に見合った駐車場の確保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・警察との情報共有の徹底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590366">
                <a:tc>
                  <a:txBody>
                    <a:bodyPr/>
                    <a:lstStyle/>
                    <a:p>
                      <a:pPr marL="106363" indent="-106363">
                        <a:lnSpc>
                          <a:spcPts val="1000"/>
                        </a:lnSpc>
                      </a:pPr>
                      <a:r>
                        <a:rPr kumimoji="1" lang="ja-JP" altLang="en-US" sz="1000" smtClean="0"/>
                        <a:t>⑨ＩＲ事</a:t>
                      </a:r>
                      <a:r>
                        <a:rPr kumimoji="1" lang="ja-JP" altLang="en-US" sz="1000" dirty="0" smtClean="0"/>
                        <a:t>業者等への規制</a:t>
                      </a:r>
                      <a:endParaRPr kumimoji="1" lang="en-US" altLang="ja-JP" sz="1000" dirty="0" smtClean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/>
                        <a:t>・法律（ＩＲ実施法）によるＩＲ事業者の適格性審査（検討中）</a:t>
                      </a:r>
                      <a:endParaRPr kumimoji="1" lang="en-US" altLang="ja-JP" sz="10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/>
                        <a:t>・ＩＲ事業者、従業員の背面調査、ライセンス停止（検討中）</a:t>
                      </a:r>
                      <a:endParaRPr kumimoji="1" lang="ja-JP" altLang="en-US" sz="1000" dirty="0"/>
                    </a:p>
                  </a:txBody>
                  <a:tcPr marL="91439" marR="91439"/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</a:pPr>
                      <a:endParaRPr kumimoji="1" lang="en-US" altLang="ja-JP" sz="1000" dirty="0" smtClean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・ＩＲ事業者に対する規制、監督</a:t>
                      </a:r>
                      <a:r>
                        <a:rPr kumimoji="1" lang="ja-JP" altLang="en-US" sz="1000" spc="-150" dirty="0" smtClean="0">
                          <a:solidFill>
                            <a:schemeClr val="tx1"/>
                          </a:solidFill>
                        </a:rPr>
                        <a:t>（国で検討中）</a:t>
                      </a:r>
                      <a:endParaRPr kumimoji="1" lang="en-US" altLang="ja-JP" sz="1000" spc="-15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・ＩＲ関連施設における適確な許可等業務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・警察との情報共有の徹底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額縁 4"/>
          <p:cNvSpPr/>
          <p:nvPr/>
        </p:nvSpPr>
        <p:spPr>
          <a:xfrm>
            <a:off x="451100" y="325210"/>
            <a:ext cx="10619875" cy="742687"/>
          </a:xfrm>
          <a:prstGeom prst="bevel">
            <a:avLst>
              <a:gd name="adj" fmla="val 406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▶ＩＲの誘致に伴い、周辺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治安・地域風俗環境の</a:t>
            </a: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悪化が懸念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される声もあるが</a:t>
            </a: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、諸外国の事例では状況は様々。</a:t>
            </a:r>
            <a:endParaRPr lang="en-US" altLang="ja-JP" sz="105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▶例えば、シンガポールではＩＲ開業後、訪星旅行者数は増加しているものの、犯罪認知率に大きな変化は見られない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。</a:t>
            </a: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　一方、ネバダ州では青少年の６７％がギャンブルを行ったことがあるという調査結果が出ている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。</a:t>
            </a: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　（ネバダ州では</a:t>
            </a:r>
            <a:r>
              <a:rPr lang="en-US" altLang="ja-JP" sz="1050" dirty="0">
                <a:solidFill>
                  <a:schemeClr val="tx1"/>
                </a:solidFill>
                <a:latin typeface="+mn-ea"/>
              </a:rPr>
              <a:t>21</a:t>
            </a: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歳未満のカジノ行為は禁止されているものの、カジノ施設への入場は可能）</a:t>
            </a:r>
            <a:endParaRPr lang="en-US" altLang="ja-JP" sz="105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▶ＩＲ開業後、国内外から観光客の増加に伴い、犯罪件数の増加が懸念されることから、治安対策を講じることが必要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451098" y="1625601"/>
            <a:ext cx="4463802" cy="304465"/>
          </a:xfrm>
          <a:prstGeom prst="roundRect">
            <a:avLst>
              <a:gd name="adj" fmla="val 0"/>
            </a:avLst>
          </a:prstGeom>
          <a:noFill/>
          <a:ln w="158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5993" tIns="45712" rIns="35993" bIns="45712" rtlCol="0" anchor="ctr" anchorCtr="0"/>
          <a:lstStyle/>
          <a:p>
            <a:endParaRPr lang="en-US" altLang="ja-JP" sz="1600" b="1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600" b="1" dirty="0">
                <a:solidFill>
                  <a:schemeClr val="tx1"/>
                </a:solidFill>
                <a:latin typeface="+mn-ea"/>
              </a:rPr>
              <a:t>　　　　　　　　　　　　　　　　　　　　　　　　　　　　　　　　　　　　　　　　</a:t>
            </a:r>
            <a:endParaRPr lang="en-US" altLang="zh-TW" sz="1600" b="1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300" dirty="0">
                <a:solidFill>
                  <a:schemeClr val="tx1"/>
                </a:solidFill>
                <a:latin typeface="+mn-ea"/>
              </a:rPr>
              <a:t>　</a:t>
            </a:r>
            <a:endParaRPr lang="en-US" altLang="ja-JP" sz="13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" name="テキスト ボックス 1"/>
          <p:cNvSpPr txBox="1"/>
          <p:nvPr/>
        </p:nvSpPr>
        <p:spPr>
          <a:xfrm>
            <a:off x="10360879" y="34574"/>
            <a:ext cx="1080120" cy="449957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20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endParaRPr lang="en-US" altLang="ja-JP" sz="20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466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6597</TotalTime>
  <Words>987</Words>
  <Application>Microsoft Office PowerPoint</Application>
  <PresentationFormat>ユーザー設定</PresentationFormat>
  <Paragraphs>113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治安・地域風俗環境対策　検討資料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2025年万博について</dc:title>
  <dc:creator>山田 庸徳</dc:creator>
  <cp:lastModifiedBy>大阪府</cp:lastModifiedBy>
  <cp:revision>548</cp:revision>
  <cp:lastPrinted>2017-06-22T09:09:36Z</cp:lastPrinted>
  <dcterms:created xsi:type="dcterms:W3CDTF">2016-09-30T04:35:51Z</dcterms:created>
  <dcterms:modified xsi:type="dcterms:W3CDTF">2017-06-27T02:20:08Z</dcterms:modified>
</cp:coreProperties>
</file>