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0440988" cy="5940425"/>
  <p:notesSz cx="9866313" cy="6735763"/>
  <p:defaultTextStyle>
    <a:defPPr>
      <a:defRPr lang="ja-JP"/>
    </a:defPPr>
    <a:lvl1pPr marL="0" algn="l" defTabSz="98357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1790" algn="l" defTabSz="98357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83575" algn="l" defTabSz="98357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75363" algn="l" defTabSz="98357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67152" algn="l" defTabSz="98357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58940" algn="l" defTabSz="98357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50728" algn="l" defTabSz="98357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42517" algn="l" defTabSz="98357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34307" algn="l" defTabSz="98357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71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62" y="-84"/>
      </p:cViewPr>
      <p:guideLst>
        <p:guide orient="horz" pos="1871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FAA5D-AF17-45F6-887E-78C6F5D4803D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04825"/>
            <a:ext cx="4437063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3050" cy="3032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E45E4-E97E-4C2C-A506-27984BA87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48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156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38078" algn="l" defTabSz="876156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76156" algn="l" defTabSz="876156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314235" algn="l" defTabSz="876156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52312" algn="l" defTabSz="876156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90390" algn="l" defTabSz="876156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628468" algn="l" defTabSz="876156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3066547" algn="l" defTabSz="876156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504626" algn="l" defTabSz="876156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E45E4-E97E-4C2C-A506-27984BA87BB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9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8" y="1845393"/>
            <a:ext cx="8874839" cy="127334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52" y="3366245"/>
            <a:ext cx="7308692" cy="15181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1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3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5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50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42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34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10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5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16" y="237901"/>
            <a:ext cx="2349222" cy="506861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53" y="237901"/>
            <a:ext cx="6873651" cy="506861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62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30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9" y="3817280"/>
            <a:ext cx="8874839" cy="117983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9" y="2517809"/>
            <a:ext cx="8874839" cy="129946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17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8357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753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671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58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507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4251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343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55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52" y="1386103"/>
            <a:ext cx="4611437" cy="3920406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5" y="1386103"/>
            <a:ext cx="4611437" cy="3920406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5" y="1329721"/>
            <a:ext cx="4613249" cy="55416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91790" indent="0">
              <a:buNone/>
              <a:defRPr sz="2200" b="1"/>
            </a:lvl2pPr>
            <a:lvl3pPr marL="983575" indent="0">
              <a:buNone/>
              <a:defRPr sz="2000" b="1"/>
            </a:lvl3pPr>
            <a:lvl4pPr marL="1475363" indent="0">
              <a:buNone/>
              <a:defRPr sz="1700" b="1"/>
            </a:lvl4pPr>
            <a:lvl5pPr marL="1967152" indent="0">
              <a:buNone/>
              <a:defRPr sz="1700" b="1"/>
            </a:lvl5pPr>
            <a:lvl6pPr marL="2458940" indent="0">
              <a:buNone/>
              <a:defRPr sz="1700" b="1"/>
            </a:lvl6pPr>
            <a:lvl7pPr marL="2950728" indent="0">
              <a:buNone/>
              <a:defRPr sz="1700" b="1"/>
            </a:lvl7pPr>
            <a:lvl8pPr marL="3442517" indent="0">
              <a:buNone/>
              <a:defRPr sz="1700" b="1"/>
            </a:lvl8pPr>
            <a:lvl9pPr marL="393430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55" y="1883888"/>
            <a:ext cx="4613249" cy="342262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87" y="1329721"/>
            <a:ext cx="4615062" cy="55416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91790" indent="0">
              <a:buNone/>
              <a:defRPr sz="2200" b="1"/>
            </a:lvl2pPr>
            <a:lvl3pPr marL="983575" indent="0">
              <a:buNone/>
              <a:defRPr sz="2000" b="1"/>
            </a:lvl3pPr>
            <a:lvl4pPr marL="1475363" indent="0">
              <a:buNone/>
              <a:defRPr sz="1700" b="1"/>
            </a:lvl4pPr>
            <a:lvl5pPr marL="1967152" indent="0">
              <a:buNone/>
              <a:defRPr sz="1700" b="1"/>
            </a:lvl5pPr>
            <a:lvl6pPr marL="2458940" indent="0">
              <a:buNone/>
              <a:defRPr sz="1700" b="1"/>
            </a:lvl6pPr>
            <a:lvl7pPr marL="2950728" indent="0">
              <a:buNone/>
              <a:defRPr sz="1700" b="1"/>
            </a:lvl7pPr>
            <a:lvl8pPr marL="3442517" indent="0">
              <a:buNone/>
              <a:defRPr sz="1700" b="1"/>
            </a:lvl8pPr>
            <a:lvl9pPr marL="393430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87" y="1883888"/>
            <a:ext cx="4615062" cy="342262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10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12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38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66" y="236520"/>
            <a:ext cx="3435013" cy="100657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43" y="236527"/>
            <a:ext cx="5836803" cy="506998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66" y="1243098"/>
            <a:ext cx="3435013" cy="4063416"/>
          </a:xfrm>
        </p:spPr>
        <p:txBody>
          <a:bodyPr/>
          <a:lstStyle>
            <a:lvl1pPr marL="0" indent="0">
              <a:buNone/>
              <a:defRPr sz="1500"/>
            </a:lvl1pPr>
            <a:lvl2pPr marL="491790" indent="0">
              <a:buNone/>
              <a:defRPr sz="1200"/>
            </a:lvl2pPr>
            <a:lvl3pPr marL="983575" indent="0">
              <a:buNone/>
              <a:defRPr sz="1000"/>
            </a:lvl3pPr>
            <a:lvl4pPr marL="1475363" indent="0">
              <a:buNone/>
              <a:defRPr sz="1000"/>
            </a:lvl4pPr>
            <a:lvl5pPr marL="1967152" indent="0">
              <a:buNone/>
              <a:defRPr sz="1000"/>
            </a:lvl5pPr>
            <a:lvl6pPr marL="2458940" indent="0">
              <a:buNone/>
              <a:defRPr sz="1000"/>
            </a:lvl6pPr>
            <a:lvl7pPr marL="2950728" indent="0">
              <a:buNone/>
              <a:defRPr sz="1000"/>
            </a:lvl7pPr>
            <a:lvl8pPr marL="3442517" indent="0">
              <a:buNone/>
              <a:defRPr sz="1000"/>
            </a:lvl8pPr>
            <a:lvl9pPr marL="3934307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81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13" y="4158298"/>
            <a:ext cx="6264593" cy="4909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13" y="530793"/>
            <a:ext cx="6264593" cy="3564255"/>
          </a:xfrm>
        </p:spPr>
        <p:txBody>
          <a:bodyPr/>
          <a:lstStyle>
            <a:lvl1pPr marL="0" indent="0">
              <a:buNone/>
              <a:defRPr sz="3500"/>
            </a:lvl1pPr>
            <a:lvl2pPr marL="491790" indent="0">
              <a:buNone/>
              <a:defRPr sz="3000"/>
            </a:lvl2pPr>
            <a:lvl3pPr marL="983575" indent="0">
              <a:buNone/>
              <a:defRPr sz="2700"/>
            </a:lvl3pPr>
            <a:lvl4pPr marL="1475363" indent="0">
              <a:buNone/>
              <a:defRPr sz="2200"/>
            </a:lvl4pPr>
            <a:lvl5pPr marL="1967152" indent="0">
              <a:buNone/>
              <a:defRPr sz="2200"/>
            </a:lvl5pPr>
            <a:lvl6pPr marL="2458940" indent="0">
              <a:buNone/>
              <a:defRPr sz="2200"/>
            </a:lvl6pPr>
            <a:lvl7pPr marL="2950728" indent="0">
              <a:buNone/>
              <a:defRPr sz="2200"/>
            </a:lvl7pPr>
            <a:lvl8pPr marL="3442517" indent="0">
              <a:buNone/>
              <a:defRPr sz="2200"/>
            </a:lvl8pPr>
            <a:lvl9pPr marL="3934307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13" y="4649217"/>
            <a:ext cx="6264593" cy="697173"/>
          </a:xfrm>
        </p:spPr>
        <p:txBody>
          <a:bodyPr/>
          <a:lstStyle>
            <a:lvl1pPr marL="0" indent="0">
              <a:buNone/>
              <a:defRPr sz="1500"/>
            </a:lvl1pPr>
            <a:lvl2pPr marL="491790" indent="0">
              <a:buNone/>
              <a:defRPr sz="1200"/>
            </a:lvl2pPr>
            <a:lvl3pPr marL="983575" indent="0">
              <a:buNone/>
              <a:defRPr sz="1000"/>
            </a:lvl3pPr>
            <a:lvl4pPr marL="1475363" indent="0">
              <a:buNone/>
              <a:defRPr sz="1000"/>
            </a:lvl4pPr>
            <a:lvl5pPr marL="1967152" indent="0">
              <a:buNone/>
              <a:defRPr sz="1000"/>
            </a:lvl5pPr>
            <a:lvl6pPr marL="2458940" indent="0">
              <a:buNone/>
              <a:defRPr sz="1000"/>
            </a:lvl6pPr>
            <a:lvl7pPr marL="2950728" indent="0">
              <a:buNone/>
              <a:defRPr sz="1000"/>
            </a:lvl7pPr>
            <a:lvl8pPr marL="3442517" indent="0">
              <a:buNone/>
              <a:defRPr sz="1000"/>
            </a:lvl8pPr>
            <a:lvl9pPr marL="3934307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51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5" y="237898"/>
            <a:ext cx="9396889" cy="990071"/>
          </a:xfrm>
          <a:prstGeom prst="rect">
            <a:avLst/>
          </a:prstGeom>
        </p:spPr>
        <p:txBody>
          <a:bodyPr vert="horz" lIns="98358" tIns="49179" rIns="98358" bIns="4917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5" y="1386103"/>
            <a:ext cx="9396889" cy="3920406"/>
          </a:xfrm>
          <a:prstGeom prst="rect">
            <a:avLst/>
          </a:prstGeom>
        </p:spPr>
        <p:txBody>
          <a:bodyPr vert="horz" lIns="98358" tIns="49179" rIns="98358" bIns="4917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4" y="5505900"/>
            <a:ext cx="2436231" cy="316273"/>
          </a:xfrm>
          <a:prstGeom prst="rect">
            <a:avLst/>
          </a:prstGeom>
        </p:spPr>
        <p:txBody>
          <a:bodyPr vert="horz" lIns="98358" tIns="49179" rIns="98358" bIns="491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BE8AF-5B8C-472D-9440-E552524B4862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41" y="5505900"/>
            <a:ext cx="3306312" cy="316273"/>
          </a:xfrm>
          <a:prstGeom prst="rect">
            <a:avLst/>
          </a:prstGeom>
        </p:spPr>
        <p:txBody>
          <a:bodyPr vert="horz" lIns="98358" tIns="49179" rIns="98358" bIns="491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11" y="5505900"/>
            <a:ext cx="2436231" cy="316273"/>
          </a:xfrm>
          <a:prstGeom prst="rect">
            <a:avLst/>
          </a:prstGeom>
        </p:spPr>
        <p:txBody>
          <a:bodyPr vert="horz" lIns="98358" tIns="49179" rIns="98358" bIns="491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6B2D0-A24F-46E4-A914-A8491FB82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61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3575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8842" indent="-368842" algn="l" defTabSz="98357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9158" indent="-307367" algn="l" defTabSz="98357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9471" indent="-245895" algn="l" defTabSz="98357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21258" indent="-245895" algn="l" defTabSz="98357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13049" indent="-245895" algn="l" defTabSz="98357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835" indent="-245895" algn="l" defTabSz="98357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96624" indent="-245895" algn="l" defTabSz="98357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688412" indent="-245895" algn="l" defTabSz="98357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80200" indent="-245895" algn="l" defTabSz="98357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357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1790" algn="l" defTabSz="98357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83575" algn="l" defTabSz="98357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75363" algn="l" defTabSz="98357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67152" algn="l" defTabSz="98357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8940" algn="l" defTabSz="98357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0728" algn="l" defTabSz="98357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42517" algn="l" defTabSz="98357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34307" algn="l" defTabSz="98357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27" y="-48544"/>
            <a:ext cx="10153127" cy="39580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ギャンブル</a:t>
            </a:r>
            <a:r>
              <a:rPr lang="ja-JP" altLang="en-US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等依存症</a:t>
            </a:r>
            <a:r>
              <a:rPr lang="ja-JP" altLang="en-US" sz="16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　ＩＲ事業者への条件付け（海外事例）</a:t>
            </a:r>
            <a:r>
              <a:rPr lang="ja-JP" altLang="en-US" sz="17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507745"/>
              </p:ext>
            </p:extLst>
          </p:nvPr>
        </p:nvGraphicFramePr>
        <p:xfrm>
          <a:off x="103776" y="377924"/>
          <a:ext cx="10168060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/>
                <a:gridCol w="29523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911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273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対　策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対策主体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シンガポール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アメリカネバダ州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その他（韓国・豪州）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41006">
                <a:tc>
                  <a:txBody>
                    <a:bodyPr/>
                    <a:lstStyle/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与信等対策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国・州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（法律等）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・現金の貸付対象を限定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（シンガポール国民又は外国人永住者の、　　　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うち、約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800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万円以上をカジノ事業者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に預け入れている者及び外国人非永住者）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・クレジットカードによる現金又はチップ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提供の禁止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ATM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の設置禁止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・事業者は顧客がクレジットの発行、小切手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の換金、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DM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によるゲーム勧誘に対する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申し込みを自ら制限できる対策を実行しな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ければならない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＜韓国＞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・資金貸与の禁止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＜豪ビクトリア州＞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・金銭又はチップ以外での賭けの禁止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・貸付又は価値を有するものの貸与の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禁止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27685">
                <a:tc>
                  <a:txBody>
                    <a:bodyPr/>
                    <a:lstStyle/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広告規制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国・州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（法律等）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・カジノ広告の掲載・配布及びプロモーショ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ンの禁止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・査察官によるカジノ事業者の法令順守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の監視</a:t>
                      </a:r>
                      <a:endParaRPr kumimoji="1" lang="ja-JP" altLang="en-US" sz="11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・人に不快感を与える広告活動等の禁止、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虚偽または重大な誤解を招くような広告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の禁止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・ネバダゲーミングコントロールボード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による監督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＜韓国＞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・射幸産業統合監督委員会によって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許可されていない広告又は宣伝行為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の禁止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・当該委員会が過度な射幸心を誘発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する広告又は宣伝行為等を指導・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監督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＜豪ビクトリア州＞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・カジノ関連の広告又はプロモーショ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ン用の資料をカジノ施設から入場制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1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限されて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いる顧客へ送付又は案内の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禁止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43688">
                <a:tc rowSpan="2">
                  <a:txBody>
                    <a:bodyPr/>
                    <a:lstStyle/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入場料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国・州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（法律等）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・シンガポール国民及び永久居住者から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の入場料徴収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時間パス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100SGD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（約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8,000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円）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年間パス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2,000SGD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（約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万円）</a:t>
                      </a:r>
                      <a:endParaRPr kumimoji="1" lang="ja-JP" altLang="en-US" sz="11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＜韓国＞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・国民から入場料徴収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１回あたり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9,000KRW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810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88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・顧客から入場料を徴収することができる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8964910" y="0"/>
            <a:ext cx="1224136" cy="305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参考資料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32462" y="5761890"/>
            <a:ext cx="432048" cy="136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endParaRPr kumimoji="1" lang="ja-JP" altLang="en-US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95958" y="5058444"/>
            <a:ext cx="9793088" cy="703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平成２７年度内閣官房委託調査「特定複合観光施設区域に関する海外事例調査報告書（あずさ監査法人）」、平成２８年度大阪府委託調査「統合型リゾート（ＩＲ）</a:t>
            </a:r>
            <a:endParaRPr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立地による影響調査（トーマツ監査法人）」　、第３・４回「特定複合観光施設区域整備推進会議」、ＩＲゲーミング学会ホームページ　　より抜粋</a:t>
            </a:r>
            <a:endParaRPr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1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0424798" cy="23390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ギャンブル</a:t>
            </a:r>
            <a:r>
              <a:rPr lang="ja-JP" altLang="en-US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等依存症</a:t>
            </a:r>
            <a:r>
              <a:rPr lang="ja-JP" altLang="en-US" sz="16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　ＩＲ事業者への条件付け（海外事例）</a:t>
            </a:r>
            <a:r>
              <a:rPr lang="ja-JP" altLang="en-US" sz="17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107428"/>
              </p:ext>
            </p:extLst>
          </p:nvPr>
        </p:nvGraphicFramePr>
        <p:xfrm>
          <a:off x="31825" y="290993"/>
          <a:ext cx="10396511" cy="5443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/>
                <a:gridCol w="28803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916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98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対　　　　策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対策主体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シンガポール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アメリカネバダ州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その他（韓国・豪州）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2944">
                <a:tc rowSpan="2">
                  <a:txBody>
                    <a:bodyPr/>
                    <a:lstStyle/>
                    <a:p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入場制限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国・州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（法律等）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・排除・回数制限による入場制限　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（本人申請・家族申請）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・第三者又は法令上の規定による入場制限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-21</a:t>
                      </a: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歳未満の者（ゲーミングも禁止）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問題ギャンブル国家評議会（以下、　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「</a:t>
                      </a:r>
                      <a:r>
                        <a:rPr kumimoji="1" lang="en-US" altLang="ja-JP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NCPG</a:t>
                      </a: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」という）の査定委員会</a:t>
                      </a:r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が</a:t>
                      </a:r>
                      <a:endParaRPr kumimoji="1" lang="en-US" altLang="ja-JP" sz="1100" b="0" u="none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過去の信用情報に問題があると認める者</a:t>
                      </a:r>
                      <a:endParaRPr kumimoji="1" lang="en-US" altLang="ja-JP" sz="1100" b="0" u="none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-NCPG</a:t>
                      </a:r>
                      <a:r>
                        <a:rPr kumimoji="1" lang="ja-JP" altLang="en-US" sz="1100" b="0" u="none" baseline="0" dirty="0" err="1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の査</a:t>
                      </a:r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定委員会がギャンブルに</a:t>
                      </a:r>
                      <a:endParaRPr kumimoji="1" lang="en-US" altLang="ja-JP" sz="1100" b="0" u="none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よって経済的に劣悪な状況にさらされ</a:t>
                      </a:r>
                      <a:endParaRPr kumimoji="1" lang="en-US" altLang="ja-JP" sz="1100" b="0" u="none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</a:t>
                      </a:r>
                      <a:r>
                        <a:rPr kumimoji="1" lang="ja-JP" altLang="en-US" sz="1100" b="0" u="none" baseline="0" dirty="0" err="1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て</a:t>
                      </a:r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いると判断した者</a:t>
                      </a:r>
                      <a:endParaRPr kumimoji="1" lang="en-US" altLang="ja-JP" sz="1100" b="0" u="none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</a:t>
                      </a:r>
                      <a:r>
                        <a:rPr kumimoji="1" lang="en-US" altLang="ja-JP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政府から財政援助を受けている者）</a:t>
                      </a:r>
                      <a:endParaRPr kumimoji="1" lang="en-US" altLang="ja-JP" sz="1100" b="0" u="none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</a:t>
                      </a:r>
                      <a:r>
                        <a:rPr kumimoji="1" lang="en-US" altLang="ja-JP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  <a:r>
                        <a:rPr kumimoji="1" lang="ja-JP" altLang="en-US" sz="1100" b="0" u="non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破産者）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・国において、排除者リストを作成し、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カジノ事業者へ配布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・国はカジノ事業者から排除者通知を受領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＜韓国＞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・入場者の身分確認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・配偶者又は直系血族が出入り禁止を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要請した場合、入場を制限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・地域住民等へ入場回数を制限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・射幸産業統合監督委員会による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カジノの監督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＜豪ビクトリア州＞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・入場制限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（本人申請、州ギャンブル・アルコー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ル規制委員会又はカジノ事業者に</a:t>
                      </a:r>
                      <a:r>
                        <a:rPr kumimoji="1" lang="ja-JP" altLang="en-US" sz="1100" b="0" u="none" dirty="0" err="1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ja-JP" altLang="en-US" sz="1100" b="0" u="none" dirty="0" err="1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る</a:t>
                      </a: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入場排除、警察長官による入場排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除）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b="0" u="none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endParaRPr kumimoji="1" lang="ja-JP" altLang="en-US" sz="11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・事業者は、ギャンブルから顧客を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排除する権利を持つ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endParaRPr kumimoji="1" lang="ja-JP" altLang="en-US" sz="11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4802">
                <a:tc rowSpan="2">
                  <a:txBody>
                    <a:bodyPr/>
                    <a:lstStyle/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青少年への対策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国・州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（法律等）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歳未満の者のカジノ入場及びゲーミン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グ参加の禁止（再掲）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2013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年より中学校の教育プログラムの一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環として、青少年向けのプロジェクトに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着手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2014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年に中学校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年生向けに試験的実施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2015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年に改良し多くの中学校で試験的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実施</a:t>
                      </a:r>
                      <a:endParaRPr kumimoji="1" lang="ja-JP" altLang="en-US" sz="11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歳未満の者は入場禁止</a:t>
                      </a:r>
                      <a:endParaRPr kumimoji="1" lang="ja-JP" altLang="en-US" sz="11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＜韓国＞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歳未満の者の入場禁止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＜豪ビクトリア州＞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・１８歳未満の者の入場禁止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・「学校における消費者教育」により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青少年が消費に関する問題に直面した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時に決断するための知識及び行動を育成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・若年者に対してギャンブル対策や責任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ある行動及び態度を学習する目的で「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Beat the game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」という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DVD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を作成</a:t>
                      </a:r>
                      <a:endParaRPr kumimoji="1" lang="ja-JP" altLang="en-US" sz="11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4802">
                <a:tc vMerge="1">
                  <a:txBody>
                    <a:bodyPr/>
                    <a:lstStyle/>
                    <a:p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民間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・全米問題ギャンブル協議会はカジノ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が合法化されている主要都市の中学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校、高等学校向けに青少年ギャンブ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ルに関する教育資料を配布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ー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932462" y="5724508"/>
            <a:ext cx="432048" cy="264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</a:t>
            </a:r>
            <a:endParaRPr kumimoji="1" lang="ja-JP" altLang="en-US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628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2509" y="0"/>
            <a:ext cx="10398479" cy="305920"/>
          </a:xfrm>
          <a:prstGeom prst="rect">
            <a:avLst/>
          </a:prstGeom>
          <a:solidFill>
            <a:schemeClr val="tx1"/>
          </a:solidFill>
        </p:spPr>
        <p:txBody>
          <a:bodyPr vert="horz" lIns="98358" tIns="49179" rIns="98358" bIns="49179" rtlCol="0" anchor="ctr">
            <a:normAutofit fontScale="90000" lnSpcReduction="10000"/>
          </a:bodyPr>
          <a:lstStyle>
            <a:lvl1pPr algn="ctr" defTabSz="983575" rtl="0" eaLnBrk="1" latinLnBrk="0" hangingPunct="1">
              <a:spcBef>
                <a:spcPct val="0"/>
              </a:spcBef>
              <a:buNone/>
              <a:defRPr kumimoji="1" sz="4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ギャンブル等依存症対策　ＩＲ事業者への条件付け（海外事例）</a:t>
            </a:r>
            <a:r>
              <a:rPr lang="ja-JP" altLang="en-US" sz="170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276985"/>
              </p:ext>
            </p:extLst>
          </p:nvPr>
        </p:nvGraphicFramePr>
        <p:xfrm>
          <a:off x="42509" y="449932"/>
          <a:ext cx="10362561" cy="5170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5497"/>
                <a:gridCol w="28083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7819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対　策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対策主体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シンガポール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アメリカネバダ州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その他（韓国・豪州）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99042">
                <a:tc rowSpan="2">
                  <a:txBody>
                    <a:bodyPr/>
                    <a:lstStyle/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相談・治療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国・州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（法律等）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・ギャンブルに関するヘルプラインを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設置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・ギャンブル依存症者に対して、医学的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治療及びカウンセリングサービスを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提供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・カジノ事業者は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ATM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近くの目立つ場所に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ギャンブリング問題の種類やギャンブル依存症に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関する資料と情報等の掲示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＜韓国＞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・ギャンブル問題管理センターによる治療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＜豪ビクトリア州＞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・電話によるヘルプライン、対面、オン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ラインによるヘルプライン及び経済的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問題を抱える人へのカウンセリング、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助言及び情報提供など、ギャンブル依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存症者支援サービスを実施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366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民間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・チャンギ総合病院等による治療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・ギャンブル依存症患者やその家族の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ためにグループセラピーを実施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・業界団体の資金拠出等により非営利団体を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設立し、ハーバード大学と連携のうえ、賭博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依存症関連精神疾患研究所を設立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・病院、ネバダ大学等による治療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・カウンセラー向けにギャンブル依存症に関する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最新の研究を理解し、それを臨床診療に適用する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ための研修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＜豪ビクトリア州＞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・豪カジノ及びリゾート協会によるカウ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ンセリングサービス　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259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法令違反に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関する罰則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国・州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（法律等）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・法令に違反した場合には、カジノ管理法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に基づき、カジノ事業者及び顧客に罰則</a:t>
                      </a:r>
                      <a:endParaRPr kumimoji="1" lang="ja-JP" altLang="en-US" sz="11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・カジノ事業者が対策を実施しなかった場合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には不適切な運営とされ行政処分の対象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</a:t>
                      </a:r>
                      <a:r>
                        <a:rPr kumimoji="1" lang="ja-JP" altLang="en-US" sz="11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ー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136661">
                <a:tc rowSpan="2">
                  <a:txBody>
                    <a:bodyPr/>
                    <a:lstStyle/>
                    <a:p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従業員教育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国・州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（法律等）</a:t>
                      </a: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・従業員教育の義務付け</a:t>
                      </a:r>
                      <a:endParaRPr kumimoji="1" lang="ja-JP" altLang="en-US" sz="11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</a:t>
                      </a:r>
                      <a:r>
                        <a:rPr kumimoji="1" lang="ja-JP" altLang="en-US" sz="11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ー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＜韓国＞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・カンウォンランドカジノの従業員は、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１年に６時間以上の教育を受講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83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＜豪ビクトリア州＞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・事業者に雇用され、ゲーミング機器に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関連する従業員は業務を開始して６</a:t>
                      </a:r>
                      <a:r>
                        <a:rPr kumimoji="1" lang="ja-JP" altLang="en-US" sz="11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ヶ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月以内にトレーニングコースの受講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510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・施設内でのギャンブルの運営に際して、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責任あるギャンブリング施策を進める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又は採用するためのカジノ施設の従業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員へのトレーニングを実施</a:t>
                      </a: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・同伴者のいない子ども、年齢制限対象者に対応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する手順の研修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・ネバダ州問題ギャンブル協議会がギャンブル経験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から問題ギャンブルの影響、解決までを示したカ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ジノ従業員向けのトレーニングプログラムを提供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</a:t>
                      </a:r>
                      <a:r>
                        <a:rPr kumimoji="1" lang="ja-JP" altLang="en-US" sz="11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ー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34631" y="5418484"/>
            <a:ext cx="994881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935" tIns="52968" rIns="105935" bIns="52968" rtlCol="0" anchor="ctr"/>
          <a:lstStyle/>
          <a:p>
            <a:endParaRPr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32462" y="5761890"/>
            <a:ext cx="432048" cy="136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endParaRPr kumimoji="1" lang="ja-JP" altLang="en-US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0438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520</Words>
  <Application>Microsoft Office PowerPoint</Application>
  <PresentationFormat>ユーザー設定</PresentationFormat>
  <Paragraphs>268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ギャンブル等依存症対策　ＩＲ事業者への条件付け（海外事例）　</vt:lpstr>
      <vt:lpstr>ギャンブル等依存症対策　ＩＲ事業者への条件付け（海外事例）　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海外カジノにおけるギャンブル依存症対策</dc:title>
  <dc:creator>大阪府</dc:creator>
  <cp:lastModifiedBy>大阪府</cp:lastModifiedBy>
  <cp:revision>113</cp:revision>
  <cp:lastPrinted>2017-06-19T08:16:13Z</cp:lastPrinted>
  <dcterms:created xsi:type="dcterms:W3CDTF">2017-04-14T01:32:51Z</dcterms:created>
  <dcterms:modified xsi:type="dcterms:W3CDTF">2017-06-30T06:05:46Z</dcterms:modified>
</cp:coreProperties>
</file>