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0" r:id="rId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autoAdjust="0"/>
  </p:normalViewPr>
  <p:slideViewPr>
    <p:cSldViewPr showGuides="1">
      <p:cViewPr varScale="1">
        <p:scale>
          <a:sx n="74" d="100"/>
          <a:sy n="74" d="100"/>
        </p:scale>
        <p:origin x="-1104" y="-1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3392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5807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6575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27670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41201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55685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397322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3332079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549436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38024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DA4976-FFCE-434B-980F-1A49D296640B}" type="datetimeFigureOut">
              <a:rPr kumimoji="1" lang="ja-JP" altLang="en-US" smtClean="0"/>
              <a:t>2017/6/23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1824695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A4976-FFCE-434B-980F-1A49D296640B}" type="datetimeFigureOut">
              <a:rPr kumimoji="1" lang="ja-JP" altLang="en-US" smtClean="0"/>
              <a:t>2017/6/23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CF947-8998-4DAE-8F8D-2B106BB2421D}" type="slidenum">
              <a:rPr kumimoji="1" lang="ja-JP" altLang="en-US" smtClean="0"/>
              <a:t>‹#›</a:t>
            </a:fld>
            <a:endParaRPr kumimoji="1" lang="ja-JP" altLang="en-US"/>
          </a:p>
        </p:txBody>
      </p:sp>
    </p:spTree>
    <p:extLst>
      <p:ext uri="{BB962C8B-B14F-4D97-AF65-F5344CB8AC3E}">
        <p14:creationId xmlns:p14="http://schemas.microsoft.com/office/powerpoint/2010/main" val="2215427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511" y="442585"/>
            <a:ext cx="9904489" cy="6678751"/>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　特定複合観光施設区域整備推進会議における主な検討</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事項（案）</a:t>
            </a: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１）特定複合観光施設の制度：国際競争力の高い、魅力ある滞在型観光の実現</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「日本型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」の要素</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特定複合観光施設の構成施設の種類・要件の考え方（中核施設の種類・機能、中核施設の要件）</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設置・運営の一体性の原則（事業主体の一体性の原則、地理的一体性の原則）</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特定複合観光施設と区域との対応関係</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認定制度（認定・申請主体、認定手続、認定の考慮要素、認定区域数の上限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２）カジノ規制：世界最高水準の規制の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基本的な考え方</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参入規制</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：免許制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、審査対象・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要件　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カジノ事業の参入規制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IR</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事業運営形態　　○ 株主の規制　　○　カジノ関連機器等製造業等の参入規制</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指定試験機関</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カジノ施設・機器の規制</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 カジノ</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施設の数・規模、カジノ施設の構造・設備に関する規制　　○ カジノ関連機器等の基準、型式検定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カジノ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事業活動の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規制</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事業内容に関する規制（カジノ行為</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ゲーミング</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に関する規制、金融業務の規制、カジノ施設内関連業務の制限）</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事業方法に関する規制（内部管理体制の整備義務、約款の認可、業務委託の制限、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従業者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の確認・届出）</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懸念</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対応</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依存防止</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対策　　○ 青少年の健全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育成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マネー・ロンダリング対策等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カジノ事業等の監督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３）カジノ管理委員会：規制の的確な執行のための体制</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カジノ管理委員会の位置づけ</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委員の構成</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委員会の機能・権限（カジノ事業者等に対する調査権限、監督処分 等）</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４）カジノの財政制度：幅広い公益目的への還元</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 納付金（納付金の水準、財源の使途の考え方）</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５）刑法の賭博に関する法制との整合性</a:t>
            </a:r>
          </a:p>
        </p:txBody>
      </p:sp>
      <p:sp>
        <p:nvSpPr>
          <p:cNvPr id="4" name="テキスト ボックス 3"/>
          <p:cNvSpPr txBox="1"/>
          <p:nvPr/>
        </p:nvSpPr>
        <p:spPr>
          <a:xfrm>
            <a:off x="0" y="0"/>
            <a:ext cx="9906000" cy="461665"/>
          </a:xfrm>
          <a:prstGeom prst="rect">
            <a:avLst/>
          </a:prstGeom>
          <a:solidFill>
            <a:schemeClr val="tx2">
              <a:lumMod val="60000"/>
              <a:lumOff val="40000"/>
            </a:schemeClr>
          </a:solidFill>
        </p:spPr>
        <p:txBody>
          <a:bodyPr wrap="square" rtlCol="0">
            <a:spAutoFit/>
          </a:bodyPr>
          <a:lstStyle/>
          <a:p>
            <a:pPr algn="ct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の動向</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左中かっこ 20"/>
          <p:cNvSpPr/>
          <p:nvPr/>
        </p:nvSpPr>
        <p:spPr>
          <a:xfrm flipH="1">
            <a:off x="7381108" y="936209"/>
            <a:ext cx="884259" cy="1098654"/>
          </a:xfrm>
          <a:prstGeom prst="leftBrace">
            <a:avLst>
              <a:gd name="adj1" fmla="val 9396"/>
              <a:gd name="adj2" fmla="val 4888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3" name="直線コネクタ 22"/>
          <p:cNvCxnSpPr/>
          <p:nvPr/>
        </p:nvCxnSpPr>
        <p:spPr>
          <a:xfrm>
            <a:off x="233843" y="2092245"/>
            <a:ext cx="781550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8302833" y="1116204"/>
            <a:ext cx="1578669" cy="738664"/>
          </a:xfrm>
          <a:prstGeom prst="rect">
            <a:avLst/>
          </a:prstGeom>
          <a:ln>
            <a:solidFill>
              <a:schemeClr val="tx1"/>
            </a:solidFill>
          </a:ln>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第２回推進会議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（５月１０日）</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左中かっこ 25"/>
          <p:cNvSpPr/>
          <p:nvPr/>
        </p:nvSpPr>
        <p:spPr>
          <a:xfrm flipH="1">
            <a:off x="7381108" y="2152995"/>
            <a:ext cx="884259" cy="811369"/>
          </a:xfrm>
          <a:prstGeom prst="leftBrace">
            <a:avLst>
              <a:gd name="adj1" fmla="val 9396"/>
              <a:gd name="adj2" fmla="val 4888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 name="直線コネクタ 26"/>
          <p:cNvCxnSpPr/>
          <p:nvPr/>
        </p:nvCxnSpPr>
        <p:spPr>
          <a:xfrm>
            <a:off x="233843" y="2996562"/>
            <a:ext cx="781550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08086" y="4230189"/>
            <a:ext cx="784125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左中かっこ 10"/>
          <p:cNvSpPr/>
          <p:nvPr/>
        </p:nvSpPr>
        <p:spPr>
          <a:xfrm flipH="1">
            <a:off x="7381106" y="3065171"/>
            <a:ext cx="884259" cy="1111876"/>
          </a:xfrm>
          <a:prstGeom prst="leftBrace">
            <a:avLst>
              <a:gd name="adj1" fmla="val 9396"/>
              <a:gd name="adj2" fmla="val 4888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正方形/長方形 11"/>
          <p:cNvSpPr/>
          <p:nvPr/>
        </p:nvSpPr>
        <p:spPr>
          <a:xfrm>
            <a:off x="8302833" y="2189347"/>
            <a:ext cx="1578669" cy="738664"/>
          </a:xfrm>
          <a:prstGeom prst="rect">
            <a:avLst/>
          </a:prstGeom>
          <a:ln>
            <a:solidFill>
              <a:schemeClr val="tx1"/>
            </a:solidFill>
          </a:ln>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第３回推進会議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（５月３１日）</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8302832" y="3251777"/>
            <a:ext cx="1578669" cy="738664"/>
          </a:xfrm>
          <a:prstGeom prst="rect">
            <a:avLst/>
          </a:prstGeom>
          <a:ln>
            <a:solidFill>
              <a:schemeClr val="tx1"/>
            </a:solidFill>
          </a:ln>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第４回推進会議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（６月１３日）</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8302833" y="5429267"/>
            <a:ext cx="1578669" cy="738664"/>
          </a:xfrm>
          <a:prstGeom prst="rect">
            <a:avLst/>
          </a:prstGeom>
          <a:ln>
            <a:solidFill>
              <a:schemeClr val="tx1"/>
            </a:solidFill>
          </a:ln>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第６回以降の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推進会議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審議予定</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左中かっこ 15"/>
          <p:cNvSpPr/>
          <p:nvPr/>
        </p:nvSpPr>
        <p:spPr>
          <a:xfrm flipH="1">
            <a:off x="7378234" y="4797153"/>
            <a:ext cx="884259" cy="2002892"/>
          </a:xfrm>
          <a:prstGeom prst="leftBrace">
            <a:avLst>
              <a:gd name="adj1" fmla="val 9396"/>
              <a:gd name="adj2" fmla="val 4888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
          <p:cNvSpPr txBox="1"/>
          <p:nvPr/>
        </p:nvSpPr>
        <p:spPr>
          <a:xfrm>
            <a:off x="9426214" y="6516338"/>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1</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右矢印 1"/>
          <p:cNvSpPr/>
          <p:nvPr/>
        </p:nvSpPr>
        <p:spPr>
          <a:xfrm>
            <a:off x="8302833" y="2983742"/>
            <a:ext cx="235860" cy="196317"/>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478763" y="2928011"/>
            <a:ext cx="1586805"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詳細は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２ページ目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8302832" y="4046172"/>
            <a:ext cx="235860" cy="196317"/>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8478762" y="3990441"/>
            <a:ext cx="1586805"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詳細は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ページ目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コネクタ 19"/>
          <p:cNvCxnSpPr/>
          <p:nvPr/>
        </p:nvCxnSpPr>
        <p:spPr>
          <a:xfrm>
            <a:off x="205940" y="4704561"/>
            <a:ext cx="784125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左中かっこ 21"/>
          <p:cNvSpPr/>
          <p:nvPr/>
        </p:nvSpPr>
        <p:spPr>
          <a:xfrm flipH="1">
            <a:off x="7378233" y="4268246"/>
            <a:ext cx="884259" cy="393906"/>
          </a:xfrm>
          <a:prstGeom prst="leftBrace">
            <a:avLst>
              <a:gd name="adj1" fmla="val 9396"/>
              <a:gd name="adj2" fmla="val 4888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正方形/長方形 24"/>
          <p:cNvSpPr/>
          <p:nvPr/>
        </p:nvSpPr>
        <p:spPr>
          <a:xfrm>
            <a:off x="8302831" y="4335229"/>
            <a:ext cx="1578669" cy="738664"/>
          </a:xfrm>
          <a:prstGeom prst="rect">
            <a:avLst/>
          </a:prstGeom>
          <a:ln>
            <a:solidFill>
              <a:schemeClr val="tx1"/>
            </a:solidFill>
          </a:ln>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第５回推進会議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（６月２０日）</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審議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右矢印 30"/>
          <p:cNvSpPr/>
          <p:nvPr/>
        </p:nvSpPr>
        <p:spPr>
          <a:xfrm>
            <a:off x="8302833" y="5124152"/>
            <a:ext cx="235860" cy="196317"/>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8478763" y="5068421"/>
            <a:ext cx="1586805"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詳細は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ページ目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1"/>
          <p:cNvSpPr txBox="1"/>
          <p:nvPr/>
        </p:nvSpPr>
        <p:spPr>
          <a:xfrm>
            <a:off x="8732104" y="61489"/>
            <a:ext cx="1080120"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en-US" altLang="ja-JP" sz="20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09126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398392" y="3443333"/>
            <a:ext cx="9214869" cy="3375283"/>
          </a:xfrm>
          <a:prstGeom prst="rect">
            <a:avLst/>
          </a:prstGeom>
          <a:noFill/>
          <a:ln w="6350">
            <a:solidFill>
              <a:schemeClr val="tx1"/>
            </a:solidFill>
          </a:ln>
        </p:spPr>
        <p:txBody>
          <a:bodyPr wrap="square" rtlCol="0">
            <a:spAutoFit/>
          </a:bodyPr>
          <a:lstStyle/>
          <a:p>
            <a:pPr>
              <a:lnSpc>
                <a:spcPts val="1600"/>
              </a:lnSpc>
            </a:pP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400" dirty="0" smtClean="0">
                <a:solidFill>
                  <a:schemeClr val="tx1">
                    <a:lumMod val="85000"/>
                    <a:lumOff val="15000"/>
                  </a:schemeClr>
                </a:solidFill>
                <a:latin typeface="+mn-ea"/>
                <a:cs typeface="Meiryo UI" panose="020B0604030504040204" pitchFamily="50" charset="-128"/>
              </a:rPr>
              <a:t>＜カジノ事業免許の原則＞</a:t>
            </a:r>
            <a:endParaRPr lang="en-US" altLang="ja-JP" sz="14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100" dirty="0">
                <a:solidFill>
                  <a:schemeClr val="tx1">
                    <a:lumMod val="85000"/>
                    <a:lumOff val="15000"/>
                  </a:schemeClr>
                </a:solidFill>
                <a:latin typeface="+mn-ea"/>
                <a:cs typeface="Meiryo UI" panose="020B0604030504040204" pitchFamily="50" charset="-128"/>
              </a:rPr>
              <a:t>　</a:t>
            </a:r>
            <a:r>
              <a:rPr lang="ja-JP" altLang="en-US" sz="1100" dirty="0" smtClean="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１　</a:t>
            </a:r>
            <a:r>
              <a:rPr lang="ja-JP" altLang="en-US" sz="1050" u="heavy" dirty="0" smtClean="0">
                <a:solidFill>
                  <a:schemeClr val="tx1">
                    <a:lumMod val="85000"/>
                    <a:lumOff val="15000"/>
                  </a:schemeClr>
                </a:solidFill>
                <a:latin typeface="+mn-ea"/>
                <a:cs typeface="Meiryo UI" panose="020B0604030504040204" pitchFamily="50" charset="-128"/>
              </a:rPr>
              <a:t>カジノ事業については、免許制かつ更新制</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２　</a:t>
            </a:r>
            <a:r>
              <a:rPr lang="ja-JP" altLang="en-US" sz="1050" u="heavy" dirty="0" smtClean="0">
                <a:solidFill>
                  <a:schemeClr val="tx1">
                    <a:lumMod val="85000"/>
                    <a:lumOff val="15000"/>
                  </a:schemeClr>
                </a:solidFill>
                <a:latin typeface="+mn-ea"/>
                <a:cs typeface="Meiryo UI" panose="020B0604030504040204" pitchFamily="50" charset="-128"/>
              </a:rPr>
              <a:t>カジノ事業免許の主体を一体性が確保されたＩＲ事業者に限定</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３　</a:t>
            </a:r>
            <a:r>
              <a:rPr lang="ja-JP" altLang="en-US" sz="1050" u="heavy" dirty="0" smtClean="0">
                <a:solidFill>
                  <a:schemeClr val="tx1">
                    <a:lumMod val="85000"/>
                    <a:lumOff val="15000"/>
                  </a:schemeClr>
                </a:solidFill>
                <a:latin typeface="+mn-ea"/>
                <a:cs typeface="Meiryo UI" panose="020B0604030504040204" pitchFamily="50" charset="-128"/>
              </a:rPr>
              <a:t>ＩＲ事業者やその役員のみならず、幅広く関係者を背面調査</a:t>
            </a:r>
            <a:r>
              <a:rPr lang="ja-JP" altLang="en-US" sz="1050" dirty="0" smtClean="0">
                <a:solidFill>
                  <a:schemeClr val="tx1">
                    <a:lumMod val="85000"/>
                    <a:lumOff val="15000"/>
                  </a:schemeClr>
                </a:solidFill>
                <a:latin typeface="+mn-ea"/>
                <a:cs typeface="Meiryo UI" panose="020B0604030504040204" pitchFamily="50" charset="-128"/>
              </a:rPr>
              <a:t>により審査</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４　</a:t>
            </a:r>
            <a:r>
              <a:rPr lang="ja-JP" altLang="en-US" sz="1050" u="heavy" dirty="0" smtClean="0">
                <a:solidFill>
                  <a:schemeClr val="tx1">
                    <a:lumMod val="85000"/>
                    <a:lumOff val="15000"/>
                  </a:schemeClr>
                </a:solidFill>
                <a:latin typeface="+mn-ea"/>
                <a:cs typeface="Meiryo UI" panose="020B0604030504040204" pitchFamily="50" charset="-128"/>
              </a:rPr>
              <a:t>株主等について認可制等で規制</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５　ＩＲ事業者が行う</a:t>
            </a:r>
            <a:r>
              <a:rPr lang="ja-JP" altLang="en-US" sz="1050" u="heavy" dirty="0" smtClean="0">
                <a:solidFill>
                  <a:schemeClr val="tx1">
                    <a:lumMod val="85000"/>
                    <a:lumOff val="15000"/>
                  </a:schemeClr>
                </a:solidFill>
                <a:latin typeface="+mn-ea"/>
                <a:cs typeface="Meiryo UI" panose="020B0604030504040204" pitchFamily="50" charset="-128"/>
              </a:rPr>
              <a:t>取引についても認可制等で規制</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６　カジノ管理委員会の体制を整備し、</a:t>
            </a:r>
            <a:r>
              <a:rPr lang="ja-JP" altLang="en-US" sz="1050" u="heavy" dirty="0" smtClean="0">
                <a:solidFill>
                  <a:schemeClr val="tx1">
                    <a:lumMod val="85000"/>
                    <a:lumOff val="15000"/>
                  </a:schemeClr>
                </a:solidFill>
                <a:latin typeface="+mn-ea"/>
                <a:cs typeface="Meiryo UI" panose="020B0604030504040204" pitchFamily="50" charset="-128"/>
              </a:rPr>
              <a:t>徹底した背面調査を実施</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400" dirty="0" smtClean="0">
                <a:solidFill>
                  <a:schemeClr val="tx1">
                    <a:lumMod val="85000"/>
                    <a:lumOff val="15000"/>
                  </a:schemeClr>
                </a:solidFill>
                <a:latin typeface="+mn-ea"/>
                <a:cs typeface="Meiryo UI" panose="020B0604030504040204" pitchFamily="50" charset="-128"/>
              </a:rPr>
              <a:t>＜</a:t>
            </a:r>
            <a:r>
              <a:rPr lang="en-US" altLang="ja-JP" sz="1400" dirty="0" smtClean="0">
                <a:solidFill>
                  <a:schemeClr val="tx1">
                    <a:lumMod val="85000"/>
                    <a:lumOff val="15000"/>
                  </a:schemeClr>
                </a:solidFill>
                <a:latin typeface="+mn-ea"/>
                <a:cs typeface="Meiryo UI" panose="020B0604030504040204" pitchFamily="50" charset="-128"/>
              </a:rPr>
              <a:t>IR</a:t>
            </a:r>
            <a:r>
              <a:rPr lang="ja-JP" altLang="en-US" sz="1400" dirty="0" smtClean="0">
                <a:solidFill>
                  <a:schemeClr val="tx1">
                    <a:lumMod val="85000"/>
                    <a:lumOff val="15000"/>
                  </a:schemeClr>
                </a:solidFill>
                <a:latin typeface="+mn-ea"/>
                <a:cs typeface="Meiryo UI" panose="020B0604030504040204" pitchFamily="50" charset="-128"/>
              </a:rPr>
              <a:t>事業の運営形態＞</a:t>
            </a:r>
            <a:endParaRPr lang="en-US" altLang="ja-JP" sz="1050" dirty="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　 ①（経営資産（土地</a:t>
            </a:r>
            <a:r>
              <a:rPr lang="en-US" altLang="ja-JP" sz="1050" dirty="0" smtClean="0">
                <a:solidFill>
                  <a:schemeClr val="tx1">
                    <a:lumMod val="85000"/>
                    <a:lumOff val="15000"/>
                  </a:schemeClr>
                </a:solidFill>
                <a:latin typeface="+mn-ea"/>
                <a:cs typeface="Meiryo UI" panose="020B0604030504040204" pitchFamily="50" charset="-128"/>
              </a:rPr>
              <a:t>/</a:t>
            </a:r>
            <a:r>
              <a:rPr lang="ja-JP" altLang="en-US" sz="1050" dirty="0" smtClean="0">
                <a:solidFill>
                  <a:schemeClr val="tx1">
                    <a:lumMod val="85000"/>
                    <a:lumOff val="15000"/>
                  </a:schemeClr>
                </a:solidFill>
                <a:latin typeface="+mn-ea"/>
                <a:cs typeface="Meiryo UI" panose="020B0604030504040204" pitchFamily="50" charset="-128"/>
              </a:rPr>
              <a:t>施設）がＩＲ事業者から分離される場合）　</a:t>
            </a:r>
            <a:r>
              <a:rPr lang="ja-JP" altLang="en-US" sz="1050" u="heavy" dirty="0" smtClean="0">
                <a:solidFill>
                  <a:schemeClr val="tx1">
                    <a:lumMod val="85000"/>
                    <a:lumOff val="15000"/>
                  </a:schemeClr>
                </a:solidFill>
                <a:latin typeface="+mn-ea"/>
                <a:cs typeface="Meiryo UI" panose="020B0604030504040204" pitchFamily="50" charset="-128"/>
              </a:rPr>
              <a:t>土地</a:t>
            </a:r>
            <a:r>
              <a:rPr lang="en-US" altLang="ja-JP" sz="1050" u="heavy" dirty="0" smtClean="0">
                <a:solidFill>
                  <a:schemeClr val="tx1">
                    <a:lumMod val="85000"/>
                    <a:lumOff val="15000"/>
                  </a:schemeClr>
                </a:solidFill>
                <a:latin typeface="+mn-ea"/>
                <a:cs typeface="Meiryo UI" panose="020B0604030504040204" pitchFamily="50" charset="-128"/>
              </a:rPr>
              <a:t>/</a:t>
            </a:r>
            <a:r>
              <a:rPr lang="ja-JP" altLang="en-US" sz="1050" u="heavy" dirty="0" smtClean="0">
                <a:solidFill>
                  <a:schemeClr val="tx1">
                    <a:lumMod val="85000"/>
                    <a:lumOff val="15000"/>
                  </a:schemeClr>
                </a:solidFill>
                <a:latin typeface="+mn-ea"/>
                <a:cs typeface="Meiryo UI" panose="020B0604030504040204" pitchFamily="50" charset="-128"/>
              </a:rPr>
              <a:t>施設所有者</a:t>
            </a:r>
            <a:r>
              <a:rPr lang="ja-JP" altLang="en-US" sz="1050" dirty="0" smtClean="0">
                <a:solidFill>
                  <a:schemeClr val="tx1">
                    <a:lumMod val="85000"/>
                    <a:lumOff val="15000"/>
                  </a:schemeClr>
                </a:solidFill>
                <a:latin typeface="+mn-ea"/>
                <a:cs typeface="Meiryo UI" panose="020B0604030504040204" pitchFamily="50" charset="-128"/>
              </a:rPr>
              <a:t>は、</a:t>
            </a:r>
            <a:r>
              <a:rPr lang="ja-JP" altLang="en-US" sz="1050" u="heavy" dirty="0" smtClean="0">
                <a:solidFill>
                  <a:schemeClr val="tx1">
                    <a:lumMod val="85000"/>
                    <a:lumOff val="15000"/>
                  </a:schemeClr>
                </a:solidFill>
                <a:latin typeface="+mn-ea"/>
                <a:cs typeface="Meiryo UI" panose="020B0604030504040204" pitchFamily="50" charset="-128"/>
              </a:rPr>
              <a:t>カジノ事業免許とは別の免許制等</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dirty="0">
                <a:solidFill>
                  <a:schemeClr val="tx1">
                    <a:lumMod val="85000"/>
                    <a:lumOff val="15000"/>
                  </a:schemeClr>
                </a:solidFill>
                <a:latin typeface="+mn-ea"/>
                <a:cs typeface="Meiryo UI" panose="020B0604030504040204" pitchFamily="50" charset="-128"/>
              </a:rPr>
              <a:t>②</a:t>
            </a:r>
            <a:r>
              <a:rPr lang="ja-JP" altLang="en-US" sz="1050" dirty="0" smtClean="0">
                <a:solidFill>
                  <a:schemeClr val="tx1">
                    <a:lumMod val="85000"/>
                    <a:lumOff val="15000"/>
                  </a:schemeClr>
                </a:solidFill>
                <a:latin typeface="+mn-ea"/>
                <a:cs typeface="Meiryo UI" panose="020B0604030504040204" pitchFamily="50" charset="-128"/>
              </a:rPr>
              <a:t>（経営と運営が分離される場合）　</a:t>
            </a:r>
            <a:r>
              <a:rPr lang="ja-JP" altLang="en-US" sz="1050" u="heavy" dirty="0" smtClean="0">
                <a:solidFill>
                  <a:schemeClr val="tx1">
                    <a:lumMod val="85000"/>
                    <a:lumOff val="15000"/>
                  </a:schemeClr>
                </a:solidFill>
                <a:latin typeface="+mn-ea"/>
                <a:cs typeface="Meiryo UI" panose="020B0604030504040204" pitchFamily="50" charset="-128"/>
              </a:rPr>
              <a:t>カジノ</a:t>
            </a:r>
            <a:r>
              <a:rPr lang="ja-JP" altLang="en-US" sz="1050" u="heavy" dirty="0">
                <a:solidFill>
                  <a:schemeClr val="tx1">
                    <a:lumMod val="85000"/>
                    <a:lumOff val="15000"/>
                  </a:schemeClr>
                </a:solidFill>
                <a:latin typeface="+mn-ea"/>
                <a:cs typeface="Meiryo UI" panose="020B0604030504040204" pitchFamily="50" charset="-128"/>
              </a:rPr>
              <a:t>事業の</a:t>
            </a:r>
            <a:r>
              <a:rPr lang="ja-JP" altLang="en-US" sz="1050" u="heavy" dirty="0" smtClean="0">
                <a:solidFill>
                  <a:schemeClr val="tx1">
                    <a:lumMod val="85000"/>
                    <a:lumOff val="15000"/>
                  </a:schemeClr>
                </a:solidFill>
                <a:latin typeface="+mn-ea"/>
                <a:cs typeface="Meiryo UI" panose="020B0604030504040204" pitchFamily="50" charset="-128"/>
              </a:rPr>
              <a:t>運営は第三者</a:t>
            </a:r>
            <a:r>
              <a:rPr lang="ja-JP" altLang="en-US" sz="1050" u="heavy" dirty="0">
                <a:solidFill>
                  <a:schemeClr val="tx1">
                    <a:lumMod val="85000"/>
                    <a:lumOff val="15000"/>
                  </a:schemeClr>
                </a:solidFill>
                <a:latin typeface="+mn-ea"/>
                <a:cs typeface="Meiryo UI" panose="020B0604030504040204" pitchFamily="50" charset="-128"/>
              </a:rPr>
              <a:t>への委託</a:t>
            </a:r>
            <a:r>
              <a:rPr lang="ja-JP" altLang="en-US" sz="1050" u="heavy" dirty="0" smtClean="0">
                <a:solidFill>
                  <a:schemeClr val="tx1">
                    <a:lumMod val="85000"/>
                    <a:lumOff val="15000"/>
                  </a:schemeClr>
                </a:solidFill>
                <a:latin typeface="+mn-ea"/>
                <a:cs typeface="Meiryo UI" panose="020B0604030504040204" pitchFamily="50" charset="-128"/>
              </a:rPr>
              <a:t>を認めず</a:t>
            </a:r>
            <a:r>
              <a:rPr lang="ja-JP" altLang="en-US" sz="1050" dirty="0" smtClean="0">
                <a:solidFill>
                  <a:schemeClr val="tx1">
                    <a:lumMod val="85000"/>
                    <a:lumOff val="15000"/>
                  </a:schemeClr>
                </a:solidFill>
                <a:latin typeface="+mn-ea"/>
                <a:cs typeface="Meiryo UI" panose="020B0604030504040204" pitchFamily="50" charset="-128"/>
              </a:rPr>
              <a:t>、</a:t>
            </a:r>
            <a:r>
              <a:rPr lang="ja-JP" altLang="en-US" sz="1050" u="heavy" dirty="0" smtClean="0">
                <a:solidFill>
                  <a:schemeClr val="tx1">
                    <a:lumMod val="85000"/>
                    <a:lumOff val="15000"/>
                  </a:schemeClr>
                </a:solidFill>
                <a:latin typeface="+mn-ea"/>
                <a:cs typeface="Meiryo UI" panose="020B0604030504040204" pitchFamily="50" charset="-128"/>
              </a:rPr>
              <a:t>非カジノ事業は委託</a:t>
            </a:r>
            <a:r>
              <a:rPr lang="ja-JP" altLang="en-US" sz="1050" u="heavy" dirty="0">
                <a:solidFill>
                  <a:schemeClr val="tx1">
                    <a:lumMod val="85000"/>
                    <a:lumOff val="15000"/>
                  </a:schemeClr>
                </a:solidFill>
                <a:latin typeface="+mn-ea"/>
                <a:cs typeface="Meiryo UI" panose="020B0604030504040204" pitchFamily="50" charset="-128"/>
              </a:rPr>
              <a:t>契約を</a:t>
            </a:r>
            <a:r>
              <a:rPr lang="ja-JP" altLang="en-US" sz="1050" u="heavy" dirty="0" smtClean="0">
                <a:solidFill>
                  <a:schemeClr val="tx1">
                    <a:lumMod val="85000"/>
                    <a:lumOff val="15000"/>
                  </a:schemeClr>
                </a:solidFill>
                <a:latin typeface="+mn-ea"/>
                <a:cs typeface="Meiryo UI" panose="020B0604030504040204" pitchFamily="50" charset="-128"/>
              </a:rPr>
              <a:t>認可制</a:t>
            </a:r>
            <a:endParaRPr lang="en-US" altLang="ja-JP" sz="1050" u="heavy" dirty="0">
              <a:solidFill>
                <a:schemeClr val="tx1">
                  <a:lumMod val="85000"/>
                  <a:lumOff val="15000"/>
                </a:schemeClr>
              </a:solidFill>
              <a:latin typeface="+mn-ea"/>
              <a:cs typeface="Meiryo UI" panose="020B0604030504040204" pitchFamily="50" charset="-128"/>
            </a:endParaRPr>
          </a:p>
          <a:p>
            <a:pPr>
              <a:lnSpc>
                <a:spcPts val="1500"/>
              </a:lnSpc>
            </a:pPr>
            <a:r>
              <a:rPr lang="ja-JP" altLang="en-US" sz="1400" dirty="0" smtClean="0">
                <a:solidFill>
                  <a:schemeClr val="tx1">
                    <a:lumMod val="85000"/>
                    <a:lumOff val="15000"/>
                  </a:schemeClr>
                </a:solidFill>
                <a:latin typeface="+mn-ea"/>
                <a:cs typeface="Meiryo UI" panose="020B0604030504040204" pitchFamily="50" charset="-128"/>
              </a:rPr>
              <a:t>＜株主の規制＞</a:t>
            </a:r>
            <a:endParaRPr lang="en-US" altLang="ja-JP" sz="14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a:t>
            </a:r>
            <a:r>
              <a:rPr lang="ja-JP" altLang="en-US" sz="1050" u="heavy" dirty="0" smtClean="0">
                <a:solidFill>
                  <a:schemeClr val="tx1">
                    <a:lumMod val="85000"/>
                    <a:lumOff val="15000"/>
                  </a:schemeClr>
                </a:solidFill>
                <a:latin typeface="+mn-ea"/>
                <a:cs typeface="Meiryo UI" panose="020B0604030504040204" pitchFamily="50" charset="-128"/>
              </a:rPr>
              <a:t>議決権、株式又は持分の保有割合が５％以上の株主等を認可の対象</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u="heavy" dirty="0" smtClean="0">
                <a:solidFill>
                  <a:schemeClr val="tx1">
                    <a:lumMod val="85000"/>
                    <a:lumOff val="15000"/>
                  </a:schemeClr>
                </a:solidFill>
                <a:latin typeface="+mn-ea"/>
                <a:cs typeface="Meiryo UI" panose="020B0604030504040204" pitchFamily="50" charset="-128"/>
              </a:rPr>
              <a:t>保有割合が５％未満の株主等</a:t>
            </a:r>
            <a:r>
              <a:rPr lang="ja-JP" altLang="en-US" sz="1050" dirty="0" smtClean="0">
                <a:solidFill>
                  <a:schemeClr val="tx1">
                    <a:lumMod val="85000"/>
                    <a:lumOff val="15000"/>
                  </a:schemeClr>
                </a:solidFill>
                <a:latin typeface="+mn-ea"/>
                <a:cs typeface="Meiryo UI" panose="020B0604030504040204" pitchFamily="50" charset="-128"/>
              </a:rPr>
              <a:t>についても</a:t>
            </a:r>
            <a:r>
              <a:rPr lang="ja-JP" altLang="en-US" sz="1050" u="heavy" dirty="0" smtClean="0">
                <a:solidFill>
                  <a:schemeClr val="tx1">
                    <a:lumMod val="85000"/>
                    <a:lumOff val="15000"/>
                  </a:schemeClr>
                </a:solidFill>
                <a:latin typeface="+mn-ea"/>
                <a:cs typeface="Meiryo UI" panose="020B0604030504040204" pitchFamily="50" charset="-128"/>
              </a:rPr>
              <a:t>報告を徴求し、必要に応じて、その廉潔性を調査</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400" dirty="0" smtClean="0">
                <a:solidFill>
                  <a:schemeClr val="tx1">
                    <a:lumMod val="85000"/>
                    <a:lumOff val="15000"/>
                  </a:schemeClr>
                </a:solidFill>
                <a:latin typeface="+mn-ea"/>
                <a:cs typeface="Meiryo UI" panose="020B0604030504040204" pitchFamily="50" charset="-128"/>
              </a:rPr>
              <a:t>＜カジノ関連機器等製造業等の参入</a:t>
            </a:r>
            <a:r>
              <a:rPr lang="ja-JP" altLang="en-US" sz="1400" dirty="0">
                <a:solidFill>
                  <a:schemeClr val="tx1">
                    <a:lumMod val="85000"/>
                    <a:lumOff val="15000"/>
                  </a:schemeClr>
                </a:solidFill>
                <a:latin typeface="+mn-ea"/>
                <a:cs typeface="Meiryo UI" panose="020B0604030504040204" pitchFamily="50" charset="-128"/>
              </a:rPr>
              <a:t>規制</a:t>
            </a:r>
            <a:r>
              <a:rPr lang="ja-JP" altLang="en-US" sz="1400" dirty="0" smtClean="0">
                <a:solidFill>
                  <a:schemeClr val="tx1">
                    <a:lumMod val="85000"/>
                    <a:lumOff val="15000"/>
                  </a:schemeClr>
                </a:solidFill>
                <a:latin typeface="+mn-ea"/>
                <a:cs typeface="Meiryo UI" panose="020B0604030504040204" pitchFamily="50" charset="-128"/>
              </a:rPr>
              <a:t>＞</a:t>
            </a:r>
            <a:endParaRPr lang="en-US" altLang="ja-JP" sz="1050" dirty="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u="heavy" dirty="0" smtClean="0">
                <a:solidFill>
                  <a:schemeClr val="tx1">
                    <a:lumMod val="85000"/>
                    <a:lumOff val="15000"/>
                  </a:schemeClr>
                </a:solidFill>
                <a:latin typeface="+mn-ea"/>
                <a:cs typeface="Meiryo UI" panose="020B0604030504040204" pitchFamily="50" charset="-128"/>
              </a:rPr>
              <a:t>カジノ関連機器等製造事業者</a:t>
            </a:r>
            <a:r>
              <a:rPr lang="ja-JP" altLang="en-US" sz="1050" dirty="0" smtClean="0">
                <a:solidFill>
                  <a:schemeClr val="tx1">
                    <a:lumMod val="85000"/>
                    <a:lumOff val="15000"/>
                  </a:schemeClr>
                </a:solidFill>
                <a:latin typeface="+mn-ea"/>
                <a:cs typeface="Meiryo UI" panose="020B0604030504040204" pitchFamily="50" charset="-128"/>
              </a:rPr>
              <a:t>については、</a:t>
            </a:r>
            <a:r>
              <a:rPr lang="ja-JP" altLang="en-US" sz="1050" u="heavy" dirty="0" smtClean="0">
                <a:solidFill>
                  <a:schemeClr val="tx1">
                    <a:lumMod val="85000"/>
                    <a:lumOff val="15000"/>
                  </a:schemeClr>
                </a:solidFill>
                <a:latin typeface="+mn-ea"/>
                <a:cs typeface="Meiryo UI" panose="020B0604030504040204" pitchFamily="50" charset="-128"/>
              </a:rPr>
              <a:t>許可制</a:t>
            </a:r>
            <a:r>
              <a:rPr lang="ja-JP" altLang="en-US" sz="1050" u="heavy" dirty="0">
                <a:solidFill>
                  <a:schemeClr val="tx1">
                    <a:lumMod val="85000"/>
                    <a:lumOff val="15000"/>
                  </a:schemeClr>
                </a:solidFill>
                <a:latin typeface="+mn-ea"/>
                <a:cs typeface="Meiryo UI" panose="020B0604030504040204" pitchFamily="50" charset="-128"/>
              </a:rPr>
              <a:t>かつ</a:t>
            </a:r>
            <a:r>
              <a:rPr lang="ja-JP" altLang="en-US" sz="1050" u="heavy" dirty="0" smtClean="0">
                <a:solidFill>
                  <a:schemeClr val="tx1">
                    <a:lumMod val="85000"/>
                    <a:lumOff val="15000"/>
                  </a:schemeClr>
                </a:solidFill>
                <a:latin typeface="+mn-ea"/>
                <a:cs typeface="Meiryo UI" panose="020B0604030504040204" pitchFamily="50" charset="-128"/>
              </a:rPr>
              <a:t>更新制</a:t>
            </a:r>
            <a:endParaRPr lang="en-US" altLang="ja-JP" sz="1050" u="heavy"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1050" dirty="0" smtClean="0">
                <a:solidFill>
                  <a:schemeClr val="tx1">
                    <a:lumMod val="85000"/>
                    <a:lumOff val="15000"/>
                  </a:schemeClr>
                </a:solidFill>
                <a:latin typeface="+mn-ea"/>
                <a:cs typeface="Meiryo UI" panose="020B0604030504040204" pitchFamily="50" charset="-128"/>
              </a:rPr>
              <a:t> ○</a:t>
            </a:r>
            <a:r>
              <a:rPr lang="ja-JP" altLang="en-US" sz="1050" u="heavy" dirty="0" smtClean="0">
                <a:solidFill>
                  <a:schemeClr val="tx1">
                    <a:lumMod val="85000"/>
                    <a:lumOff val="15000"/>
                  </a:schemeClr>
                </a:solidFill>
                <a:latin typeface="+mn-ea"/>
                <a:cs typeface="Meiryo UI" panose="020B0604030504040204" pitchFamily="50" charset="-128"/>
              </a:rPr>
              <a:t>カジノ関連機器等</a:t>
            </a:r>
            <a:r>
              <a:rPr lang="ja-JP" altLang="en-US" sz="1050" dirty="0" smtClean="0">
                <a:solidFill>
                  <a:schemeClr val="tx1">
                    <a:lumMod val="85000"/>
                    <a:lumOff val="15000"/>
                  </a:schemeClr>
                </a:solidFill>
                <a:latin typeface="+mn-ea"/>
                <a:cs typeface="Meiryo UI" panose="020B0604030504040204" pitchFamily="50" charset="-128"/>
              </a:rPr>
              <a:t>については、</a:t>
            </a:r>
            <a:r>
              <a:rPr lang="ja-JP" altLang="en-US" sz="1050" u="heavy" dirty="0" smtClean="0">
                <a:solidFill>
                  <a:schemeClr val="tx1">
                    <a:lumMod val="85000"/>
                    <a:lumOff val="15000"/>
                  </a:schemeClr>
                </a:solidFill>
                <a:latin typeface="+mn-ea"/>
                <a:cs typeface="Meiryo UI" panose="020B0604030504040204" pitchFamily="50" charset="-128"/>
              </a:rPr>
              <a:t>品質・性能等に規制</a:t>
            </a:r>
            <a:endParaRPr lang="en-US" altLang="ja-JP" sz="1400" u="heavy" dirty="0" smtClean="0">
              <a:solidFill>
                <a:schemeClr val="tx1">
                  <a:lumMod val="85000"/>
                  <a:lumOff val="15000"/>
                </a:schemeClr>
              </a:solidFill>
              <a:latin typeface="+mn-ea"/>
              <a:cs typeface="Meiryo UI" panose="020B0604030504040204" pitchFamily="50" charset="-128"/>
            </a:endParaRPr>
          </a:p>
        </p:txBody>
      </p:sp>
      <p:sp>
        <p:nvSpPr>
          <p:cNvPr id="4" name="テキスト ボックス 3"/>
          <p:cNvSpPr txBox="1"/>
          <p:nvPr/>
        </p:nvSpPr>
        <p:spPr>
          <a:xfrm>
            <a:off x="0" y="0"/>
            <a:ext cx="9906000" cy="461665"/>
          </a:xfrm>
          <a:prstGeom prst="rect">
            <a:avLst/>
          </a:prstGeom>
          <a:solidFill>
            <a:schemeClr val="tx2">
              <a:lumMod val="60000"/>
              <a:lumOff val="40000"/>
            </a:schemeClr>
          </a:solid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第３回　特定複合観光施設</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区域整備推進会議</a:t>
            </a: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の主なポイント</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969224" y="446779"/>
            <a:ext cx="2936776" cy="248068"/>
          </a:xfrm>
          <a:prstGeom prst="rect">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国</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IR</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推進会議の第</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3</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回（</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H29.5.31</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）の資料から</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作成</a:t>
            </a:r>
            <a:endParaRPr kumimoji="1"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6" name="テキスト ボックス 5"/>
          <p:cNvSpPr txBox="1"/>
          <p:nvPr/>
        </p:nvSpPr>
        <p:spPr>
          <a:xfrm>
            <a:off x="343759" y="1049461"/>
            <a:ext cx="4194568" cy="1656864"/>
          </a:xfrm>
          <a:prstGeom prst="rect">
            <a:avLst/>
          </a:prstGeom>
          <a:noFill/>
          <a:ln w="6350">
            <a:solidFill>
              <a:schemeClr val="tx1"/>
            </a:solidFill>
          </a:ln>
        </p:spPr>
        <p:txBody>
          <a:bodyPr wrap="square" rtlCol="0">
            <a:spAutoFit/>
          </a:bodyPr>
          <a:lstStyle/>
          <a:p>
            <a:pPr>
              <a:lnSpc>
                <a:spcPts val="17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○免許等による参入規制・・・＜第３回＞</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○カジノ施設</a:t>
            </a:r>
            <a:r>
              <a:rPr lang="en-US" altLang="ja-JP" sz="800" dirty="0" smtClean="0">
                <a:solidFill>
                  <a:schemeClr val="tx1">
                    <a:lumMod val="85000"/>
                    <a:lumOff val="15000"/>
                  </a:schemeClr>
                </a:solidFill>
                <a:latin typeface="+mn-ea"/>
                <a:cs typeface="Meiryo UI" panose="020B0604030504040204" pitchFamily="50" charset="-128"/>
              </a:rPr>
              <a:t>(※1)</a:t>
            </a:r>
            <a:r>
              <a:rPr lang="ja-JP" altLang="en-US" sz="1050" dirty="0" smtClean="0">
                <a:solidFill>
                  <a:schemeClr val="tx1">
                    <a:lumMod val="85000"/>
                    <a:lumOff val="15000"/>
                  </a:schemeClr>
                </a:solidFill>
                <a:latin typeface="+mn-ea"/>
                <a:cs typeface="Meiryo UI" panose="020B0604030504040204" pitchFamily="50" charset="-128"/>
              </a:rPr>
              <a:t>・機器の規制・・・＜第４回＞</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○カジノ事業活動の規制・・・＜第４回＞</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・カジノ行為の規制、カジノ事業の規制、ＩＲ事業の規制</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○懸念への対応・・・＜第５回以降＞</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・依存症防止対策、マネー・ローンダリング対策、青少年の健全育成</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500"/>
              </a:lnSpc>
            </a:pPr>
            <a:r>
              <a:rPr lang="ja-JP" altLang="en-US" sz="1050" dirty="0" smtClean="0">
                <a:solidFill>
                  <a:schemeClr val="tx1">
                    <a:lumMod val="85000"/>
                    <a:lumOff val="15000"/>
                  </a:schemeClr>
                </a:solidFill>
                <a:latin typeface="+mn-ea"/>
                <a:cs typeface="Meiryo UI" panose="020B0604030504040204" pitchFamily="50" charset="-128"/>
              </a:rPr>
              <a:t>○カジノ管理委員会と主務大臣・都道府県等の連携・・・＜第５回以降＞　</a:t>
            </a:r>
            <a:endParaRPr lang="en-US" altLang="ja-JP" sz="1050" dirty="0" smtClean="0">
              <a:solidFill>
                <a:schemeClr val="tx1">
                  <a:lumMod val="85000"/>
                  <a:lumOff val="15000"/>
                </a:schemeClr>
              </a:solidFill>
              <a:latin typeface="+mn-ea"/>
              <a:cs typeface="Meiryo UI" panose="020B0604030504040204" pitchFamily="50" charset="-128"/>
            </a:endParaRPr>
          </a:p>
        </p:txBody>
      </p:sp>
      <p:sp>
        <p:nvSpPr>
          <p:cNvPr id="12" name="角丸四角形 11"/>
          <p:cNvSpPr/>
          <p:nvPr/>
        </p:nvSpPr>
        <p:spPr>
          <a:xfrm>
            <a:off x="316275" y="843238"/>
            <a:ext cx="3988653"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我が国のカジノに関する規制制度の全体像</a:t>
            </a:r>
            <a:endParaRPr lang="ja-JP" altLang="en-US" sz="1600" b="1" dirty="0">
              <a:solidFill>
                <a:schemeClr val="bg1"/>
              </a:solidFill>
            </a:endParaRPr>
          </a:p>
        </p:txBody>
      </p:sp>
      <p:sp>
        <p:nvSpPr>
          <p:cNvPr id="14" name="角丸四角形 13"/>
          <p:cNvSpPr/>
          <p:nvPr/>
        </p:nvSpPr>
        <p:spPr>
          <a:xfrm>
            <a:off x="343759" y="3284984"/>
            <a:ext cx="2983837"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参入規制に関する論点</a:t>
            </a:r>
            <a:endParaRPr lang="ja-JP" altLang="en-US" sz="1600" b="1" dirty="0">
              <a:solidFill>
                <a:schemeClr val="bg1"/>
              </a:solidFill>
            </a:endParaRPr>
          </a:p>
        </p:txBody>
      </p:sp>
      <p:sp>
        <p:nvSpPr>
          <p:cNvPr id="17" name="テキスト ボックス 16"/>
          <p:cNvSpPr txBox="1"/>
          <p:nvPr/>
        </p:nvSpPr>
        <p:spPr>
          <a:xfrm>
            <a:off x="4642358" y="2989012"/>
            <a:ext cx="3422038" cy="215444"/>
          </a:xfrm>
          <a:prstGeom prst="rect">
            <a:avLst/>
          </a:prstGeom>
          <a:noFill/>
          <a:ln>
            <a:noFill/>
            <a:prstDash val="dash"/>
          </a:ln>
        </p:spPr>
        <p:txBody>
          <a:bodyPr wrap="square" rtlCol="0">
            <a:spAutoFit/>
          </a:bodyPr>
          <a:lstStyle/>
          <a:p>
            <a:r>
              <a:rPr lang="en-US" altLang="ja-JP"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　ゲームの実施やゲームの運営管理・監督をするための場所</a:t>
            </a:r>
            <a:endParaRPr kumimoji="1" lang="ja-JP" altLang="en-US" sz="800" dirty="0">
              <a:latin typeface="ＭＳ Ｐ明朝" panose="02020600040205080304" pitchFamily="18" charset="-128"/>
              <a:ea typeface="ＭＳ Ｐ明朝" panose="02020600040205080304" pitchFamily="18" charset="-128"/>
            </a:endParaRPr>
          </a:p>
        </p:txBody>
      </p:sp>
      <p:sp>
        <p:nvSpPr>
          <p:cNvPr id="18" name="テキスト ボックス 17"/>
          <p:cNvSpPr txBox="1"/>
          <p:nvPr/>
        </p:nvSpPr>
        <p:spPr>
          <a:xfrm>
            <a:off x="4716718" y="1037196"/>
            <a:ext cx="4896544" cy="1951816"/>
          </a:xfrm>
          <a:prstGeom prst="rect">
            <a:avLst/>
          </a:prstGeom>
          <a:noFill/>
          <a:ln w="6350">
            <a:solidFill>
              <a:schemeClr val="tx1"/>
            </a:solidFill>
          </a:ln>
        </p:spPr>
        <p:txBody>
          <a:bodyPr wrap="square" rtlCol="0">
            <a:spAutoFit/>
          </a:bodyPr>
          <a:lstStyle/>
          <a:p>
            <a:pPr>
              <a:lnSpc>
                <a:spcPts val="1300"/>
              </a:lnSpc>
            </a:pP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○カジノ事業免許の審査</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・免許対象：カジノ事業者の株主・経営陣、従業員、機器製造者、土地所有者　等（米国ネバダ州）</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・有効期間：３年（シンガポール）　</a:t>
            </a: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・費用負担：審査費用は申請者負担</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○カジノ施設・機器の規制</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・ゲーミング区域</a:t>
            </a:r>
            <a:r>
              <a:rPr lang="en-US" altLang="ja-JP" sz="800" dirty="0" smtClean="0">
                <a:solidFill>
                  <a:schemeClr val="tx1">
                    <a:lumMod val="85000"/>
                    <a:lumOff val="15000"/>
                  </a:schemeClr>
                </a:solidFill>
                <a:latin typeface="+mn-ea"/>
                <a:cs typeface="Meiryo UI" panose="020B0604030504040204" pitchFamily="50" charset="-128"/>
              </a:rPr>
              <a:t>(※2)</a:t>
            </a:r>
            <a:r>
              <a:rPr lang="ja-JP" altLang="en-US" sz="900" dirty="0" smtClean="0">
                <a:solidFill>
                  <a:schemeClr val="tx1">
                    <a:lumMod val="85000"/>
                    <a:lumOff val="15000"/>
                  </a:schemeClr>
                </a:solidFill>
                <a:latin typeface="+mn-ea"/>
                <a:cs typeface="Meiryo UI" panose="020B0604030504040204" pitchFamily="50" charset="-128"/>
              </a:rPr>
              <a:t>の総面積：</a:t>
            </a:r>
            <a:r>
              <a:rPr lang="en-US" altLang="ja-JP" sz="900" dirty="0" smtClean="0">
                <a:solidFill>
                  <a:schemeClr val="tx1">
                    <a:lumMod val="85000"/>
                    <a:lumOff val="15000"/>
                  </a:schemeClr>
                </a:solidFill>
                <a:latin typeface="+mn-ea"/>
                <a:cs typeface="Meiryo UI" panose="020B0604030504040204" pitchFamily="50" charset="-128"/>
              </a:rPr>
              <a:t>15,000</a:t>
            </a:r>
            <a:r>
              <a:rPr lang="ja-JP" altLang="en-US" sz="900" dirty="0" smtClean="0">
                <a:solidFill>
                  <a:schemeClr val="tx1">
                    <a:lumMod val="85000"/>
                    <a:lumOff val="15000"/>
                  </a:schemeClr>
                </a:solidFill>
                <a:latin typeface="+mn-ea"/>
                <a:cs typeface="Meiryo UI" panose="020B0604030504040204" pitchFamily="50" charset="-128"/>
              </a:rPr>
              <a:t>㎡（シンガポール）</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・スロットマシーン等の数</a:t>
            </a:r>
            <a:r>
              <a:rPr lang="ja-JP" altLang="en-US" sz="900" dirty="0">
                <a:solidFill>
                  <a:schemeClr val="tx1">
                    <a:lumMod val="85000"/>
                    <a:lumOff val="15000"/>
                  </a:schemeClr>
                </a:solidFill>
                <a:latin typeface="+mn-ea"/>
                <a:cs typeface="Meiryo UI" panose="020B0604030504040204" pitchFamily="50" charset="-128"/>
              </a:rPr>
              <a:t>：</a:t>
            </a:r>
            <a:r>
              <a:rPr lang="en-US" altLang="ja-JP" sz="900" dirty="0" smtClean="0">
                <a:solidFill>
                  <a:schemeClr val="tx1">
                    <a:lumMod val="85000"/>
                    <a:lumOff val="15000"/>
                  </a:schemeClr>
                </a:solidFill>
                <a:latin typeface="+mn-ea"/>
                <a:cs typeface="Meiryo UI" panose="020B0604030504040204" pitchFamily="50" charset="-128"/>
              </a:rPr>
              <a:t>2,500</a:t>
            </a:r>
            <a:r>
              <a:rPr lang="ja-JP" altLang="en-US" sz="900" dirty="0" smtClean="0">
                <a:solidFill>
                  <a:schemeClr val="tx1">
                    <a:lumMod val="85000"/>
                    <a:lumOff val="15000"/>
                  </a:schemeClr>
                </a:solidFill>
                <a:latin typeface="+mn-ea"/>
                <a:cs typeface="Meiryo UI" panose="020B0604030504040204" pitchFamily="50" charset="-128"/>
              </a:rPr>
              <a:t>台以内（シンガポール）</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○カジノ事業活動の規制</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・ゲーミングの種類内容、広告規制、金融業務の規制</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1050" dirty="0" smtClean="0">
                <a:solidFill>
                  <a:schemeClr val="tx1">
                    <a:lumMod val="85000"/>
                    <a:lumOff val="15000"/>
                  </a:schemeClr>
                </a:solidFill>
                <a:latin typeface="+mn-ea"/>
                <a:cs typeface="Meiryo UI" panose="020B0604030504040204" pitchFamily="50" charset="-128"/>
              </a:rPr>
              <a:t>○入場規制</a:t>
            </a:r>
            <a:endParaRPr lang="en-US" altLang="ja-JP" sz="1050" dirty="0" smtClean="0">
              <a:solidFill>
                <a:schemeClr val="tx1">
                  <a:lumMod val="85000"/>
                  <a:lumOff val="15000"/>
                </a:schemeClr>
              </a:solidFill>
              <a:latin typeface="+mn-ea"/>
              <a:cs typeface="Meiryo UI" panose="020B0604030504040204" pitchFamily="50" charset="-128"/>
            </a:endParaRPr>
          </a:p>
          <a:p>
            <a:pPr>
              <a:lnSpc>
                <a:spcPts val="13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・本人、家族の申請に基づく入場制限、入場料の徴取（シンガポール）</a:t>
            </a:r>
            <a:endParaRPr lang="en-US" altLang="ja-JP" sz="900" dirty="0" smtClean="0">
              <a:solidFill>
                <a:schemeClr val="tx1">
                  <a:lumMod val="85000"/>
                  <a:lumOff val="15000"/>
                </a:schemeClr>
              </a:solidFill>
              <a:latin typeface="+mn-ea"/>
              <a:cs typeface="Meiryo UI" panose="020B0604030504040204" pitchFamily="50" charset="-128"/>
            </a:endParaRPr>
          </a:p>
        </p:txBody>
      </p:sp>
      <p:sp>
        <p:nvSpPr>
          <p:cNvPr id="19" name="角丸四角形 18"/>
          <p:cNvSpPr/>
          <p:nvPr/>
        </p:nvSpPr>
        <p:spPr>
          <a:xfrm>
            <a:off x="4666793" y="858894"/>
            <a:ext cx="3471963" cy="341276"/>
          </a:xfrm>
          <a:prstGeom prst="roundRect">
            <a:avLst>
              <a:gd name="adj" fmla="val 36598"/>
            </a:avLst>
          </a:prstGeom>
          <a:solidFill>
            <a:schemeClr val="accent6"/>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smtClean="0">
                <a:solidFill>
                  <a:schemeClr val="bg1"/>
                </a:solidFill>
                <a:latin typeface="+mn-ea"/>
              </a:rPr>
              <a:t>【</a:t>
            </a:r>
            <a:r>
              <a:rPr lang="ja-JP" altLang="en-US" sz="1100" b="1" dirty="0" smtClean="0">
                <a:solidFill>
                  <a:schemeClr val="bg1"/>
                </a:solidFill>
                <a:latin typeface="+mn-ea"/>
              </a:rPr>
              <a:t>参考</a:t>
            </a:r>
            <a:r>
              <a:rPr lang="en-US" altLang="ja-JP" sz="1100" b="1" dirty="0" smtClean="0">
                <a:solidFill>
                  <a:schemeClr val="bg1"/>
                </a:solidFill>
                <a:latin typeface="+mn-ea"/>
              </a:rPr>
              <a:t>】</a:t>
            </a:r>
            <a:r>
              <a:rPr lang="ja-JP" altLang="en-US" sz="1100" b="1" dirty="0" smtClean="0">
                <a:solidFill>
                  <a:schemeClr val="bg1"/>
                </a:solidFill>
                <a:latin typeface="+mn-ea"/>
              </a:rPr>
              <a:t>　諸外国におけるカジノ施設に対する規制</a:t>
            </a:r>
            <a:endParaRPr kumimoji="1" lang="ja-JP" altLang="en-US" sz="1100" b="1" dirty="0">
              <a:solidFill>
                <a:schemeClr val="bg1"/>
              </a:solidFill>
              <a:latin typeface="+mn-ea"/>
            </a:endParaRPr>
          </a:p>
        </p:txBody>
      </p:sp>
      <p:sp>
        <p:nvSpPr>
          <p:cNvPr id="20" name="テキスト ボックス 19"/>
          <p:cNvSpPr txBox="1"/>
          <p:nvPr/>
        </p:nvSpPr>
        <p:spPr>
          <a:xfrm>
            <a:off x="272481" y="2706325"/>
            <a:ext cx="4444238" cy="215444"/>
          </a:xfrm>
          <a:prstGeom prst="rect">
            <a:avLst/>
          </a:prstGeom>
          <a:noFill/>
          <a:ln>
            <a:noFill/>
            <a:prstDash val="dash"/>
          </a:ln>
        </p:spPr>
        <p:txBody>
          <a:bodyPr wrap="square" rtlCol="0">
            <a:spAutoFit/>
          </a:bodyPr>
          <a:lstStyle/>
          <a:p>
            <a:r>
              <a:rPr lang="en-US" altLang="ja-JP"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カジノ施設</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＝ゲーミング</a:t>
            </a:r>
            <a:r>
              <a:rPr lang="ja-JP" altLang="en-US"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区域＋附帯区域（主要通路、飲食スペース、トイレ</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、バックヤード</a:t>
            </a:r>
            <a:r>
              <a:rPr lang="ja-JP" altLang="en-US"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等</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3" name="テキスト ボックス 1"/>
          <p:cNvSpPr txBox="1"/>
          <p:nvPr/>
        </p:nvSpPr>
        <p:spPr>
          <a:xfrm>
            <a:off x="9426214" y="6516338"/>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2</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65478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416496" y="4416367"/>
            <a:ext cx="4896543" cy="2144177"/>
          </a:xfrm>
          <a:prstGeom prst="rect">
            <a:avLst/>
          </a:prstGeom>
          <a:noFill/>
          <a:ln w="6350">
            <a:solidFill>
              <a:schemeClr val="tx1"/>
            </a:solidFill>
          </a:ln>
        </p:spPr>
        <p:txBody>
          <a:bodyPr wrap="square" rtlCol="0">
            <a:spAutoFit/>
          </a:bodyPr>
          <a:lstStyle/>
          <a:p>
            <a:pPr>
              <a:lnSpc>
                <a:spcPts val="1600"/>
              </a:lnSpc>
            </a:pPr>
            <a:r>
              <a:rPr lang="ja-JP" altLang="en-US" sz="1100" dirty="0">
                <a:solidFill>
                  <a:schemeClr val="tx1">
                    <a:lumMod val="85000"/>
                    <a:lumOff val="15000"/>
                  </a:schemeClr>
                </a:solidFill>
                <a:latin typeface="+mn-ea"/>
                <a:cs typeface="Meiryo UI" panose="020B0604030504040204" pitchFamily="50" charset="-128"/>
              </a:rPr>
              <a:t>　</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カジノ施設の構造・設備に関する基準</a:t>
            </a:r>
            <a:r>
              <a:rPr lang="ja-JP" altLang="en-US" sz="1100" dirty="0" smtClean="0">
                <a:solidFill>
                  <a:schemeClr val="tx1">
                    <a:lumMod val="85000"/>
                    <a:lumOff val="15000"/>
                  </a:schemeClr>
                </a:solidFill>
                <a:latin typeface="+mn-ea"/>
                <a:cs typeface="Meiryo UI" panose="020B0604030504040204" pitchFamily="50" charset="-128"/>
              </a:rPr>
              <a:t>を設定</a:t>
            </a:r>
            <a:endParaRPr lang="en-US" altLang="ja-JP" sz="1100" dirty="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カジノ関連機器等の基準、型式</a:t>
            </a:r>
            <a:r>
              <a:rPr lang="ja-JP" altLang="en-US" sz="1100" dirty="0" smtClean="0">
                <a:solidFill>
                  <a:schemeClr val="tx1">
                    <a:lumMod val="85000"/>
                    <a:lumOff val="15000"/>
                  </a:schemeClr>
                </a:solidFill>
                <a:latin typeface="+mn-ea"/>
                <a:cs typeface="Meiryo UI" panose="020B0604030504040204" pitchFamily="50" charset="-128"/>
              </a:rPr>
              <a:t>検定の実施</a:t>
            </a:r>
            <a:r>
              <a:rPr lang="ja-JP" altLang="en-US" sz="1100" dirty="0">
                <a:solidFill>
                  <a:schemeClr val="tx1">
                    <a:lumMod val="85000"/>
                    <a:lumOff val="15000"/>
                  </a:schemeClr>
                </a:solidFill>
                <a:latin typeface="+mn-ea"/>
                <a:cs typeface="Meiryo UI" panose="020B0604030504040204" pitchFamily="50" charset="-128"/>
              </a:rPr>
              <a:t>　</a:t>
            </a:r>
            <a:endParaRPr lang="en-US" altLang="ja-JP" sz="1100" dirty="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カジノ行為の</a:t>
            </a:r>
            <a:r>
              <a:rPr lang="ja-JP" altLang="en-US" sz="1100" dirty="0" smtClean="0">
                <a:solidFill>
                  <a:schemeClr val="tx1">
                    <a:lumMod val="85000"/>
                    <a:lumOff val="15000"/>
                  </a:schemeClr>
                </a:solidFill>
                <a:latin typeface="+mn-ea"/>
                <a:cs typeface="Meiryo UI" panose="020B0604030504040204" pitchFamily="50" charset="-128"/>
              </a:rPr>
              <a:t>範囲、実施方法の基準設定</a:t>
            </a:r>
            <a:endParaRPr lang="en-US" altLang="ja-JP" sz="1100" dirty="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ＩＲ事業者等の金融業務の範囲　</a:t>
            </a:r>
            <a:endParaRPr lang="en-US" altLang="ja-JP" sz="1100" dirty="0">
              <a:solidFill>
                <a:schemeClr val="tx1">
                  <a:lumMod val="85000"/>
                  <a:lumOff val="15000"/>
                </a:schemeClr>
              </a:solidFill>
              <a:latin typeface="+mn-ea"/>
              <a:cs typeface="Meiryo UI" panose="020B0604030504040204" pitchFamily="50" charset="-128"/>
            </a:endParaRPr>
          </a:p>
          <a:p>
            <a:pPr>
              <a:lnSpc>
                <a:spcPts val="16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dirty="0">
                <a:solidFill>
                  <a:schemeClr val="tx1">
                    <a:lumMod val="85000"/>
                    <a:lumOff val="15000"/>
                  </a:schemeClr>
                </a:solidFill>
                <a:latin typeface="+mn-ea"/>
                <a:cs typeface="Meiryo UI" panose="020B0604030504040204" pitchFamily="50" charset="-128"/>
              </a:rPr>
              <a:t>金銭貸付、送金・受入等の許容と規制、クレジット利用の規制、ＡＴＭ設置の</a:t>
            </a:r>
            <a:r>
              <a:rPr lang="ja-JP" altLang="en-US" sz="900" dirty="0" smtClean="0">
                <a:solidFill>
                  <a:schemeClr val="tx1">
                    <a:lumMod val="85000"/>
                    <a:lumOff val="15000"/>
                  </a:schemeClr>
                </a:solidFill>
                <a:latin typeface="+mn-ea"/>
                <a:cs typeface="Meiryo UI" panose="020B0604030504040204" pitchFamily="50" charset="-128"/>
              </a:rPr>
              <a:t>規制</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○カジノ施設内の関連業務の制限</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○ＩＲ事業者の内部管理体制の整備</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600"/>
              </a:lnSpc>
            </a:pPr>
            <a:r>
              <a:rPr lang="ja-JP" altLang="en-US" sz="105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u="heavy" dirty="0" smtClean="0">
                <a:solidFill>
                  <a:schemeClr val="tx1">
                    <a:lumMod val="85000"/>
                    <a:lumOff val="15000"/>
                  </a:schemeClr>
                </a:solidFill>
                <a:latin typeface="+mn-ea"/>
                <a:cs typeface="Meiryo UI" panose="020B0604030504040204" pitchFamily="50" charset="-128"/>
              </a:rPr>
              <a:t>財務報告書、内部統制報告書の認定都道府県等</a:t>
            </a:r>
            <a:r>
              <a:rPr lang="ja-JP" altLang="en-US" sz="900" dirty="0" smtClean="0">
                <a:solidFill>
                  <a:schemeClr val="tx1">
                    <a:lumMod val="85000"/>
                    <a:lumOff val="15000"/>
                  </a:schemeClr>
                </a:solidFill>
                <a:latin typeface="+mn-ea"/>
                <a:cs typeface="Meiryo UI" panose="020B0604030504040204" pitchFamily="50" charset="-128"/>
              </a:rPr>
              <a:t>及びカジノ管理委員会</a:t>
            </a:r>
            <a:r>
              <a:rPr lang="ja-JP" altLang="en-US" sz="900" u="heavy" dirty="0" smtClean="0">
                <a:solidFill>
                  <a:schemeClr val="tx1">
                    <a:lumMod val="85000"/>
                    <a:lumOff val="15000"/>
                  </a:schemeClr>
                </a:solidFill>
                <a:latin typeface="+mn-ea"/>
                <a:cs typeface="Meiryo UI" panose="020B0604030504040204" pitchFamily="50" charset="-128"/>
              </a:rPr>
              <a:t>への提出等を義務付け</a:t>
            </a:r>
            <a:endParaRPr lang="en-US" altLang="ja-JP" sz="900" u="heavy" dirty="0" smtClean="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○約款の認可、業務委託の制限、従業者の確認、届出</a:t>
            </a:r>
            <a:endParaRPr lang="en-US" altLang="ja-JP" sz="1100" dirty="0" smtClean="0">
              <a:solidFill>
                <a:schemeClr val="tx1">
                  <a:lumMod val="85000"/>
                  <a:lumOff val="15000"/>
                </a:schemeClr>
              </a:solidFill>
              <a:latin typeface="+mn-ea"/>
              <a:cs typeface="Meiryo UI" panose="020B0604030504040204" pitchFamily="50" charset="-128"/>
            </a:endParaRPr>
          </a:p>
        </p:txBody>
      </p:sp>
      <p:sp>
        <p:nvSpPr>
          <p:cNvPr id="15" name="テキスト ボックス 14"/>
          <p:cNvSpPr txBox="1"/>
          <p:nvPr/>
        </p:nvSpPr>
        <p:spPr>
          <a:xfrm>
            <a:off x="5502505" y="4409546"/>
            <a:ext cx="4048024" cy="1733808"/>
          </a:xfrm>
          <a:prstGeom prst="rect">
            <a:avLst/>
          </a:prstGeom>
          <a:noFill/>
          <a:ln w="6350">
            <a:solidFill>
              <a:schemeClr val="tx1"/>
            </a:solidFill>
          </a:ln>
        </p:spPr>
        <p:txBody>
          <a:bodyPr wrap="square" rtlCol="0">
            <a:spAutoFit/>
          </a:bodyPr>
          <a:lstStyle/>
          <a:p>
            <a:pPr>
              <a:lnSpc>
                <a:spcPts val="1600"/>
              </a:lnSpc>
            </a:pP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施設数</a:t>
            </a:r>
            <a:r>
              <a:rPr lang="ja-JP" altLang="en-US" sz="1100" dirty="0" smtClean="0">
                <a:solidFill>
                  <a:schemeClr val="tx1">
                    <a:lumMod val="85000"/>
                    <a:lumOff val="15000"/>
                  </a:schemeClr>
                </a:solidFill>
                <a:latin typeface="+mn-ea"/>
                <a:cs typeface="Meiryo UI" panose="020B0604030504040204" pitchFamily="50" charset="-128"/>
              </a:rPr>
              <a:t>の規制</a:t>
            </a:r>
            <a:endParaRPr lang="en-US" altLang="ja-JP" sz="1100" dirty="0" smtClean="0">
              <a:solidFill>
                <a:schemeClr val="tx1">
                  <a:lumMod val="85000"/>
                  <a:lumOff val="15000"/>
                </a:schemeClr>
              </a:solidFill>
              <a:latin typeface="+mn-ea"/>
              <a:cs typeface="Meiryo UI" panose="020B0604030504040204" pitchFamily="50" charset="-128"/>
            </a:endParaRPr>
          </a:p>
          <a:p>
            <a:pPr>
              <a:lnSpc>
                <a:spcPts val="16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u="heavy" dirty="0" smtClean="0">
                <a:solidFill>
                  <a:schemeClr val="tx1">
                    <a:lumMod val="85000"/>
                    <a:lumOff val="15000"/>
                  </a:schemeClr>
                </a:solidFill>
                <a:latin typeface="+mn-ea"/>
                <a:cs typeface="Meiryo UI" panose="020B0604030504040204" pitchFamily="50" charset="-128"/>
              </a:rPr>
              <a:t>１区</a:t>
            </a:r>
            <a:r>
              <a:rPr lang="ja-JP" altLang="en-US" sz="900" u="heavy" dirty="0">
                <a:solidFill>
                  <a:schemeClr val="tx1">
                    <a:lumMod val="85000"/>
                    <a:lumOff val="15000"/>
                  </a:schemeClr>
                </a:solidFill>
                <a:latin typeface="+mn-ea"/>
                <a:cs typeface="Meiryo UI" panose="020B0604030504040204" pitchFamily="50" charset="-128"/>
              </a:rPr>
              <a:t>域内のカジノ施設を１つに限定</a:t>
            </a:r>
            <a:endParaRPr lang="en-US" altLang="ja-JP" sz="900" u="heavy" dirty="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○面積</a:t>
            </a:r>
            <a:r>
              <a:rPr lang="ja-JP" altLang="en-US" sz="1100" dirty="0">
                <a:solidFill>
                  <a:schemeClr val="tx1">
                    <a:lumMod val="85000"/>
                    <a:lumOff val="15000"/>
                  </a:schemeClr>
                </a:solidFill>
                <a:latin typeface="+mn-ea"/>
                <a:cs typeface="Meiryo UI" panose="020B0604030504040204" pitchFamily="50" charset="-128"/>
              </a:rPr>
              <a:t>の規制</a:t>
            </a:r>
            <a:endParaRPr lang="en-US" altLang="ja-JP" sz="1100" dirty="0">
              <a:solidFill>
                <a:schemeClr val="tx1">
                  <a:lumMod val="85000"/>
                  <a:lumOff val="15000"/>
                </a:schemeClr>
              </a:solidFill>
              <a:latin typeface="+mn-ea"/>
              <a:cs typeface="Meiryo UI" panose="020B0604030504040204" pitchFamily="50" charset="-128"/>
            </a:endParaRPr>
          </a:p>
          <a:p>
            <a:pPr>
              <a:lnSpc>
                <a:spcPts val="1600"/>
              </a:lnSpc>
            </a:pPr>
            <a:r>
              <a:rPr lang="ja-JP" altLang="en-US" sz="11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dirty="0">
                <a:solidFill>
                  <a:schemeClr val="tx1">
                    <a:lumMod val="85000"/>
                    <a:lumOff val="15000"/>
                  </a:schemeClr>
                </a:solidFill>
                <a:latin typeface="+mn-ea"/>
                <a:cs typeface="Meiryo UI" panose="020B0604030504040204" pitchFamily="50" charset="-128"/>
              </a:rPr>
              <a:t>カジノ施設</a:t>
            </a:r>
            <a:r>
              <a:rPr lang="en-US" altLang="ja-JP" sz="800" dirty="0">
                <a:solidFill>
                  <a:schemeClr val="tx1">
                    <a:lumMod val="85000"/>
                    <a:lumOff val="15000"/>
                  </a:schemeClr>
                </a:solidFill>
                <a:latin typeface="+mn-ea"/>
                <a:cs typeface="Meiryo UI" panose="020B0604030504040204" pitchFamily="50" charset="-128"/>
              </a:rPr>
              <a:t>(※2)</a:t>
            </a:r>
            <a:r>
              <a:rPr lang="ja-JP" altLang="en-US" sz="900" dirty="0">
                <a:solidFill>
                  <a:schemeClr val="tx1">
                    <a:lumMod val="85000"/>
                    <a:lumOff val="15000"/>
                  </a:schemeClr>
                </a:solidFill>
                <a:latin typeface="+mn-ea"/>
                <a:cs typeface="Meiryo UI" panose="020B0604030504040204" pitchFamily="50" charset="-128"/>
              </a:rPr>
              <a:t>のうち</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b="1" u="heavy" dirty="0" smtClean="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ゲーミング</a:t>
            </a:r>
            <a:r>
              <a:rPr lang="ja-JP" altLang="en-US" sz="900" b="1" u="heavy"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区域</a:t>
            </a:r>
            <a:r>
              <a:rPr lang="ja-JP" altLang="en-US" sz="800" b="1" u="heavy"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a:t>
            </a:r>
            <a:r>
              <a:rPr lang="en-US" altLang="ja-JP" sz="800" b="1" u="heavy"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a:t>
            </a:r>
            <a:r>
              <a:rPr lang="en-US" altLang="ja-JP" sz="800" b="1" u="heavy" dirty="0" smtClean="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3)</a:t>
            </a:r>
            <a:r>
              <a:rPr lang="ja-JP" altLang="en-US" sz="900" b="1" u="heavy" dirty="0" smtClean="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の面積規制（</a:t>
            </a:r>
            <a:r>
              <a:rPr lang="en-US" altLang="ja-JP" sz="900" b="1" u="heavy"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15,000</a:t>
            </a:r>
            <a:r>
              <a:rPr lang="ja-JP" altLang="en-US" sz="900" b="1" u="heavy"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rPr>
              <a:t>㎡）</a:t>
            </a:r>
            <a:endParaRPr lang="en-US" altLang="ja-JP" sz="900" b="1" u="heavy" dirty="0">
              <a:solidFill>
                <a:schemeClr val="tx1">
                  <a:lumMod val="85000"/>
                  <a:lumOff val="15000"/>
                </a:schemeClr>
              </a:solidFill>
              <a:effectLst>
                <a:outerShdw blurRad="38100" dist="38100" dir="2700000" algn="tl">
                  <a:srgbClr val="000000">
                    <a:alpha val="43137"/>
                  </a:srgbClr>
                </a:outerShdw>
              </a:effectLst>
              <a:latin typeface="+mn-ea"/>
              <a:cs typeface="Meiryo UI" panose="020B0604030504040204" pitchFamily="50" charset="-128"/>
            </a:endParaRPr>
          </a:p>
          <a:p>
            <a:pPr>
              <a:lnSpc>
                <a:spcPts val="1600"/>
              </a:lnSpc>
            </a:pPr>
            <a:r>
              <a:rPr lang="ja-JP" altLang="en-US" sz="1100" dirty="0" smtClean="0">
                <a:solidFill>
                  <a:schemeClr val="tx1">
                    <a:lumMod val="85000"/>
                    <a:lumOff val="15000"/>
                  </a:schemeClr>
                </a:solidFill>
                <a:latin typeface="+mn-ea"/>
                <a:cs typeface="Meiryo UI" panose="020B0604030504040204" pitchFamily="50" charset="-128"/>
              </a:rPr>
              <a:t>○</a:t>
            </a:r>
            <a:r>
              <a:rPr lang="ja-JP" altLang="en-US" sz="1100" dirty="0">
                <a:solidFill>
                  <a:schemeClr val="tx1">
                    <a:lumMod val="85000"/>
                    <a:lumOff val="15000"/>
                  </a:schemeClr>
                </a:solidFill>
                <a:latin typeface="+mn-ea"/>
                <a:cs typeface="Meiryo UI" panose="020B0604030504040204" pitchFamily="50" charset="-128"/>
              </a:rPr>
              <a:t>カジノ施設の構造・設備の規制</a:t>
            </a:r>
            <a:endParaRPr lang="en-US" altLang="ja-JP" sz="1100" dirty="0">
              <a:solidFill>
                <a:schemeClr val="tx1">
                  <a:lumMod val="85000"/>
                  <a:lumOff val="15000"/>
                </a:schemeClr>
              </a:solidFill>
              <a:latin typeface="+mn-ea"/>
              <a:cs typeface="Meiryo UI" panose="020B0604030504040204" pitchFamily="50" charset="-128"/>
            </a:endParaRPr>
          </a:p>
          <a:p>
            <a:pPr>
              <a:lnSpc>
                <a:spcPts val="16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dirty="0">
                <a:solidFill>
                  <a:schemeClr val="tx1">
                    <a:lumMod val="85000"/>
                    <a:lumOff val="15000"/>
                  </a:schemeClr>
                </a:solidFill>
                <a:latin typeface="+mn-ea"/>
                <a:cs typeface="Meiryo UI" panose="020B0604030504040204" pitchFamily="50" charset="-128"/>
              </a:rPr>
              <a:t>ゲーミング区域と附帯区域の明確な区分、監視カメラ等から</a:t>
            </a:r>
            <a:r>
              <a:rPr lang="ja-JP" altLang="en-US" sz="900" dirty="0" smtClean="0">
                <a:solidFill>
                  <a:schemeClr val="tx1">
                    <a:lumMod val="85000"/>
                    <a:lumOff val="15000"/>
                  </a:schemeClr>
                </a:solidFill>
                <a:latin typeface="+mn-ea"/>
                <a:cs typeface="Meiryo UI" panose="020B0604030504040204" pitchFamily="50" charset="-128"/>
              </a:rPr>
              <a:t>の</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600"/>
              </a:lnSpc>
            </a:pPr>
            <a:r>
              <a:rPr lang="ja-JP" altLang="en-US" sz="9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　ゲーミング</a:t>
            </a:r>
            <a:r>
              <a:rPr lang="ja-JP" altLang="en-US" sz="900" dirty="0">
                <a:solidFill>
                  <a:schemeClr val="tx1">
                    <a:lumMod val="85000"/>
                    <a:lumOff val="15000"/>
                  </a:schemeClr>
                </a:solidFill>
                <a:latin typeface="+mn-ea"/>
                <a:cs typeface="Meiryo UI" panose="020B0604030504040204" pitchFamily="50" charset="-128"/>
              </a:rPr>
              <a:t>区域の見通しの確保　</a:t>
            </a:r>
            <a:r>
              <a:rPr lang="ja-JP" altLang="en-US" sz="900" dirty="0" smtClean="0">
                <a:solidFill>
                  <a:schemeClr val="tx1">
                    <a:lumMod val="85000"/>
                    <a:lumOff val="15000"/>
                  </a:schemeClr>
                </a:solidFill>
                <a:latin typeface="+mn-ea"/>
                <a:cs typeface="Meiryo UI" panose="020B0604030504040204" pitchFamily="50" charset="-128"/>
              </a:rPr>
              <a:t>等</a:t>
            </a:r>
            <a:endParaRPr lang="en-US" altLang="ja-JP" sz="900" dirty="0">
              <a:solidFill>
                <a:schemeClr val="tx1">
                  <a:lumMod val="85000"/>
                  <a:lumOff val="15000"/>
                </a:schemeClr>
              </a:solidFill>
              <a:latin typeface="+mn-ea"/>
              <a:cs typeface="Meiryo UI" panose="020B0604030504040204" pitchFamily="50" charset="-128"/>
            </a:endParaRPr>
          </a:p>
        </p:txBody>
      </p:sp>
      <p:sp>
        <p:nvSpPr>
          <p:cNvPr id="4" name="テキスト ボックス 3"/>
          <p:cNvSpPr txBox="1"/>
          <p:nvPr/>
        </p:nvSpPr>
        <p:spPr>
          <a:xfrm>
            <a:off x="0" y="0"/>
            <a:ext cx="9906000" cy="461665"/>
          </a:xfrm>
          <a:prstGeom prst="rect">
            <a:avLst/>
          </a:prstGeom>
          <a:solidFill>
            <a:schemeClr val="tx2">
              <a:lumMod val="60000"/>
              <a:lumOff val="40000"/>
            </a:schemeClr>
          </a:solid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第４回　特定複合観光施設</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区域整備推進会議</a:t>
            </a: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の主なポイント</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969224" y="446779"/>
            <a:ext cx="2936776" cy="248068"/>
          </a:xfrm>
          <a:prstGeom prst="rect">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国</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IR</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推進会議の第４回（</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H29.6.13</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）の資料から</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作成</a:t>
            </a:r>
            <a:endParaRPr kumimoji="1"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6" name="テキスト ボックス 5"/>
          <p:cNvSpPr txBox="1"/>
          <p:nvPr/>
        </p:nvSpPr>
        <p:spPr>
          <a:xfrm>
            <a:off x="415398" y="1145996"/>
            <a:ext cx="9135131" cy="2708434"/>
          </a:xfrm>
          <a:prstGeom prst="rect">
            <a:avLst/>
          </a:prstGeom>
          <a:noFill/>
          <a:ln w="6350">
            <a:solidFill>
              <a:schemeClr val="tx1"/>
            </a:solidFill>
          </a:ln>
        </p:spPr>
        <p:txBody>
          <a:bodyPr wrap="square" rtlCol="0">
            <a:spAutoFit/>
          </a:bodyPr>
          <a:lstStyle/>
          <a:p>
            <a:pPr>
              <a:lnSpc>
                <a:spcPts val="1700"/>
              </a:lnSpc>
            </a:pP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700"/>
              </a:lnSpc>
            </a:pPr>
            <a:r>
              <a:rPr lang="ja-JP" altLang="en-US" sz="1600" dirty="0" smtClean="0">
                <a:solidFill>
                  <a:schemeClr val="tx1">
                    <a:lumMod val="85000"/>
                    <a:lumOff val="15000"/>
                  </a:schemeClr>
                </a:solidFill>
                <a:latin typeface="+mn-ea"/>
                <a:cs typeface="Meiryo UI" panose="020B0604030504040204" pitchFamily="50" charset="-128"/>
              </a:rPr>
              <a:t>＜カジノ施設の数＞</a:t>
            </a:r>
            <a:endParaRPr lang="en-US" altLang="ja-JP" sz="1600" dirty="0" smtClean="0">
              <a:solidFill>
                <a:schemeClr val="tx1">
                  <a:lumMod val="85000"/>
                  <a:lumOff val="15000"/>
                </a:schemeClr>
              </a:solidFill>
              <a:latin typeface="+mn-ea"/>
              <a:cs typeface="Meiryo UI" panose="020B0604030504040204" pitchFamily="50" charset="-128"/>
            </a:endParaRPr>
          </a:p>
          <a:p>
            <a:pPr>
              <a:lnSpc>
                <a:spcPts val="1700"/>
              </a:lnSpc>
            </a:pPr>
            <a:r>
              <a:rPr lang="ja-JP" altLang="en-US" sz="1400" dirty="0" smtClean="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a:t>
            </a:r>
            <a:r>
              <a:rPr lang="ja-JP" altLang="en-US" sz="1200" u="heavy" dirty="0" smtClean="0">
                <a:solidFill>
                  <a:schemeClr val="tx1">
                    <a:lumMod val="85000"/>
                    <a:lumOff val="15000"/>
                  </a:schemeClr>
                </a:solidFill>
                <a:latin typeface="+mn-ea"/>
                <a:cs typeface="Meiryo UI" panose="020B0604030504040204" pitchFamily="50" charset="-128"/>
              </a:rPr>
              <a:t>１つ</a:t>
            </a:r>
            <a:r>
              <a:rPr lang="ja-JP" altLang="en-US" sz="1200" u="heavy" dirty="0">
                <a:solidFill>
                  <a:schemeClr val="tx1">
                    <a:lumMod val="85000"/>
                    <a:lumOff val="15000"/>
                  </a:schemeClr>
                </a:solidFill>
                <a:latin typeface="+mn-ea"/>
                <a:cs typeface="Meiryo UI" panose="020B0604030504040204" pitchFamily="50" charset="-128"/>
              </a:rPr>
              <a:t>のＩＲに設置するカジノ施設の数を１つに制限</a:t>
            </a:r>
            <a:endParaRPr lang="en-US" altLang="ja-JP" sz="1200" u="heavy" dirty="0">
              <a:solidFill>
                <a:schemeClr val="tx1">
                  <a:lumMod val="85000"/>
                  <a:lumOff val="15000"/>
                </a:schemeClr>
              </a:solidFill>
              <a:latin typeface="+mn-ea"/>
              <a:cs typeface="Meiryo UI" panose="020B0604030504040204" pitchFamily="50" charset="-128"/>
            </a:endParaRPr>
          </a:p>
          <a:p>
            <a:pPr>
              <a:lnSpc>
                <a:spcPts val="1700"/>
              </a:lnSpc>
            </a:pPr>
            <a:r>
              <a:rPr lang="ja-JP" altLang="en-US" sz="1400" dirty="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　　・</a:t>
            </a:r>
            <a:r>
              <a:rPr lang="ja-JP" altLang="en-US" sz="900" u="heavy" dirty="0">
                <a:solidFill>
                  <a:schemeClr val="tx1">
                    <a:lumMod val="85000"/>
                    <a:lumOff val="15000"/>
                  </a:schemeClr>
                </a:solidFill>
                <a:latin typeface="+mn-ea"/>
                <a:cs typeface="Meiryo UI" panose="020B0604030504040204" pitchFamily="50" charset="-128"/>
              </a:rPr>
              <a:t>カジノ施設は単一の施設に集約して設置</a:t>
            </a:r>
            <a:r>
              <a:rPr lang="ja-JP" altLang="en-US" sz="900" dirty="0">
                <a:solidFill>
                  <a:schemeClr val="tx1">
                    <a:lumMod val="85000"/>
                    <a:lumOff val="15000"/>
                  </a:schemeClr>
                </a:solidFill>
                <a:latin typeface="+mn-ea"/>
                <a:cs typeface="Meiryo UI" panose="020B0604030504040204" pitchFamily="50" charset="-128"/>
              </a:rPr>
              <a:t>することが適切</a:t>
            </a:r>
            <a:endParaRPr lang="en-US" altLang="ja-JP" sz="900" dirty="0">
              <a:solidFill>
                <a:schemeClr val="tx1">
                  <a:lumMod val="85000"/>
                  <a:lumOff val="15000"/>
                </a:schemeClr>
              </a:solidFill>
              <a:latin typeface="+mn-ea"/>
              <a:cs typeface="Meiryo UI" panose="020B0604030504040204" pitchFamily="50" charset="-128"/>
            </a:endParaRPr>
          </a:p>
          <a:p>
            <a:pPr>
              <a:lnSpc>
                <a:spcPts val="1700"/>
              </a:lnSpc>
            </a:pPr>
            <a:endParaRPr lang="en-US" altLang="ja-JP" sz="1600" dirty="0" smtClean="0">
              <a:solidFill>
                <a:schemeClr val="tx1">
                  <a:lumMod val="85000"/>
                  <a:lumOff val="15000"/>
                </a:schemeClr>
              </a:solidFill>
              <a:latin typeface="+mn-ea"/>
              <a:cs typeface="Meiryo UI" panose="020B0604030504040204" pitchFamily="50" charset="-128"/>
            </a:endParaRPr>
          </a:p>
          <a:p>
            <a:pPr>
              <a:lnSpc>
                <a:spcPts val="1700"/>
              </a:lnSpc>
            </a:pPr>
            <a:r>
              <a:rPr lang="ja-JP" altLang="en-US" sz="1600" dirty="0" smtClean="0">
                <a:solidFill>
                  <a:schemeClr val="tx1">
                    <a:lumMod val="85000"/>
                    <a:lumOff val="15000"/>
                  </a:schemeClr>
                </a:solidFill>
                <a:latin typeface="+mn-ea"/>
                <a:cs typeface="Meiryo UI" panose="020B0604030504040204" pitchFamily="50" charset="-128"/>
              </a:rPr>
              <a:t>＜カジノ施設の規模の上限等の設定＞</a:t>
            </a:r>
            <a:endParaRPr lang="en-US" altLang="ja-JP" sz="1600" dirty="0">
              <a:solidFill>
                <a:schemeClr val="tx1">
                  <a:lumMod val="85000"/>
                  <a:lumOff val="15000"/>
                </a:schemeClr>
              </a:solidFill>
              <a:latin typeface="+mn-ea"/>
              <a:cs typeface="Meiryo UI" panose="020B0604030504040204" pitchFamily="50" charset="-128"/>
            </a:endParaRPr>
          </a:p>
          <a:p>
            <a:pPr>
              <a:lnSpc>
                <a:spcPts val="1700"/>
              </a:lnSpc>
            </a:pPr>
            <a:r>
              <a:rPr lang="ja-JP" altLang="en-US" sz="1200" dirty="0" smtClean="0">
                <a:solidFill>
                  <a:schemeClr val="tx1">
                    <a:lumMod val="85000"/>
                    <a:lumOff val="15000"/>
                  </a:schemeClr>
                </a:solidFill>
                <a:latin typeface="+mn-ea"/>
                <a:cs typeface="Meiryo UI" panose="020B0604030504040204" pitchFamily="50" charset="-128"/>
              </a:rPr>
              <a:t>　○カジノ施設の規模の上限等としては、以下の観点を組み合わせて設ける</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700"/>
              </a:lnSpc>
            </a:pPr>
            <a:r>
              <a:rPr lang="ja-JP" altLang="en-US" sz="900" dirty="0" smtClean="0">
                <a:solidFill>
                  <a:schemeClr val="tx1">
                    <a:lumMod val="85000"/>
                    <a:lumOff val="15000"/>
                  </a:schemeClr>
                </a:solidFill>
                <a:latin typeface="+mn-ea"/>
                <a:cs typeface="Meiryo UI" panose="020B0604030504040204" pitchFamily="50" charset="-128"/>
              </a:rPr>
              <a:t>　　　</a:t>
            </a:r>
            <a:r>
              <a:rPr lang="en-US" altLang="ja-JP" sz="900" dirty="0" smtClean="0">
                <a:solidFill>
                  <a:schemeClr val="tx1">
                    <a:lumMod val="85000"/>
                    <a:lumOff val="15000"/>
                  </a:schemeClr>
                </a:solidFill>
                <a:latin typeface="+mn-ea"/>
                <a:cs typeface="Meiryo UI" panose="020B0604030504040204" pitchFamily="50" charset="-128"/>
              </a:rPr>
              <a:t>ⅰ</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u="heavy" dirty="0" smtClean="0">
                <a:solidFill>
                  <a:schemeClr val="tx1">
                    <a:lumMod val="85000"/>
                    <a:lumOff val="15000"/>
                  </a:schemeClr>
                </a:solidFill>
                <a:latin typeface="+mn-ea"/>
                <a:cs typeface="Meiryo UI" panose="020B0604030504040204" pitchFamily="50" charset="-128"/>
              </a:rPr>
              <a:t>カジノ施設がＩＲのあくまで一部に過ぎない位置付け</a:t>
            </a:r>
            <a:r>
              <a:rPr lang="ja-JP" altLang="en-US" sz="900" dirty="0" smtClean="0">
                <a:solidFill>
                  <a:schemeClr val="tx1">
                    <a:lumMod val="85000"/>
                    <a:lumOff val="15000"/>
                  </a:schemeClr>
                </a:solidFill>
                <a:latin typeface="+mn-ea"/>
                <a:cs typeface="Meiryo UI" panose="020B0604030504040204" pitchFamily="50" charset="-128"/>
              </a:rPr>
              <a:t>であること</a:t>
            </a:r>
            <a:endParaRPr lang="en-US" altLang="ja-JP" sz="900" dirty="0" smtClean="0">
              <a:solidFill>
                <a:schemeClr val="tx1">
                  <a:lumMod val="85000"/>
                  <a:lumOff val="15000"/>
                </a:schemeClr>
              </a:solidFill>
              <a:latin typeface="+mn-ea"/>
              <a:cs typeface="Meiryo UI" panose="020B0604030504040204" pitchFamily="50" charset="-128"/>
            </a:endParaRPr>
          </a:p>
          <a:p>
            <a:pPr>
              <a:lnSpc>
                <a:spcPts val="1700"/>
              </a:lnSpc>
            </a:pPr>
            <a:r>
              <a:rPr lang="ja-JP" altLang="en-US" sz="900" dirty="0" smtClean="0">
                <a:solidFill>
                  <a:schemeClr val="tx1">
                    <a:lumMod val="85000"/>
                    <a:lumOff val="15000"/>
                  </a:schemeClr>
                </a:solidFill>
                <a:latin typeface="+mn-ea"/>
                <a:cs typeface="Meiryo UI" panose="020B0604030504040204" pitchFamily="50" charset="-128"/>
              </a:rPr>
              <a:t>　　　</a:t>
            </a:r>
            <a:r>
              <a:rPr lang="en-US" altLang="ja-JP" sz="900" dirty="0" smtClean="0">
                <a:solidFill>
                  <a:schemeClr val="tx1">
                    <a:lumMod val="85000"/>
                    <a:lumOff val="15000"/>
                  </a:schemeClr>
                </a:solidFill>
                <a:latin typeface="+mn-ea"/>
                <a:cs typeface="Meiryo UI" panose="020B0604030504040204" pitchFamily="50" charset="-128"/>
              </a:rPr>
              <a:t>ⅱ</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b="1" u="heavy" dirty="0" smtClean="0">
                <a:solidFill>
                  <a:schemeClr val="tx1">
                    <a:lumMod val="85000"/>
                    <a:lumOff val="15000"/>
                  </a:schemeClr>
                </a:solidFill>
                <a:latin typeface="+mn-ea"/>
                <a:cs typeface="Meiryo UI" panose="020B0604030504040204" pitchFamily="50" charset="-128"/>
              </a:rPr>
              <a:t>カジノ施設の面積が上限値（絶対値）を超えないこと</a:t>
            </a:r>
            <a:endParaRPr lang="en-US" altLang="ja-JP" sz="900" b="1" u="heavy" dirty="0" smtClean="0">
              <a:solidFill>
                <a:schemeClr val="tx1">
                  <a:lumMod val="85000"/>
                  <a:lumOff val="15000"/>
                </a:schemeClr>
              </a:solidFill>
              <a:latin typeface="+mn-ea"/>
              <a:cs typeface="Meiryo UI" panose="020B0604030504040204" pitchFamily="50" charset="-128"/>
            </a:endParaRPr>
          </a:p>
          <a:p>
            <a:pPr>
              <a:lnSpc>
                <a:spcPts val="1700"/>
              </a:lnSpc>
            </a:pPr>
            <a:r>
              <a:rPr lang="ja-JP" altLang="en-US" sz="1400" dirty="0" smtClean="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○上記</a:t>
            </a:r>
            <a:r>
              <a:rPr lang="en-US" altLang="ja-JP" sz="1200" dirty="0" smtClean="0">
                <a:solidFill>
                  <a:schemeClr val="tx1">
                    <a:lumMod val="85000"/>
                    <a:lumOff val="15000"/>
                  </a:schemeClr>
                </a:solidFill>
                <a:latin typeface="+mn-ea"/>
                <a:cs typeface="Meiryo UI" panose="020B0604030504040204" pitchFamily="50" charset="-128"/>
              </a:rPr>
              <a:t>ⅱ</a:t>
            </a:r>
            <a:r>
              <a:rPr lang="ja-JP" altLang="en-US" sz="1200" dirty="0" smtClean="0">
                <a:solidFill>
                  <a:schemeClr val="tx1">
                    <a:lumMod val="85000"/>
                    <a:lumOff val="15000"/>
                  </a:schemeClr>
                </a:solidFill>
                <a:latin typeface="+mn-ea"/>
                <a:cs typeface="Meiryo UI" panose="020B0604030504040204" pitchFamily="50" charset="-128"/>
              </a:rPr>
              <a:t>）の</a:t>
            </a:r>
            <a:r>
              <a:rPr lang="ja-JP" altLang="en-US" sz="1200" u="heavy" dirty="0" smtClean="0">
                <a:solidFill>
                  <a:schemeClr val="tx1">
                    <a:lumMod val="85000"/>
                    <a:lumOff val="15000"/>
                  </a:schemeClr>
                </a:solidFill>
                <a:latin typeface="+mn-ea"/>
                <a:cs typeface="Meiryo UI" panose="020B0604030504040204" pitchFamily="50" charset="-128"/>
              </a:rPr>
              <a:t>面積の上限（絶対値）の対象は、カジノ施設のうちゲーミングエリア</a:t>
            </a:r>
            <a:r>
              <a:rPr lang="ja-JP" altLang="en-US" sz="800" dirty="0" smtClean="0">
                <a:solidFill>
                  <a:schemeClr val="tx1">
                    <a:lumMod val="85000"/>
                    <a:lumOff val="15000"/>
                  </a:schemeClr>
                </a:solidFill>
                <a:latin typeface="+mn-ea"/>
                <a:cs typeface="Meiryo UI" panose="020B0604030504040204" pitchFamily="50" charset="-128"/>
              </a:rPr>
              <a:t>（</a:t>
            </a:r>
            <a:r>
              <a:rPr lang="en-US" altLang="ja-JP" sz="800" dirty="0" smtClean="0">
                <a:solidFill>
                  <a:schemeClr val="tx1">
                    <a:lumMod val="85000"/>
                    <a:lumOff val="15000"/>
                  </a:schemeClr>
                </a:solidFill>
                <a:latin typeface="+mn-ea"/>
                <a:cs typeface="Meiryo UI" panose="020B0604030504040204" pitchFamily="50" charset="-128"/>
              </a:rPr>
              <a:t>※1</a:t>
            </a:r>
            <a:r>
              <a:rPr lang="ja-JP" altLang="en-US" sz="800" dirty="0" smtClean="0">
                <a:solidFill>
                  <a:schemeClr val="tx1">
                    <a:lumMod val="85000"/>
                    <a:lumOff val="15000"/>
                  </a:schemeClr>
                </a:solidFill>
                <a:latin typeface="+mn-ea"/>
                <a:cs typeface="Meiryo UI" panose="020B0604030504040204" pitchFamily="50" charset="-128"/>
              </a:rPr>
              <a:t>）</a:t>
            </a:r>
            <a:r>
              <a:rPr lang="ja-JP" altLang="en-US" sz="1200" dirty="0" smtClean="0">
                <a:solidFill>
                  <a:schemeClr val="tx1">
                    <a:lumMod val="85000"/>
                    <a:lumOff val="15000"/>
                  </a:schemeClr>
                </a:solidFill>
                <a:latin typeface="+mn-ea"/>
                <a:cs typeface="Meiryo UI" panose="020B0604030504040204" pitchFamily="50" charset="-128"/>
              </a:rPr>
              <a:t>とする</a:t>
            </a:r>
            <a:endParaRPr lang="en-US" altLang="ja-JP" sz="1200" dirty="0" smtClean="0">
              <a:solidFill>
                <a:schemeClr val="tx1">
                  <a:lumMod val="85000"/>
                  <a:lumOff val="15000"/>
                </a:schemeClr>
              </a:solidFill>
              <a:latin typeface="+mn-ea"/>
              <a:cs typeface="Meiryo UI" panose="020B0604030504040204" pitchFamily="50" charset="-128"/>
            </a:endParaRPr>
          </a:p>
          <a:p>
            <a:pPr>
              <a:lnSpc>
                <a:spcPts val="1700"/>
              </a:lnSpc>
            </a:pPr>
            <a:r>
              <a:rPr lang="ja-JP" altLang="en-US" sz="1200" dirty="0">
                <a:solidFill>
                  <a:schemeClr val="tx1">
                    <a:lumMod val="85000"/>
                    <a:lumOff val="15000"/>
                  </a:schemeClr>
                </a:solidFill>
                <a:latin typeface="+mn-ea"/>
                <a:cs typeface="Meiryo UI" panose="020B0604030504040204" pitchFamily="50" charset="-128"/>
              </a:rPr>
              <a:t>　</a:t>
            </a:r>
            <a:r>
              <a:rPr lang="ja-JP" altLang="en-US" sz="1200" dirty="0" smtClean="0">
                <a:solidFill>
                  <a:schemeClr val="tx1">
                    <a:lumMod val="85000"/>
                    <a:lumOff val="15000"/>
                  </a:schemeClr>
                </a:solidFill>
                <a:latin typeface="+mn-ea"/>
                <a:cs typeface="Meiryo UI" panose="020B0604030504040204" pitchFamily="50" charset="-128"/>
              </a:rPr>
              <a:t>　　</a:t>
            </a:r>
            <a:r>
              <a:rPr lang="ja-JP" altLang="en-US" sz="900" dirty="0" smtClean="0">
                <a:solidFill>
                  <a:schemeClr val="tx1">
                    <a:lumMod val="85000"/>
                    <a:lumOff val="15000"/>
                  </a:schemeClr>
                </a:solidFill>
                <a:latin typeface="+mn-ea"/>
                <a:cs typeface="Meiryo UI" panose="020B0604030504040204" pitchFamily="50" charset="-128"/>
              </a:rPr>
              <a:t>・</a:t>
            </a:r>
            <a:r>
              <a:rPr lang="ja-JP" altLang="en-US" sz="900" u="heavy" dirty="0" smtClean="0">
                <a:solidFill>
                  <a:schemeClr val="tx1">
                    <a:lumMod val="85000"/>
                    <a:lumOff val="15000"/>
                  </a:schemeClr>
                </a:solidFill>
                <a:latin typeface="+mn-ea"/>
                <a:cs typeface="Meiryo UI" panose="020B0604030504040204" pitchFamily="50" charset="-128"/>
              </a:rPr>
              <a:t>ＩＲの規模の拡大に比例して、カジノ施設の規模が無制限に拡大することは避けるべき</a:t>
            </a:r>
            <a:endParaRPr lang="en-US" altLang="ja-JP" sz="900" u="heavy" dirty="0" smtClean="0">
              <a:solidFill>
                <a:schemeClr val="tx1">
                  <a:lumMod val="85000"/>
                  <a:lumOff val="15000"/>
                </a:schemeClr>
              </a:solidFill>
              <a:latin typeface="+mn-ea"/>
              <a:cs typeface="Meiryo UI" panose="020B0604030504040204" pitchFamily="50" charset="-128"/>
            </a:endParaRPr>
          </a:p>
          <a:p>
            <a:pPr>
              <a:lnSpc>
                <a:spcPts val="1700"/>
              </a:lnSpc>
            </a:pPr>
            <a:r>
              <a:rPr lang="ja-JP" altLang="en-US" sz="900" dirty="0" smtClean="0">
                <a:solidFill>
                  <a:schemeClr val="tx1">
                    <a:lumMod val="85000"/>
                    <a:lumOff val="15000"/>
                  </a:schemeClr>
                </a:solidFill>
                <a:latin typeface="+mn-ea"/>
                <a:cs typeface="Meiryo UI" panose="020B0604030504040204" pitchFamily="50" charset="-128"/>
              </a:rPr>
              <a:t>　　　　・カジノ施設の面積上限（絶対値）を設定する場合、</a:t>
            </a:r>
            <a:r>
              <a:rPr lang="ja-JP" altLang="en-US" sz="900" b="1" u="heavy" dirty="0" smtClean="0">
                <a:solidFill>
                  <a:schemeClr val="tx1">
                    <a:lumMod val="85000"/>
                    <a:lumOff val="15000"/>
                  </a:schemeClr>
                </a:solidFill>
                <a:latin typeface="+mn-ea"/>
                <a:cs typeface="Meiryo UI" panose="020B0604030504040204" pitchFamily="50" charset="-128"/>
              </a:rPr>
              <a:t>シンガポールの法令による上限値等を参考</a:t>
            </a:r>
            <a:r>
              <a:rPr lang="ja-JP" altLang="en-US" sz="900" b="1" dirty="0" smtClean="0">
                <a:solidFill>
                  <a:schemeClr val="tx1">
                    <a:lumMod val="85000"/>
                    <a:lumOff val="15000"/>
                  </a:schemeClr>
                </a:solidFill>
                <a:latin typeface="+mn-ea"/>
                <a:cs typeface="Meiryo UI" panose="020B0604030504040204" pitchFamily="50" charset="-128"/>
              </a:rPr>
              <a:t>にして定めることが適切</a:t>
            </a:r>
            <a:endParaRPr lang="en-US" altLang="ja-JP" sz="900" b="1" dirty="0" smtClean="0">
              <a:solidFill>
                <a:schemeClr val="tx1">
                  <a:lumMod val="85000"/>
                  <a:lumOff val="15000"/>
                </a:schemeClr>
              </a:solidFill>
              <a:latin typeface="+mn-ea"/>
              <a:cs typeface="Meiryo UI" panose="020B0604030504040204" pitchFamily="50" charset="-128"/>
            </a:endParaRPr>
          </a:p>
        </p:txBody>
      </p:sp>
      <p:sp>
        <p:nvSpPr>
          <p:cNvPr id="12" name="角丸四角形 11"/>
          <p:cNvSpPr/>
          <p:nvPr/>
        </p:nvSpPr>
        <p:spPr>
          <a:xfrm>
            <a:off x="364343" y="972678"/>
            <a:ext cx="3161996"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カジノ施設の数・規模の規制</a:t>
            </a:r>
            <a:endParaRPr lang="ja-JP" altLang="en-US" sz="1600" b="1" dirty="0">
              <a:solidFill>
                <a:schemeClr val="bg1"/>
              </a:solidFill>
            </a:endParaRPr>
          </a:p>
        </p:txBody>
      </p:sp>
      <p:sp>
        <p:nvSpPr>
          <p:cNvPr id="13" name="角丸四角形 12"/>
          <p:cNvSpPr/>
          <p:nvPr/>
        </p:nvSpPr>
        <p:spPr>
          <a:xfrm>
            <a:off x="5484245" y="4245729"/>
            <a:ext cx="3510265" cy="341276"/>
          </a:xfrm>
          <a:prstGeom prst="roundRect">
            <a:avLst>
              <a:gd name="adj" fmla="val 36598"/>
            </a:avLst>
          </a:prstGeom>
          <a:solidFill>
            <a:schemeClr val="accent6"/>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smtClean="0">
                <a:solidFill>
                  <a:schemeClr val="bg1"/>
                </a:solidFill>
                <a:latin typeface="+mn-ea"/>
              </a:rPr>
              <a:t>【</a:t>
            </a:r>
            <a:r>
              <a:rPr lang="ja-JP" altLang="en-US" sz="1100" b="1" dirty="0" smtClean="0">
                <a:solidFill>
                  <a:schemeClr val="bg1"/>
                </a:solidFill>
                <a:latin typeface="+mn-ea"/>
              </a:rPr>
              <a:t>参考</a:t>
            </a:r>
            <a:r>
              <a:rPr lang="en-US" altLang="ja-JP" sz="1100" b="1" dirty="0" smtClean="0">
                <a:solidFill>
                  <a:schemeClr val="bg1"/>
                </a:solidFill>
                <a:latin typeface="+mn-ea"/>
              </a:rPr>
              <a:t>】</a:t>
            </a:r>
            <a:r>
              <a:rPr lang="ja-JP" altLang="en-US" sz="1100" b="1" dirty="0" smtClean="0">
                <a:solidFill>
                  <a:schemeClr val="bg1"/>
                </a:solidFill>
                <a:latin typeface="+mn-ea"/>
              </a:rPr>
              <a:t>シンガポール</a:t>
            </a:r>
            <a:r>
              <a:rPr lang="ja-JP" altLang="en-US" sz="1100" b="1" dirty="0">
                <a:solidFill>
                  <a:schemeClr val="bg1"/>
                </a:solidFill>
                <a:latin typeface="+mn-ea"/>
              </a:rPr>
              <a:t>に</a:t>
            </a:r>
            <a:r>
              <a:rPr lang="ja-JP" altLang="en-US" sz="1100" b="1" dirty="0" smtClean="0">
                <a:solidFill>
                  <a:schemeClr val="bg1"/>
                </a:solidFill>
                <a:latin typeface="+mn-ea"/>
              </a:rPr>
              <a:t>おけるカジノ施設に対する規制</a:t>
            </a:r>
            <a:endParaRPr kumimoji="1" lang="ja-JP" altLang="en-US" sz="1100" b="1" dirty="0">
              <a:solidFill>
                <a:schemeClr val="bg1"/>
              </a:solidFill>
              <a:latin typeface="+mn-ea"/>
            </a:endParaRPr>
          </a:p>
        </p:txBody>
      </p:sp>
      <p:sp>
        <p:nvSpPr>
          <p:cNvPr id="11" name="テキスト ボックス 10"/>
          <p:cNvSpPr txBox="1"/>
          <p:nvPr/>
        </p:nvSpPr>
        <p:spPr>
          <a:xfrm>
            <a:off x="342568" y="3863964"/>
            <a:ext cx="4551210" cy="215444"/>
          </a:xfrm>
          <a:prstGeom prst="rect">
            <a:avLst/>
          </a:prstGeom>
          <a:noFill/>
          <a:ln>
            <a:noFill/>
            <a:prstDash val="dash"/>
          </a:ln>
        </p:spPr>
        <p:txBody>
          <a:bodyPr wrap="square" rtlCol="0">
            <a:spAutoFit/>
          </a:bodyPr>
          <a:lstStyle/>
          <a:p>
            <a:r>
              <a:rPr lang="en-US" altLang="ja-JP"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　専らカジノ行為の実施や現場でその運営管理・監督等をするための</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区域</a:t>
            </a:r>
            <a:endParaRPr lang="ja-JP" altLang="en-US" sz="800" dirty="0">
              <a:latin typeface="ＭＳ Ｐ明朝" panose="02020600040205080304" pitchFamily="18" charset="-128"/>
              <a:ea typeface="ＭＳ Ｐ明朝" panose="02020600040205080304" pitchFamily="18" charset="-128"/>
            </a:endParaRPr>
          </a:p>
        </p:txBody>
      </p:sp>
      <p:sp>
        <p:nvSpPr>
          <p:cNvPr id="14" name="角丸四角形 13"/>
          <p:cNvSpPr/>
          <p:nvPr/>
        </p:nvSpPr>
        <p:spPr>
          <a:xfrm>
            <a:off x="342568" y="4243127"/>
            <a:ext cx="3183771" cy="353156"/>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カジノ機器、事業活動の規制</a:t>
            </a:r>
            <a:endParaRPr lang="ja-JP" altLang="en-US" sz="1600" b="1" dirty="0">
              <a:solidFill>
                <a:schemeClr val="bg1"/>
              </a:solidFill>
            </a:endParaRPr>
          </a:p>
        </p:txBody>
      </p:sp>
      <p:sp>
        <p:nvSpPr>
          <p:cNvPr id="17" name="テキスト ボックス 16"/>
          <p:cNvSpPr txBox="1"/>
          <p:nvPr/>
        </p:nvSpPr>
        <p:spPr>
          <a:xfrm>
            <a:off x="5474699" y="6146824"/>
            <a:ext cx="4266981" cy="338554"/>
          </a:xfrm>
          <a:prstGeom prst="rect">
            <a:avLst/>
          </a:prstGeom>
          <a:noFill/>
          <a:ln>
            <a:noFill/>
            <a:prstDash val="dash"/>
          </a:ln>
        </p:spPr>
        <p:txBody>
          <a:bodyPr wrap="square" rtlCol="0">
            <a:spAutoFit/>
          </a:bodyPr>
          <a:lstStyle/>
          <a:p>
            <a:r>
              <a:rPr lang="en-US" altLang="ja-JP"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カジノ施設</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＝ゲーミング</a:t>
            </a:r>
            <a:r>
              <a:rPr lang="ja-JP" altLang="en-US"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区域＋附帯区域（主要通路、飲食スペース、トイレ</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、バックヤード</a:t>
            </a:r>
            <a:r>
              <a:rPr lang="ja-JP" altLang="en-US"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等</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800" dirty="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en-US" altLang="ja-JP"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800" dirty="0" smtClean="0">
                <a:solidFill>
                  <a:schemeClr val="tx1">
                    <a:lumMod val="85000"/>
                    <a:lumOff val="15000"/>
                  </a:schemeClr>
                </a:solidFill>
                <a:latin typeface="ＭＳ Ｐ明朝" panose="02020600040205080304" pitchFamily="18" charset="-128"/>
                <a:ea typeface="ＭＳ Ｐ明朝" panose="02020600040205080304" pitchFamily="18" charset="-128"/>
                <a:cs typeface="Meiryo UI" panose="020B0604030504040204" pitchFamily="50" charset="-128"/>
              </a:rPr>
              <a:t>　ゲームの実施やゲームの運営管理・監督をするための場所</a:t>
            </a:r>
            <a:endParaRPr kumimoji="1" lang="ja-JP" altLang="en-US" sz="800" dirty="0">
              <a:latin typeface="ＭＳ Ｐ明朝" panose="02020600040205080304" pitchFamily="18" charset="-128"/>
              <a:ea typeface="ＭＳ Ｐ明朝" panose="02020600040205080304" pitchFamily="18" charset="-128"/>
            </a:endParaRPr>
          </a:p>
        </p:txBody>
      </p:sp>
      <p:sp>
        <p:nvSpPr>
          <p:cNvPr id="18" name="テキスト ボックス 1"/>
          <p:cNvSpPr txBox="1"/>
          <p:nvPr/>
        </p:nvSpPr>
        <p:spPr>
          <a:xfrm>
            <a:off x="9426214" y="6516338"/>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3</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15416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906000" cy="461665"/>
          </a:xfrm>
          <a:prstGeom prst="rect">
            <a:avLst/>
          </a:prstGeom>
          <a:solidFill>
            <a:schemeClr val="tx2">
              <a:lumMod val="60000"/>
              <a:lumOff val="40000"/>
            </a:schemeClr>
          </a:solidFill>
        </p:spPr>
        <p:txBody>
          <a:bodyPr wrap="square" rtlCol="0">
            <a:spAutoFit/>
          </a:bodyP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第５回　特定複合観光施設</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区域整備推進会議</a:t>
            </a:r>
            <a:r>
              <a:rPr kumimoji="1"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の主なポイント</a:t>
            </a:r>
            <a:endParaRPr kumimoji="1"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969224" y="446779"/>
            <a:ext cx="2936776" cy="248068"/>
          </a:xfrm>
          <a:prstGeom prst="rect">
            <a:avLst/>
          </a:prstGeom>
          <a:noFill/>
          <a:ln w="317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国</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IR</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推進会議の第</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５</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回（</a:t>
            </a:r>
            <a:r>
              <a:rPr lang="en-US" altLang="ja-JP"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H29.6.20</a:t>
            </a:r>
            <a:r>
              <a:rPr lang="ja-JP" altLang="en-US" sz="9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）の資料から</a:t>
            </a:r>
            <a:r>
              <a:rPr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作成</a:t>
            </a:r>
            <a:endParaRPr kumimoji="1" lang="ja-JP" altLang="en-US" sz="900" dirty="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5" name="テキスト ボックス 4"/>
          <p:cNvSpPr txBox="1"/>
          <p:nvPr/>
        </p:nvSpPr>
        <p:spPr>
          <a:xfrm>
            <a:off x="94078" y="720000"/>
            <a:ext cx="9577064" cy="6109365"/>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altLang="ja-JP" sz="9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endParaRPr>
          </a:p>
          <a:p>
            <a:r>
              <a:rPr lang="ja-JP" altLang="en-US" sz="14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rPr>
              <a:t>１ </a:t>
            </a:r>
            <a:r>
              <a:rPr lang="ja-JP" altLang="en-US" sz="1400" b="1" dirty="0" smtClean="0">
                <a:latin typeface="HG丸ｺﾞｼｯｸM-PRO" panose="020F0600000000000000" pitchFamily="50" charset="-128"/>
                <a:ea typeface="HG丸ｺﾞｼｯｸM-PRO" panose="020F0600000000000000" pitchFamily="50" charset="-128"/>
              </a:rPr>
              <a:t>依存</a:t>
            </a:r>
            <a:r>
              <a:rPr lang="ja-JP" altLang="en-US" sz="1400" b="1" dirty="0">
                <a:latin typeface="HG丸ｺﾞｼｯｸM-PRO" panose="020F0600000000000000" pitchFamily="50" charset="-128"/>
                <a:ea typeface="HG丸ｺﾞｼｯｸM-PRO" panose="020F0600000000000000" pitchFamily="50" charset="-128"/>
              </a:rPr>
              <a:t>防止</a:t>
            </a:r>
            <a:r>
              <a:rPr lang="ja-JP" altLang="en-US" sz="1400" b="1" dirty="0" smtClean="0">
                <a:latin typeface="HG丸ｺﾞｼｯｸM-PRO" panose="020F0600000000000000" pitchFamily="50" charset="-128"/>
                <a:ea typeface="HG丸ｺﾞｼｯｸM-PRO" panose="020F0600000000000000" pitchFamily="50" charset="-128"/>
              </a:rPr>
              <a:t>対策（今後の議論の方向性）</a:t>
            </a:r>
            <a:endParaRPr lang="en-US" altLang="ja-JP" sz="1400" b="1"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100" b="1" u="sng" dirty="0" smtClean="0">
                <a:latin typeface="HG丸ｺﾞｼｯｸM-PRO" panose="020F0600000000000000" pitchFamily="50" charset="-128"/>
                <a:ea typeface="HG丸ｺﾞｼｯｸM-PRO" panose="020F0600000000000000" pitchFamily="50" charset="-128"/>
              </a:rPr>
              <a:t>（</a:t>
            </a:r>
            <a:r>
              <a:rPr lang="ja-JP" altLang="en-US" sz="1100" b="1" u="sng" dirty="0">
                <a:latin typeface="HG丸ｺﾞｼｯｸM-PRO" panose="020F0600000000000000" pitchFamily="50" charset="-128"/>
                <a:ea typeface="HG丸ｺﾞｼｯｸM-PRO" panose="020F0600000000000000" pitchFamily="50" charset="-128"/>
              </a:rPr>
              <a:t>１）広告・勧誘の</a:t>
            </a:r>
            <a:r>
              <a:rPr lang="ja-JP" altLang="en-US" sz="1100" b="1" u="sng" dirty="0" smtClean="0">
                <a:latin typeface="HG丸ｺﾞｼｯｸM-PRO" panose="020F0600000000000000" pitchFamily="50" charset="-128"/>
                <a:ea typeface="HG丸ｺﾞｼｯｸM-PRO" panose="020F0600000000000000" pitchFamily="50" charset="-128"/>
              </a:rPr>
              <a:t>規制</a:t>
            </a:r>
            <a:endParaRPr lang="en-US" altLang="ja-JP" sz="1100" b="1" u="sng"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　①広告・勧誘の内容・場所等に関する制限（不適切な広告・勧誘は確実に排除）</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②</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未成年者</a:t>
            </a:r>
            <a:r>
              <a:rPr lang="ja-JP" altLang="en-US" sz="1100" dirty="0">
                <a:solidFill>
                  <a:schemeClr val="tx1"/>
                </a:solidFill>
                <a:latin typeface="HG丸ｺﾞｼｯｸM-PRO" panose="020F0600000000000000" pitchFamily="50" charset="-128"/>
                <a:ea typeface="HG丸ｺﾞｼｯｸM-PRO" panose="020F0600000000000000" pitchFamily="50" charset="-128"/>
              </a:rPr>
              <a:t>に対する広告・勧誘の</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制限（</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歳未満の者に対してはＩＲ区域の内外にかかわらず、ビラ等の頒布や勧誘を禁止）</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③再勧誘</a:t>
            </a:r>
            <a:r>
              <a:rPr lang="ja-JP" altLang="en-US" sz="1100" dirty="0">
                <a:solidFill>
                  <a:schemeClr val="tx1"/>
                </a:solidFill>
                <a:latin typeface="HG丸ｺﾞｼｯｸM-PRO" panose="020F0600000000000000" pitchFamily="50" charset="-128"/>
                <a:ea typeface="HG丸ｺﾞｼｯｸM-PRO" panose="020F0600000000000000" pitchFamily="50" charset="-128"/>
              </a:rPr>
              <a:t>の</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禁止（相手方がカジノ施設を利用しない旨の意思を表示したときの再勧誘を禁止）</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④カジノ</a:t>
            </a:r>
            <a:r>
              <a:rPr lang="ja-JP" altLang="en-US" sz="1100" dirty="0">
                <a:solidFill>
                  <a:schemeClr val="tx1"/>
                </a:solidFill>
                <a:latin typeface="HG丸ｺﾞｼｯｸM-PRO" panose="020F0600000000000000" pitchFamily="50" charset="-128"/>
                <a:ea typeface="HG丸ｺﾞｼｯｸM-PRO" panose="020F0600000000000000" pitchFamily="50" charset="-128"/>
              </a:rPr>
              <a:t>管理委員会による広告勧誘指針の作成・</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公表（全ての媒体に広告・勧誘方法が適切なものとなるよう努力義務を課す</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など）</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⑤広告</a:t>
            </a:r>
            <a:r>
              <a:rPr lang="ja-JP" altLang="en-US" sz="1100" dirty="0">
                <a:solidFill>
                  <a:schemeClr val="tx1"/>
                </a:solidFill>
                <a:latin typeface="HG丸ｺﾞｼｯｸM-PRO" panose="020F0600000000000000" pitchFamily="50" charset="-128"/>
                <a:ea typeface="HG丸ｺﾞｼｯｸM-PRO" panose="020F0600000000000000" pitchFamily="50" charset="-128"/>
              </a:rPr>
              <a:t>・勧誘を行う者に対する一定の表示・説明の</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義務付け</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b="1" u="sng" dirty="0" smtClean="0">
                <a:latin typeface="HG丸ｺﾞｼｯｸM-PRO" panose="020F0600000000000000" pitchFamily="50" charset="-128"/>
                <a:ea typeface="HG丸ｺﾞｼｯｸM-PRO" panose="020F0600000000000000" pitchFamily="50" charset="-128"/>
              </a:rPr>
              <a:t>（２）コンプに関する規制</a:t>
            </a:r>
            <a:endParaRPr lang="en-US" altLang="ja-JP" sz="1100" b="1" u="sng"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①</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高額コンプ</a:t>
            </a:r>
            <a:r>
              <a:rPr lang="ja-JP" altLang="en-US" sz="1100" dirty="0">
                <a:solidFill>
                  <a:schemeClr val="tx1"/>
                </a:solidFill>
                <a:latin typeface="HG丸ｺﾞｼｯｸM-PRO" panose="020F0600000000000000" pitchFamily="50" charset="-128"/>
                <a:ea typeface="HG丸ｺﾞｼｯｸM-PRO" panose="020F0600000000000000" pitchFamily="50" charset="-128"/>
              </a:rPr>
              <a:t>の</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提供や、善良の風俗を害するおそれがある提供方法の禁止　 ②カジノ事</a:t>
            </a:r>
            <a:r>
              <a:rPr lang="ja-JP" altLang="en-US" sz="1100" dirty="0">
                <a:solidFill>
                  <a:schemeClr val="tx1"/>
                </a:solidFill>
                <a:latin typeface="HG丸ｺﾞｼｯｸM-PRO" panose="020F0600000000000000" pitchFamily="50" charset="-128"/>
                <a:ea typeface="HG丸ｺﾞｼｯｸM-PRO" panose="020F0600000000000000" pitchFamily="50" charset="-128"/>
              </a:rPr>
              <a:t>業者に</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対するコンプ提供の記録作成</a:t>
            </a:r>
            <a:r>
              <a:rPr lang="ja-JP" altLang="en-US" sz="1100" dirty="0">
                <a:solidFill>
                  <a:schemeClr val="tx1"/>
                </a:solidFill>
                <a:latin typeface="HG丸ｺﾞｼｯｸM-PRO" panose="020F0600000000000000" pitchFamily="50" charset="-128"/>
                <a:ea typeface="HG丸ｺﾞｼｯｸM-PRO" panose="020F0600000000000000" pitchFamily="50" charset="-128"/>
              </a:rPr>
              <a:t>・保存</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義務</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4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7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b="1" u="sng" dirty="0" smtClean="0">
                <a:solidFill>
                  <a:schemeClr val="tx1"/>
                </a:solidFill>
                <a:latin typeface="HG丸ｺﾞｼｯｸM-PRO" panose="020F0600000000000000" pitchFamily="50" charset="-128"/>
                <a:ea typeface="HG丸ｺﾞｼｯｸM-PRO" panose="020F0600000000000000" pitchFamily="50" charset="-128"/>
              </a:rPr>
              <a:t>（３）</a:t>
            </a:r>
            <a:r>
              <a:rPr lang="ja-JP" altLang="en-US" sz="1100" b="1" u="sng" dirty="0">
                <a:latin typeface="HG丸ｺﾞｼｯｸM-PRO" panose="020F0600000000000000" pitchFamily="50" charset="-128"/>
                <a:ea typeface="HG丸ｺﾞｼｯｸM-PRO" panose="020F0600000000000000" pitchFamily="50" charset="-128"/>
              </a:rPr>
              <a:t>入場回数の制限</a:t>
            </a:r>
            <a:endParaRPr lang="en-US" altLang="ja-JP" sz="1100" b="1" u="sng"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①カジノ施設への入場回数制限の導入（常態的な入場の制限、日本人や国内居住外国人への制限 など）    </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 ②カジノ管理</a:t>
            </a:r>
            <a:r>
              <a:rPr lang="ja-JP" altLang="en-US" sz="1100" dirty="0">
                <a:latin typeface="HG丸ｺﾞｼｯｸM-PRO" panose="020F0600000000000000" pitchFamily="50" charset="-128"/>
                <a:ea typeface="HG丸ｺﾞｼｯｸM-PRO" panose="020F0600000000000000" pitchFamily="50" charset="-128"/>
              </a:rPr>
              <a:t>委員会による入場回数情報の一元的な</a:t>
            </a:r>
            <a:r>
              <a:rPr lang="ja-JP" altLang="en-US" sz="1100" dirty="0" smtClean="0">
                <a:latin typeface="HG丸ｺﾞｼｯｸM-PRO" panose="020F0600000000000000" pitchFamily="50" charset="-128"/>
                <a:ea typeface="HG丸ｺﾞｼｯｸM-PRO" panose="020F0600000000000000" pitchFamily="50" charset="-128"/>
              </a:rPr>
              <a:t>把握（顧客情報の把握し、新たな入場の可否を判断、顧客に入場回数をフィードバック など）</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③マイナンバーカードを活用した本人確認措置（入場回数の把握・照会制度の設置 など）</a:t>
            </a:r>
            <a:endParaRPr lang="en-US" altLang="ja-JP" sz="1100" dirty="0" smtClean="0">
              <a:latin typeface="HG丸ｺﾞｼｯｸM-PRO" panose="020F0600000000000000" pitchFamily="50" charset="-128"/>
              <a:ea typeface="HG丸ｺﾞｼｯｸM-PRO" panose="020F0600000000000000"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b="1" u="sng" dirty="0" smtClean="0">
                <a:latin typeface="HG丸ｺﾞｼｯｸM-PRO" panose="020F0600000000000000" pitchFamily="50" charset="-128"/>
                <a:ea typeface="HG丸ｺﾞｼｯｸM-PRO" panose="020F0600000000000000" pitchFamily="50" charset="-128"/>
              </a:rPr>
              <a:t>（４）入場料の賦課</a:t>
            </a:r>
            <a:endParaRPr lang="en-US" altLang="ja-JP" sz="1100" b="1" u="sng" dirty="0">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①</a:t>
            </a:r>
            <a:r>
              <a:rPr lang="ja-JP" altLang="en-US" sz="1100" dirty="0" smtClean="0">
                <a:latin typeface="HG丸ｺﾞｼｯｸM-PRO" panose="020F0600000000000000" pitchFamily="50" charset="-128"/>
                <a:ea typeface="HG丸ｺﾞｼｯｸM-PRO" panose="020F0600000000000000" pitchFamily="50" charset="-128"/>
              </a:rPr>
              <a:t>依存症</a:t>
            </a:r>
            <a:r>
              <a:rPr lang="ja-JP" altLang="en-US" sz="1100" dirty="0">
                <a:latin typeface="HG丸ｺﾞｼｯｸM-PRO" panose="020F0600000000000000" pitchFamily="50" charset="-128"/>
                <a:ea typeface="HG丸ｺﾞｼｯｸM-PRO" panose="020F0600000000000000" pitchFamily="50" charset="-128"/>
              </a:rPr>
              <a:t>対策としての入場料の効果（科学的</a:t>
            </a:r>
            <a:r>
              <a:rPr lang="ja-JP" altLang="en-US" sz="1100" dirty="0" smtClean="0">
                <a:latin typeface="HG丸ｺﾞｼｯｸM-PRO" panose="020F0600000000000000" pitchFamily="50" charset="-128"/>
                <a:ea typeface="HG丸ｺﾞｼｯｸM-PRO" panose="020F0600000000000000" pitchFamily="50" charset="-128"/>
              </a:rPr>
              <a:t>知見が未確立）</a:t>
            </a: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②入場料</a:t>
            </a:r>
            <a:r>
              <a:rPr lang="ja-JP" altLang="en-US" sz="1100" dirty="0">
                <a:latin typeface="HG丸ｺﾞｼｯｸM-PRO" panose="020F0600000000000000" pitchFamily="50" charset="-128"/>
                <a:ea typeface="HG丸ｺﾞｼｯｸM-PRO" panose="020F0600000000000000" pitchFamily="50" charset="-128"/>
              </a:rPr>
              <a:t>賦課の</a:t>
            </a:r>
            <a:r>
              <a:rPr lang="ja-JP" altLang="en-US" sz="1100" dirty="0" smtClean="0">
                <a:latin typeface="HG丸ｺﾞｼｯｸM-PRO" panose="020F0600000000000000" pitchFamily="50" charset="-128"/>
                <a:ea typeface="HG丸ｺﾞｼｯｸM-PRO" panose="020F0600000000000000" pitchFamily="50" charset="-128"/>
              </a:rPr>
              <a:t>メリット（公益目的への還元、安易な入場を抑止 など）</a:t>
            </a:r>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b="1" u="sng" dirty="0" smtClean="0">
                <a:latin typeface="HG丸ｺﾞｼｯｸM-PRO" panose="020F0600000000000000" pitchFamily="50" charset="-128"/>
                <a:ea typeface="HG丸ｺﾞｼｯｸM-PRO" panose="020F0600000000000000" pitchFamily="50" charset="-128"/>
              </a:rPr>
              <a:t>（</a:t>
            </a:r>
            <a:r>
              <a:rPr lang="ja-JP" altLang="en-US" sz="1100" b="1" u="sng" dirty="0">
                <a:latin typeface="HG丸ｺﾞｼｯｸM-PRO" panose="020F0600000000000000" pitchFamily="50" charset="-128"/>
                <a:ea typeface="HG丸ｺﾞｼｯｸM-PRO" panose="020F0600000000000000" pitchFamily="50" charset="-128"/>
              </a:rPr>
              <a:t>５）事業者が実施する依存防止措置</a:t>
            </a:r>
            <a:endParaRPr lang="en-US" altLang="ja-JP" sz="1100" b="1" u="sng"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①相談</a:t>
            </a:r>
            <a:r>
              <a:rPr lang="ja-JP" altLang="en-US" sz="1100" dirty="0">
                <a:latin typeface="HG丸ｺﾞｼｯｸM-PRO" panose="020F0600000000000000" pitchFamily="50" charset="-128"/>
                <a:ea typeface="HG丸ｺﾞｼｯｸM-PRO" panose="020F0600000000000000" pitchFamily="50" charset="-128"/>
              </a:rPr>
              <a:t>窓口の設置</a:t>
            </a:r>
            <a:r>
              <a:rPr lang="ja-JP" altLang="en-US" sz="1100" dirty="0" smtClean="0">
                <a:latin typeface="HG丸ｺﾞｼｯｸM-PRO" panose="020F0600000000000000" pitchFamily="50" charset="-128"/>
                <a:ea typeface="HG丸ｺﾞｼｯｸM-PRO" panose="020F0600000000000000" pitchFamily="50" charset="-128"/>
              </a:rPr>
              <a:t>等</a:t>
            </a:r>
            <a:r>
              <a:rPr lang="ja-JP" altLang="en-US" sz="1100" dirty="0">
                <a:latin typeface="HG丸ｺﾞｼｯｸM-PRO" panose="020F0600000000000000" pitchFamily="50" charset="-128"/>
                <a:ea typeface="HG丸ｺﾞｼｯｸM-PRO" panose="020F0600000000000000" pitchFamily="50" charset="-128"/>
              </a:rPr>
              <a:t>　 ②</a:t>
            </a:r>
            <a:r>
              <a:rPr lang="ja-JP" altLang="en-US" sz="1100" dirty="0" smtClean="0">
                <a:latin typeface="HG丸ｺﾞｼｯｸM-PRO" panose="020F0600000000000000" pitchFamily="50" charset="-128"/>
                <a:ea typeface="HG丸ｺﾞｼｯｸM-PRO" panose="020F0600000000000000" pitchFamily="50" charset="-128"/>
              </a:rPr>
              <a:t>本人</a:t>
            </a:r>
            <a:r>
              <a:rPr lang="ja-JP" altLang="en-US" sz="1100" dirty="0">
                <a:latin typeface="HG丸ｺﾞｼｯｸM-PRO" panose="020F0600000000000000" pitchFamily="50" charset="-128"/>
                <a:ea typeface="HG丸ｺﾞｼｯｸM-PRO" panose="020F0600000000000000" pitchFamily="50" charset="-128"/>
              </a:rPr>
              <a:t>・家族申告による利用制限</a:t>
            </a:r>
            <a:r>
              <a:rPr lang="ja-JP" altLang="en-US" sz="1100" dirty="0" smtClean="0">
                <a:latin typeface="HG丸ｺﾞｼｯｸM-PRO" panose="020F0600000000000000" pitchFamily="50" charset="-128"/>
                <a:ea typeface="HG丸ｺﾞｼｯｸM-PRO" panose="020F0600000000000000" pitchFamily="50" charset="-128"/>
              </a:rPr>
              <a:t>措置</a:t>
            </a: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 ③内部</a:t>
            </a:r>
            <a:r>
              <a:rPr lang="ja-JP" altLang="en-US" sz="1100" dirty="0">
                <a:latin typeface="HG丸ｺﾞｼｯｸM-PRO" panose="020F0600000000000000" pitchFamily="50" charset="-128"/>
                <a:ea typeface="HG丸ｺﾞｼｯｸM-PRO" panose="020F0600000000000000" pitchFamily="50" charset="-128"/>
              </a:rPr>
              <a:t>管理体制の</a:t>
            </a:r>
            <a:r>
              <a:rPr lang="ja-JP" altLang="en-US" sz="1100" dirty="0" smtClean="0">
                <a:latin typeface="HG丸ｺﾞｼｯｸM-PRO" panose="020F0600000000000000" pitchFamily="50" charset="-128"/>
                <a:ea typeface="HG丸ｺﾞｼｯｸM-PRO" panose="020F0600000000000000" pitchFamily="50" charset="-128"/>
              </a:rPr>
              <a:t>整備（従業者教育訓練、依存症防止規程の作成など）</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 ④カジノ</a:t>
            </a:r>
            <a:r>
              <a:rPr lang="ja-JP" altLang="en-US" sz="1100" dirty="0">
                <a:latin typeface="HG丸ｺﾞｼｯｸM-PRO" panose="020F0600000000000000" pitchFamily="50" charset="-128"/>
                <a:ea typeface="HG丸ｺﾞｼｯｸM-PRO" panose="020F0600000000000000" pitchFamily="50" charset="-128"/>
              </a:rPr>
              <a:t>管理委員会への報告</a:t>
            </a:r>
            <a:r>
              <a:rPr lang="ja-JP" altLang="en-US" sz="1100" dirty="0" smtClean="0">
                <a:latin typeface="HG丸ｺﾞｼｯｸM-PRO" panose="020F0600000000000000" pitchFamily="50" charset="-128"/>
                <a:ea typeface="HG丸ｺﾞｼｯｸM-PRO" panose="020F0600000000000000" pitchFamily="50" charset="-128"/>
              </a:rPr>
              <a:t>義務</a:t>
            </a:r>
            <a:endParaRPr lang="en-US" altLang="ja-JP" sz="1100" dirty="0" smtClean="0">
              <a:latin typeface="HG丸ｺﾞｼｯｸM-PRO" panose="020F0600000000000000" pitchFamily="50" charset="-128"/>
              <a:ea typeface="HG丸ｺﾞｼｯｸM-PRO" panose="020F0600000000000000" pitchFamily="50" charset="-128"/>
            </a:endParaRPr>
          </a:p>
          <a:p>
            <a:endParaRPr lang="en-US" altLang="ja-JP" sz="7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4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２　青少年の健全育成（今後の議論の方向性）</a:t>
            </a:r>
            <a:endParaRPr lang="en-US" altLang="ja-JP" sz="14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rPr>
              <a:t>カジノ行為の青少年への悪影響を防止する観点から、公営競技の例を参考にして</a:t>
            </a:r>
            <a:r>
              <a:rPr lang="ja-JP" altLang="en-US" sz="1100" dirty="0" smtClean="0">
                <a:latin typeface="HG丸ｺﾞｼｯｸM-PRO" panose="020F0600000000000000" pitchFamily="50" charset="-128"/>
                <a:ea typeface="HG丸ｺﾞｼｯｸM-PRO" panose="020F0600000000000000" pitchFamily="50" charset="-128"/>
              </a:rPr>
              <a:t>、</a:t>
            </a:r>
            <a:r>
              <a:rPr lang="en-US" altLang="ja-JP" sz="1100" b="1" u="sng" dirty="0" smtClean="0">
                <a:latin typeface="HG丸ｺﾞｼｯｸM-PRO" panose="020F0600000000000000" pitchFamily="50" charset="-128"/>
                <a:ea typeface="HG丸ｺﾞｼｯｸM-PRO" panose="020F0600000000000000" pitchFamily="50" charset="-128"/>
              </a:rPr>
              <a:t>20</a:t>
            </a:r>
            <a:r>
              <a:rPr lang="ja-JP" altLang="en-US" sz="1100" b="1" u="sng" dirty="0">
                <a:latin typeface="HG丸ｺﾞｼｯｸM-PRO" panose="020F0600000000000000" pitchFamily="50" charset="-128"/>
                <a:ea typeface="HG丸ｺﾞｼｯｸM-PRO" panose="020F0600000000000000" pitchFamily="50" charset="-128"/>
              </a:rPr>
              <a:t>歳未満の者については、カジノ施設への入場を</a:t>
            </a:r>
            <a:r>
              <a:rPr lang="ja-JP" altLang="en-US" sz="1100" b="1" u="sng" dirty="0" smtClean="0">
                <a:latin typeface="HG丸ｺﾞｼｯｸM-PRO" panose="020F0600000000000000" pitchFamily="50" charset="-128"/>
                <a:ea typeface="HG丸ｺﾞｼｯｸM-PRO" panose="020F0600000000000000" pitchFamily="50" charset="-128"/>
              </a:rPr>
              <a:t>禁止</a:t>
            </a:r>
            <a:endParaRPr lang="en-US" altLang="ja-JP" sz="1100" b="1" u="sng" dirty="0" smtClean="0">
              <a:latin typeface="HG丸ｺﾞｼｯｸM-PRO" panose="020F0600000000000000" pitchFamily="50" charset="-128"/>
              <a:ea typeface="HG丸ｺﾞｼｯｸM-PRO" panose="020F0600000000000000" pitchFamily="50" charset="-128"/>
            </a:endParaRPr>
          </a:p>
          <a:p>
            <a:endParaRPr lang="en-US" altLang="ja-JP" sz="7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4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３　マネーロンダリング対策（今後の議論の方向性）</a:t>
            </a:r>
            <a:endParaRPr lang="en-US" altLang="ja-JP" sz="1400" b="1"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b="1" u="sng"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（１）暴力団員等の入場禁止</a:t>
            </a:r>
            <a:endParaRPr lang="en-US" altLang="ja-JP" sz="1100" b="1" u="sng"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①暴力団員の入場禁止　　②暴力団以外でカジノ施設の秩序を乱すおそれのある者の入場禁止</a:t>
            </a:r>
            <a:r>
              <a:rPr lang="ja-JP" altLang="en-US" sz="11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③入場者による暴力団員等でないことの表明措置</a:t>
            </a:r>
            <a:endParaRPr lang="en-US" altLang="ja-JP"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b="1" u="sng"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（２）取引時確認等の義務付け</a:t>
            </a:r>
            <a:endParaRPr lang="en-US" altLang="ja-JP" sz="1100" b="1" u="sng"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en-US" altLang="ja-JP" sz="11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①取引時確認等、取引記録の作成・保存　　　②疑わしい取引の届出　　③一定額以上の現金取引の届出</a:t>
            </a:r>
            <a:endParaRPr lang="en-US" altLang="ja-JP"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4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b="1" u="sng"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（３）チップ等の規制・監視</a:t>
            </a:r>
            <a:endParaRPr lang="en-US" altLang="ja-JP" sz="1100" b="1" u="sng"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①顧客間のチップ等の譲渡の規制　　　②カジノ施設外へのチップ等の持ち出し禁止　　　③規制の執行のための措置（監視カメラや巡回 など）</a:t>
            </a:r>
            <a:endParaRPr lang="en-US" altLang="ja-JP"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4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b="1" u="sng"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（４）事業者が実施するマネーロンダリング対策</a:t>
            </a:r>
            <a:endParaRPr lang="en-US" altLang="ja-JP" sz="1100" b="1" u="sng"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①内部管理体制の整備を義務付け（従業者教育、監査体制 など）　　　②犯罪収益移転防止法による義務からの上乗せ（努力義務→義務）</a:t>
            </a:r>
            <a:endParaRPr lang="en-US" altLang="ja-JP"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dirty="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solidFill>
                  <a:schemeClr val="tx1">
                    <a:lumMod val="85000"/>
                    <a:lumOff val="15000"/>
                  </a:schemeClr>
                </a:solidFill>
                <a:latin typeface="HG丸ｺﾞｼｯｸM-PRO" panose="020F0600000000000000" pitchFamily="50" charset="-128"/>
                <a:ea typeface="HG丸ｺﾞｼｯｸM-PRO" panose="020F0600000000000000" pitchFamily="50" charset="-128"/>
                <a:cs typeface="Meiryo UI" panose="020B0604030504040204" pitchFamily="50" charset="-128"/>
              </a:rPr>
              <a:t>③ＦＡＴＦ勧告で求められる措置や諸外国における規制の例からの上乗せ</a:t>
            </a:r>
            <a:endParaRPr lang="en-US" altLang="ja-JP" sz="800" b="1" dirty="0" smtClean="0">
              <a:solidFill>
                <a:schemeClr val="tx1">
                  <a:lumMod val="85000"/>
                  <a:lumOff val="15000"/>
                </a:schemeClr>
              </a:solidFill>
              <a:latin typeface="+mn-ea"/>
              <a:cs typeface="Meiryo UI" panose="020B0604030504040204" pitchFamily="50" charset="-128"/>
            </a:endParaRPr>
          </a:p>
        </p:txBody>
      </p:sp>
      <p:sp>
        <p:nvSpPr>
          <p:cNvPr id="6" name="角丸四角形 5"/>
          <p:cNvSpPr/>
          <p:nvPr/>
        </p:nvSpPr>
        <p:spPr>
          <a:xfrm>
            <a:off x="277465" y="559068"/>
            <a:ext cx="6408712" cy="296712"/>
          </a:xfrm>
          <a:prstGeom prst="roundRect">
            <a:avLst>
              <a:gd name="adj" fmla="val 36598"/>
            </a:avLst>
          </a:prstGeom>
          <a:solidFill>
            <a:schemeClr val="tx2"/>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依存防止対策・青少年の健全育成・マネーロンダリング対策について</a:t>
            </a:r>
            <a:endParaRPr lang="ja-JP" altLang="en-US" sz="1600" b="1" dirty="0">
              <a:solidFill>
                <a:schemeClr val="bg1"/>
              </a:solidFill>
            </a:endParaRPr>
          </a:p>
        </p:txBody>
      </p:sp>
      <p:sp>
        <p:nvSpPr>
          <p:cNvPr id="18" name="テキスト ボックス 1"/>
          <p:cNvSpPr txBox="1"/>
          <p:nvPr/>
        </p:nvSpPr>
        <p:spPr>
          <a:xfrm>
            <a:off x="9426214" y="6516338"/>
            <a:ext cx="430417" cy="31553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fld id="{C7D59206-EF7D-469D-B5AD-0557A21F7C1D}" type="slidenum">
              <a:rPr lang="ja-JP" altLang="en-US" sz="1600" kern="100" smtClean="0">
                <a:latin typeface="Meiryo UI" panose="020B0604030504040204" pitchFamily="50" charset="-128"/>
                <a:ea typeface="Meiryo UI" panose="020B0604030504040204" pitchFamily="50" charset="-128"/>
                <a:cs typeface="Meiryo UI" panose="020B0604030504040204" pitchFamily="50" charset="-128"/>
              </a:rPr>
              <a:t>4</a:t>
            </a:fld>
            <a:endParaRPr lang="en-US" altLang="ja-JP" sz="16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16780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1525</TotalTime>
  <Words>258</Words>
  <Application>Microsoft Office PowerPoint</Application>
  <PresentationFormat>A4 210 x 297 mm</PresentationFormat>
  <Paragraphs>183</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j.i</dc:creator>
  <cp:lastModifiedBy>大阪府</cp:lastModifiedBy>
  <cp:revision>159</cp:revision>
  <cp:lastPrinted>2017-06-16T10:52:30Z</cp:lastPrinted>
  <dcterms:created xsi:type="dcterms:W3CDTF">2015-04-20T11:03:18Z</dcterms:created>
  <dcterms:modified xsi:type="dcterms:W3CDTF">2017-06-23T01:52:27Z</dcterms:modified>
</cp:coreProperties>
</file>