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FFCC"/>
    <a:srgbClr val="FF99FF"/>
    <a:srgbClr val="0000CC"/>
    <a:srgbClr val="0033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416" y="4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448" cy="496253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l" defTabSz="12779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7" y="0"/>
            <a:ext cx="2945448" cy="496253"/>
          </a:xfrm>
          <a:prstGeom prst="rect">
            <a:avLst/>
          </a:prstGeom>
        </p:spPr>
        <p:txBody>
          <a:bodyPr vert="horz" lIns="91271" tIns="45635" rIns="91271" bIns="45635" rtlCol="0"/>
          <a:lstStyle>
            <a:lvl1pPr algn="r" defTabSz="12779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2025/7/18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1" tIns="45635" rIns="91271" bIns="4563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8" y="4715193"/>
            <a:ext cx="5437506" cy="4466274"/>
          </a:xfrm>
          <a:prstGeom prst="rect">
            <a:avLst/>
          </a:prstGeom>
        </p:spPr>
        <p:txBody>
          <a:bodyPr vert="horz" lIns="91271" tIns="45635" rIns="91271" bIns="4563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28801"/>
            <a:ext cx="2945448" cy="496252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l" defTabSz="1277953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7" y="9428801"/>
            <a:ext cx="2945448" cy="496252"/>
          </a:xfrm>
          <a:prstGeom prst="rect">
            <a:avLst/>
          </a:prstGeom>
        </p:spPr>
        <p:txBody>
          <a:bodyPr vert="horz" lIns="91271" tIns="45635" rIns="91271" bIns="45635" rtlCol="0" anchor="b"/>
          <a:lstStyle>
            <a:lvl1pPr algn="r" defTabSz="1277953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2025/7/18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150112" y="2285864"/>
            <a:ext cx="3623919" cy="5100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＜検討事項にかかる主な意見＞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208112" y="534219"/>
            <a:ext cx="12385376" cy="57606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第１回ＩＲ推進</a:t>
            </a: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　概要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940649"/>
              </p:ext>
            </p:extLst>
          </p:nvPr>
        </p:nvGraphicFramePr>
        <p:xfrm>
          <a:off x="184592" y="2856384"/>
          <a:ext cx="12270760" cy="6011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1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テーマ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主な意見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72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◆制度設計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・収益の地元への利益還元について、どういった分野や方法で使うのかなどの議論を行い、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地元と</a:t>
                      </a:r>
                      <a:r>
                        <a:rPr kumimoji="1" lang="en-US" altLang="ja-JP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との共存関係の構築を図るべき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入場料の設定にあたっては、どのような理由で、その収入をどう使うか、根本的な考え方が必要</a:t>
                      </a:r>
                      <a:r>
                        <a:rPr kumimoji="1" lang="ja-JP" altLang="en-US" sz="16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◆施設機能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・世界的に見て大規模な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施設が日本国内にはないため、絶対に必要。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施設とビジネスゾーン施設は離れすぎないようにするのが望ましい。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万博や大阪観光局の大阪</a:t>
                      </a:r>
                      <a:r>
                        <a:rPr kumimoji="1" lang="en-US" altLang="ja-JP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推進委員会、うめきた</a:t>
                      </a:r>
                      <a:r>
                        <a:rPr kumimoji="1" lang="en-US" altLang="ja-JP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期等との連携が重要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・夢洲の想定土地面積のばらつきに見られるように、</a:t>
                      </a:r>
                      <a:r>
                        <a:rPr kumimoji="1" lang="en-US" altLang="ja-JP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の基本的な情報の再確認、共有化が必要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◆依存症対策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（青少年の健全育成含む）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依存症対策は段階レベルに応じて、国や地方、その他関係機関等で役割分担のうえ対策が必要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・カジノにかかる依存症の知見について、大半は海外からのもので日本にもあてはまるかは不明なため、新たな研究が必要。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ギャンブル等依存症は、薬物やアルコールなど別の依存症と共依存することが多く、対策時に配慮が必要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・依存症にかかる啓発活動や一次予防（発生を防ぐ）がこの推進会議のメインで、発生後の治療や社会復帰等は、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を超えた広い視点で対応するべき。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461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◆治安対策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（暴力団排除含む）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・カジノはエリアや利用者が限られているため、他の依存症とは違ったアプローチで効果的な対策や犯罪抑止も可能。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◆府民理解の促進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カジノ・</a:t>
                      </a:r>
                      <a:r>
                        <a:rPr kumimoji="1" lang="en-US" altLang="ja-JP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にどういった便益や公益性があるか、プラスマイナス含めた議論や整理が必要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792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◆その他</a:t>
                      </a:r>
                    </a:p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推進会議で、いつまでにアウトプットを出す必要があるかなど、スケジュールを教えて欲しい</a:t>
                      </a:r>
                      <a:r>
                        <a:rPr kumimoji="1" lang="ja-JP" altLang="en-US" sz="160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・開発条件の基本的な方針を、早期に行政から提示すべきではないか。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国の動向を</a:t>
                      </a:r>
                      <a:r>
                        <a:rPr kumimoji="1" lang="en-US" altLang="ja-JP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600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推進局でキャッチアップ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していくことが必要。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10793288" y="534219"/>
            <a:ext cx="1662064" cy="44995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4592" y="1110283"/>
            <a:ext cx="5712152" cy="76278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＜日時＞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平成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日（木）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10:30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12:00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896744" y="1110283"/>
            <a:ext cx="5712152" cy="76278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＜場所＞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大阪府庁本館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　正庁の間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A3 297x420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2025-07-18T09:23:45Z</dcterms:created>
  <dcterms:modified xsi:type="dcterms:W3CDTF">2025-07-18T09:24:16Z</dcterms:modified>
</cp:coreProperties>
</file>