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2801600" cy="9601200" type="A3"/>
  <p:notesSz cx="6797675" cy="9926638"/>
  <p:defaultTextStyle>
    <a:defPPr>
      <a:defRPr lang="ja-JP"/>
    </a:defPPr>
    <a:lvl1pPr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CFFCC"/>
    <a:srgbClr val="FF99FF"/>
    <a:srgbClr val="0000CC"/>
    <a:srgbClr val="0033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302" y="-9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448" cy="496253"/>
          </a:xfrm>
          <a:prstGeom prst="rect">
            <a:avLst/>
          </a:prstGeom>
        </p:spPr>
        <p:txBody>
          <a:bodyPr vert="horz" lIns="91271" tIns="45635" rIns="91271" bIns="45635" rtlCol="0"/>
          <a:lstStyle>
            <a:lvl1pPr algn="l" defTabSz="127795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7" y="0"/>
            <a:ext cx="2945448" cy="496253"/>
          </a:xfrm>
          <a:prstGeom prst="rect">
            <a:avLst/>
          </a:prstGeom>
        </p:spPr>
        <p:txBody>
          <a:bodyPr vert="horz" lIns="91271" tIns="45635" rIns="91271" bIns="45635" rtlCol="0"/>
          <a:lstStyle>
            <a:lvl1pPr algn="r" defTabSz="1277953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56E58E8-F1FB-456F-879D-873F2AB708DF}" type="datetimeFigureOut">
              <a:rPr lang="ja-JP" altLang="en-US"/>
              <a:pPr>
                <a:defRPr/>
              </a:pPr>
              <a:t>2017/5/10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1" tIns="45635" rIns="91271" bIns="45635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8" y="4715193"/>
            <a:ext cx="5437506" cy="4466274"/>
          </a:xfrm>
          <a:prstGeom prst="rect">
            <a:avLst/>
          </a:prstGeom>
        </p:spPr>
        <p:txBody>
          <a:bodyPr vert="horz" lIns="91271" tIns="45635" rIns="91271" bIns="45635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28801"/>
            <a:ext cx="2945448" cy="496252"/>
          </a:xfrm>
          <a:prstGeom prst="rect">
            <a:avLst/>
          </a:prstGeom>
        </p:spPr>
        <p:txBody>
          <a:bodyPr vert="horz" lIns="91271" tIns="45635" rIns="91271" bIns="45635" rtlCol="0" anchor="b"/>
          <a:lstStyle>
            <a:lvl1pPr algn="l" defTabSz="127795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7" y="9428801"/>
            <a:ext cx="2945448" cy="496252"/>
          </a:xfrm>
          <a:prstGeom prst="rect">
            <a:avLst/>
          </a:prstGeom>
        </p:spPr>
        <p:txBody>
          <a:bodyPr vert="horz" lIns="91271" tIns="45635" rIns="91271" bIns="45635" rtlCol="0" anchor="b"/>
          <a:lstStyle>
            <a:lvl1pPr algn="r" defTabSz="1277953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DEC932-E525-45EF-B7D0-A922C06C7B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784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39763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79525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19288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59050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AD6D3-70B5-49E9-A3C3-0825DDB55A11}" type="datetime1">
              <a:rPr lang="ja-JP" altLang="en-US" smtClean="0"/>
              <a:t>2017/5/10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CF57A-B853-4384-88D0-B082D132C4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60D0-39A9-4C60-8C9D-B259CD7BBF81}" type="datetime1">
              <a:rPr lang="ja-JP" altLang="en-US" smtClean="0"/>
              <a:t>2017/5/10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1DB93-212C-4D16-9660-18AE14937F0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5813C-029E-4447-B421-D1B72D7A6B0A}" type="datetime1">
              <a:rPr lang="ja-JP" altLang="en-US" smtClean="0"/>
              <a:t>2017/5/10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126E9-73E4-4DC1-B1C7-D4D8206B3E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C2002-9B26-4FAF-A6CB-512926662315}" type="datetime1">
              <a:rPr lang="ja-JP" altLang="en-US" smtClean="0"/>
              <a:t>2017/5/10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5C1C3-C332-40EF-AC39-2B9693CCE5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7AC1C-B434-47A7-8385-5A63E12F63E2}" type="datetime1">
              <a:rPr lang="ja-JP" altLang="en-US" smtClean="0"/>
              <a:t>2017/5/10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7DFE0-2963-4EC8-B627-07817F96F0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DF98-1B63-4F09-97F9-97EDB9C32758}" type="datetime1">
              <a:rPr lang="ja-JP" altLang="en-US" smtClean="0"/>
              <a:t>2017/5/10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A9D84-16B0-4DBA-95EA-90C54DDE5D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4E69B-C8F8-4792-B307-8AFEC8779C1C}" type="datetime1">
              <a:rPr lang="ja-JP" altLang="en-US" smtClean="0"/>
              <a:t>2017/5/10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DCFA-C134-4070-99B1-23A51B9D7D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4AD1-56B7-4B14-818B-B7339E1FE138}" type="datetime1">
              <a:rPr lang="ja-JP" altLang="en-US" smtClean="0"/>
              <a:t>2017/5/10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5BC99-4FB4-4772-9876-4F2DEFBB8D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176E-6796-465C-ABE8-0FEB5DC65D1D}" type="datetime1">
              <a:rPr lang="ja-JP" altLang="en-US" smtClean="0"/>
              <a:t>2017/5/10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CC529-390D-46BE-92B0-42B9042FC7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9C811-7E6E-496A-BC1A-FB18E6CB02C4}" type="datetime1">
              <a:rPr lang="ja-JP" altLang="en-US" smtClean="0"/>
              <a:t>2017/5/10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92503-94CA-4296-BF81-9AF84BCB7C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3FD0D-DFEE-48C2-97A2-1C8963076CC0}" type="datetime1">
              <a:rPr lang="ja-JP" altLang="en-US" smtClean="0"/>
              <a:t>2017/5/10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21530-3D90-4027-B8A6-4E7B32CD0A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D20EE7C-9A91-499E-A299-E3633A2BE748}" type="datetime1">
              <a:rPr lang="ja-JP" altLang="en-US" smtClean="0"/>
              <a:t>2017/5/10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A1EF17-624C-46C4-BDE2-94C561A6BB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defTabSz="1279525" rtl="0" fontAlgn="base">
        <a:spcBef>
          <a:spcPct val="0"/>
        </a:spcBef>
        <a:spcAft>
          <a:spcPct val="0"/>
        </a:spcAft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150112" y="2285864"/>
            <a:ext cx="3623919" cy="5100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＜検討事項にかかる主な意見＞</a:t>
            </a:r>
            <a:endParaRPr lang="ja-JP" altLang="en-US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208112" y="534219"/>
            <a:ext cx="12385376" cy="576064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第１回</a:t>
            </a:r>
            <a:r>
              <a:rPr lang="ja-JP" altLang="en-US"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ＩＲ</a:t>
            </a:r>
            <a:r>
              <a:rPr lang="ja-JP" altLang="en-US" sz="2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ja-JP" alt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</a:t>
            </a:r>
            <a:r>
              <a:rPr lang="ja-JP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概要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940649"/>
              </p:ext>
            </p:extLst>
          </p:nvPr>
        </p:nvGraphicFramePr>
        <p:xfrm>
          <a:off x="184592" y="2856384"/>
          <a:ext cx="12270760" cy="6011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18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4389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テーマ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主な意見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7272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◆制度設計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・収益の地元への利益還元について、どういった分野や方法で使うのかなどの議論を行い、</a:t>
                      </a:r>
                      <a:r>
                        <a:rPr kumimoji="1" lang="ja-JP" altLang="en-US" sz="16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地元と</a:t>
                      </a:r>
                      <a:r>
                        <a:rPr kumimoji="1" lang="en-US" altLang="ja-JP" sz="16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6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との共存関係の構築を図るべき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6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入場料の設定にあたっては、どのような理由で、その収入をどう使うか、根本的な考え方が必要</a:t>
                      </a:r>
                      <a:r>
                        <a:rPr kumimoji="1" lang="ja-JP" altLang="en-US" sz="16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◆施設機能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・世界的に見て大規模な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MICE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施設が日本国内にはないため、絶対に必要。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MICE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施設とビジネスゾーン施設は離れすぎないようにするのが望ましい。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6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万博や大阪観光局の大阪</a:t>
                      </a:r>
                      <a:r>
                        <a:rPr kumimoji="1" lang="en-US" altLang="ja-JP" sz="16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MICE</a:t>
                      </a:r>
                      <a:r>
                        <a:rPr kumimoji="1" lang="ja-JP" altLang="en-US" sz="16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推進委員会、うめきた</a:t>
                      </a:r>
                      <a:r>
                        <a:rPr kumimoji="1" lang="en-US" altLang="ja-JP" sz="16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6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期等との連携が重要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・夢洲の想定土地面積のばらつきに見られるように、</a:t>
                      </a:r>
                      <a:r>
                        <a:rPr kumimoji="1" lang="en-US" altLang="ja-JP" sz="16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6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の基本的な情報の再確認、共有化が必要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◆依存症対策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（青少年の健全育成含む）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6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依存症対策は段階レベルに応じて、国や地方、その他関係機関等で役割分担のうえ対策が必要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・カジノにかかる依存症の知見について、大半は海外からのもので日本にもあてはまるかは不明なため、新たな研究が必要。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6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ギャンブル等依存症は、薬物やアルコールなど別の依存症と共依存することが多く、対策時に配慮が必要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・依存症にかかる啓発活動や一次予防（発生を防ぐ）がこの推進会議のメインで、発生後の治療や社会復帰等は、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を超えた広い視点で対応するべき。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87461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◆治安対策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（暴力団排除含む）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・カジノはエリアや利用者が限られているため、他の依存症とは違ったアプローチで効果的な対策や犯罪抑止も可能。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5792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◆府民理解の促進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6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カジノ・</a:t>
                      </a:r>
                      <a:r>
                        <a:rPr kumimoji="1" lang="en-US" altLang="ja-JP" sz="16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6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にどういった便益や公益性があるか、プラスマイナス含めた議論や整理が必要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5792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◆その他</a:t>
                      </a:r>
                    </a:p>
                    <a:p>
                      <a:endParaRPr kumimoji="1" lang="ja-JP" altLang="en-US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6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推進会議で、いつまでにアウトプットを出す必要があるかなど、スケジュールを教えて欲しい</a:t>
                      </a:r>
                      <a:r>
                        <a:rPr kumimoji="1" lang="ja-JP" altLang="en-US" sz="16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・開発条件の基本的な方針を、早期に行政から提示すべきではないか。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6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国の動向を</a:t>
                      </a:r>
                      <a:r>
                        <a:rPr kumimoji="1" lang="en-US" altLang="ja-JP" sz="16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6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推進局でキャッチアップ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していくことが必要。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10793288" y="534219"/>
            <a:ext cx="1662064" cy="44995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r>
              <a:rPr lang="ja-JP" sz="2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2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endParaRPr lang="ja-JP" sz="20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84592" y="1110283"/>
            <a:ext cx="5712152" cy="76278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en-US" altLang="ja-JP" sz="2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日（木）</a:t>
            </a:r>
            <a:r>
              <a: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10:30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12:00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896744" y="1110283"/>
            <a:ext cx="5712152" cy="76278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場所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en-US" altLang="ja-JP" sz="2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大阪府庁本館</a:t>
            </a:r>
            <a:r>
              <a: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階　正庁の間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4499</TotalTime>
  <Words>427</Words>
  <Application>Microsoft Office PowerPoint</Application>
  <PresentationFormat>A3 297x420 mm</PresentationFormat>
  <Paragraphs>32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ポスト都市魅力創造戦略検討資料</dc:title>
  <dc:creator>時岡　貢</dc:creator>
  <cp:lastModifiedBy>大阪府</cp:lastModifiedBy>
  <cp:revision>363</cp:revision>
  <cp:lastPrinted>2017-04-26T04:19:10Z</cp:lastPrinted>
  <dcterms:created xsi:type="dcterms:W3CDTF">2015-12-14T07:07:37Z</dcterms:created>
  <dcterms:modified xsi:type="dcterms:W3CDTF">2017-05-10T11:14:27Z</dcterms:modified>
</cp:coreProperties>
</file>