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63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55391251-C3A6-4E9F-A69C-4C3EB9975B7F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7CF48ABB-3F72-434A-9FCB-AFC1D009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812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280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78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21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83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76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49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88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52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11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13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84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846D-8526-47D2-B62E-2110758F7F8A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259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67017" y="367093"/>
            <a:ext cx="7817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府民理解セミナー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の実施について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95457" y="810995"/>
            <a:ext cx="109666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◎目的</a:t>
            </a: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大阪府・大阪市は共同で、大阪のさらなる発展につなげていくために、夢洲への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（統合型リゾート）誘致に取り組んでいる。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取り組みの一環と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して、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もたらすプラスの効果（経済波及効果・雇用創出効果や観光振興への寄与等）や懸念事項（ギャンブル依存症や青少年・治安への影響）の最小化について、府民へ正しい情報を発信することにより、マイナスイメージや誤解を払拭し、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に関する府民の理解を促進し、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の立地に向けた機運醸成を図る。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95457" y="2854882"/>
            <a:ext cx="1096665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◎開催概要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　間：　平成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年６月から平成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月上旬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　数：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回以上（１回２時間程度）３クールに分けて開催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クール（６～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 　　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に関する基本的事項（海外の事例、国内の動向、府市の取組、夢洲まちづくり構想 など）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第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クール（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　 ：国の動向を踏まえた府市の対応（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実施法等の動向、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基本構想（案</a:t>
            </a:r>
            <a:r>
              <a:rPr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</a:t>
            </a: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骨子</a:t>
            </a:r>
            <a:r>
              <a:rPr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第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クール（１ ～２月）   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基本構想（案）の概要（基本コンセプト、波及効果、懸念事項への対応 など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"/>
          <p:cNvSpPr txBox="1"/>
          <p:nvPr/>
        </p:nvSpPr>
        <p:spPr>
          <a:xfrm>
            <a:off x="10690316" y="286468"/>
            <a:ext cx="1080120" cy="44995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endParaRPr lang="en-US" altLang="ja-JP" sz="2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大かっこ 2"/>
          <p:cNvSpPr/>
          <p:nvPr/>
        </p:nvSpPr>
        <p:spPr>
          <a:xfrm>
            <a:off x="946552" y="3721994"/>
            <a:ext cx="10283824" cy="832874"/>
          </a:xfrm>
          <a:prstGeom prst="bracketPair">
            <a:avLst>
              <a:gd name="adj" fmla="val 9524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559354"/>
              </p:ext>
            </p:extLst>
          </p:nvPr>
        </p:nvGraphicFramePr>
        <p:xfrm>
          <a:off x="1015416" y="4669395"/>
          <a:ext cx="9674900" cy="1905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490">
                  <a:extLst>
                    <a:ext uri="{9D8B030D-6E8A-4147-A177-3AD203B41FA5}">
                      <a16:colId xmlns="" xmlns:a16="http://schemas.microsoft.com/office/drawing/2014/main" val="2806492496"/>
                    </a:ext>
                  </a:extLst>
                </a:gridCol>
                <a:gridCol w="967490">
                  <a:extLst>
                    <a:ext uri="{9D8B030D-6E8A-4147-A177-3AD203B41FA5}">
                      <a16:colId xmlns="" xmlns:a16="http://schemas.microsoft.com/office/drawing/2014/main" val="1638945618"/>
                    </a:ext>
                  </a:extLst>
                </a:gridCol>
                <a:gridCol w="967490">
                  <a:extLst>
                    <a:ext uri="{9D8B030D-6E8A-4147-A177-3AD203B41FA5}">
                      <a16:colId xmlns="" xmlns:a16="http://schemas.microsoft.com/office/drawing/2014/main" val="1877955505"/>
                    </a:ext>
                  </a:extLst>
                </a:gridCol>
                <a:gridCol w="967490">
                  <a:extLst>
                    <a:ext uri="{9D8B030D-6E8A-4147-A177-3AD203B41FA5}">
                      <a16:colId xmlns="" xmlns:a16="http://schemas.microsoft.com/office/drawing/2014/main" val="1621398116"/>
                    </a:ext>
                  </a:extLst>
                </a:gridCol>
                <a:gridCol w="967490">
                  <a:extLst>
                    <a:ext uri="{9D8B030D-6E8A-4147-A177-3AD203B41FA5}">
                      <a16:colId xmlns="" xmlns:a16="http://schemas.microsoft.com/office/drawing/2014/main" val="3788457642"/>
                    </a:ext>
                  </a:extLst>
                </a:gridCol>
                <a:gridCol w="967490">
                  <a:extLst>
                    <a:ext uri="{9D8B030D-6E8A-4147-A177-3AD203B41FA5}">
                      <a16:colId xmlns="" xmlns:a16="http://schemas.microsoft.com/office/drawing/2014/main" val="705657418"/>
                    </a:ext>
                  </a:extLst>
                </a:gridCol>
                <a:gridCol w="967490">
                  <a:extLst>
                    <a:ext uri="{9D8B030D-6E8A-4147-A177-3AD203B41FA5}">
                      <a16:colId xmlns="" xmlns:a16="http://schemas.microsoft.com/office/drawing/2014/main" val="3008640635"/>
                    </a:ext>
                  </a:extLst>
                </a:gridCol>
                <a:gridCol w="967490">
                  <a:extLst>
                    <a:ext uri="{9D8B030D-6E8A-4147-A177-3AD203B41FA5}">
                      <a16:colId xmlns="" xmlns:a16="http://schemas.microsoft.com/office/drawing/2014/main" val="647468062"/>
                    </a:ext>
                  </a:extLst>
                </a:gridCol>
                <a:gridCol w="967490">
                  <a:extLst>
                    <a:ext uri="{9D8B030D-6E8A-4147-A177-3AD203B41FA5}">
                      <a16:colId xmlns="" xmlns:a16="http://schemas.microsoft.com/office/drawing/2014/main" val="3359645072"/>
                    </a:ext>
                  </a:extLst>
                </a:gridCol>
                <a:gridCol w="967490">
                  <a:extLst>
                    <a:ext uri="{9D8B030D-6E8A-4147-A177-3AD203B41FA5}">
                      <a16:colId xmlns="" xmlns:a16="http://schemas.microsoft.com/office/drawing/2014/main" val="457760949"/>
                    </a:ext>
                  </a:extLst>
                </a:gridCol>
              </a:tblGrid>
              <a:tr h="5511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９月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１０月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１１月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１２月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３月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64349519"/>
                  </a:ext>
                </a:extLst>
              </a:tr>
              <a:tr h="5557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85662132"/>
                  </a:ext>
                </a:extLst>
              </a:tr>
              <a:tr h="79852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   ●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● 　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ja-JP" altLang="en-US" dirty="0" smtClean="0"/>
                        <a:t>●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 ●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mtClean="0"/>
                        <a:t> </a:t>
                      </a:r>
                      <a:r>
                        <a:rPr kumimoji="1" lang="ja-JP" altLang="en-US" dirty="0" smtClean="0"/>
                        <a:t>　●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●　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 ●　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●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4029000"/>
                  </a:ext>
                </a:extLst>
              </a:tr>
            </a:tbl>
          </a:graphicData>
        </a:graphic>
      </p:graphicFrame>
      <p:cxnSp>
        <p:nvCxnSpPr>
          <p:cNvPr id="24" name="直線矢印コネクタ 23"/>
          <p:cNvCxnSpPr/>
          <p:nvPr/>
        </p:nvCxnSpPr>
        <p:spPr>
          <a:xfrm>
            <a:off x="1403797" y="5329710"/>
            <a:ext cx="249850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2109317" y="5397864"/>
            <a:ext cx="10874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第１クール</a:t>
            </a:r>
            <a:endParaRPr kumimoji="1" lang="ja-JP" altLang="en-US" sz="1400" dirty="0"/>
          </a:p>
        </p:txBody>
      </p:sp>
      <p:cxnSp>
        <p:nvCxnSpPr>
          <p:cNvPr id="26" name="直線矢印コネクタ 25"/>
          <p:cNvCxnSpPr/>
          <p:nvPr/>
        </p:nvCxnSpPr>
        <p:spPr>
          <a:xfrm>
            <a:off x="4989981" y="5348153"/>
            <a:ext cx="172576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5299074" y="5410265"/>
            <a:ext cx="1159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第</a:t>
            </a:r>
            <a:r>
              <a:rPr lang="ja-JP" altLang="en-US" sz="1400" dirty="0"/>
              <a:t>２</a:t>
            </a:r>
            <a:r>
              <a:rPr kumimoji="1" lang="ja-JP" altLang="en-US" sz="1400" dirty="0" smtClean="0"/>
              <a:t>クール</a:t>
            </a:r>
            <a:endParaRPr kumimoji="1" lang="ja-JP" altLang="en-US" sz="1400" dirty="0"/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7853030" y="5368791"/>
            <a:ext cx="133940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8033332" y="5410264"/>
            <a:ext cx="1159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第３クール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6504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36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井谷　宣明</dc:creator>
  <cp:lastModifiedBy>大阪府</cp:lastModifiedBy>
  <cp:revision>33</cp:revision>
  <cp:lastPrinted>2017-05-12T08:19:29Z</cp:lastPrinted>
  <dcterms:created xsi:type="dcterms:W3CDTF">2017-04-25T01:20:03Z</dcterms:created>
  <dcterms:modified xsi:type="dcterms:W3CDTF">2017-05-18T05:26:28Z</dcterms:modified>
</cp:coreProperties>
</file>