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sldIdLst>
    <p:sldId id="264" r:id="rId2"/>
  </p:sldIdLst>
  <p:sldSz cx="11522075" cy="7921625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268">
          <p15:clr>
            <a:srgbClr val="A4A3A4"/>
          </p15:clr>
        </p15:guide>
        <p15:guide id="4" pos="3629">
          <p15:clr>
            <a:srgbClr val="A4A3A4"/>
          </p15:clr>
        </p15:guide>
        <p15:guide id="5" orient="horz" pos="2376">
          <p15:clr>
            <a:srgbClr val="A4A3A4"/>
          </p15:clr>
        </p15:guide>
        <p15:guide id="6" orient="horz" pos="24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45" autoAdjust="0"/>
  </p:normalViewPr>
  <p:slideViewPr>
    <p:cSldViewPr snapToGrid="0">
      <p:cViewPr>
        <p:scale>
          <a:sx n="80" d="100"/>
          <a:sy n="80" d="100"/>
        </p:scale>
        <p:origin x="-486" y="906"/>
      </p:cViewPr>
      <p:guideLst>
        <p:guide orient="horz" pos="2160"/>
        <p:guide orient="horz" pos="2268"/>
        <p:guide orient="horz" pos="2376"/>
        <p:guide orient="horz" pos="2495"/>
        <p:guide pos="3840"/>
        <p:guide pos="36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621" cy="493237"/>
          </a:xfrm>
          <a:prstGeom prst="rect">
            <a:avLst/>
          </a:prstGeom>
        </p:spPr>
        <p:txBody>
          <a:bodyPr vert="horz" lIns="90608" tIns="45302" rIns="90608" bIns="4530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5" y="2"/>
            <a:ext cx="2918621" cy="493237"/>
          </a:xfrm>
          <a:prstGeom prst="rect">
            <a:avLst/>
          </a:prstGeom>
        </p:spPr>
        <p:txBody>
          <a:bodyPr vert="horz" lIns="90608" tIns="45302" rIns="90608" bIns="45302" rtlCol="0"/>
          <a:lstStyle>
            <a:lvl1pPr algn="r">
              <a:defRPr sz="1200"/>
            </a:lvl1pPr>
          </a:lstStyle>
          <a:p>
            <a:fld id="{A089810C-4C77-4864-BE21-28FC41BB7D36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79450" y="741363"/>
            <a:ext cx="5376863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2" rIns="90608" bIns="4530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686538"/>
            <a:ext cx="5387982" cy="4439132"/>
          </a:xfrm>
          <a:prstGeom prst="rect">
            <a:avLst/>
          </a:prstGeom>
        </p:spPr>
        <p:txBody>
          <a:bodyPr vert="horz" lIns="90608" tIns="45302" rIns="90608" bIns="4530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501"/>
            <a:ext cx="2918621" cy="493236"/>
          </a:xfrm>
          <a:prstGeom prst="rect">
            <a:avLst/>
          </a:prstGeom>
        </p:spPr>
        <p:txBody>
          <a:bodyPr vert="horz" lIns="90608" tIns="45302" rIns="90608" bIns="4530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5" y="9371501"/>
            <a:ext cx="2918621" cy="493236"/>
          </a:xfrm>
          <a:prstGeom prst="rect">
            <a:avLst/>
          </a:prstGeom>
        </p:spPr>
        <p:txBody>
          <a:bodyPr vert="horz" lIns="90608" tIns="45302" rIns="90608" bIns="45302" rtlCol="0" anchor="b"/>
          <a:lstStyle>
            <a:lvl1pPr algn="r">
              <a:defRPr sz="1200"/>
            </a:lvl1pPr>
          </a:lstStyle>
          <a:p>
            <a:fld id="{DF8A6D0B-486D-4880-A6A4-5841AB5F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855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79450" y="741363"/>
            <a:ext cx="5376863" cy="36972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A6D0B-486D-4880-A6A4-5841AB5F975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665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64157" y="2460844"/>
            <a:ext cx="9793765" cy="169801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28313" y="4488923"/>
            <a:ext cx="8065453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742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676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1138010" y="317241"/>
            <a:ext cx="3456623" cy="675905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68140" y="317241"/>
            <a:ext cx="10177834" cy="675905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61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359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0168" y="5090386"/>
            <a:ext cx="9793765" cy="15733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0168" y="3357525"/>
            <a:ext cx="9793765" cy="173285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892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68139" y="1848388"/>
            <a:ext cx="6817228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777400" y="1848388"/>
            <a:ext cx="6817228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08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6104" y="317235"/>
            <a:ext cx="10369868" cy="1320271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76106" y="1773198"/>
            <a:ext cx="5090917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76106" y="2512183"/>
            <a:ext cx="5090917" cy="45641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853062" y="1773198"/>
            <a:ext cx="5092917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853062" y="2512183"/>
            <a:ext cx="5092917" cy="45641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786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426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655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6109" y="315400"/>
            <a:ext cx="3790683" cy="13422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04813" y="315405"/>
            <a:ext cx="6441160" cy="67608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76109" y="1657678"/>
            <a:ext cx="3790683" cy="5418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126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58410" y="5545140"/>
            <a:ext cx="6913245" cy="6546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58410" y="707813"/>
            <a:ext cx="6913245" cy="4752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258410" y="6199775"/>
            <a:ext cx="6913245" cy="9296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586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76104" y="317235"/>
            <a:ext cx="10369868" cy="1320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76104" y="1848388"/>
            <a:ext cx="10369868" cy="5227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76104" y="7342180"/>
            <a:ext cx="2688484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C9884-5387-48B8-A4D2-92868A40C81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936709" y="7342180"/>
            <a:ext cx="3648658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257488" y="7342180"/>
            <a:ext cx="2688484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33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/>
          <p:cNvSpPr txBox="1">
            <a:spLocks/>
          </p:cNvSpPr>
          <p:nvPr/>
        </p:nvSpPr>
        <p:spPr>
          <a:xfrm>
            <a:off x="297039" y="1"/>
            <a:ext cx="8111241" cy="528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ギャンブル等依存症に関する検討状況等</a:t>
            </a:r>
            <a:endParaRPr lang="en-US" altLang="ja-JP" sz="1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487288" y="528536"/>
            <a:ext cx="10346032" cy="4447225"/>
          </a:xfrm>
          <a:prstGeom prst="roundRect">
            <a:avLst>
              <a:gd name="adj" fmla="val 0"/>
            </a:avLst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 anchorCtr="0"/>
          <a:lstStyle/>
          <a:p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≪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+mn-ea"/>
              </a:rPr>
              <a:t>政府・与党の検討状況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≫　　　　　　　　　　　　　　　　　　　　　　　　　　　　　　　　　　　　　　　　</a:t>
            </a:r>
            <a:endParaRPr lang="en-US" altLang="zh-TW" sz="1600" b="1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+mn-ea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 ◎ギャンブル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等依存症対策推進関係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閣僚会議設置　　　　　　　　　　　　　　　　　　　　　　　　　</a:t>
            </a:r>
            <a:endParaRPr lang="en-US" altLang="ja-JP" sz="14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　　第１回　Ｈ</a:t>
            </a:r>
            <a:r>
              <a:rPr lang="en-US" altLang="ja-JP" sz="1400" dirty="0" smtClean="0">
                <a:solidFill>
                  <a:schemeClr val="tx1"/>
                </a:solidFill>
                <a:latin typeface="+mn-ea"/>
              </a:rPr>
              <a:t>28.12.26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   公営競技等所管省庁におけるギャンブル等依存症対策の報告　  　　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　　第２回　Ｈ</a:t>
            </a:r>
            <a:r>
              <a:rPr lang="en-US" altLang="ja-JP" sz="1400" dirty="0" smtClean="0">
                <a:solidFill>
                  <a:schemeClr val="tx1"/>
                </a:solidFill>
                <a:latin typeface="+mn-ea"/>
              </a:rPr>
              <a:t>29.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  </a:t>
            </a:r>
            <a:r>
              <a:rPr lang="en-US" altLang="ja-JP" sz="1400" dirty="0" smtClean="0">
                <a:solidFill>
                  <a:schemeClr val="tx1"/>
                </a:solidFill>
                <a:latin typeface="+mn-ea"/>
              </a:rPr>
              <a:t>3.31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ギャンブル等依存症対策の強化に関する論点整理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　　　　　　　　　　　　　　　　⇒具体的な対策や実施方法について、本年夏を目途にとりまとめる　　　　　　　　　　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 </a:t>
            </a:r>
            <a:endParaRPr lang="en-US" altLang="ja-JP" sz="14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　　　　　　　　　　　　　　　　　　　　　　　　　　　　　　　　　　　　　　　　　　　　　　　　　　　　　　　　　　 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 ◎ギャンブル等依存症対策基本法案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　　　・与党</a:t>
            </a:r>
            <a:r>
              <a:rPr lang="ja-JP" altLang="en-US" sz="1400" smtClean="0">
                <a:solidFill>
                  <a:schemeClr val="tx1"/>
                </a:solidFill>
                <a:latin typeface="+mn-ea"/>
              </a:rPr>
              <a:t>ワーキングチームが法案骨子をとりまとめた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　　　・与党ワーキングチームでは議員立法による今国会での法案提出、成立をめざす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　　　　　　　　　　　　　　　　　　　　　　　　　　　　　　　　　　　　　　　　　　　　　　　　　　　　　　 </a:t>
            </a:r>
            <a:endParaRPr lang="en-US" altLang="ja-JP" sz="13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≪</a:t>
            </a:r>
            <a:r>
              <a:rPr lang="ja-JP" altLang="en-US" sz="1600" b="1" u="sng" dirty="0">
                <a:solidFill>
                  <a:schemeClr val="tx1"/>
                </a:solidFill>
                <a:latin typeface="+mn-ea"/>
              </a:rPr>
              <a:t>厚生労働省の取組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≫</a:t>
            </a: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3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1400" dirty="0" smtClean="0">
                <a:solidFill>
                  <a:schemeClr val="tx1"/>
                </a:solidFill>
                <a:latin typeface="+mn-ea"/>
              </a:rPr>
              <a:t>H28.12.27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依存症対策推進本部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設置</a:t>
            </a:r>
            <a:endParaRPr lang="ja-JP" altLang="en-US" sz="14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 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◎　ギャンブル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等依存症に関する実態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把握（全国</a:t>
            </a:r>
            <a:r>
              <a:rPr lang="en-US" altLang="ja-JP" sz="1400" dirty="0" smtClean="0">
                <a:solidFill>
                  <a:schemeClr val="tx1"/>
                </a:solidFill>
                <a:latin typeface="+mn-ea"/>
              </a:rPr>
              <a:t>11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都市での調査）</a:t>
            </a:r>
            <a:endParaRPr lang="ja-JP" altLang="en-US" sz="14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　　　　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1400" u="sng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1400" u="sng" dirty="0" smtClean="0">
                <a:solidFill>
                  <a:schemeClr val="tx1"/>
                </a:solidFill>
                <a:latin typeface="+mn-ea"/>
              </a:rPr>
              <a:t>速報</a:t>
            </a:r>
            <a:r>
              <a:rPr lang="en-US" altLang="ja-JP" sz="1400" u="sng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ja-JP" altLang="en-US" sz="1400" u="sng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1400" u="sng" dirty="0">
                <a:solidFill>
                  <a:schemeClr val="tx1"/>
                </a:solidFill>
                <a:latin typeface="+mn-ea"/>
              </a:rPr>
              <a:t>H</a:t>
            </a:r>
            <a:r>
              <a:rPr lang="en-US" altLang="ja-JP" sz="1400" u="sng" dirty="0" smtClean="0">
                <a:solidFill>
                  <a:schemeClr val="tx1"/>
                </a:solidFill>
                <a:latin typeface="+mn-ea"/>
              </a:rPr>
              <a:t>28</a:t>
            </a:r>
            <a:r>
              <a:rPr lang="ja-JP" altLang="en-US" sz="1400" u="sng" dirty="0" smtClean="0">
                <a:solidFill>
                  <a:schemeClr val="tx1"/>
                </a:solidFill>
                <a:latin typeface="+mn-ea"/>
              </a:rPr>
              <a:t>年度 国内のギャンブル等依存症の疫学調査（中間とりまとめ）</a:t>
            </a:r>
            <a:endParaRPr lang="en-US" altLang="ja-JP" sz="1400" u="sng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　　　　　　　　　　</a:t>
            </a:r>
            <a:r>
              <a:rPr lang="ja-JP" altLang="en-US" sz="1400" u="sng" dirty="0" smtClean="0">
                <a:solidFill>
                  <a:schemeClr val="tx1"/>
                </a:solidFill>
                <a:latin typeface="+mn-ea"/>
              </a:rPr>
              <a:t>成人の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+mn-ea"/>
              </a:rPr>
              <a:t>2.7%</a:t>
            </a:r>
            <a:r>
              <a:rPr lang="ja-JP" altLang="en-US" sz="1400" u="sng" dirty="0" smtClean="0">
                <a:solidFill>
                  <a:schemeClr val="tx1"/>
                </a:solidFill>
                <a:latin typeface="+mn-ea"/>
              </a:rPr>
              <a:t>がギャンブル等依存症と疑われる（</a:t>
            </a:r>
            <a:r>
              <a:rPr lang="en-US" altLang="ja-JP" sz="1400" u="sng" dirty="0">
                <a:solidFill>
                  <a:schemeClr val="tx1"/>
                </a:solidFill>
                <a:latin typeface="+mn-ea"/>
              </a:rPr>
              <a:t>H</a:t>
            </a:r>
            <a:r>
              <a:rPr lang="en-US" altLang="ja-JP" sz="1400" u="sng" dirty="0" smtClean="0">
                <a:solidFill>
                  <a:schemeClr val="tx1"/>
                </a:solidFill>
                <a:latin typeface="+mn-ea"/>
              </a:rPr>
              <a:t>25</a:t>
            </a:r>
            <a:r>
              <a:rPr lang="ja-JP" altLang="en-US" sz="1400" u="sng" dirty="0" smtClean="0">
                <a:solidFill>
                  <a:schemeClr val="tx1"/>
                </a:solidFill>
                <a:latin typeface="+mn-ea"/>
              </a:rPr>
              <a:t>年度調査　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+mn-ea"/>
              </a:rPr>
              <a:t>4.8%</a:t>
            </a:r>
            <a:r>
              <a:rPr lang="en-US" altLang="ja-JP" sz="1400" u="sng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ja-JP" altLang="en-US" sz="1400" u="sng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（調査結果は５月末にとりまとめ予定）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　　　　</a:t>
            </a:r>
            <a:r>
              <a:rPr lang="en-US" altLang="ja-JP" sz="1400" dirty="0" smtClean="0">
                <a:solidFill>
                  <a:schemeClr val="tx1"/>
                </a:solidFill>
                <a:latin typeface="+mn-ea"/>
              </a:rPr>
              <a:t>H29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年度は約</a:t>
            </a:r>
            <a:r>
              <a:rPr lang="en-US" altLang="ja-JP" sz="1400" dirty="0" smtClean="0">
                <a:solidFill>
                  <a:schemeClr val="tx1"/>
                </a:solidFill>
                <a:latin typeface="+mn-ea"/>
              </a:rPr>
              <a:t>10,000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人に調査、本年夏を目途に調査結果をとりまとめる</a:t>
            </a:r>
            <a:endParaRPr lang="en-US" altLang="ja-JP" sz="1400" u="sng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　　　　　　　</a:t>
            </a:r>
            <a:endParaRPr lang="ja-JP" altLang="en-US" sz="1400" b="1" i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　 ◎　</a:t>
            </a:r>
            <a:r>
              <a:rPr lang="en-US" altLang="ja-JP" sz="1400" dirty="0">
                <a:solidFill>
                  <a:schemeClr val="tx1"/>
                </a:solidFill>
                <a:latin typeface="+mn-ea"/>
              </a:rPr>
              <a:t>H</a:t>
            </a:r>
            <a:r>
              <a:rPr lang="en-US" altLang="ja-JP" sz="1400" dirty="0" smtClean="0">
                <a:solidFill>
                  <a:schemeClr val="tx1"/>
                </a:solidFill>
                <a:latin typeface="+mn-ea"/>
              </a:rPr>
              <a:t>29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年度依存症対策予算（</a:t>
            </a:r>
            <a:r>
              <a:rPr lang="en-US" altLang="ja-JP" sz="1400" dirty="0" smtClean="0">
                <a:solidFill>
                  <a:schemeClr val="tx1"/>
                </a:solidFill>
                <a:latin typeface="+mn-ea"/>
              </a:rPr>
              <a:t>5.3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億円）　</a:t>
            </a:r>
            <a:r>
              <a:rPr lang="en-US" altLang="ja-JP" sz="1400" dirty="0" smtClean="0">
                <a:solidFill>
                  <a:schemeClr val="tx1"/>
                </a:solidFill>
                <a:latin typeface="+mn-ea"/>
              </a:rPr>
              <a:t>※</a:t>
            </a:r>
            <a:r>
              <a:rPr lang="en-US" altLang="ja-JP" sz="1400" dirty="0">
                <a:solidFill>
                  <a:schemeClr val="tx1"/>
                </a:solidFill>
                <a:latin typeface="+mn-ea"/>
              </a:rPr>
              <a:t>H</a:t>
            </a:r>
            <a:r>
              <a:rPr lang="en-US" altLang="ja-JP" sz="1400" dirty="0" smtClean="0">
                <a:solidFill>
                  <a:schemeClr val="tx1"/>
                </a:solidFill>
                <a:latin typeface="+mn-ea"/>
              </a:rPr>
              <a:t>28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年度は</a:t>
            </a:r>
            <a:r>
              <a:rPr lang="en-US" altLang="ja-JP" sz="1400" dirty="0" smtClean="0">
                <a:solidFill>
                  <a:schemeClr val="tx1"/>
                </a:solidFill>
                <a:latin typeface="+mn-ea"/>
              </a:rPr>
              <a:t>1.1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億円</a:t>
            </a:r>
            <a:endParaRPr lang="ja-JP" altLang="en-US" sz="14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　　　　　・　全国に治療拠点を</a:t>
            </a:r>
            <a:r>
              <a:rPr lang="en-US" altLang="ja-JP" sz="1400" dirty="0" smtClean="0">
                <a:solidFill>
                  <a:schemeClr val="tx1"/>
                </a:solidFill>
                <a:latin typeface="+mn-ea"/>
              </a:rPr>
              <a:t>67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か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所指定、相談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拠点と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して精神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保健福祉センターに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相談員</a:t>
            </a:r>
            <a:r>
              <a:rPr lang="en-US" altLang="ja-JP" sz="1400" dirty="0" smtClean="0">
                <a:solidFill>
                  <a:schemeClr val="tx1"/>
                </a:solidFill>
                <a:latin typeface="+mn-ea"/>
              </a:rPr>
              <a:t>67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名を配置</a:t>
            </a:r>
            <a:endParaRPr lang="en-US" altLang="ja-JP" sz="14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　　　　　・　相談支援対象者、医療従事者等への研修　等</a:t>
            </a:r>
            <a:endParaRPr lang="en-US" altLang="ja-JP" sz="1300" dirty="0">
              <a:solidFill>
                <a:schemeClr val="tx1"/>
              </a:solidFill>
              <a:latin typeface="+mn-ea"/>
            </a:endParaRPr>
          </a:p>
          <a:p>
            <a:endParaRPr lang="en-US" altLang="ja-JP" sz="13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77404" y="5058888"/>
            <a:ext cx="10365800" cy="2778827"/>
          </a:xfrm>
          <a:prstGeom prst="roundRect">
            <a:avLst>
              <a:gd name="adj" fmla="val 0"/>
            </a:avLst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 anchorCtr="0"/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≪</a:t>
            </a:r>
            <a:r>
              <a:rPr lang="ja-JP" altLang="en-US" sz="1600" b="1" u="sng" dirty="0">
                <a:solidFill>
                  <a:schemeClr val="tx1"/>
                </a:solidFill>
                <a:latin typeface="+mn-ea"/>
              </a:rPr>
              <a:t>大阪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+mn-ea"/>
              </a:rPr>
              <a:t>府内における取組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≫</a:t>
            </a: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+mn-ea"/>
              </a:rPr>
              <a:t>　　　</a:t>
            </a:r>
            <a:endParaRPr lang="en-US" altLang="ja-JP" sz="14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  　 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+mn-ea"/>
              </a:rPr>
              <a:t>◎ＩＲ推進局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⇒　国</a:t>
            </a: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における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議論や</a:t>
            </a: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IR</a:t>
            </a: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推進会議における有識者や関係者の意見を踏まえ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ja-JP" altLang="en-US" sz="1400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ＩＲ推進局が司令塔となり、関係部局と</a:t>
            </a:r>
            <a:endParaRPr lang="en-US" altLang="ja-JP" sz="1400" u="sng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</a:t>
            </a:r>
            <a:r>
              <a:rPr lang="ja-JP" altLang="en-US" sz="1400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連携し、既存ギャンブル等を</a:t>
            </a:r>
            <a:r>
              <a:rPr lang="ja-JP" altLang="en-US" sz="1400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含む依存症対策を</a:t>
            </a:r>
            <a:r>
              <a:rPr lang="ja-JP" altLang="en-US" sz="1400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検討</a:t>
            </a:r>
            <a:endParaRPr lang="en-US" altLang="ja-JP" sz="1400" u="sng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現在、関係部局等にヒアリングを行い、予防、相談、治療の段階別に現状・課題を整理中</a:t>
            </a:r>
            <a:endParaRPr lang="en-US" altLang="ja-JP" sz="14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422400" indent="-1422400"/>
            <a:endParaRPr lang="en-US" altLang="ja-JP" sz="14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         （課　　題）　　　　　　　　　　　　　　　　　（想定される主な関係部局・関係機関）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</a:t>
            </a: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en-US" altLang="ja-JP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IR</a:t>
            </a: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事業者への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条件付け（依存症抑止）　　⇒　　</a:t>
            </a:r>
            <a:r>
              <a:rPr lang="en-US" altLang="ja-JP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IR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推進局　</a:t>
            </a: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</a:t>
            </a:r>
            <a:endParaRPr lang="en-US" altLang="ja-JP" sz="14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</a:t>
            </a:r>
            <a:r>
              <a:rPr lang="ja-JP" altLang="en-US" sz="140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青少年</a:t>
            </a:r>
            <a:r>
              <a:rPr lang="ja-JP" altLang="en-US" sz="140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教育</a:t>
            </a:r>
            <a:r>
              <a:rPr lang="ja-JP" altLang="en-US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0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 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⇒</a:t>
            </a: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府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教育庁、市</a:t>
            </a: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教育委員会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事務局</a:t>
            </a:r>
            <a:endParaRPr lang="en-US" altLang="ja-JP" sz="14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　　　　　　　　　　　　　　　　　　　府青少年・地域安全室、市こども青少年局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普及</a:t>
            </a: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啓発・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相談</a:t>
            </a:r>
            <a:r>
              <a:rPr lang="en-US" altLang="ja-JP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 ⇒　　ＩＲ推進局、府</a:t>
            </a: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健康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医療部、市健康局</a:t>
            </a:r>
            <a:endParaRPr lang="en-US" altLang="ja-JP" sz="14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治　療</a:t>
            </a:r>
            <a:r>
              <a:rPr lang="en-US" altLang="ja-JP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 ⇒　　</a:t>
            </a: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精神医療センター、その他医療機関</a:t>
            </a: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など</a:t>
            </a:r>
            <a:endParaRPr lang="en-US" altLang="ja-JP" sz="14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</a:t>
            </a:r>
            <a:endParaRPr lang="ja-JP" altLang="en-US" sz="1400" u="sng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1"/>
          <p:cNvSpPr txBox="1"/>
          <p:nvPr/>
        </p:nvSpPr>
        <p:spPr>
          <a:xfrm>
            <a:off x="9753200" y="39290"/>
            <a:ext cx="1080120" cy="44995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endParaRPr lang="en-US" altLang="ja-JP" sz="2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46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5093</TotalTime>
  <Words>26</Words>
  <Application>Microsoft Office PowerPoint</Application>
  <PresentationFormat>ユーザー設定</PresentationFormat>
  <Paragraphs>37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2025年万博について</dc:title>
  <dc:creator>山田 庸徳</dc:creator>
  <cp:lastModifiedBy>大阪府</cp:lastModifiedBy>
  <cp:revision>429</cp:revision>
  <cp:lastPrinted>2017-05-18T05:28:32Z</cp:lastPrinted>
  <dcterms:created xsi:type="dcterms:W3CDTF">2016-09-30T04:35:51Z</dcterms:created>
  <dcterms:modified xsi:type="dcterms:W3CDTF">2017-05-19T07:38:12Z</dcterms:modified>
</cp:coreProperties>
</file>