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varScale="1">
        <p:scale>
          <a:sx n="81" d="100"/>
          <a:sy n="81" d="100"/>
        </p:scale>
        <p:origin x="112"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0"/>
            <a:ext cx="2918830" cy="495029"/>
          </a:xfrm>
          <a:prstGeom prst="rect">
            <a:avLst/>
          </a:prstGeom>
        </p:spPr>
        <p:txBody>
          <a:bodyPr vert="horz" lIns="90763" tIns="45382" rIns="90763" bIns="45382" rtlCol="0"/>
          <a:lstStyle>
            <a:lvl1pPr algn="r">
              <a:defRPr sz="1200"/>
            </a:lvl1pPr>
          </a:lstStyle>
          <a:p>
            <a:fld id="{55391251-C3A6-4E9F-A69C-4C3EB9975B7F}" type="datetimeFigureOut">
              <a:rPr kumimoji="1" lang="ja-JP" altLang="en-US" smtClean="0"/>
              <a:t>2025/7/14</a:t>
            </a:fld>
            <a:endParaRPr kumimoji="1" lang="ja-JP" altLang="en-US"/>
          </a:p>
        </p:txBody>
      </p:sp>
      <p:sp>
        <p:nvSpPr>
          <p:cNvPr id="4" name="フッター プレースホルダー 3"/>
          <p:cNvSpPr>
            <a:spLocks noGrp="1"/>
          </p:cNvSpPr>
          <p:nvPr>
            <p:ph type="ftr" sz="quarter" idx="2"/>
          </p:nvPr>
        </p:nvSpPr>
        <p:spPr>
          <a:xfrm>
            <a:off x="1" y="9371286"/>
            <a:ext cx="2918830" cy="495028"/>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6"/>
            <a:ext cx="2918830" cy="495028"/>
          </a:xfrm>
          <a:prstGeom prst="rect">
            <a:avLst/>
          </a:prstGeom>
        </p:spPr>
        <p:txBody>
          <a:bodyPr vert="horz" lIns="90763" tIns="45382" rIns="90763" bIns="45382" rtlCol="0" anchor="b"/>
          <a:lstStyle>
            <a:lvl1pPr algn="r">
              <a:defRPr sz="1200"/>
            </a:lvl1pPr>
          </a:lstStyle>
          <a:p>
            <a:fld id="{7CF48ABB-3F72-434A-9FCB-AFC1D009C1B0}" type="slidenum">
              <a:rPr kumimoji="1" lang="ja-JP" altLang="en-US" smtClean="0"/>
              <a:t>‹#›</a:t>
            </a:fld>
            <a:endParaRPr kumimoji="1" lang="ja-JP" altLang="en-US"/>
          </a:p>
        </p:txBody>
      </p:sp>
    </p:spTree>
    <p:extLst>
      <p:ext uri="{BB962C8B-B14F-4D97-AF65-F5344CB8AC3E}">
        <p14:creationId xmlns:p14="http://schemas.microsoft.com/office/powerpoint/2010/main" val="720812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1ACEBC1-56A4-46B2-91F6-51AE3DDA5DEA}" type="datetimeFigureOut">
              <a:rPr kumimoji="1" lang="ja-JP" altLang="en-US" smtClean="0"/>
              <a:t>2025/7/14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30D05CC-E5BB-4894-9E9A-E782FAB9E2A9}" type="slidenum">
              <a:rPr kumimoji="1" lang="ja-JP" altLang="en-US" smtClean="0"/>
              <a:t>‹#›</a:t>
            </a:fld>
            <a:endParaRPr kumimoji="1" lang="ja-JP" altLang="en-US"/>
          </a:p>
        </p:txBody>
      </p:sp>
    </p:spTree>
    <p:extLst>
      <p:ext uri="{BB962C8B-B14F-4D97-AF65-F5344CB8AC3E}">
        <p14:creationId xmlns:p14="http://schemas.microsoft.com/office/powerpoint/2010/main" val="3664923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226228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56578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412821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23548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350476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426049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613883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213052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122411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75413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7E846D-8526-47D2-B62E-2110758F7F8A}" type="datetimeFigureOut">
              <a:rPr kumimoji="1" lang="ja-JP" altLang="en-US" smtClean="0"/>
              <a:t>2025/7/14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89584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E846D-8526-47D2-B62E-2110758F7F8A}" type="datetimeFigureOut">
              <a:rPr kumimoji="1" lang="ja-JP" altLang="en-US" smtClean="0"/>
              <a:t>2025/7/14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CAC3E-75F9-4510-BC66-0ABE317E50BF}" type="slidenum">
              <a:rPr kumimoji="1" lang="ja-JP" altLang="en-US" smtClean="0"/>
              <a:t>‹#›</a:t>
            </a:fld>
            <a:endParaRPr kumimoji="1" lang="ja-JP" altLang="en-US"/>
          </a:p>
        </p:txBody>
      </p:sp>
    </p:spTree>
    <p:extLst>
      <p:ext uri="{BB962C8B-B14F-4D97-AF65-F5344CB8AC3E}">
        <p14:creationId xmlns:p14="http://schemas.microsoft.com/office/powerpoint/2010/main" val="1176259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67017" y="367093"/>
            <a:ext cx="7817476" cy="461665"/>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国の動向</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15250" y="911426"/>
            <a:ext cx="10534919"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cs typeface="Meiryo UI" panose="020B0604030504040204" pitchFamily="50" charset="-128"/>
              </a:rPr>
              <a:t>○　スケジュール</a:t>
            </a:r>
          </a:p>
        </p:txBody>
      </p:sp>
      <p:sp>
        <p:nvSpPr>
          <p:cNvPr id="17" name="テキスト ボックス 1"/>
          <p:cNvSpPr txBox="1"/>
          <p:nvPr/>
        </p:nvSpPr>
        <p:spPr>
          <a:xfrm>
            <a:off x="10690316" y="286468"/>
            <a:ext cx="1080120"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22485" y="1854556"/>
            <a:ext cx="5267459" cy="30007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日衆議院可決（内閣委員会にて附帯決議）</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日参議院原案・修正案可決（内閣委員会にて附帯決議）</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日衆議院修正案可決</a:t>
            </a:r>
            <a:endPar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日統合型リゾート（</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）推進法</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公布・施行</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推進本部設置</a:t>
            </a:r>
            <a:endPar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特定複合観光施設区域の整備の推進に関する法律（平成二十八年法律第百十五号）</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1166701" y="1652972"/>
            <a:ext cx="3379026" cy="386367"/>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ＩＲ推進法の成立・ＩＲ推進本部の設置</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右矢印 10"/>
          <p:cNvSpPr/>
          <p:nvPr/>
        </p:nvSpPr>
        <p:spPr>
          <a:xfrm>
            <a:off x="5713610" y="3013655"/>
            <a:ext cx="724290" cy="68258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23" y="1854556"/>
            <a:ext cx="5267459" cy="45848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推進本部会合（第一回）</a:t>
            </a:r>
            <a:endPar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zh-TW"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推進会議（第一回）</a:t>
            </a:r>
            <a:endParaRPr lang="en-US" altLang="zh-TW"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7611739" y="1661373"/>
            <a:ext cx="3379026" cy="386367"/>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ＩＲ推進本部・ＩＲ推進会議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9285375" y="3140968"/>
            <a:ext cx="2533405" cy="138499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主な論点</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・我が国が目指すべきＩＲの在り方</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（日本型ＩＲ）</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・ＩＲ区域の認定制度の在り方</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・カジノ規制の在り方</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・カジノ管理委員会の組織の在り方</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・納付金・入場料等の在り方　　等</a:t>
            </a:r>
          </a:p>
        </p:txBody>
      </p:sp>
      <p:sp>
        <p:nvSpPr>
          <p:cNvPr id="14" name="大かっこ 13"/>
          <p:cNvSpPr/>
          <p:nvPr/>
        </p:nvSpPr>
        <p:spPr>
          <a:xfrm>
            <a:off x="9192344" y="3140968"/>
            <a:ext cx="2661998" cy="13849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 name="下矢印 27"/>
          <p:cNvSpPr/>
          <p:nvPr/>
        </p:nvSpPr>
        <p:spPr>
          <a:xfrm>
            <a:off x="8596649" y="3455742"/>
            <a:ext cx="476519" cy="75544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7112167" y="3571855"/>
            <a:ext cx="1387889" cy="523220"/>
          </a:xfrm>
          <a:prstGeom prst="rect">
            <a:avLst/>
          </a:prstGeom>
        </p:spPr>
        <p:txBody>
          <a:bodyPr wrap="square">
            <a:spAutoFit/>
          </a:bodyP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推進会議に</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おける検討</a:t>
            </a:r>
          </a:p>
        </p:txBody>
      </p:sp>
      <p:sp>
        <p:nvSpPr>
          <p:cNvPr id="30" name="正方形/長方形 29"/>
          <p:cNvSpPr/>
          <p:nvPr/>
        </p:nvSpPr>
        <p:spPr>
          <a:xfrm>
            <a:off x="7336034" y="4556541"/>
            <a:ext cx="2997748"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夏頃　　　　　大枠とりまとめ</a:t>
            </a:r>
          </a:p>
        </p:txBody>
      </p:sp>
      <p:sp>
        <p:nvSpPr>
          <p:cNvPr id="31" name="下矢印 30"/>
          <p:cNvSpPr/>
          <p:nvPr/>
        </p:nvSpPr>
        <p:spPr>
          <a:xfrm>
            <a:off x="8596648" y="4973303"/>
            <a:ext cx="476519" cy="75544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6932188" y="5197137"/>
            <a:ext cx="1596979"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更に国民的な議論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6667523" y="5854530"/>
            <a:ext cx="5102913" cy="469359"/>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必要な法制上の措置</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推進法第５条：「施行後一年以内を目途として講じなければならない」）</a:t>
            </a:r>
          </a:p>
        </p:txBody>
      </p:sp>
      <p:sp>
        <p:nvSpPr>
          <p:cNvPr id="18"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1</a:t>
            </a:fld>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65049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85608" y="781384"/>
            <a:ext cx="10534919" cy="535531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cs typeface="Meiryo UI" panose="020B0604030504040204" pitchFamily="50" charset="-128"/>
              </a:rPr>
              <a:t>○　第１回推進本部（４月４日）における本部長（安倍総理大臣）発言概要</a:t>
            </a: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「日本型ＩＲ」は、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（１）家族連れで楽しめる</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エンターテイメント施設や、国際会議場・展示場等を一体的に運営</a:t>
            </a:r>
            <a:r>
              <a:rPr lang="ja-JP" altLang="en-US" dirty="0">
                <a:latin typeface="Meiryo UI" panose="020B0604030504040204" pitchFamily="50" charset="-128"/>
                <a:ea typeface="Meiryo UI" panose="020B0604030504040204" pitchFamily="50" charset="-128"/>
                <a:cs typeface="Meiryo UI" panose="020B0604030504040204" pitchFamily="50" charset="-128"/>
              </a:rPr>
              <a:t>し、また、</a:t>
            </a:r>
            <a:r>
              <a:rPr lang="ja-JP" altLang="en-US" u="sng" dirty="0">
                <a:latin typeface="Meiryo UI" panose="020B0604030504040204" pitchFamily="50" charset="-128"/>
                <a:ea typeface="Meiryo UI" panose="020B0604030504040204" pitchFamily="50" charset="-128"/>
                <a:cs typeface="Meiryo UI" panose="020B0604030504040204" pitchFamily="50" charset="-128"/>
              </a:rPr>
              <a:t>日本の</a:t>
            </a:r>
            <a:endParaRPr lang="en-US" altLang="ja-JP"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latin typeface="Meiryo UI" panose="020B0604030504040204" pitchFamily="50" charset="-128"/>
                <a:ea typeface="Meiryo UI" panose="020B0604030504040204" pitchFamily="50" charset="-128"/>
                <a:cs typeface="Meiryo UI" panose="020B0604030504040204" pitchFamily="50" charset="-128"/>
              </a:rPr>
              <a:t>伝統・文化・芸術を生かしたコンテンツを導入</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国際競争力の高い滞在型観光を実現</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（２）シンガポールのような</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大規模な民間投資が行われ、大きな経済効果・雇用創出効果</a:t>
            </a:r>
            <a:r>
              <a:rPr lang="ja-JP" altLang="en-US" dirty="0">
                <a:latin typeface="Meiryo UI" panose="020B0604030504040204" pitchFamily="50" charset="-128"/>
                <a:ea typeface="Meiryo UI" panose="020B0604030504040204" pitchFamily="50" charset="-128"/>
                <a:cs typeface="Meiryo UI" panose="020B0604030504040204" pitchFamily="50" charset="-128"/>
              </a:rPr>
              <a:t>をもたらす。あわせて、</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ＩＲを訪れる旅行客が</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全国各地を訪問できるようにし、全国で経済効果</a:t>
            </a:r>
            <a:r>
              <a:rPr lang="ja-JP" altLang="en-US" dirty="0">
                <a:latin typeface="Meiryo UI" panose="020B0604030504040204" pitchFamily="50" charset="-128"/>
                <a:ea typeface="Meiryo UI" panose="020B0604030504040204" pitchFamily="50" charset="-128"/>
                <a:cs typeface="Meiryo UI" panose="020B0604030504040204" pitchFamily="50" charset="-128"/>
              </a:rPr>
              <a:t>をもたらす。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（３）</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カジノ収益を幅広い公益目的に還元</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することにより、国民の幅広い理解を得る。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（４）クリーンなカジノを実現するため、</a:t>
            </a:r>
            <a:r>
              <a:rPr lang="ja-JP" altLang="en-US" u="sng" dirty="0">
                <a:latin typeface="Meiryo UI" panose="020B0604030504040204" pitchFamily="50" charset="-128"/>
                <a:ea typeface="Meiryo UI" panose="020B0604030504040204" pitchFamily="50" charset="-128"/>
                <a:cs typeface="Meiryo UI" panose="020B0604030504040204" pitchFamily="50" charset="-128"/>
              </a:rPr>
              <a:t>世界最高水準のカジノ規制を導入</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するとともに、それを</a:t>
            </a:r>
            <a:r>
              <a:rPr lang="ja-JP" altLang="en-US" u="sng" dirty="0">
                <a:latin typeface="Meiryo UI" panose="020B0604030504040204" pitchFamily="50" charset="-128"/>
                <a:ea typeface="Meiryo UI" panose="020B0604030504040204" pitchFamily="50" charset="-128"/>
                <a:cs typeface="Meiryo UI" panose="020B0604030504040204" pitchFamily="50" charset="-128"/>
              </a:rPr>
              <a:t>的確に執行するため</a:t>
            </a:r>
            <a:endParaRPr lang="en-US" altLang="ja-JP"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の体制を整備</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（５）依存症やマネー・ローンダリング、青少年への影響等、</a:t>
            </a:r>
            <a:r>
              <a:rPr lang="ja-JP" altLang="en-US" u="sng" dirty="0">
                <a:latin typeface="Meiryo UI" panose="020B0604030504040204" pitchFamily="50" charset="-128"/>
                <a:ea typeface="Meiryo UI" panose="020B0604030504040204" pitchFamily="50" charset="-128"/>
                <a:cs typeface="Meiryo UI" panose="020B0604030504040204" pitchFamily="50" charset="-128"/>
              </a:rPr>
              <a:t>ＩＲについての様々な懸念に万全の対策</a:t>
            </a:r>
            <a:r>
              <a:rPr lang="ja-JP" altLang="en-US" dirty="0">
                <a:latin typeface="Meiryo UI" panose="020B0604030504040204" pitchFamily="50" charset="-128"/>
                <a:ea typeface="Meiryo UI" panose="020B0604030504040204" pitchFamily="50" charset="-128"/>
                <a:cs typeface="Meiryo UI" panose="020B0604030504040204" pitchFamily="50" charset="-128"/>
              </a:rPr>
              <a:t>を講じる。</a:t>
            </a: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これらを通じ、クリーンなカジノを含んだ、魅力ある「日本型ＩＲ」を創り上げたい。</a:t>
            </a: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2</a:t>
            </a:fld>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5051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85608" y="678354"/>
            <a:ext cx="10534919" cy="5816977"/>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cs typeface="Meiryo UI" panose="020B0604030504040204" pitchFamily="50" charset="-128"/>
              </a:rPr>
              <a:t>○　特定複合観光施設区域整備推進会議における主な検討事項（案）（第２回推進会議：５月１０日）</a:t>
            </a:r>
          </a:p>
          <a:p>
            <a:endParaRPr lang="ja-JP" altLang="en-US"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（１）特定複合観光施設の制度：国際競争力の高い、魅力ある滞在型観光の実現</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「日本型</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」の要素</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特定複合観光施設の構成施設の種類・要件の考え方（中核施設の種類・機能、中核施設の要件）</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設置・運営の一体性の原則（事業主体の一体性の原則、地理的一体性の原則）</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特定複合観光施設と区域との対応関係</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認定制度（認定・申請主体、認定手続、認定の考慮要素、認定区域数の上限）</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設置・運営を行う事業者への監督（国・都道府県等との関係の整理 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（２）カジノ規制：世界最高水準の規制の導入</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参入規制：免許制、審査対象・要件 等</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カジノ施設・機器の規制</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カジノ事業活動の規制</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懸念への対応</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（３）カジノ管理委員会：規制の的確な執行のための体制整備</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カジノ管理委員会の位置づけ</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委員の構成</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委員会の機能・権限（カジノ事業者等に対する調査権限、監督処分 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（４）カジノの財政制度：幅広い公益目的への還元</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 納付金（納付金の水準、財源の使途の考え方）</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（５）刑法の賭博に関する法制との整合性</a:t>
            </a:r>
          </a:p>
        </p:txBody>
      </p:sp>
      <p:sp>
        <p:nvSpPr>
          <p:cNvPr id="2" name="左中かっこ 1"/>
          <p:cNvSpPr/>
          <p:nvPr/>
        </p:nvSpPr>
        <p:spPr>
          <a:xfrm flipH="1">
            <a:off x="8165206" y="1171977"/>
            <a:ext cx="1210614" cy="1416677"/>
          </a:xfrm>
          <a:prstGeom prst="leftBrace">
            <a:avLst>
              <a:gd name="adj1" fmla="val 939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左中かっこ 4"/>
          <p:cNvSpPr/>
          <p:nvPr/>
        </p:nvSpPr>
        <p:spPr>
          <a:xfrm flipH="1">
            <a:off x="8165206" y="2869842"/>
            <a:ext cx="1210614" cy="3625489"/>
          </a:xfrm>
          <a:prstGeom prst="leftBrace">
            <a:avLst>
              <a:gd name="adj1" fmla="val 939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 name="直線コネクタ 3"/>
          <p:cNvCxnSpPr/>
          <p:nvPr/>
        </p:nvCxnSpPr>
        <p:spPr>
          <a:xfrm>
            <a:off x="5396248" y="2680246"/>
            <a:ext cx="385078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72030" y="1618705"/>
            <a:ext cx="2225018"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第２回推進会議</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（５月１０日）に審議</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9572029" y="4420976"/>
            <a:ext cx="1928803"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第３回以降の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推進会議で審議</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3</a:t>
            </a:fld>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6663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928467" y="980728"/>
            <a:ext cx="10353426" cy="1823576"/>
          </a:xfrm>
          <a:prstGeom prst="rect">
            <a:avLst/>
          </a:prstGeom>
          <a:noFill/>
          <a:ln w="12700">
            <a:solidFill>
              <a:schemeClr val="tx1"/>
            </a:solidFill>
          </a:ln>
        </p:spPr>
        <p:txBody>
          <a:bodyPr wrap="square" rtlCol="0">
            <a:spAutoFit/>
          </a:bodyPr>
          <a:lstStyle/>
          <a:p>
            <a:pPr>
              <a:lnSpc>
                <a:spcPts val="1500"/>
              </a:lnSpc>
            </a:pP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u="heavy" dirty="0">
                <a:solidFill>
                  <a:schemeClr val="tx1">
                    <a:lumMod val="85000"/>
                    <a:lumOff val="15000"/>
                  </a:schemeClr>
                </a:solidFill>
                <a:latin typeface="+mn-ea"/>
                <a:cs typeface="Meiryo UI" panose="020B0604030504040204" pitchFamily="50" charset="-128"/>
              </a:rPr>
              <a:t>特定複合観光施設を構成すべき中核施設の機能・種類</a:t>
            </a:r>
            <a:r>
              <a:rPr lang="ja-JP" altLang="en-US" sz="1200" dirty="0">
                <a:solidFill>
                  <a:schemeClr val="tx1">
                    <a:lumMod val="85000"/>
                    <a:lumOff val="15000"/>
                  </a:schemeClr>
                </a:solidFill>
                <a:latin typeface="+mn-ea"/>
                <a:cs typeface="Meiryo UI" panose="020B0604030504040204" pitchFamily="50" charset="-128"/>
              </a:rPr>
              <a:t>については、カジノ施設に加え、</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a:solidFill>
                  <a:schemeClr val="tx1">
                    <a:lumMod val="85000"/>
                    <a:lumOff val="15000"/>
                  </a:schemeClr>
                </a:solidFill>
                <a:latin typeface="+mn-ea"/>
                <a:cs typeface="Meiryo UI" panose="020B0604030504040204" pitchFamily="50" charset="-128"/>
              </a:rPr>
              <a:t>a. </a:t>
            </a:r>
            <a:r>
              <a:rPr lang="ja-JP" altLang="en-US" sz="1200" u="heavy" dirty="0">
                <a:solidFill>
                  <a:schemeClr val="tx1">
                    <a:lumMod val="85000"/>
                    <a:lumOff val="15000"/>
                  </a:schemeClr>
                </a:solidFill>
                <a:latin typeface="+mn-ea"/>
                <a:cs typeface="Meiryo UI" panose="020B0604030504040204" pitchFamily="50" charset="-128"/>
              </a:rPr>
              <a:t>ＭＩＣＥ誘致に当たり、日本の国際競争力の向上が図られる機能</a:t>
            </a:r>
            <a:r>
              <a:rPr lang="ja-JP" altLang="en-US" sz="1200" dirty="0">
                <a:solidFill>
                  <a:schemeClr val="tx1">
                    <a:lumMod val="85000"/>
                    <a:lumOff val="15000"/>
                  </a:schemeClr>
                </a:solidFill>
                <a:latin typeface="+mn-ea"/>
                <a:cs typeface="Meiryo UI" panose="020B0604030504040204" pitchFamily="50" charset="-128"/>
              </a:rPr>
              <a:t>を有する施設</a:t>
            </a:r>
            <a:r>
              <a:rPr lang="ja-JP" altLang="en-US" sz="1050" dirty="0">
                <a:solidFill>
                  <a:schemeClr val="tx1">
                    <a:lumMod val="85000"/>
                    <a:lumOff val="15000"/>
                  </a:schemeClr>
                </a:solidFill>
                <a:latin typeface="+mn-ea"/>
                <a:cs typeface="Meiryo UI" panose="020B0604030504040204" pitchFamily="50" charset="-128"/>
              </a:rPr>
              <a:t>（国際会議場・展示場等）</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a:solidFill>
                  <a:schemeClr val="tx1">
                    <a:lumMod val="85000"/>
                    <a:lumOff val="15000"/>
                  </a:schemeClr>
                </a:solidFill>
                <a:latin typeface="+mn-ea"/>
                <a:cs typeface="Meiryo UI" panose="020B0604030504040204" pitchFamily="50" charset="-128"/>
              </a:rPr>
              <a:t>b. </a:t>
            </a:r>
            <a:r>
              <a:rPr lang="ja-JP" altLang="en-US" sz="1200" u="heavy" dirty="0">
                <a:solidFill>
                  <a:schemeClr val="tx1">
                    <a:lumMod val="85000"/>
                    <a:lumOff val="15000"/>
                  </a:schemeClr>
                </a:solidFill>
                <a:latin typeface="+mn-ea"/>
                <a:cs typeface="Meiryo UI" panose="020B0604030504040204" pitchFamily="50" charset="-128"/>
              </a:rPr>
              <a:t>我が国の</a:t>
            </a:r>
            <a:r>
              <a:rPr lang="ja-JP" altLang="en-US" sz="1200" dirty="0">
                <a:solidFill>
                  <a:schemeClr val="tx1">
                    <a:lumMod val="85000"/>
                    <a:lumOff val="15000"/>
                  </a:schemeClr>
                </a:solidFill>
                <a:latin typeface="+mn-ea"/>
                <a:cs typeface="Meiryo UI" panose="020B0604030504040204" pitchFamily="50" charset="-128"/>
              </a:rPr>
              <a:t>伝統、文化、芸術、技術などの</a:t>
            </a:r>
            <a:r>
              <a:rPr lang="ja-JP" altLang="en-US" sz="1200" u="heavy" dirty="0">
                <a:solidFill>
                  <a:schemeClr val="tx1">
                    <a:lumMod val="85000"/>
                    <a:lumOff val="15000"/>
                  </a:schemeClr>
                </a:solidFill>
                <a:latin typeface="+mn-ea"/>
                <a:cs typeface="Meiryo UI" panose="020B0604030504040204" pitchFamily="50" charset="-128"/>
              </a:rPr>
              <a:t>魅力をショーケースとして強力に発信する機能</a:t>
            </a:r>
            <a:r>
              <a:rPr lang="ja-JP" altLang="en-US" sz="1200" dirty="0">
                <a:solidFill>
                  <a:schemeClr val="tx1">
                    <a:lumMod val="85000"/>
                    <a:lumOff val="15000"/>
                  </a:schemeClr>
                </a:solidFill>
                <a:latin typeface="+mn-ea"/>
                <a:cs typeface="Meiryo UI" panose="020B0604030504040204" pitchFamily="50" charset="-128"/>
              </a:rPr>
              <a:t>を有する施設</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（劇場、博物館、美術館その他のレクリエーション施設、レストラン、ショッピングモール等）</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a:solidFill>
                  <a:schemeClr val="tx1">
                    <a:lumMod val="85000"/>
                    <a:lumOff val="15000"/>
                  </a:schemeClr>
                </a:solidFill>
                <a:latin typeface="+mn-ea"/>
                <a:cs typeface="Meiryo UI" panose="020B0604030504040204" pitchFamily="50" charset="-128"/>
              </a:rPr>
              <a:t>c. </a:t>
            </a:r>
            <a:r>
              <a:rPr lang="ja-JP" altLang="en-US" sz="1200" dirty="0">
                <a:solidFill>
                  <a:schemeClr val="tx1">
                    <a:lumMod val="85000"/>
                    <a:lumOff val="15000"/>
                  </a:schemeClr>
                </a:solidFill>
                <a:latin typeface="+mn-ea"/>
                <a:cs typeface="Meiryo UI" panose="020B0604030504040204" pitchFamily="50" charset="-128"/>
              </a:rPr>
              <a:t>ショーケースで触れた日本の魅力を実際に現地で体験するため、</a:t>
            </a:r>
            <a:r>
              <a:rPr lang="ja-JP" altLang="en-US" sz="1200" u="heavy" dirty="0">
                <a:solidFill>
                  <a:schemeClr val="tx1">
                    <a:lumMod val="85000"/>
                    <a:lumOff val="15000"/>
                  </a:schemeClr>
                </a:solidFill>
                <a:latin typeface="+mn-ea"/>
                <a:cs typeface="Meiryo UI" panose="020B0604030504040204" pitchFamily="50" charset="-128"/>
              </a:rPr>
              <a:t>各地へ観光客を送り出す機能</a:t>
            </a:r>
            <a:r>
              <a:rPr lang="ja-JP" altLang="en-US" sz="1200" dirty="0">
                <a:solidFill>
                  <a:schemeClr val="tx1">
                    <a:lumMod val="85000"/>
                    <a:lumOff val="15000"/>
                  </a:schemeClr>
                </a:solidFill>
                <a:latin typeface="+mn-ea"/>
                <a:cs typeface="Meiryo UI" panose="020B0604030504040204" pitchFamily="50" charset="-128"/>
              </a:rPr>
              <a:t>を有する施設</a:t>
            </a:r>
            <a:r>
              <a:rPr lang="ja-JP" altLang="en-US" sz="1050" dirty="0">
                <a:solidFill>
                  <a:schemeClr val="tx1">
                    <a:lumMod val="85000"/>
                    <a:lumOff val="15000"/>
                  </a:schemeClr>
                </a:solidFill>
                <a:latin typeface="+mn-ea"/>
                <a:cs typeface="Meiryo UI" panose="020B0604030504040204" pitchFamily="50" charset="-128"/>
              </a:rPr>
              <a:t>（国内旅行の提案・アレンジ施設等）</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en-US" altLang="ja-JP" sz="1400" dirty="0">
                <a:solidFill>
                  <a:schemeClr val="tx1">
                    <a:lumMod val="85000"/>
                    <a:lumOff val="15000"/>
                  </a:schemeClr>
                </a:solidFill>
                <a:latin typeface="+mn-ea"/>
                <a:cs typeface="Meiryo UI" panose="020B0604030504040204" pitchFamily="50" charset="-128"/>
              </a:rPr>
              <a:t>d. </a:t>
            </a:r>
            <a:r>
              <a:rPr lang="ja-JP" altLang="en-US" sz="1200" dirty="0">
                <a:solidFill>
                  <a:schemeClr val="tx1">
                    <a:lumMod val="85000"/>
                    <a:lumOff val="15000"/>
                  </a:schemeClr>
                </a:solidFill>
                <a:latin typeface="+mn-ea"/>
                <a:cs typeface="Meiryo UI" panose="020B0604030504040204" pitchFamily="50" charset="-128"/>
              </a:rPr>
              <a:t>国際競争力のある滞在型観光拠点として、</a:t>
            </a:r>
            <a:r>
              <a:rPr lang="ja-JP" altLang="en-US" sz="1200" u="heavy" dirty="0">
                <a:solidFill>
                  <a:schemeClr val="tx1">
                    <a:lumMod val="85000"/>
                    <a:lumOff val="15000"/>
                  </a:schemeClr>
                </a:solidFill>
                <a:latin typeface="+mn-ea"/>
                <a:cs typeface="Meiryo UI" panose="020B0604030504040204" pitchFamily="50" charset="-128"/>
              </a:rPr>
              <a:t>宿泊需要に対応し、かつ、宿泊需要を生み出す機能</a:t>
            </a:r>
            <a:r>
              <a:rPr lang="ja-JP" altLang="en-US" sz="1200" dirty="0">
                <a:solidFill>
                  <a:schemeClr val="tx1">
                    <a:lumMod val="85000"/>
                    <a:lumOff val="15000"/>
                  </a:schemeClr>
                </a:solidFill>
                <a:latin typeface="+mn-ea"/>
                <a:cs typeface="Meiryo UI" panose="020B0604030504040204" pitchFamily="50" charset="-128"/>
              </a:rPr>
              <a:t>を有する施設</a:t>
            </a:r>
            <a:r>
              <a:rPr lang="ja-JP" altLang="en-US" sz="1050" dirty="0">
                <a:solidFill>
                  <a:schemeClr val="tx1">
                    <a:lumMod val="85000"/>
                    <a:lumOff val="15000"/>
                  </a:schemeClr>
                </a:solidFill>
                <a:latin typeface="+mn-ea"/>
                <a:cs typeface="Meiryo UI" panose="020B0604030504040204" pitchFamily="50" charset="-128"/>
              </a:rPr>
              <a:t>（ホテル等）</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en-US" altLang="ja-JP" sz="1200" dirty="0">
                <a:solidFill>
                  <a:schemeClr val="tx1">
                    <a:lumMod val="85000"/>
                    <a:lumOff val="15000"/>
                  </a:schemeClr>
                </a:solidFill>
                <a:latin typeface="+mn-ea"/>
                <a:cs typeface="Meiryo UI" panose="020B0604030504040204" pitchFamily="50" charset="-128"/>
              </a:rPr>
              <a:t>※</a:t>
            </a:r>
            <a:r>
              <a:rPr lang="ja-JP" altLang="en-US" sz="1200" u="heavy" dirty="0">
                <a:solidFill>
                  <a:schemeClr val="tx1">
                    <a:lumMod val="85000"/>
                    <a:lumOff val="15000"/>
                  </a:schemeClr>
                </a:solidFill>
                <a:latin typeface="+mn-ea"/>
                <a:cs typeface="Meiryo UI" panose="020B0604030504040204" pitchFamily="50" charset="-128"/>
              </a:rPr>
              <a:t>これら全てが一体となっている施設</a:t>
            </a:r>
            <a:r>
              <a:rPr lang="ja-JP" altLang="en-US" sz="1200" dirty="0">
                <a:solidFill>
                  <a:schemeClr val="tx1">
                    <a:lumMod val="85000"/>
                    <a:lumOff val="15000"/>
                  </a:schemeClr>
                </a:solidFill>
                <a:latin typeface="+mn-ea"/>
                <a:cs typeface="Meiryo UI" panose="020B0604030504040204" pitchFamily="50" charset="-128"/>
              </a:rPr>
              <a:t>で、</a:t>
            </a:r>
            <a:r>
              <a:rPr lang="ja-JP" altLang="en-US" sz="1200" u="heavy" dirty="0">
                <a:solidFill>
                  <a:schemeClr val="tx1">
                    <a:lumMod val="85000"/>
                    <a:lumOff val="15000"/>
                  </a:schemeClr>
                </a:solidFill>
                <a:latin typeface="+mn-ea"/>
                <a:cs typeface="Meiryo UI" panose="020B0604030504040204" pitchFamily="50" charset="-128"/>
              </a:rPr>
              <a:t>各構成施設が国際競争力を有する</a:t>
            </a:r>
            <a:r>
              <a:rPr lang="ja-JP" altLang="en-US" sz="1200" dirty="0">
                <a:solidFill>
                  <a:schemeClr val="tx1">
                    <a:lumMod val="85000"/>
                    <a:lumOff val="15000"/>
                  </a:schemeClr>
                </a:solidFill>
                <a:latin typeface="+mn-ea"/>
                <a:cs typeface="Meiryo UI" panose="020B0604030504040204" pitchFamily="50" charset="-128"/>
              </a:rPr>
              <a:t>とともに、</a:t>
            </a:r>
            <a:r>
              <a:rPr lang="ja-JP" altLang="en-US" sz="1200" u="heavy" dirty="0">
                <a:solidFill>
                  <a:schemeClr val="tx1">
                    <a:lumMod val="85000"/>
                    <a:lumOff val="15000"/>
                  </a:schemeClr>
                </a:solidFill>
                <a:latin typeface="+mn-ea"/>
                <a:cs typeface="Meiryo UI" panose="020B0604030504040204" pitchFamily="50" charset="-128"/>
              </a:rPr>
              <a:t>全国的な見地からも我が国を代表する施設として</a:t>
            </a:r>
            <a:endParaRPr lang="en-US" altLang="ja-JP" sz="1200" u="heavy"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u="heavy" dirty="0">
                <a:solidFill>
                  <a:schemeClr val="tx1">
                    <a:lumMod val="85000"/>
                    <a:lumOff val="15000"/>
                  </a:schemeClr>
                </a:solidFill>
                <a:latin typeface="+mn-ea"/>
                <a:cs typeface="Meiryo UI" panose="020B0604030504040204" pitchFamily="50" charset="-128"/>
              </a:rPr>
              <a:t>経済効果を生み出すもの</a:t>
            </a:r>
            <a:endParaRPr lang="en-US" altLang="ja-JP" sz="1200" u="heavy" dirty="0">
              <a:solidFill>
                <a:schemeClr val="tx1">
                  <a:lumMod val="85000"/>
                  <a:lumOff val="15000"/>
                </a:schemeClr>
              </a:solidFill>
              <a:latin typeface="+mn-ea"/>
              <a:cs typeface="Meiryo UI" panose="020B0604030504040204" pitchFamily="50" charset="-128"/>
            </a:endParaRPr>
          </a:p>
        </p:txBody>
      </p:sp>
      <p:sp>
        <p:nvSpPr>
          <p:cNvPr id="4" name="テキスト ボックス 3"/>
          <p:cNvSpPr txBox="1"/>
          <p:nvPr/>
        </p:nvSpPr>
        <p:spPr>
          <a:xfrm>
            <a:off x="0" y="1"/>
            <a:ext cx="12192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第２回　特定複合観光施設</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の主なポイント</a:t>
            </a:r>
          </a:p>
        </p:txBody>
      </p:sp>
      <p:sp>
        <p:nvSpPr>
          <p:cNvPr id="3" name="正方形/長方形 2"/>
          <p:cNvSpPr/>
          <p:nvPr/>
        </p:nvSpPr>
        <p:spPr>
          <a:xfrm>
            <a:off x="7514004" y="461665"/>
            <a:ext cx="467799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第２回特定複合観光施設区域整備推進会議（</a:t>
            </a:r>
            <a:r>
              <a:rPr lang="en-US" altLang="ja-JP"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H29.5.10</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6" name="テキスト ボックス 5"/>
          <p:cNvSpPr txBox="1"/>
          <p:nvPr/>
        </p:nvSpPr>
        <p:spPr>
          <a:xfrm>
            <a:off x="929253" y="3144612"/>
            <a:ext cx="10339762" cy="1438855"/>
          </a:xfrm>
          <a:prstGeom prst="rect">
            <a:avLst/>
          </a:prstGeom>
          <a:noFill/>
          <a:ln w="12700">
            <a:solidFill>
              <a:schemeClr val="tx1"/>
            </a:solidFill>
          </a:ln>
        </p:spPr>
        <p:txBody>
          <a:bodyPr wrap="square" rtlCol="0">
            <a:spAutoFit/>
          </a:bodyPr>
          <a:lstStyle/>
          <a:p>
            <a:pPr>
              <a:lnSpc>
                <a:spcPts val="1500"/>
              </a:lnSpc>
            </a:pP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○一体として構成すべき中核施設の種類・要件　⇒上記のとおり</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○施設の設置・運営の一体性の原則</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①ＩＲ事業主体の一体性・・・経営責任の明確化、事業内の収益還元の確実化等のため</a:t>
            </a:r>
            <a:r>
              <a:rPr lang="ja-JP" altLang="en-US" sz="1200" u="heavy" dirty="0">
                <a:solidFill>
                  <a:schemeClr val="tx1">
                    <a:lumMod val="85000"/>
                    <a:lumOff val="15000"/>
                  </a:schemeClr>
                </a:solidFill>
                <a:latin typeface="+mn-ea"/>
                <a:cs typeface="Meiryo UI" panose="020B0604030504040204" pitchFamily="50" charset="-128"/>
              </a:rPr>
              <a:t>一体性が確保された事業者（ＳＰＣ等）</a:t>
            </a:r>
            <a:r>
              <a:rPr lang="ja-JP" altLang="en-US" sz="1200" dirty="0">
                <a:solidFill>
                  <a:schemeClr val="tx1">
                    <a:lumMod val="85000"/>
                    <a:lumOff val="15000"/>
                  </a:schemeClr>
                </a:solidFill>
                <a:latin typeface="+mn-ea"/>
                <a:cs typeface="Meiryo UI" panose="020B0604030504040204" pitchFamily="50" charset="-128"/>
              </a:rPr>
              <a:t>が経営</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②ＩＲ施設の地理的一体性・・・各施設の相互連携相乗効果の最大化を図る観点から</a:t>
            </a:r>
            <a:r>
              <a:rPr lang="ja-JP" altLang="en-US" sz="1200" u="heavy" dirty="0">
                <a:solidFill>
                  <a:schemeClr val="tx1">
                    <a:lumMod val="85000"/>
                    <a:lumOff val="15000"/>
                  </a:schemeClr>
                </a:solidFill>
                <a:latin typeface="+mn-ea"/>
                <a:cs typeface="Meiryo UI" panose="020B0604030504040204" pitchFamily="50" charset="-128"/>
              </a:rPr>
              <a:t>一群となった単一の区画に集約して設置</a:t>
            </a:r>
            <a:endParaRPr lang="en-US" altLang="ja-JP" sz="1200" u="heavy"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○施設と区域の対応関係</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区域とは</a:t>
            </a:r>
            <a:r>
              <a:rPr lang="ja-JP" altLang="en-US" sz="1200" u="heavy" dirty="0">
                <a:solidFill>
                  <a:schemeClr val="tx1">
                    <a:lumMod val="85000"/>
                    <a:lumOff val="15000"/>
                  </a:schemeClr>
                </a:solidFill>
                <a:latin typeface="+mn-ea"/>
                <a:cs typeface="Meiryo UI" panose="020B0604030504040204" pitchFamily="50" charset="-128"/>
              </a:rPr>
              <a:t>ＩＲ施設が設置される単一の区画</a:t>
            </a:r>
            <a:r>
              <a:rPr lang="ja-JP" altLang="en-US" sz="1200" dirty="0">
                <a:solidFill>
                  <a:schemeClr val="tx1">
                    <a:lumMod val="85000"/>
                    <a:lumOff val="15000"/>
                  </a:schemeClr>
                </a:solidFill>
                <a:latin typeface="+mn-ea"/>
                <a:cs typeface="Meiryo UI" panose="020B0604030504040204" pitchFamily="50" charset="-128"/>
              </a:rPr>
              <a:t>（施設の敷地の範囲と同一</a:t>
            </a:r>
            <a:r>
              <a:rPr lang="ja-JP" altLang="en-US" sz="1000" dirty="0">
                <a:solidFill>
                  <a:schemeClr val="tx1">
                    <a:lumMod val="85000"/>
                    <a:lumOff val="15000"/>
                  </a:schemeClr>
                </a:solidFill>
                <a:latin typeface="+mn-ea"/>
                <a:cs typeface="Meiryo UI" panose="020B0604030504040204" pitchFamily="50" charset="-128"/>
              </a:rPr>
              <a:t>）　</a:t>
            </a:r>
            <a:r>
              <a:rPr lang="en-US" altLang="ja-JP" sz="10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複数地域での分散設置は想定していない模様</a:t>
            </a:r>
            <a:endParaRPr lang="en-US" altLang="ja-JP" sz="10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9" name="角丸四角形 8"/>
          <p:cNvSpPr/>
          <p:nvPr/>
        </p:nvSpPr>
        <p:spPr>
          <a:xfrm>
            <a:off x="889597" y="804150"/>
            <a:ext cx="3361147" cy="353156"/>
          </a:xfrm>
          <a:prstGeom prst="roundRect">
            <a:avLst>
              <a:gd name="adj" fmla="val 36598"/>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特定複合観光施設</a:t>
            </a:r>
            <a:endParaRPr kumimoji="1" lang="ja-JP" altLang="en-US" sz="1600" b="1" dirty="0">
              <a:solidFill>
                <a:schemeClr val="tx1"/>
              </a:solidFill>
            </a:endParaRPr>
          </a:p>
        </p:txBody>
      </p:sp>
      <p:sp>
        <p:nvSpPr>
          <p:cNvPr id="14" name="テキスト ボックス 13"/>
          <p:cNvSpPr txBox="1"/>
          <p:nvPr/>
        </p:nvSpPr>
        <p:spPr>
          <a:xfrm>
            <a:off x="928467" y="4943418"/>
            <a:ext cx="10353426" cy="1823576"/>
          </a:xfrm>
          <a:prstGeom prst="rect">
            <a:avLst/>
          </a:prstGeom>
          <a:noFill/>
          <a:ln w="12700">
            <a:solidFill>
              <a:schemeClr val="tx1"/>
            </a:solidFill>
          </a:ln>
        </p:spPr>
        <p:txBody>
          <a:bodyPr wrap="square" rtlCol="0">
            <a:spAutoFit/>
          </a:bodyPr>
          <a:lstStyle/>
          <a:p>
            <a:pPr>
              <a:lnSpc>
                <a:spcPts val="1500"/>
              </a:lnSpc>
            </a:pP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１　国の区域認定（主務大臣）・・・主務大臣は観光振興を所掌する</a:t>
            </a:r>
            <a:r>
              <a:rPr lang="ja-JP" altLang="en-US" sz="1200" u="heavy" dirty="0">
                <a:solidFill>
                  <a:schemeClr val="tx1">
                    <a:lumMod val="85000"/>
                    <a:lumOff val="15000"/>
                  </a:schemeClr>
                </a:solidFill>
                <a:latin typeface="+mn-ea"/>
                <a:cs typeface="Meiryo UI" panose="020B0604030504040204" pitchFamily="50" charset="-128"/>
              </a:rPr>
              <a:t>国土交通大臣</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２　区域認定の申請主体・・・認定申請の主体は</a:t>
            </a:r>
            <a:r>
              <a:rPr lang="ja-JP" altLang="en-US" sz="1200" u="heavy" dirty="0">
                <a:solidFill>
                  <a:schemeClr val="tx1">
                    <a:lumMod val="85000"/>
                    <a:lumOff val="15000"/>
                  </a:schemeClr>
                </a:solidFill>
                <a:latin typeface="+mn-ea"/>
                <a:cs typeface="Meiryo UI" panose="020B0604030504040204" pitchFamily="50" charset="-128"/>
              </a:rPr>
              <a:t>都道府県を基本としつつ、政令指定都市も含める</a:t>
            </a:r>
            <a:endParaRPr lang="en-US" altLang="ja-JP" sz="1200" u="heavy"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３　事業者選定と区域認定の先後関係・・・①</a:t>
            </a:r>
            <a:r>
              <a:rPr lang="ja-JP" altLang="en-US" sz="1200" u="heavy" dirty="0">
                <a:solidFill>
                  <a:schemeClr val="tx1">
                    <a:lumMod val="85000"/>
                    <a:lumOff val="15000"/>
                  </a:schemeClr>
                </a:solidFill>
                <a:latin typeface="+mn-ea"/>
                <a:cs typeface="Meiryo UI" panose="020B0604030504040204" pitchFamily="50" charset="-128"/>
              </a:rPr>
              <a:t>地方公共団体が事業者を選定</a:t>
            </a:r>
            <a:r>
              <a:rPr lang="ja-JP" altLang="en-US" sz="1200" dirty="0">
                <a:solidFill>
                  <a:schemeClr val="tx1">
                    <a:lumMod val="85000"/>
                    <a:lumOff val="15000"/>
                  </a:schemeClr>
                </a:solidFill>
                <a:latin typeface="+mn-ea"/>
                <a:cs typeface="Meiryo UI" panose="020B0604030504040204" pitchFamily="50" charset="-128"/>
              </a:rPr>
              <a:t>し、事業者の提案に基づき区域に関する</a:t>
            </a:r>
            <a:r>
              <a:rPr lang="ja-JP" altLang="en-US" sz="1200" u="heavy" dirty="0">
                <a:solidFill>
                  <a:schemeClr val="tx1">
                    <a:lumMod val="85000"/>
                    <a:lumOff val="15000"/>
                  </a:schemeClr>
                </a:solidFill>
                <a:latin typeface="+mn-ea"/>
                <a:cs typeface="Meiryo UI" panose="020B0604030504040204" pitchFamily="50" charset="-128"/>
              </a:rPr>
              <a:t>具体的な事業計画を作成</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②</a:t>
            </a:r>
            <a:r>
              <a:rPr lang="ja-JP" altLang="en-US" sz="1200" u="heavy" dirty="0">
                <a:solidFill>
                  <a:schemeClr val="tx1">
                    <a:lumMod val="85000"/>
                    <a:lumOff val="15000"/>
                  </a:schemeClr>
                </a:solidFill>
                <a:latin typeface="+mn-ea"/>
                <a:cs typeface="Meiryo UI" panose="020B0604030504040204" pitchFamily="50" charset="-128"/>
              </a:rPr>
              <a:t>地方公共団体が</a:t>
            </a:r>
            <a:r>
              <a:rPr lang="ja-JP" altLang="en-US" sz="1200" dirty="0">
                <a:solidFill>
                  <a:schemeClr val="tx1">
                    <a:lumMod val="85000"/>
                    <a:lumOff val="15000"/>
                  </a:schemeClr>
                </a:solidFill>
                <a:latin typeface="+mn-ea"/>
                <a:cs typeface="Meiryo UI" panose="020B0604030504040204" pitchFamily="50" charset="-128"/>
              </a:rPr>
              <a:t>区域、事業者、</a:t>
            </a:r>
            <a:r>
              <a:rPr lang="ja-JP" altLang="en-US" sz="1200" u="heavy" dirty="0">
                <a:solidFill>
                  <a:schemeClr val="tx1">
                    <a:lumMod val="85000"/>
                    <a:lumOff val="15000"/>
                  </a:schemeClr>
                </a:solidFill>
                <a:latin typeface="+mn-ea"/>
                <a:cs typeface="Meiryo UI" panose="020B0604030504040204" pitchFamily="50" charset="-128"/>
              </a:rPr>
              <a:t>事業計画に加えて、懸念事項への対応、周辺インフラ整備や周</a:t>
            </a:r>
            <a:endParaRPr lang="en-US" altLang="ja-JP" sz="1200" u="heavy"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u="heavy" dirty="0">
                <a:solidFill>
                  <a:schemeClr val="tx1">
                    <a:lumMod val="85000"/>
                    <a:lumOff val="15000"/>
                  </a:schemeClr>
                </a:solidFill>
                <a:latin typeface="+mn-ea"/>
                <a:cs typeface="Meiryo UI" panose="020B0604030504040204" pitchFamily="50" charset="-128"/>
              </a:rPr>
              <a:t>辺環境対策等の地方公共団体の施策を含む区域に係る整備計画を策定</a:t>
            </a:r>
            <a:r>
              <a:rPr lang="ja-JP" altLang="en-US" sz="1200" dirty="0">
                <a:solidFill>
                  <a:schemeClr val="tx1">
                    <a:lumMod val="85000"/>
                    <a:lumOff val="15000"/>
                  </a:schemeClr>
                </a:solidFill>
                <a:latin typeface="+mn-ea"/>
                <a:cs typeface="Meiryo UI" panose="020B0604030504040204" pitchFamily="50" charset="-128"/>
              </a:rPr>
              <a:t>し、</a:t>
            </a:r>
            <a:r>
              <a:rPr lang="ja-JP" altLang="en-US" sz="1200" u="heavy" dirty="0">
                <a:solidFill>
                  <a:schemeClr val="tx1">
                    <a:lumMod val="85000"/>
                    <a:lumOff val="15000"/>
                  </a:schemeClr>
                </a:solidFill>
                <a:latin typeface="+mn-ea"/>
                <a:cs typeface="Meiryo UI" panose="020B0604030504040204" pitchFamily="50" charset="-128"/>
              </a:rPr>
              <a:t>国に申請</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　　　　　　　　　　　　　　　　　　　　　　　　　　 ③</a:t>
            </a:r>
            <a:r>
              <a:rPr lang="ja-JP" altLang="en-US" sz="1200" u="heavy" dirty="0">
                <a:solidFill>
                  <a:schemeClr val="tx1">
                    <a:lumMod val="85000"/>
                    <a:lumOff val="15000"/>
                  </a:schemeClr>
                </a:solidFill>
                <a:latin typeface="+mn-ea"/>
                <a:cs typeface="Meiryo UI" panose="020B0604030504040204" pitchFamily="50" charset="-128"/>
              </a:rPr>
              <a:t>国は日本型ＩＲに相応しいと認めた整備計画に係る区域を認定</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４　区域の認定に当たって考慮すべき要素等・・・</a:t>
            </a:r>
            <a:r>
              <a:rPr lang="ja-JP" altLang="en-US" sz="1200" u="heavy" dirty="0">
                <a:solidFill>
                  <a:schemeClr val="tx1">
                    <a:lumMod val="85000"/>
                    <a:lumOff val="15000"/>
                  </a:schemeClr>
                </a:solidFill>
                <a:latin typeface="+mn-ea"/>
                <a:cs typeface="Meiryo UI" panose="020B0604030504040204" pitchFamily="50" charset="-128"/>
              </a:rPr>
              <a:t>国際的・全国的な見地から効果の高いもの</a:t>
            </a:r>
            <a:r>
              <a:rPr lang="ja-JP" altLang="en-US" sz="1200" dirty="0">
                <a:solidFill>
                  <a:schemeClr val="tx1">
                    <a:lumMod val="85000"/>
                    <a:lumOff val="15000"/>
                  </a:schemeClr>
                </a:solidFill>
                <a:latin typeface="+mn-ea"/>
                <a:cs typeface="Meiryo UI" panose="020B0604030504040204" pitchFamily="50" charset="-128"/>
              </a:rPr>
              <a:t>を国が認定</a:t>
            </a:r>
            <a:endParaRPr lang="en-US" altLang="ja-JP" sz="1200" dirty="0">
              <a:solidFill>
                <a:schemeClr val="tx1">
                  <a:lumMod val="85000"/>
                  <a:lumOff val="15000"/>
                </a:schemeClr>
              </a:solidFill>
              <a:latin typeface="+mn-ea"/>
              <a:cs typeface="Meiryo UI" panose="020B0604030504040204" pitchFamily="50" charset="-128"/>
            </a:endParaRPr>
          </a:p>
          <a:p>
            <a:pPr>
              <a:lnSpc>
                <a:spcPts val="1500"/>
              </a:lnSpc>
            </a:pPr>
            <a:r>
              <a:rPr lang="ja-JP" altLang="en-US" sz="1200" dirty="0">
                <a:solidFill>
                  <a:schemeClr val="tx1">
                    <a:lumMod val="85000"/>
                    <a:lumOff val="15000"/>
                  </a:schemeClr>
                </a:solidFill>
                <a:latin typeface="+mn-ea"/>
                <a:cs typeface="Meiryo UI" panose="020B0604030504040204" pitchFamily="50" charset="-128"/>
              </a:rPr>
              <a:t>５　区域認定数の上限・・・国際競争力、ギャンブル等依存症予防等の観点から</a:t>
            </a:r>
            <a:r>
              <a:rPr lang="ja-JP" altLang="en-US" sz="1200" u="heavy" dirty="0">
                <a:solidFill>
                  <a:schemeClr val="tx1">
                    <a:lumMod val="85000"/>
                    <a:lumOff val="15000"/>
                  </a:schemeClr>
                </a:solidFill>
                <a:latin typeface="+mn-ea"/>
                <a:cs typeface="Meiryo UI" panose="020B0604030504040204" pitchFamily="50" charset="-128"/>
              </a:rPr>
              <a:t>当初の区域数の上限を検討</a:t>
            </a:r>
            <a:endParaRPr lang="en-US" altLang="ja-JP" sz="1200" u="heavy" dirty="0">
              <a:solidFill>
                <a:schemeClr val="tx1">
                  <a:lumMod val="85000"/>
                  <a:lumOff val="15000"/>
                </a:schemeClr>
              </a:solidFill>
              <a:latin typeface="+mn-ea"/>
              <a:cs typeface="Meiryo UI" panose="020B0604030504040204" pitchFamily="50" charset="-128"/>
            </a:endParaRPr>
          </a:p>
        </p:txBody>
      </p:sp>
      <p:sp>
        <p:nvSpPr>
          <p:cNvPr id="12" name="角丸四角形 11"/>
          <p:cNvSpPr/>
          <p:nvPr/>
        </p:nvSpPr>
        <p:spPr>
          <a:xfrm>
            <a:off x="889597" y="2968034"/>
            <a:ext cx="5937890" cy="353156"/>
          </a:xfrm>
          <a:prstGeom prst="roundRect">
            <a:avLst>
              <a:gd name="adj" fmla="val 36598"/>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構成施設、一体性の原則、施設と区域の対応関係</a:t>
            </a:r>
          </a:p>
        </p:txBody>
      </p:sp>
      <p:sp>
        <p:nvSpPr>
          <p:cNvPr id="16" name="角丸四角形 15"/>
          <p:cNvSpPr/>
          <p:nvPr/>
        </p:nvSpPr>
        <p:spPr>
          <a:xfrm>
            <a:off x="886892" y="4725144"/>
            <a:ext cx="3361147" cy="353156"/>
          </a:xfrm>
          <a:prstGeom prst="roundRect">
            <a:avLst>
              <a:gd name="adj" fmla="val 36598"/>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区域認定制度</a:t>
            </a:r>
          </a:p>
        </p:txBody>
      </p:sp>
      <p:sp>
        <p:nvSpPr>
          <p:cNvPr id="2" name="線吹き出し 1 (枠付き) 1"/>
          <p:cNvSpPr/>
          <p:nvPr/>
        </p:nvSpPr>
        <p:spPr>
          <a:xfrm>
            <a:off x="8612225" y="6221214"/>
            <a:ext cx="2392881" cy="540640"/>
          </a:xfrm>
          <a:prstGeom prst="borderCallout1">
            <a:avLst>
              <a:gd name="adj1" fmla="val 40839"/>
              <a:gd name="adj2" fmla="val -2492"/>
              <a:gd name="adj3" fmla="val -8620"/>
              <a:gd name="adj4" fmla="val -21533"/>
            </a:avLst>
          </a:prstGeom>
          <a:solidFill>
            <a:schemeClr val="accent5">
              <a:lumMod val="20000"/>
              <a:lumOff val="80000"/>
            </a:schemeClr>
          </a:solidFill>
          <a:ln w="15875">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latin typeface="+mn-ea"/>
              </a:rPr>
              <a:t>整備計画</a:t>
            </a:r>
            <a:r>
              <a:rPr lang="ja-JP" altLang="en-US" sz="800" dirty="0">
                <a:solidFill>
                  <a:schemeClr val="tx1"/>
                </a:solidFill>
                <a:latin typeface="ＭＳ Ｐ明朝" panose="02020600040205080304" pitchFamily="18" charset="-128"/>
                <a:ea typeface="ＭＳ Ｐ明朝" panose="02020600040205080304" pitchFamily="18" charset="-128"/>
              </a:rPr>
              <a:t>：区域、事業者、事業計画等</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a:t>
            </a:r>
            <a:r>
              <a:rPr lang="en-US" altLang="ja-JP" sz="800" dirty="0">
                <a:solidFill>
                  <a:schemeClr val="tx1"/>
                </a:solidFill>
                <a:latin typeface="ＭＳ Ｐ明朝" panose="02020600040205080304" pitchFamily="18" charset="-128"/>
                <a:ea typeface="ＭＳ Ｐ明朝" panose="02020600040205080304" pitchFamily="18" charset="-128"/>
              </a:rPr>
              <a:t>※</a:t>
            </a:r>
            <a:r>
              <a:rPr lang="ja-JP" altLang="en-US" sz="800" dirty="0">
                <a:solidFill>
                  <a:schemeClr val="tx1"/>
                </a:solidFill>
                <a:latin typeface="ＭＳ Ｐ明朝" panose="02020600040205080304" pitchFamily="18" charset="-128"/>
                <a:ea typeface="ＭＳ Ｐ明朝" panose="02020600040205080304" pitchFamily="18" charset="-128"/>
              </a:rPr>
              <a:t>策定にあたっては、ＩＲ事業者の選定、</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地域の合意形成、議会の議決などの</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800" dirty="0">
                <a:solidFill>
                  <a:schemeClr val="tx1"/>
                </a:solidFill>
                <a:latin typeface="ＭＳ Ｐ明朝" panose="02020600040205080304" pitchFamily="18" charset="-128"/>
                <a:ea typeface="ＭＳ Ｐ明朝" panose="02020600040205080304" pitchFamily="18" charset="-128"/>
              </a:rPr>
              <a:t>　　プロセスが必要</a:t>
            </a:r>
            <a:endParaRPr kumimoji="1" lang="ja-JP" altLang="en-US" sz="800" dirty="0">
              <a:solidFill>
                <a:schemeClr val="tx1"/>
              </a:solidFill>
            </a:endParaRPr>
          </a:p>
        </p:txBody>
      </p:sp>
      <p:sp>
        <p:nvSpPr>
          <p:cNvPr id="13"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4</a:t>
            </a:fld>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7923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18977" y="225451"/>
            <a:ext cx="4825655" cy="579967"/>
          </a:xfrm>
          <a:solidFill>
            <a:schemeClr val="accent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anchor="ctr">
            <a:normAutofit/>
          </a:bodyPr>
          <a:lstStyle/>
          <a:p>
            <a:r>
              <a:rPr lang="ja-JP" altLang="en-US" sz="2400" dirty="0">
                <a:solidFill>
                  <a:schemeClr val="bg1"/>
                </a:solidFill>
                <a:latin typeface="HG丸ｺﾞｼｯｸM-PRO" panose="020F0600000000000000" pitchFamily="50" charset="-128"/>
                <a:ea typeface="HG丸ｺﾞｼｯｸM-PRO" panose="020F0600000000000000" pitchFamily="50" charset="-128"/>
              </a:rPr>
              <a:t>国の検討事項等に係る視点等</a:t>
            </a:r>
          </a:p>
        </p:txBody>
      </p:sp>
      <p:graphicFrame>
        <p:nvGraphicFramePr>
          <p:cNvPr id="5" name="表 4"/>
          <p:cNvGraphicFramePr>
            <a:graphicFrameLocks noGrp="1"/>
          </p:cNvGraphicFramePr>
          <p:nvPr>
            <p:extLst>
              <p:ext uri="{D42A27DB-BD31-4B8C-83A1-F6EECF244321}">
                <p14:modId xmlns:p14="http://schemas.microsoft.com/office/powerpoint/2010/main" val="4122545958"/>
              </p:ext>
            </p:extLst>
          </p:nvPr>
        </p:nvGraphicFramePr>
        <p:xfrm>
          <a:off x="2034864" y="1146219"/>
          <a:ext cx="6542468" cy="5245172"/>
        </p:xfrm>
        <a:graphic>
          <a:graphicData uri="http://schemas.openxmlformats.org/drawingml/2006/table">
            <a:tbl>
              <a:tblPr firstRow="1" bandRow="1">
                <a:tableStyleId>{5C22544A-7EE6-4342-B048-85BDC9FD1C3A}</a:tableStyleId>
              </a:tblPr>
              <a:tblGrid>
                <a:gridCol w="6542468">
                  <a:extLst>
                    <a:ext uri="{9D8B030D-6E8A-4147-A177-3AD203B41FA5}">
                      <a16:colId xmlns:a16="http://schemas.microsoft.com/office/drawing/2014/main" val="1418575793"/>
                    </a:ext>
                  </a:extLst>
                </a:gridCol>
              </a:tblGrid>
              <a:tr h="2086379">
                <a:tc>
                  <a:txBody>
                    <a:bodyPr/>
                    <a:lstStyle/>
                    <a:p>
                      <a:r>
                        <a:rPr kumimoji="1" lang="ja-JP" altLang="en-US" sz="2000" b="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20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2000" b="0" dirty="0">
                          <a:solidFill>
                            <a:schemeClr val="tx1"/>
                          </a:solidFill>
                          <a:latin typeface="HG丸ｺﾞｼｯｸM-PRO" panose="020F0600000000000000" pitchFamily="50" charset="-128"/>
                          <a:ea typeface="HG丸ｺﾞｼｯｸM-PRO" panose="020F0600000000000000" pitchFamily="50" charset="-128"/>
                        </a:rPr>
                        <a:t>効果を最大限発揮できる制度設計</a:t>
                      </a:r>
                      <a:r>
                        <a:rPr kumimoji="1" lang="en-US" altLang="ja-JP" sz="2000" b="0" dirty="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800" b="0" dirty="0">
                        <a:solidFill>
                          <a:schemeClr val="tx1"/>
                        </a:solidFill>
                        <a:latin typeface="HG丸ｺﾞｼｯｸM-PRO" panose="020F0600000000000000" pitchFamily="50" charset="-128"/>
                        <a:ea typeface="HG丸ｺﾞｼｯｸM-PRO" panose="020F0600000000000000" pitchFamily="50" charset="-128"/>
                      </a:endParaRPr>
                    </a:p>
                    <a:p>
                      <a:pPr marL="1171575" indent="-457200">
                        <a:lnSpc>
                          <a:spcPct val="150000"/>
                        </a:lnSpc>
                        <a:buFont typeface="Wingdings" panose="05000000000000000000" pitchFamily="2" charset="2"/>
                        <a:buChar char="Ø"/>
                      </a:pP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特定複合観光施設の種類・要件</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pPr marL="1171575" indent="-457200">
                        <a:lnSpc>
                          <a:spcPct val="150000"/>
                        </a:lnSpc>
                        <a:buFont typeface="Wingdings" panose="05000000000000000000" pitchFamily="2" charset="2"/>
                        <a:buChar char="Ø"/>
                      </a:pP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夢洲が広大な用地を有している視点</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pPr marL="1171575" indent="-457200">
                        <a:lnSpc>
                          <a:spcPct val="150000"/>
                        </a:lnSpc>
                        <a:buFont typeface="Wingdings" panose="05000000000000000000" pitchFamily="2" charset="2"/>
                        <a:buChar char="Ø"/>
                      </a:pP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事業者の適格性審査　　　　　　　　など</a:t>
                      </a:r>
                    </a:p>
                    <a:p>
                      <a:pPr marL="714375" indent="0">
                        <a:buFont typeface="Wingdings" panose="05000000000000000000" pitchFamily="2" charset="2"/>
                        <a:buNone/>
                      </a:pP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6711785"/>
                  </a:ext>
                </a:extLst>
              </a:tr>
              <a:tr h="20219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latin typeface="HG丸ｺﾞｼｯｸM-PRO" panose="020F0600000000000000" pitchFamily="50" charset="-128"/>
                          <a:ea typeface="HG丸ｺﾞｼｯｸM-PRO" panose="020F0600000000000000" pitchFamily="50" charset="-128"/>
                        </a:rPr>
                        <a:t>　</a:t>
                      </a:r>
                      <a:r>
                        <a:rPr kumimoji="1" lang="en-US" altLang="ja-JP" sz="2000" b="0" dirty="0">
                          <a:latin typeface="HG丸ｺﾞｼｯｸM-PRO" panose="020F0600000000000000" pitchFamily="50" charset="-128"/>
                          <a:ea typeface="HG丸ｺﾞｼｯｸM-PRO" panose="020F0600000000000000" pitchFamily="50" charset="-128"/>
                        </a:rPr>
                        <a:t>【</a:t>
                      </a:r>
                      <a:r>
                        <a:rPr kumimoji="1" lang="ja-JP" altLang="en-US" sz="2000" b="0" dirty="0">
                          <a:latin typeface="HG丸ｺﾞｼｯｸM-PRO" panose="020F0600000000000000" pitchFamily="50" charset="-128"/>
                          <a:ea typeface="HG丸ｺﾞｼｯｸM-PRO" panose="020F0600000000000000" pitchFamily="50" charset="-128"/>
                        </a:rPr>
                        <a:t>納付金・入場料</a:t>
                      </a:r>
                      <a:r>
                        <a:rPr kumimoji="1" lang="en-US" altLang="ja-JP" sz="2000" b="0" dirty="0">
                          <a:latin typeface="HG丸ｺﾞｼｯｸM-PRO" panose="020F0600000000000000" pitchFamily="50" charset="-128"/>
                          <a:ea typeface="HG丸ｺﾞｼｯｸM-PRO" panose="020F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dirty="0">
                        <a:latin typeface="HG丸ｺﾞｼｯｸM-PRO" panose="020F0600000000000000" pitchFamily="50" charset="-128"/>
                        <a:ea typeface="HG丸ｺﾞｼｯｸM-PRO" panose="020F0600000000000000" pitchFamily="50" charset="-128"/>
                      </a:endParaRPr>
                    </a:p>
                    <a:p>
                      <a:pPr marL="1171575"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dirty="0">
                          <a:latin typeface="HG丸ｺﾞｼｯｸM-PRO" panose="020F0600000000000000" pitchFamily="50" charset="-128"/>
                          <a:ea typeface="HG丸ｺﾞｼｯｸM-PRO" panose="020F0600000000000000" pitchFamily="50" charset="-128"/>
                        </a:rPr>
                        <a:t>あり方</a:t>
                      </a:r>
                      <a:endParaRPr kumimoji="1" lang="en-US" altLang="ja-JP" sz="1600" b="0" dirty="0">
                        <a:latin typeface="HG丸ｺﾞｼｯｸM-PRO" panose="020F0600000000000000" pitchFamily="50" charset="-128"/>
                        <a:ea typeface="HG丸ｺﾞｼｯｸM-PRO" panose="020F0600000000000000" pitchFamily="50" charset="-128"/>
                      </a:endParaRPr>
                    </a:p>
                    <a:p>
                      <a:pPr marL="7143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b="0" dirty="0">
                          <a:latin typeface="HG丸ｺﾞｼｯｸM-PRO" panose="020F0600000000000000" pitchFamily="50" charset="-128"/>
                          <a:ea typeface="HG丸ｺﾞｼｯｸM-PRO" panose="020F0600000000000000" pitchFamily="50" charset="-128"/>
                        </a:rPr>
                        <a:t>　　　国際競争力確保の視点</a:t>
                      </a:r>
                      <a:endParaRPr kumimoji="1" lang="en-US" altLang="ja-JP" sz="1600" b="0" dirty="0">
                        <a:latin typeface="HG丸ｺﾞｼｯｸM-PRO" panose="020F0600000000000000" pitchFamily="50" charset="-128"/>
                        <a:ea typeface="HG丸ｺﾞｼｯｸM-PRO" panose="020F0600000000000000" pitchFamily="50" charset="-128"/>
                      </a:endParaRPr>
                    </a:p>
                    <a:p>
                      <a:pPr marL="1171575"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dirty="0">
                          <a:latin typeface="HG丸ｺﾞｼｯｸM-PRO" panose="020F0600000000000000" pitchFamily="50" charset="-128"/>
                          <a:ea typeface="HG丸ｺﾞｼｯｸM-PRO" panose="020F0600000000000000" pitchFamily="50" charset="-128"/>
                        </a:rPr>
                        <a:t>使　途</a:t>
                      </a:r>
                      <a:endParaRPr kumimoji="1" lang="en-US" altLang="ja-JP" sz="1600" b="0" dirty="0">
                        <a:latin typeface="HG丸ｺﾞｼｯｸM-PRO" panose="020F0600000000000000" pitchFamily="50" charset="-128"/>
                        <a:ea typeface="HG丸ｺﾞｼｯｸM-PRO" panose="020F0600000000000000" pitchFamily="50" charset="-128"/>
                      </a:endParaRPr>
                    </a:p>
                    <a:p>
                      <a:pPr marL="7143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b="0" dirty="0">
                          <a:latin typeface="HG丸ｺﾞｼｯｸM-PRO" panose="020F0600000000000000" pitchFamily="50" charset="-128"/>
                          <a:ea typeface="HG丸ｺﾞｼｯｸM-PRO" panose="020F0600000000000000" pitchFamily="50" charset="-128"/>
                        </a:rPr>
                        <a:t>　　　地域の実情に応じた効果的な還元の実現の視点</a:t>
                      </a:r>
                      <a:endParaRPr kumimoji="1" lang="en-US" altLang="ja-JP" sz="1600" b="0" dirty="0">
                        <a:latin typeface="HG丸ｺﾞｼｯｸM-PRO" panose="020F0600000000000000" pitchFamily="50" charset="-128"/>
                        <a:ea typeface="HG丸ｺﾞｼｯｸM-PRO" panose="020F06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246121"/>
                  </a:ext>
                </a:extLst>
              </a:tr>
              <a:tr h="1136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latin typeface="HG丸ｺﾞｼｯｸM-PRO" panose="020F0600000000000000" pitchFamily="50" charset="-128"/>
                          <a:ea typeface="HG丸ｺﾞｼｯｸM-PRO" panose="020F0600000000000000" pitchFamily="50" charset="-128"/>
                        </a:rPr>
                        <a:t>　</a:t>
                      </a:r>
                      <a:r>
                        <a:rPr kumimoji="1" lang="en-US" altLang="ja-JP" sz="2000" b="0" dirty="0">
                          <a:latin typeface="HG丸ｺﾞｼｯｸM-PRO" panose="020F0600000000000000" pitchFamily="50" charset="-128"/>
                          <a:ea typeface="HG丸ｺﾞｼｯｸM-PRO" panose="020F0600000000000000" pitchFamily="50" charset="-128"/>
                        </a:rPr>
                        <a:t>【</a:t>
                      </a:r>
                      <a:r>
                        <a:rPr kumimoji="1" lang="ja-JP" altLang="en-US" sz="2000" b="0" dirty="0">
                          <a:latin typeface="HG丸ｺﾞｼｯｸM-PRO" panose="020F0600000000000000" pitchFamily="50" charset="-128"/>
                          <a:ea typeface="HG丸ｺﾞｼｯｸM-PRO" panose="020F0600000000000000" pitchFamily="50" charset="-128"/>
                        </a:rPr>
                        <a:t>懸念事項に関する事項</a:t>
                      </a:r>
                      <a:r>
                        <a:rPr kumimoji="1" lang="en-US" altLang="ja-JP" sz="2000" b="0" dirty="0">
                          <a:latin typeface="HG丸ｺﾞｼｯｸM-PRO" panose="020F0600000000000000" pitchFamily="50" charset="-128"/>
                          <a:ea typeface="HG丸ｺﾞｼｯｸM-PRO" panose="020F0600000000000000" pitchFamily="50" charset="-128"/>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1918975"/>
                  </a:ext>
                </a:extLst>
              </a:tr>
            </a:tbl>
          </a:graphicData>
        </a:graphic>
      </p:graphicFrame>
      <p:sp>
        <p:nvSpPr>
          <p:cNvPr id="6" name="テキスト ボックス 1"/>
          <p:cNvSpPr txBox="1"/>
          <p:nvPr/>
        </p:nvSpPr>
        <p:spPr>
          <a:xfrm>
            <a:off x="11732092" y="6529590"/>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5</a:t>
            </a:fld>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262744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1638</Words>
  <Application>Microsoft Office PowerPoint</Application>
  <PresentationFormat>ワイド画面</PresentationFormat>
  <Paragraphs>135</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HG丸ｺﾞｼｯｸM-PRO</vt:lpstr>
      <vt:lpstr>Meiryo UI</vt:lpstr>
      <vt:lpstr>ＭＳ Ｐ明朝</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国の検討事項等に係る視点等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2025-07-14T00:21:06Z</dcterms:created>
  <dcterms:modified xsi:type="dcterms:W3CDTF">2025-07-14T00:21:32Z</dcterms:modified>
</cp:coreProperties>
</file>