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3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44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79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6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15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74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13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1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60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61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84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77BB-83C0-48ED-B51D-FC3FB180279F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9C6ED-BFDB-4561-9AC5-5235E9A3CD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31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149713"/>
            <a:ext cx="9144000" cy="468000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r>
              <a:rPr lang="en-US" altLang="ja-JP" sz="2215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基本構想（案）に対する府民意見等の募集結果について　　　</a:t>
            </a:r>
            <a:endParaRPr lang="ja-JP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41734" y="701584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結果概要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560458"/>
              </p:ext>
            </p:extLst>
          </p:nvPr>
        </p:nvGraphicFramePr>
        <p:xfrm>
          <a:off x="218943" y="1093574"/>
          <a:ext cx="8731874" cy="1440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211402">
                  <a:extLst>
                    <a:ext uri="{9D8B030D-6E8A-4147-A177-3AD203B41FA5}">
                      <a16:colId xmlns:a16="http://schemas.microsoft.com/office/drawing/2014/main" val="406900164"/>
                    </a:ext>
                  </a:extLst>
                </a:gridCol>
                <a:gridCol w="1339190">
                  <a:extLst>
                    <a:ext uri="{9D8B030D-6E8A-4147-A177-3AD203B41FA5}">
                      <a16:colId xmlns:a16="http://schemas.microsoft.com/office/drawing/2014/main" val="1465724307"/>
                    </a:ext>
                  </a:extLst>
                </a:gridCol>
                <a:gridCol w="6181282">
                  <a:extLst>
                    <a:ext uri="{9D8B030D-6E8A-4147-A177-3AD203B41FA5}">
                      <a16:colId xmlns:a16="http://schemas.microsoft.com/office/drawing/2014/main" val="392376458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実施時期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年 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日（水）～ 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日（金）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 h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25728976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公表内容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提出</a:t>
                      </a: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430</a:t>
                      </a:r>
                      <a:r>
                        <a:rPr lang="ja-JP" altLang="en-US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〔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団体含む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〕</a:t>
                      </a: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4733246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意見件数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1,599</a:t>
                      </a:r>
                      <a:r>
                        <a:rPr lang="ja-JP" altLang="ja-JP" sz="1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（内訳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…</a:t>
                      </a:r>
                      <a:r>
                        <a:rPr lang="ja-JP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公表可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：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1,445</a:t>
                      </a:r>
                      <a:r>
                        <a:rPr lang="ja-JP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、公表不可：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154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件）</a:t>
                      </a:r>
                      <a:endParaRPr lang="ja-JP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5139859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意見の種類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195</a:t>
                      </a:r>
                      <a:r>
                        <a:rPr lang="ja-JP" altLang="en-US" sz="1200" kern="1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種類</a:t>
                      </a:r>
                      <a:endParaRPr lang="ja-JP" sz="1200" b="0" u="sng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647808826"/>
                  </a:ext>
                </a:extLst>
              </a:tr>
            </a:tbl>
          </a:graphicData>
        </a:graphic>
      </p:graphicFrame>
      <p:sp>
        <p:nvSpPr>
          <p:cNvPr id="12" name="テキスト ボックス 1"/>
          <p:cNvSpPr txBox="1"/>
          <p:nvPr/>
        </p:nvSpPr>
        <p:spPr>
          <a:xfrm>
            <a:off x="7714445" y="190529"/>
            <a:ext cx="1229933" cy="386367"/>
          </a:xfrm>
          <a:prstGeom prst="rect">
            <a:avLst/>
          </a:prstGeom>
          <a:solidFill>
            <a:sysClr val="window" lastClr="FFFFFF"/>
          </a:solidFill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ja-JP" sz="1400" kern="10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1400" kern="1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41734" y="2703224"/>
            <a:ext cx="1390852" cy="307777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anchor="ctr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主な意見等</a:t>
            </a:r>
            <a:endParaRPr lang="ja-JP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76094"/>
              </p:ext>
            </p:extLst>
          </p:nvPr>
        </p:nvGraphicFramePr>
        <p:xfrm>
          <a:off x="218943" y="3109189"/>
          <a:ext cx="8725435" cy="35035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618549">
                  <a:extLst>
                    <a:ext uri="{9D8B030D-6E8A-4147-A177-3AD203B41FA5}">
                      <a16:colId xmlns:a16="http://schemas.microsoft.com/office/drawing/2014/main" val="3255045649"/>
                    </a:ext>
                  </a:extLst>
                </a:gridCol>
                <a:gridCol w="7106886">
                  <a:extLst>
                    <a:ext uri="{9D8B030D-6E8A-4147-A177-3AD203B41FA5}">
                      <a16:colId xmlns:a16="http://schemas.microsoft.com/office/drawing/2014/main" val="143712669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大阪の現状と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 取組みの方向性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・最新のデータに置き換えるべき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・カジノ、ＩＲの誘致、大阪ＩＲ基本構想（案）に反対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9523756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のめざす姿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・施設・サービスは時間とともに陳腐化するため、常に新しい施設・サービスのリニューアルが必要</a:t>
                      </a:r>
                      <a:br>
                        <a:rPr lang="en-US" altLang="ja-JP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・送客が効果的に機能しているかを定期的にレビューし、必要に応じて改善を求める体制も整備すべき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・想定事業モデル、経済効果試算、雇用創出効果の前提条件や計算に使用した数値を公表すべき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・ギャンブル依存症、治安・地域風俗の悪化、青少年への悪影響、景観・騒音被害などの社会的コストを公表すべき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65258552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懸念事項と最小化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 </a:t>
                      </a:r>
                      <a:r>
                        <a:rPr lang="ja-JP" altLang="en-US" sz="1200" kern="100" dirty="0" err="1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への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取組み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・ギャンブル等依存症対策の効果を把握するために、目標を定量的に示すべき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・啓発事業や専門治療部門の設置など、ギャンブル等依存症対策にかかる必要経費を示すべき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8134088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4.IR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立地による効果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・納付金は、大阪・関西の観光・文化振興や人材育成、観光インフラ等の整備に使うべき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内で需要が完結し周囲への経済効果は限定的になるなど、ＩＲは経済効果がない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6762218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地域の合意形成に</a:t>
                      </a:r>
                      <a:endParaRPr lang="en-US" alt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altLang="en-US" sz="1200" kern="100" baseline="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向けた理解促進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・資料を工夫するなど、理解促進のために積極的な周知を図るべき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・自治体から住民への一方的な情報伝達だけでなく、住民の意思の把握のため、意見聴取を行うことが必要</a:t>
                      </a:r>
                      <a:endParaRPr 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2981245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ja-JP" altLang="en-US" sz="12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スケジュール等</a:t>
                      </a:r>
                      <a:endParaRPr lang="ja-JP" sz="12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開発に必要な手続き（環境アセスメント等）は、行政が全面的にバックアップし、早期の開業をめざすべき</a:t>
                      </a:r>
                      <a:endParaRPr lang="en-US" alt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en-US" altLang="ja-JP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IR</a:t>
                      </a:r>
                      <a:r>
                        <a:rPr lang="ja-JP" altLang="en-US" sz="1200" b="0" u="none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開業に向けたスケジュールは拙速とならないように十分な期間をとるべき</a:t>
                      </a:r>
                      <a:endParaRPr lang="ja-JP" sz="1200" b="0" u="none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72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21023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90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452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2025-07-29T03:14:00Z</dcterms:created>
  <dcterms:modified xsi:type="dcterms:W3CDTF">2025-07-29T03:14:12Z</dcterms:modified>
</cp:coreProperties>
</file>