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63" r:id="rId2"/>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94" autoAdjust="0"/>
    <p:restoredTop sz="94876" autoAdjust="0"/>
  </p:normalViewPr>
  <p:slideViewPr>
    <p:cSldViewPr>
      <p:cViewPr varScale="1">
        <p:scale>
          <a:sx n="44" d="100"/>
          <a:sy n="44" d="100"/>
        </p:scale>
        <p:origin x="1668" y="56"/>
      </p:cViewPr>
      <p:guideLst>
        <p:guide orient="horz" pos="3024"/>
        <p:guide pos="403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6" cy="496967"/>
          </a:xfrm>
          <a:prstGeom prst="rect">
            <a:avLst/>
          </a:prstGeom>
        </p:spPr>
        <p:txBody>
          <a:bodyPr vert="horz" lIns="95672" tIns="47837" rIns="95672" bIns="4783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6" cy="496967"/>
          </a:xfrm>
          <a:prstGeom prst="rect">
            <a:avLst/>
          </a:prstGeom>
        </p:spPr>
        <p:txBody>
          <a:bodyPr vert="horz" lIns="95672" tIns="47837" rIns="95672" bIns="47837" rtlCol="0"/>
          <a:lstStyle>
            <a:lvl1pPr algn="r">
              <a:defRPr sz="1200"/>
            </a:lvl1pPr>
          </a:lstStyle>
          <a:p>
            <a:fld id="{DA5716A0-B5DA-418B-B81B-AF92FDF8047B}" type="datetimeFigureOut">
              <a:rPr kumimoji="1" lang="ja-JP" altLang="en-US" smtClean="0"/>
              <a:t>2025/7/29</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7288" cy="3725863"/>
          </a:xfrm>
          <a:prstGeom prst="rect">
            <a:avLst/>
          </a:prstGeom>
          <a:noFill/>
          <a:ln w="12700">
            <a:solidFill>
              <a:prstClr val="black"/>
            </a:solidFill>
          </a:ln>
        </p:spPr>
        <p:txBody>
          <a:bodyPr vert="horz" lIns="95672" tIns="47837" rIns="95672" bIns="47837" rtlCol="0" anchor="ctr"/>
          <a:lstStyle/>
          <a:p>
            <a:endParaRPr lang="ja-JP" altLang="en-US"/>
          </a:p>
        </p:txBody>
      </p:sp>
      <p:sp>
        <p:nvSpPr>
          <p:cNvPr id="5" name="ノート プレースホルダー 4"/>
          <p:cNvSpPr>
            <a:spLocks noGrp="1"/>
          </p:cNvSpPr>
          <p:nvPr>
            <p:ph type="body" sz="quarter" idx="3"/>
          </p:nvPr>
        </p:nvSpPr>
        <p:spPr>
          <a:xfrm>
            <a:off x="680721" y="4721188"/>
            <a:ext cx="5445760" cy="4472702"/>
          </a:xfrm>
          <a:prstGeom prst="rect">
            <a:avLst/>
          </a:prstGeom>
        </p:spPr>
        <p:txBody>
          <a:bodyPr vert="horz" lIns="95672" tIns="47837" rIns="95672" bIns="4783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6" cy="496967"/>
          </a:xfrm>
          <a:prstGeom prst="rect">
            <a:avLst/>
          </a:prstGeom>
        </p:spPr>
        <p:txBody>
          <a:bodyPr vert="horz" lIns="95672" tIns="47837" rIns="95672" bIns="4783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6"/>
            <a:ext cx="2949786" cy="496967"/>
          </a:xfrm>
          <a:prstGeom prst="rect">
            <a:avLst/>
          </a:prstGeom>
        </p:spPr>
        <p:txBody>
          <a:bodyPr vert="horz" lIns="95672" tIns="47837" rIns="95672" bIns="47837" rtlCol="0" anchor="b"/>
          <a:lstStyle>
            <a:lvl1pPr algn="r">
              <a:defRPr sz="1200"/>
            </a:lvl1pPr>
          </a:lstStyle>
          <a:p>
            <a:fld id="{7154AD5B-4E08-44F9-A660-7B92ED9DC52F}" type="slidenum">
              <a:rPr kumimoji="1" lang="ja-JP" altLang="en-US" smtClean="0"/>
              <a:t>‹#›</a:t>
            </a:fld>
            <a:endParaRPr kumimoji="1" lang="ja-JP" altLang="en-US"/>
          </a:p>
        </p:txBody>
      </p:sp>
    </p:spTree>
    <p:extLst>
      <p:ext uri="{BB962C8B-B14F-4D97-AF65-F5344CB8AC3E}">
        <p14:creationId xmlns:p14="http://schemas.microsoft.com/office/powerpoint/2010/main" val="252252185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700" kern="1200">
        <a:solidFill>
          <a:schemeClr val="tx1"/>
        </a:solidFill>
        <a:latin typeface="+mn-lt"/>
        <a:ea typeface="+mn-ea"/>
        <a:cs typeface="+mn-cs"/>
      </a:defRPr>
    </a:lvl1pPr>
    <a:lvl2pPr marL="640080" algn="l" defTabSz="1280160" rtl="0" eaLnBrk="1" latinLnBrk="0" hangingPunct="1">
      <a:defRPr kumimoji="1" sz="1700" kern="1200">
        <a:solidFill>
          <a:schemeClr val="tx1"/>
        </a:solidFill>
        <a:latin typeface="+mn-lt"/>
        <a:ea typeface="+mn-ea"/>
        <a:cs typeface="+mn-cs"/>
      </a:defRPr>
    </a:lvl2pPr>
    <a:lvl3pPr marL="1280160" algn="l" defTabSz="1280160" rtl="0" eaLnBrk="1" latinLnBrk="0" hangingPunct="1">
      <a:defRPr kumimoji="1" sz="1700" kern="1200">
        <a:solidFill>
          <a:schemeClr val="tx1"/>
        </a:solidFill>
        <a:latin typeface="+mn-lt"/>
        <a:ea typeface="+mn-ea"/>
        <a:cs typeface="+mn-cs"/>
      </a:defRPr>
    </a:lvl3pPr>
    <a:lvl4pPr marL="1920240" algn="l" defTabSz="1280160" rtl="0" eaLnBrk="1" latinLnBrk="0" hangingPunct="1">
      <a:defRPr kumimoji="1" sz="1700" kern="1200">
        <a:solidFill>
          <a:schemeClr val="tx1"/>
        </a:solidFill>
        <a:latin typeface="+mn-lt"/>
        <a:ea typeface="+mn-ea"/>
        <a:cs typeface="+mn-cs"/>
      </a:defRPr>
    </a:lvl4pPr>
    <a:lvl5pPr marL="2560320" algn="l" defTabSz="1280160" rtl="0" eaLnBrk="1" latinLnBrk="0" hangingPunct="1">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154AD5B-4E08-44F9-A660-7B92ED9DC52F}" type="slidenum">
              <a:rPr kumimoji="1" lang="ja-JP" altLang="en-US" smtClean="0"/>
              <a:t>1</a:t>
            </a:fld>
            <a:endParaRPr kumimoji="1" lang="ja-JP" altLang="en-US"/>
          </a:p>
        </p:txBody>
      </p:sp>
    </p:spTree>
    <p:extLst>
      <p:ext uri="{BB962C8B-B14F-4D97-AF65-F5344CB8AC3E}">
        <p14:creationId xmlns:p14="http://schemas.microsoft.com/office/powerpoint/2010/main" val="439185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2025/7/29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2025/7/29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640080" y="384494"/>
            <a:ext cx="8427720" cy="819213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2025/7/29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2025/7/29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2025/7/29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2025/7/29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2025/7/29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2025/7/29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2025/7/29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 タイトルの書式設定</a:t>
            </a:r>
          </a:p>
        </p:txBody>
      </p:sp>
      <p:sp>
        <p:nvSpPr>
          <p:cNvPr id="3" name="コンテンツ プレースホルダ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2025/7/29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 タイトルの書式設定</a:t>
            </a:r>
          </a:p>
        </p:txBody>
      </p:sp>
      <p:sp>
        <p:nvSpPr>
          <p:cNvPr id="3" name="図プレースホルダ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2025/7/29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E90ED720-0104-4369-84BC-D37694168613}" type="datetimeFigureOut">
              <a:rPr kumimoji="1" lang="ja-JP" altLang="en-US" smtClean="0"/>
              <a:t>2025/7/29</a:t>
            </a:fld>
            <a:endParaRPr kumimoji="1" lang="ja-JP" altLang="en-US"/>
          </a:p>
        </p:txBody>
      </p:sp>
      <p:sp>
        <p:nvSpPr>
          <p:cNvPr id="5" name="フッター プレースホルダ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正方形/長方形 172"/>
          <p:cNvSpPr/>
          <p:nvPr/>
        </p:nvSpPr>
        <p:spPr>
          <a:xfrm>
            <a:off x="80038" y="540416"/>
            <a:ext cx="6283873" cy="8992983"/>
          </a:xfrm>
          <a:prstGeom prst="rect">
            <a:avLst/>
          </a:prstGeom>
          <a:noFill/>
          <a:ln w="12700">
            <a:solidFill>
              <a:schemeClr val="accent1">
                <a:lumMod val="60000"/>
                <a:lumOff val="4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solidFill>
                <a:schemeClr val="tx1"/>
              </a:solidFill>
            </a:endParaRPr>
          </a:p>
        </p:txBody>
      </p:sp>
      <p:sp>
        <p:nvSpPr>
          <p:cNvPr id="174" name="正方形/長方形 173"/>
          <p:cNvSpPr/>
          <p:nvPr/>
        </p:nvSpPr>
        <p:spPr>
          <a:xfrm>
            <a:off x="6453064" y="540417"/>
            <a:ext cx="6264000" cy="9000000"/>
          </a:xfrm>
          <a:prstGeom prst="rect">
            <a:avLst/>
          </a:prstGeom>
          <a:noFill/>
          <a:ln w="12700">
            <a:solidFill>
              <a:schemeClr val="accent1">
                <a:lumMod val="60000"/>
                <a:lumOff val="4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solidFill>
                <a:schemeClr val="tx1"/>
              </a:solidFill>
            </a:endParaRPr>
          </a:p>
        </p:txBody>
      </p:sp>
      <p:sp>
        <p:nvSpPr>
          <p:cNvPr id="56" name="テキスト ボックス 11"/>
          <p:cNvSpPr txBox="1"/>
          <p:nvPr/>
        </p:nvSpPr>
        <p:spPr>
          <a:xfrm>
            <a:off x="0" y="-13607"/>
            <a:ext cx="12821394" cy="451757"/>
          </a:xfrm>
          <a:prstGeom prst="rect">
            <a:avLst/>
          </a:prstGeom>
          <a:gradFill flip="none" rotWithShape="1">
            <a:gsLst>
              <a:gs pos="2000">
                <a:srgbClr val="00B050"/>
              </a:gs>
              <a:gs pos="0">
                <a:srgbClr val="00B050"/>
              </a:gs>
              <a:gs pos="56000">
                <a:schemeClr val="accent3">
                  <a:lumMod val="20000"/>
                  <a:lumOff val="80000"/>
                </a:schemeClr>
              </a:gs>
              <a:gs pos="100000">
                <a:srgbClr val="FFEBFA"/>
              </a:gs>
            </a:gsLst>
            <a:lin ang="2700000" scaled="1"/>
            <a:tileRect/>
          </a:gra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20000"/>
              </a:lnSpc>
              <a:spcAft>
                <a:spcPts val="1000"/>
              </a:spcAft>
            </a:pPr>
            <a:r>
              <a:rPr lang="en-US" sz="1050">
                <a:effectLst/>
                <a:ea typeface="ＭＳ 明朝" panose="02020609040205080304" pitchFamily="17" charset="-128"/>
                <a:cs typeface="Times New Roman" panose="02020603050405020304" pitchFamily="18" charset="0"/>
              </a:rPr>
              <a:t> </a:t>
            </a:r>
            <a:endParaRPr lang="ja-JP" sz="1050">
              <a:effectLst/>
              <a:ea typeface="ＭＳ 明朝" panose="02020609040205080304" pitchFamily="17" charset="-128"/>
              <a:cs typeface="Times New Roman" panose="02020603050405020304" pitchFamily="18" charset="0"/>
            </a:endParaRPr>
          </a:p>
        </p:txBody>
      </p:sp>
      <p:sp>
        <p:nvSpPr>
          <p:cNvPr id="57" name="タイトル 1"/>
          <p:cNvSpPr txBox="1">
            <a:spLocks/>
          </p:cNvSpPr>
          <p:nvPr/>
        </p:nvSpPr>
        <p:spPr>
          <a:xfrm>
            <a:off x="60988" y="36593"/>
            <a:ext cx="12803188" cy="439306"/>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ct val="114000"/>
              </a:lnSpc>
              <a:spcBef>
                <a:spcPts val="0"/>
              </a:spcBef>
              <a:spcAft>
                <a:spcPts val="0"/>
              </a:spcAft>
              <a:defRPr/>
            </a:pPr>
            <a:r>
              <a:rPr lang="ja-JP" altLang="en-US" sz="2000" b="1" dirty="0">
                <a:solidFill>
                  <a:schemeClr val="tx1"/>
                </a:solidFill>
                <a:latin typeface="Meiryo UI" pitchFamily="50" charset="-128"/>
                <a:ea typeface="Meiryo UI" pitchFamily="50" charset="-128"/>
                <a:cs typeface="Meiryo UI" pitchFamily="50" charset="-128"/>
              </a:rPr>
              <a:t>大阪・夢</a:t>
            </a:r>
            <a:r>
              <a:rPr lang="ja-JP" altLang="en-US" sz="2000" b="1">
                <a:solidFill>
                  <a:schemeClr val="tx1"/>
                </a:solidFill>
                <a:latin typeface="Meiryo UI" pitchFamily="50" charset="-128"/>
                <a:ea typeface="Meiryo UI" pitchFamily="50" charset="-128"/>
                <a:cs typeface="Meiryo UI" pitchFamily="50" charset="-128"/>
              </a:rPr>
              <a:t>洲地区特定複合観光施設区域</a:t>
            </a:r>
            <a:r>
              <a:rPr lang="ja-JP" altLang="en-US" sz="2000" b="1" dirty="0">
                <a:solidFill>
                  <a:schemeClr val="tx1"/>
                </a:solidFill>
                <a:latin typeface="Meiryo UI" pitchFamily="50" charset="-128"/>
                <a:ea typeface="Meiryo UI" pitchFamily="50" charset="-128"/>
                <a:cs typeface="Meiryo UI" pitchFamily="50" charset="-128"/>
              </a:rPr>
              <a:t>整備　実施方針</a:t>
            </a:r>
            <a:r>
              <a:rPr lang="ja-JP" altLang="en-US" sz="2000" dirty="0">
                <a:solidFill>
                  <a:schemeClr val="tx1"/>
                </a:solidFill>
                <a:latin typeface="Meiryo UI" pitchFamily="50" charset="-128"/>
                <a:ea typeface="Meiryo UI" pitchFamily="50" charset="-128"/>
                <a:cs typeface="Meiryo UI" pitchFamily="50" charset="-128"/>
              </a:rPr>
              <a:t>（案）</a:t>
            </a:r>
            <a:r>
              <a:rPr lang="en-US" altLang="ja-JP" sz="1600" dirty="0">
                <a:solidFill>
                  <a:schemeClr val="tx1"/>
                </a:solidFill>
                <a:latin typeface="Meiryo UI" pitchFamily="50" charset="-128"/>
                <a:ea typeface="Meiryo UI" pitchFamily="50" charset="-128"/>
                <a:cs typeface="Meiryo UI" pitchFamily="50" charset="-128"/>
              </a:rPr>
              <a:t>【</a:t>
            </a:r>
            <a:r>
              <a:rPr lang="ja-JP" altLang="en-US" sz="1600" dirty="0">
                <a:solidFill>
                  <a:schemeClr val="tx1"/>
                </a:solidFill>
                <a:latin typeface="Meiryo UI" pitchFamily="50" charset="-128"/>
                <a:ea typeface="Meiryo UI" pitchFamily="50" charset="-128"/>
                <a:cs typeface="Meiryo UI" pitchFamily="50" charset="-128"/>
              </a:rPr>
              <a:t>概要版</a:t>
            </a:r>
            <a:r>
              <a:rPr lang="en-US" altLang="ja-JP" sz="1600" dirty="0">
                <a:solidFill>
                  <a:schemeClr val="tx1"/>
                </a:solidFill>
                <a:latin typeface="Meiryo UI" pitchFamily="50" charset="-128"/>
                <a:ea typeface="Meiryo UI" pitchFamily="50" charset="-128"/>
                <a:cs typeface="Meiryo UI" pitchFamily="50" charset="-128"/>
              </a:rPr>
              <a:t>】</a:t>
            </a:r>
            <a:r>
              <a:rPr lang="ja-JP" altLang="en-US" sz="1600" dirty="0">
                <a:solidFill>
                  <a:schemeClr val="tx1"/>
                </a:solidFill>
                <a:latin typeface="Meiryo UI" pitchFamily="50" charset="-128"/>
                <a:ea typeface="Meiryo UI" pitchFamily="50" charset="-128"/>
                <a:cs typeface="Meiryo UI" pitchFamily="50" charset="-128"/>
              </a:rPr>
              <a:t>　</a:t>
            </a:r>
          </a:p>
        </p:txBody>
      </p:sp>
      <p:sp>
        <p:nvSpPr>
          <p:cNvPr id="58" name="テキスト ボックス 57"/>
          <p:cNvSpPr txBox="1"/>
          <p:nvPr/>
        </p:nvSpPr>
        <p:spPr>
          <a:xfrm>
            <a:off x="11653007" y="53602"/>
            <a:ext cx="1133103" cy="369332"/>
          </a:xfrm>
          <a:prstGeom prst="rect">
            <a:avLst/>
          </a:prstGeom>
          <a:noFill/>
        </p:spPr>
        <p:txBody>
          <a:bodyPr wrap="square" rtlCol="0">
            <a:spAutoFit/>
          </a:bodyPr>
          <a:lstStyle/>
          <a:p>
            <a:pPr algn="dist"/>
            <a:r>
              <a:rPr lang="en-US" altLang="ja-JP" sz="900" dirty="0">
                <a:latin typeface="Meiryo UI" panose="020B0604030504040204" pitchFamily="50" charset="-128"/>
                <a:ea typeface="Meiryo UI" panose="020B0604030504040204" pitchFamily="50" charset="-128"/>
                <a:cs typeface="Meiryo UI" panose="020B0604030504040204" pitchFamily="50" charset="-128"/>
              </a:rPr>
              <a:t>2019</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月</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gn="dist"/>
            <a:r>
              <a:rPr lang="ja-JP" altLang="en-US" sz="900" dirty="0">
                <a:latin typeface="Meiryo UI" panose="020B0604030504040204" pitchFamily="50" charset="-128"/>
                <a:ea typeface="Meiryo UI" panose="020B0604030504040204" pitchFamily="50" charset="-128"/>
                <a:cs typeface="Meiryo UI" panose="020B0604030504040204" pitchFamily="50" charset="-128"/>
              </a:rPr>
              <a:t>大阪府・大阪市</a:t>
            </a:r>
          </a:p>
        </p:txBody>
      </p:sp>
      <p:sp>
        <p:nvSpPr>
          <p:cNvPr id="93" name="テキスト ボックス 92"/>
          <p:cNvSpPr txBox="1"/>
          <p:nvPr/>
        </p:nvSpPr>
        <p:spPr>
          <a:xfrm>
            <a:off x="193615" y="680343"/>
            <a:ext cx="1944000" cy="210173"/>
          </a:xfrm>
          <a:prstGeom prst="rect">
            <a:avLst/>
          </a:prstGeom>
          <a:ln/>
        </p:spPr>
        <p:style>
          <a:lnRef idx="0">
            <a:schemeClr val="accent1"/>
          </a:lnRef>
          <a:fillRef idx="3">
            <a:schemeClr val="accent1"/>
          </a:fillRef>
          <a:effectRef idx="3">
            <a:schemeClr val="accent1"/>
          </a:effectRef>
          <a:fontRef idx="minor">
            <a:schemeClr val="lt1"/>
          </a:fontRef>
        </p:style>
        <p:txBody>
          <a:bodyPr wrap="square" lIns="72009" tIns="20250" rIns="72009" bIns="20250" rtlCol="0" anchor="ctr">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１．ＩＲ開業までのプロセス</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3" name="テキスト ボックス 112"/>
          <p:cNvSpPr txBox="1"/>
          <p:nvPr/>
        </p:nvSpPr>
        <p:spPr>
          <a:xfrm>
            <a:off x="1339036" y="993678"/>
            <a:ext cx="324000" cy="1260000"/>
          </a:xfrm>
          <a:prstGeom prst="rect">
            <a:avLst/>
          </a:prstGeom>
          <a:noFill/>
          <a:ln/>
        </p:spPr>
        <p:style>
          <a:lnRef idx="1">
            <a:schemeClr val="accent6"/>
          </a:lnRef>
          <a:fillRef idx="2">
            <a:schemeClr val="accent6"/>
          </a:fillRef>
          <a:effectRef idx="1">
            <a:schemeClr val="accent6"/>
          </a:effectRef>
          <a:fontRef idx="minor">
            <a:schemeClr val="dk1"/>
          </a:fontRef>
        </p:style>
        <p:txBody>
          <a:bodyPr vert="eaVert" wrap="square" lIns="0" rIns="0" rtlCol="0" anchor="ctr">
            <a:noAutofit/>
          </a:bodyPr>
          <a:lstStyle/>
          <a:p>
            <a:pPr algn="ctr">
              <a:lnSpc>
                <a:spcPts val="1000"/>
              </a:lnSpc>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事業者公募・選定</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000"/>
              </a:lnSpc>
            </a:pP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（ＲＦＰ）</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4" name="テキスト ボックス 113"/>
          <p:cNvSpPr txBox="1"/>
          <p:nvPr/>
        </p:nvSpPr>
        <p:spPr>
          <a:xfrm>
            <a:off x="767338" y="1017678"/>
            <a:ext cx="324000" cy="1260000"/>
          </a:xfrm>
          <a:prstGeom prst="rect">
            <a:avLst/>
          </a:prstGeom>
          <a:pattFill prst="pct5">
            <a:fgClr>
              <a:schemeClr val="tx2"/>
            </a:fgClr>
            <a:bgClr>
              <a:schemeClr val="bg1"/>
            </a:bgClr>
          </a:pattFill>
          <a:ln w="63500" cmpd="dbl">
            <a:solidFill>
              <a:schemeClr val="accent1">
                <a:lumMod val="50000"/>
              </a:schemeClr>
            </a:solidFill>
          </a:ln>
        </p:spPr>
        <p:style>
          <a:lnRef idx="1">
            <a:schemeClr val="accent6"/>
          </a:lnRef>
          <a:fillRef idx="2">
            <a:schemeClr val="accent6"/>
          </a:fillRef>
          <a:effectRef idx="1">
            <a:schemeClr val="accent6"/>
          </a:effectRef>
          <a:fontRef idx="minor">
            <a:schemeClr val="dk1"/>
          </a:fontRef>
        </p:style>
        <p:txBody>
          <a:bodyPr vert="eaVert" wrap="square" lIns="0" rIns="0" rtlCol="0" anchor="ctr">
            <a:noAutofit/>
          </a:bodyPr>
          <a:lstStyle/>
          <a:p>
            <a:pPr algn="ct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実施方針</a:t>
            </a:r>
            <a:r>
              <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案</a:t>
            </a:r>
            <a:r>
              <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15" name="角丸四角形 114"/>
          <p:cNvSpPr/>
          <p:nvPr/>
        </p:nvSpPr>
        <p:spPr>
          <a:xfrm>
            <a:off x="2466343" y="1013490"/>
            <a:ext cx="324000" cy="1260000"/>
          </a:xfrm>
          <a:prstGeom prst="roundRect">
            <a:avLst>
              <a:gd name="adj" fmla="val 0"/>
            </a:avLst>
          </a:prstGeom>
          <a:noFill/>
          <a:ln w="25400"/>
        </p:spPr>
        <p:style>
          <a:lnRef idx="1">
            <a:schemeClr val="accent1"/>
          </a:lnRef>
          <a:fillRef idx="2">
            <a:schemeClr val="accent1"/>
          </a:fillRef>
          <a:effectRef idx="1">
            <a:schemeClr val="accent1"/>
          </a:effectRef>
          <a:fontRef idx="minor">
            <a:schemeClr val="dk1"/>
          </a:fontRef>
        </p:style>
        <p:txBody>
          <a:bodyPr vert="eaVert"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区域認定</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テキスト ボックス 116"/>
          <p:cNvSpPr txBox="1"/>
          <p:nvPr/>
        </p:nvSpPr>
        <p:spPr>
          <a:xfrm>
            <a:off x="1893512" y="1011739"/>
            <a:ext cx="360000" cy="1260000"/>
          </a:xfrm>
          <a:prstGeom prst="rect">
            <a:avLst/>
          </a:prstGeom>
          <a:noFill/>
          <a:ln/>
        </p:spPr>
        <p:style>
          <a:lnRef idx="1">
            <a:schemeClr val="accent6"/>
          </a:lnRef>
          <a:fillRef idx="2">
            <a:schemeClr val="accent6"/>
          </a:fillRef>
          <a:effectRef idx="1">
            <a:schemeClr val="accent6"/>
          </a:effectRef>
          <a:fontRef idx="minor">
            <a:schemeClr val="dk1"/>
          </a:fontRef>
        </p:style>
        <p:txBody>
          <a:bodyPr vert="eaVert" wrap="square" lIns="0" rIns="0" rtlCol="0" anchor="ctr">
            <a:noAutofit/>
          </a:bodyPr>
          <a:lstStyle/>
          <a:p>
            <a:pPr algn="ctr"/>
            <a:r>
              <a:rPr lang="ja-JP" altLang="en-US" sz="1000" dirty="0">
                <a:latin typeface="Meiryo UI" panose="020B0604030504040204" pitchFamily="50" charset="-128"/>
                <a:ea typeface="Meiryo UI" panose="020B0604030504040204" pitchFamily="50" charset="-128"/>
                <a:cs typeface="Meiryo UI" panose="020B0604030504040204" pitchFamily="50" charset="-128"/>
              </a:rPr>
              <a:t>区域整備計画</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dirty="0">
                <a:latin typeface="Meiryo UI" panose="020B0604030504040204" pitchFamily="50" charset="-128"/>
                <a:ea typeface="Meiryo UI" panose="020B0604030504040204" pitchFamily="50" charset="-128"/>
                <a:cs typeface="Meiryo UI" panose="020B0604030504040204" pitchFamily="50" charset="-128"/>
              </a:rPr>
              <a:t>策定・申請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8" name="下矢印 117"/>
          <p:cNvSpPr/>
          <p:nvPr/>
        </p:nvSpPr>
        <p:spPr>
          <a:xfrm rot="16200000">
            <a:off x="1598088" y="1631494"/>
            <a:ext cx="390566" cy="144000"/>
          </a:xfrm>
          <a:prstGeom prst="downArrow">
            <a:avLst/>
          </a:prstGeom>
          <a:solidFill>
            <a:schemeClr val="tx2">
              <a:lumMod val="7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13">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9" name="テキスト ボックス 118"/>
          <p:cNvSpPr txBox="1"/>
          <p:nvPr/>
        </p:nvSpPr>
        <p:spPr>
          <a:xfrm>
            <a:off x="3016494" y="1013490"/>
            <a:ext cx="396000" cy="1260000"/>
          </a:xfrm>
          <a:prstGeom prst="homePlate">
            <a:avLst>
              <a:gd name="adj" fmla="val 19119"/>
            </a:avLst>
          </a:prstGeom>
          <a:noFill/>
          <a:ln w="9525">
            <a:solidFill>
              <a:schemeClr val="accent1"/>
            </a:solidFill>
          </a:ln>
          <a:effectLst/>
        </p:spPr>
        <p:txBody>
          <a:bodyPr vert="eaVert" wrap="square" lIns="0" rIns="0" rtlCol="0" anchor="ctr">
            <a:noAutofit/>
          </a:bodyPr>
          <a:lstStyle/>
          <a:p>
            <a:pPr algn="ctr">
              <a:spcBef>
                <a:spcPts val="312"/>
              </a:spcBef>
            </a:pPr>
            <a:endParaRPr lang="en-US" altLang="ja-JP" sz="1013" dirty="0">
              <a:latin typeface="Meiryo UI" panose="020B0604030504040204" pitchFamily="50" charset="-128"/>
              <a:ea typeface="Meiryo UI" panose="020B0604030504040204" pitchFamily="50" charset="-128"/>
              <a:cs typeface="Meiryo UI" panose="020B0604030504040204" pitchFamily="50" charset="-128"/>
            </a:endParaRPr>
          </a:p>
          <a:p>
            <a:pPr algn="ctr">
              <a:spcBef>
                <a:spcPts val="312"/>
              </a:spcBef>
            </a:pPr>
            <a:r>
              <a:rPr lang="ja-JP" altLang="en-US" sz="1000" dirty="0">
                <a:effectLst>
                  <a:outerShdw blurRad="50800" dist="38100" dir="2700000" algn="tl" rotWithShape="0">
                    <a:prstClr val="black">
                      <a:alpha val="40000"/>
                    </a:prstClr>
                  </a:outerShdw>
                </a:effectLst>
                <a:latin typeface="Meiryo UI" panose="020B0604030504040204" pitchFamily="50" charset="-128"/>
                <a:ea typeface="Meiryo UI" panose="020B0604030504040204" pitchFamily="50" charset="-128"/>
                <a:cs typeface="Meiryo UI" panose="020B0604030504040204" pitchFamily="50" charset="-128"/>
              </a:rPr>
              <a:t>ＩＲ整備・開業</a:t>
            </a:r>
            <a:endParaRPr lang="en-US" altLang="ja-JP" sz="1000" dirty="0">
              <a:effectLst>
                <a:outerShdw blurRad="50800" dist="38100" dir="2700000" algn="tl" rotWithShape="0">
                  <a:prstClr val="black">
                    <a:alpha val="40000"/>
                  </a:prstClr>
                </a:outerShdw>
              </a:effectLst>
              <a:latin typeface="Meiryo UI" panose="020B0604030504040204" pitchFamily="50" charset="-128"/>
              <a:ea typeface="Meiryo UI" panose="020B0604030504040204" pitchFamily="50" charset="-128"/>
              <a:cs typeface="Meiryo UI" panose="020B0604030504040204" pitchFamily="50" charset="-128"/>
            </a:endParaRPr>
          </a:p>
          <a:p>
            <a:pPr algn="ctr">
              <a:spcBef>
                <a:spcPts val="312"/>
              </a:spcBef>
            </a:pPr>
            <a:endParaRPr lang="en-US" altLang="ja-JP" sz="1013"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1" name="テキスト ボックス 120"/>
          <p:cNvSpPr txBox="1"/>
          <p:nvPr/>
        </p:nvSpPr>
        <p:spPr>
          <a:xfrm>
            <a:off x="208112" y="993115"/>
            <a:ext cx="324000" cy="1260000"/>
          </a:xfrm>
          <a:prstGeom prst="rect">
            <a:avLst/>
          </a:prstGeom>
          <a:noFill/>
          <a:ln/>
        </p:spPr>
        <p:style>
          <a:lnRef idx="1">
            <a:schemeClr val="accent6"/>
          </a:lnRef>
          <a:fillRef idx="2">
            <a:schemeClr val="accent6"/>
          </a:fillRef>
          <a:effectRef idx="1">
            <a:schemeClr val="accent6"/>
          </a:effectRef>
          <a:fontRef idx="minor">
            <a:schemeClr val="dk1"/>
          </a:fontRef>
        </p:style>
        <p:txBody>
          <a:bodyPr vert="eaVert" wrap="square" lIns="0" rIns="0" rtlCol="0" anchor="ctr">
            <a:noAutofit/>
          </a:bodyPr>
          <a:lstStyle/>
          <a:p>
            <a:pPr algn="ctr">
              <a:lnSpc>
                <a:spcPts val="1000"/>
              </a:lnSpc>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コンセプト募集</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000"/>
              </a:lnSpc>
            </a:pP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（ＲＦＣ）</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2" name="下矢印 121"/>
          <p:cNvSpPr/>
          <p:nvPr/>
        </p:nvSpPr>
        <p:spPr>
          <a:xfrm rot="16200000">
            <a:off x="495872" y="1629025"/>
            <a:ext cx="324000" cy="144000"/>
          </a:xfrm>
          <a:prstGeom prst="downArrow">
            <a:avLst/>
          </a:prstGeom>
          <a:solidFill>
            <a:schemeClr val="tx2">
              <a:lumMod val="7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13">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3" name="下矢印 122"/>
          <p:cNvSpPr/>
          <p:nvPr/>
        </p:nvSpPr>
        <p:spPr>
          <a:xfrm rot="16200000">
            <a:off x="1050303" y="1629007"/>
            <a:ext cx="348101" cy="144000"/>
          </a:xfrm>
          <a:prstGeom prst="downArrow">
            <a:avLst>
              <a:gd name="adj1" fmla="val 50000"/>
              <a:gd name="adj2" fmla="val 35243"/>
            </a:avLst>
          </a:prstGeom>
          <a:solidFill>
            <a:schemeClr val="tx2">
              <a:lumMod val="7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13">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4" name="下矢印 123"/>
          <p:cNvSpPr/>
          <p:nvPr/>
        </p:nvSpPr>
        <p:spPr>
          <a:xfrm rot="16200000">
            <a:off x="2721828" y="1650239"/>
            <a:ext cx="390566" cy="144000"/>
          </a:xfrm>
          <a:prstGeom prst="downArrow">
            <a:avLst/>
          </a:prstGeom>
          <a:solidFill>
            <a:schemeClr val="tx2">
              <a:lumMod val="7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13">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9" name="下矢印 128"/>
          <p:cNvSpPr/>
          <p:nvPr/>
        </p:nvSpPr>
        <p:spPr>
          <a:xfrm rot="16200000">
            <a:off x="2164002" y="1631493"/>
            <a:ext cx="390566" cy="144000"/>
          </a:xfrm>
          <a:prstGeom prst="downArrow">
            <a:avLst/>
          </a:prstGeom>
          <a:solidFill>
            <a:schemeClr val="tx2">
              <a:lumMod val="7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13">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0" name="テキスト ボックス 129"/>
          <p:cNvSpPr txBox="1"/>
          <p:nvPr/>
        </p:nvSpPr>
        <p:spPr>
          <a:xfrm>
            <a:off x="3570670" y="978619"/>
            <a:ext cx="2685752" cy="1368000"/>
          </a:xfrm>
          <a:prstGeom prst="rect">
            <a:avLst/>
          </a:prstGeom>
          <a:noFill/>
          <a:ln>
            <a:solidFill>
              <a:schemeClr val="accent1"/>
            </a:solidFill>
            <a:prstDash val="solid"/>
          </a:ln>
        </p:spPr>
        <p:txBody>
          <a:bodyPr wrap="square" rIns="20250" rtlCol="0" anchor="ctr">
            <a:noAutofit/>
          </a:bodyPr>
          <a:lstStyle/>
          <a:p>
            <a:pPr marL="160724" indent="-160724">
              <a:spcBef>
                <a:spcPts val="675"/>
              </a:spcBef>
              <a:buFont typeface="Wingdings" panose="05000000000000000000" pitchFamily="2" charset="2"/>
              <a:buChar char="l"/>
            </a:pPr>
            <a:r>
              <a:rPr lang="ja-JP" altLang="en-US" sz="1050" spc="52" dirty="0">
                <a:latin typeface="Meiryo UI" panose="020B0604030504040204" pitchFamily="50" charset="-128"/>
                <a:ea typeface="Meiryo UI" panose="020B0604030504040204" pitchFamily="50" charset="-128"/>
              </a:rPr>
              <a:t>持続的な経済成長のエンジンとなる世界</a:t>
            </a:r>
            <a:endParaRPr lang="en-US" altLang="ja-JP" sz="1050" spc="52" dirty="0">
              <a:latin typeface="Meiryo UI" panose="020B0604030504040204" pitchFamily="50" charset="-128"/>
              <a:ea typeface="Meiryo UI" panose="020B0604030504040204" pitchFamily="50" charset="-128"/>
            </a:endParaRPr>
          </a:p>
          <a:p>
            <a:r>
              <a:rPr lang="ja-JP" altLang="en-US" sz="1050" spc="52" dirty="0">
                <a:latin typeface="Meiryo UI" panose="020B0604030504040204" pitchFamily="50" charset="-128"/>
                <a:ea typeface="Meiryo UI" panose="020B0604030504040204" pitchFamily="50" charset="-128"/>
              </a:rPr>
              <a:t>　 最高水準の成長型ＩＲを実現することで、</a:t>
            </a:r>
            <a:endParaRPr lang="en-US" altLang="ja-JP" sz="1050" spc="52" dirty="0">
              <a:latin typeface="Meiryo UI" panose="020B0604030504040204" pitchFamily="50" charset="-128"/>
              <a:ea typeface="Meiryo UI" panose="020B0604030504040204" pitchFamily="50" charset="-128"/>
            </a:endParaRPr>
          </a:p>
          <a:p>
            <a:pPr>
              <a:spcAft>
                <a:spcPts val="600"/>
              </a:spcAft>
            </a:pPr>
            <a:r>
              <a:rPr lang="en-US" altLang="ja-JP" sz="1050" spc="52" dirty="0">
                <a:latin typeface="Meiryo UI" panose="020B0604030504040204" pitchFamily="50" charset="-128"/>
                <a:ea typeface="Meiryo UI" panose="020B0604030504040204" pitchFamily="50" charset="-128"/>
              </a:rPr>
              <a:t>   </a:t>
            </a:r>
            <a:r>
              <a:rPr lang="ja-JP" altLang="en-US" sz="1050" spc="52" dirty="0">
                <a:latin typeface="Meiryo UI" panose="020B0604030504040204" pitchFamily="50" charset="-128"/>
                <a:ea typeface="Meiryo UI" panose="020B0604030504040204" pitchFamily="50" charset="-128"/>
              </a:rPr>
              <a:t>大阪経済の更なる成長をめざす。</a:t>
            </a:r>
            <a:endParaRPr lang="en-US" altLang="ja-JP" sz="1050" spc="52" dirty="0">
              <a:latin typeface="Meiryo UI" panose="020B0604030504040204" pitchFamily="50" charset="-128"/>
              <a:ea typeface="Meiryo UI" panose="020B0604030504040204" pitchFamily="50" charset="-128"/>
            </a:endParaRPr>
          </a:p>
          <a:p>
            <a:pPr marL="160724" indent="-160724">
              <a:buFont typeface="Wingdings" panose="05000000000000000000" pitchFamily="2" charset="2"/>
              <a:buChar char="l"/>
            </a:pPr>
            <a:r>
              <a:rPr lang="ja-JP" altLang="en-US" sz="1050" spc="52" dirty="0">
                <a:latin typeface="Meiryo UI" panose="020B0604030504040204" pitchFamily="50" charset="-128"/>
                <a:ea typeface="Meiryo UI" panose="020B0604030504040204" pitchFamily="50" charset="-128"/>
              </a:rPr>
              <a:t>ＩＲは、長期間にわたる安定的・継続的</a:t>
            </a:r>
            <a:endParaRPr lang="en-US" altLang="ja-JP" sz="1050" spc="52" dirty="0">
              <a:latin typeface="Meiryo UI" panose="020B0604030504040204" pitchFamily="50" charset="-128"/>
              <a:ea typeface="Meiryo UI" panose="020B0604030504040204" pitchFamily="50" charset="-128"/>
            </a:endParaRPr>
          </a:p>
          <a:p>
            <a:r>
              <a:rPr lang="ja-JP" altLang="en-US" sz="1050" spc="52" dirty="0">
                <a:latin typeface="Meiryo UI" panose="020B0604030504040204" pitchFamily="50" charset="-128"/>
                <a:ea typeface="Meiryo UI" panose="020B0604030504040204" pitchFamily="50" charset="-128"/>
              </a:rPr>
              <a:t>　 な運営の確保などが極めて重要な前提</a:t>
            </a:r>
            <a:endParaRPr lang="en-US" altLang="ja-JP" sz="1050" spc="52" dirty="0">
              <a:latin typeface="Meiryo UI" panose="020B0604030504040204" pitchFamily="50" charset="-128"/>
              <a:ea typeface="Meiryo UI" panose="020B0604030504040204" pitchFamily="50" charset="-128"/>
            </a:endParaRPr>
          </a:p>
          <a:p>
            <a:r>
              <a:rPr lang="en-US" altLang="ja-JP" sz="1050" spc="52" dirty="0">
                <a:latin typeface="Meiryo UI" panose="020B0604030504040204" pitchFamily="50" charset="-128"/>
                <a:ea typeface="Meiryo UI" panose="020B0604030504040204" pitchFamily="50" charset="-128"/>
              </a:rPr>
              <a:t>   </a:t>
            </a:r>
            <a:r>
              <a:rPr lang="ja-JP" altLang="en-US" sz="1050" spc="52" dirty="0">
                <a:latin typeface="Meiryo UI" panose="020B0604030504040204" pitchFamily="50" charset="-128"/>
                <a:ea typeface="Meiryo UI" panose="020B0604030504040204" pitchFamily="50" charset="-128"/>
              </a:rPr>
              <a:t>条件であり、その実現に向けて大阪府・市</a:t>
            </a:r>
            <a:endParaRPr lang="en-US" altLang="ja-JP" sz="1050" spc="52" dirty="0">
              <a:latin typeface="Meiryo UI" panose="020B0604030504040204" pitchFamily="50" charset="-128"/>
              <a:ea typeface="Meiryo UI" panose="020B0604030504040204" pitchFamily="50" charset="-128"/>
            </a:endParaRPr>
          </a:p>
          <a:p>
            <a:r>
              <a:rPr lang="en-US" altLang="ja-JP" sz="1050" spc="52" dirty="0">
                <a:latin typeface="Meiryo UI" panose="020B0604030504040204" pitchFamily="50" charset="-128"/>
                <a:ea typeface="Meiryo UI" panose="020B0604030504040204" pitchFamily="50" charset="-128"/>
              </a:rPr>
              <a:t>   </a:t>
            </a:r>
            <a:r>
              <a:rPr lang="ja-JP" altLang="en-US" sz="1050" spc="52" dirty="0">
                <a:latin typeface="Meiryo UI" panose="020B0604030504040204" pitchFamily="50" charset="-128"/>
                <a:ea typeface="Meiryo UI" panose="020B0604030504040204" pitchFamily="50" charset="-128"/>
              </a:rPr>
              <a:t>一体で取組みを進めていく。</a:t>
            </a:r>
            <a:endParaRPr lang="en-US" altLang="ja-JP" sz="1050" spc="52" dirty="0">
              <a:latin typeface="Meiryo UI" panose="020B0604030504040204" pitchFamily="50" charset="-128"/>
              <a:ea typeface="Meiryo UI" panose="020B0604030504040204" pitchFamily="50" charset="-128"/>
            </a:endParaRPr>
          </a:p>
        </p:txBody>
      </p:sp>
      <p:sp>
        <p:nvSpPr>
          <p:cNvPr id="143" name="テキスト ボックス 142"/>
          <p:cNvSpPr txBox="1"/>
          <p:nvPr/>
        </p:nvSpPr>
        <p:spPr>
          <a:xfrm>
            <a:off x="3472052" y="706525"/>
            <a:ext cx="1816024" cy="210173"/>
          </a:xfrm>
          <a:prstGeom prst="rect">
            <a:avLst/>
          </a:prstGeom>
          <a:ln/>
        </p:spPr>
        <p:style>
          <a:lnRef idx="0">
            <a:schemeClr val="accent1"/>
          </a:lnRef>
          <a:fillRef idx="3">
            <a:schemeClr val="accent1"/>
          </a:fillRef>
          <a:effectRef idx="3">
            <a:schemeClr val="accent1"/>
          </a:effectRef>
          <a:fontRef idx="minor">
            <a:schemeClr val="lt1"/>
          </a:fontRef>
        </p:style>
        <p:txBody>
          <a:bodyPr wrap="square" lIns="72009" tIns="20250" rIns="72009" bIns="20250" rtlCol="0" anchor="ctr">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２．ＩＲ区域整備の意義</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4" name="テキスト ボックス 143"/>
          <p:cNvSpPr txBox="1"/>
          <p:nvPr/>
        </p:nvSpPr>
        <p:spPr>
          <a:xfrm>
            <a:off x="167779" y="2523639"/>
            <a:ext cx="2498709" cy="246221"/>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nSpc>
                <a:spcPts val="1238"/>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３．ＩＲ予定区域の位置及び規模</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5" name="角丸四角形 144"/>
          <p:cNvSpPr/>
          <p:nvPr/>
        </p:nvSpPr>
        <p:spPr>
          <a:xfrm>
            <a:off x="158770" y="2916305"/>
            <a:ext cx="612000" cy="216000"/>
          </a:xfrm>
          <a:prstGeom prst="roundRect">
            <a:avLst/>
          </a:prstGeom>
          <a:solidFill>
            <a:schemeClr val="accent6"/>
          </a:solidFill>
          <a:ln w="12700">
            <a:noFill/>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000" dirty="0">
                <a:solidFill>
                  <a:schemeClr val="bg1"/>
                </a:solidFill>
                <a:latin typeface="Meiryo UI" panose="020B0604030504040204" pitchFamily="50" charset="-128"/>
                <a:ea typeface="Meiryo UI" panose="020B0604030504040204" pitchFamily="50" charset="-128"/>
              </a:rPr>
              <a:t>所在地</a:t>
            </a:r>
          </a:p>
        </p:txBody>
      </p:sp>
      <p:sp>
        <p:nvSpPr>
          <p:cNvPr id="146" name="角丸四角形 145"/>
          <p:cNvSpPr/>
          <p:nvPr/>
        </p:nvSpPr>
        <p:spPr>
          <a:xfrm>
            <a:off x="158770" y="3605805"/>
            <a:ext cx="612000" cy="216000"/>
          </a:xfrm>
          <a:prstGeom prst="roundRect">
            <a:avLst/>
          </a:prstGeom>
          <a:solidFill>
            <a:schemeClr val="accent6"/>
          </a:solidFill>
          <a:ln w="12700">
            <a:noFill/>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000" dirty="0">
                <a:solidFill>
                  <a:schemeClr val="bg1"/>
                </a:solidFill>
                <a:latin typeface="Meiryo UI" panose="020B0604030504040204" pitchFamily="50" charset="-128"/>
                <a:ea typeface="Meiryo UI" panose="020B0604030504040204" pitchFamily="50" charset="-128"/>
              </a:rPr>
              <a:t>その他</a:t>
            </a:r>
          </a:p>
        </p:txBody>
      </p:sp>
      <p:sp>
        <p:nvSpPr>
          <p:cNvPr id="147" name="角丸四角形 146"/>
          <p:cNvSpPr/>
          <p:nvPr/>
        </p:nvSpPr>
        <p:spPr>
          <a:xfrm>
            <a:off x="160169" y="3261055"/>
            <a:ext cx="612000" cy="216000"/>
          </a:xfrm>
          <a:prstGeom prst="roundRect">
            <a:avLst/>
          </a:prstGeom>
          <a:solidFill>
            <a:schemeClr val="accent6"/>
          </a:solidFill>
          <a:ln w="12700">
            <a:noFill/>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000" dirty="0">
                <a:solidFill>
                  <a:schemeClr val="bg1"/>
                </a:solidFill>
                <a:latin typeface="Meiryo UI" panose="020B0604030504040204" pitchFamily="50" charset="-128"/>
                <a:ea typeface="Meiryo UI" panose="020B0604030504040204" pitchFamily="50" charset="-128"/>
              </a:rPr>
              <a:t>面  積</a:t>
            </a:r>
          </a:p>
        </p:txBody>
      </p:sp>
      <p:sp>
        <p:nvSpPr>
          <p:cNvPr id="149" name="テキスト ボックス 148"/>
          <p:cNvSpPr txBox="1"/>
          <p:nvPr/>
        </p:nvSpPr>
        <p:spPr>
          <a:xfrm>
            <a:off x="734246" y="3270376"/>
            <a:ext cx="2689571" cy="274458"/>
          </a:xfrm>
          <a:prstGeom prst="rect">
            <a:avLst/>
          </a:prstGeom>
          <a:noFill/>
          <a:ln>
            <a:noFill/>
            <a:prstDash val="dash"/>
          </a:ln>
        </p:spPr>
        <p:txBody>
          <a:bodyPr wrap="square" rtlCol="0" anchor="ctr" anchorCtr="0">
            <a:noAutofit/>
          </a:bodyPr>
          <a:lstStyle/>
          <a:p>
            <a:pPr>
              <a:lnSpc>
                <a:spcPts val="800"/>
              </a:lnSpc>
              <a:spcBef>
                <a:spcPts val="169"/>
              </a:spcBef>
            </a:pPr>
            <a:r>
              <a:rPr lang="ja-JP" altLang="en-US" sz="900" spc="52" dirty="0">
                <a:latin typeface="Meiryo UI" panose="020B0604030504040204" pitchFamily="50" charset="-128"/>
                <a:ea typeface="Meiryo UI" panose="020B0604030504040204" pitchFamily="50" charset="-128"/>
              </a:rPr>
              <a:t> </a:t>
            </a:r>
            <a:r>
              <a:rPr lang="ja-JP" altLang="en-US" sz="1000" spc="52" dirty="0">
                <a:latin typeface="Meiryo UI" panose="020B0604030504040204" pitchFamily="50" charset="-128"/>
                <a:ea typeface="Meiryo UI" panose="020B0604030504040204" pitchFamily="50" charset="-128"/>
              </a:rPr>
              <a:t>約</a:t>
            </a:r>
            <a:r>
              <a:rPr lang="en-US" altLang="ja-JP" sz="1000" spc="52" dirty="0">
                <a:latin typeface="Meiryo UI" panose="020B0604030504040204" pitchFamily="50" charset="-128"/>
                <a:ea typeface="Meiryo UI" panose="020B0604030504040204" pitchFamily="50" charset="-128"/>
              </a:rPr>
              <a:t>49ha</a:t>
            </a:r>
          </a:p>
          <a:p>
            <a:pPr>
              <a:lnSpc>
                <a:spcPts val="800"/>
              </a:lnSpc>
              <a:spcBef>
                <a:spcPts val="169"/>
              </a:spcBef>
            </a:pPr>
            <a:r>
              <a:rPr lang="ja-JP" altLang="en-US" sz="900" spc="52" dirty="0">
                <a:latin typeface="Meiryo UI" panose="020B0604030504040204" pitchFamily="50" charset="-128"/>
                <a:ea typeface="Meiryo UI" panose="020B0604030504040204" pitchFamily="50" charset="-128"/>
              </a:rPr>
              <a:t>（敷地</a:t>
            </a:r>
            <a:r>
              <a:rPr lang="en-US" altLang="ja-JP" sz="900" spc="52" dirty="0">
                <a:latin typeface="Meiryo UI" panose="020B0604030504040204" pitchFamily="50" charset="-128"/>
                <a:ea typeface="Meiryo UI" panose="020B0604030504040204" pitchFamily="50" charset="-128"/>
              </a:rPr>
              <a:t>A:</a:t>
            </a:r>
            <a:r>
              <a:rPr lang="ja-JP" altLang="en-US" sz="900" spc="52" dirty="0">
                <a:latin typeface="Meiryo UI" panose="020B0604030504040204" pitchFamily="50" charset="-128"/>
                <a:ea typeface="Meiryo UI" panose="020B0604030504040204" pitchFamily="50" charset="-128"/>
              </a:rPr>
              <a:t>約</a:t>
            </a:r>
            <a:r>
              <a:rPr lang="en-US" altLang="ja-JP" sz="900" spc="52" dirty="0">
                <a:latin typeface="Meiryo UI" panose="020B0604030504040204" pitchFamily="50" charset="-128"/>
                <a:ea typeface="Meiryo UI" panose="020B0604030504040204" pitchFamily="50" charset="-128"/>
              </a:rPr>
              <a:t>39ha</a:t>
            </a:r>
            <a:r>
              <a:rPr lang="ja-JP" altLang="en-US" sz="900" spc="52" dirty="0">
                <a:latin typeface="Meiryo UI" panose="020B0604030504040204" pitchFamily="50" charset="-128"/>
                <a:ea typeface="Meiryo UI" panose="020B0604030504040204" pitchFamily="50" charset="-128"/>
              </a:rPr>
              <a:t>　敷地</a:t>
            </a:r>
            <a:r>
              <a:rPr lang="en-US" altLang="ja-JP" sz="900" spc="52" dirty="0">
                <a:latin typeface="Meiryo UI" panose="020B0604030504040204" pitchFamily="50" charset="-128"/>
                <a:ea typeface="Meiryo UI" panose="020B0604030504040204" pitchFamily="50" charset="-128"/>
              </a:rPr>
              <a:t>B:</a:t>
            </a:r>
            <a:r>
              <a:rPr lang="ja-JP" altLang="en-US" sz="900" spc="52" dirty="0">
                <a:latin typeface="Meiryo UI" panose="020B0604030504040204" pitchFamily="50" charset="-128"/>
                <a:ea typeface="Meiryo UI" panose="020B0604030504040204" pitchFamily="50" charset="-128"/>
              </a:rPr>
              <a:t>約</a:t>
            </a:r>
            <a:r>
              <a:rPr lang="en-US" altLang="ja-JP" sz="900" spc="52" dirty="0">
                <a:latin typeface="Meiryo UI" panose="020B0604030504040204" pitchFamily="50" charset="-128"/>
                <a:ea typeface="Meiryo UI" panose="020B0604030504040204" pitchFamily="50" charset="-128"/>
              </a:rPr>
              <a:t>10ha</a:t>
            </a:r>
            <a:r>
              <a:rPr lang="ja-JP" altLang="en-US" sz="900" spc="52" dirty="0">
                <a:latin typeface="Meiryo UI" panose="020B0604030504040204" pitchFamily="50" charset="-128"/>
                <a:ea typeface="Meiryo UI" panose="020B0604030504040204" pitchFamily="50" charset="-128"/>
              </a:rPr>
              <a:t>）</a:t>
            </a:r>
            <a:endParaRPr lang="en-US" altLang="ja-JP" sz="900" spc="52" dirty="0">
              <a:latin typeface="Meiryo UI" panose="020B0604030504040204" pitchFamily="50" charset="-128"/>
              <a:ea typeface="Meiryo UI" panose="020B0604030504040204" pitchFamily="50" charset="-128"/>
            </a:endParaRPr>
          </a:p>
        </p:txBody>
      </p:sp>
      <p:sp>
        <p:nvSpPr>
          <p:cNvPr id="150" name="テキスト ボックス 149"/>
          <p:cNvSpPr txBox="1"/>
          <p:nvPr/>
        </p:nvSpPr>
        <p:spPr>
          <a:xfrm>
            <a:off x="4326953" y="5089924"/>
            <a:ext cx="2201116" cy="297517"/>
          </a:xfrm>
          <a:prstGeom prst="rect">
            <a:avLst/>
          </a:prstGeom>
          <a:noFill/>
        </p:spPr>
        <p:txBody>
          <a:bodyPr wrap="square" rtlCol="0">
            <a:spAutoFit/>
          </a:bodyPr>
          <a:lstStyle/>
          <a:p>
            <a:pPr>
              <a:lnSpc>
                <a:spcPts val="831"/>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計画・構想中の内容を含む現段階での想定であり、</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831"/>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今後変更することがある。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151" name="図 150"/>
          <p:cNvPicPr>
            <a:picLocks noChangeAspect="1"/>
          </p:cNvPicPr>
          <p:nvPr/>
        </p:nvPicPr>
        <p:blipFill rotWithShape="1">
          <a:blip r:embed="rId3"/>
          <a:srcRect l="24373" t="6049" b="33943"/>
          <a:stretch/>
        </p:blipFill>
        <p:spPr>
          <a:xfrm>
            <a:off x="2828867" y="2706508"/>
            <a:ext cx="3431686" cy="2289978"/>
          </a:xfrm>
          <a:prstGeom prst="rect">
            <a:avLst/>
          </a:prstGeom>
        </p:spPr>
      </p:pic>
      <p:sp>
        <p:nvSpPr>
          <p:cNvPr id="152" name="テキスト ボックス 151"/>
          <p:cNvSpPr txBox="1"/>
          <p:nvPr/>
        </p:nvSpPr>
        <p:spPr>
          <a:xfrm>
            <a:off x="143318" y="4224536"/>
            <a:ext cx="2041870" cy="216000"/>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nSpc>
                <a:spcPts val="1238"/>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４．事業期間・費用負担</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3" name="角丸四角形 152"/>
          <p:cNvSpPr/>
          <p:nvPr/>
        </p:nvSpPr>
        <p:spPr>
          <a:xfrm>
            <a:off x="120623" y="4584576"/>
            <a:ext cx="720000" cy="216000"/>
          </a:xfrm>
          <a:prstGeom prst="roundRect">
            <a:avLst/>
          </a:prstGeom>
          <a:solidFill>
            <a:schemeClr val="accent6"/>
          </a:solidFill>
          <a:ln w="12700">
            <a:noFill/>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000" dirty="0">
                <a:solidFill>
                  <a:schemeClr val="bg1"/>
                </a:solidFill>
                <a:latin typeface="Meiryo UI" panose="020B0604030504040204" pitchFamily="50" charset="-128"/>
                <a:ea typeface="Meiryo UI" panose="020B0604030504040204" pitchFamily="50" charset="-128"/>
              </a:rPr>
              <a:t>事業期間</a:t>
            </a:r>
          </a:p>
        </p:txBody>
      </p:sp>
      <p:sp>
        <p:nvSpPr>
          <p:cNvPr id="154" name="テキスト ボックス 153"/>
          <p:cNvSpPr txBox="1"/>
          <p:nvPr/>
        </p:nvSpPr>
        <p:spPr>
          <a:xfrm>
            <a:off x="809829" y="4617098"/>
            <a:ext cx="772110" cy="231179"/>
          </a:xfrm>
          <a:prstGeom prst="rect">
            <a:avLst/>
          </a:prstGeom>
          <a:noFill/>
          <a:ln>
            <a:noFill/>
            <a:prstDash val="dash"/>
          </a:ln>
        </p:spPr>
        <p:txBody>
          <a:bodyPr wrap="square" rtlCol="0" anchor="ctr" anchorCtr="0">
            <a:noAutofit/>
          </a:bodyPr>
          <a:lstStyle/>
          <a:p>
            <a:pPr>
              <a:lnSpc>
                <a:spcPts val="619"/>
              </a:lnSpc>
              <a:spcBef>
                <a:spcPts val="169"/>
              </a:spcBef>
            </a:pPr>
            <a:r>
              <a:rPr lang="ja-JP" altLang="en-US" sz="900" spc="52" dirty="0">
                <a:latin typeface="Meiryo UI" panose="020B0604030504040204" pitchFamily="50" charset="-128"/>
                <a:ea typeface="Meiryo UI" panose="020B0604030504040204" pitchFamily="50" charset="-128"/>
              </a:rPr>
              <a:t> </a:t>
            </a:r>
            <a:r>
              <a:rPr lang="en-US" altLang="ja-JP" sz="1000" spc="52" dirty="0">
                <a:latin typeface="Meiryo UI" panose="020B0604030504040204" pitchFamily="50" charset="-128"/>
                <a:ea typeface="Meiryo UI" panose="020B0604030504040204" pitchFamily="50" charset="-128"/>
              </a:rPr>
              <a:t>35</a:t>
            </a:r>
            <a:r>
              <a:rPr lang="ja-JP" altLang="en-US" sz="1000" spc="52" dirty="0">
                <a:latin typeface="Meiryo UI" panose="020B0604030504040204" pitchFamily="50" charset="-128"/>
                <a:ea typeface="Meiryo UI" panose="020B0604030504040204" pitchFamily="50" charset="-128"/>
              </a:rPr>
              <a:t>年間</a:t>
            </a:r>
            <a:endParaRPr lang="en-US" altLang="ja-JP" sz="1000" spc="52" dirty="0">
              <a:latin typeface="Meiryo UI" panose="020B0604030504040204" pitchFamily="50" charset="-128"/>
              <a:ea typeface="Meiryo UI" panose="020B0604030504040204" pitchFamily="50" charset="-128"/>
            </a:endParaRPr>
          </a:p>
        </p:txBody>
      </p:sp>
      <p:sp>
        <p:nvSpPr>
          <p:cNvPr id="155" name="大かっこ 154"/>
          <p:cNvSpPr/>
          <p:nvPr/>
        </p:nvSpPr>
        <p:spPr>
          <a:xfrm>
            <a:off x="863969" y="4815905"/>
            <a:ext cx="2486475" cy="248385"/>
          </a:xfrm>
          <a:prstGeom prst="bracketPair">
            <a:avLst/>
          </a:prstGeom>
          <a:ln w="635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900" spc="52" dirty="0">
                <a:latin typeface="Meiryo UI" panose="020B0604030504040204" pitchFamily="50" charset="-128"/>
                <a:ea typeface="Meiryo UI" panose="020B0604030504040204" pitchFamily="50" charset="-128"/>
              </a:rPr>
              <a:t>事業期間満了にあたって、事業者は延長を</a:t>
            </a:r>
            <a:endParaRPr lang="en-US" altLang="ja-JP" sz="900" spc="52" dirty="0">
              <a:latin typeface="Meiryo UI" panose="020B0604030504040204" pitchFamily="50" charset="-128"/>
              <a:ea typeface="Meiryo UI" panose="020B0604030504040204" pitchFamily="50" charset="-128"/>
            </a:endParaRPr>
          </a:p>
          <a:p>
            <a:r>
              <a:rPr lang="ja-JP" altLang="en-US" sz="900" spc="52" dirty="0">
                <a:latin typeface="Meiryo UI" panose="020B0604030504040204" pitchFamily="50" charset="-128"/>
                <a:ea typeface="Meiryo UI" panose="020B0604030504040204" pitchFamily="50" charset="-128"/>
              </a:rPr>
              <a:t>申し出ることができ、事業の継続を前提に協議</a:t>
            </a:r>
            <a:endParaRPr lang="ja-JP" altLang="en-US" sz="900" dirty="0"/>
          </a:p>
        </p:txBody>
      </p:sp>
      <p:sp>
        <p:nvSpPr>
          <p:cNvPr id="156" name="角丸四角形 155"/>
          <p:cNvSpPr/>
          <p:nvPr/>
        </p:nvSpPr>
        <p:spPr>
          <a:xfrm>
            <a:off x="123456" y="5218083"/>
            <a:ext cx="720000" cy="202403"/>
          </a:xfrm>
          <a:prstGeom prst="roundRect">
            <a:avLst/>
          </a:prstGeom>
          <a:solidFill>
            <a:schemeClr val="accent6"/>
          </a:solidFill>
          <a:ln w="12700">
            <a:noFill/>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000" dirty="0">
                <a:solidFill>
                  <a:schemeClr val="bg1"/>
                </a:solidFill>
                <a:latin typeface="Meiryo UI" panose="020B0604030504040204" pitchFamily="50" charset="-128"/>
                <a:ea typeface="Meiryo UI" panose="020B0604030504040204" pitchFamily="50" charset="-128"/>
              </a:rPr>
              <a:t>費用負担</a:t>
            </a:r>
          </a:p>
        </p:txBody>
      </p:sp>
      <p:sp>
        <p:nvSpPr>
          <p:cNvPr id="157" name="テキスト ボックス 156"/>
          <p:cNvSpPr txBox="1"/>
          <p:nvPr/>
        </p:nvSpPr>
        <p:spPr>
          <a:xfrm>
            <a:off x="857534" y="5211405"/>
            <a:ext cx="5031155" cy="823813"/>
          </a:xfrm>
          <a:prstGeom prst="rect">
            <a:avLst/>
          </a:prstGeom>
          <a:noFill/>
          <a:ln>
            <a:noFill/>
            <a:prstDash val="dash"/>
          </a:ln>
        </p:spPr>
        <p:txBody>
          <a:bodyPr wrap="square" rIns="20250" rtlCol="0" anchor="ctr">
            <a:noAutofit/>
          </a:bodyPr>
          <a:lstStyle/>
          <a:p>
            <a:pPr>
              <a:spcBef>
                <a:spcPts val="169"/>
              </a:spcBef>
              <a:spcAft>
                <a:spcPts val="100"/>
              </a:spcAft>
            </a:pPr>
            <a:r>
              <a:rPr lang="ja-JP" altLang="en-US" sz="1000" spc="52" dirty="0">
                <a:latin typeface="Meiryo UI" panose="020B0604030504040204" pitchFamily="50" charset="-128"/>
                <a:ea typeface="Meiryo UI" panose="020B0604030504040204" pitchFamily="50" charset="-128"/>
              </a:rPr>
              <a:t>事業者の費用負担</a:t>
            </a:r>
            <a:endParaRPr lang="en-US" altLang="ja-JP" sz="1000" spc="52" dirty="0">
              <a:latin typeface="Meiryo UI" panose="020B0604030504040204" pitchFamily="50" charset="-128"/>
              <a:ea typeface="Meiryo UI" panose="020B0604030504040204" pitchFamily="50" charset="-128"/>
            </a:endParaRPr>
          </a:p>
          <a:p>
            <a:pPr>
              <a:spcBef>
                <a:spcPts val="100"/>
              </a:spcBef>
            </a:pPr>
            <a:r>
              <a:rPr lang="ja-JP" altLang="en-US" sz="900" spc="52" dirty="0">
                <a:latin typeface="Meiryo UI" panose="020B0604030504040204" pitchFamily="50" charset="-128"/>
                <a:ea typeface="Meiryo UI" panose="020B0604030504040204" pitchFamily="50" charset="-128"/>
              </a:rPr>
              <a:t>・ ＩＲ事業の費用のすべて        ・ 市有地の賃料</a:t>
            </a:r>
            <a:endParaRPr lang="en-US" altLang="ja-JP" sz="900" spc="52" dirty="0">
              <a:latin typeface="Meiryo UI" panose="020B0604030504040204" pitchFamily="50" charset="-128"/>
              <a:ea typeface="Meiryo UI" panose="020B0604030504040204" pitchFamily="50" charset="-128"/>
            </a:endParaRPr>
          </a:p>
          <a:p>
            <a:pPr>
              <a:spcBef>
                <a:spcPts val="100"/>
              </a:spcBef>
            </a:pPr>
            <a:r>
              <a:rPr lang="ja-JP" altLang="en-US" sz="900" spc="52" dirty="0">
                <a:latin typeface="Meiryo UI" panose="020B0604030504040204" pitchFamily="50" charset="-128"/>
                <a:ea typeface="Meiryo UI" panose="020B0604030504040204" pitchFamily="50" charset="-128"/>
              </a:rPr>
              <a:t>・ インフラ整備に要する費用の一部</a:t>
            </a:r>
            <a:r>
              <a:rPr lang="ja-JP" altLang="en-US" sz="788" spc="52" dirty="0">
                <a:latin typeface="Meiryo UI" panose="020B0604030504040204" pitchFamily="50" charset="-128"/>
                <a:ea typeface="Meiryo UI" panose="020B0604030504040204" pitchFamily="50" charset="-128"/>
              </a:rPr>
              <a:t>（</a:t>
            </a:r>
            <a:r>
              <a:rPr lang="en-US" altLang="ja-JP" sz="788" spc="52" dirty="0">
                <a:latin typeface="Meiryo UI" panose="020B0604030504040204" pitchFamily="50" charset="-128"/>
                <a:ea typeface="Meiryo UI" panose="020B0604030504040204" pitchFamily="50" charset="-128"/>
              </a:rPr>
              <a:t>202</a:t>
            </a:r>
            <a:r>
              <a:rPr lang="ja-JP" altLang="en-US" sz="788" spc="52" dirty="0">
                <a:latin typeface="Meiryo UI" panose="020B0604030504040204" pitchFamily="50" charset="-128"/>
                <a:ea typeface="Meiryo UI" panose="020B0604030504040204" pitchFamily="50" charset="-128"/>
              </a:rPr>
              <a:t>億</a:t>
            </a:r>
            <a:r>
              <a:rPr lang="en-US" altLang="ja-JP" sz="788" spc="52" dirty="0">
                <a:latin typeface="Meiryo UI" panose="020B0604030504040204" pitchFamily="50" charset="-128"/>
                <a:ea typeface="Meiryo UI" panose="020B0604030504040204" pitchFamily="50" charset="-128"/>
              </a:rPr>
              <a:t>5</a:t>
            </a:r>
            <a:r>
              <a:rPr lang="ja-JP" altLang="en-US" sz="788" spc="52" dirty="0">
                <a:latin typeface="Meiryo UI" panose="020B0604030504040204" pitchFamily="50" charset="-128"/>
                <a:ea typeface="Meiryo UI" panose="020B0604030504040204" pitchFamily="50" charset="-128"/>
              </a:rPr>
              <a:t>千万円）</a:t>
            </a:r>
            <a:endParaRPr lang="en-US" altLang="ja-JP" sz="788" spc="52" dirty="0">
              <a:latin typeface="Meiryo UI" panose="020B0604030504040204" pitchFamily="50" charset="-128"/>
              <a:ea typeface="Meiryo UI" panose="020B0604030504040204" pitchFamily="50" charset="-128"/>
            </a:endParaRPr>
          </a:p>
          <a:p>
            <a:pPr>
              <a:spcBef>
                <a:spcPts val="100"/>
              </a:spcBef>
            </a:pPr>
            <a:r>
              <a:rPr lang="ja-JP" altLang="en-US" sz="900" spc="52" dirty="0">
                <a:latin typeface="Meiryo UI" panose="020B0604030504040204" pitchFamily="50" charset="-128"/>
                <a:ea typeface="Meiryo UI" panose="020B0604030504040204" pitchFamily="50" charset="-128"/>
              </a:rPr>
              <a:t>・ 選定等に要した費用</a:t>
            </a:r>
            <a:r>
              <a:rPr lang="ja-JP" altLang="en-US" sz="788" spc="52" dirty="0">
                <a:latin typeface="Meiryo UI" panose="020B0604030504040204" pitchFamily="50" charset="-128"/>
                <a:ea typeface="Meiryo UI" panose="020B0604030504040204" pitchFamily="50" charset="-128"/>
              </a:rPr>
              <a:t>（審査料全体</a:t>
            </a:r>
            <a:r>
              <a:rPr lang="en-US" altLang="ja-JP" sz="788" spc="52" dirty="0">
                <a:latin typeface="Meiryo UI" panose="020B0604030504040204" pitchFamily="50" charset="-128"/>
                <a:ea typeface="Meiryo UI" panose="020B0604030504040204" pitchFamily="50" charset="-128"/>
              </a:rPr>
              <a:t>1</a:t>
            </a:r>
            <a:r>
              <a:rPr lang="ja-JP" altLang="en-US" sz="788" spc="52" dirty="0">
                <a:latin typeface="Meiryo UI" panose="020B0604030504040204" pitchFamily="50" charset="-128"/>
                <a:ea typeface="Meiryo UI" panose="020B0604030504040204" pitchFamily="50" charset="-128"/>
              </a:rPr>
              <a:t>億</a:t>
            </a:r>
            <a:r>
              <a:rPr lang="en-US" altLang="ja-JP" sz="788" spc="52" dirty="0">
                <a:latin typeface="Meiryo UI" panose="020B0604030504040204" pitchFamily="50" charset="-128"/>
                <a:ea typeface="Meiryo UI" panose="020B0604030504040204" pitchFamily="50" charset="-128"/>
              </a:rPr>
              <a:t>3,500</a:t>
            </a:r>
            <a:r>
              <a:rPr lang="ja-JP" altLang="en-US" sz="788" spc="52" dirty="0">
                <a:latin typeface="Meiryo UI" panose="020B0604030504040204" pitchFamily="50" charset="-128"/>
                <a:ea typeface="Meiryo UI" panose="020B0604030504040204" pitchFamily="50" charset="-128"/>
              </a:rPr>
              <a:t>万円から応募者当たり</a:t>
            </a:r>
            <a:r>
              <a:rPr lang="en-US" altLang="ja-JP" sz="788" spc="52" dirty="0">
                <a:latin typeface="Meiryo UI" panose="020B0604030504040204" pitchFamily="50" charset="-128"/>
                <a:ea typeface="Meiryo UI" panose="020B0604030504040204" pitchFamily="50" charset="-128"/>
              </a:rPr>
              <a:t>1,000</a:t>
            </a:r>
            <a:r>
              <a:rPr lang="ja-JP" altLang="en-US" sz="788" spc="52" dirty="0">
                <a:latin typeface="Meiryo UI" panose="020B0604030504040204" pitchFamily="50" charset="-128"/>
                <a:ea typeface="Meiryo UI" panose="020B0604030504040204" pitchFamily="50" charset="-128"/>
              </a:rPr>
              <a:t>万円の審査料を控除した額）</a:t>
            </a:r>
            <a:endParaRPr lang="en-US" altLang="ja-JP" sz="788" spc="52" dirty="0">
              <a:latin typeface="Meiryo UI" panose="020B0604030504040204" pitchFamily="50" charset="-128"/>
              <a:ea typeface="Meiryo UI" panose="020B0604030504040204" pitchFamily="50" charset="-128"/>
            </a:endParaRPr>
          </a:p>
          <a:p>
            <a:pPr>
              <a:spcBef>
                <a:spcPts val="100"/>
              </a:spcBef>
            </a:pPr>
            <a:r>
              <a:rPr lang="ja-JP" altLang="en-US" sz="900" spc="52" dirty="0">
                <a:latin typeface="Meiryo UI" panose="020B0604030504040204" pitchFamily="50" charset="-128"/>
                <a:ea typeface="Meiryo UI" panose="020B0604030504040204" pitchFamily="50" charset="-128"/>
              </a:rPr>
              <a:t>・ 環境アセスメントに係る現況調査費用</a:t>
            </a:r>
            <a:endParaRPr lang="en-US" altLang="ja-JP" sz="900" spc="52" dirty="0">
              <a:latin typeface="Meiryo UI" panose="020B0604030504040204" pitchFamily="50" charset="-128"/>
              <a:ea typeface="Meiryo UI" panose="020B0604030504040204" pitchFamily="50" charset="-128"/>
            </a:endParaRPr>
          </a:p>
        </p:txBody>
      </p:sp>
      <p:sp>
        <p:nvSpPr>
          <p:cNvPr id="158" name="テキスト ボックス 157"/>
          <p:cNvSpPr txBox="1"/>
          <p:nvPr/>
        </p:nvSpPr>
        <p:spPr>
          <a:xfrm>
            <a:off x="166895" y="6210430"/>
            <a:ext cx="1728000" cy="216000"/>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nSpc>
                <a:spcPts val="1238"/>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５．主な事業条件等</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9" name="表 158"/>
          <p:cNvGraphicFramePr>
            <a:graphicFrameLocks noGrp="1"/>
          </p:cNvGraphicFramePr>
          <p:nvPr>
            <p:extLst>
              <p:ext uri="{D42A27DB-BD31-4B8C-83A1-F6EECF244321}">
                <p14:modId xmlns:p14="http://schemas.microsoft.com/office/powerpoint/2010/main" val="1564137972"/>
              </p:ext>
            </p:extLst>
          </p:nvPr>
        </p:nvGraphicFramePr>
        <p:xfrm>
          <a:off x="191079" y="6494485"/>
          <a:ext cx="6084000" cy="3024000"/>
        </p:xfrm>
        <a:graphic>
          <a:graphicData uri="http://schemas.openxmlformats.org/drawingml/2006/table">
            <a:tbl>
              <a:tblPr firstRow="1" bandRow="1">
                <a:tableStyleId>{5C22544A-7EE6-4342-B048-85BDC9FD1C3A}</a:tableStyleId>
              </a:tblPr>
              <a:tblGrid>
                <a:gridCol w="1692000">
                  <a:extLst>
                    <a:ext uri="{9D8B030D-6E8A-4147-A177-3AD203B41FA5}">
                      <a16:colId xmlns:a16="http://schemas.microsoft.com/office/drawing/2014/main" val="3299572889"/>
                    </a:ext>
                  </a:extLst>
                </a:gridCol>
                <a:gridCol w="4392000">
                  <a:extLst>
                    <a:ext uri="{9D8B030D-6E8A-4147-A177-3AD203B41FA5}">
                      <a16:colId xmlns:a16="http://schemas.microsoft.com/office/drawing/2014/main" val="4174568977"/>
                    </a:ext>
                  </a:extLst>
                </a:gridCol>
              </a:tblGrid>
              <a:tr h="216000">
                <a:tc>
                  <a:txBody>
                    <a:bodyPr/>
                    <a:lstStyle/>
                    <a:p>
                      <a:pPr algn="ctr"/>
                      <a:r>
                        <a:rPr kumimoji="1" lang="ja-JP" altLang="en-US" sz="1000" b="0" dirty="0">
                          <a:latin typeface="Meiryo UI" panose="020B0604030504040204" pitchFamily="50" charset="-128"/>
                          <a:ea typeface="Meiryo UI" panose="020B0604030504040204" pitchFamily="50" charset="-128"/>
                        </a:rPr>
                        <a:t>項　目</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L="47479" marR="47479" marT="23739" marB="23739"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dirty="0">
                          <a:latin typeface="Meiryo UI" panose="020B0604030504040204" pitchFamily="50" charset="-128"/>
                          <a:ea typeface="Meiryo UI" panose="020B0604030504040204" pitchFamily="50" charset="-128"/>
                        </a:rPr>
                        <a:t>事業者に求める条件等</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L="47479" marR="47479" marT="23739" marB="23739" anchor="ctr"/>
                </a:tc>
                <a:extLst>
                  <a:ext uri="{0D108BD9-81ED-4DB2-BD59-A6C34878D82A}">
                    <a16:rowId xmlns:a16="http://schemas.microsoft.com/office/drawing/2014/main" val="4249866174"/>
                  </a:ext>
                </a:extLst>
              </a:tr>
              <a:tr h="612000">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rPr>
                        <a:t>中核施設の設置・運営</a:t>
                      </a:r>
                    </a:p>
                  </a:txBody>
                  <a:tcPr marL="47479" marR="47479" marT="23739" marB="23739" anchor="ctr"/>
                </a:tc>
                <a:tc>
                  <a:txBody>
                    <a:bodyPr/>
                    <a:lstStyle/>
                    <a:p>
                      <a:pPr algn="l">
                        <a:lnSpc>
                          <a:spcPts val="1000"/>
                        </a:lnSpc>
                        <a:spcBef>
                          <a:spcPts val="900"/>
                        </a:spcBef>
                      </a:pPr>
                      <a:r>
                        <a:rPr kumimoji="1" lang="ja-JP" altLang="en-US" sz="1050" dirty="0">
                          <a:latin typeface="Meiryo UI" panose="020B0604030504040204" pitchFamily="50" charset="-128"/>
                          <a:ea typeface="Meiryo UI" panose="020B0604030504040204" pitchFamily="50" charset="-128"/>
                        </a:rPr>
                        <a:t>・</a:t>
                      </a:r>
                      <a:r>
                        <a:rPr kumimoji="1" lang="ja-JP" altLang="en-US" sz="1050" baseline="0" dirty="0">
                          <a:latin typeface="Meiryo UI" panose="020B0604030504040204" pitchFamily="50" charset="-128"/>
                          <a:ea typeface="Meiryo UI" panose="020B0604030504040204" pitchFamily="50" charset="-128"/>
                        </a:rPr>
                        <a:t> </a:t>
                      </a:r>
                      <a:r>
                        <a:rPr kumimoji="1" lang="en-US" altLang="ja-JP" sz="1050" dirty="0">
                          <a:latin typeface="Meiryo UI" panose="020B0604030504040204" pitchFamily="50" charset="-128"/>
                          <a:ea typeface="Meiryo UI" panose="020B0604030504040204" pitchFamily="50" charset="-128"/>
                        </a:rPr>
                        <a:t>MICE</a:t>
                      </a:r>
                      <a:r>
                        <a:rPr kumimoji="1" lang="ja-JP" altLang="en-US" sz="1050" dirty="0">
                          <a:latin typeface="Meiryo UI" panose="020B0604030504040204" pitchFamily="50" charset="-128"/>
                          <a:ea typeface="Meiryo UI" panose="020B0604030504040204" pitchFamily="50" charset="-128"/>
                        </a:rPr>
                        <a:t>施設　　</a:t>
                      </a:r>
                      <a:r>
                        <a:rPr kumimoji="1" lang="ja-JP" altLang="en-US" sz="900" dirty="0">
                          <a:latin typeface="Meiryo UI" panose="020B0604030504040204" pitchFamily="50" charset="-128"/>
                          <a:ea typeface="Meiryo UI" panose="020B0604030504040204" pitchFamily="50" charset="-128"/>
                        </a:rPr>
                        <a:t>  国際会議場　最大国際会議室</a:t>
                      </a: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6,000</a:t>
                      </a:r>
                      <a:r>
                        <a:rPr kumimoji="1" lang="ja-JP" altLang="en-US" sz="900" dirty="0">
                          <a:latin typeface="Meiryo UI" panose="020B0604030504040204" pitchFamily="50" charset="-128"/>
                          <a:ea typeface="Meiryo UI" panose="020B0604030504040204" pitchFamily="50" charset="-128"/>
                        </a:rPr>
                        <a:t>人以上　</a:t>
                      </a:r>
                      <a:endParaRPr kumimoji="1" lang="en-US" altLang="ja-JP" sz="9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　　　　　　　　</a:t>
                      </a:r>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展示等施設</a:t>
                      </a:r>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展示面積</a:t>
                      </a: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10</a:t>
                      </a:r>
                      <a:r>
                        <a:rPr kumimoji="1" lang="ja-JP" altLang="en-US" sz="900" dirty="0">
                          <a:latin typeface="Meiryo UI" panose="020B0604030504040204" pitchFamily="50" charset="-128"/>
                          <a:ea typeface="Meiryo UI" panose="020B0604030504040204" pitchFamily="50" charset="-128"/>
                        </a:rPr>
                        <a:t>万㎡以上</a:t>
                      </a:r>
                      <a:endParaRPr kumimoji="1" lang="en-US" altLang="ja-JP" sz="9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30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 魅力増進施設　　　・ 送客施設　　　・ 宿泊施設　　</a:t>
                      </a:r>
                      <a:r>
                        <a:rPr kumimoji="1" lang="en-US" altLang="ja-JP" sz="1050" dirty="0">
                          <a:latin typeface="Meiryo UI" panose="020B0604030504040204" pitchFamily="50" charset="-128"/>
                          <a:ea typeface="Meiryo UI" panose="020B0604030504040204" pitchFamily="50" charset="-128"/>
                        </a:rPr>
                        <a:t>3,000</a:t>
                      </a:r>
                      <a:r>
                        <a:rPr kumimoji="1" lang="ja-JP" altLang="en-US" sz="1050" dirty="0">
                          <a:latin typeface="Meiryo UI" panose="020B0604030504040204" pitchFamily="50" charset="-128"/>
                          <a:ea typeface="Meiryo UI" panose="020B0604030504040204" pitchFamily="50" charset="-128"/>
                        </a:rPr>
                        <a:t>室以上</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marL="47479" marR="47479" marT="23739" marB="23739" anchor="ctr"/>
                </a:tc>
                <a:extLst>
                  <a:ext uri="{0D108BD9-81ED-4DB2-BD59-A6C34878D82A}">
                    <a16:rowId xmlns:a16="http://schemas.microsoft.com/office/drawing/2014/main" val="4025562799"/>
                  </a:ext>
                </a:extLst>
              </a:tr>
              <a:tr h="360000">
                <a:tc>
                  <a:txBody>
                    <a:bodyPr/>
                    <a:lstStyle/>
                    <a:p>
                      <a:pPr algn="ctr">
                        <a:spcBef>
                          <a:spcPts val="0"/>
                        </a:spcBef>
                      </a:pPr>
                      <a:r>
                        <a:rPr kumimoji="1" lang="ja-JP" altLang="en-US" sz="1000" dirty="0">
                          <a:latin typeface="Meiryo UI" panose="020B0604030504040204" pitchFamily="50" charset="-128"/>
                          <a:ea typeface="Meiryo UI" panose="020B0604030504040204" pitchFamily="50" charset="-128"/>
                        </a:rPr>
                        <a:t>上記以外の施設の設置・運営</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L="47479" marR="47479" marT="23739" marB="23739" anchor="ctr"/>
                </a:tc>
                <a:tc>
                  <a:txBody>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 国際競争力を有するリゾート形成　　　　　　・ </a:t>
                      </a:r>
                      <a:r>
                        <a:rPr kumimoji="1" lang="ja-JP" altLang="en-US" sz="1050" dirty="0">
                          <a:latin typeface="Meiryo UI" panose="020B0604030504040204" pitchFamily="50" charset="-128"/>
                          <a:ea typeface="Meiryo UI" panose="020B0604030504040204" pitchFamily="50" charset="-128"/>
                        </a:rPr>
                        <a:t>エンターテイメント拠点の形成</a:t>
                      </a:r>
                      <a:endParaRPr kumimoji="1" lang="en-US" altLang="ja-JP" sz="1050" dirty="0">
                        <a:latin typeface="Meiryo UI" panose="020B0604030504040204" pitchFamily="50" charset="-128"/>
                        <a:ea typeface="Meiryo UI" panose="020B0604030504040204" pitchFamily="50" charset="-128"/>
                      </a:endParaRPr>
                    </a:p>
                  </a:txBody>
                  <a:tcPr marL="47479" marR="47479" marT="23739" marB="23739" anchor="ctr"/>
                </a:tc>
                <a:extLst>
                  <a:ext uri="{0D108BD9-81ED-4DB2-BD59-A6C34878D82A}">
                    <a16:rowId xmlns:a16="http://schemas.microsoft.com/office/drawing/2014/main" val="2746229677"/>
                  </a:ext>
                </a:extLst>
              </a:tr>
              <a:tr h="360000">
                <a:tc>
                  <a:txBody>
                    <a:bodyPr/>
                    <a:lstStyle/>
                    <a:p>
                      <a:pPr algn="ctr">
                        <a:lnSpc>
                          <a:spcPct val="100000"/>
                        </a:lnSpc>
                        <a:spcBef>
                          <a:spcPts val="0"/>
                        </a:spcBef>
                      </a:pPr>
                      <a:r>
                        <a:rPr kumimoji="1" lang="en-US" altLang="ja-JP" sz="1000" dirty="0">
                          <a:latin typeface="Meiryo UI" panose="020B0604030504040204" pitchFamily="50" charset="-128"/>
                          <a:ea typeface="Meiryo UI" panose="020B0604030504040204" pitchFamily="50" charset="-128"/>
                        </a:rPr>
                        <a:t>IR</a:t>
                      </a:r>
                      <a:r>
                        <a:rPr kumimoji="1" lang="ja-JP" altLang="en-US" sz="1000" dirty="0">
                          <a:latin typeface="Meiryo UI" panose="020B0604030504040204" pitchFamily="50" charset="-128"/>
                          <a:ea typeface="Meiryo UI" panose="020B0604030504040204" pitchFamily="50" charset="-128"/>
                        </a:rPr>
                        <a:t>の魅力・持続可能性</a:t>
                      </a:r>
                      <a:endParaRPr kumimoji="1" lang="en-US" altLang="ja-JP" sz="1000" dirty="0">
                        <a:latin typeface="Meiryo UI" panose="020B0604030504040204" pitchFamily="50" charset="-128"/>
                        <a:ea typeface="Meiryo UI" panose="020B0604030504040204" pitchFamily="50" charset="-128"/>
                      </a:endParaRPr>
                    </a:p>
                    <a:p>
                      <a:pPr algn="ctr">
                        <a:lnSpc>
                          <a:spcPct val="100000"/>
                        </a:lnSpc>
                        <a:spcBef>
                          <a:spcPts val="0"/>
                        </a:spcBef>
                      </a:pPr>
                      <a:r>
                        <a:rPr kumimoji="1" lang="ja-JP" altLang="en-US" sz="1000" dirty="0">
                          <a:latin typeface="Meiryo UI" panose="020B0604030504040204" pitchFamily="50" charset="-128"/>
                          <a:ea typeface="Meiryo UI" panose="020B0604030504040204" pitchFamily="50" charset="-128"/>
                        </a:rPr>
                        <a:t>を高める取組み</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L="47479" marR="47479" marT="23739" marB="23739" anchor="ctr"/>
                </a:tc>
                <a:tc>
                  <a:txBody>
                    <a:bodyPr/>
                    <a:lstStyle/>
                    <a:p>
                      <a:pPr algn="l">
                        <a:lnSpc>
                          <a:spcPct val="100000"/>
                        </a:lnSpc>
                        <a:spcBef>
                          <a:spcPts val="600"/>
                        </a:spcBef>
                      </a:pPr>
                      <a:r>
                        <a:rPr kumimoji="1" lang="ja-JP" altLang="en-US" sz="1050" dirty="0">
                          <a:latin typeface="Meiryo UI" panose="020B0604030504040204" pitchFamily="50" charset="-128"/>
                          <a:ea typeface="Meiryo UI" panose="020B0604030504040204" pitchFamily="50" charset="-128"/>
                        </a:rPr>
                        <a:t>・ スマートなまちづくり　　　　・ 危機管理・防災対策</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marL="47479" marR="47479" marT="23739" marB="23739" anchor="ctr"/>
                </a:tc>
                <a:extLst>
                  <a:ext uri="{0D108BD9-81ED-4DB2-BD59-A6C34878D82A}">
                    <a16:rowId xmlns:a16="http://schemas.microsoft.com/office/drawing/2014/main" val="3464846235"/>
                  </a:ext>
                </a:extLst>
              </a:tr>
              <a:tr h="1116000">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rPr>
                        <a:t>懸念事項対策</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L="47479" marR="47479" marT="23739" marB="23739" anchor="ctr"/>
                </a:tc>
                <a:tc>
                  <a:txBody>
                    <a:bodyPr/>
                    <a:lstStyle/>
                    <a:p>
                      <a:pPr marL="0" marR="0" lvl="0" indent="0" algn="l" defTabSz="914400" rtl="0" eaLnBrk="1" fontAlgn="auto" latinLnBrk="0" hangingPunct="1">
                        <a:lnSpc>
                          <a:spcPct val="100000"/>
                        </a:lnSpc>
                        <a:spcBef>
                          <a:spcPts val="30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 ギャンブル依存症対策</a:t>
                      </a:r>
                      <a:endParaRPr kumimoji="1" lang="en-US" altLang="ja-JP" sz="1050" dirty="0">
                        <a:latin typeface="Meiryo UI" panose="020B0604030504040204" pitchFamily="50" charset="-128"/>
                        <a:ea typeface="Meiryo UI" panose="020B0604030504040204" pitchFamily="50" charset="-128"/>
                      </a:endParaRPr>
                    </a:p>
                    <a:p>
                      <a:pPr marL="444500" marR="0" lvl="0" indent="-44450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　　</a:t>
                      </a:r>
                      <a:r>
                        <a:rPr kumimoji="1" lang="ja-JP" altLang="en-US" sz="1000" dirty="0">
                          <a:latin typeface="Meiryo UI" panose="020B0604030504040204" pitchFamily="50" charset="-128"/>
                          <a:ea typeface="Meiryo UI" panose="020B0604030504040204" pitchFamily="50" charset="-128"/>
                        </a:rPr>
                        <a:t>法に基づく対策に加え、府市独自に事業者に求める対策</a:t>
                      </a:r>
                      <a:r>
                        <a:rPr kumimoji="1" lang="ja-JP" altLang="en-US" sz="900" dirty="0">
                          <a:latin typeface="Meiryo UI" panose="020B0604030504040204" pitchFamily="50" charset="-128"/>
                          <a:ea typeface="Meiryo UI" panose="020B0604030504040204" pitchFamily="50" charset="-128"/>
                        </a:rPr>
                        <a:t>（本人申告による賭け金</a:t>
                      </a:r>
                      <a:endParaRPr kumimoji="1" lang="en-US" altLang="ja-JP" sz="900" dirty="0">
                        <a:latin typeface="Meiryo UI" panose="020B0604030504040204" pitchFamily="50" charset="-128"/>
                        <a:ea typeface="Meiryo UI" panose="020B0604030504040204" pitchFamily="50" charset="-128"/>
                      </a:endParaRPr>
                    </a:p>
                    <a:p>
                      <a:pPr marL="444500" marR="0" lvl="0" indent="-444500" algn="l"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額等の上限設定、</a:t>
                      </a:r>
                      <a:r>
                        <a:rPr kumimoji="1" lang="en-US" altLang="ja-JP" sz="900" dirty="0">
                          <a:latin typeface="Meiryo UI" panose="020B0604030504040204" pitchFamily="50" charset="-128"/>
                          <a:ea typeface="Meiryo UI" panose="020B0604030504040204" pitchFamily="50" charset="-128"/>
                        </a:rPr>
                        <a:t>24</a:t>
                      </a:r>
                      <a:r>
                        <a:rPr kumimoji="1" lang="ja-JP" altLang="en-US" sz="900" dirty="0">
                          <a:latin typeface="Meiryo UI" panose="020B0604030504040204" pitchFamily="50" charset="-128"/>
                          <a:ea typeface="Meiryo UI" panose="020B0604030504040204" pitchFamily="50" charset="-128"/>
                        </a:rPr>
                        <a:t>時間・</a:t>
                      </a:r>
                      <a:r>
                        <a:rPr kumimoji="1" lang="en-US" altLang="ja-JP" sz="900" dirty="0">
                          <a:latin typeface="Meiryo UI" panose="020B0604030504040204" pitchFamily="50" charset="-128"/>
                          <a:ea typeface="Meiryo UI" panose="020B0604030504040204" pitchFamily="50" charset="-128"/>
                        </a:rPr>
                        <a:t>365</a:t>
                      </a:r>
                      <a:r>
                        <a:rPr kumimoji="1" lang="ja-JP" altLang="en-US" sz="900" dirty="0">
                          <a:latin typeface="Meiryo UI" panose="020B0604030504040204" pitchFamily="50" charset="-128"/>
                          <a:ea typeface="Meiryo UI" panose="020B0604030504040204" pitchFamily="50" charset="-128"/>
                        </a:rPr>
                        <a:t>日利用可能な相談体制の整備等）</a:t>
                      </a:r>
                      <a:r>
                        <a:rPr kumimoji="1" lang="ja-JP" altLang="en-US" sz="1050" dirty="0">
                          <a:latin typeface="Meiryo UI" panose="020B0604030504040204" pitchFamily="50" charset="-128"/>
                          <a:ea typeface="Meiryo UI" panose="020B0604030504040204" pitchFamily="50" charset="-128"/>
                        </a:rPr>
                        <a:t>の実施</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 治安・地域風俗環境対策</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eiryo UI" panose="020B0604030504040204" pitchFamily="50" charset="-128"/>
                          <a:ea typeface="Meiryo UI" panose="020B0604030504040204" pitchFamily="50" charset="-128"/>
                        </a:rPr>
                        <a:t>　　</a:t>
                      </a:r>
                      <a:r>
                        <a:rPr kumimoji="1" lang="ja-JP" altLang="en-US" sz="1000" b="0" dirty="0">
                          <a:solidFill>
                            <a:schemeClr val="tx1"/>
                          </a:solidFill>
                          <a:latin typeface="Meiryo UI" panose="020B0604030504040204" pitchFamily="50" charset="-128"/>
                          <a:ea typeface="Meiryo UI" panose="020B0604030504040204" pitchFamily="50" charset="-128"/>
                        </a:rPr>
                        <a:t>防犯対策・警備の徹底や、組織犯罪対策・暴力団等反社会的勢力対策等の</a:t>
                      </a:r>
                      <a:endParaRPr kumimoji="1" lang="en-US" altLang="ja-JP" sz="10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Meiryo UI" panose="020B0604030504040204" pitchFamily="50" charset="-128"/>
                          <a:ea typeface="Meiryo UI" panose="020B0604030504040204" pitchFamily="50" charset="-128"/>
                        </a:rPr>
                        <a:t>    </a:t>
                      </a:r>
                      <a:r>
                        <a:rPr kumimoji="1" lang="ja-JP" altLang="en-US" sz="1000" b="0" dirty="0">
                          <a:solidFill>
                            <a:schemeClr val="tx1"/>
                          </a:solidFill>
                          <a:latin typeface="Meiryo UI" panose="020B0604030504040204" pitchFamily="50" charset="-128"/>
                          <a:ea typeface="Meiryo UI" panose="020B0604030504040204" pitchFamily="50" charset="-128"/>
                        </a:rPr>
                        <a:t>万全の対策の実施</a:t>
                      </a:r>
                      <a:endParaRPr kumimoji="1" lang="en-US" altLang="ja-JP" sz="1000" b="0" dirty="0">
                        <a:solidFill>
                          <a:schemeClr val="tx1"/>
                        </a:solidFill>
                        <a:latin typeface="Meiryo UI" panose="020B0604030504040204" pitchFamily="50" charset="-128"/>
                        <a:ea typeface="Meiryo UI" panose="020B0604030504040204" pitchFamily="50" charset="-128"/>
                      </a:endParaRPr>
                    </a:p>
                  </a:txBody>
                  <a:tcPr marL="47479" marR="47479" marT="23739" marB="23739" anchor="ctr"/>
                </a:tc>
                <a:extLst>
                  <a:ext uri="{0D108BD9-81ED-4DB2-BD59-A6C34878D82A}">
                    <a16:rowId xmlns:a16="http://schemas.microsoft.com/office/drawing/2014/main" val="1665425033"/>
                  </a:ext>
                </a:extLst>
              </a:tr>
              <a:tr h="360000">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1" lang="ja-JP" altLang="en-US" sz="1000" b="0" dirty="0">
                          <a:solidFill>
                            <a:schemeClr val="tx1"/>
                          </a:solidFill>
                          <a:latin typeface="Meiryo UI" panose="020B0604030504040204" pitchFamily="50" charset="-128"/>
                          <a:ea typeface="Meiryo UI" panose="020B0604030504040204" pitchFamily="50" charset="-128"/>
                        </a:rPr>
                        <a:t>カジノ事業の収益の活用</a:t>
                      </a:r>
                    </a:p>
                  </a:txBody>
                  <a:tcPr marL="47479" marR="47479" marT="23739" marB="23739" anchor="ctr"/>
                </a:tc>
                <a:tc>
                  <a:txBody>
                    <a:bodyPr/>
                    <a:lstStyle/>
                    <a:p>
                      <a:pPr algn="l">
                        <a:lnSpc>
                          <a:spcPct val="100000"/>
                        </a:lnSpc>
                        <a:spcBef>
                          <a:spcPts val="600"/>
                        </a:spcBef>
                      </a:pPr>
                      <a:r>
                        <a:rPr kumimoji="1" lang="ja-JP" altLang="en-US" sz="1050" dirty="0">
                          <a:latin typeface="Meiryo UI" panose="020B0604030504040204" pitchFamily="50" charset="-128"/>
                          <a:ea typeface="Meiryo UI" panose="020B0604030504040204" pitchFamily="50" charset="-128"/>
                        </a:rPr>
                        <a:t>・ 提案内容を踏まえた再投資義務　　　・ ＩＲ区域拡張予定地の新たな開発</a:t>
                      </a:r>
                    </a:p>
                  </a:txBody>
                  <a:tcPr marL="47479" marR="47479" marT="23739" marB="23739" anchor="ctr"/>
                </a:tc>
                <a:extLst>
                  <a:ext uri="{0D108BD9-81ED-4DB2-BD59-A6C34878D82A}">
                    <a16:rowId xmlns:a16="http://schemas.microsoft.com/office/drawing/2014/main" val="1987599616"/>
                  </a:ext>
                </a:extLst>
              </a:tr>
            </a:tbl>
          </a:graphicData>
        </a:graphic>
      </p:graphicFrame>
      <p:sp>
        <p:nvSpPr>
          <p:cNvPr id="160" name="左大かっこ 159"/>
          <p:cNvSpPr/>
          <p:nvPr/>
        </p:nvSpPr>
        <p:spPr>
          <a:xfrm>
            <a:off x="2794258" y="6794541"/>
            <a:ext cx="36000" cy="252000"/>
          </a:xfrm>
          <a:prstGeom prst="leftBracket">
            <a:avLst>
              <a:gd name="adj" fmla="val 54166"/>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sz="1013"/>
          </a:p>
        </p:txBody>
      </p:sp>
      <p:sp>
        <p:nvSpPr>
          <p:cNvPr id="161" name="テキスト ボックス 160"/>
          <p:cNvSpPr txBox="1"/>
          <p:nvPr/>
        </p:nvSpPr>
        <p:spPr>
          <a:xfrm>
            <a:off x="761316" y="2946005"/>
            <a:ext cx="2643434" cy="234524"/>
          </a:xfrm>
          <a:prstGeom prst="rect">
            <a:avLst/>
          </a:prstGeom>
          <a:noFill/>
          <a:ln>
            <a:noFill/>
            <a:prstDash val="dash"/>
          </a:ln>
        </p:spPr>
        <p:txBody>
          <a:bodyPr wrap="square" rtlCol="0" anchor="ctr" anchorCtr="0">
            <a:noAutofit/>
          </a:bodyPr>
          <a:lstStyle/>
          <a:p>
            <a:pPr>
              <a:lnSpc>
                <a:spcPts val="619"/>
              </a:lnSpc>
              <a:spcBef>
                <a:spcPts val="169"/>
              </a:spcBef>
            </a:pPr>
            <a:r>
              <a:rPr lang="ja-JP" altLang="en-US" sz="1000" spc="52" dirty="0">
                <a:latin typeface="Meiryo UI" panose="020B0604030504040204" pitchFamily="50" charset="-128"/>
                <a:ea typeface="Meiryo UI" panose="020B0604030504040204" pitchFamily="50" charset="-128"/>
              </a:rPr>
              <a:t>大阪市此花区夢洲中１丁目の一部ほか</a:t>
            </a:r>
            <a:endParaRPr lang="en-US" altLang="ja-JP" sz="1000" spc="52" dirty="0">
              <a:latin typeface="Meiryo UI" panose="020B0604030504040204" pitchFamily="50" charset="-128"/>
              <a:ea typeface="Meiryo UI" panose="020B0604030504040204" pitchFamily="50" charset="-128"/>
            </a:endParaRPr>
          </a:p>
        </p:txBody>
      </p:sp>
      <p:sp>
        <p:nvSpPr>
          <p:cNvPr id="162" name="テキスト ボックス 161"/>
          <p:cNvSpPr txBox="1"/>
          <p:nvPr/>
        </p:nvSpPr>
        <p:spPr>
          <a:xfrm>
            <a:off x="6689165" y="2191798"/>
            <a:ext cx="5868000" cy="1165849"/>
          </a:xfrm>
          <a:prstGeom prst="rect">
            <a:avLst/>
          </a:prstGeom>
          <a:noFill/>
          <a:ln>
            <a:solidFill>
              <a:schemeClr val="accent1">
                <a:lumMod val="75000"/>
              </a:schemeClr>
            </a:solidFill>
            <a:prstDash val="solid"/>
          </a:ln>
        </p:spPr>
        <p:txBody>
          <a:bodyPr wrap="square" tIns="60750" rIns="81000" rtlCol="0" anchor="ctr">
            <a:noAutofit/>
          </a:bodyPr>
          <a:lstStyle/>
          <a:p>
            <a:pPr marL="216000" indent="-204476">
              <a:spcBef>
                <a:spcPts val="169"/>
              </a:spcBef>
              <a:buFont typeface="Wingdings" panose="05000000000000000000" pitchFamily="2" charset="2"/>
              <a:buChar char="Ø"/>
              <a:defRPr/>
            </a:pPr>
            <a:r>
              <a:rPr lang="ja-JP" altLang="en-US" sz="1050" dirty="0">
                <a:latin typeface="Meiryo UI" panose="020B0604030504040204" pitchFamily="50" charset="-128"/>
                <a:ea typeface="Meiryo UI" panose="020B0604030504040204" pitchFamily="50" charset="-128"/>
              </a:rPr>
              <a:t>府と事業者は、区域整備計画を共同して作成し、市の同意、府議会の議決等を経て、認定を申請</a:t>
            </a:r>
            <a:endParaRPr lang="en-US" altLang="ja-JP" sz="1050" dirty="0">
              <a:latin typeface="Meiryo UI" panose="020B0604030504040204" pitchFamily="50" charset="-128"/>
              <a:ea typeface="Meiryo UI" panose="020B0604030504040204" pitchFamily="50" charset="-128"/>
            </a:endParaRPr>
          </a:p>
          <a:p>
            <a:pPr marL="216000" indent="-204476">
              <a:spcBef>
                <a:spcPts val="338"/>
              </a:spcBef>
              <a:buFont typeface="Wingdings" panose="05000000000000000000" pitchFamily="2" charset="2"/>
              <a:buChar char="Ø"/>
              <a:defRPr/>
            </a:pPr>
            <a:r>
              <a:rPr lang="ja-JP" altLang="en-US" sz="1050" dirty="0">
                <a:latin typeface="Meiryo UI" panose="020B0604030504040204" pitchFamily="50" charset="-128"/>
                <a:ea typeface="Meiryo UI" panose="020B0604030504040204" pitchFamily="50" charset="-128"/>
              </a:rPr>
              <a:t>長期間にわたる安定的・継続的なＩＲの運営確保のため、継続判断基準を策定し、一定期間毎に</a:t>
            </a:r>
            <a:endParaRPr lang="en-US" altLang="ja-JP" sz="1050" dirty="0">
              <a:latin typeface="Meiryo UI" panose="020B0604030504040204" pitchFamily="50" charset="-128"/>
              <a:ea typeface="Meiryo UI" panose="020B0604030504040204" pitchFamily="50" charset="-128"/>
            </a:endParaRPr>
          </a:p>
          <a:p>
            <a:pPr marL="11524">
              <a:defRPr/>
            </a:pPr>
            <a:r>
              <a:rPr lang="en-US" altLang="ja-JP" sz="1050" dirty="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着実な実施を確認</a:t>
            </a:r>
          </a:p>
          <a:p>
            <a:pPr marL="216000" indent="-204476">
              <a:spcBef>
                <a:spcPts val="338"/>
              </a:spcBef>
              <a:buFont typeface="Wingdings" panose="05000000000000000000" pitchFamily="2" charset="2"/>
              <a:buChar char="Ø"/>
              <a:defRPr/>
            </a:pPr>
            <a:r>
              <a:rPr lang="ja-JP" altLang="en-US" sz="1050" dirty="0">
                <a:latin typeface="Meiryo UI" panose="020B0604030504040204" pitchFamily="50" charset="-128"/>
                <a:ea typeface="Meiryo UI" panose="020B0604030504040204" pitchFamily="50" charset="-128"/>
              </a:rPr>
              <a:t>ＩＲ事業評価委員会を設置し、継続判断に際しては、あらかじめ諮問</a:t>
            </a:r>
          </a:p>
          <a:p>
            <a:pPr marL="216000" indent="-204476">
              <a:spcBef>
                <a:spcPts val="338"/>
              </a:spcBef>
              <a:buFont typeface="Wingdings" panose="05000000000000000000" pitchFamily="2" charset="2"/>
              <a:buChar char="Ø"/>
              <a:defRPr/>
            </a:pPr>
            <a:r>
              <a:rPr lang="ja-JP" altLang="en-US" sz="1050" dirty="0">
                <a:latin typeface="Meiryo UI" panose="020B0604030504040204" pitchFamily="50" charset="-128"/>
                <a:ea typeface="Meiryo UI" panose="020B0604030504040204" pitchFamily="50" charset="-128"/>
              </a:rPr>
              <a:t>継続判断基準以外の事由により認定の更新の申請を行わない場合等は、損害を事業者に対して補償</a:t>
            </a:r>
          </a:p>
        </p:txBody>
      </p:sp>
      <p:sp>
        <p:nvSpPr>
          <p:cNvPr id="163" name="テキスト ボックス 162"/>
          <p:cNvSpPr txBox="1"/>
          <p:nvPr/>
        </p:nvSpPr>
        <p:spPr>
          <a:xfrm>
            <a:off x="6693297" y="3872761"/>
            <a:ext cx="5868000" cy="999847"/>
          </a:xfrm>
          <a:prstGeom prst="rect">
            <a:avLst/>
          </a:prstGeom>
          <a:noFill/>
          <a:ln>
            <a:solidFill>
              <a:schemeClr val="accent1">
                <a:lumMod val="75000"/>
              </a:schemeClr>
            </a:solidFill>
            <a:prstDash val="solid"/>
          </a:ln>
        </p:spPr>
        <p:txBody>
          <a:bodyPr wrap="square" tIns="60750" rIns="20250" rtlCol="0" anchor="ctr">
            <a:noAutofit/>
          </a:bodyPr>
          <a:lstStyle/>
          <a:p>
            <a:pPr marL="216000" indent="-204476">
              <a:spcBef>
                <a:spcPts val="169"/>
              </a:spcBef>
              <a:buFont typeface="Wingdings" panose="05000000000000000000" pitchFamily="2" charset="2"/>
              <a:buChar char="Ø"/>
              <a:defRPr/>
            </a:pPr>
            <a:r>
              <a:rPr lang="ja-JP" altLang="en-US" sz="1050" dirty="0">
                <a:latin typeface="Meiryo UI" panose="020B0604030504040204" pitchFamily="50" charset="-128"/>
                <a:ea typeface="Meiryo UI" panose="020B0604030504040204" pitchFamily="50" charset="-128"/>
              </a:rPr>
              <a:t>円滑かつ確実な事業実施の確保と長期間の安定的・継続的な事業の継続を図るため、ガバナンス機能</a:t>
            </a:r>
            <a:endParaRPr lang="en-US" altLang="ja-JP" sz="1050" dirty="0">
              <a:latin typeface="Meiryo UI" panose="020B0604030504040204" pitchFamily="50" charset="-128"/>
              <a:ea typeface="Meiryo UI" panose="020B0604030504040204" pitchFamily="50" charset="-128"/>
            </a:endParaRPr>
          </a:p>
          <a:p>
            <a:pPr marL="98219">
              <a:defRPr/>
            </a:pPr>
            <a:r>
              <a:rPr lang="en-US" altLang="ja-JP" sz="1050" dirty="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を確保</a:t>
            </a:r>
            <a:endParaRPr lang="en-US" altLang="ja-JP" sz="1050" dirty="0">
              <a:latin typeface="Meiryo UI" panose="020B0604030504040204" pitchFamily="50" charset="-128"/>
              <a:ea typeface="Meiryo UI" panose="020B0604030504040204" pitchFamily="50" charset="-128"/>
            </a:endParaRPr>
          </a:p>
          <a:p>
            <a:pPr>
              <a:spcBef>
                <a:spcPts val="338"/>
              </a:spcBef>
              <a:defRPr/>
            </a:pPr>
            <a:r>
              <a:rPr lang="ja-JP" altLang="en-US" sz="1050" dirty="0">
                <a:latin typeface="Meiryo UI" panose="020B0604030504040204" pitchFamily="50" charset="-128"/>
                <a:ea typeface="Meiryo UI" panose="020B0604030504040204" pitchFamily="50" charset="-128"/>
              </a:rPr>
              <a:t>　　　◆ ＩＲ事業評価委員会の設置       ◆ 府・市・事業者による会議体の設置</a:t>
            </a:r>
            <a:endParaRPr lang="en-US" altLang="ja-JP" sz="1050" dirty="0">
              <a:latin typeface="Meiryo UI" panose="020B0604030504040204" pitchFamily="50" charset="-128"/>
              <a:ea typeface="Meiryo UI" panose="020B0604030504040204" pitchFamily="50" charset="-128"/>
            </a:endParaRPr>
          </a:p>
          <a:p>
            <a:pPr>
              <a:spcBef>
                <a:spcPts val="169"/>
              </a:spcBef>
              <a:defRPr/>
            </a:pPr>
            <a:r>
              <a:rPr lang="ja-JP" altLang="en-US" sz="1050" dirty="0">
                <a:latin typeface="Meiryo UI" panose="020B0604030504040204" pitchFamily="50" charset="-128"/>
                <a:ea typeface="Meiryo UI" panose="020B0604030504040204" pitchFamily="50" charset="-128"/>
              </a:rPr>
              <a:t>　　　◆ 事業者によるセルフモニタリング　 　　◆ 府・市によるモニタリング　　　　◆ 金融機関との連携　　など　　　　　　　　　　　　　　　　　　　</a:t>
            </a:r>
            <a:endParaRPr lang="en-US" altLang="ja-JP" sz="1050" dirty="0">
              <a:latin typeface="Meiryo UI" panose="020B0604030504040204" pitchFamily="50" charset="-128"/>
              <a:ea typeface="Meiryo UI" panose="020B0604030504040204" pitchFamily="50" charset="-128"/>
            </a:endParaRPr>
          </a:p>
        </p:txBody>
      </p:sp>
      <p:sp>
        <p:nvSpPr>
          <p:cNvPr id="164" name="テキスト ボックス 163"/>
          <p:cNvSpPr txBox="1"/>
          <p:nvPr/>
        </p:nvSpPr>
        <p:spPr>
          <a:xfrm>
            <a:off x="6687415" y="991688"/>
            <a:ext cx="5868000" cy="683585"/>
          </a:xfrm>
          <a:prstGeom prst="rect">
            <a:avLst/>
          </a:prstGeom>
          <a:noFill/>
          <a:ln>
            <a:solidFill>
              <a:schemeClr val="accent1">
                <a:lumMod val="75000"/>
              </a:schemeClr>
            </a:solidFill>
            <a:prstDash val="solid"/>
          </a:ln>
        </p:spPr>
        <p:txBody>
          <a:bodyPr wrap="square" tIns="60750" rIns="20250" rtlCol="0" anchor="ctr">
            <a:noAutofit/>
          </a:bodyPr>
          <a:lstStyle/>
          <a:p>
            <a:pPr marL="216000" indent="-204476">
              <a:spcBef>
                <a:spcPts val="169"/>
              </a:spcBef>
              <a:buFont typeface="Wingdings" panose="05000000000000000000" pitchFamily="2" charset="2"/>
              <a:buChar char="Ø"/>
              <a:defRPr/>
            </a:pPr>
            <a:r>
              <a:rPr lang="ja-JP" altLang="en-US" sz="1050" dirty="0">
                <a:latin typeface="Meiryo UI" panose="020B0604030504040204" pitchFamily="50" charset="-128"/>
                <a:ea typeface="Meiryo UI" panose="020B0604030504040204" pitchFamily="50" charset="-128"/>
              </a:rPr>
              <a:t>有識者等からなる「大阪府市ＩＲ事業者選定委員会」を設置</a:t>
            </a:r>
            <a:endParaRPr lang="en-US" altLang="ja-JP" sz="1050" dirty="0">
              <a:latin typeface="Meiryo UI" panose="020B0604030504040204" pitchFamily="50" charset="-128"/>
              <a:ea typeface="Meiryo UI" panose="020B0604030504040204" pitchFamily="50" charset="-128"/>
            </a:endParaRPr>
          </a:p>
          <a:p>
            <a:pPr marL="216000" indent="-204476">
              <a:spcBef>
                <a:spcPts val="169"/>
              </a:spcBef>
              <a:buFont typeface="Wingdings" panose="05000000000000000000" pitchFamily="2" charset="2"/>
              <a:buChar char="Ø"/>
              <a:defRPr/>
            </a:pPr>
            <a:r>
              <a:rPr lang="ja-JP" altLang="en-US" sz="1050" dirty="0">
                <a:latin typeface="Meiryo UI" panose="020B0604030504040204" pitchFamily="50" charset="-128"/>
                <a:ea typeface="Meiryo UI" panose="020B0604030504040204" pitchFamily="50" charset="-128"/>
              </a:rPr>
              <a:t>審査項目　　◆ コンセプト　　　　　　　◆ 施設計画・運営計画　　　◆ 持続可能性を高める取組み</a:t>
            </a:r>
            <a:endParaRPr lang="en-US" altLang="ja-JP" sz="1050" dirty="0">
              <a:latin typeface="Meiryo UI" panose="020B0604030504040204" pitchFamily="50" charset="-128"/>
              <a:ea typeface="Meiryo UI" panose="020B0604030504040204" pitchFamily="50" charset="-128"/>
            </a:endParaRPr>
          </a:p>
          <a:p>
            <a:pPr lvl="0">
              <a:defRPr/>
            </a:pPr>
            <a:r>
              <a:rPr lang="ja-JP" altLang="en-US" sz="1050" dirty="0">
                <a:latin typeface="Meiryo UI" panose="020B0604030504040204" pitchFamily="50" charset="-128"/>
                <a:ea typeface="Meiryo UI" panose="020B0604030504040204" pitchFamily="50" charset="-128"/>
              </a:rPr>
              <a:t>　　　　　　        ◆ 懸念事項対策等　   ◆ 事業の確実性・安定性　　　　　　　　　</a:t>
            </a:r>
            <a:endParaRPr lang="en-US" altLang="ja-JP" sz="1050" dirty="0">
              <a:latin typeface="Meiryo UI" panose="020B0604030504040204" pitchFamily="50" charset="-128"/>
              <a:ea typeface="Meiryo UI" panose="020B0604030504040204" pitchFamily="50" charset="-128"/>
            </a:endParaRPr>
          </a:p>
        </p:txBody>
      </p:sp>
      <p:sp>
        <p:nvSpPr>
          <p:cNvPr id="165" name="テキスト ボックス 164"/>
          <p:cNvSpPr txBox="1"/>
          <p:nvPr/>
        </p:nvSpPr>
        <p:spPr>
          <a:xfrm>
            <a:off x="6558464" y="696168"/>
            <a:ext cx="1755809" cy="216000"/>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nSpc>
                <a:spcPts val="1238"/>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６．事業者の選定方法等</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6" name="テキスト ボックス 165"/>
          <p:cNvSpPr txBox="1"/>
          <p:nvPr/>
        </p:nvSpPr>
        <p:spPr>
          <a:xfrm>
            <a:off x="6568857" y="3576488"/>
            <a:ext cx="2485315" cy="216000"/>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nSpc>
                <a:spcPts val="1238"/>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８．事業者の責任の履行確保</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7" name="テキスト ボックス 166"/>
          <p:cNvSpPr txBox="1"/>
          <p:nvPr/>
        </p:nvSpPr>
        <p:spPr>
          <a:xfrm>
            <a:off x="6564713" y="1904086"/>
            <a:ext cx="2178788" cy="216000"/>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nSpc>
                <a:spcPts val="1238"/>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７．区域整備計画の策定と更新</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8" name="テキスト ボックス 167"/>
          <p:cNvSpPr txBox="1"/>
          <p:nvPr/>
        </p:nvSpPr>
        <p:spPr>
          <a:xfrm>
            <a:off x="6621108" y="5334949"/>
            <a:ext cx="6033779" cy="891152"/>
          </a:xfrm>
          <a:prstGeom prst="rect">
            <a:avLst/>
          </a:prstGeom>
          <a:noFill/>
          <a:ln>
            <a:noFill/>
            <a:prstDash val="dash"/>
          </a:ln>
        </p:spPr>
        <p:txBody>
          <a:bodyPr wrap="square" rIns="36000" rtlCol="0" anchor="ctr">
            <a:noAutofit/>
          </a:bodyPr>
          <a:lstStyle/>
          <a:p>
            <a:pPr marL="150901" indent="-150901">
              <a:buFont typeface="Wingdings" panose="05000000000000000000" pitchFamily="2" charset="2"/>
              <a:buChar char="l"/>
            </a:pPr>
            <a:r>
              <a:rPr lang="ja-JP" altLang="en-US" sz="1050" dirty="0">
                <a:latin typeface="Meiryo UI" panose="020B0604030504040204" pitchFamily="50" charset="-128"/>
                <a:ea typeface="Meiryo UI" panose="020B0604030504040204" pitchFamily="50" charset="-128"/>
              </a:rPr>
              <a:t>ＩＲ施設の開業については、</a:t>
            </a:r>
            <a:r>
              <a:rPr lang="en-US" altLang="ja-JP" sz="1050" dirty="0">
                <a:latin typeface="Meiryo UI" panose="020B0604030504040204" pitchFamily="50" charset="-128"/>
                <a:ea typeface="Meiryo UI" panose="020B0604030504040204" pitchFamily="50" charset="-128"/>
              </a:rPr>
              <a:t>2025</a:t>
            </a:r>
            <a:r>
              <a:rPr lang="ja-JP" altLang="en-US" sz="1050" dirty="0">
                <a:latin typeface="Meiryo UI" panose="020B0604030504040204" pitchFamily="50" charset="-128"/>
                <a:ea typeface="Meiryo UI" panose="020B0604030504040204" pitchFamily="50" charset="-128"/>
              </a:rPr>
              <a:t>年の大阪・関西万博前のＩＲ開業をめざしつつ、世界最高水準のＩＲ及び早期開業による速やかな事業効果の発現が実現できるよう公民連携して取り組む。</a:t>
            </a:r>
            <a:endParaRPr lang="en-US" altLang="ja-JP" sz="1050" dirty="0">
              <a:latin typeface="Meiryo UI" panose="020B0604030504040204" pitchFamily="50" charset="-128"/>
              <a:ea typeface="Meiryo UI" panose="020B0604030504040204" pitchFamily="50" charset="-128"/>
            </a:endParaRPr>
          </a:p>
          <a:p>
            <a:pPr marL="150901" indent="-150901">
              <a:spcBef>
                <a:spcPts val="675"/>
              </a:spcBef>
              <a:buFont typeface="Wingdings" panose="05000000000000000000" pitchFamily="2" charset="2"/>
              <a:buChar char="l"/>
            </a:pPr>
            <a:r>
              <a:rPr lang="ja-JP" altLang="en-US" sz="1050" dirty="0">
                <a:latin typeface="Meiryo UI" panose="020B0604030504040204" pitchFamily="50" charset="-128"/>
                <a:ea typeface="Meiryo UI" panose="020B0604030504040204" pitchFamily="50" charset="-128"/>
              </a:rPr>
              <a:t>なお、施設計画に応じた建設期間の設定、並びに大阪・関西万博及びインフラ工事等も含めた工事条件が</a:t>
            </a:r>
            <a:endParaRPr lang="en-US" altLang="ja-JP" sz="1050" dirty="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必ずしも明確でないこと等に鑑みた具体的な条件等の詳細は、募集要項等において示す。</a:t>
            </a:r>
            <a:endParaRPr lang="en-US" altLang="ja-JP" sz="1050" dirty="0">
              <a:latin typeface="Meiryo UI" panose="020B0604030504040204" pitchFamily="50" charset="-128"/>
              <a:ea typeface="Meiryo UI" panose="020B0604030504040204" pitchFamily="50" charset="-128"/>
            </a:endParaRPr>
          </a:p>
        </p:txBody>
      </p:sp>
      <p:graphicFrame>
        <p:nvGraphicFramePr>
          <p:cNvPr id="169" name="表 168"/>
          <p:cNvGraphicFramePr>
            <a:graphicFrameLocks noGrp="1"/>
          </p:cNvGraphicFramePr>
          <p:nvPr>
            <p:extLst>
              <p:ext uri="{D42A27DB-BD31-4B8C-83A1-F6EECF244321}">
                <p14:modId xmlns:p14="http://schemas.microsoft.com/office/powerpoint/2010/main" val="4262714984"/>
              </p:ext>
            </p:extLst>
          </p:nvPr>
        </p:nvGraphicFramePr>
        <p:xfrm>
          <a:off x="6735197" y="6250266"/>
          <a:ext cx="5832000" cy="2196000"/>
        </p:xfrm>
        <a:graphic>
          <a:graphicData uri="http://schemas.openxmlformats.org/drawingml/2006/table">
            <a:tbl>
              <a:tblPr firstRow="1" bandRow="1">
                <a:tableStyleId>{5C22544A-7EE6-4342-B048-85BDC9FD1C3A}</a:tableStyleId>
              </a:tblPr>
              <a:tblGrid>
                <a:gridCol w="1584000">
                  <a:extLst>
                    <a:ext uri="{9D8B030D-6E8A-4147-A177-3AD203B41FA5}">
                      <a16:colId xmlns:a16="http://schemas.microsoft.com/office/drawing/2014/main" val="20000"/>
                    </a:ext>
                  </a:extLst>
                </a:gridCol>
                <a:gridCol w="1224000">
                  <a:extLst>
                    <a:ext uri="{9D8B030D-6E8A-4147-A177-3AD203B41FA5}">
                      <a16:colId xmlns:a16="http://schemas.microsoft.com/office/drawing/2014/main" val="20001"/>
                    </a:ext>
                  </a:extLst>
                </a:gridCol>
                <a:gridCol w="3024000">
                  <a:extLst>
                    <a:ext uri="{9D8B030D-6E8A-4147-A177-3AD203B41FA5}">
                      <a16:colId xmlns:a16="http://schemas.microsoft.com/office/drawing/2014/main" val="20002"/>
                    </a:ext>
                  </a:extLst>
                </a:gridCol>
              </a:tblGrid>
              <a:tr h="252000">
                <a:tc gridSpan="2">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スケジュール（予定）</a:t>
                      </a:r>
                    </a:p>
                  </a:txBody>
                  <a:tcPr marL="51435" marR="51435" marT="25718" marB="25718"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内　容</a:t>
                      </a:r>
                    </a:p>
                  </a:txBody>
                  <a:tcPr marL="51435" marR="51435" marT="25718" marB="25718"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252000">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令和元年（</a:t>
                      </a:r>
                      <a:r>
                        <a:rPr kumimoji="1" lang="en-US" altLang="ja-JP" sz="1050" dirty="0">
                          <a:solidFill>
                            <a:schemeClr val="tx1"/>
                          </a:solidFill>
                          <a:latin typeface="Meiryo UI" panose="020B0604030504040204" pitchFamily="50" charset="-128"/>
                          <a:ea typeface="Meiryo UI" panose="020B0604030504040204" pitchFamily="50" charset="-128"/>
                        </a:rPr>
                        <a:t>2019</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51435" marR="51435" marT="25718" marB="25718"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12</a:t>
                      </a:r>
                      <a:r>
                        <a:rPr kumimoji="1" lang="ja-JP" altLang="en-US" sz="1050" dirty="0">
                          <a:solidFill>
                            <a:schemeClr val="tx1"/>
                          </a:solidFill>
                          <a:latin typeface="Meiryo UI" panose="020B0604030504040204" pitchFamily="50" charset="-128"/>
                          <a:ea typeface="Meiryo UI" panose="020B0604030504040204" pitchFamily="50" charset="-128"/>
                        </a:rPr>
                        <a:t>月</a:t>
                      </a:r>
                    </a:p>
                  </a:txBody>
                  <a:tcPr marL="51435" marR="51435" marT="25718" marB="25718"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募集要項等の公表</a:t>
                      </a:r>
                    </a:p>
                  </a:txBody>
                  <a:tcPr marL="51435" marR="51435" marT="25718" marB="25718"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252000">
                <a:tc rowSpan="4">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令和２年（</a:t>
                      </a:r>
                      <a:r>
                        <a:rPr kumimoji="1" lang="en-US" altLang="ja-JP" sz="1050" dirty="0">
                          <a:solidFill>
                            <a:schemeClr val="tx1"/>
                          </a:solidFill>
                          <a:latin typeface="Meiryo UI" panose="020B0604030504040204" pitchFamily="50" charset="-128"/>
                          <a:ea typeface="Meiryo UI" panose="020B0604030504040204" pitchFamily="50" charset="-128"/>
                        </a:rPr>
                        <a:t>2020</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51435" marR="51435" marT="25718" marB="25718"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４月頃</a:t>
                      </a:r>
                    </a:p>
                  </a:txBody>
                  <a:tcPr marL="51435" marR="51435" marT="25718" marB="25718"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提案書類の提出期限</a:t>
                      </a:r>
                    </a:p>
                  </a:txBody>
                  <a:tcPr marL="51435" marR="51435" marT="25718" marB="25718"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252000">
                <a:tc vMerge="1">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６月頃</a:t>
                      </a:r>
                    </a:p>
                  </a:txBody>
                  <a:tcPr marL="51435" marR="51435" marT="25718" marB="25718"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事業予定者の選定</a:t>
                      </a:r>
                    </a:p>
                  </a:txBody>
                  <a:tcPr marL="51435" marR="51435" marT="25718" marB="25718"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252000">
                <a:tc vMerge="1">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7</a:t>
                      </a:r>
                      <a:r>
                        <a:rPr kumimoji="1" lang="ja-JP" altLang="en-US" sz="1050" dirty="0">
                          <a:solidFill>
                            <a:schemeClr val="tx1"/>
                          </a:solidFill>
                          <a:latin typeface="Meiryo UI" panose="020B0604030504040204" pitchFamily="50" charset="-128"/>
                          <a:ea typeface="Meiryo UI" panose="020B0604030504040204" pitchFamily="50" charset="-128"/>
                        </a:rPr>
                        <a:t>月～</a:t>
                      </a:r>
                      <a:r>
                        <a:rPr kumimoji="1" lang="en-US" altLang="ja-JP" sz="1050" dirty="0">
                          <a:solidFill>
                            <a:schemeClr val="tx1"/>
                          </a:solidFill>
                          <a:latin typeface="Meiryo UI" panose="020B0604030504040204" pitchFamily="50" charset="-128"/>
                          <a:ea typeface="Meiryo UI" panose="020B0604030504040204" pitchFamily="50" charset="-128"/>
                        </a:rPr>
                        <a:t>10</a:t>
                      </a:r>
                      <a:r>
                        <a:rPr kumimoji="1" lang="ja-JP" altLang="en-US" sz="1050" dirty="0">
                          <a:solidFill>
                            <a:schemeClr val="tx1"/>
                          </a:solidFill>
                          <a:latin typeface="Meiryo UI" panose="020B0604030504040204" pitchFamily="50" charset="-128"/>
                          <a:ea typeface="Meiryo UI" panose="020B0604030504040204" pitchFamily="50" charset="-128"/>
                        </a:rPr>
                        <a:t>月頃</a:t>
                      </a:r>
                    </a:p>
                  </a:txBody>
                  <a:tcPr marL="51435" marR="51435" marT="25718" marB="25718"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区域整備計画の作成及び公聴会等の実施</a:t>
                      </a:r>
                    </a:p>
                  </a:txBody>
                  <a:tcPr marL="51435" marR="51435" marT="25718" marB="25718"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87878903"/>
                  </a:ext>
                </a:extLst>
              </a:tr>
              <a:tr h="252000">
                <a:tc vMerge="1">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11</a:t>
                      </a:r>
                      <a:r>
                        <a:rPr kumimoji="1" lang="ja-JP" altLang="en-US" sz="1050" dirty="0">
                          <a:solidFill>
                            <a:schemeClr val="tx1"/>
                          </a:solidFill>
                          <a:latin typeface="Meiryo UI" panose="020B0604030504040204" pitchFamily="50" charset="-128"/>
                          <a:ea typeface="Meiryo UI" panose="020B0604030504040204" pitchFamily="50" charset="-128"/>
                        </a:rPr>
                        <a:t>月～</a:t>
                      </a:r>
                      <a:r>
                        <a:rPr kumimoji="1" lang="en-US" altLang="ja-JP" sz="1050" dirty="0">
                          <a:solidFill>
                            <a:schemeClr val="tx1"/>
                          </a:solidFill>
                          <a:latin typeface="Meiryo UI" panose="020B0604030504040204" pitchFamily="50" charset="-128"/>
                          <a:ea typeface="Meiryo UI" panose="020B0604030504040204" pitchFamily="50" charset="-128"/>
                        </a:rPr>
                        <a:t>12</a:t>
                      </a:r>
                      <a:r>
                        <a:rPr kumimoji="1" lang="ja-JP" altLang="en-US" sz="1050" dirty="0">
                          <a:solidFill>
                            <a:schemeClr val="tx1"/>
                          </a:solidFill>
                          <a:latin typeface="Meiryo UI" panose="020B0604030504040204" pitchFamily="50" charset="-128"/>
                          <a:ea typeface="Meiryo UI" panose="020B0604030504040204" pitchFamily="50" charset="-128"/>
                        </a:rPr>
                        <a:t>月頃</a:t>
                      </a:r>
                    </a:p>
                  </a:txBody>
                  <a:tcPr marL="51435" marR="51435" marT="25718" marB="25718"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府議会・市会の同意</a:t>
                      </a:r>
                    </a:p>
                  </a:txBody>
                  <a:tcPr marL="51435" marR="51435" marT="25718" marB="25718"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0606594"/>
                  </a:ext>
                </a:extLst>
              </a:tr>
              <a:tr h="252000">
                <a:tc rowSpan="2">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令和３年（</a:t>
                      </a:r>
                      <a:r>
                        <a:rPr kumimoji="1" lang="en-US" altLang="ja-JP" sz="1050" dirty="0">
                          <a:solidFill>
                            <a:schemeClr val="tx1"/>
                          </a:solidFill>
                          <a:latin typeface="Meiryo UI" panose="020B0604030504040204" pitchFamily="50" charset="-128"/>
                          <a:ea typeface="Meiryo UI" panose="020B0604030504040204" pitchFamily="50" charset="-128"/>
                        </a:rPr>
                        <a:t>2021</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51435" marR="51435" marT="25718" marB="25718"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１月～</a:t>
                      </a:r>
                    </a:p>
                  </a:txBody>
                  <a:tcPr marL="51435" marR="51435" marT="25718" marB="25718"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区域整備計画の認定の申請 ・ 認定（国）</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１</a:t>
                      </a:r>
                    </a:p>
                  </a:txBody>
                  <a:tcPr marL="51435" marR="51435" marT="25718" marB="25718"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432000">
                <a:tc vMerge="1">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ts val="2000"/>
                        </a:lnSpc>
                      </a:pPr>
                      <a:r>
                        <a:rPr kumimoji="1" lang="ja-JP" altLang="en-US" sz="1050" dirty="0">
                          <a:solidFill>
                            <a:schemeClr val="tx1"/>
                          </a:solidFill>
                          <a:latin typeface="Meiryo UI" panose="020B0604030504040204" pitchFamily="50" charset="-128"/>
                          <a:ea typeface="Meiryo UI" panose="020B0604030504040204" pitchFamily="50" charset="-128"/>
                        </a:rPr>
                        <a:t>秋頃</a:t>
                      </a:r>
                    </a:p>
                  </a:txBody>
                  <a:tcPr marL="51435" marR="51435" marT="25718" marB="25718"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実施協定の締結 ・ 設置運営事業の開始</a:t>
                      </a:r>
                      <a:endParaRPr kumimoji="1" lang="en-US" altLang="ja-JP" sz="1050" dirty="0">
                        <a:solidFill>
                          <a:schemeClr val="tx1"/>
                        </a:solidFill>
                        <a:latin typeface="Meiryo UI" panose="020B0604030504040204" pitchFamily="50" charset="-128"/>
                        <a:ea typeface="Meiryo UI" panose="020B0604030504040204" pitchFamily="50" charset="-128"/>
                      </a:endParaRPr>
                    </a:p>
                    <a:p>
                      <a:r>
                        <a:rPr kumimoji="1" lang="ja-JP" altLang="en-US" sz="1050" dirty="0">
                          <a:solidFill>
                            <a:schemeClr val="tx1"/>
                          </a:solidFill>
                          <a:latin typeface="Meiryo UI" panose="020B0604030504040204" pitchFamily="50" charset="-128"/>
                          <a:ea typeface="Meiryo UI" panose="020B0604030504040204" pitchFamily="50" charset="-128"/>
                        </a:rPr>
                        <a:t>土地引渡し ・ 工事着工　</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２</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51435" marR="51435" marT="25718" marB="25718"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bl>
          </a:graphicData>
        </a:graphic>
      </p:graphicFrame>
      <p:sp>
        <p:nvSpPr>
          <p:cNvPr id="170" name="テキスト ボックス 169"/>
          <p:cNvSpPr txBox="1"/>
          <p:nvPr/>
        </p:nvSpPr>
        <p:spPr>
          <a:xfrm>
            <a:off x="10870413" y="8541002"/>
            <a:ext cx="1761324" cy="289646"/>
          </a:xfrm>
          <a:prstGeom prst="rect">
            <a:avLst/>
          </a:prstGeom>
          <a:noFill/>
          <a:ln>
            <a:noFill/>
            <a:prstDash val="dash"/>
          </a:ln>
        </p:spPr>
        <p:txBody>
          <a:bodyPr wrap="square" rIns="20250" rtlCol="0" anchor="ctr">
            <a:noAutofit/>
          </a:bodyPr>
          <a:lstStyle/>
          <a:p>
            <a:pPr>
              <a:spcBef>
                <a:spcPts val="338"/>
              </a:spcBef>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１　国のスケジュールは想定</a:t>
            </a:r>
            <a:br>
              <a:rPr lang="en-US" altLang="ja-JP" sz="900" dirty="0">
                <a:latin typeface="Meiryo UI" panose="020B0604030504040204" pitchFamily="50" charset="-128"/>
                <a:ea typeface="Meiryo UI" panose="020B0604030504040204" pitchFamily="50" charset="-128"/>
              </a:rPr>
            </a:b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２　時期は事業者の提案による</a:t>
            </a:r>
          </a:p>
        </p:txBody>
      </p:sp>
      <p:sp>
        <p:nvSpPr>
          <p:cNvPr id="171" name="テキスト ボックス 170"/>
          <p:cNvSpPr txBox="1"/>
          <p:nvPr/>
        </p:nvSpPr>
        <p:spPr>
          <a:xfrm>
            <a:off x="6565943" y="5120219"/>
            <a:ext cx="1260000" cy="216000"/>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nSpc>
                <a:spcPts val="1238"/>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９．スケジュール</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8" name="テキスト ボックス 147"/>
          <p:cNvSpPr txBox="1"/>
          <p:nvPr/>
        </p:nvSpPr>
        <p:spPr>
          <a:xfrm>
            <a:off x="752544" y="3561390"/>
            <a:ext cx="2249622" cy="464263"/>
          </a:xfrm>
          <a:prstGeom prst="rect">
            <a:avLst/>
          </a:prstGeom>
          <a:noFill/>
          <a:ln>
            <a:noFill/>
            <a:prstDash val="dash"/>
          </a:ln>
        </p:spPr>
        <p:txBody>
          <a:bodyPr wrap="square" rtlCol="0" anchor="ctr" anchorCtr="0">
            <a:noAutofit/>
          </a:bodyPr>
          <a:lstStyle/>
          <a:p>
            <a:pPr>
              <a:spcBef>
                <a:spcPts val="338"/>
              </a:spcBef>
            </a:pPr>
            <a:r>
              <a:rPr lang="ja-JP" altLang="en-US" sz="1000" spc="52" dirty="0">
                <a:latin typeface="Meiryo UI" panose="020B0604030504040204" pitchFamily="50" charset="-128"/>
                <a:ea typeface="Meiryo UI" panose="020B0604030504040204" pitchFamily="50" charset="-128"/>
              </a:rPr>
              <a:t>敷地</a:t>
            </a:r>
            <a:r>
              <a:rPr lang="en-US" altLang="ja-JP" sz="1000" spc="52" dirty="0">
                <a:latin typeface="Meiryo UI" panose="020B0604030504040204" pitchFamily="50" charset="-128"/>
                <a:ea typeface="Meiryo UI" panose="020B0604030504040204" pitchFamily="50" charset="-128"/>
              </a:rPr>
              <a:t>D</a:t>
            </a:r>
            <a:r>
              <a:rPr lang="ja-JP" altLang="en-US" sz="900" spc="52" dirty="0">
                <a:latin typeface="Meiryo UI" panose="020B0604030504040204" pitchFamily="50" charset="-128"/>
                <a:ea typeface="Meiryo UI" panose="020B0604030504040204" pitchFamily="50" charset="-128"/>
              </a:rPr>
              <a:t>（約</a:t>
            </a:r>
            <a:r>
              <a:rPr lang="en-US" altLang="ja-JP" sz="900" spc="52" dirty="0">
                <a:latin typeface="Meiryo UI" panose="020B0604030504040204" pitchFamily="50" charset="-128"/>
                <a:ea typeface="Meiryo UI" panose="020B0604030504040204" pitchFamily="50" charset="-128"/>
              </a:rPr>
              <a:t>9ha</a:t>
            </a:r>
            <a:r>
              <a:rPr lang="ja-JP" altLang="en-US" sz="900" spc="52" dirty="0">
                <a:latin typeface="Meiryo UI" panose="020B0604030504040204" pitchFamily="50" charset="-128"/>
                <a:ea typeface="Meiryo UI" panose="020B0604030504040204" pitchFamily="50" charset="-128"/>
              </a:rPr>
              <a:t>）</a:t>
            </a:r>
            <a:r>
              <a:rPr lang="ja-JP" altLang="en-US" sz="1000" spc="52" dirty="0">
                <a:latin typeface="Meiryo UI" panose="020B0604030504040204" pitchFamily="50" charset="-128"/>
                <a:ea typeface="Meiryo UI" panose="020B0604030504040204" pitchFamily="50" charset="-128"/>
              </a:rPr>
              <a:t>については、将来的なＩＲ区域の拡張予定地と位置付け</a:t>
            </a:r>
            <a:endParaRPr lang="en-US" altLang="ja-JP" sz="1000" spc="52" dirty="0">
              <a:latin typeface="Meiryo UI" panose="020B0604030504040204" pitchFamily="50" charset="-128"/>
              <a:ea typeface="Meiryo UI" panose="020B0604030504040204" pitchFamily="50" charset="-128"/>
            </a:endParaRPr>
          </a:p>
        </p:txBody>
      </p:sp>
      <p:sp>
        <p:nvSpPr>
          <p:cNvPr id="49" name="テキスト ボックス 1"/>
          <p:cNvSpPr txBox="1"/>
          <p:nvPr/>
        </p:nvSpPr>
        <p:spPr>
          <a:xfrm>
            <a:off x="10688277" y="25106"/>
            <a:ext cx="921948" cy="386367"/>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資料</a:t>
            </a:r>
            <a:r>
              <a:rPr lang="en-US" altLang="ja-JP" sz="1400" kern="100" dirty="0">
                <a:latin typeface="Meiryo UI" panose="020B0604030504040204" pitchFamily="50" charset="-128"/>
                <a:ea typeface="Meiryo UI" panose="020B0604030504040204" pitchFamily="50" charset="-128"/>
                <a:cs typeface="Meiryo UI" panose="020B0604030504040204" pitchFamily="50" charset="-128"/>
              </a:rPr>
              <a:t>3</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0679694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3175">
          <a:solidFill>
            <a:schemeClr val="tx1"/>
          </a:solidFill>
          <a:prstDash val="solid"/>
        </a:ln>
      </a:spPr>
      <a:bodyPr wrap="square" lIns="36000" tIns="36000" rIns="36000" bIns="36000" anchor="ctr" anchorCtr="0">
        <a:noAutofit/>
      </a:bodyPr>
      <a:lstStyle>
        <a:defPPr algn="just">
          <a:defRPr sz="16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1023</Words>
  <Application>Microsoft Office PowerPoint</Application>
  <PresentationFormat>A3 297x420 mm</PresentationFormat>
  <Paragraphs>107</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Arial</vt:lpstr>
      <vt:lpstr>Calibri</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2025-07-29T03:10:19Z</dcterms:created>
  <dcterms:modified xsi:type="dcterms:W3CDTF">2025-07-29T03:10:32Z</dcterms:modified>
</cp:coreProperties>
</file>