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218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○</a:t>
            </a:r>
            <a:r>
              <a:rPr kumimoji="1" lang="en-US" altLang="ja-JP" dirty="0"/>
              <a:t>2010</a:t>
            </a:r>
            <a:r>
              <a:rPr kumimoji="1" lang="ja-JP" altLang="en-US" dirty="0"/>
              <a:t>年に超党派による国際観光振興推進議員連盟（ＩＲ議連）が設立</a:t>
            </a:r>
            <a:endParaRPr kumimoji="1" lang="en-US" altLang="ja-JP" dirty="0"/>
          </a:p>
          <a:p>
            <a:r>
              <a:rPr kumimoji="1" lang="ja-JP" altLang="en-US" dirty="0"/>
              <a:t>○その後</a:t>
            </a:r>
            <a:r>
              <a:rPr kumimoji="1" lang="en-US" altLang="ja-JP" dirty="0"/>
              <a:t>2013</a:t>
            </a:r>
            <a:r>
              <a:rPr kumimoji="1" lang="ja-JP" altLang="en-US" dirty="0"/>
              <a:t>年、</a:t>
            </a:r>
            <a:r>
              <a:rPr kumimoji="1" lang="en-US" altLang="ja-JP" dirty="0"/>
              <a:t>2015</a:t>
            </a:r>
            <a:r>
              <a:rPr kumimoji="1" lang="ja-JP" altLang="en-US" dirty="0"/>
              <a:t>年に推進法案の提出があり、</a:t>
            </a:r>
            <a:r>
              <a:rPr kumimoji="1" lang="en-US" altLang="ja-JP" dirty="0"/>
              <a:t>2016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月に推進法案が成立、公布施行されることとなった</a:t>
            </a:r>
            <a:endParaRPr kumimoji="1" lang="en-US" altLang="ja-JP" dirty="0"/>
          </a:p>
          <a:p>
            <a:r>
              <a:rPr kumimoji="1" lang="ja-JP" altLang="en-US" dirty="0"/>
              <a:t>○推進法案は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年以内にＩＲの詳細な内容を規定した実施法案が国会に上程される予定</a:t>
            </a:r>
            <a:endParaRPr kumimoji="1" lang="en-US" altLang="ja-JP" dirty="0"/>
          </a:p>
          <a:p>
            <a:r>
              <a:rPr kumimoji="1" lang="ja-JP" altLang="en-US" dirty="0"/>
              <a:t>○</a:t>
            </a:r>
            <a:r>
              <a:rPr kumimoji="1" lang="en-US" altLang="ja-JP" dirty="0"/>
              <a:t>2017</a:t>
            </a:r>
            <a:r>
              <a:rPr kumimoji="1" lang="ja-JP" altLang="en-US" dirty="0"/>
              <a:t>年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月に内閣総理大臣を本部長とする、ＩＲ推進本部が設立され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月以降推進会議が開催されている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4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44136" y="313492"/>
            <a:ext cx="9030789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国 の 動 向 等 に つ い て　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504091" y="1059390"/>
            <a:ext cx="8913405" cy="539394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ts val="24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国の主な動き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+mj-ea"/>
                <a:ea typeface="+mj-ea"/>
                <a:cs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年  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3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月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29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「特定複合観光施設区域整備法施行令」の公布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　　　　　　　　　　　　　　　　　　　</a:t>
            </a:r>
            <a:r>
              <a:rPr lang="en-US" altLang="ja-JP" sz="1300" dirty="0">
                <a:latin typeface="+mn-ea"/>
                <a:cs typeface="Meiryo UI" panose="020B0604030504040204" pitchFamily="50" charset="-128"/>
              </a:rPr>
              <a:t>※MICE</a:t>
            </a:r>
            <a:r>
              <a:rPr lang="ja-JP" altLang="en-US" sz="1300" dirty="0">
                <a:latin typeface="+mn-ea"/>
                <a:cs typeface="Meiryo UI" panose="020B0604030504040204" pitchFamily="50" charset="-128"/>
              </a:rPr>
              <a:t>施設や宿泊施設など、中核施設の具体的な基準・要件等を規定</a:t>
            </a:r>
            <a:endParaRPr lang="en-US" altLang="ja-JP" sz="13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　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4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「ギャンブル等依存症対策推進基本計画」の策定</a:t>
            </a: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b="1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4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「</a:t>
            </a:r>
            <a:r>
              <a:rPr lang="ja-JP" altLang="en-US" sz="1600" dirty="0"/>
              <a:t>特定複合観光施設区域の整備のための基本的な方針（案）」の公表</a:t>
            </a:r>
            <a:endParaRPr lang="en-US" altLang="ja-JP" sz="1600" dirty="0"/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/>
              <a:t>　　　　　　　　　　　　　　　　　　　　</a:t>
            </a:r>
            <a:r>
              <a:rPr lang="en-US" altLang="ja-JP" sz="1300" dirty="0"/>
              <a:t>※</a:t>
            </a:r>
            <a:r>
              <a:rPr lang="ja-JP" altLang="en-US" sz="1300" dirty="0"/>
              <a:t>基本方針の公表前から、実施方針の作成や民間事業者の公募・選定のための手続等を</a:t>
            </a:r>
            <a:endParaRPr lang="en-US" altLang="ja-JP" sz="1300" dirty="0"/>
          </a:p>
          <a:p>
            <a:pPr marL="268288" indent="-268288">
              <a:lnSpc>
                <a:spcPts val="2000"/>
              </a:lnSpc>
              <a:spcBef>
                <a:spcPts val="0"/>
              </a:spcBef>
              <a:buNone/>
            </a:pPr>
            <a:r>
              <a:rPr lang="ja-JP" altLang="en-US" sz="1300" dirty="0"/>
              <a:t>　　　　　　　　　　　　　　　　　　　　　　　進めておくことが可能</a:t>
            </a:r>
            <a:r>
              <a:rPr lang="ja-JP" altLang="en-US" sz="1300"/>
              <a:t>な</a:t>
            </a:r>
            <a:r>
              <a:rPr lang="ja-JP" altLang="en-US" sz="1300" smtClean="0"/>
              <a:t>旨が明記</a:t>
            </a:r>
            <a:endParaRPr lang="ja-JP" altLang="en-US" sz="1300" dirty="0" smtClean="0"/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j-ea"/>
                <a:ea typeface="+mj-ea"/>
                <a:cs typeface="Meiryo UI" panose="020B0604030504040204" pitchFamily="50" charset="-128"/>
              </a:rPr>
              <a:t>  ・</a:t>
            </a:r>
            <a:r>
              <a:rPr lang="en-US" altLang="ja-JP" sz="1600" dirty="0" smtClean="0">
                <a:latin typeface="+mj-ea"/>
                <a:ea typeface="+mj-ea"/>
                <a:cs typeface="Arial" panose="020B0604020202020204" pitchFamily="34" charset="0"/>
              </a:rPr>
              <a:t>2019</a:t>
            </a:r>
            <a:r>
              <a:rPr lang="ja-JP" altLang="en-US" sz="1600" dirty="0" smtClean="0">
                <a:latin typeface="+mj-ea"/>
                <a:ea typeface="+mj-ea"/>
                <a:cs typeface="Arial" panose="020B0604020202020204" pitchFamily="34" charset="0"/>
              </a:rPr>
              <a:t>年 </a:t>
            </a:r>
            <a:r>
              <a:rPr lang="en-US" altLang="ja-JP" sz="1600" dirty="0" smtClean="0">
                <a:latin typeface="+mj-ea"/>
                <a:ea typeface="+mj-ea"/>
                <a:cs typeface="Arial" panose="020B0604020202020204" pitchFamily="34" charset="0"/>
              </a:rPr>
              <a:t>11</a:t>
            </a:r>
            <a:r>
              <a:rPr lang="ja-JP" altLang="en-US" sz="1600" dirty="0" smtClean="0">
                <a:latin typeface="+mj-ea"/>
                <a:ea typeface="+mj-ea"/>
                <a:cs typeface="Arial" panose="020B0604020202020204" pitchFamily="34" charset="0"/>
              </a:rPr>
              <a:t>月</a:t>
            </a:r>
            <a:r>
              <a:rPr lang="en-US" altLang="ja-JP" sz="1600" dirty="0" smtClean="0">
                <a:latin typeface="+mj-ea"/>
                <a:ea typeface="+mj-ea"/>
                <a:cs typeface="Arial" panose="020B0604020202020204" pitchFamily="34" charset="0"/>
              </a:rPr>
              <a:t>19</a:t>
            </a:r>
            <a:r>
              <a:rPr lang="ja-JP" altLang="en-US" sz="1600" dirty="0" smtClean="0">
                <a:latin typeface="+mj-ea"/>
                <a:ea typeface="+mj-ea"/>
                <a:cs typeface="Arial" panose="020B0604020202020204" pitchFamily="34" charset="0"/>
              </a:rPr>
              <a:t>日</a:t>
            </a:r>
            <a:r>
              <a:rPr lang="ja-JP" altLang="en-US" sz="1600" dirty="0" smtClean="0"/>
              <a:t>　　「特定複合観光施設区域の整備のための基本的な方針（案）」（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申請期間</a:t>
            </a:r>
            <a:endParaRPr lang="en-US" altLang="ja-JP" sz="1600" dirty="0" smtClean="0"/>
          </a:p>
          <a:p>
            <a:pPr marL="268288" indent="-268288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600" dirty="0"/>
              <a:t>　　　　　　　　　　　　　　　　 に関する部分のみ）の公表</a:t>
            </a:r>
            <a:endParaRPr lang="en-US" altLang="ja-JP" sz="1600" dirty="0"/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/>
              <a:t>　　　　　　　　　　　　 　　　　　　　　</a:t>
            </a:r>
            <a:r>
              <a:rPr lang="en-US" altLang="ja-JP" sz="1300" dirty="0"/>
              <a:t>※</a:t>
            </a:r>
            <a:r>
              <a:rPr lang="ja-JP" altLang="en-US" sz="1300" dirty="0"/>
              <a:t>区域整備計画の認定の申請期間 ・・・ 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令和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3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年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月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4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日～同年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7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月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30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日</a:t>
            </a:r>
            <a:endParaRPr lang="en-US" altLang="ja-JP" sz="1300" dirty="0">
              <a:latin typeface="+mj-ea"/>
              <a:ea typeface="+mj-ea"/>
              <a:cs typeface="Arial" panose="020B0604020202020204" pitchFamily="34" charset="0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endParaRPr lang="en-US" altLang="ja-JP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国の今後の主な予定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2020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 カジノ管理委員会の設置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2021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4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日～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区域整備計画の認定の申請受付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83285" y="349803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smtClean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smtClean="0">
                <a:latin typeface="+mn-ea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80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116</Words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2019-11-26T00:57:27Z</cp:lastPrinted>
  <dcterms:created xsi:type="dcterms:W3CDTF">2015-04-20T11:03:18Z</dcterms:created>
  <dcterms:modified xsi:type="dcterms:W3CDTF">2019-12-02T04:00:45Z</dcterms:modified>
</cp:coreProperties>
</file>