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15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3399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9" autoAdjust="0"/>
    <p:restoredTop sz="99117" autoAdjust="0"/>
  </p:normalViewPr>
  <p:slideViewPr>
    <p:cSldViewPr showGuides="1">
      <p:cViewPr>
        <p:scale>
          <a:sx n="80" d="100"/>
          <a:sy n="80" d="100"/>
        </p:scale>
        <p:origin x="-954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0375" cy="498966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21FBE91B-DD20-4633-B5A7-50ECDD937794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0" y="4783357"/>
            <a:ext cx="5446723" cy="3913364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89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A02E4635-7844-4EFD-843D-24F877E47A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704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89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273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35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64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11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58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744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03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91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064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43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0FC92-A00A-4CED-8F43-F141EDC08017}" type="datetimeFigureOut">
              <a:rPr kumimoji="1" lang="ja-JP" altLang="en-US" smtClean="0"/>
              <a:t>2017/11/27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3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テキスト ボックス 49"/>
          <p:cNvSpPr txBox="1"/>
          <p:nvPr/>
        </p:nvSpPr>
        <p:spPr>
          <a:xfrm>
            <a:off x="0" y="0"/>
            <a:ext cx="9906000" cy="43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 anchor="ctr">
            <a:no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en-US" altLang="ja-JP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（統合型リゾート）の事業化に関するアドバイザリー業務（業務イメージ）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2000672" y="1125272"/>
            <a:ext cx="0" cy="504000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4035024" y="1988840"/>
            <a:ext cx="0" cy="417600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6753200" y="3357304"/>
            <a:ext cx="0" cy="280800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>
            <a:off x="5349184" y="2709344"/>
            <a:ext cx="0" cy="345600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>
            <a:off x="8049344" y="3897328"/>
            <a:ext cx="0" cy="226800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>
            <a:off x="9381708" y="4400840"/>
            <a:ext cx="0" cy="1764000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77"/>
          <p:cNvSpPr txBox="1"/>
          <p:nvPr/>
        </p:nvSpPr>
        <p:spPr>
          <a:xfrm>
            <a:off x="8049176" y="4581128"/>
            <a:ext cx="1260168" cy="1296144"/>
          </a:xfrm>
          <a:prstGeom prst="flowChartProcess">
            <a:avLst/>
          </a:prstGeom>
          <a:noFill/>
          <a:ln w="9525">
            <a:noFill/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36000" rIns="72000" bIns="0" rtlCol="0" anchor="t">
            <a:noAutofit/>
          </a:bodyPr>
          <a:lstStyle/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事業内容に関する事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</a:t>
            </a: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の協議・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調整</a:t>
            </a:r>
            <a:endParaRPr lang="en-US" altLang="ja-JP" sz="10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交渉（実施協定等）</a:t>
            </a:r>
            <a:endParaRPr lang="en-US" altLang="ja-JP" sz="10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753200" y="4077200"/>
            <a:ext cx="1188096" cy="935976"/>
          </a:xfrm>
          <a:prstGeom prst="flowChartProcess">
            <a:avLst/>
          </a:prstGeom>
          <a:noFill/>
          <a:ln w="9525">
            <a:noFill/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36000" rIns="72000" bIns="0" rtlCol="0" anchor="t">
            <a:noAutofit/>
          </a:bodyPr>
          <a:lstStyle/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交渉（基本協定・仮契約等）</a:t>
            </a:r>
            <a:endParaRPr lang="en-US" altLang="ja-JP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区域認定申請に向けた事業者との協議・調整</a:t>
            </a:r>
            <a:endParaRPr lang="en-US" altLang="ja-JP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endParaRPr lang="en-US" altLang="ja-JP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1568624" y="6027053"/>
            <a:ext cx="648000" cy="324000"/>
          </a:xfrm>
          <a:prstGeom prst="flowChartProcess">
            <a:avLst/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36000" rIns="0" bIns="36000" rtlCol="0" anchor="ctr">
            <a:noAutofit/>
          </a:bodyPr>
          <a:lstStyle/>
          <a:p>
            <a:pPr algn="ctr"/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実施法成立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6282422" y="6021337"/>
            <a:ext cx="758810" cy="324000"/>
          </a:xfrm>
          <a:prstGeom prst="flowChartProcess">
            <a:avLst/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36000" rIns="0" bIns="36000" rtlCol="0" anchor="ctr">
            <a:noAutofit/>
          </a:bodyPr>
          <a:lstStyle/>
          <a:p>
            <a:pPr algn="ctr"/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事業者決定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617296" y="6021337"/>
            <a:ext cx="648000" cy="324000"/>
          </a:xfrm>
          <a:prstGeom prst="flowChartProcess">
            <a:avLst/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36000" rIns="0" bIns="36000" rtlCol="0" anchor="ctr">
            <a:noAutofit/>
          </a:bodyPr>
          <a:lstStyle/>
          <a:p>
            <a:pPr algn="ctr"/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区域認定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8769496" y="6093296"/>
            <a:ext cx="1008040" cy="324000"/>
          </a:xfrm>
          <a:prstGeom prst="flowChartProcess">
            <a:avLst/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36000" rIns="0" bIns="36000" rtlCol="0" anchor="ctr">
            <a:noAutofit/>
          </a:bodyPr>
          <a:lstStyle/>
          <a:p>
            <a:pPr algn="ctr"/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実施協定等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締結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169024" y="6021337"/>
            <a:ext cx="648000" cy="324000"/>
          </a:xfrm>
          <a:prstGeom prst="flowChartProcess">
            <a:avLst/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36000" rIns="0" bIns="36000" rtlCol="0" anchor="ctr">
            <a:noAutofit/>
          </a:bodyPr>
          <a:lstStyle/>
          <a:p>
            <a:pPr algn="ctr"/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RFP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左右矢印 66"/>
          <p:cNvSpPr/>
          <p:nvPr/>
        </p:nvSpPr>
        <p:spPr>
          <a:xfrm>
            <a:off x="2000672" y="5876648"/>
            <a:ext cx="6048000" cy="144000"/>
          </a:xfrm>
          <a:prstGeom prst="leftRightArrow">
            <a:avLst>
              <a:gd name="adj1" fmla="val 100000"/>
              <a:gd name="adj2" fmla="val 61503"/>
            </a:avLst>
          </a:prstGeom>
          <a:solidFill>
            <a:schemeClr val="bg2">
              <a:lumMod val="2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段階業務</a:t>
            </a:r>
            <a:endParaRPr kumimoji="1"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左右矢印 67"/>
          <p:cNvSpPr/>
          <p:nvPr/>
        </p:nvSpPr>
        <p:spPr>
          <a:xfrm>
            <a:off x="8049344" y="5876648"/>
            <a:ext cx="1332000" cy="144000"/>
          </a:xfrm>
          <a:prstGeom prst="leftRightArrow">
            <a:avLst>
              <a:gd name="adj1" fmla="val 100000"/>
              <a:gd name="adj2" fmla="val 61503"/>
            </a:avLst>
          </a:prstGeom>
          <a:solidFill>
            <a:schemeClr val="bg2">
              <a:lumMod val="2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段階業務</a:t>
            </a:r>
            <a:endParaRPr kumimoji="1"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左右矢印 1"/>
          <p:cNvSpPr/>
          <p:nvPr/>
        </p:nvSpPr>
        <p:spPr>
          <a:xfrm>
            <a:off x="344488" y="5589240"/>
            <a:ext cx="2808000" cy="144000"/>
          </a:xfrm>
          <a:prstGeom prst="leftRightArrow">
            <a:avLst>
              <a:gd name="adj1" fmla="val 100000"/>
              <a:gd name="adj2" fmla="val 61503"/>
            </a:avLst>
          </a:prstGeom>
          <a:solidFill>
            <a:schemeClr val="bg2">
              <a:lumMod val="2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段階</a:t>
            </a:r>
            <a:endParaRPr kumimoji="1"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4376936" y="6037510"/>
            <a:ext cx="648000" cy="432000"/>
          </a:xfrm>
          <a:prstGeom prst="flowChartProcess">
            <a:avLst/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36000" rIns="0" bIns="36000" rtlCol="0" anchor="ctr">
            <a:noAutofit/>
          </a:bodyPr>
          <a:lstStyle/>
          <a:p>
            <a:pPr algn="ctr"/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実施指針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349184" y="3529482"/>
            <a:ext cx="1260000" cy="1339678"/>
          </a:xfrm>
          <a:prstGeom prst="flowChartProcess">
            <a:avLst/>
          </a:prstGeom>
          <a:noFill/>
          <a:ln w="9525">
            <a:noFill/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36000" rIns="72000" bIns="0" rtlCol="0" anchor="t">
            <a:noAutofit/>
          </a:bodyPr>
          <a:lstStyle/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en-US" altLang="ja-JP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RFP</a:t>
            </a: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事業者対話</a:t>
            </a:r>
            <a:endParaRPr lang="en-US" altLang="ja-JP" sz="10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業者選定・審査</a:t>
            </a:r>
            <a:endParaRPr lang="en-US" altLang="ja-JP" sz="800" dirty="0" smtClean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2000672" y="2132855"/>
            <a:ext cx="2034352" cy="2520281"/>
          </a:xfrm>
          <a:prstGeom prst="flowChartProcess">
            <a:avLst/>
          </a:prstGeom>
          <a:noFill/>
          <a:ln w="9525">
            <a:noFill/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36000" rIns="72000" bIns="0" rtlCol="0" anchor="t">
            <a:noAutofit/>
          </a:bodyPr>
          <a:lstStyle/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開発条件・事業実施条件の検討</a:t>
            </a:r>
            <a:endParaRPr lang="en-US" altLang="ja-JP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応募条件・事業枠組等の検討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条件の検討</a:t>
            </a:r>
            <a:endParaRPr lang="en-US" altLang="ja-JP" sz="10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公募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プロセス・審査基準等の検討</a:t>
            </a:r>
            <a:endParaRPr lang="en-US" altLang="ja-JP" sz="10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モニタリング・事業評価の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あり方</a:t>
            </a:r>
            <a:endParaRPr lang="en-US" altLang="ja-JP" sz="10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事業性の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検討・分析</a:t>
            </a:r>
            <a:endParaRPr lang="en-US" altLang="ja-JP" sz="800" dirty="0" smtClean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財政への影響分析</a:t>
            </a:r>
            <a:endParaRPr lang="en-US" altLang="ja-JP" sz="10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市場調査・</a:t>
            </a:r>
            <a:r>
              <a:rPr lang="en-US" altLang="ja-JP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RFC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lang="en-US" altLang="ja-JP" sz="10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343824" y="1389412"/>
            <a:ext cx="1530664" cy="4271835"/>
          </a:xfrm>
          <a:prstGeom prst="flowChartProcess">
            <a:avLst/>
          </a:prstGeom>
          <a:noFill/>
          <a:ln w="9525">
            <a:noFill/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36000" rIns="0" bIns="0" rtlCol="0" anchor="t">
            <a:noAutofit/>
          </a:bodyPr>
          <a:lstStyle/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前提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条件・基本的事項の整理</a:t>
            </a:r>
            <a:endParaRPr lang="en-US" altLang="ja-JP" sz="10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en-US" altLang="ja-JP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の事業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環境・潜在市場規模の調査・分析</a:t>
            </a:r>
            <a:endParaRPr lang="en-US" altLang="ja-JP" sz="10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en-US" altLang="ja-JP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の競争力強化に向けた戦略検討</a:t>
            </a:r>
            <a:endParaRPr lang="en-US" altLang="ja-JP" sz="10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開発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条件・事業実施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条件等の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検討（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基礎検討）</a:t>
            </a:r>
            <a:endParaRPr lang="en-US" altLang="ja-JP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ホームベース 52"/>
          <p:cNvSpPr/>
          <p:nvPr/>
        </p:nvSpPr>
        <p:spPr>
          <a:xfrm>
            <a:off x="8049344" y="4257120"/>
            <a:ext cx="1332000" cy="252000"/>
          </a:xfrm>
          <a:prstGeom prst="homePlate">
            <a:avLst>
              <a:gd name="adj" fmla="val 34568"/>
            </a:avLst>
          </a:prstGeom>
          <a:solidFill>
            <a:srgbClr val="C0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rtlCol="0" anchor="ctr"/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⑥契約交渉等</a:t>
            </a:r>
            <a:endParaRPr lang="en-US" altLang="ja-JP" sz="1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ホームベース 53"/>
          <p:cNvSpPr/>
          <p:nvPr/>
        </p:nvSpPr>
        <p:spPr>
          <a:xfrm>
            <a:off x="5349184" y="3212976"/>
            <a:ext cx="1404000" cy="252000"/>
          </a:xfrm>
          <a:prstGeom prst="homePlate">
            <a:avLst>
              <a:gd name="adj" fmla="val 34568"/>
            </a:avLst>
          </a:prstGeom>
          <a:solidFill>
            <a:srgbClr val="C0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72000" rtlCol="0" anchor="ctr"/>
          <a:lstStyle/>
          <a:p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④公募手続</a:t>
            </a:r>
            <a:endParaRPr kumimoji="1" lang="ja-JP" altLang="en-US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ホームベース 55"/>
          <p:cNvSpPr/>
          <p:nvPr/>
        </p:nvSpPr>
        <p:spPr>
          <a:xfrm>
            <a:off x="6753200" y="3753064"/>
            <a:ext cx="1296000" cy="252000"/>
          </a:xfrm>
          <a:prstGeom prst="homePlate">
            <a:avLst>
              <a:gd name="adj" fmla="val 28997"/>
            </a:avLst>
          </a:prstGeom>
          <a:solidFill>
            <a:srgbClr val="C00000"/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8000" rIns="36000" rtlCol="0" anchor="ctr"/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⑤契約交渉等</a:t>
            </a:r>
            <a:endParaRPr kumimoji="1" lang="ja-JP" altLang="en-US" sz="7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ホームベース 64"/>
          <p:cNvSpPr/>
          <p:nvPr/>
        </p:nvSpPr>
        <p:spPr>
          <a:xfrm>
            <a:off x="344488" y="1016760"/>
            <a:ext cx="3060000" cy="252000"/>
          </a:xfrm>
          <a:custGeom>
            <a:avLst/>
            <a:gdLst>
              <a:gd name="connsiteX0" fmla="*/ 0 w 1404000"/>
              <a:gd name="connsiteY0" fmla="*/ 0 h 360000"/>
              <a:gd name="connsiteX1" fmla="*/ 1279555 w 1404000"/>
              <a:gd name="connsiteY1" fmla="*/ 0 h 360000"/>
              <a:gd name="connsiteX2" fmla="*/ 1404000 w 1404000"/>
              <a:gd name="connsiteY2" fmla="*/ 180000 h 360000"/>
              <a:gd name="connsiteX3" fmla="*/ 1279555 w 1404000"/>
              <a:gd name="connsiteY3" fmla="*/ 360000 h 360000"/>
              <a:gd name="connsiteX4" fmla="*/ 0 w 1404000"/>
              <a:gd name="connsiteY4" fmla="*/ 360000 h 360000"/>
              <a:gd name="connsiteX5" fmla="*/ 0 w 1404000"/>
              <a:gd name="connsiteY5" fmla="*/ 0 h 360000"/>
              <a:gd name="connsiteX0" fmla="*/ 0 w 1279555"/>
              <a:gd name="connsiteY0" fmla="*/ 0 h 360000"/>
              <a:gd name="connsiteX1" fmla="*/ 1279555 w 1279555"/>
              <a:gd name="connsiteY1" fmla="*/ 0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736630 w 1279555"/>
              <a:gd name="connsiteY1" fmla="*/ 9525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661239 w 1279555"/>
              <a:gd name="connsiteY1" fmla="*/ 9525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670109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670109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705587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4081 h 364081"/>
              <a:gd name="connsiteX1" fmla="*/ 599152 w 1279555"/>
              <a:gd name="connsiteY1" fmla="*/ 0 h 364081"/>
              <a:gd name="connsiteX2" fmla="*/ 1279555 w 1279555"/>
              <a:gd name="connsiteY2" fmla="*/ 364081 h 364081"/>
              <a:gd name="connsiteX3" fmla="*/ 0 w 1279555"/>
              <a:gd name="connsiteY3" fmla="*/ 364081 h 364081"/>
              <a:gd name="connsiteX4" fmla="*/ 0 w 1279555"/>
              <a:gd name="connsiteY4" fmla="*/ 4081 h 364081"/>
              <a:gd name="connsiteX0" fmla="*/ 0 w 1279555"/>
              <a:gd name="connsiteY0" fmla="*/ 0 h 360000"/>
              <a:gd name="connsiteX1" fmla="*/ 745500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4081 h 364081"/>
              <a:gd name="connsiteX1" fmla="*/ 727761 w 1279555"/>
              <a:gd name="connsiteY1" fmla="*/ 0 h 364081"/>
              <a:gd name="connsiteX2" fmla="*/ 1279555 w 1279555"/>
              <a:gd name="connsiteY2" fmla="*/ 364081 h 364081"/>
              <a:gd name="connsiteX3" fmla="*/ 0 w 1279555"/>
              <a:gd name="connsiteY3" fmla="*/ 364081 h 364081"/>
              <a:gd name="connsiteX4" fmla="*/ 0 w 1279555"/>
              <a:gd name="connsiteY4" fmla="*/ 4081 h 364081"/>
              <a:gd name="connsiteX0" fmla="*/ 0 w 1279555"/>
              <a:gd name="connsiteY0" fmla="*/ 0 h 360000"/>
              <a:gd name="connsiteX1" fmla="*/ 732196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723326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701152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661496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610510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9555" h="360000">
                <a:moveTo>
                  <a:pt x="0" y="0"/>
                </a:moveTo>
                <a:lnTo>
                  <a:pt x="610510" y="9526"/>
                </a:lnTo>
                <a:lnTo>
                  <a:pt x="1279555" y="360000"/>
                </a:lnTo>
                <a:lnTo>
                  <a:pt x="0" y="36000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72000" rtlCol="0" anchor="ctr"/>
          <a:lstStyle/>
          <a:p>
            <a:r>
              <a:rPr kumimoji="1"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①事業化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</a:t>
            </a:r>
            <a:endParaRPr kumimoji="1"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4035024" y="2924944"/>
            <a:ext cx="1134000" cy="2034456"/>
          </a:xfrm>
          <a:prstGeom prst="flowChartProcess">
            <a:avLst/>
          </a:prstGeom>
          <a:noFill/>
          <a:ln w="9525">
            <a:noFill/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36000" rIns="72000" bIns="0" rtlCol="0" anchor="t">
            <a:noAutofit/>
          </a:bodyPr>
          <a:lstStyle/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実施指針の作成・公表</a:t>
            </a:r>
            <a:endParaRPr lang="en-US" altLang="ja-JP" sz="10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公募資料の作成</a:t>
            </a:r>
            <a:endParaRPr lang="en-US" altLang="ja-JP" sz="10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モニタリング計画書案・事業評価計画案の作成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9207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民間事業者</a:t>
            </a: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r>
              <a:rPr lang="ja-JP" altLang="en-US" sz="1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の意見聴取</a:t>
            </a:r>
            <a:endParaRPr lang="en-US" altLang="ja-JP" sz="10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6609184" y="476672"/>
            <a:ext cx="3240360" cy="432048"/>
          </a:xfrm>
          <a:prstGeom prst="flowChartProcess">
            <a:avLst/>
          </a:prstGeom>
          <a:noFill/>
          <a:ln w="9525">
            <a:noFill/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36000" rIns="72000" bIns="0" rtlCol="0" anchor="t">
            <a:noAutofit/>
          </a:bodyPr>
          <a:lstStyle/>
          <a:p>
            <a:pPr marL="85725">
              <a:spcBef>
                <a:spcPts val="300"/>
              </a:spcBef>
            </a:pPr>
            <a:r>
              <a:rPr lang="en-US" altLang="ja-JP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下記は主な業務項目のみを記載した業務イメージであり、</a:t>
            </a:r>
            <a:endParaRPr lang="en-US" altLang="ja-JP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>
              <a:spcBef>
                <a:spcPts val="300"/>
              </a:spcBef>
            </a:pP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業務詳細については仕様書を確認すること。</a:t>
            </a:r>
            <a:endParaRPr lang="en-US" altLang="ja-JP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877400" y="107988"/>
            <a:ext cx="900136" cy="252000"/>
          </a:xfrm>
          <a:prstGeom prst="flowChartProcess">
            <a:avLst/>
          </a:prstGeom>
          <a:solidFill>
            <a:schemeClr val="bg1"/>
          </a:solidFill>
          <a:ln w="9525">
            <a:noFill/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36000" rIns="72000" bIns="0" rtlCol="0" anchor="t">
            <a:noAutofit/>
          </a:bodyPr>
          <a:lstStyle/>
          <a:p>
            <a:pPr marL="85725" algn="ctr">
              <a:spcBef>
                <a:spcPts val="300"/>
              </a:spcBef>
            </a:pP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endParaRPr lang="en-US" altLang="ja-JP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ホームベース 64"/>
          <p:cNvSpPr/>
          <p:nvPr/>
        </p:nvSpPr>
        <p:spPr>
          <a:xfrm>
            <a:off x="2000672" y="1736840"/>
            <a:ext cx="3060000" cy="252000"/>
          </a:xfrm>
          <a:custGeom>
            <a:avLst/>
            <a:gdLst>
              <a:gd name="connsiteX0" fmla="*/ 0 w 1404000"/>
              <a:gd name="connsiteY0" fmla="*/ 0 h 360000"/>
              <a:gd name="connsiteX1" fmla="*/ 1279555 w 1404000"/>
              <a:gd name="connsiteY1" fmla="*/ 0 h 360000"/>
              <a:gd name="connsiteX2" fmla="*/ 1404000 w 1404000"/>
              <a:gd name="connsiteY2" fmla="*/ 180000 h 360000"/>
              <a:gd name="connsiteX3" fmla="*/ 1279555 w 1404000"/>
              <a:gd name="connsiteY3" fmla="*/ 360000 h 360000"/>
              <a:gd name="connsiteX4" fmla="*/ 0 w 1404000"/>
              <a:gd name="connsiteY4" fmla="*/ 360000 h 360000"/>
              <a:gd name="connsiteX5" fmla="*/ 0 w 1404000"/>
              <a:gd name="connsiteY5" fmla="*/ 0 h 360000"/>
              <a:gd name="connsiteX0" fmla="*/ 0 w 1279555"/>
              <a:gd name="connsiteY0" fmla="*/ 0 h 360000"/>
              <a:gd name="connsiteX1" fmla="*/ 1279555 w 1279555"/>
              <a:gd name="connsiteY1" fmla="*/ 0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736630 w 1279555"/>
              <a:gd name="connsiteY1" fmla="*/ 9525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661239 w 1279555"/>
              <a:gd name="connsiteY1" fmla="*/ 9525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670109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670109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705587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4081 h 364081"/>
              <a:gd name="connsiteX1" fmla="*/ 599152 w 1279555"/>
              <a:gd name="connsiteY1" fmla="*/ 0 h 364081"/>
              <a:gd name="connsiteX2" fmla="*/ 1279555 w 1279555"/>
              <a:gd name="connsiteY2" fmla="*/ 364081 h 364081"/>
              <a:gd name="connsiteX3" fmla="*/ 0 w 1279555"/>
              <a:gd name="connsiteY3" fmla="*/ 364081 h 364081"/>
              <a:gd name="connsiteX4" fmla="*/ 0 w 1279555"/>
              <a:gd name="connsiteY4" fmla="*/ 4081 h 364081"/>
              <a:gd name="connsiteX0" fmla="*/ 0 w 1279555"/>
              <a:gd name="connsiteY0" fmla="*/ 0 h 360000"/>
              <a:gd name="connsiteX1" fmla="*/ 745500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4081 h 364081"/>
              <a:gd name="connsiteX1" fmla="*/ 727761 w 1279555"/>
              <a:gd name="connsiteY1" fmla="*/ 0 h 364081"/>
              <a:gd name="connsiteX2" fmla="*/ 1279555 w 1279555"/>
              <a:gd name="connsiteY2" fmla="*/ 364081 h 364081"/>
              <a:gd name="connsiteX3" fmla="*/ 0 w 1279555"/>
              <a:gd name="connsiteY3" fmla="*/ 364081 h 364081"/>
              <a:gd name="connsiteX4" fmla="*/ 0 w 1279555"/>
              <a:gd name="connsiteY4" fmla="*/ 4081 h 364081"/>
              <a:gd name="connsiteX0" fmla="*/ 0 w 1279555"/>
              <a:gd name="connsiteY0" fmla="*/ 0 h 360000"/>
              <a:gd name="connsiteX1" fmla="*/ 732196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723326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701152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661496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610510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9555" h="360000">
                <a:moveTo>
                  <a:pt x="0" y="0"/>
                </a:moveTo>
                <a:lnTo>
                  <a:pt x="610510" y="9526"/>
                </a:lnTo>
                <a:lnTo>
                  <a:pt x="1279555" y="360000"/>
                </a:lnTo>
                <a:lnTo>
                  <a:pt x="0" y="36000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72000" rtlCol="0" anchor="ctr"/>
          <a:lstStyle/>
          <a:p>
            <a:r>
              <a:rPr kumimoji="1"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②事業設計</a:t>
            </a:r>
            <a:endParaRPr kumimoji="1"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224808" y="6021288"/>
            <a:ext cx="648000" cy="324049"/>
          </a:xfrm>
          <a:prstGeom prst="flowChartProcess">
            <a:avLst/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36000" rIns="0" bIns="36000" rtlCol="0" anchor="ctr">
            <a:noAutofit/>
          </a:bodyPr>
          <a:lstStyle/>
          <a:p>
            <a:pPr algn="ctr"/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RFC</a:t>
            </a:r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ホームベース 64"/>
          <p:cNvSpPr/>
          <p:nvPr/>
        </p:nvSpPr>
        <p:spPr>
          <a:xfrm>
            <a:off x="4035024" y="2453779"/>
            <a:ext cx="1944000" cy="252000"/>
          </a:xfrm>
          <a:custGeom>
            <a:avLst/>
            <a:gdLst>
              <a:gd name="connsiteX0" fmla="*/ 0 w 1404000"/>
              <a:gd name="connsiteY0" fmla="*/ 0 h 360000"/>
              <a:gd name="connsiteX1" fmla="*/ 1279555 w 1404000"/>
              <a:gd name="connsiteY1" fmla="*/ 0 h 360000"/>
              <a:gd name="connsiteX2" fmla="*/ 1404000 w 1404000"/>
              <a:gd name="connsiteY2" fmla="*/ 180000 h 360000"/>
              <a:gd name="connsiteX3" fmla="*/ 1279555 w 1404000"/>
              <a:gd name="connsiteY3" fmla="*/ 360000 h 360000"/>
              <a:gd name="connsiteX4" fmla="*/ 0 w 1404000"/>
              <a:gd name="connsiteY4" fmla="*/ 360000 h 360000"/>
              <a:gd name="connsiteX5" fmla="*/ 0 w 1404000"/>
              <a:gd name="connsiteY5" fmla="*/ 0 h 360000"/>
              <a:gd name="connsiteX0" fmla="*/ 0 w 1279555"/>
              <a:gd name="connsiteY0" fmla="*/ 0 h 360000"/>
              <a:gd name="connsiteX1" fmla="*/ 1279555 w 1279555"/>
              <a:gd name="connsiteY1" fmla="*/ 0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736630 w 1279555"/>
              <a:gd name="connsiteY1" fmla="*/ 9525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661239 w 1279555"/>
              <a:gd name="connsiteY1" fmla="*/ 9525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670109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670109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705587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4081 h 364081"/>
              <a:gd name="connsiteX1" fmla="*/ 599152 w 1279555"/>
              <a:gd name="connsiteY1" fmla="*/ 0 h 364081"/>
              <a:gd name="connsiteX2" fmla="*/ 1279555 w 1279555"/>
              <a:gd name="connsiteY2" fmla="*/ 364081 h 364081"/>
              <a:gd name="connsiteX3" fmla="*/ 0 w 1279555"/>
              <a:gd name="connsiteY3" fmla="*/ 364081 h 364081"/>
              <a:gd name="connsiteX4" fmla="*/ 0 w 1279555"/>
              <a:gd name="connsiteY4" fmla="*/ 4081 h 364081"/>
              <a:gd name="connsiteX0" fmla="*/ 0 w 1279555"/>
              <a:gd name="connsiteY0" fmla="*/ 0 h 360000"/>
              <a:gd name="connsiteX1" fmla="*/ 745500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4081 h 364081"/>
              <a:gd name="connsiteX1" fmla="*/ 727761 w 1279555"/>
              <a:gd name="connsiteY1" fmla="*/ 0 h 364081"/>
              <a:gd name="connsiteX2" fmla="*/ 1279555 w 1279555"/>
              <a:gd name="connsiteY2" fmla="*/ 364081 h 364081"/>
              <a:gd name="connsiteX3" fmla="*/ 0 w 1279555"/>
              <a:gd name="connsiteY3" fmla="*/ 364081 h 364081"/>
              <a:gd name="connsiteX4" fmla="*/ 0 w 1279555"/>
              <a:gd name="connsiteY4" fmla="*/ 4081 h 364081"/>
              <a:gd name="connsiteX0" fmla="*/ 0 w 1279555"/>
              <a:gd name="connsiteY0" fmla="*/ 0 h 360000"/>
              <a:gd name="connsiteX1" fmla="*/ 732196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723326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701152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661496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  <a:gd name="connsiteX0" fmla="*/ 0 w 1279555"/>
              <a:gd name="connsiteY0" fmla="*/ 0 h 360000"/>
              <a:gd name="connsiteX1" fmla="*/ 610510 w 1279555"/>
              <a:gd name="connsiteY1" fmla="*/ 9526 h 360000"/>
              <a:gd name="connsiteX2" fmla="*/ 1279555 w 1279555"/>
              <a:gd name="connsiteY2" fmla="*/ 360000 h 360000"/>
              <a:gd name="connsiteX3" fmla="*/ 0 w 1279555"/>
              <a:gd name="connsiteY3" fmla="*/ 360000 h 360000"/>
              <a:gd name="connsiteX4" fmla="*/ 0 w 1279555"/>
              <a:gd name="connsiteY4" fmla="*/ 0 h 3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9555" h="360000">
                <a:moveTo>
                  <a:pt x="0" y="0"/>
                </a:moveTo>
                <a:lnTo>
                  <a:pt x="610510" y="9526"/>
                </a:lnTo>
                <a:lnTo>
                  <a:pt x="1279555" y="360000"/>
                </a:lnTo>
                <a:lnTo>
                  <a:pt x="0" y="36000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72000" rtlCol="0" anchor="ctr"/>
          <a:lstStyle/>
          <a:p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③公募準備</a:t>
            </a:r>
            <a:endParaRPr kumimoji="1"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6689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2060"/>
        </a:solidFill>
        <a:ln w="9525">
          <a:solidFill>
            <a:srgbClr val="002060"/>
          </a:solidFill>
        </a:ln>
      </a:spPr>
      <a:bodyPr vert="horz" rtlCol="0" anchor="ctr"/>
      <a:lstStyle>
        <a:defPPr>
          <a:defRPr sz="1200" b="1" dirty="0">
            <a:solidFill>
              <a:schemeClr val="bg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prstDash val="solid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9868</TotalTime>
  <Words>254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大阪府</cp:lastModifiedBy>
  <cp:revision>1449</cp:revision>
  <cp:lastPrinted>2017-10-17T05:46:11Z</cp:lastPrinted>
  <dcterms:created xsi:type="dcterms:W3CDTF">2015-05-10T11:12:44Z</dcterms:created>
  <dcterms:modified xsi:type="dcterms:W3CDTF">2017-11-27T12:47:07Z</dcterms:modified>
</cp:coreProperties>
</file>