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63" r:id="rId2"/>
    <p:sldId id="264" r:id="rId3"/>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94" autoAdjust="0"/>
    <p:restoredTop sz="94876" autoAdjust="0"/>
  </p:normalViewPr>
  <p:slideViewPr>
    <p:cSldViewPr>
      <p:cViewPr varScale="1">
        <p:scale>
          <a:sx n="53" d="100"/>
          <a:sy n="53" d="100"/>
        </p:scale>
        <p:origin x="1716" y="96"/>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5672" tIns="47837" rIns="95672" bIns="478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5672" tIns="47837" rIns="95672" bIns="47837" rtlCol="0"/>
          <a:lstStyle>
            <a:lvl1pPr algn="r">
              <a:defRPr sz="1200"/>
            </a:lvl1pPr>
          </a:lstStyle>
          <a:p>
            <a:fld id="{DA5716A0-B5DA-418B-B81B-AF92FDF8047B}" type="datetimeFigureOut">
              <a:rPr kumimoji="1" lang="ja-JP" altLang="en-US" smtClean="0"/>
              <a:t>2019/2/13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5672" tIns="47837" rIns="95672" bIns="47837"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72" tIns="47837" rIns="95672" bIns="478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5672" tIns="47837" rIns="95672" bIns="478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5672" tIns="47837" rIns="95672" bIns="47837" rtlCol="0" anchor="b"/>
          <a:lstStyle>
            <a:lvl1pPr algn="r">
              <a:defRPr sz="1200"/>
            </a:lvl1pPr>
          </a:lstStyle>
          <a:p>
            <a:fld id="{7154AD5B-4E08-44F9-A660-7B92ED9DC52F}" type="slidenum">
              <a:rPr kumimoji="1" lang="ja-JP" altLang="en-US" smtClean="0"/>
              <a:t>‹#›</a:t>
            </a:fld>
            <a:endParaRPr kumimoji="1" lang="ja-JP" altLang="en-US"/>
          </a:p>
        </p:txBody>
      </p:sp>
    </p:spTree>
    <p:extLst>
      <p:ext uri="{BB962C8B-B14F-4D97-AF65-F5344CB8AC3E}">
        <p14:creationId xmlns:p14="http://schemas.microsoft.com/office/powerpoint/2010/main" val="252252185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a:t>
            </a:fld>
            <a:endParaRPr kumimoji="1" lang="ja-JP" altLang="en-US"/>
          </a:p>
        </p:txBody>
      </p:sp>
    </p:spTree>
    <p:extLst>
      <p:ext uri="{BB962C8B-B14F-4D97-AF65-F5344CB8AC3E}">
        <p14:creationId xmlns:p14="http://schemas.microsoft.com/office/powerpoint/2010/main" val="4391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2</a:t>
            </a:fld>
            <a:endParaRPr kumimoji="1" lang="ja-JP" altLang="en-US"/>
          </a:p>
        </p:txBody>
      </p:sp>
    </p:spTree>
    <p:extLst>
      <p:ext uri="{BB962C8B-B14F-4D97-AF65-F5344CB8AC3E}">
        <p14:creationId xmlns:p14="http://schemas.microsoft.com/office/powerpoint/2010/main" val="226494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2019/2/13</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80862" y="613365"/>
            <a:ext cx="6320057" cy="8924040"/>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大阪の現状と取組みの方向性</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7771" y="880270"/>
            <a:ext cx="2592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大阪のさらなる成長のために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9692" y="1419245"/>
            <a:ext cx="2921342" cy="369332"/>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○人口減少・高齢化社会が</a:t>
            </a:r>
            <a:r>
              <a:rPr lang="ja-JP" altLang="en-US" sz="900" dirty="0" smtClean="0">
                <a:latin typeface="Meiryo UI" panose="020B0604030504040204" pitchFamily="50" charset="-128"/>
                <a:ea typeface="Meiryo UI" panose="020B0604030504040204" pitchFamily="50" charset="-128"/>
              </a:rPr>
              <a:t>進むなか、</a:t>
            </a:r>
            <a:r>
              <a:rPr lang="ja-JP" altLang="en-US" sz="900" dirty="0">
                <a:latin typeface="Meiryo UI" panose="020B0604030504040204" pitchFamily="50" charset="-128"/>
                <a:ea typeface="Meiryo UI" panose="020B0604030504040204" pitchFamily="50" charset="-128"/>
              </a:rPr>
              <a:t>需要・労働力の</a:t>
            </a:r>
            <a:r>
              <a:rPr lang="ja-JP" altLang="en-US" sz="900" dirty="0" smtClean="0">
                <a:latin typeface="Meiryo UI" panose="020B0604030504040204" pitchFamily="50" charset="-128"/>
                <a:ea typeface="Meiryo UI" panose="020B0604030504040204" pitchFamily="50" charset="-128"/>
              </a:rPr>
              <a:t>減少</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による</a:t>
            </a:r>
            <a:r>
              <a:rPr lang="ja-JP" altLang="en-US" sz="900" dirty="0">
                <a:latin typeface="Meiryo UI" panose="020B0604030504040204" pitchFamily="50" charset="-128"/>
                <a:ea typeface="Meiryo UI" panose="020B0604030504040204" pitchFamily="50" charset="-128"/>
              </a:rPr>
              <a:t>経済縮小への</a:t>
            </a:r>
            <a:r>
              <a:rPr lang="ja-JP" altLang="en-US" sz="900" dirty="0" smtClean="0">
                <a:latin typeface="Meiryo UI" panose="020B0604030504040204" pitchFamily="50" charset="-128"/>
                <a:ea typeface="Meiryo UI" panose="020B0604030504040204" pitchFamily="50" charset="-128"/>
              </a:rPr>
              <a:t>懸念　　</a:t>
            </a:r>
            <a:endParaRPr lang="en-US" altLang="ja-JP" sz="900" dirty="0" smtClean="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3177357" y="1542264"/>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40642" y="1418925"/>
            <a:ext cx="2664000" cy="369332"/>
          </a:xfrm>
          <a:prstGeom prst="rect">
            <a:avLst/>
          </a:prstGeom>
          <a:solidFill>
            <a:schemeClr val="bg1"/>
          </a:solidFill>
          <a:ln w="12700" cmpd="sng">
            <a:solidFill>
              <a:schemeClr val="tx1"/>
            </a:solidFill>
          </a:ln>
        </p:spPr>
        <p:txBody>
          <a:bodyPr wrap="square" rtlCol="0"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今後市場拡大など将来性が見込まれる成長産業への注力</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9719" y="1945192"/>
            <a:ext cx="3021206" cy="507831"/>
          </a:xfrm>
          <a:prstGeom prst="rect">
            <a:avLst/>
          </a:prstGeom>
          <a:noFill/>
          <a:ln w="12700">
            <a:noFill/>
          </a:ln>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○今後も世界の観光需要が拡大するなか、インバウンドを確実</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に経済</a:t>
            </a:r>
            <a:r>
              <a:rPr lang="ja-JP" altLang="en-US" sz="900" dirty="0">
                <a:solidFill>
                  <a:prstClr val="black"/>
                </a:solidFill>
                <a:latin typeface="Meiryo UI" panose="020B0604030504040204" pitchFamily="50" charset="-128"/>
                <a:ea typeface="Meiryo UI" panose="020B0604030504040204" pitchFamily="50" charset="-128"/>
              </a:rPr>
              <a:t>成長に取り込むため</a:t>
            </a:r>
            <a:r>
              <a:rPr lang="ja-JP" altLang="en-US" sz="900" dirty="0" smtClean="0">
                <a:solidFill>
                  <a:prstClr val="black"/>
                </a:solidFill>
                <a:latin typeface="Meiryo UI" panose="020B0604030504040204" pitchFamily="50" charset="-128"/>
                <a:ea typeface="Meiryo UI" panose="020B0604030504040204" pitchFamily="50" charset="-128"/>
              </a:rPr>
              <a:t>、滞在型</a:t>
            </a:r>
            <a:r>
              <a:rPr lang="ja-JP" altLang="en-US" sz="900" dirty="0">
                <a:solidFill>
                  <a:prstClr val="black"/>
                </a:solidFill>
                <a:latin typeface="Meiryo UI" panose="020B0604030504040204" pitchFamily="50" charset="-128"/>
                <a:ea typeface="Meiryo UI" panose="020B0604030504040204" pitchFamily="50" charset="-128"/>
              </a:rPr>
              <a:t>観光の推進や</a:t>
            </a:r>
            <a:r>
              <a:rPr lang="ja-JP" altLang="en-US" sz="900" dirty="0" smtClean="0">
                <a:solidFill>
                  <a:prstClr val="black"/>
                </a:solidFill>
                <a:latin typeface="Meiryo UI" panose="020B0604030504040204" pitchFamily="50" charset="-128"/>
                <a:ea typeface="Meiryo UI" panose="020B0604030504040204" pitchFamily="50" charset="-128"/>
              </a:rPr>
              <a:t>世界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水準のＭＩＣＥ施設</a:t>
            </a:r>
            <a:r>
              <a:rPr lang="ja-JP" altLang="en-US" sz="900" dirty="0">
                <a:solidFill>
                  <a:prstClr val="black"/>
                </a:solidFill>
                <a:latin typeface="Meiryo UI" panose="020B0604030504040204" pitchFamily="50" charset="-128"/>
                <a:ea typeface="Meiryo UI" panose="020B0604030504040204" pitchFamily="50" charset="-128"/>
              </a:rPr>
              <a:t>の整備</a:t>
            </a:r>
            <a:r>
              <a:rPr lang="ja-JP" altLang="en-US" sz="900" dirty="0" smtClean="0">
                <a:solidFill>
                  <a:prstClr val="black"/>
                </a:solidFill>
                <a:latin typeface="Meiryo UI" panose="020B0604030504040204" pitchFamily="50" charset="-128"/>
                <a:ea typeface="Meiryo UI" panose="020B0604030504040204" pitchFamily="50" charset="-128"/>
              </a:rPr>
              <a:t>が必要</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3185467" y="2092921"/>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40642" y="1967607"/>
            <a:ext cx="2664000" cy="384721"/>
          </a:xfrm>
          <a:prstGeom prst="rect">
            <a:avLst/>
          </a:prstGeom>
          <a:solidFill>
            <a:schemeClr val="bg1"/>
          </a:solidFill>
          <a:ln w="12700" cmpd="sng">
            <a:solidFill>
              <a:schemeClr val="tx1"/>
            </a:solidFill>
          </a:ln>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大きなニーズと将来性があり、経済効果の大きい</a:t>
            </a:r>
            <a:r>
              <a:rPr lang="ja-JP" altLang="en-US" sz="900" dirty="0">
                <a:solidFill>
                  <a:prstClr val="black"/>
                </a:solidFill>
                <a:latin typeface="Meiryo UI" panose="020B0604030504040204" pitchFamily="50" charset="-128"/>
                <a:ea typeface="Meiryo UI" panose="020B0604030504040204" pitchFamily="50" charset="-128"/>
              </a:rPr>
              <a:t>観光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分野を基幹産業へ　　</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7841" y="1243810"/>
            <a:ext cx="1152128"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◆現状・課題</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8112" y="1776264"/>
            <a:ext cx="1368152"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◆取組みの方向性</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8404" y="2567755"/>
            <a:ext cx="280601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大阪・関西のポテンシャルを最大限活用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0220431"/>
              </p:ext>
            </p:extLst>
          </p:nvPr>
        </p:nvGraphicFramePr>
        <p:xfrm>
          <a:off x="206575" y="2870736"/>
          <a:ext cx="2974775" cy="1080000"/>
        </p:xfrm>
        <a:graphic>
          <a:graphicData uri="http://schemas.openxmlformats.org/drawingml/2006/table">
            <a:tbl>
              <a:tblPr bandRow="1">
                <a:tableStyleId>{5C22544A-7EE6-4342-B048-85BDC9FD1C3A}</a:tableStyleId>
              </a:tblPr>
              <a:tblGrid>
                <a:gridCol w="873985">
                  <a:extLst>
                    <a:ext uri="{9D8B030D-6E8A-4147-A177-3AD203B41FA5}">
                      <a16:colId xmlns:a16="http://schemas.microsoft.com/office/drawing/2014/main" val="141853829"/>
                    </a:ext>
                  </a:extLst>
                </a:gridCol>
                <a:gridCol w="2100790">
                  <a:extLst>
                    <a:ext uri="{9D8B030D-6E8A-4147-A177-3AD203B41FA5}">
                      <a16:colId xmlns:a16="http://schemas.microsoft.com/office/drawing/2014/main" val="2156566681"/>
                    </a:ext>
                  </a:extLst>
                </a:gridCol>
              </a:tblGrid>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歴史的・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文化的特性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大阪や関西の豊富な観光資源が集積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10985"/>
                  </a:ext>
                </a:extLst>
              </a:tr>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n-cs"/>
                        </a:rPr>
                        <a:t>大阪、関西の大きな人口・経済規模、</a:t>
                      </a:r>
                      <a:endParaRPr lang="en-US" altLang="ja-JP" sz="900" kern="100" dirty="0" smtClean="0">
                        <a:effectLst/>
                        <a:latin typeface="Meiryo UI" panose="020B0604030504040204" pitchFamily="50" charset="-128"/>
                        <a:ea typeface="Meiryo UI" panose="020B0604030504040204" pitchFamily="50" charset="-128"/>
                        <a:cs typeface="+mn-cs"/>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幅広い分野の産業クラスターの集積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r h="360000">
                <a:tc>
                  <a:txBody>
                    <a:bodyPr/>
                    <a:lstStyle/>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地理的・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立地的特性</a:t>
                      </a:r>
                      <a:endParaRPr lang="ja-JP"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関西の中心に立地、</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充実した交通インフラを活用したハブ機能</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856703"/>
                  </a:ext>
                </a:extLst>
              </a:tr>
            </a:tbl>
          </a:graphicData>
        </a:graphic>
      </p:graphicFrame>
      <p:sp>
        <p:nvSpPr>
          <p:cNvPr id="4" name="正方形/長方形 3"/>
          <p:cNvSpPr/>
          <p:nvPr/>
        </p:nvSpPr>
        <p:spPr>
          <a:xfrm>
            <a:off x="206575" y="1200201"/>
            <a:ext cx="6098531" cy="1247747"/>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3712930" y="2496344"/>
            <a:ext cx="2448272" cy="216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2872862" y="3288290"/>
            <a:ext cx="1080000" cy="21523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Oval 7"/>
          <p:cNvSpPr>
            <a:spLocks noChangeAspect="1"/>
          </p:cNvSpPr>
          <p:nvPr/>
        </p:nvSpPr>
        <p:spPr bwMode="gray">
          <a:xfrm flipV="1">
            <a:off x="3592488" y="2834693"/>
            <a:ext cx="2669064" cy="1028976"/>
          </a:xfrm>
          <a:prstGeom prst="ellipse">
            <a:avLst/>
          </a:prstGeom>
          <a:gradFill>
            <a:gsLst>
              <a:gs pos="100000">
                <a:srgbClr val="FFFF00"/>
              </a:gs>
              <a:gs pos="0">
                <a:schemeClr val="bg1"/>
              </a:gs>
              <a:gs pos="50000">
                <a:srgbClr val="FFFF00"/>
              </a:gs>
              <a:gs pos="100000">
                <a:schemeClr val="bg1"/>
              </a:gs>
            </a:gsLst>
            <a:path path="circle">
              <a:fillToRect l="50000" t="50000" r="50000" b="50000"/>
            </a:path>
          </a:grad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897939" y="2946891"/>
            <a:ext cx="2016224" cy="430887"/>
          </a:xfrm>
          <a:prstGeom prst="rect">
            <a:avLst/>
          </a:prstGeom>
        </p:spPr>
        <p:txBody>
          <a:bodyPr wrap="square">
            <a:spAutoFit/>
          </a:bodyPr>
          <a:lstStyle/>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大阪にＩＲを核とした</a:t>
            </a:r>
            <a:endParaRPr lang="en-US" altLang="ja-JP"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国際観光拠点を形成</a:t>
            </a:r>
            <a:endParaRPr lang="ja-JP" altLang="en-US" sz="1100" b="1"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4" name="テキスト ボックス 33"/>
          <p:cNvSpPr txBox="1"/>
          <p:nvPr/>
        </p:nvSpPr>
        <p:spPr>
          <a:xfrm>
            <a:off x="3683596" y="3388095"/>
            <a:ext cx="2485768" cy="369332"/>
          </a:xfrm>
          <a:prstGeom prst="rect">
            <a:avLst/>
          </a:prstGeom>
          <a:noFill/>
          <a:ln w="12700">
            <a:noFill/>
          </a:ln>
        </p:spPr>
        <p:txBody>
          <a:bodyPr wrap="square" rtlCol="0">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rPr>
              <a:t>民間の知恵と工夫を最大限に活かす民設民営の</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rPr>
              <a:t>プロジェクトとしての「ＩＲ」</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42930" y="5369513"/>
            <a:ext cx="5940000" cy="54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493169" y="666748"/>
            <a:ext cx="6172242" cy="890255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60" name="タイトル 1"/>
          <p:cNvSpPr txBox="1">
            <a:spLocks/>
          </p:cNvSpPr>
          <p:nvPr/>
        </p:nvSpPr>
        <p:spPr>
          <a:xfrm>
            <a:off x="6493326" y="510055"/>
            <a:ext cx="6172085" cy="2916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a:t>
            </a:r>
            <a:r>
              <a:rPr lang="ja-JP" altLang="en-US" sz="1600" b="1" dirty="0">
                <a:solidFill>
                  <a:schemeClr val="bg1"/>
                </a:solidFill>
                <a:latin typeface="Meiryo UI" pitchFamily="50" charset="-128"/>
                <a:ea typeface="Meiryo UI" pitchFamily="50" charset="-128"/>
                <a:cs typeface="Meiryo UI" pitchFamily="50" charset="-128"/>
              </a:rPr>
              <a:t>大阪ＩＲのめざす</a:t>
            </a:r>
            <a:r>
              <a:rPr lang="ja-JP" altLang="en-US" sz="1600" b="1" dirty="0" smtClean="0">
                <a:solidFill>
                  <a:schemeClr val="bg1"/>
                </a:solidFill>
                <a:latin typeface="Meiryo UI" pitchFamily="50" charset="-128"/>
                <a:ea typeface="Meiryo UI" pitchFamily="50" charset="-128"/>
                <a:cs typeface="Meiryo UI" pitchFamily="50" charset="-128"/>
              </a:rPr>
              <a:t>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6563064" y="1507977"/>
            <a:ext cx="5966412" cy="1154162"/>
          </a:xfrm>
          <a:prstGeom prst="rect">
            <a:avLst/>
          </a:prstGeom>
          <a:noFill/>
          <a:ln w="12700">
            <a:noFill/>
          </a:ln>
        </p:spPr>
        <p:txBody>
          <a:bodyPr wrap="square" bIns="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世界水準の競争力を備えた</a:t>
            </a:r>
            <a:r>
              <a:rPr lang="ja-JP" altLang="en-US" sz="1000" u="sng" dirty="0" smtClean="0">
                <a:latin typeface="Meiryo UI" panose="020B0604030504040204" pitchFamily="50" charset="-128"/>
                <a:ea typeface="Meiryo UI" panose="020B0604030504040204" pitchFamily="50" charset="-128"/>
              </a:rPr>
              <a:t>オールインワンＭＩＣＥ拠点</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・ＭＩＣＥ誘致に必要な宿泊施設、エンターテイメント・商業施設等を一体的に整備</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◆日本最大の複合ＭＩＣＥ施設の</a:t>
            </a:r>
            <a:r>
              <a:rPr lang="ja-JP" altLang="en-US" sz="1000" u="sng" dirty="0" smtClean="0">
                <a:latin typeface="Meiryo UI" panose="020B0604030504040204" pitchFamily="50" charset="-128"/>
                <a:ea typeface="Meiryo UI" panose="020B0604030504040204" pitchFamily="50" charset="-128"/>
              </a:rPr>
              <a:t>整備</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国際</a:t>
            </a:r>
            <a:r>
              <a:rPr lang="ja-JP" altLang="en-US" sz="900" dirty="0">
                <a:latin typeface="Meiryo UI" panose="020B0604030504040204" pitchFamily="50" charset="-128"/>
                <a:ea typeface="Meiryo UI" panose="020B0604030504040204" pitchFamily="50" charset="-128"/>
              </a:rPr>
              <a:t>会議場</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最大会議室収容人</a:t>
            </a:r>
            <a:r>
              <a:rPr lang="zh-CN" altLang="en-US" sz="900" dirty="0" smtClean="0">
                <a:latin typeface="Meiryo UI" panose="020B0604030504040204" pitchFamily="50" charset="-128"/>
                <a:ea typeface="Meiryo UI" panose="020B0604030504040204" pitchFamily="50" charset="-128"/>
              </a:rPr>
              <a:t>数</a:t>
            </a:r>
            <a:r>
              <a:rPr lang="ja-JP" altLang="en-US" sz="900" dirty="0">
                <a:latin typeface="Meiryo UI" panose="020B0604030504040204" pitchFamily="50" charset="-128"/>
                <a:ea typeface="Meiryo UI" panose="020B0604030504040204" pitchFamily="50" charset="-128"/>
              </a:rPr>
              <a:t>６</a:t>
            </a:r>
            <a:r>
              <a:rPr lang="zh-CN" altLang="en-US" sz="900" dirty="0" smtClean="0">
                <a:latin typeface="Meiryo UI" panose="020B0604030504040204" pitchFamily="50" charset="-128"/>
                <a:ea typeface="Meiryo UI" panose="020B0604030504040204" pitchFamily="50" charset="-128"/>
              </a:rPr>
              <a:t>千人以上</a:t>
            </a:r>
            <a:r>
              <a:rPr lang="ja-JP" altLang="en-US" sz="900" dirty="0" err="1"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１万２千人規模の</a:t>
            </a:r>
            <a:r>
              <a:rPr lang="ja-JP" altLang="en-US" sz="900" dirty="0">
                <a:latin typeface="Meiryo UI" panose="020B0604030504040204" pitchFamily="50" charset="-128"/>
                <a:ea typeface="Meiryo UI" panose="020B0604030504040204" pitchFamily="50" charset="-128"/>
              </a:rPr>
              <a:t>会議に</a:t>
            </a:r>
            <a:r>
              <a:rPr lang="ja-JP" altLang="en-US" sz="900" dirty="0" smtClean="0">
                <a:latin typeface="Meiryo UI" panose="020B0604030504040204" pitchFamily="50" charset="-128"/>
                <a:ea typeface="Meiryo UI" panose="020B0604030504040204" pitchFamily="50" charset="-128"/>
              </a:rPr>
              <a:t>対応 </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　　　　　　　 展示施設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万㎡以上の展示面積</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a:solidFill>
                  <a:prstClr val="black"/>
                </a:solidFill>
                <a:latin typeface="Meiryo UI" panose="020B0604030504040204" pitchFamily="50" charset="-128"/>
                <a:ea typeface="Meiryo UI" panose="020B0604030504040204" pitchFamily="50" charset="-128"/>
              </a:rPr>
              <a:t>オール大阪で</a:t>
            </a:r>
            <a:r>
              <a:rPr lang="ja-JP" altLang="en-US" sz="1000" u="sng" dirty="0" smtClean="0">
                <a:solidFill>
                  <a:prstClr val="black"/>
                </a:solidFill>
                <a:latin typeface="Meiryo UI" panose="020B0604030504040204" pitchFamily="50" charset="-128"/>
                <a:ea typeface="Meiryo UI" panose="020B0604030504040204" pitchFamily="50" charset="-128"/>
              </a:rPr>
              <a:t>のＭＩＣＥ推進</a:t>
            </a:r>
            <a:r>
              <a:rPr lang="ja-JP" altLang="en-US" sz="1000" u="sng" dirty="0">
                <a:solidFill>
                  <a:prstClr val="black"/>
                </a:solidFill>
                <a:latin typeface="Meiryo UI" panose="020B0604030504040204" pitchFamily="50" charset="-128"/>
                <a:ea typeface="Meiryo UI" panose="020B0604030504040204" pitchFamily="50" charset="-128"/>
              </a:rPr>
              <a:t>・誘致体制の</a:t>
            </a:r>
            <a:r>
              <a:rPr lang="ja-JP" altLang="en-US" sz="1000" u="sng" dirty="0" smtClean="0">
                <a:solidFill>
                  <a:prstClr val="black"/>
                </a:solidFill>
                <a:latin typeface="Meiryo UI" panose="020B0604030504040204" pitchFamily="50" charset="-128"/>
                <a:ea typeface="Meiryo UI" panose="020B0604030504040204" pitchFamily="50" charset="-128"/>
              </a:rPr>
              <a:t>強化</a:t>
            </a:r>
            <a:endParaRPr lang="ja-JP" altLang="en-US" sz="1000" u="sng" spc="-1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6616824" y="3167238"/>
            <a:ext cx="5956347" cy="561692"/>
          </a:xfrm>
          <a:prstGeom prst="rect">
            <a:avLst/>
          </a:prstGeom>
          <a:noFill/>
          <a:ln w="12700">
            <a:noFill/>
          </a:ln>
        </p:spPr>
        <p:txBody>
          <a:bodyPr wrap="square" lIns="36000" tIns="0" rIns="36000" bIns="0" rtlCol="0" anchor="ctr">
            <a:spAutoFit/>
          </a:bodyPr>
          <a:lstStyle/>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a:t>
            </a:r>
            <a:r>
              <a:rPr lang="ja-JP" altLang="en-US" sz="1000" u="sng" dirty="0">
                <a:solidFill>
                  <a:prstClr val="black"/>
                </a:solidFill>
                <a:latin typeface="Meiryo UI" panose="020B0604030504040204" pitchFamily="50" charset="-128"/>
                <a:ea typeface="Meiryo UI" panose="020B0604030504040204" pitchFamily="50" charset="-128"/>
              </a:rPr>
              <a:t>・関西・日本が誇る魅力を効果的な手法で</a:t>
            </a:r>
            <a:r>
              <a:rPr lang="ja-JP" altLang="en-US" sz="1000" u="sng" dirty="0" smtClean="0">
                <a:solidFill>
                  <a:prstClr val="black"/>
                </a:solidFill>
                <a:latin typeface="Meiryo UI" panose="020B0604030504040204" pitchFamily="50" charset="-128"/>
                <a:ea typeface="Meiryo UI" panose="020B0604030504040204" pitchFamily="50" charset="-128"/>
              </a:rPr>
              <a:t>発信</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rgbClr val="FF0000"/>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・伝統</a:t>
            </a:r>
            <a:r>
              <a:rPr lang="ja-JP" altLang="en-US" sz="900" dirty="0">
                <a:latin typeface="Meiryo UI" panose="020B0604030504040204" pitchFamily="50" charset="-128"/>
                <a:ea typeface="Meiryo UI" panose="020B0604030504040204" pitchFamily="50" charset="-128"/>
              </a:rPr>
              <a:t>、文化、</a:t>
            </a:r>
            <a:r>
              <a:rPr lang="ja-JP" altLang="en-US" sz="900" dirty="0" smtClean="0">
                <a:latin typeface="Meiryo UI" panose="020B0604030504040204" pitchFamily="50" charset="-128"/>
                <a:ea typeface="Meiryo UI" panose="020B0604030504040204" pitchFamily="50" charset="-128"/>
              </a:rPr>
              <a:t>芸術等のコンテンツ</a:t>
            </a:r>
            <a:r>
              <a:rPr lang="ja-JP" altLang="en-US" sz="900" dirty="0">
                <a:latin typeface="Meiryo UI" panose="020B0604030504040204" pitchFamily="50" charset="-128"/>
                <a:ea typeface="Meiryo UI" panose="020B0604030504040204" pitchFamily="50" charset="-128"/>
              </a:rPr>
              <a:t>に気軽に触れられる施設を整備し</a:t>
            </a:r>
            <a:r>
              <a:rPr lang="ja-JP" altLang="en-US" sz="900" dirty="0" smtClean="0">
                <a:latin typeface="Meiryo UI" panose="020B0604030504040204" pitchFamily="50" charset="-128"/>
                <a:ea typeface="Meiryo UI" panose="020B0604030504040204" pitchFamily="50" charset="-128"/>
              </a:rPr>
              <a:t>、コンテンツに適した手法で発信</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◆大阪ＩＲ発、大阪・関西・日本のコンテンツの発展・創造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6549290" y="4217438"/>
            <a:ext cx="6048299" cy="746358"/>
          </a:xfrm>
          <a:prstGeom prst="rect">
            <a:avLst/>
          </a:prstGeom>
          <a:noFill/>
          <a:ln w="12700">
            <a:noFill/>
          </a:ln>
        </p:spPr>
        <p:txBody>
          <a:bodyPr wrap="square" bIns="0" rtlCol="0" anchor="ctr">
            <a:spAutoFit/>
          </a:bodyPr>
          <a:lstStyle/>
          <a:p>
            <a:pPr>
              <a:spcAft>
                <a:spcPts val="600"/>
              </a:spcAft>
            </a:pP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・関西</a:t>
            </a:r>
            <a:r>
              <a:rPr lang="ja-JP" altLang="en-US" sz="1000" u="sng" dirty="0" smtClean="0">
                <a:latin typeface="Meiryo UI" panose="020B0604030504040204" pitchFamily="50" charset="-128"/>
                <a:ea typeface="Meiryo UI" panose="020B0604030504040204" pitchFamily="50" charset="-128"/>
              </a:rPr>
              <a:t>・西日本をはじめ、日本</a:t>
            </a:r>
            <a:r>
              <a:rPr lang="ja-JP" altLang="en-US" sz="1000" u="sng" dirty="0">
                <a:latin typeface="Meiryo UI" panose="020B0604030504040204" pitchFamily="50" charset="-128"/>
                <a:ea typeface="Meiryo UI" panose="020B0604030504040204" pitchFamily="50" charset="-128"/>
              </a:rPr>
              <a:t>各地との連携による観光客の</a:t>
            </a:r>
            <a:r>
              <a:rPr lang="ja-JP" altLang="en-US" sz="1000" u="sng" dirty="0" smtClean="0">
                <a:latin typeface="Meiryo UI" panose="020B0604030504040204" pitchFamily="50" charset="-128"/>
                <a:ea typeface="Meiryo UI" panose="020B0604030504040204" pitchFamily="50" charset="-128"/>
              </a:rPr>
              <a:t>送り出し</a:t>
            </a:r>
            <a:endParaRPr lang="en-US" altLang="ja-JP" sz="1000" u="sng"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関西の強み</a:t>
            </a:r>
            <a:r>
              <a:rPr lang="ja-JP" altLang="en-US" sz="1000" u="sng" dirty="0">
                <a:latin typeface="Meiryo UI" panose="020B0604030504040204" pitchFamily="50" charset="-128"/>
                <a:ea typeface="Meiryo UI" panose="020B0604030504040204" pitchFamily="50" charset="-128"/>
              </a:rPr>
              <a:t>を</a:t>
            </a:r>
            <a:r>
              <a:rPr lang="ja-JP" altLang="en-US" sz="1000" u="sng" dirty="0" smtClean="0">
                <a:latin typeface="Meiryo UI" panose="020B0604030504040204" pitchFamily="50" charset="-128"/>
                <a:ea typeface="Meiryo UI" panose="020B0604030504040204" pitchFamily="50" charset="-128"/>
              </a:rPr>
              <a:t>活かした、大阪ＩＲ発のニューツーリズムの創出</a:t>
            </a:r>
            <a:r>
              <a:rPr lang="ja-JP" altLang="en-US" sz="1000" b="1" dirty="0">
                <a:latin typeface="Meiryo UI" panose="020B0604030504040204" pitchFamily="50" charset="-128"/>
                <a:ea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・「多様で心身ともに健康な生き方」を提案するウェルネスツーリズムをはじめ、スポーツ、フードなどの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ニューツーリズムを創出</a:t>
            </a:r>
            <a:endParaRPr lang="en-US" altLang="ja-JP" sz="1000" b="1" dirty="0" smtClean="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70758" y="5353858"/>
            <a:ext cx="6046303" cy="584775"/>
          </a:xfrm>
          <a:prstGeom prst="rect">
            <a:avLst/>
          </a:prstGeom>
          <a:noFill/>
          <a:ln w="12700">
            <a:noFill/>
          </a:ln>
        </p:spPr>
        <p:txBody>
          <a:bodyPr wrap="square" lIns="72000" rIns="36000" bIns="0" rtlCol="0">
            <a:spAutoFit/>
          </a:bodyPr>
          <a:lstStyle/>
          <a:p>
            <a:pPr>
              <a:spcAft>
                <a:spcPts val="6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世界</a:t>
            </a:r>
            <a:r>
              <a:rPr lang="ja-JP" altLang="en-US" sz="1000" u="sng" dirty="0">
                <a:solidFill>
                  <a:prstClr val="black"/>
                </a:solidFill>
                <a:latin typeface="Meiryo UI" panose="020B0604030504040204" pitchFamily="50" charset="-128"/>
                <a:ea typeface="Meiryo UI" panose="020B0604030504040204" pitchFamily="50" charset="-128"/>
              </a:rPr>
              <a:t>水準の</a:t>
            </a:r>
            <a:r>
              <a:rPr lang="ja-JP" altLang="en-US" sz="1000" u="sng" dirty="0" smtClean="0">
                <a:solidFill>
                  <a:prstClr val="black"/>
                </a:solidFill>
                <a:latin typeface="Meiryo UI" panose="020B0604030504040204" pitchFamily="50" charset="-128"/>
                <a:ea typeface="Meiryo UI" panose="020B0604030504040204" pitchFamily="50" charset="-128"/>
              </a:rPr>
              <a:t>規模と質を</a:t>
            </a:r>
            <a:r>
              <a:rPr lang="ja-JP" altLang="en-US" sz="1000" u="sng" dirty="0">
                <a:solidFill>
                  <a:prstClr val="black"/>
                </a:solidFill>
                <a:latin typeface="Meiryo UI" panose="020B0604030504040204" pitchFamily="50" charset="-128"/>
                <a:ea typeface="Meiryo UI" panose="020B0604030504040204" pitchFamily="50" charset="-128"/>
              </a:rPr>
              <a:t>有する宿泊</a:t>
            </a:r>
            <a:r>
              <a:rPr lang="ja-JP" altLang="en-US" sz="1000" u="sng" dirty="0" smtClean="0">
                <a:solidFill>
                  <a:prstClr val="black"/>
                </a:solidFill>
                <a:latin typeface="Meiryo UI" panose="020B0604030504040204" pitchFamily="50" charset="-128"/>
                <a:ea typeface="Meiryo UI" panose="020B0604030504040204" pitchFamily="50" charset="-128"/>
              </a:rPr>
              <a:t>施設の整備</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客室数</a:t>
            </a:r>
            <a:r>
              <a:rPr lang="en-US" altLang="ja-JP" sz="900" dirty="0" smtClean="0">
                <a:latin typeface="Meiryo UI" panose="020B0604030504040204" pitchFamily="50" charset="-128"/>
                <a:ea typeface="Meiryo UI" panose="020B0604030504040204" pitchFamily="50" charset="-128"/>
              </a:rPr>
              <a:t>:</a:t>
            </a:r>
            <a:r>
              <a:rPr lang="ja-JP" altLang="en-US" sz="900" smtClean="0">
                <a:latin typeface="Meiryo UI" panose="020B0604030504040204" pitchFamily="50" charset="-128"/>
                <a:ea typeface="Meiryo UI" panose="020B0604030504040204" pitchFamily="50" charset="-128"/>
              </a:rPr>
              <a:t>３千室以上</a:t>
            </a:r>
            <a:endParaRPr lang="ja-JP" altLang="en-US"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ビジネス客やファミリー層、</a:t>
            </a:r>
            <a:r>
              <a:rPr lang="ja-JP" altLang="en-US" sz="1000" u="sng" dirty="0">
                <a:latin typeface="Meiryo UI" panose="020B0604030504040204" pitchFamily="50" charset="-128"/>
                <a:ea typeface="Meiryo UI" panose="020B0604030504040204" pitchFamily="50" charset="-128"/>
              </a:rPr>
              <a:t>富裕層など</a:t>
            </a:r>
            <a:r>
              <a:rPr lang="ja-JP" altLang="en-US" sz="1000" u="sng" dirty="0" smtClean="0">
                <a:solidFill>
                  <a:prstClr val="black"/>
                </a:solidFill>
                <a:latin typeface="Meiryo UI" panose="020B0604030504040204" pitchFamily="50" charset="-128"/>
                <a:ea typeface="Meiryo UI" panose="020B0604030504040204" pitchFamily="50" charset="-128"/>
              </a:rPr>
              <a:t>多様な宿泊ニーズ</a:t>
            </a:r>
            <a:r>
              <a:rPr lang="ja-JP" altLang="en-US" sz="1000" u="sng" dirty="0">
                <a:solidFill>
                  <a:prstClr val="black"/>
                </a:solidFill>
                <a:latin typeface="Meiryo UI" panose="020B0604030504040204" pitchFamily="50" charset="-128"/>
                <a:ea typeface="Meiryo UI" panose="020B0604030504040204" pitchFamily="50" charset="-128"/>
              </a:rPr>
              <a:t>に対応できる施設</a:t>
            </a:r>
            <a:r>
              <a:rPr lang="ja-JP" altLang="en-US" sz="1000" u="sng" dirty="0" smtClean="0">
                <a:solidFill>
                  <a:prstClr val="black"/>
                </a:solidFill>
                <a:latin typeface="Meiryo UI" panose="020B0604030504040204" pitchFamily="50" charset="-128"/>
                <a:ea typeface="Meiryo UI" panose="020B0604030504040204" pitchFamily="50" charset="-128"/>
              </a:rPr>
              <a:t>・</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サービス</a:t>
            </a:r>
            <a:r>
              <a:rPr lang="ja-JP" altLang="en-US" sz="1000" u="sng" dirty="0">
                <a:solidFill>
                  <a:prstClr val="black"/>
                </a:solidFill>
                <a:latin typeface="Meiryo UI" panose="020B0604030504040204" pitchFamily="50" charset="-128"/>
                <a:ea typeface="Meiryo UI" panose="020B0604030504040204" pitchFamily="50" charset="-128"/>
              </a:rPr>
              <a:t>の</a:t>
            </a:r>
            <a:r>
              <a:rPr lang="ja-JP" altLang="en-US" sz="1000" u="sng" dirty="0" smtClean="0">
                <a:solidFill>
                  <a:prstClr val="black"/>
                </a:solidFill>
                <a:latin typeface="Meiryo UI" panose="020B0604030504040204" pitchFamily="50" charset="-128"/>
                <a:ea typeface="Meiryo UI" panose="020B0604030504040204" pitchFamily="50" charset="-128"/>
              </a:rPr>
              <a:t>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604403" y="6407575"/>
            <a:ext cx="6023290" cy="1231106"/>
          </a:xfrm>
          <a:prstGeom prst="rect">
            <a:avLst/>
          </a:prstGeom>
          <a:noFill/>
          <a:ln w="12700">
            <a:noFill/>
          </a:ln>
        </p:spPr>
        <p:txBody>
          <a:bodyPr wrap="square" lIns="72000" rIns="3600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夢洲でしか体験できないエンターテイメントの提供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・あらゆる</a:t>
            </a:r>
            <a:r>
              <a:rPr lang="ja-JP" altLang="en-US" sz="900" dirty="0">
                <a:latin typeface="Meiryo UI" panose="020B0604030504040204" pitchFamily="50" charset="-128"/>
                <a:ea typeface="Meiryo UI" panose="020B0604030504040204" pitchFamily="50" charset="-128"/>
              </a:rPr>
              <a:t>人</a:t>
            </a:r>
            <a:r>
              <a:rPr lang="ja-JP" altLang="en-US" sz="900" dirty="0" smtClean="0">
                <a:latin typeface="Meiryo UI" panose="020B0604030504040204" pitchFamily="50" charset="-128"/>
                <a:ea typeface="Meiryo UI" panose="020B0604030504040204" pitchFamily="50" charset="-128"/>
              </a:rPr>
              <a:t>が楽しめ</a:t>
            </a:r>
            <a:r>
              <a:rPr lang="ja-JP" altLang="en-US" sz="900" dirty="0">
                <a:latin typeface="Meiryo UI" panose="020B0604030504040204" pitchFamily="50" charset="-128"/>
                <a:ea typeface="Meiryo UI" panose="020B0604030504040204" pitchFamily="50" charset="-128"/>
              </a:rPr>
              <a:t>、大阪ＩＲの象徴となるよう</a:t>
            </a:r>
            <a:r>
              <a:rPr lang="ja-JP" altLang="en-US" sz="900" dirty="0" smtClean="0">
                <a:latin typeface="Meiryo UI" panose="020B0604030504040204" pitchFamily="50" charset="-128"/>
                <a:ea typeface="Meiryo UI" panose="020B0604030504040204" pitchFamily="50" charset="-128"/>
              </a:rPr>
              <a:t>な世界に類</a:t>
            </a:r>
            <a:r>
              <a:rPr lang="ja-JP" altLang="en-US" sz="900" dirty="0">
                <a:latin typeface="Meiryo UI" panose="020B0604030504040204" pitchFamily="50" charset="-128"/>
                <a:ea typeface="Meiryo UI" panose="020B0604030504040204" pitchFamily="50" charset="-128"/>
              </a:rPr>
              <a:t>を見ない</a:t>
            </a:r>
            <a:r>
              <a:rPr lang="ja-JP" altLang="en-US" sz="900" dirty="0" smtClean="0">
                <a:latin typeface="Meiryo UI" panose="020B0604030504040204" pitchFamily="50" charset="-128"/>
                <a:ea typeface="Meiryo UI" panose="020B0604030504040204" pitchFamily="50" charset="-128"/>
              </a:rPr>
              <a:t>エンターテイメントを提供</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◆世界中の人が訪れたくなる非日常を感じられる都市型のリゾート空間、</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en-US" altLang="ja-JP" sz="1000" dirty="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長期滞在を楽しめる上質な施設・サービスの提供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◆大阪の新たなランドマークとなるインパクトのある空間の形成</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・斬新なデザインの建築物や海に囲まれた広大な土地を活かしたゆとりある空間の形成など</a:t>
            </a:r>
            <a:endParaRPr lang="ja-JP" altLang="en-US" sz="900" dirty="0">
              <a:latin typeface="ＭＳ Ｐゴシック" panose="020B0600070205080204" pitchFamily="50" charset="-128"/>
              <a:ea typeface="ＭＳ Ｐゴシック" panose="020B0600070205080204" pitchFamily="50" charset="-128"/>
            </a:endParaRPr>
          </a:p>
        </p:txBody>
      </p:sp>
      <p:pic>
        <p:nvPicPr>
          <p:cNvPr id="71" name="Picture 5" descr="\\G0000sv0ns502\b24000$\doc\総務・企画G\★企画G\02 IR構想\05_納品\（１）大阪ＩＲ基本構想（案）及び概要版資料\03_イメージ図等\イメージ画像\11_宿泊施設\Rooms\9\Me_at_lee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524" y="5108778"/>
            <a:ext cx="1520232" cy="941666"/>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87595" y="6513073"/>
            <a:ext cx="1507098" cy="1034094"/>
          </a:xfrm>
          <a:prstGeom prst="rect">
            <a:avLst/>
          </a:prstGeom>
        </p:spPr>
      </p:pic>
      <p:sp>
        <p:nvSpPr>
          <p:cNvPr id="88" name="テキスト ボックス 87"/>
          <p:cNvSpPr txBox="1"/>
          <p:nvPr/>
        </p:nvSpPr>
        <p:spPr>
          <a:xfrm>
            <a:off x="6575518" y="7993015"/>
            <a:ext cx="5942133" cy="807913"/>
          </a:xfrm>
          <a:prstGeom prst="rect">
            <a:avLst/>
          </a:prstGeom>
          <a:noFill/>
          <a:ln w="12700">
            <a:noFill/>
          </a:ln>
        </p:spPr>
        <p:txBody>
          <a:bodyPr wrap="square" rtlCol="0">
            <a:spAutoFit/>
          </a:bodyPr>
          <a:lstStyle/>
          <a:p>
            <a:pPr>
              <a:spcAft>
                <a:spcPts val="300"/>
              </a:spcAft>
            </a:pPr>
            <a:r>
              <a:rPr lang="ja-JP" altLang="en-US" sz="1000" u="sng" dirty="0" smtClean="0">
                <a:latin typeface="Meiryo UI" panose="020B0604030504040204" pitchFamily="50" charset="-128"/>
                <a:ea typeface="Meiryo UI" panose="020B0604030504040204" pitchFamily="50" charset="-128"/>
              </a:rPr>
              <a:t>◆最先端</a:t>
            </a:r>
            <a:r>
              <a:rPr lang="ja-JP" altLang="en-US" sz="1000" u="sng" dirty="0">
                <a:latin typeface="Meiryo UI" panose="020B0604030504040204" pitchFamily="50" charset="-128"/>
                <a:ea typeface="Meiryo UI" panose="020B0604030504040204" pitchFamily="50" charset="-128"/>
              </a:rPr>
              <a:t>技術の活用に</a:t>
            </a:r>
            <a:r>
              <a:rPr lang="ja-JP" altLang="en-US" sz="1000" u="sng" dirty="0" smtClean="0">
                <a:latin typeface="Meiryo UI" panose="020B0604030504040204" pitchFamily="50" charset="-128"/>
                <a:ea typeface="Meiryo UI" panose="020B0604030504040204" pitchFamily="50" charset="-128"/>
              </a:rPr>
              <a:t>より、</a:t>
            </a:r>
            <a:r>
              <a:rPr lang="ja-JP" altLang="en-US" sz="1000" u="sng" dirty="0">
                <a:latin typeface="Meiryo UI" panose="020B0604030504040204" pitchFamily="50" charset="-128"/>
                <a:ea typeface="Meiryo UI" panose="020B0604030504040204" pitchFamily="50" charset="-128"/>
              </a:rPr>
              <a:t>快適で利便性の高い空間、質の高いサービスを</a:t>
            </a:r>
            <a:r>
              <a:rPr lang="ja-JP" altLang="en-US" sz="1000" u="sng" dirty="0" smtClean="0">
                <a:latin typeface="Meiryo UI" panose="020B0604030504040204" pitchFamily="50" charset="-128"/>
                <a:ea typeface="Meiryo UI" panose="020B0604030504040204" pitchFamily="50" charset="-128"/>
              </a:rPr>
              <a:t>提供する</a:t>
            </a:r>
            <a:r>
              <a:rPr lang="en-US" altLang="ja-JP" sz="1000" u="sng" dirty="0" smtClean="0">
                <a:latin typeface="Meiryo UI" panose="020B0604030504040204" pitchFamily="50" charset="-128"/>
                <a:ea typeface="Meiryo UI" panose="020B0604030504040204" pitchFamily="50" charset="-128"/>
              </a:rPr>
              <a:t/>
            </a:r>
            <a:br>
              <a:rPr lang="en-US" altLang="ja-JP" sz="1000" u="sng"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rPr>
              <a:t>スマート</a:t>
            </a:r>
            <a:r>
              <a:rPr lang="ja-JP" altLang="en-US" sz="1000" u="sng" dirty="0">
                <a:latin typeface="Meiryo UI" panose="020B0604030504040204" pitchFamily="50" charset="-128"/>
                <a:ea typeface="Meiryo UI" panose="020B0604030504040204" pitchFamily="50" charset="-128"/>
              </a:rPr>
              <a:t>な</a:t>
            </a:r>
            <a:r>
              <a:rPr lang="ja-JP" altLang="en-US" sz="1000" u="sng" dirty="0" smtClean="0">
                <a:latin typeface="Meiryo UI" panose="020B0604030504040204" pitchFamily="50" charset="-128"/>
                <a:ea typeface="Meiryo UI" panose="020B0604030504040204" pitchFamily="50" charset="-128"/>
              </a:rPr>
              <a:t>まちづくりを実現</a:t>
            </a:r>
            <a:endParaRPr lang="en-US" altLang="ja-JP" sz="900" u="sng" dirty="0" smtClean="0">
              <a:latin typeface="Meiryo UI" panose="020B0604030504040204" pitchFamily="50" charset="-128"/>
              <a:ea typeface="Meiryo UI" panose="020B0604030504040204" pitchFamily="50" charset="-128"/>
            </a:endParaRPr>
          </a:p>
          <a:p>
            <a:pPr>
              <a:spcAft>
                <a:spcPts val="600"/>
              </a:spcAft>
            </a:pPr>
            <a:r>
              <a:rPr lang="ja-JP" altLang="en-US" sz="900" b="1"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・「未来社会の実験場」として最先端技術の実践・実証、体験の場を創出</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u="sng" dirty="0" smtClean="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次</a:t>
            </a:r>
            <a:r>
              <a:rPr lang="ja-JP" altLang="en-US" sz="1000" u="sng" dirty="0">
                <a:latin typeface="Meiryo UI" panose="020B0604030504040204" pitchFamily="50" charset="-128"/>
                <a:ea typeface="Meiryo UI" panose="020B0604030504040204" pitchFamily="50" charset="-128"/>
              </a:rPr>
              <a:t>世代を担うグローバルな人材の</a:t>
            </a:r>
            <a:r>
              <a:rPr lang="ja-JP" altLang="en-US" sz="1000" u="sng" dirty="0" smtClean="0">
                <a:latin typeface="Meiryo UI" panose="020B0604030504040204" pitchFamily="50" charset="-128"/>
                <a:ea typeface="Meiryo UI" panose="020B0604030504040204" pitchFamily="50" charset="-128"/>
              </a:rPr>
              <a:t>育成</a:t>
            </a:r>
            <a:endParaRPr lang="en-US" altLang="ja-JP" sz="1000" u="sng" dirty="0" smtClean="0">
              <a:latin typeface="Meiryo UI" panose="020B0604030504040204" pitchFamily="50" charset="-128"/>
              <a:ea typeface="Meiryo UI" panose="020B0604030504040204" pitchFamily="50" charset="-128"/>
            </a:endParaRPr>
          </a:p>
        </p:txBody>
      </p:sp>
      <p:pic>
        <p:nvPicPr>
          <p:cNvPr id="94" name="図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2984" y="3244660"/>
            <a:ext cx="1252811" cy="835860"/>
          </a:xfrm>
          <a:prstGeom prst="rect">
            <a:avLst/>
          </a:prstGeom>
        </p:spPr>
      </p:pic>
      <p:sp>
        <p:nvSpPr>
          <p:cNvPr id="86" name="テキスト ボックス 85"/>
          <p:cNvSpPr txBox="1"/>
          <p:nvPr/>
        </p:nvSpPr>
        <p:spPr>
          <a:xfrm>
            <a:off x="6570143" y="7680920"/>
            <a:ext cx="2848952" cy="288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大阪ＩＲの魅力を高める取組み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576004" y="882040"/>
            <a:ext cx="2848952"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大阪ＩＲが有すべき機能・施設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6596169" y="1200200"/>
            <a:ext cx="5873284" cy="252000"/>
          </a:xfrm>
          <a:prstGeom prst="homePlate">
            <a:avLst>
              <a:gd name="adj" fmla="val 27334"/>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40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①世界水準</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のオールインワンＭＩＣＥ拠点</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形成</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latin typeface="Meiryo UI" panose="020B0604030504040204" pitchFamily="50" charset="-128"/>
                <a:ea typeface="Meiryo UI" panose="020B0604030504040204" pitchFamily="50" charset="-128"/>
                <a:cs typeface="Meiryo UI" panose="020B0604030504040204" pitchFamily="50" charset="-128"/>
              </a:rPr>
              <a:t>国際会議場施設及び展示等施設</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ホームベース 95"/>
          <p:cNvSpPr/>
          <p:nvPr/>
        </p:nvSpPr>
        <p:spPr>
          <a:xfrm>
            <a:off x="6591448" y="2828859"/>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②魅力</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の創造・発信</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魅力増進施設＞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6583138" y="3922983"/>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③日本観光のゲートウェイの形成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送客施設</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6576004" y="5068383"/>
            <a:ext cx="44280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④利用者需要の高度化・多様化に対応した宿泊施設の整備</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6568805" y="6125158"/>
            <a:ext cx="5076000" cy="252000"/>
          </a:xfrm>
          <a:prstGeom prst="homePlate">
            <a:avLst>
              <a:gd name="adj" fmla="val 45103"/>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⑤</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オンリーワンの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来訪及び滞在寄与施設＞</a:t>
            </a:r>
          </a:p>
        </p:txBody>
      </p:sp>
      <p:pic>
        <p:nvPicPr>
          <p:cNvPr id="90" name="図 8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42984" y="2352328"/>
            <a:ext cx="1254156" cy="828000"/>
          </a:xfrm>
          <a:prstGeom prst="rect">
            <a:avLst/>
          </a:prstGeom>
        </p:spPr>
      </p:pic>
      <p:sp>
        <p:nvSpPr>
          <p:cNvPr id="104" name="テキスト ボックス 103"/>
          <p:cNvSpPr txBox="1"/>
          <p:nvPr/>
        </p:nvSpPr>
        <p:spPr>
          <a:xfrm>
            <a:off x="141542" y="6845626"/>
            <a:ext cx="2228788"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大阪ＩＲの想定事業モデル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47480" y="8878290"/>
            <a:ext cx="284895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安心して滞在できるまちの実現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583575" y="9168073"/>
            <a:ext cx="5942133" cy="369332"/>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・夢洲における消防署の設置をはじめ、ＩＲ事</a:t>
            </a:r>
            <a:r>
              <a:rPr lang="ja-JP" altLang="en-US" sz="900" dirty="0">
                <a:solidFill>
                  <a:prstClr val="black"/>
                </a:solidFill>
                <a:latin typeface="Meiryo UI" panose="020B0604030504040204" pitchFamily="50" charset="-128"/>
                <a:ea typeface="Meiryo UI" panose="020B0604030504040204" pitchFamily="50" charset="-128"/>
              </a:rPr>
              <a:t>業者や関係機関と連携しながらソフト対策やハード対策に取り組み、来訪者</a:t>
            </a:r>
            <a:r>
              <a:rPr lang="ja-JP" altLang="en-US" sz="900" dirty="0" smtClean="0">
                <a:solidFill>
                  <a:prstClr val="black"/>
                </a:solidFill>
                <a:latin typeface="Meiryo UI" panose="020B0604030504040204" pitchFamily="50" charset="-128"/>
                <a:ea typeface="Meiryo UI" panose="020B0604030504040204" pitchFamily="50" charset="-128"/>
              </a:rPr>
              <a:t>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安心して</a:t>
            </a:r>
            <a:r>
              <a:rPr lang="ja-JP" altLang="en-US" sz="900" dirty="0">
                <a:solidFill>
                  <a:prstClr val="black"/>
                </a:solidFill>
                <a:latin typeface="Meiryo UI" panose="020B0604030504040204" pitchFamily="50" charset="-128"/>
                <a:ea typeface="Meiryo UI" panose="020B0604030504040204" pitchFamily="50" charset="-128"/>
              </a:rPr>
              <a:t>滞在できるまちを実現</a:t>
            </a:r>
          </a:p>
        </p:txBody>
      </p:sp>
      <p:sp>
        <p:nvSpPr>
          <p:cNvPr id="5" name="正方形/長方形 4"/>
          <p:cNvSpPr/>
          <p:nvPr/>
        </p:nvSpPr>
        <p:spPr>
          <a:xfrm>
            <a:off x="102128" y="3993704"/>
            <a:ext cx="3646967" cy="230832"/>
          </a:xfrm>
          <a:prstGeom prst="rect">
            <a:avLst/>
          </a:prstGeom>
        </p:spPr>
        <p:txBody>
          <a:bodyPr wrap="square">
            <a:spAutoFit/>
          </a:bodyPr>
          <a:lstStyle/>
          <a:p>
            <a:r>
              <a:rPr lang="en-US" altLang="ja-JP" sz="900" u="sng" dirty="0" smtClean="0">
                <a:solidFill>
                  <a:prstClr val="black"/>
                </a:solidFill>
                <a:latin typeface="Meiryo UI" panose="020B0604030504040204" pitchFamily="50" charset="-128"/>
                <a:ea typeface="Meiryo UI" panose="020B0604030504040204" pitchFamily="50" charset="-128"/>
              </a:rPr>
              <a:t>※</a:t>
            </a:r>
            <a:r>
              <a:rPr lang="ja-JP" altLang="en-US" sz="900" u="sng" dirty="0" smtClean="0">
                <a:solidFill>
                  <a:prstClr val="black"/>
                </a:solidFill>
                <a:latin typeface="Meiryo UI" panose="020B0604030504040204" pitchFamily="50" charset="-128"/>
                <a:ea typeface="Meiryo UI" panose="020B0604030504040204" pitchFamily="50" charset="-128"/>
              </a:rPr>
              <a:t>ポテンシャル</a:t>
            </a:r>
            <a:r>
              <a:rPr lang="ja-JP" altLang="en-US" sz="900" u="sng" dirty="0">
                <a:solidFill>
                  <a:prstClr val="black"/>
                </a:solidFill>
                <a:latin typeface="Meiryo UI" panose="020B0604030504040204" pitchFamily="50" charset="-128"/>
                <a:ea typeface="Meiryo UI" panose="020B0604030504040204" pitchFamily="50" charset="-128"/>
              </a:rPr>
              <a:t>の高い夢洲へ</a:t>
            </a:r>
            <a:r>
              <a:rPr lang="ja-JP" altLang="en-US" sz="900" u="sng" dirty="0" smtClean="0">
                <a:solidFill>
                  <a:prstClr val="black"/>
                </a:solidFill>
                <a:latin typeface="Meiryo UI" panose="020B0604030504040204" pitchFamily="50" charset="-128"/>
                <a:ea typeface="Meiryo UI" panose="020B0604030504040204" pitchFamily="50" charset="-128"/>
              </a:rPr>
              <a:t>のＩＲ立地</a:t>
            </a:r>
            <a:r>
              <a:rPr lang="ja-JP" altLang="en-US" sz="900" u="sng" dirty="0">
                <a:solidFill>
                  <a:prstClr val="black"/>
                </a:solidFill>
                <a:latin typeface="Meiryo UI" panose="020B0604030504040204" pitchFamily="50" charset="-128"/>
                <a:ea typeface="Meiryo UI" panose="020B0604030504040204" pitchFamily="50" charset="-128"/>
              </a:rPr>
              <a:t>を出発点として</a:t>
            </a:r>
            <a:r>
              <a:rPr lang="ja-JP" altLang="en-US" sz="900" u="sng" dirty="0" smtClean="0">
                <a:solidFill>
                  <a:prstClr val="black"/>
                </a:solidFill>
                <a:latin typeface="Meiryo UI" panose="020B0604030504040204" pitchFamily="50" charset="-128"/>
                <a:ea typeface="Meiryo UI" panose="020B0604030504040204" pitchFamily="50" charset="-128"/>
              </a:rPr>
              <a:t>、</a:t>
            </a:r>
            <a:r>
              <a:rPr lang="en-US" altLang="ja-JP" sz="900" u="sng" dirty="0" smtClean="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ベイエリアを活性化</a:t>
            </a:r>
            <a:endParaRPr lang="en-US" altLang="ja-JP" sz="900" u="sng" dirty="0">
              <a:solidFill>
                <a:prstClr val="black"/>
              </a:solidFill>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1CB81BB1-355B-404C-91EB-6C0CB68E4D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66084" y="4152528"/>
            <a:ext cx="1028700" cy="874395"/>
          </a:xfrm>
          <a:prstGeom prst="rect">
            <a:avLst/>
          </a:prstGeom>
        </p:spPr>
      </p:pic>
      <p:pic>
        <p:nvPicPr>
          <p:cNvPr id="68" name="図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0524" y="7670329"/>
            <a:ext cx="1541665" cy="1018703"/>
          </a:xfrm>
          <a:prstGeom prst="rect">
            <a:avLst/>
          </a:prstGeom>
        </p:spPr>
      </p:pic>
      <p:sp>
        <p:nvSpPr>
          <p:cNvPr id="70" name="タイトル 1"/>
          <p:cNvSpPr txBox="1">
            <a:spLocks/>
          </p:cNvSpPr>
          <p:nvPr/>
        </p:nvSpPr>
        <p:spPr>
          <a:xfrm>
            <a:off x="85491" y="4276337"/>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157104" y="4625704"/>
            <a:ext cx="1872000" cy="2592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8" name="図 127"/>
          <p:cNvPicPr>
            <a:picLocks noChangeAspect="1"/>
          </p:cNvPicPr>
          <p:nvPr/>
        </p:nvPicPr>
        <p:blipFill>
          <a:blip r:embed="rId9"/>
          <a:stretch>
            <a:fillRect/>
          </a:stretch>
        </p:blipFill>
        <p:spPr>
          <a:xfrm>
            <a:off x="4199341" y="8040473"/>
            <a:ext cx="2150826" cy="1441507"/>
          </a:xfrm>
          <a:prstGeom prst="rect">
            <a:avLst/>
          </a:prstGeom>
        </p:spPr>
      </p:pic>
      <p:pic>
        <p:nvPicPr>
          <p:cNvPr id="133" name="図 132"/>
          <p:cNvPicPr>
            <a:picLocks noChangeAspect="1"/>
          </p:cNvPicPr>
          <p:nvPr/>
        </p:nvPicPr>
        <p:blipFill>
          <a:blip r:embed="rId10"/>
          <a:stretch>
            <a:fillRect/>
          </a:stretch>
        </p:blipFill>
        <p:spPr>
          <a:xfrm>
            <a:off x="3671639" y="6863290"/>
            <a:ext cx="1851104" cy="1249730"/>
          </a:xfrm>
          <a:prstGeom prst="rect">
            <a:avLst/>
          </a:prstGeom>
          <a:ln>
            <a:solidFill>
              <a:schemeClr val="tx1"/>
            </a:solidFill>
          </a:ln>
        </p:spPr>
      </p:pic>
      <p:sp>
        <p:nvSpPr>
          <p:cNvPr id="89" name="正方形/長方形 88"/>
          <p:cNvSpPr/>
          <p:nvPr/>
        </p:nvSpPr>
        <p:spPr>
          <a:xfrm>
            <a:off x="214253" y="7153276"/>
            <a:ext cx="3375107" cy="2291514"/>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263693" y="8727345"/>
            <a:ext cx="3151154" cy="705766"/>
          </a:xfrm>
          <a:prstGeom prst="rect">
            <a:avLst/>
          </a:prstGeom>
          <a:noFill/>
          <a:ln>
            <a:noFill/>
          </a:ln>
        </p:spPr>
        <p:txBody>
          <a:bodyPr wrap="square" lIns="36000" tIns="36000" rIns="36000" rtlCol="0">
            <a:spAutoFit/>
          </a:bodyPr>
          <a:lstStyle/>
          <a:p>
            <a:pPr>
              <a:spcAft>
                <a:spcPts val="300"/>
              </a:spcAft>
            </a:pPr>
            <a:r>
              <a:rPr lang="ja-JP" altLang="en-US" sz="1000" b="1" dirty="0" smtClean="0">
                <a:latin typeface="Meiryo UI" panose="020B0604030504040204" pitchFamily="50" charset="-128"/>
                <a:ea typeface="Meiryo UI" panose="020B0604030504040204" pitchFamily="50" charset="-128"/>
              </a:rPr>
              <a:t>＜ 大阪・関西の持続的な成長に向けて ＞</a:t>
            </a:r>
            <a:endParaRPr lang="en-US" altLang="ja-JP" sz="1000" b="1"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行政・地域・</a:t>
            </a: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事業者による協議体の設置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施設・サービスの魅力向上に向けた継続的な投資による好循環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の実現</a:t>
            </a:r>
            <a:endParaRPr lang="en-US" altLang="ja-JP" sz="900" dirty="0" smtClean="0">
              <a:latin typeface="Meiryo UI" panose="020B0604030504040204" pitchFamily="50" charset="-128"/>
              <a:ea typeface="Meiryo UI" panose="020B0604030504040204" pitchFamily="50" charset="-128"/>
            </a:endParaRPr>
          </a:p>
        </p:txBody>
      </p:sp>
      <p:sp>
        <p:nvSpPr>
          <p:cNvPr id="106" name="ホームベース 105"/>
          <p:cNvSpPr/>
          <p:nvPr/>
        </p:nvSpPr>
        <p:spPr>
          <a:xfrm>
            <a:off x="2333411" y="6965567"/>
            <a:ext cx="745424" cy="171499"/>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700" kern="100" dirty="0" smtClean="0">
                <a:latin typeface="Meiryo UI" panose="020B0604030504040204" pitchFamily="50" charset="-128"/>
                <a:ea typeface="Meiryo UI" panose="020B0604030504040204" pitchFamily="50" charset="-128"/>
                <a:cs typeface="Meiryo UI" panose="020B0604030504040204" pitchFamily="50" charset="-128"/>
              </a:rPr>
              <a:t>（数値は概算）</a:t>
            </a:r>
            <a:endParaRPr lang="ja-JP" altLang="en-US" sz="7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226699" y="4944616"/>
            <a:ext cx="6048000" cy="1800000"/>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385050" y="5097637"/>
            <a:ext cx="2822655" cy="523584"/>
          </a:xfrm>
          <a:prstGeom prst="roundRect">
            <a:avLst>
              <a:gd name="adj" fmla="val 2070"/>
            </a:avLst>
          </a:prstGeom>
          <a:solidFill>
            <a:schemeClr val="bg1">
              <a:lumMod val="95000"/>
            </a:schemeClr>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・関西の持続的な経済成長のエンジンとなる</a:t>
            </a:r>
          </a:p>
          <a:p>
            <a:pPr algn="ct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最高水準の成長型</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ＩＲ</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7" name="テキスト ボックス 106"/>
          <p:cNvSpPr txBox="1"/>
          <p:nvPr/>
        </p:nvSpPr>
        <p:spPr>
          <a:xfrm>
            <a:off x="254363" y="5725437"/>
            <a:ext cx="3195405" cy="951987"/>
          </a:xfrm>
          <a:prstGeom prst="rect">
            <a:avLst/>
          </a:prstGeom>
          <a:noFill/>
          <a:ln>
            <a:noFill/>
          </a:ln>
        </p:spPr>
        <p:txBody>
          <a:bodyPr wrap="square" lIns="36000" tIns="36000" rIns="36000" rtlCol="0">
            <a:spAutoFit/>
          </a:bodyPr>
          <a:lstStyle/>
          <a:p>
            <a:r>
              <a:rPr lang="ja-JP" altLang="en-US" sz="900" dirty="0" smtClean="0">
                <a:latin typeface="Meiryo UI" panose="020B0604030504040204" pitchFamily="50" charset="-128"/>
                <a:ea typeface="Meiryo UI" panose="020B0604030504040204" pitchFamily="50" charset="-128"/>
              </a:rPr>
              <a:t>◆ 世界中から人・モノ・投資を呼び込み、経済成長のエンジンと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するため、</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ビジネス客</a:t>
            </a:r>
            <a:r>
              <a:rPr lang="ja-JP" altLang="en-US" sz="900" smtClean="0">
                <a:latin typeface="Meiryo UI" panose="020B0604030504040204" pitchFamily="50" charset="-128"/>
                <a:ea typeface="Meiryo UI" panose="020B0604030504040204" pitchFamily="50" charset="-128"/>
              </a:rPr>
              <a:t>、ファミリー層など</a:t>
            </a:r>
            <a:r>
              <a:rPr lang="ja-JP" altLang="en-US" sz="900" dirty="0" smtClean="0">
                <a:latin typeface="Meiryo UI" panose="020B0604030504040204" pitchFamily="50" charset="-128"/>
                <a:ea typeface="Meiryo UI" panose="020B0604030504040204" pitchFamily="50" charset="-128"/>
              </a:rPr>
              <a:t>世界の幅広い層をターゲット</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とする</a:t>
            </a:r>
            <a:r>
              <a:rPr lang="ja-JP" altLang="en-US" sz="900" u="sng" dirty="0" smtClean="0">
                <a:latin typeface="Meiryo UI" panose="020B0604030504040204" pitchFamily="50" charset="-128"/>
                <a:ea typeface="Meiryo UI" panose="020B0604030504040204" pitchFamily="50" charset="-128"/>
              </a:rPr>
              <a:t>「世界最高水準」のＩＲ</a:t>
            </a:r>
            <a:endParaRPr lang="en-US" altLang="ja-JP" sz="900" u="sng"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rPr>
              <a:t>年先を見据え、初期投資だけでなく、常に時代の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最先端となる施設・機能とサービスで変化を遂げる</a:t>
            </a:r>
            <a:r>
              <a:rPr lang="ja-JP" altLang="en-US" sz="900" u="sng" dirty="0" smtClean="0">
                <a:latin typeface="Meiryo UI" panose="020B0604030504040204" pitchFamily="50" charset="-128"/>
                <a:ea typeface="Meiryo UI" panose="020B0604030504040204" pitchFamily="50" charset="-128"/>
              </a:rPr>
              <a:t>「成長型」の</a:t>
            </a:r>
            <a:endParaRPr lang="en-US" altLang="ja-JP" sz="900" u="sng"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u="sng" dirty="0" smtClean="0">
                <a:latin typeface="Meiryo UI" panose="020B0604030504040204" pitchFamily="50" charset="-128"/>
                <a:ea typeface="Meiryo UI" panose="020B0604030504040204" pitchFamily="50" charset="-128"/>
              </a:rPr>
              <a:t>ＩＲ</a:t>
            </a:r>
            <a:endParaRPr lang="en-US" altLang="ja-JP" sz="900" u="sng" dirty="0" smtClean="0">
              <a:latin typeface="Meiryo UI" panose="020B0604030504040204" pitchFamily="50" charset="-128"/>
              <a:ea typeface="Meiryo UI" panose="020B0604030504040204" pitchFamily="50" charset="-128"/>
            </a:endParaRPr>
          </a:p>
        </p:txBody>
      </p:sp>
      <p:sp>
        <p:nvSpPr>
          <p:cNvPr id="108" name="Oval 7"/>
          <p:cNvSpPr>
            <a:spLocks noChangeAspect="1"/>
          </p:cNvSpPr>
          <p:nvPr/>
        </p:nvSpPr>
        <p:spPr bwMode="gray">
          <a:xfrm flipV="1">
            <a:off x="4677491" y="5800532"/>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09" name="Oval 35"/>
          <p:cNvSpPr>
            <a:spLocks noChangeAspect="1"/>
          </p:cNvSpPr>
          <p:nvPr/>
        </p:nvSpPr>
        <p:spPr bwMode="gray">
          <a:xfrm flipV="1">
            <a:off x="5074944" y="5321843"/>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1" name="Oval 36"/>
          <p:cNvSpPr>
            <a:spLocks noChangeAspect="1"/>
          </p:cNvSpPr>
          <p:nvPr/>
        </p:nvSpPr>
        <p:spPr bwMode="gray">
          <a:xfrm flipV="1">
            <a:off x="4313805" y="5335327"/>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2" name="正方形/長方形 111"/>
          <p:cNvSpPr/>
          <p:nvPr/>
        </p:nvSpPr>
        <p:spPr>
          <a:xfrm>
            <a:off x="4263733" y="5556817"/>
            <a:ext cx="920852"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6" name="正方形/長方形 115"/>
          <p:cNvSpPr/>
          <p:nvPr/>
        </p:nvSpPr>
        <p:spPr>
          <a:xfrm>
            <a:off x="4705972" y="6137372"/>
            <a:ext cx="830763"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0" name="正方形/長方形 119"/>
          <p:cNvSpPr/>
          <p:nvPr/>
        </p:nvSpPr>
        <p:spPr>
          <a:xfrm>
            <a:off x="5117192" y="5453455"/>
            <a:ext cx="851560" cy="507831"/>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ホームベース 124"/>
          <p:cNvSpPr/>
          <p:nvPr/>
        </p:nvSpPr>
        <p:spPr>
          <a:xfrm>
            <a:off x="3585409" y="6390691"/>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125"/>
          <p:cNvSpPr/>
          <p:nvPr/>
        </p:nvSpPr>
        <p:spPr>
          <a:xfrm>
            <a:off x="5378057" y="4978734"/>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ホームベース 126"/>
          <p:cNvSpPr/>
          <p:nvPr/>
        </p:nvSpPr>
        <p:spPr>
          <a:xfrm>
            <a:off x="3585828" y="5350596"/>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二等辺三角形 130"/>
          <p:cNvSpPr/>
          <p:nvPr/>
        </p:nvSpPr>
        <p:spPr>
          <a:xfrm rot="5400000">
            <a:off x="3043161" y="5864691"/>
            <a:ext cx="1084497" cy="216569"/>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3521436" y="5009117"/>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bwMode="gray">
          <a:xfrm rot="10800000">
            <a:off x="3573091" y="5322701"/>
            <a:ext cx="983102" cy="200826"/>
            <a:chOff x="7808082" y="4989728"/>
            <a:chExt cx="1438224" cy="318499"/>
          </a:xfrm>
        </p:grpSpPr>
        <p:cxnSp>
          <p:nvCxnSpPr>
            <p:cNvPr id="135"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bwMode="gray">
          <a:xfrm flipH="1">
            <a:off x="5381625" y="5005913"/>
            <a:ext cx="800100" cy="431832"/>
            <a:chOff x="1130235" y="1762287"/>
            <a:chExt cx="1136535" cy="68792"/>
          </a:xfrm>
        </p:grpSpPr>
        <p:cxnSp>
          <p:nvCxnSpPr>
            <p:cNvPr id="138"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0" name="グループ化 139"/>
          <p:cNvGrpSpPr/>
          <p:nvPr/>
        </p:nvGrpSpPr>
        <p:grpSpPr bwMode="gray">
          <a:xfrm>
            <a:off x="3609975" y="6412577"/>
            <a:ext cx="1173748" cy="234840"/>
            <a:chOff x="401317" y="5212653"/>
            <a:chExt cx="1717130" cy="272352"/>
          </a:xfrm>
        </p:grpSpPr>
        <p:cxnSp>
          <p:nvCxnSpPr>
            <p:cNvPr id="141"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12517650" y="9213470"/>
            <a:ext cx="363869" cy="511175"/>
          </a:xfrm>
        </p:spPr>
        <p:txBody>
          <a:bodyPr/>
          <a:lstStyle/>
          <a:p>
            <a:fld id="{D2D8002D-B5B0-4BAC-B1F6-782DDCCE6D9C}" type="slidenum">
              <a:rPr kumimoji="1" lang="ja-JP" altLang="en-US" sz="900" smtClean="0"/>
              <a:t>1</a:t>
            </a:fld>
            <a:endParaRPr kumimoji="1" lang="ja-JP" altLang="en-US" sz="900" dirty="0"/>
          </a:p>
        </p:txBody>
      </p:sp>
      <p:sp>
        <p:nvSpPr>
          <p:cNvPr id="98" name="テキスト ボックス 97"/>
          <p:cNvSpPr txBox="1"/>
          <p:nvPr/>
        </p:nvSpPr>
        <p:spPr>
          <a:xfrm>
            <a:off x="257023" y="7199260"/>
            <a:ext cx="3192745" cy="1561966"/>
          </a:xfrm>
          <a:prstGeom prst="rect">
            <a:avLst/>
          </a:prstGeom>
          <a:noFill/>
          <a:ln w="12700">
            <a:noFill/>
          </a:ln>
        </p:spPr>
        <p:txBody>
          <a:bodyPr wrap="square" lIns="36000" rIns="36000" rtlCol="0">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◆敷地面積：約</a:t>
            </a:r>
            <a:r>
              <a:rPr lang="en-US" altLang="ja-JP" sz="1000" dirty="0" smtClean="0">
                <a:solidFill>
                  <a:prstClr val="black"/>
                </a:solidFill>
                <a:latin typeface="Meiryo UI" panose="020B0604030504040204" pitchFamily="50" charset="-128"/>
                <a:ea typeface="Meiryo UI" panose="020B0604030504040204" pitchFamily="50" charset="-128"/>
              </a:rPr>
              <a:t>60ha</a:t>
            </a:r>
            <a:endParaRPr lang="en-US" altLang="ja-JP" sz="8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◆投資規模：</a:t>
            </a:r>
            <a:r>
              <a:rPr lang="en-US" altLang="ja-JP" sz="1000" dirty="0" smtClean="0">
                <a:solidFill>
                  <a:prstClr val="black"/>
                </a:solidFill>
                <a:latin typeface="Meiryo UI" panose="020B0604030504040204" pitchFamily="50" charset="-128"/>
                <a:ea typeface="Meiryo UI" panose="020B0604030504040204" pitchFamily="50" charset="-128"/>
              </a:rPr>
              <a:t>9,300</a:t>
            </a:r>
            <a:r>
              <a:rPr lang="ja-JP" altLang="en-US" sz="1000" dirty="0" smtClean="0">
                <a:solidFill>
                  <a:prstClr val="black"/>
                </a:solidFill>
                <a:latin typeface="Meiryo UI" panose="020B0604030504040204" pitchFamily="50" charset="-128"/>
                <a:ea typeface="Meiryo UI" panose="020B0604030504040204" pitchFamily="50" charset="-128"/>
              </a:rPr>
              <a:t>億円</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施設規模：総延床面積　</a:t>
            </a:r>
            <a:r>
              <a:rPr lang="en-US" altLang="ja-JP" sz="1000" dirty="0" smtClean="0">
                <a:solidFill>
                  <a:prstClr val="black"/>
                </a:solidFill>
                <a:latin typeface="Meiryo UI" panose="020B0604030504040204" pitchFamily="50" charset="-128"/>
                <a:ea typeface="Meiryo UI" panose="020B0604030504040204" pitchFamily="50" charset="-128"/>
              </a:rPr>
              <a:t>100</a:t>
            </a:r>
            <a:r>
              <a:rPr lang="ja-JP" altLang="en-US" sz="1000" dirty="0" smtClean="0">
                <a:solidFill>
                  <a:prstClr val="black"/>
                </a:solidFill>
                <a:latin typeface="Meiryo UI" panose="020B0604030504040204" pitchFamily="50" charset="-128"/>
                <a:ea typeface="Meiryo UI" panose="020B0604030504040204" pitchFamily="50" charset="-128"/>
              </a:rPr>
              <a:t>万㎡</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2000"/>
              </a:spcAft>
            </a:pPr>
            <a:r>
              <a:rPr lang="ja-JP" altLang="en-US" sz="1000" dirty="0" smtClean="0">
                <a:solidFill>
                  <a:prstClr val="black"/>
                </a:solidFill>
                <a:latin typeface="Meiryo UI" panose="020B0604030504040204" pitchFamily="50" charset="-128"/>
                <a:ea typeface="Meiryo UI" panose="020B0604030504040204" pitchFamily="50" charset="-128"/>
              </a:rPr>
              <a:t>◆年間来場者数：</a:t>
            </a:r>
            <a:r>
              <a:rPr lang="en-US" altLang="ja-JP" sz="1000" dirty="0" smtClean="0">
                <a:solidFill>
                  <a:prstClr val="black"/>
                </a:solidFill>
                <a:latin typeface="Meiryo UI" panose="020B0604030504040204" pitchFamily="50" charset="-128"/>
                <a:ea typeface="Meiryo UI" panose="020B0604030504040204" pitchFamily="50" charset="-128"/>
              </a:rPr>
              <a:t>1,500</a:t>
            </a:r>
            <a:r>
              <a:rPr lang="ja-JP" altLang="en-US" sz="1000" dirty="0" smtClean="0">
                <a:solidFill>
                  <a:prstClr val="black"/>
                </a:solidFill>
                <a:latin typeface="Meiryo UI" panose="020B0604030504040204" pitchFamily="50" charset="-128"/>
                <a:ea typeface="Meiryo UI" panose="020B0604030504040204" pitchFamily="50" charset="-128"/>
              </a:rPr>
              <a:t>万人</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◆年間売上：</a:t>
            </a:r>
            <a:r>
              <a:rPr lang="en-US" altLang="ja-JP" sz="1000" dirty="0" smtClean="0">
                <a:solidFill>
                  <a:prstClr val="black"/>
                </a:solidFill>
                <a:latin typeface="Meiryo UI" panose="020B0604030504040204" pitchFamily="50" charset="-128"/>
                <a:ea typeface="Meiryo UI" panose="020B0604030504040204" pitchFamily="50" charset="-128"/>
              </a:rPr>
              <a:t>4,800</a:t>
            </a:r>
            <a:r>
              <a:rPr lang="ja-JP" altLang="en-US" sz="1000" dirty="0" smtClean="0">
                <a:solidFill>
                  <a:prstClr val="black"/>
                </a:solidFill>
                <a:latin typeface="Meiryo UI" panose="020B0604030504040204" pitchFamily="50" charset="-128"/>
                <a:ea typeface="Meiryo UI" panose="020B0604030504040204" pitchFamily="50" charset="-128"/>
              </a:rPr>
              <a:t>億円</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100" name="大かっこ 99"/>
          <p:cNvSpPr/>
          <p:nvPr/>
        </p:nvSpPr>
        <p:spPr>
          <a:xfrm>
            <a:off x="492578" y="8014648"/>
            <a:ext cx="3020192" cy="270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r"/>
            <a:r>
              <a:rPr lang="ja-JP" altLang="en-US" sz="800" dirty="0" smtClean="0"/>
              <a:t> </a:t>
            </a:r>
            <a:r>
              <a:rPr lang="ja-JP" altLang="en-US" sz="800" dirty="0" smtClean="0">
                <a:latin typeface="Meiryo UI" panose="020B0604030504040204" pitchFamily="50" charset="-128"/>
                <a:ea typeface="Meiryo UI" panose="020B0604030504040204" pitchFamily="50" charset="-128"/>
              </a:rPr>
              <a:t>延利用者数：</a:t>
            </a:r>
            <a:r>
              <a:rPr lang="en-US" altLang="ja-JP" sz="800" dirty="0" smtClean="0">
                <a:latin typeface="Meiryo UI" panose="020B0604030504040204" pitchFamily="50" charset="-128"/>
                <a:ea typeface="Meiryo UI" panose="020B0604030504040204" pitchFamily="50" charset="-128"/>
              </a:rPr>
              <a:t>2,480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うちノンゲーミング</a:t>
            </a:r>
            <a:r>
              <a:rPr lang="ja-JP" altLang="en-US" sz="800" dirty="0">
                <a:latin typeface="Meiryo UI" panose="020B0604030504040204" pitchFamily="50" charset="-128"/>
                <a:ea typeface="Meiryo UI" panose="020B0604030504040204" pitchFamily="50" charset="-128"/>
              </a:rPr>
              <a:t>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a:p>
            <a:pPr algn="r"/>
            <a:r>
              <a:rPr lang="ja-JP" altLang="en-US" sz="800" dirty="0" smtClean="0">
                <a:latin typeface="Meiryo UI" panose="020B0604030504040204" pitchFamily="50" charset="-128"/>
                <a:ea typeface="Meiryo UI" panose="020B0604030504040204" pitchFamily="50" charset="-128"/>
              </a:rPr>
              <a:t>　　　　　　　　　　　　　 　　              ゲーミング施設：  </a:t>
            </a:r>
            <a:r>
              <a:rPr lang="en-US" altLang="ja-JP" sz="800" dirty="0" smtClean="0">
                <a:latin typeface="Meiryo UI" panose="020B0604030504040204" pitchFamily="50" charset="-128"/>
                <a:ea typeface="Meiryo UI" panose="020B0604030504040204" pitchFamily="50" charset="-128"/>
              </a:rPr>
              <a:t>590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r>
              <a:rPr lang="ja-JP" altLang="en-US" sz="800" dirty="0" smtClean="0"/>
              <a:t>　　　　　　　　　　　　　</a:t>
            </a:r>
            <a:endParaRPr kumimoji="1" lang="ja-JP" altLang="en-US" sz="800" dirty="0"/>
          </a:p>
        </p:txBody>
      </p:sp>
      <p:sp>
        <p:nvSpPr>
          <p:cNvPr id="110" name="大かっこ 109"/>
          <p:cNvSpPr/>
          <p:nvPr/>
        </p:nvSpPr>
        <p:spPr>
          <a:xfrm>
            <a:off x="1916705" y="8366078"/>
            <a:ext cx="1590770" cy="251872"/>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うちノンゲーミング</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ゲーミング</a:t>
            </a:r>
            <a:r>
              <a:rPr lang="en-US" altLang="ja-JP" sz="800" dirty="0" smtClean="0">
                <a:latin typeface="Meiryo UI" panose="020B0604030504040204" pitchFamily="50" charset="-128"/>
                <a:ea typeface="Meiryo UI" panose="020B0604030504040204" pitchFamily="50" charset="-128"/>
              </a:rPr>
              <a:t>(GGR)</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endParaRPr kumimoji="1" lang="ja-JP" altLang="en-US" sz="800" dirty="0">
              <a:latin typeface="Meiryo UI" panose="020B0604030504040204" pitchFamily="50" charset="-128"/>
              <a:ea typeface="Meiryo UI" panose="020B0604030504040204" pitchFamily="50" charset="-128"/>
            </a:endParaRPr>
          </a:p>
        </p:txBody>
      </p:sp>
      <p:pic>
        <p:nvPicPr>
          <p:cNvPr id="91" name="図 90"/>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1345993" y="1507976"/>
            <a:ext cx="1254763" cy="823087"/>
          </a:xfrm>
          <a:prstGeom prst="rect">
            <a:avLst/>
          </a:prstGeom>
        </p:spPr>
      </p:pic>
    </p:spTree>
    <p:extLst>
      <p:ext uri="{BB962C8B-B14F-4D97-AF65-F5344CB8AC3E}">
        <p14:creationId xmlns:p14="http://schemas.microsoft.com/office/powerpoint/2010/main" val="120679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32" name="正方形/長方形 131"/>
          <p:cNvSpPr/>
          <p:nvPr/>
        </p:nvSpPr>
        <p:spPr>
          <a:xfrm>
            <a:off x="6520084" y="666748"/>
            <a:ext cx="6172242" cy="8814372"/>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8" name="タイトル 1"/>
          <p:cNvSpPr txBox="1">
            <a:spLocks/>
          </p:cNvSpPr>
          <p:nvPr/>
        </p:nvSpPr>
        <p:spPr>
          <a:xfrm>
            <a:off x="6548768" y="7608944"/>
            <a:ext cx="6188736"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9137104" y="7967876"/>
            <a:ext cx="2890918"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609677849"/>
              </p:ext>
            </p:extLst>
          </p:nvPr>
        </p:nvGraphicFramePr>
        <p:xfrm>
          <a:off x="6623185" y="8112968"/>
          <a:ext cx="5976664" cy="1270178"/>
        </p:xfrm>
        <a:graphic>
          <a:graphicData uri="http://schemas.openxmlformats.org/drawingml/2006/table">
            <a:tbl>
              <a:tblPr firstRow="1" bandRow="1"/>
              <a:tblGrid>
                <a:gridCol w="626747">
                  <a:extLst>
                    <a:ext uri="{9D8B030D-6E8A-4147-A177-3AD203B41FA5}">
                      <a16:colId xmlns:a16="http://schemas.microsoft.com/office/drawing/2014/main" val="20000"/>
                    </a:ext>
                  </a:extLst>
                </a:gridCol>
                <a:gridCol w="183672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32871">
                  <a:extLst>
                    <a:ext uri="{9D8B030D-6E8A-4147-A177-3AD203B41FA5}">
                      <a16:colId xmlns:a16="http://schemas.microsoft.com/office/drawing/2014/main" val="20004"/>
                    </a:ext>
                  </a:extLst>
                </a:gridCol>
              </a:tblGrid>
              <a:tr h="252000">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2018</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2019</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2020</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2021</a:t>
                      </a:r>
                      <a:r>
                        <a:rPr kumimoji="1" lang="ja-JP" altLang="en-US" sz="900" b="1" dirty="0" smtClean="0">
                          <a:solidFill>
                            <a:schemeClr val="bg1"/>
                          </a:solidFill>
                          <a:latin typeface="Meiryo UI" panose="020B0604030504040204" pitchFamily="50" charset="-128"/>
                          <a:ea typeface="Meiryo UI" panose="020B0604030504040204" pitchFamily="50" charset="-128"/>
                        </a:rPr>
                        <a:t>～</a:t>
                      </a:r>
                      <a:r>
                        <a:rPr kumimoji="1" lang="en-US" altLang="ja-JP" sz="900" b="1" dirty="0" smtClean="0">
                          <a:solidFill>
                            <a:schemeClr val="bg1"/>
                          </a:solidFill>
                          <a:latin typeface="Meiryo UI" panose="020B0604030504040204" pitchFamily="50" charset="-128"/>
                          <a:ea typeface="Meiryo UI" panose="020B0604030504040204" pitchFamily="50" charset="-128"/>
                        </a:rPr>
                        <a:t>2023</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2024</a:t>
                      </a: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018178">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22" name="テキスト ボックス 63"/>
          <p:cNvSpPr txBox="1">
            <a:spLocks noChangeArrowheads="1"/>
          </p:cNvSpPr>
          <p:nvPr/>
        </p:nvSpPr>
        <p:spPr bwMode="auto">
          <a:xfrm>
            <a:off x="6659636" y="8577592"/>
            <a:ext cx="1033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整備法</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　　　成立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04"/>
          <p:cNvSpPr/>
          <p:nvPr/>
        </p:nvSpPr>
        <p:spPr>
          <a:xfrm>
            <a:off x="6735328" y="8415474"/>
            <a:ext cx="107950" cy="1079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正方形/長方形 77"/>
          <p:cNvGrpSpPr>
            <a:grpSpLocks/>
          </p:cNvGrpSpPr>
          <p:nvPr/>
        </p:nvGrpSpPr>
        <p:grpSpPr bwMode="auto">
          <a:xfrm>
            <a:off x="9793426" y="8818414"/>
            <a:ext cx="2596201" cy="319087"/>
            <a:chOff x="4641" y="1733"/>
            <a:chExt cx="1000" cy="13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pic>
          <p:nvPicPr>
            <p:cNvPr id="25" name="正方形/長方形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 y="1733"/>
              <a:ext cx="92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54"/>
            <p:cNvSpPr txBox="1">
              <a:spLocks noChangeArrowheads="1"/>
            </p:cNvSpPr>
            <p:nvPr/>
          </p:nvSpPr>
          <p:spPr bwMode="auto">
            <a:xfrm>
              <a:off x="4641" y="1750"/>
              <a:ext cx="991"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0"/>
          <p:cNvSpPr txBox="1">
            <a:spLocks noChangeArrowheads="1"/>
          </p:cNvSpPr>
          <p:nvPr/>
        </p:nvSpPr>
        <p:spPr bwMode="auto">
          <a:xfrm>
            <a:off x="10810805" y="8898414"/>
            <a:ext cx="10620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ＩＲ整備</a:t>
            </a:r>
          </a:p>
        </p:txBody>
      </p:sp>
      <p:grpSp>
        <p:nvGrpSpPr>
          <p:cNvPr id="28" name="グループ化 27"/>
          <p:cNvGrpSpPr/>
          <p:nvPr/>
        </p:nvGrpSpPr>
        <p:grpSpPr>
          <a:xfrm>
            <a:off x="12264215" y="8724603"/>
            <a:ext cx="422275" cy="473075"/>
            <a:chOff x="11099375" y="8133929"/>
            <a:chExt cx="422275" cy="473075"/>
          </a:xfrm>
        </p:grpSpPr>
        <p:sp>
          <p:nvSpPr>
            <p:cNvPr id="29" name="円/楕円 50"/>
            <p:cNvSpPr>
              <a:spLocks noChangeAspect="1"/>
            </p:cNvSpPr>
            <p:nvPr/>
          </p:nvSpPr>
          <p:spPr bwMode="auto">
            <a:xfrm flipV="1">
              <a:off x="11100962" y="8133929"/>
              <a:ext cx="311150" cy="473075"/>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5"/>
            <p:cNvSpPr txBox="1">
              <a:spLocks noChangeArrowheads="1"/>
            </p:cNvSpPr>
            <p:nvPr/>
          </p:nvSpPr>
          <p:spPr bwMode="auto">
            <a:xfrm>
              <a:off x="11099375" y="8168854"/>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開業</a:t>
              </a:r>
            </a:p>
          </p:txBody>
        </p:sp>
      </p:grpSp>
      <p:sp>
        <p:nvSpPr>
          <p:cNvPr id="32" name="円/楕円 48"/>
          <p:cNvSpPr/>
          <p:nvPr/>
        </p:nvSpPr>
        <p:spPr bwMode="auto">
          <a:xfrm>
            <a:off x="7479868" y="8651280"/>
            <a:ext cx="2488842" cy="660420"/>
          </a:xfrm>
          <a:prstGeom prst="ellipse">
            <a:avLst/>
          </a:prstGeom>
          <a:solidFill>
            <a:schemeClr val="bg1"/>
          </a:soli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73"/>
          <p:cNvSpPr txBox="1">
            <a:spLocks noChangeArrowheads="1"/>
          </p:cNvSpPr>
          <p:nvPr/>
        </p:nvSpPr>
        <p:spPr bwMode="auto">
          <a:xfrm>
            <a:off x="8211073" y="8668489"/>
            <a:ext cx="10350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方針策定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事業者公募・選定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区域整備計画作成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区域認定申請・認定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88"/>
          <p:cNvSpPr txBox="1">
            <a:spLocks noChangeArrowheads="1"/>
          </p:cNvSpPr>
          <p:nvPr/>
        </p:nvSpPr>
        <p:spPr bwMode="auto">
          <a:xfrm>
            <a:off x="7281539" y="8568883"/>
            <a:ext cx="939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国</a:t>
            </a:r>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基本方針策定</a:t>
            </a:r>
            <a:endParaRPr lang="en-US" altLang="ja-JP" sz="800" dirty="0">
              <a:latin typeface="Meiryo UI" pitchFamily="50" charset="-128"/>
              <a:ea typeface="Meiryo UI" pitchFamily="50" charset="-128"/>
              <a:cs typeface="Meiryo UI" pitchFamily="50" charset="-128"/>
            </a:endParaRPr>
          </a:p>
        </p:txBody>
      </p:sp>
      <p:sp>
        <p:nvSpPr>
          <p:cNvPr id="35" name="円/楕円 116"/>
          <p:cNvSpPr/>
          <p:nvPr/>
        </p:nvSpPr>
        <p:spPr>
          <a:xfrm>
            <a:off x="7389831" y="8418841"/>
            <a:ext cx="517525" cy="136525"/>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7404" y="2752723"/>
            <a:ext cx="2952000" cy="2052000"/>
          </a:xfrm>
          <a:prstGeom prst="rect">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地域の振興・</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ベイエリア開発の活性化など新たな賑わいの創出 </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雇用機会の増大や質の高い仕事の創出等による雇用</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の拡大</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ビジネスチャンスの拡大や地元企業を中心とした大きな</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波及効果の創出等による地域経済の振興</a:t>
            </a:r>
          </a:p>
          <a:p>
            <a:pPr algn="just">
              <a:spcAft>
                <a:spcPts val="6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地域振興などに向けたＩＲ事業者による地域への貢献　　</a:t>
            </a:r>
            <a:endParaRPr lang="ja-JP" altLang="en-US" sz="9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関西・西日本をはじめ、</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日本各地への波及効果</a:t>
            </a:r>
          </a:p>
          <a:p>
            <a:pPr algn="just">
              <a:spcAft>
                <a:spcPts val="1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府内はもとより、関西・西日本をはじめ、日本各地への</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集客効果の波及</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多彩な交通アクセスの誘発等による充実した交通ネット</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ワークの形成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678150" y="2743302"/>
            <a:ext cx="2952000" cy="2052000"/>
          </a:xfrm>
          <a:prstGeom prst="rect">
            <a:avLst/>
          </a:prstGeom>
          <a:solidFill>
            <a:schemeClr val="bg1"/>
          </a:solidFill>
          <a:ln w="3175">
            <a:solidFill>
              <a:schemeClr val="tx1"/>
            </a:solidFill>
            <a:prstDash val="solid"/>
          </a:ln>
        </p:spPr>
        <p:txBody>
          <a:bodyPr wrap="square" lIns="36000" tIns="72000" rIns="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納付金・入場料等の活用</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2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▶住民福祉の増進、持続的な成長に向けて広く活用</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（活用事例）</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・子育て、教育、福祉</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、観光振興、文化芸術・スポーツの</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、懸念事項対策、地域</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経済振興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など</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タイトル 1"/>
          <p:cNvSpPr txBox="1">
            <a:spLocks/>
          </p:cNvSpPr>
          <p:nvPr/>
        </p:nvSpPr>
        <p:spPr>
          <a:xfrm>
            <a:off x="6547092" y="513821"/>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ＩＲ立地による効果</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81"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8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9" name="テキスト ボックス 88"/>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6616824" y="885824"/>
            <a:ext cx="6013326" cy="1781175"/>
          </a:xfrm>
          <a:prstGeom prst="rect">
            <a:avLst/>
          </a:prstGeom>
          <a:solidFill>
            <a:schemeClr val="bg1"/>
          </a:solidFill>
          <a:ln w="3175">
            <a:solidFill>
              <a:schemeClr val="tx1"/>
            </a:solidFill>
            <a:prstDash val="solid"/>
          </a:ln>
        </p:spPr>
        <p:txBody>
          <a:bodyPr wrap="square" lIns="36000" tIns="72000" rIns="3600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観光振興・地域経済振興・公益還元</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下矢印 92"/>
          <p:cNvSpPr/>
          <p:nvPr/>
        </p:nvSpPr>
        <p:spPr>
          <a:xfrm rot="16200000">
            <a:off x="10403694" y="1392190"/>
            <a:ext cx="324000" cy="10800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6750097" y="1162583"/>
            <a:ext cx="3699421" cy="576000"/>
          </a:xfrm>
          <a:prstGeom prst="rect">
            <a:avLst/>
          </a:prstGeom>
          <a:noFill/>
          <a:ln w="6350">
            <a:solidFill>
              <a:schemeClr val="tx1"/>
            </a:solidFill>
            <a:prstDash val="sysDot"/>
          </a:ln>
        </p:spPr>
        <p:txBody>
          <a:bodyPr wrap="square" lIns="36000" tIns="36000" rIns="36000" rtlCol="0">
            <a:spAutoFit/>
          </a:bodyPr>
          <a:lstStyle/>
          <a:p>
            <a:pPr marL="72000" indent="-72000">
              <a:spcAft>
                <a:spcPts val="300"/>
              </a:spcAft>
              <a:buFont typeface="Wingdings" panose="05000000000000000000" pitchFamily="2" charset="2"/>
              <a:buChar char="Ø"/>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世界最高水準の成長型ＩＲの立地</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ビジネス客やファミリー層の来訪者の増加 、訪日外国人の増加</a:t>
            </a: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国際会議や大規模展示会開催の増加 　・１人当たり観光消費額の</a:t>
            </a:r>
            <a:r>
              <a:rPr lang="ja-JP" altLang="en-US" sz="900" dirty="0" smtClean="0">
                <a:solidFill>
                  <a:prstClr val="black"/>
                </a:solidFill>
                <a:latin typeface="Meiryo UI" panose="020B0604030504040204" pitchFamily="50" charset="-128"/>
                <a:ea typeface="Meiryo UI" panose="020B0604030504040204" pitchFamily="50" charset="-128"/>
              </a:rPr>
              <a:t>増加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0667201" y="1103639"/>
            <a:ext cx="1886749" cy="636516"/>
          </a:xfrm>
          <a:prstGeom prst="rect">
            <a:avLst/>
          </a:prstGeom>
          <a:noFill/>
          <a:ln w="6350">
            <a:solidFill>
              <a:schemeClr val="tx1"/>
            </a:solidFill>
            <a:prstDash val="sysDot"/>
          </a:ln>
        </p:spPr>
        <p:txBody>
          <a:bodyPr wrap="square" lIns="36000" tIns="36000" rIns="36000"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 ・ 新たな需要の増加による経済波及</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効果、雇用創出効果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様々な産業への波及効果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都市の魅力と国際競争力の向上</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46" name="正方形/長方形 145"/>
          <p:cNvSpPr/>
          <p:nvPr/>
        </p:nvSpPr>
        <p:spPr>
          <a:xfrm>
            <a:off x="6646505" y="5304656"/>
            <a:ext cx="5976916" cy="992323"/>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10582278" y="658216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11105050" y="657287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公聴会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11614445" y="6567229"/>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議会議決</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12125472" y="6573507"/>
            <a:ext cx="324000" cy="648000"/>
          </a:xfrm>
          <a:prstGeom prst="rect">
            <a:avLst/>
          </a:prstGeom>
          <a:solidFill>
            <a:schemeClr val="bg1"/>
          </a:solidFill>
          <a:ln w="28575" cmpd="dbl">
            <a:solidFill>
              <a:schemeClr val="tx1"/>
            </a:solidFill>
            <a:prstDash val="solid"/>
          </a:ln>
        </p:spPr>
        <p:txBody>
          <a:bodyPr vert="eaVert" wrap="square" lIns="0" tIns="0" rIns="0" bIns="0" rtlCol="0" anchor="ctr" anchorCtr="1">
            <a:noAutofit/>
          </a:bodyPr>
          <a:lstStyle/>
          <a:p>
            <a:pPr algn="just"/>
            <a:r>
              <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a:t>
            </a:r>
          </a:p>
        </p:txBody>
      </p:sp>
      <p:sp>
        <p:nvSpPr>
          <p:cNvPr id="154" name="右矢印 153"/>
          <p:cNvSpPr/>
          <p:nvPr/>
        </p:nvSpPr>
        <p:spPr>
          <a:xfrm>
            <a:off x="11947154" y="6726468"/>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右矢印 154"/>
          <p:cNvSpPr/>
          <p:nvPr/>
        </p:nvSpPr>
        <p:spPr>
          <a:xfrm>
            <a:off x="11437703" y="6739531"/>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右矢印 155"/>
          <p:cNvSpPr/>
          <p:nvPr/>
        </p:nvSpPr>
        <p:spPr>
          <a:xfrm>
            <a:off x="10919543" y="6735177"/>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10290027" y="6387695"/>
            <a:ext cx="1801076" cy="138499"/>
          </a:xfrm>
          <a:prstGeom prst="rect">
            <a:avLst/>
          </a:prstGeom>
          <a:noFill/>
        </p:spPr>
        <p:txBody>
          <a:bodyPr wrap="square" lIns="36000" tIns="0" rIns="3600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合意形成に向けたプロセス＞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タイトル 1"/>
          <p:cNvSpPr txBox="1">
            <a:spLocks/>
          </p:cNvSpPr>
          <p:nvPr/>
        </p:nvSpPr>
        <p:spPr>
          <a:xfrm>
            <a:off x="6537554" y="4944648"/>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地域</a:t>
            </a:r>
            <a:r>
              <a:rPr lang="ja-JP" altLang="en-US" sz="1600" b="1" dirty="0">
                <a:solidFill>
                  <a:schemeClr val="bg1"/>
                </a:solidFill>
                <a:latin typeface="Meiryo UI" pitchFamily="50" charset="-128"/>
                <a:ea typeface="Meiryo UI" pitchFamily="50" charset="-128"/>
                <a:cs typeface="Meiryo UI" pitchFamily="50" charset="-128"/>
              </a:rPr>
              <a:t>の合意形成に向けた</a:t>
            </a:r>
            <a:r>
              <a:rPr lang="ja-JP" altLang="en-US" sz="1600" b="1" dirty="0" smtClean="0">
                <a:solidFill>
                  <a:schemeClr val="bg1"/>
                </a:solidFill>
                <a:latin typeface="Meiryo UI" pitchFamily="50" charset="-128"/>
                <a:ea typeface="Meiryo UI" pitchFamily="50" charset="-128"/>
                <a:cs typeface="Meiryo UI" pitchFamily="50" charset="-128"/>
              </a:rPr>
              <a:t>理解促進</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6574884" y="6392519"/>
            <a:ext cx="3060079" cy="951987"/>
          </a:xfrm>
          <a:prstGeom prst="rect">
            <a:avLst/>
          </a:prstGeom>
          <a:noFill/>
          <a:ln w="12700">
            <a:noFill/>
          </a:ln>
        </p:spPr>
        <p:txBody>
          <a:bodyPr wrap="square" lIns="36000" tIns="36000" rIns="36000" rtlCol="0">
            <a:spAutoFit/>
          </a:bodyPr>
          <a:lstStyle/>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具体的な</a:t>
            </a:r>
            <a:r>
              <a:rPr lang="ja-JP" altLang="en-US" sz="900" dirty="0" smtClean="0">
                <a:solidFill>
                  <a:prstClr val="black"/>
                </a:solidFill>
                <a:latin typeface="Meiryo UI" panose="020B0604030504040204" pitchFamily="50" charset="-128"/>
                <a:ea typeface="Meiryo UI" panose="020B0604030504040204" pitchFamily="50" charset="-128"/>
              </a:rPr>
              <a:t>取組み＞</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府民・市民全体への情報発信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（セミナー、</a:t>
            </a:r>
            <a:r>
              <a:rPr lang="ja-JP" altLang="en-US" sz="800" dirty="0">
                <a:solidFill>
                  <a:prstClr val="black"/>
                </a:solidFill>
                <a:latin typeface="Meiryo UI" panose="020B0604030504040204" pitchFamily="50" charset="-128"/>
                <a:ea typeface="Meiryo UI" panose="020B0604030504040204" pitchFamily="50" charset="-128"/>
              </a:rPr>
              <a:t>講演会</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大学生・若い世代、女性、地元企業</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等</a:t>
            </a:r>
            <a:r>
              <a:rPr lang="ja-JP" altLang="en-US" sz="900" dirty="0" smtClean="0">
                <a:solidFill>
                  <a:prstClr val="black"/>
                </a:solidFill>
                <a:latin typeface="Meiryo UI" panose="020B0604030504040204" pitchFamily="50" charset="-128"/>
                <a:ea typeface="Meiryo UI" panose="020B0604030504040204" pitchFamily="50" charset="-128"/>
              </a:rPr>
              <a:t>を対象とした情報発信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広報ツールの活用、公聴会等の開催</a:t>
            </a:r>
            <a:endParaRPr lang="ja-JP" altLang="en-US" sz="900" dirty="0">
              <a:solidFill>
                <a:prstClr val="black"/>
              </a:solidFill>
              <a:latin typeface="Meiryo UI" panose="020B0604030504040204" pitchFamily="50" charset="-128"/>
              <a:ea typeface="Meiryo UI" panose="020B0604030504040204" pitchFamily="50" charset="-128"/>
            </a:endParaRPr>
          </a:p>
        </p:txBody>
      </p:sp>
      <p:pic>
        <p:nvPicPr>
          <p:cNvPr id="129" name="図 128"/>
          <p:cNvPicPr>
            <a:picLocks noChangeAspect="1"/>
          </p:cNvPicPr>
          <p:nvPr/>
        </p:nvPicPr>
        <p:blipFill rotWithShape="1">
          <a:blip r:embed="rId4" cstate="print">
            <a:extLst>
              <a:ext uri="{28A0092B-C50C-407E-A947-70E740481C1C}">
                <a14:useLocalDpi xmlns:a14="http://schemas.microsoft.com/office/drawing/2010/main" val="0"/>
              </a:ext>
            </a:extLst>
          </a:blip>
          <a:srcRect r="-824"/>
          <a:stretch/>
        </p:blipFill>
        <p:spPr>
          <a:xfrm>
            <a:off x="8545360" y="6580724"/>
            <a:ext cx="1706880" cy="586232"/>
          </a:xfrm>
          <a:prstGeom prst="rect">
            <a:avLst/>
          </a:prstGeom>
        </p:spPr>
      </p:pic>
      <p:sp>
        <p:nvSpPr>
          <p:cNvPr id="142" name="テキスト ボックス 141"/>
          <p:cNvSpPr txBox="1"/>
          <p:nvPr/>
        </p:nvSpPr>
        <p:spPr>
          <a:xfrm>
            <a:off x="6644729" y="5334107"/>
            <a:ext cx="6020767" cy="921209"/>
          </a:xfrm>
          <a:prstGeom prst="rect">
            <a:avLst/>
          </a:prstGeom>
          <a:noFill/>
          <a:ln w="12700">
            <a:noFill/>
          </a:ln>
        </p:spPr>
        <p:txBody>
          <a:bodyPr wrap="square" lIns="36000" tIns="36000" r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対象の明確化：府民・市民全体</a:t>
            </a:r>
            <a:r>
              <a:rPr lang="ja-JP" altLang="en-US" sz="900" dirty="0" smtClean="0">
                <a:solidFill>
                  <a:prstClr val="black"/>
                </a:solidFill>
                <a:latin typeface="Meiryo UI" panose="020B0604030504040204" pitchFamily="50" charset="-128"/>
                <a:ea typeface="Meiryo UI" panose="020B0604030504040204" pitchFamily="50" charset="-128"/>
              </a:rPr>
              <a:t>、地元企業、次代の担い手たる</a:t>
            </a:r>
            <a:r>
              <a:rPr lang="ja-JP" altLang="en-US" sz="900" dirty="0">
                <a:solidFill>
                  <a:prstClr val="black"/>
                </a:solidFill>
                <a:latin typeface="Meiryo UI" panose="020B0604030504040204" pitchFamily="50" charset="-128"/>
                <a:ea typeface="Meiryo UI" panose="020B0604030504040204" pitchFamily="50" charset="-128"/>
              </a:rPr>
              <a:t>大学生</a:t>
            </a:r>
            <a:r>
              <a:rPr lang="ja-JP" altLang="en-US" sz="900" dirty="0" smtClean="0">
                <a:solidFill>
                  <a:prstClr val="black"/>
                </a:solidFill>
                <a:latin typeface="Meiryo UI" panose="020B0604030504040204" pitchFamily="50" charset="-128"/>
                <a:ea typeface="Meiryo UI" panose="020B0604030504040204" pitchFamily="50" charset="-128"/>
              </a:rPr>
              <a:t>など⇒</a:t>
            </a:r>
            <a:r>
              <a:rPr lang="ja-JP" altLang="en-US" sz="900" dirty="0">
                <a:solidFill>
                  <a:prstClr val="black"/>
                </a:solidFill>
                <a:latin typeface="Meiryo UI" panose="020B0604030504040204" pitchFamily="50" charset="-128"/>
                <a:ea typeface="Meiryo UI" panose="020B0604030504040204" pitchFamily="50" charset="-128"/>
              </a:rPr>
              <a:t>属性の興味・関心に応じた適切な情報発信</a:t>
            </a:r>
          </a:p>
          <a:p>
            <a:r>
              <a:rPr lang="ja-JP" altLang="en-US" sz="900" dirty="0" smtClean="0">
                <a:solidFill>
                  <a:prstClr val="black"/>
                </a:solidFill>
                <a:latin typeface="Meiryo UI" panose="020B0604030504040204" pitchFamily="50" charset="-128"/>
                <a:ea typeface="Meiryo UI" panose="020B0604030504040204" pitchFamily="50" charset="-128"/>
              </a:rPr>
              <a:t>　・ ステージ</a:t>
            </a:r>
            <a:r>
              <a:rPr lang="ja-JP" altLang="en-US" sz="900" dirty="0">
                <a:solidFill>
                  <a:prstClr val="black"/>
                </a:solidFill>
                <a:latin typeface="Meiryo UI" panose="020B0604030504040204" pitchFamily="50" charset="-128"/>
                <a:ea typeface="Meiryo UI" panose="020B0604030504040204" pitchFamily="50" charset="-128"/>
              </a:rPr>
              <a:t>に応じた説明：①ＩＲの基本的な事項 → </a:t>
            </a:r>
            <a:r>
              <a:rPr lang="ja-JP" altLang="en-US" sz="900" dirty="0" smtClean="0">
                <a:solidFill>
                  <a:prstClr val="black"/>
                </a:solidFill>
                <a:latin typeface="Meiryo UI" panose="020B0604030504040204" pitchFamily="50" charset="-128"/>
                <a:ea typeface="Meiryo UI" panose="020B0604030504040204" pitchFamily="50" charset="-128"/>
              </a:rPr>
              <a:t>②</a:t>
            </a:r>
            <a:r>
              <a:rPr lang="ja-JP" altLang="en-US" sz="900" dirty="0">
                <a:solidFill>
                  <a:prstClr val="black"/>
                </a:solidFill>
                <a:latin typeface="Meiryo UI" panose="020B0604030504040204" pitchFamily="50" charset="-128"/>
                <a:ea typeface="Meiryo UI" panose="020B0604030504040204" pitchFamily="50" charset="-128"/>
              </a:rPr>
              <a:t>事</a:t>
            </a:r>
            <a:r>
              <a:rPr lang="ja-JP" altLang="en-US" sz="900" dirty="0" smtClean="0">
                <a:solidFill>
                  <a:prstClr val="black"/>
                </a:solidFill>
                <a:latin typeface="Meiryo UI" panose="020B0604030504040204" pitchFamily="50" charset="-128"/>
                <a:ea typeface="Meiryo UI" panose="020B0604030504040204" pitchFamily="50" charset="-128"/>
              </a:rPr>
              <a:t>業者公募・選定や区域整備計画案の策定に向けた内容 →</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③区域整備計画案への地域の合意形成に向けた内容</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大阪府・大阪市の考えるＩＲについての正しい情報発信に努め、理解促進を図る</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10484504" y="7290683"/>
            <a:ext cx="2283984"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協議会</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都道府県等の長、立地市町村等の長、</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公安委員会等により構成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2201626" y="7974282"/>
            <a:ext cx="507978"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1539797" y="2063388"/>
            <a:ext cx="923312"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ホームベース 114"/>
          <p:cNvSpPr/>
          <p:nvPr/>
        </p:nvSpPr>
        <p:spPr>
          <a:xfrm>
            <a:off x="9726060" y="3701616"/>
            <a:ext cx="1765548" cy="146922"/>
          </a:xfrm>
          <a:prstGeom prst="homePlate">
            <a:avLst>
              <a:gd name="adj" fmla="val 0"/>
            </a:avLst>
          </a:prstGeom>
          <a:noFill/>
          <a:ln w="3175">
            <a:noFill/>
            <a:prstDash val="sysDash"/>
          </a:ln>
        </p:spPr>
        <p:txBody>
          <a:bodyPr wrap="square" lIns="0" tIns="0" rIns="0" bIns="0" rtlCol="0" anchor="ctr" anchorCtr="0">
            <a:noAutofit/>
          </a:bodyPr>
          <a:lstStyle/>
          <a:p>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府市における収入見込み</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12449471" y="9260121"/>
            <a:ext cx="445135" cy="511175"/>
          </a:xfrm>
        </p:spPr>
        <p:txBody>
          <a:bodyPr/>
          <a:lstStyle/>
          <a:p>
            <a:fld id="{D2D8002D-B5B0-4BAC-B1F6-782DDCCE6D9C}" type="slidenum">
              <a:rPr kumimoji="1" lang="ja-JP" altLang="en-US" sz="900" smtClean="0"/>
              <a:t>2</a:t>
            </a:fld>
            <a:endParaRPr kumimoji="1" lang="ja-JP" altLang="en-US" sz="900" dirty="0"/>
          </a:p>
        </p:txBody>
      </p:sp>
      <p:pic>
        <p:nvPicPr>
          <p:cNvPr id="82" name="jq_thumb_1247702" descr="https://d1f5hsy4d47upe.cloudfront.net/f5/f5b6d78fa2ed46f7ddefd645f587f16b_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392779" y="3908151"/>
            <a:ext cx="1171017" cy="72952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80743" y="774376"/>
            <a:ext cx="6320057" cy="870674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4"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16" name="テキスト ボックス 115"/>
          <p:cNvSpPr txBox="1"/>
          <p:nvPr/>
        </p:nvSpPr>
        <p:spPr>
          <a:xfrm>
            <a:off x="134478" y="5772736"/>
            <a:ext cx="2436017"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治安・地域風俗環境対策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139728" y="6096744"/>
            <a:ext cx="6180666" cy="98081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216721" y="6155528"/>
            <a:ext cx="5939533" cy="896005"/>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ＩＲ事業者、警察、自治体は、相互に緊密な連携を図りつつ、各々がその役割を果たすことにより、良好な治安の確保及び</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善良な地域風俗環境を</a:t>
            </a:r>
            <a:r>
              <a:rPr lang="ja-JP" altLang="en-US" sz="900" dirty="0">
                <a:solidFill>
                  <a:prstClr val="black"/>
                </a:solidFill>
                <a:latin typeface="Meiryo UI" panose="020B0604030504040204" pitchFamily="50" charset="-128"/>
                <a:ea typeface="Meiryo UI" panose="020B0604030504040204" pitchFamily="50" charset="-128"/>
              </a:rPr>
              <a:t>保持</a:t>
            </a:r>
            <a:r>
              <a:rPr lang="ja-JP" altLang="en-US" sz="900" dirty="0" smtClean="0">
                <a:solidFill>
                  <a:prstClr val="black"/>
                </a:solidFill>
                <a:latin typeface="Meiryo UI" panose="020B0604030504040204" pitchFamily="50" charset="-128"/>
                <a:ea typeface="Meiryo UI" panose="020B0604030504040204" pitchFamily="50" charset="-128"/>
              </a:rPr>
              <a:t>するための取組みを実施</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 府市においては、警察官の増員をはじめ、夢洲における警察署の設置など、警察力を強化</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さらにＩＲ事業者において、自主的かつ万全の防犯・警備体制を構築</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346" y="7598829"/>
            <a:ext cx="3747339" cy="1573037"/>
          </a:xfrm>
          <a:prstGeom prst="rect">
            <a:avLst/>
          </a:prstGeom>
        </p:spPr>
      </p:pic>
      <p:sp>
        <p:nvSpPr>
          <p:cNvPr id="138" name="テキスト ボックス 137"/>
          <p:cNvSpPr txBox="1"/>
          <p:nvPr/>
        </p:nvSpPr>
        <p:spPr>
          <a:xfrm>
            <a:off x="223690" y="7451127"/>
            <a:ext cx="1846803" cy="553998"/>
          </a:xfrm>
          <a:prstGeom prst="rect">
            <a:avLst/>
          </a:prstGeom>
          <a:solidFill>
            <a:schemeClr val="bg1"/>
          </a:solidFill>
          <a:ln w="9525">
            <a:solidFill>
              <a:schemeClr val="accent1"/>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マネー・ローンダリング対策</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暴力団等の</a:t>
            </a:r>
            <a:r>
              <a:rPr lang="ja-JP" altLang="en-US" sz="900" smtClean="0">
                <a:latin typeface="Meiryo UI" panose="020B0604030504040204" pitchFamily="50" charset="-128"/>
                <a:ea typeface="Meiryo UI" panose="020B0604030504040204" pitchFamily="50" charset="-128"/>
              </a:rPr>
              <a:t>事業介入を排除</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暴力団員等の入場規制の徹底</a:t>
            </a:r>
            <a:endParaRPr kumimoji="1" lang="ja-JP" altLang="en-US" sz="9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56557" y="8235998"/>
            <a:ext cx="1886278"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情報収集・警戒</a:t>
            </a:r>
            <a:r>
              <a:rPr lang="ja-JP" altLang="en-US" sz="900" dirty="0" smtClean="0">
                <a:latin typeface="Meiryo UI" panose="020B0604030504040204" pitchFamily="50" charset="-128"/>
                <a:ea typeface="Meiryo UI" panose="020B0604030504040204" pitchFamily="50" charset="-128"/>
              </a:rPr>
              <a:t>警備など、各種</a:t>
            </a:r>
            <a:r>
              <a:rPr kumimoji="1" lang="ja-JP" altLang="en-US" sz="900" dirty="0" smtClean="0">
                <a:latin typeface="Meiryo UI" panose="020B0604030504040204" pitchFamily="50" charset="-128"/>
                <a:ea typeface="Meiryo UI" panose="020B0604030504040204" pitchFamily="50" charset="-128"/>
              </a:rPr>
              <a:t>国際テロ対策の推進</a:t>
            </a:r>
            <a:endParaRPr kumimoji="1" lang="en-US" altLang="ja-JP" sz="900" dirty="0" smtClean="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3608900" y="8979601"/>
            <a:ext cx="2024564" cy="384529"/>
          </a:xfrm>
          <a:prstGeom prst="rect">
            <a:avLst/>
          </a:prstGeom>
          <a:solidFill>
            <a:schemeClr val="bg1"/>
          </a:solidFill>
          <a:ln>
            <a:solidFill>
              <a:schemeClr val="accent1">
                <a:shade val="50000"/>
              </a:schemeClr>
            </a:solidFill>
          </a:ln>
        </p:spPr>
        <p:txBody>
          <a:bodyPr wrap="square" lIns="72000" rIns="72000" rtlCol="0">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交通安全施設、道路交通環境の整備</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適正な交通規制の実施</a:t>
            </a:r>
            <a:endParaRPr lang="en-US" altLang="ja-JP" sz="900" dirty="0" smtClean="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4062262" y="8042962"/>
            <a:ext cx="2268736" cy="400110"/>
          </a:xfrm>
          <a:prstGeom prst="rect">
            <a:avLst/>
          </a:prstGeom>
          <a:solidFill>
            <a:schemeClr val="bg1"/>
          </a:solidFill>
          <a:ln>
            <a:solidFill>
              <a:schemeClr val="accent1">
                <a:shade val="50000"/>
              </a:schemeClr>
            </a:solidFill>
          </a:ln>
        </p:spPr>
        <p:txBody>
          <a:bodyPr wrap="square" lIns="72000" rIns="72000" rtlCol="0" anchor="ctr">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通訳体制等、外国人対応の強化</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不法滞在外国人等に対する取締りの推進</a:t>
            </a:r>
            <a:endParaRPr lang="en-US" altLang="ja-JP" sz="900" dirty="0" smtClean="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19220" y="8834025"/>
            <a:ext cx="2163582" cy="553998"/>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巡回の実施</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防犯環境に係る対策の推進</a:t>
            </a:r>
            <a:endParaRPr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民間</a:t>
            </a:r>
            <a:r>
              <a:rPr lang="ja-JP" altLang="en-US" sz="900" dirty="0">
                <a:latin typeface="Meiryo UI" panose="020B0604030504040204" pitchFamily="50" charset="-128"/>
                <a:ea typeface="Meiryo UI" panose="020B0604030504040204" pitchFamily="50" charset="-128"/>
              </a:rPr>
              <a:t>警備員</a:t>
            </a:r>
            <a:r>
              <a:rPr lang="ja-JP" altLang="en-US" sz="900" dirty="0" smtClean="0">
                <a:latin typeface="Meiryo UI" panose="020B0604030504040204" pitchFamily="50" charset="-128"/>
                <a:ea typeface="Meiryo UI" panose="020B0604030504040204" pitchFamily="50" charset="-128"/>
              </a:rPr>
              <a:t>の配置や防犯カメラの設置</a:t>
            </a:r>
            <a:endParaRPr lang="en-US" altLang="ja-JP" sz="900" dirty="0" smtClean="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072690" y="8599345"/>
            <a:ext cx="2235966" cy="246221"/>
          </a:xfrm>
          <a:prstGeom prst="rect">
            <a:avLst/>
          </a:prstGeom>
          <a:solidFill>
            <a:schemeClr val="bg1"/>
          </a:solidFill>
          <a:ln>
            <a:solidFill>
              <a:schemeClr val="accent1">
                <a:shade val="50000"/>
              </a:schemeClr>
            </a:solidFill>
          </a:ln>
        </p:spPr>
        <p:txBody>
          <a:bodyPr wrap="square" rtlCol="0" anchor="ctr">
            <a:spAutoFit/>
          </a:bodyPr>
          <a:lstStyle/>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カジノの入場規制など、青少年対策の徹底</a:t>
            </a:r>
            <a:endParaRPr kumimoji="1" lang="ja-JP" altLang="en-US" sz="9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95606" y="7374791"/>
            <a:ext cx="1789416"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夢洲に</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おける警察署の設置など</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警察力</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8" name="図 1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396" y="7133707"/>
            <a:ext cx="1043812" cy="745452"/>
          </a:xfrm>
          <a:prstGeom prst="rect">
            <a:avLst/>
          </a:prstGeom>
          <a:noFill/>
          <a:extLst>
            <a:ext uri="{909E8E84-426E-40DD-AFC4-6F175D3DCCD1}">
              <a14:hiddenFill xmlns:a14="http://schemas.microsoft.com/office/drawing/2010/main">
                <a:solidFill>
                  <a:srgbClr val="FFFFFF"/>
                </a:solidFill>
              </a14:hiddenFill>
            </a:ext>
          </a:extLst>
        </p:spPr>
      </p:pic>
      <p:sp>
        <p:nvSpPr>
          <p:cNvPr id="160" name="正方形/長方形 159"/>
          <p:cNvSpPr/>
          <p:nvPr/>
        </p:nvSpPr>
        <p:spPr>
          <a:xfrm>
            <a:off x="91411" y="7128570"/>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9870136" y="3887939"/>
            <a:ext cx="1487859" cy="138499"/>
          </a:xfrm>
          <a:prstGeom prst="rect">
            <a:avLst/>
          </a:prstGeom>
          <a:noFill/>
        </p:spPr>
        <p:txBody>
          <a:bodyPr wrap="square" lIns="36000" tIns="0" rIns="36000" bIns="0" rtlCol="0">
            <a:spAutoFit/>
          </a:bodyPr>
          <a:lstStyle/>
          <a:p>
            <a:pPr>
              <a:spcAft>
                <a:spcPts val="30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大かっこ 99"/>
          <p:cNvSpPr/>
          <p:nvPr/>
        </p:nvSpPr>
        <p:spPr>
          <a:xfrm>
            <a:off x="9834344" y="4058935"/>
            <a:ext cx="1476000" cy="252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うち納付金収入：</a:t>
            </a:r>
            <a:r>
              <a:rPr lang="en-US" altLang="ja-JP" sz="800" dirty="0" smtClean="0">
                <a:latin typeface="Meiryo UI" panose="020B0604030504040204" pitchFamily="50" charset="-128"/>
                <a:ea typeface="Meiryo UI" panose="020B0604030504040204" pitchFamily="50" charset="-128"/>
              </a:rPr>
              <a:t>570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入場料収入：</a:t>
            </a:r>
            <a:r>
              <a:rPr lang="en-US" altLang="ja-JP" sz="800" dirty="0" smtClean="0">
                <a:latin typeface="Meiryo UI" panose="020B0604030504040204" pitchFamily="50" charset="-128"/>
                <a:ea typeface="Meiryo UI" panose="020B0604030504040204" pitchFamily="50" charset="-128"/>
              </a:rPr>
              <a:t>130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　　</a:t>
            </a:r>
            <a:r>
              <a:rPr lang="ja-JP" altLang="en-US" sz="900" dirty="0" smtClean="0"/>
              <a:t>　</a:t>
            </a:r>
            <a:endParaRPr kumimoji="1" lang="ja-JP" altLang="en-US" sz="900" dirty="0"/>
          </a:p>
        </p:txBody>
      </p:sp>
      <p:sp>
        <p:nvSpPr>
          <p:cNvPr id="101" name="テキスト ボックス 100"/>
          <p:cNvSpPr txBox="1"/>
          <p:nvPr/>
        </p:nvSpPr>
        <p:spPr>
          <a:xfrm>
            <a:off x="9870260" y="4408909"/>
            <a:ext cx="1487859" cy="12311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別途、税収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p:cNvGraphicFramePr>
            <a:graphicFrameLocks noGrp="1"/>
          </p:cNvGraphicFramePr>
          <p:nvPr>
            <p:extLst>
              <p:ext uri="{D42A27DB-BD31-4B8C-83A1-F6EECF244321}">
                <p14:modId xmlns:p14="http://schemas.microsoft.com/office/powerpoint/2010/main" val="474024315"/>
              </p:ext>
            </p:extLst>
          </p:nvPr>
        </p:nvGraphicFramePr>
        <p:xfrm>
          <a:off x="6758443" y="1838310"/>
          <a:ext cx="4752000" cy="504000"/>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3032238048"/>
                    </a:ext>
                  </a:extLst>
                </a:gridCol>
                <a:gridCol w="1080000">
                  <a:extLst>
                    <a:ext uri="{9D8B030D-6E8A-4147-A177-3AD203B41FA5}">
                      <a16:colId xmlns:a16="http://schemas.microsoft.com/office/drawing/2014/main" val="417892378"/>
                    </a:ext>
                  </a:extLst>
                </a:gridCol>
                <a:gridCol w="1296000">
                  <a:extLst>
                    <a:ext uri="{9D8B030D-6E8A-4147-A177-3AD203B41FA5}">
                      <a16:colId xmlns:a16="http://schemas.microsoft.com/office/drawing/2014/main" val="646776825"/>
                    </a:ext>
                  </a:extLst>
                </a:gridCol>
                <a:gridCol w="1080000">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900" kern="100" dirty="0" smtClean="0">
                          <a:effectLst/>
                          <a:latin typeface="Meiryo UI" panose="020B0604030504040204" pitchFamily="50" charset="-128"/>
                          <a:ea typeface="Meiryo UI" panose="020B0604030504040204" pitchFamily="50" charset="-128"/>
                        </a:rPr>
                        <a:t>経済</a:t>
                      </a:r>
                      <a:r>
                        <a:rPr lang="ja-JP" sz="900" kern="100" dirty="0">
                          <a:effectLst/>
                          <a:latin typeface="Meiryo UI" panose="020B0604030504040204" pitchFamily="50" charset="-128"/>
                          <a:ea typeface="Meiryo UI" panose="020B0604030504040204" pitchFamily="50" charset="-128"/>
                        </a:rPr>
                        <a:t>波及</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alt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1</a:t>
                      </a:r>
                      <a:r>
                        <a:rPr lang="ja-JP" altLang="en-US" sz="900" kern="100" dirty="0" smtClean="0">
                          <a:effectLst/>
                          <a:latin typeface="Meiryo UI" panose="020B0604030504040204" pitchFamily="50" charset="-128"/>
                          <a:ea typeface="Meiryo UI" panose="020B0604030504040204" pitchFamily="50" charset="-128"/>
                        </a:rPr>
                        <a:t>兆</a:t>
                      </a:r>
                      <a:r>
                        <a:rPr lang="en-US" altLang="ja-JP" sz="900" kern="100" dirty="0" smtClean="0">
                          <a:effectLst/>
                          <a:latin typeface="Meiryo UI" panose="020B0604030504040204" pitchFamily="50" charset="-128"/>
                          <a:ea typeface="Meiryo UI" panose="020B0604030504040204" pitchFamily="50" charset="-128"/>
                        </a:rPr>
                        <a:t>2,400</a:t>
                      </a:r>
                      <a:r>
                        <a:rPr lang="ja-JP" sz="900" kern="100" dirty="0" smtClean="0">
                          <a:effectLst/>
                          <a:latin typeface="Meiryo UI" panose="020B0604030504040204" pitchFamily="50" charset="-128"/>
                          <a:ea typeface="Meiryo UI" panose="020B0604030504040204" pitchFamily="50" charset="-128"/>
                        </a:rPr>
                        <a:t>億円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雇用創出</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7.5</a:t>
                      </a:r>
                      <a:r>
                        <a:rPr lang="ja-JP" altLang="en-US" sz="900" kern="100" dirty="0" smtClean="0">
                          <a:effectLst/>
                          <a:latin typeface="Meiryo UI" panose="020B0604030504040204" pitchFamily="50" charset="-128"/>
                          <a:ea typeface="Meiryo UI" panose="020B0604030504040204" pitchFamily="50" charset="-128"/>
                        </a:rPr>
                        <a:t>万人</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103" name="テキスト ボックス 102"/>
          <p:cNvSpPr txBox="1"/>
          <p:nvPr/>
        </p:nvSpPr>
        <p:spPr>
          <a:xfrm>
            <a:off x="6824596" y="2421562"/>
            <a:ext cx="5449228" cy="138499"/>
          </a:xfrm>
          <a:prstGeom prst="rect">
            <a:avLst/>
          </a:prstGeom>
          <a:noFill/>
        </p:spPr>
        <p:txBody>
          <a:bodyPr wrap="square" lIns="36000" tIns="0" rIns="36000" bIns="0" rtlCol="0">
            <a:spAutoFit/>
          </a:bodyPr>
          <a:lstStyle/>
          <a:p>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　開業初年度までに</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兆円（建設時＋運営）の経済波及効果、以降、毎年</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7,600</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億円の経済波及効果</a:t>
            </a:r>
            <a:endParaRPr kumimoji="1" lang="ja-JP" altLang="en-US" sz="9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73119" y="1766823"/>
            <a:ext cx="5817219" cy="230832"/>
          </a:xfrm>
          <a:prstGeom prst="rect">
            <a:avLst/>
          </a:prstGeom>
          <a:noFill/>
          <a:ln w="12700">
            <a:noFill/>
          </a:ln>
        </p:spPr>
        <p:txBody>
          <a:bodyPr wrap="square" rIns="36000" rtlCol="0">
            <a:spAutoFit/>
          </a:bodyPr>
          <a:lstStyle/>
          <a:p>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124435" y="895738"/>
            <a:ext cx="3708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世界</a:t>
            </a:r>
            <a:r>
              <a:rPr lang="ja-JP" altLang="en-US" sz="1200" b="1" dirty="0">
                <a:solidFill>
                  <a:prstClr val="black"/>
                </a:solidFill>
                <a:latin typeface="Meiryo UI" panose="020B0604030504040204" pitchFamily="50" charset="-128"/>
                <a:ea typeface="Meiryo UI" panose="020B0604030504040204" pitchFamily="50" charset="-128"/>
              </a:rPr>
              <a:t>の先進事例を進化させた総合的な懸念事項対策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13654" y="2208312"/>
            <a:ext cx="2436017"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83842" y="1275203"/>
            <a:ext cx="6120052" cy="719034"/>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9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ギャンブル</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等依存症の抑制を図るとともに、善良な治安・地域風俗環境を保持するため、必要な対策を講じ、懸念事項を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最小化</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懸念</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事項の最小化には、国の法令等による規制</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事業者に課すべき責務を基本としつつ</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地域においても、</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者</a:t>
            </a:r>
            <a:r>
              <a:rPr lang="ja-JP" altLang="ja-JP" sz="900">
                <a:latin typeface="Meiryo UI" panose="020B0604030504040204" pitchFamily="50" charset="-128"/>
                <a:ea typeface="Meiryo UI" panose="020B0604030504040204" pitchFamily="50" charset="-128"/>
                <a:cs typeface="Meiryo UI" panose="020B0604030504040204" pitchFamily="50" charset="-128"/>
              </a:rPr>
              <a:t>の</a:t>
            </a:r>
            <a:r>
              <a:rPr lang="ja-JP" altLang="ja-JP" sz="900" smtClean="0">
                <a:latin typeface="Meiryo UI" panose="020B0604030504040204" pitchFamily="50" charset="-128"/>
                <a:ea typeface="Meiryo UI" panose="020B0604030504040204" pitchFamily="50" charset="-128"/>
                <a:cs typeface="Meiryo UI" panose="020B0604030504040204" pitchFamily="50" charset="-128"/>
              </a:rPr>
              <a:t>適切な</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分担の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もと緊密</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な連携を図りながら、海外の先進事例に学び、それをさらに進化させた万全の対策を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実行</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40725" y="1227222"/>
            <a:ext cx="6155485" cy="830178"/>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114168" y="2553930"/>
            <a:ext cx="6183526" cy="995386"/>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149891" y="2626370"/>
            <a:ext cx="6033390" cy="857533"/>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依存症対策のトップランナーをめざし、発症・進行・再発の各段階に応じた、防止・回復のための対策について、世界の先進事例</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に加え、大阪独自の対策をミックスした総合的かつシームレスな取組み（大阪モデル）を構築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5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のギャンブル等依存症対策推進基本計画を踏まえ作成する</a:t>
            </a:r>
            <a:r>
              <a:rPr lang="ja-JP" altLang="en-US" sz="900" dirty="0" smtClean="0">
                <a:latin typeface="Meiryo UI" panose="020B0604030504040204" pitchFamily="50" charset="-128"/>
                <a:ea typeface="Meiryo UI" panose="020B0604030504040204" pitchFamily="50" charset="-128"/>
              </a:rPr>
              <a:t>推進計画及び</a:t>
            </a:r>
            <a:r>
              <a:rPr lang="ja-JP" altLang="en-US" sz="900" dirty="0">
                <a:latin typeface="Meiryo UI" panose="020B0604030504040204" pitchFamily="50" charset="-128"/>
                <a:ea typeface="Meiryo UI" panose="020B0604030504040204" pitchFamily="50" charset="-128"/>
              </a:rPr>
              <a:t>ＩＲ整備法の規定により作成する区域整備</a:t>
            </a:r>
            <a:r>
              <a:rPr lang="ja-JP" altLang="en-US" sz="900" dirty="0" smtClean="0">
                <a:latin typeface="Meiryo UI" panose="020B0604030504040204" pitchFamily="50" charset="-128"/>
                <a:ea typeface="Meiryo UI" panose="020B0604030504040204" pitchFamily="50" charset="-128"/>
              </a:rPr>
              <a:t>計画</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a:t>
            </a:r>
            <a:r>
              <a:rPr lang="ja-JP" altLang="en-US" sz="900" dirty="0">
                <a:latin typeface="Meiryo UI" panose="020B0604030504040204" pitchFamily="50" charset="-128"/>
                <a:ea typeface="Meiryo UI" panose="020B0604030504040204" pitchFamily="50" charset="-128"/>
              </a:rPr>
              <a:t>基づき</a:t>
            </a:r>
            <a:r>
              <a:rPr lang="ja-JP" altLang="en-US" sz="900" dirty="0" smtClean="0">
                <a:latin typeface="Meiryo UI" panose="020B0604030504040204" pitchFamily="50" charset="-128"/>
                <a:ea typeface="Meiryo UI" panose="020B0604030504040204" pitchFamily="50" charset="-128"/>
              </a:rPr>
              <a:t>、有効な対策を着実</a:t>
            </a:r>
            <a:r>
              <a:rPr lang="ja-JP" altLang="en-US" sz="900" dirty="0">
                <a:latin typeface="Meiryo UI" panose="020B0604030504040204" pitchFamily="50" charset="-128"/>
                <a:ea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77606" y="3656397"/>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14" name="角丸四角形 113"/>
          <p:cNvSpPr/>
          <p:nvPr/>
        </p:nvSpPr>
        <p:spPr>
          <a:xfrm>
            <a:off x="3278398" y="4040706"/>
            <a:ext cx="3019296"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技術を活用した、</a:t>
            </a:r>
            <a:r>
              <a:rPr lang="ja-JP" altLang="ja-JP" sz="900" dirty="0">
                <a:solidFill>
                  <a:schemeClr val="tx1"/>
                </a:solidFill>
                <a:latin typeface="Meiryo UI" panose="020B0604030504040204" pitchFamily="50" charset="-128"/>
                <a:ea typeface="Meiryo UI" panose="020B0604030504040204" pitchFamily="50" charset="-128"/>
              </a:rPr>
              <a:t>行動追跡による</a:t>
            </a:r>
            <a:r>
              <a:rPr lang="ja-JP" altLang="en-US" sz="900" dirty="0">
                <a:solidFill>
                  <a:schemeClr val="tx1"/>
                </a:solidFill>
                <a:latin typeface="Meiryo UI" panose="020B0604030504040204" pitchFamily="50" charset="-128"/>
                <a:ea typeface="Meiryo UI" panose="020B0604030504040204" pitchFamily="50" charset="-128"/>
              </a:rPr>
              <a:t>注意喚起や警告など</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ja-JP" sz="900" dirty="0" smtClean="0">
                <a:solidFill>
                  <a:schemeClr val="tx1"/>
                </a:solidFill>
                <a:latin typeface="Meiryo UI" panose="020B0604030504040204" pitchFamily="50" charset="-128"/>
                <a:ea typeface="Meiryo UI" panose="020B0604030504040204" pitchFamily="50" charset="-128"/>
              </a:rPr>
              <a:t>依存</a:t>
            </a:r>
            <a:r>
              <a:rPr lang="ja-JP" altLang="ja-JP" sz="900" dirty="0">
                <a:solidFill>
                  <a:schemeClr val="tx1"/>
                </a:solidFill>
                <a:latin typeface="Meiryo UI" panose="020B0604030504040204" pitchFamily="50" charset="-128"/>
                <a:ea typeface="Meiryo UI" panose="020B0604030504040204" pitchFamily="50" charset="-128"/>
              </a:rPr>
              <a:t>防止措置の実施</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・本人の申告により、</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カジノでの賭け金額、滞在時間の上限</a:t>
            </a:r>
            <a:r>
              <a:rPr lang="ja-JP" altLang="en-US" sz="900" dirty="0" smtClean="0">
                <a:solidFill>
                  <a:schemeClr val="tx1"/>
                </a:solidFill>
                <a:latin typeface="Meiryo UI" panose="020B0604030504040204" pitchFamily="50" charset="-128"/>
                <a:ea typeface="Meiryo UI" panose="020B0604030504040204" pitchFamily="50" charset="-128"/>
              </a:rPr>
              <a:t>を</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設定</a:t>
            </a:r>
            <a:r>
              <a:rPr lang="ja-JP" altLang="en-US" sz="900" dirty="0">
                <a:solidFill>
                  <a:schemeClr val="tx1"/>
                </a:solidFill>
                <a:latin typeface="Meiryo UI" panose="020B0604030504040204" pitchFamily="50" charset="-128"/>
                <a:ea typeface="Meiryo UI" panose="020B0604030504040204" pitchFamily="50" charset="-128"/>
              </a:rPr>
              <a:t>できる仕組みの構築</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24</a:t>
            </a:r>
            <a:r>
              <a:rPr lang="ja-JP" altLang="en-US" sz="900" dirty="0">
                <a:solidFill>
                  <a:schemeClr val="tx1"/>
                </a:solidFill>
                <a:latin typeface="Meiryo UI" panose="020B0604030504040204" pitchFamily="50" charset="-128"/>
                <a:ea typeface="Meiryo UI" panose="020B0604030504040204" pitchFamily="50" charset="-128"/>
              </a:rPr>
              <a:t>時間</a:t>
            </a:r>
            <a:r>
              <a:rPr lang="en-US" altLang="ja-JP" sz="900" dirty="0">
                <a:solidFill>
                  <a:schemeClr val="tx1"/>
                </a:solidFill>
                <a:latin typeface="Meiryo UI" panose="020B0604030504040204" pitchFamily="50" charset="-128"/>
                <a:ea typeface="Meiryo UI" panose="020B0604030504040204" pitchFamily="50" charset="-128"/>
              </a:rPr>
              <a:t>365</a:t>
            </a:r>
            <a:r>
              <a:rPr lang="ja-JP" altLang="en-US" sz="900" dirty="0">
                <a:solidFill>
                  <a:schemeClr val="tx1"/>
                </a:solidFill>
                <a:latin typeface="Meiryo UI" panose="020B0604030504040204" pitchFamily="50" charset="-128"/>
                <a:ea typeface="Meiryo UI" panose="020B0604030504040204" pitchFamily="50" charset="-128"/>
              </a:rPr>
              <a:t>日</a:t>
            </a:r>
            <a:r>
              <a:rPr lang="ja-JP" altLang="ja-JP" sz="900" dirty="0">
                <a:solidFill>
                  <a:schemeClr val="tx1"/>
                </a:solidFill>
                <a:latin typeface="Meiryo UI" panose="020B0604030504040204" pitchFamily="50" charset="-128"/>
                <a:ea typeface="Meiryo UI" panose="020B0604030504040204" pitchFamily="50" charset="-128"/>
              </a:rPr>
              <a:t>利用可能な</a:t>
            </a:r>
            <a:r>
              <a:rPr lang="ja-JP" altLang="en-US" sz="900" dirty="0">
                <a:solidFill>
                  <a:schemeClr val="tx1"/>
                </a:solidFill>
                <a:latin typeface="Meiryo UI" panose="020B0604030504040204" pitchFamily="50" charset="-128"/>
                <a:ea typeface="Meiryo UI" panose="020B0604030504040204" pitchFamily="50" charset="-128"/>
              </a:rPr>
              <a:t>相談体制の整備</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・リスクの告知や健全なギャンブル行動を促す等のサービス</a:t>
            </a:r>
            <a:r>
              <a:rPr lang="ja-JP" altLang="en-US" sz="900" dirty="0" smtClean="0">
                <a:solidFill>
                  <a:schemeClr val="tx1"/>
                </a:solidFill>
                <a:latin typeface="Meiryo UI" panose="020B0604030504040204" pitchFamily="50" charset="-128"/>
                <a:ea typeface="Meiryo UI" panose="020B0604030504040204" pitchFamily="50" charset="-128"/>
              </a:rPr>
              <a:t>提供</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18" name="正方形/長方形 117"/>
          <p:cNvSpPr/>
          <p:nvPr/>
        </p:nvSpPr>
        <p:spPr>
          <a:xfrm>
            <a:off x="3702184" y="3932385"/>
            <a:ext cx="2124000" cy="217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府市独自にＩＲ事業者に求める対策</a:t>
            </a:r>
          </a:p>
        </p:txBody>
      </p:sp>
      <p:sp>
        <p:nvSpPr>
          <p:cNvPr id="120" name="角丸四角形 119"/>
          <p:cNvSpPr/>
          <p:nvPr/>
        </p:nvSpPr>
        <p:spPr>
          <a:xfrm>
            <a:off x="250766" y="4030740"/>
            <a:ext cx="2952000"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・依存症問題の総合的な相談支援機能の</a:t>
            </a:r>
            <a:r>
              <a:rPr lang="ja-JP" altLang="en-US" sz="900" dirty="0" smtClean="0">
                <a:solidFill>
                  <a:schemeClr val="tx1"/>
                </a:solidFill>
                <a:latin typeface="Meiryo UI" panose="020B0604030504040204" pitchFamily="50" charset="-128"/>
                <a:ea typeface="Meiryo UI" panose="020B0604030504040204" pitchFamily="50" charset="-128"/>
              </a:rPr>
              <a:t>強化</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・「責任あるゲーミング」の観点からの公民連携パートナ－</a:t>
            </a:r>
            <a:r>
              <a:rPr lang="ja-JP" altLang="en-US" sz="900" dirty="0" smtClean="0">
                <a:solidFill>
                  <a:schemeClr val="tx1"/>
                </a:solidFill>
                <a:latin typeface="Meiryo UI" panose="020B0604030504040204" pitchFamily="50" charset="-128"/>
                <a:ea typeface="Meiryo UI" panose="020B0604030504040204" pitchFamily="50" charset="-128"/>
              </a:rPr>
              <a:t>シップ</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体制の構築のため、</a:t>
            </a:r>
            <a:r>
              <a:rPr lang="en-US" altLang="ja-JP" sz="900" dirty="0">
                <a:solidFill>
                  <a:schemeClr val="tx1"/>
                </a:solidFill>
                <a:latin typeface="Meiryo UI" panose="020B0604030504040204" pitchFamily="50" charset="-128"/>
                <a:ea typeface="Meiryo UI" panose="020B0604030504040204" pitchFamily="50" charset="-128"/>
              </a:rPr>
              <a:t>IR</a:t>
            </a:r>
            <a:r>
              <a:rPr lang="ja-JP" altLang="en-US" sz="900" dirty="0">
                <a:solidFill>
                  <a:schemeClr val="tx1"/>
                </a:solidFill>
                <a:latin typeface="Meiryo UI" panose="020B0604030504040204" pitchFamily="50" charset="-128"/>
                <a:ea typeface="Meiryo UI" panose="020B0604030504040204" pitchFamily="50" charset="-128"/>
              </a:rPr>
              <a:t>事業者も参画する協議体を</a:t>
            </a:r>
            <a:r>
              <a:rPr lang="ja-JP" altLang="en-US" sz="900" dirty="0" smtClean="0">
                <a:solidFill>
                  <a:schemeClr val="tx1"/>
                </a:solidFill>
                <a:latin typeface="Meiryo UI" panose="020B0604030504040204" pitchFamily="50" charset="-128"/>
                <a:ea typeface="Meiryo UI" panose="020B0604030504040204" pitchFamily="50" charset="-128"/>
              </a:rPr>
              <a:t>設置</a:t>
            </a:r>
            <a:endParaRPr lang="en-US" altLang="ja-JP" sz="3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・依存症研究の先進地をめざす大阪・関西の学術機関等</a:t>
            </a:r>
            <a:r>
              <a:rPr lang="ja-JP" altLang="en-US" sz="900" dirty="0" smtClean="0">
                <a:solidFill>
                  <a:schemeClr val="tx1"/>
                </a:solidFill>
                <a:latin typeface="Meiryo UI" panose="020B0604030504040204" pitchFamily="50" charset="-128"/>
                <a:ea typeface="Meiryo UI" panose="020B0604030504040204" pitchFamily="50" charset="-128"/>
              </a:rPr>
              <a:t>で</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構成するネットワークを構築</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ICT</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AI</a:t>
            </a:r>
            <a:r>
              <a:rPr lang="ja-JP" altLang="en-US" sz="900" dirty="0" smtClean="0">
                <a:solidFill>
                  <a:schemeClr val="tx1"/>
                </a:solidFill>
                <a:latin typeface="Meiryo UI" panose="020B0604030504040204" pitchFamily="50" charset="-128"/>
                <a:ea typeface="Meiryo UI" panose="020B0604030504040204" pitchFamily="50" charset="-128"/>
              </a:rPr>
              <a:t>技術を活用した先進的な依存症対策研究の推進　</a:t>
            </a:r>
            <a:endParaRPr lang="en-US" altLang="ja-JP" sz="900" dirty="0" smtClean="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772046" y="3928292"/>
            <a:ext cx="1744756"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府市、関係機関での取組み</a:t>
            </a:r>
          </a:p>
        </p:txBody>
      </p:sp>
    </p:spTree>
    <p:extLst>
      <p:ext uri="{BB962C8B-B14F-4D97-AF65-F5344CB8AC3E}">
        <p14:creationId xmlns:p14="http://schemas.microsoft.com/office/powerpoint/2010/main" val="2127654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solidFill>
          <a:prstDash val="solid"/>
        </a:ln>
      </a:spPr>
      <a:bodyPr wrap="square" lIns="36000" tIns="36000" rIns="36000" bIns="36000" anchor="ctr" anchorCtr="0">
        <a:noAutofit/>
      </a:bodyPr>
      <a:lstStyle>
        <a:defPPr algn="just">
          <a:defRPr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A3 297x420 mm</PresentationFormat>
  <Paragraphs>243</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HG丸ｺﾞｼｯｸM-PRO</vt:lpstr>
      <vt:lpstr>Meiryo UI</vt:lpstr>
      <vt:lpstr>ＭＳ Ｐゴシック</vt:lpstr>
      <vt:lpstr>ＭＳ 明朝</vt:lpstr>
      <vt:lpstr>Arial</vt:lpstr>
      <vt:lpstr>Calibri</vt:lpstr>
      <vt:lpstr>Times New Roman</vt:lpstr>
      <vt:lpstr>Wingdings</vt:lpstr>
      <vt:lpstr>Wingdings 2</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2019-02-13T04:51:25Z</dcterms:created>
  <dcterms:modified xsi:type="dcterms:W3CDTF">2019-02-13T04:51:37Z</dcterms:modified>
</cp:coreProperties>
</file>