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3" r:id="rId1"/>
    <p:sldMasterId id="2147483681" r:id="rId2"/>
    <p:sldMasterId id="2147483685" r:id="rId3"/>
    <p:sldMasterId id="2147483690" r:id="rId4"/>
  </p:sldMasterIdLst>
  <p:notesMasterIdLst>
    <p:notesMasterId r:id="rId79"/>
  </p:notesMasterIdLst>
  <p:handoutMasterIdLst>
    <p:handoutMasterId r:id="rId80"/>
  </p:handoutMasterIdLst>
  <p:sldIdLst>
    <p:sldId id="1249" r:id="rId5"/>
    <p:sldId id="1256" r:id="rId6"/>
    <p:sldId id="1234" r:id="rId7"/>
    <p:sldId id="1257" r:id="rId8"/>
    <p:sldId id="1237" r:id="rId9"/>
    <p:sldId id="1238" r:id="rId10"/>
    <p:sldId id="1239" r:id="rId11"/>
    <p:sldId id="1240" r:id="rId12"/>
    <p:sldId id="1253" r:id="rId13"/>
    <p:sldId id="1242" r:id="rId14"/>
    <p:sldId id="1243" r:id="rId15"/>
    <p:sldId id="1251" r:id="rId16"/>
    <p:sldId id="1245" r:id="rId17"/>
    <p:sldId id="1246" r:id="rId18"/>
    <p:sldId id="1247" r:id="rId19"/>
    <p:sldId id="1255" r:id="rId20"/>
    <p:sldId id="1258" r:id="rId21"/>
    <p:sldId id="1259" r:id="rId22"/>
    <p:sldId id="1260" r:id="rId23"/>
    <p:sldId id="1261" r:id="rId24"/>
    <p:sldId id="1262" r:id="rId25"/>
    <p:sldId id="1263" r:id="rId26"/>
    <p:sldId id="1264" r:id="rId27"/>
    <p:sldId id="1265" r:id="rId28"/>
    <p:sldId id="1266" r:id="rId29"/>
    <p:sldId id="1267" r:id="rId30"/>
    <p:sldId id="1268" r:id="rId31"/>
    <p:sldId id="1269" r:id="rId32"/>
    <p:sldId id="1270" r:id="rId33"/>
    <p:sldId id="1271" r:id="rId34"/>
    <p:sldId id="1272" r:id="rId35"/>
    <p:sldId id="1273" r:id="rId36"/>
    <p:sldId id="1274" r:id="rId37"/>
    <p:sldId id="1275" r:id="rId38"/>
    <p:sldId id="1276" r:id="rId39"/>
    <p:sldId id="1277" r:id="rId40"/>
    <p:sldId id="1279" r:id="rId41"/>
    <p:sldId id="1280" r:id="rId42"/>
    <p:sldId id="1281" r:id="rId43"/>
    <p:sldId id="1282" r:id="rId44"/>
    <p:sldId id="1283" r:id="rId45"/>
    <p:sldId id="1284" r:id="rId46"/>
    <p:sldId id="1285" r:id="rId47"/>
    <p:sldId id="1286" r:id="rId48"/>
    <p:sldId id="1287" r:id="rId49"/>
    <p:sldId id="1288" r:id="rId50"/>
    <p:sldId id="1289" r:id="rId51"/>
    <p:sldId id="1290" r:id="rId52"/>
    <p:sldId id="1291" r:id="rId53"/>
    <p:sldId id="1292" r:id="rId54"/>
    <p:sldId id="1293" r:id="rId55"/>
    <p:sldId id="1294" r:id="rId56"/>
    <p:sldId id="1295" r:id="rId57"/>
    <p:sldId id="1296" r:id="rId58"/>
    <p:sldId id="1297" r:id="rId59"/>
    <p:sldId id="1298" r:id="rId60"/>
    <p:sldId id="1299" r:id="rId61"/>
    <p:sldId id="1300" r:id="rId62"/>
    <p:sldId id="1301" r:id="rId63"/>
    <p:sldId id="1302" r:id="rId64"/>
    <p:sldId id="1303" r:id="rId65"/>
    <p:sldId id="1304" r:id="rId66"/>
    <p:sldId id="1312" r:id="rId67"/>
    <p:sldId id="1313" r:id="rId68"/>
    <p:sldId id="1314" r:id="rId69"/>
    <p:sldId id="1315" r:id="rId70"/>
    <p:sldId id="1316" r:id="rId71"/>
    <p:sldId id="1310" r:id="rId72"/>
    <p:sldId id="1311" r:id="rId73"/>
    <p:sldId id="1317" r:id="rId74"/>
    <p:sldId id="1318" r:id="rId75"/>
    <p:sldId id="1319" r:id="rId76"/>
    <p:sldId id="1320" r:id="rId77"/>
    <p:sldId id="1322" r:id="rId78"/>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30" userDrawn="1">
          <p15:clr>
            <a:srgbClr val="A4A3A4"/>
          </p15:clr>
        </p15:guide>
        <p15:guide id="2" pos="211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BCBC"/>
    <a:srgbClr val="925700"/>
    <a:srgbClr val="B86E00"/>
    <a:srgbClr val="0097A9"/>
    <a:srgbClr val="FFCCFF"/>
    <a:srgbClr val="FF66FF"/>
    <a:srgbClr val="FFF3BD"/>
    <a:srgbClr val="CCFF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96429" autoAdjust="0"/>
  </p:normalViewPr>
  <p:slideViewPr>
    <p:cSldViewPr snapToGrid="0">
      <p:cViewPr>
        <p:scale>
          <a:sx n="100" d="100"/>
          <a:sy n="100" d="100"/>
        </p:scale>
        <p:origin x="1128" y="-1098"/>
      </p:cViewPr>
      <p:guideLst>
        <p:guide orient="horz" pos="4730"/>
        <p:guide pos="2115"/>
      </p:guideLst>
    </p:cSldViewPr>
  </p:slideViewPr>
  <p:notesTextViewPr>
    <p:cViewPr>
      <p:scale>
        <a:sx n="100" d="100"/>
        <a:sy n="100" d="100"/>
      </p:scale>
      <p:origin x="0" y="0"/>
    </p:cViewPr>
  </p:notesTextViewPr>
  <p:notesViewPr>
    <p:cSldViewPr snapToGrid="0">
      <p:cViewPr varScale="1">
        <p:scale>
          <a:sx n="82" d="100"/>
          <a:sy n="82" d="100"/>
        </p:scale>
        <p:origin x="268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
            <a:ext cx="2950529" cy="497524"/>
          </a:xfrm>
          <a:prstGeom prst="rect">
            <a:avLst/>
          </a:prstGeom>
        </p:spPr>
        <p:txBody>
          <a:bodyPr vert="horz" lIns="91422" tIns="45711" rIns="91422"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090" y="1"/>
            <a:ext cx="2950529" cy="497524"/>
          </a:xfrm>
          <a:prstGeom prst="rect">
            <a:avLst/>
          </a:prstGeom>
        </p:spPr>
        <p:txBody>
          <a:bodyPr vert="horz" lIns="91422" tIns="45711" rIns="91422" bIns="45711" rtlCol="0"/>
          <a:lstStyle>
            <a:lvl1pPr algn="r">
              <a:defRPr sz="1200"/>
            </a:lvl1pPr>
          </a:lstStyle>
          <a:p>
            <a:fld id="{961E19C7-9064-4FC0-BAF7-49B4BCE8967D}" type="datetimeFigureOut">
              <a:rPr kumimoji="1" lang="ja-JP" altLang="en-US" smtClean="0"/>
              <a:t>2019/4/19</a:t>
            </a:fld>
            <a:endParaRPr kumimoji="1" lang="ja-JP" altLang="en-US"/>
          </a:p>
        </p:txBody>
      </p:sp>
      <p:sp>
        <p:nvSpPr>
          <p:cNvPr id="4" name="フッター プレースホルダー 3"/>
          <p:cNvSpPr>
            <a:spLocks noGrp="1"/>
          </p:cNvSpPr>
          <p:nvPr>
            <p:ph type="ftr" sz="quarter" idx="2"/>
          </p:nvPr>
        </p:nvSpPr>
        <p:spPr>
          <a:xfrm>
            <a:off x="10" y="9441814"/>
            <a:ext cx="2950529" cy="497524"/>
          </a:xfrm>
          <a:prstGeom prst="rect">
            <a:avLst/>
          </a:prstGeom>
        </p:spPr>
        <p:txBody>
          <a:bodyPr vert="horz" lIns="91422" tIns="45711" rIns="91422" bIns="45711" rtlCol="0" anchor="b"/>
          <a:lstStyle>
            <a:lvl1pPr algn="l">
              <a:defRPr sz="1200"/>
            </a:lvl1pPr>
          </a:lstStyle>
          <a:p>
            <a:endParaRPr kumimoji="1" lang="ja-JP" altLang="en-US"/>
          </a:p>
        </p:txBody>
      </p:sp>
    </p:spTree>
    <p:extLst>
      <p:ext uri="{BB962C8B-B14F-4D97-AF65-F5344CB8AC3E}">
        <p14:creationId xmlns:p14="http://schemas.microsoft.com/office/powerpoint/2010/main" val="3007877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2"/>
            <a:ext cx="2949788" cy="496967"/>
          </a:xfrm>
          <a:prstGeom prst="rect">
            <a:avLst/>
          </a:prstGeom>
        </p:spPr>
        <p:txBody>
          <a:bodyPr vert="horz" lIns="92085" tIns="46041" rIns="92085" bIns="46041"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55839" y="2"/>
            <a:ext cx="2949788" cy="496967"/>
          </a:xfrm>
          <a:prstGeom prst="rect">
            <a:avLst/>
          </a:prstGeom>
        </p:spPr>
        <p:txBody>
          <a:bodyPr vert="horz" lIns="92085" tIns="46041" rIns="92085" bIns="46041" rtlCol="0"/>
          <a:lstStyle>
            <a:lvl1pPr algn="r">
              <a:defRPr sz="1200"/>
            </a:lvl1pPr>
          </a:lstStyle>
          <a:p>
            <a:fld id="{B9989B71-573A-4B67-8F56-9291CAB673C9}" type="datetimeFigureOut">
              <a:rPr kumimoji="1" lang="ja-JP" altLang="en-US" smtClean="0"/>
              <a:pPr/>
              <a:t>2019/4/19</a:t>
            </a:fld>
            <a:endParaRPr kumimoji="1" lang="ja-JP" altLang="en-US" dirty="0"/>
          </a:p>
        </p:txBody>
      </p:sp>
      <p:sp>
        <p:nvSpPr>
          <p:cNvPr id="4" name="スライド イメージ プレースホルダ 3"/>
          <p:cNvSpPr>
            <a:spLocks noGrp="1" noRot="1" noChangeAspect="1"/>
          </p:cNvSpPr>
          <p:nvPr>
            <p:ph type="sldImg" idx="2"/>
          </p:nvPr>
        </p:nvSpPr>
        <p:spPr>
          <a:xfrm>
            <a:off x="2114550" y="746125"/>
            <a:ext cx="2578100" cy="3727450"/>
          </a:xfrm>
          <a:prstGeom prst="rect">
            <a:avLst/>
          </a:prstGeom>
          <a:noFill/>
          <a:ln w="12700">
            <a:solidFill>
              <a:prstClr val="black"/>
            </a:solidFill>
          </a:ln>
        </p:spPr>
        <p:txBody>
          <a:bodyPr vert="horz" lIns="92085" tIns="46041" rIns="92085" bIns="46041" rtlCol="0" anchor="ctr"/>
          <a:lstStyle/>
          <a:p>
            <a:endParaRPr lang="ja-JP" altLang="en-US" dirty="0"/>
          </a:p>
        </p:txBody>
      </p:sp>
      <p:sp>
        <p:nvSpPr>
          <p:cNvPr id="5" name="ノート プレースホルダ 4"/>
          <p:cNvSpPr>
            <a:spLocks noGrp="1"/>
          </p:cNvSpPr>
          <p:nvPr>
            <p:ph type="body" sz="quarter" idx="3"/>
          </p:nvPr>
        </p:nvSpPr>
        <p:spPr>
          <a:xfrm>
            <a:off x="680721" y="4721190"/>
            <a:ext cx="5445760" cy="4472703"/>
          </a:xfrm>
          <a:prstGeom prst="rect">
            <a:avLst/>
          </a:prstGeom>
        </p:spPr>
        <p:txBody>
          <a:bodyPr vert="horz" lIns="92085" tIns="46041" rIns="92085" bIns="4604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2" y="9440648"/>
            <a:ext cx="2949788" cy="496967"/>
          </a:xfrm>
          <a:prstGeom prst="rect">
            <a:avLst/>
          </a:prstGeom>
        </p:spPr>
        <p:txBody>
          <a:bodyPr vert="horz" lIns="92085" tIns="46041" rIns="92085" bIns="46041"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55839" y="9440648"/>
            <a:ext cx="2949788" cy="496967"/>
          </a:xfrm>
          <a:prstGeom prst="rect">
            <a:avLst/>
          </a:prstGeom>
        </p:spPr>
        <p:txBody>
          <a:bodyPr vert="horz" lIns="92085" tIns="46041" rIns="92085" bIns="46041" rtlCol="0" anchor="b"/>
          <a:lstStyle>
            <a:lvl1pPr algn="r">
              <a:defRPr sz="1200"/>
            </a:lvl1pPr>
          </a:lstStyle>
          <a:p>
            <a:fld id="{482F0F5B-F288-45BC-9926-93BF07924891}" type="slidenum">
              <a:rPr kumimoji="1" lang="ja-JP" altLang="en-US" smtClean="0"/>
              <a:pPr/>
              <a:t>‹#›</a:t>
            </a:fld>
            <a:endParaRPr kumimoji="1" lang="ja-JP" altLang="en-US" dirty="0"/>
          </a:p>
        </p:txBody>
      </p:sp>
    </p:spTree>
    <p:extLst>
      <p:ext uri="{BB962C8B-B14F-4D97-AF65-F5344CB8AC3E}">
        <p14:creationId xmlns:p14="http://schemas.microsoft.com/office/powerpoint/2010/main" val="33750045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ity.osaka.lg.jp/port/page/0000090661.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ity.osaka.lg.jp/port/cmsfiles/contents/0000090/90661/keikakusho1.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0</a:t>
            </a:fld>
            <a:endParaRPr lang="ja-JP" altLang="en-US" dirty="0">
              <a:solidFill>
                <a:prstClr val="black"/>
              </a:solidFill>
            </a:endParaRPr>
          </a:p>
        </p:txBody>
      </p:sp>
    </p:spTree>
    <p:extLst>
      <p:ext uri="{BB962C8B-B14F-4D97-AF65-F5344CB8AC3E}">
        <p14:creationId xmlns:p14="http://schemas.microsoft.com/office/powerpoint/2010/main" val="3841806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21</a:t>
            </a:fld>
            <a:endParaRPr lang="ja-JP" altLang="en-US" dirty="0">
              <a:solidFill>
                <a:prstClr val="black"/>
              </a:solidFill>
            </a:endParaRPr>
          </a:p>
        </p:txBody>
      </p:sp>
    </p:spTree>
    <p:extLst>
      <p:ext uri="{BB962C8B-B14F-4D97-AF65-F5344CB8AC3E}">
        <p14:creationId xmlns:p14="http://schemas.microsoft.com/office/powerpoint/2010/main" val="390541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22</a:t>
            </a:fld>
            <a:endParaRPr lang="ja-JP" altLang="en-US" dirty="0">
              <a:solidFill>
                <a:prstClr val="black"/>
              </a:solidFill>
            </a:endParaRPr>
          </a:p>
        </p:txBody>
      </p:sp>
    </p:spTree>
    <p:extLst>
      <p:ext uri="{BB962C8B-B14F-4D97-AF65-F5344CB8AC3E}">
        <p14:creationId xmlns:p14="http://schemas.microsoft.com/office/powerpoint/2010/main" val="1700828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23</a:t>
            </a:fld>
            <a:endParaRPr lang="ja-JP" altLang="en-US" dirty="0">
              <a:solidFill>
                <a:prstClr val="black"/>
              </a:solidFill>
            </a:endParaRPr>
          </a:p>
        </p:txBody>
      </p:sp>
    </p:spTree>
    <p:extLst>
      <p:ext uri="{BB962C8B-B14F-4D97-AF65-F5344CB8AC3E}">
        <p14:creationId xmlns:p14="http://schemas.microsoft.com/office/powerpoint/2010/main" val="287874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140863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http://www.eastvegas.org/</a:t>
            </a:r>
            <a:r>
              <a:rPr lang="ja-JP" altLang="en-US" dirty="0" smtClean="0"/>
              <a:t>ＩＲ</a:t>
            </a:r>
            <a:r>
              <a:rPr lang="en-US" altLang="ja-JP" dirty="0" smtClean="0"/>
              <a:t>news/</a:t>
            </a:r>
            <a:r>
              <a:rPr lang="ja-JP" altLang="en-US" dirty="0" smtClean="0"/>
              <a:t>ＩＲ</a:t>
            </a:r>
            <a:r>
              <a:rPr lang="en-US" altLang="ja-JP" dirty="0" smtClean="0"/>
              <a:t>news-japan/219</a:t>
            </a:r>
          </a:p>
          <a:p>
            <a:r>
              <a:rPr lang="en-US" altLang="ja-JP" dirty="0" smtClean="0"/>
              <a:t>http://www.umac.mo/iscg/</a:t>
            </a:r>
          </a:p>
          <a:p>
            <a:r>
              <a:rPr lang="en-US" altLang="ja-JP" dirty="0" smtClean="0"/>
              <a:t>http://gtrc.ipm.edu.mo/index.php?lang=en</a:t>
            </a:r>
            <a:endParaRPr lang="ja-JP" altLang="ja-JP"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274887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P18</a:t>
            </a:r>
            <a:r>
              <a:rPr kumimoji="1" lang="ja-JP" altLang="en-US" dirty="0" smtClean="0"/>
              <a:t>の繋がり</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36</a:t>
            </a:fld>
            <a:endParaRPr lang="ja-JP" altLang="en-US" dirty="0">
              <a:solidFill>
                <a:prstClr val="black"/>
              </a:solidFill>
            </a:endParaRPr>
          </a:p>
        </p:txBody>
      </p:sp>
    </p:spTree>
    <p:extLst>
      <p:ext uri="{BB962C8B-B14F-4D97-AF65-F5344CB8AC3E}">
        <p14:creationId xmlns:p14="http://schemas.microsoft.com/office/powerpoint/2010/main" val="236633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42</a:t>
            </a:fld>
            <a:endParaRPr lang="ja-JP" altLang="en-US" dirty="0">
              <a:solidFill>
                <a:prstClr val="black"/>
              </a:solidFill>
            </a:endParaRPr>
          </a:p>
        </p:txBody>
      </p:sp>
    </p:spTree>
    <p:extLst>
      <p:ext uri="{BB962C8B-B14F-4D97-AF65-F5344CB8AC3E}">
        <p14:creationId xmlns:p14="http://schemas.microsoft.com/office/powerpoint/2010/main" val="127209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43</a:t>
            </a:fld>
            <a:endParaRPr lang="ja-JP" altLang="en-US" dirty="0">
              <a:solidFill>
                <a:prstClr val="black"/>
              </a:solidFill>
            </a:endParaRPr>
          </a:p>
        </p:txBody>
      </p:sp>
    </p:spTree>
    <p:extLst>
      <p:ext uri="{BB962C8B-B14F-4D97-AF65-F5344CB8AC3E}">
        <p14:creationId xmlns:p14="http://schemas.microsoft.com/office/powerpoint/2010/main" val="221070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44</a:t>
            </a:fld>
            <a:endParaRPr lang="ja-JP" altLang="en-US" dirty="0">
              <a:solidFill>
                <a:prstClr val="black"/>
              </a:solidFill>
            </a:endParaRPr>
          </a:p>
        </p:txBody>
      </p:sp>
    </p:spTree>
    <p:extLst>
      <p:ext uri="{BB962C8B-B14F-4D97-AF65-F5344CB8AC3E}">
        <p14:creationId xmlns:p14="http://schemas.microsoft.com/office/powerpoint/2010/main" val="390346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45</a:t>
            </a:fld>
            <a:endParaRPr lang="ja-JP" altLang="en-US" dirty="0">
              <a:solidFill>
                <a:prstClr val="black"/>
              </a:solidFill>
            </a:endParaRPr>
          </a:p>
        </p:txBody>
      </p:sp>
    </p:spTree>
    <p:extLst>
      <p:ext uri="{BB962C8B-B14F-4D97-AF65-F5344CB8AC3E}">
        <p14:creationId xmlns:p14="http://schemas.microsoft.com/office/powerpoint/2010/main" val="420387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2163460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46</a:t>
            </a:fld>
            <a:endParaRPr lang="ja-JP" altLang="en-US" dirty="0">
              <a:solidFill>
                <a:prstClr val="black"/>
              </a:solidFill>
            </a:endParaRPr>
          </a:p>
        </p:txBody>
      </p:sp>
    </p:spTree>
    <p:extLst>
      <p:ext uri="{BB962C8B-B14F-4D97-AF65-F5344CB8AC3E}">
        <p14:creationId xmlns:p14="http://schemas.microsoft.com/office/powerpoint/2010/main" val="2270569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51</a:t>
            </a:fld>
            <a:endParaRPr lang="ja-JP" altLang="en-US" dirty="0">
              <a:solidFill>
                <a:prstClr val="black"/>
              </a:solidFill>
            </a:endParaRPr>
          </a:p>
        </p:txBody>
      </p:sp>
    </p:spTree>
    <p:extLst>
      <p:ext uri="{BB962C8B-B14F-4D97-AF65-F5344CB8AC3E}">
        <p14:creationId xmlns:p14="http://schemas.microsoft.com/office/powerpoint/2010/main" val="3253395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53</a:t>
            </a:fld>
            <a:endParaRPr lang="ja-JP" altLang="en-US" dirty="0">
              <a:solidFill>
                <a:prstClr val="black"/>
              </a:solidFill>
            </a:endParaRPr>
          </a:p>
        </p:txBody>
      </p:sp>
    </p:spTree>
    <p:extLst>
      <p:ext uri="{BB962C8B-B14F-4D97-AF65-F5344CB8AC3E}">
        <p14:creationId xmlns:p14="http://schemas.microsoft.com/office/powerpoint/2010/main" val="343378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32949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3464675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訪日外国人旅行者の拡大を図るためには、観光旅行者のみならず、国際会議等の </a:t>
            </a:r>
            <a:r>
              <a:rPr lang="en-US" altLang="ja-JP" dirty="0" smtClean="0"/>
              <a:t>MICE </a:t>
            </a:r>
            <a:r>
              <a:rPr lang="ja-JP" altLang="en-US" dirty="0" smtClean="0"/>
              <a:t>目的での訪日外国人旅行者を増やすことも重要である。</a:t>
            </a:r>
            <a:endParaRPr lang="en-US" altLang="ja-JP" dirty="0" smtClean="0"/>
          </a:p>
          <a:p>
            <a:r>
              <a:rPr lang="ja-JP" altLang="en-US" dirty="0" smtClean="0"/>
              <a:t>また、国際会議の開催は開催地に 大きな経済効果をもたらすのみならず、ビジネス・イノベーションの創出や都市のブラン ド力向上も期待されることから、国際会議の誘致をめぐって各国での国際競争が激しく なっている。このような中で、我が国における国際会議の開催件数は、現在、アジア主要 国で最大となっているが、アジア主要国における国際会議の開催件数に占める割合を現 在より高めることにより、アジア最大の開催国の地位を維持するとともに、より強固なものとすることを目指す。 </a:t>
            </a:r>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71915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178050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3771169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11</a:t>
            </a:fld>
            <a:endParaRPr lang="ja-JP" altLang="en-US" dirty="0">
              <a:solidFill>
                <a:prstClr val="black"/>
              </a:solidFill>
            </a:endParaRPr>
          </a:p>
        </p:txBody>
      </p:sp>
    </p:spTree>
    <p:extLst>
      <p:ext uri="{BB962C8B-B14F-4D97-AF65-F5344CB8AC3E}">
        <p14:creationId xmlns:p14="http://schemas.microsoft.com/office/powerpoint/2010/main" val="23235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linkClick r:id="rId3"/>
              </a:rPr>
              <a:t>http://www.city.osaka.lg.jp/port/page/0000090661.html</a:t>
            </a:r>
            <a:endParaRPr lang="en-US" altLang="ja-JP" dirty="0"/>
          </a:p>
          <a:p>
            <a:endParaRPr lang="en-US" altLang="ja-JP" dirty="0"/>
          </a:p>
          <a:p>
            <a:r>
              <a:rPr lang="en-US" altLang="ja-JP" dirty="0">
                <a:hlinkClick r:id="rId4"/>
              </a:rPr>
              <a:t>http://www.city.osaka.lg.jp/port/cmsfiles/contents/0000090/90661/keikakusho1.pdf</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12</a:t>
            </a:fld>
            <a:endParaRPr lang="ja-JP" altLang="en-US" dirty="0">
              <a:solidFill>
                <a:prstClr val="black"/>
              </a:solidFill>
            </a:endParaRPr>
          </a:p>
        </p:txBody>
      </p:sp>
    </p:spTree>
    <p:extLst>
      <p:ext uri="{BB962C8B-B14F-4D97-AF65-F5344CB8AC3E}">
        <p14:creationId xmlns:p14="http://schemas.microsoft.com/office/powerpoint/2010/main" val="177088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82F0F5B-F288-45BC-9926-93BF07924891}"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381599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Tree>
    <p:extLst>
      <p:ext uri="{BB962C8B-B14F-4D97-AF65-F5344CB8AC3E}">
        <p14:creationId xmlns:p14="http://schemas.microsoft.com/office/powerpoint/2010/main" val="3868717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3453768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17125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876906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71904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6"/>
            <a:ext cx="6425184" cy="685666"/>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322397"/>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786517"/>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70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pPr/>
              <a:t>‹#›</a:t>
            </a:fld>
            <a:endParaRPr lang="ja-JP" altLang="en-US" dirty="0"/>
          </a:p>
        </p:txBody>
      </p:sp>
      <p:sp>
        <p:nvSpPr>
          <p:cNvPr id="7" name="テキスト プレースホルダー 6"/>
          <p:cNvSpPr>
            <a:spLocks noGrp="1"/>
          </p:cNvSpPr>
          <p:nvPr>
            <p:ph type="body" sz="quarter" idx="11" hasCustomPrompt="1"/>
          </p:nvPr>
        </p:nvSpPr>
        <p:spPr>
          <a:xfrm>
            <a:off x="207264" y="1096835"/>
            <a:ext cx="6425184" cy="979047"/>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2214783"/>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94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7" name="テキスト プレースホルダー 6"/>
          <p:cNvSpPr>
            <a:spLocks noGrp="1"/>
          </p:cNvSpPr>
          <p:nvPr>
            <p:ph type="body" sz="quarter" idx="11" hasCustomPrompt="1"/>
          </p:nvPr>
        </p:nvSpPr>
        <p:spPr>
          <a:xfrm>
            <a:off x="207264" y="1016000"/>
            <a:ext cx="6425184" cy="434848"/>
          </a:xfrm>
          <a:noFill/>
        </p:spPr>
        <p:txBody>
          <a:bodyPr anchor="b">
            <a:normAutofit/>
          </a:bodyPr>
          <a:lstStyle>
            <a:lvl1pPr marL="0" indent="0">
              <a:buNone/>
              <a:defRPr sz="1600" b="1">
                <a:solidFill>
                  <a:schemeClr val="tx1"/>
                </a:solidFill>
              </a:defRPr>
            </a:lvl1pPr>
          </a:lstStyle>
          <a:p>
            <a:pPr lvl="0"/>
            <a:r>
              <a:rPr kumimoji="1" lang="ja-JP" altLang="en-US" dirty="0" smtClean="0"/>
              <a:t>サブタイトル</a:t>
            </a:r>
            <a:endParaRPr kumimoji="1" lang="ja-JP" altLang="en-US" dirty="0"/>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cxnSp>
        <p:nvCxnSpPr>
          <p:cNvPr id="4" name="直線コネクタ 3"/>
          <p:cNvCxnSpPr/>
          <p:nvPr userDrawn="1"/>
        </p:nvCxnSpPr>
        <p:spPr>
          <a:xfrm>
            <a:off x="207264" y="1473998"/>
            <a:ext cx="64251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99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8625" y="7429827"/>
            <a:ext cx="5252847" cy="1104573"/>
          </a:xfrm>
          <a:noFill/>
          <a:ln>
            <a:noFill/>
          </a:ln>
        </p:spPr>
        <p:txBody>
          <a:bodyPr anchor="b">
            <a:normAutofit/>
          </a:bodyPr>
          <a:lstStyle>
            <a:lvl1pPr algn="l">
              <a:defRPr sz="2800" b="1">
                <a:solidFill>
                  <a:schemeClr val="tx1"/>
                </a:solidFill>
              </a:defRPr>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428625" y="8534400"/>
            <a:ext cx="4800600" cy="763015"/>
          </a:xfrm>
        </p:spPr>
        <p:txBody>
          <a:bodyPr>
            <a:normAutofit/>
          </a:bodyPr>
          <a:lstStyle>
            <a:lvl1pPr marL="0" indent="0" algn="l">
              <a:buNone/>
              <a:defRPr sz="1600">
                <a:solidFill>
                  <a:schemeClr val="tx1"/>
                </a:solidFill>
              </a:defRPr>
            </a:lvl1pPr>
            <a:lvl2pPr marL="342886" indent="0" algn="ctr">
              <a:buNone/>
              <a:defRPr>
                <a:solidFill>
                  <a:schemeClr val="tx1">
                    <a:tint val="75000"/>
                  </a:schemeClr>
                </a:solidFill>
              </a:defRPr>
            </a:lvl2pPr>
            <a:lvl3pPr marL="685771" indent="0" algn="ctr">
              <a:buNone/>
              <a:defRPr>
                <a:solidFill>
                  <a:schemeClr val="tx1">
                    <a:tint val="75000"/>
                  </a:schemeClr>
                </a:solidFill>
              </a:defRPr>
            </a:lvl3pPr>
            <a:lvl4pPr marL="1028657" indent="0" algn="ctr">
              <a:buNone/>
              <a:defRPr>
                <a:solidFill>
                  <a:schemeClr val="tx1">
                    <a:tint val="75000"/>
                  </a:schemeClr>
                </a:solidFill>
              </a:defRPr>
            </a:lvl4pPr>
            <a:lvl5pPr marL="1371543" indent="0" algn="ctr">
              <a:buNone/>
              <a:defRPr>
                <a:solidFill>
                  <a:schemeClr val="tx1">
                    <a:tint val="75000"/>
                  </a:schemeClr>
                </a:solidFill>
              </a:defRPr>
            </a:lvl5pPr>
            <a:lvl6pPr marL="1714428" indent="0" algn="ctr">
              <a:buNone/>
              <a:defRPr>
                <a:solidFill>
                  <a:schemeClr val="tx1">
                    <a:tint val="75000"/>
                  </a:schemeClr>
                </a:solidFill>
              </a:defRPr>
            </a:lvl6pPr>
            <a:lvl7pPr marL="2057314" indent="0" algn="ctr">
              <a:buNone/>
              <a:defRPr>
                <a:solidFill>
                  <a:schemeClr val="tx1">
                    <a:tint val="75000"/>
                  </a:schemeClr>
                </a:solidFill>
              </a:defRPr>
            </a:lvl7pPr>
            <a:lvl8pPr marL="2400200" indent="0" algn="ctr">
              <a:buNone/>
              <a:defRPr>
                <a:solidFill>
                  <a:schemeClr val="tx1">
                    <a:tint val="75000"/>
                  </a:schemeClr>
                </a:solidFill>
              </a:defRPr>
            </a:lvl8pPr>
            <a:lvl9pPr marL="2743085"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305" y="186690"/>
            <a:ext cx="942975" cy="266700"/>
          </a:xfrm>
          <a:prstGeom prst="rect">
            <a:avLst/>
          </a:prstGeom>
        </p:spPr>
      </p:pic>
      <p:pic>
        <p:nvPicPr>
          <p:cNvPr id="5" name="図 4"/>
          <p:cNvPicPr>
            <a:picLocks noChangeAspect="1"/>
          </p:cNvPicPr>
          <p:nvPr userDrawn="1"/>
        </p:nvPicPr>
        <p:blipFill>
          <a:blip r:embed="rId3"/>
          <a:stretch>
            <a:fillRect/>
          </a:stretch>
        </p:blipFill>
        <p:spPr>
          <a:xfrm>
            <a:off x="1592008" y="186690"/>
            <a:ext cx="937474" cy="314328"/>
          </a:xfrm>
          <a:prstGeom prst="rect">
            <a:avLst/>
          </a:prstGeom>
        </p:spPr>
      </p:pic>
    </p:spTree>
    <p:extLst>
      <p:ext uri="{BB962C8B-B14F-4D97-AF65-F5344CB8AC3E}">
        <p14:creationId xmlns:p14="http://schemas.microsoft.com/office/powerpoint/2010/main" val="2665214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270824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
        <p:nvSpPr>
          <p:cNvPr id="8" name="タイトル 1"/>
          <p:cNvSpPr>
            <a:spLocks noGrp="1"/>
          </p:cNvSpPr>
          <p:nvPr>
            <p:ph type="title"/>
          </p:nvPr>
        </p:nvSpPr>
        <p:spPr>
          <a:xfrm>
            <a:off x="207264" y="195072"/>
            <a:ext cx="6425184" cy="761541"/>
          </a:xfrm>
          <a:noFill/>
          <a:ln>
            <a:noFill/>
          </a:ln>
        </p:spPr>
        <p:txBody>
          <a:bodyPr anchor="b">
            <a:noAutofit/>
          </a:bodyPr>
          <a:lstStyle>
            <a:lvl1pPr marL="85725" indent="0" algn="l">
              <a:defRPr sz="2000">
                <a:solidFill>
                  <a:schemeClr val="tx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97681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基本版） 中表紙_Proposal">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bwMode="gray">
          <a:xfrm>
            <a:off x="600392" y="3068001"/>
            <a:ext cx="5657217" cy="964035"/>
          </a:xfrm>
          <a:prstGeom prst="rect">
            <a:avLst/>
          </a:prstGeom>
          <a:noFill/>
        </p:spPr>
        <p:txBody>
          <a:bodyPr wrap="none" lIns="72000" rIns="73152" anchor="ctr" anchorCtr="0">
            <a:noAutofit/>
          </a:bodyPr>
          <a:lstStyle>
            <a:lvl1pPr marL="0" indent="0" algn="l">
              <a:lnSpc>
                <a:spcPct val="100000"/>
              </a:lnSpc>
              <a:spcBef>
                <a:spcPts val="0"/>
              </a:spcBef>
              <a:buNone/>
              <a:defRPr sz="2000" b="1" baseline="0">
                <a:solidFill>
                  <a:schemeClr val="tx1"/>
                </a:solidFill>
                <a:latin typeface="Arial" pitchFamily="34" charset="0"/>
                <a:cs typeface="Arial" pitchFamily="34" charset="0"/>
              </a:defRPr>
            </a:lvl1pPr>
          </a:lstStyle>
          <a:p>
            <a:pPr lvl="0"/>
            <a:r>
              <a:rPr lang="ja-JP" altLang="en-US" dirty="0" smtClean="0"/>
              <a:t>中表紙タイトル</a:t>
            </a:r>
          </a:p>
        </p:txBody>
      </p:sp>
      <p:sp>
        <p:nvSpPr>
          <p:cNvPr id="9" name="スライド番号プレースホルダー 2"/>
          <p:cNvSpPr>
            <a:spLocks noGrp="1"/>
          </p:cNvSpPr>
          <p:nvPr>
            <p:ph type="sldNum" sz="quarter" idx="11"/>
          </p:nvPr>
        </p:nvSpPr>
        <p:spPr>
          <a:xfrm>
            <a:off x="5032248" y="9521952"/>
            <a:ext cx="1600200" cy="235616"/>
          </a:xfrm>
          <a:prstGeom prst="rect">
            <a:avLst/>
          </a:prstGeom>
        </p:spPr>
        <p:txBody>
          <a:bodyPr/>
          <a:lstStyle>
            <a:lvl1pPr algn="r">
              <a:defRPr sz="1000"/>
            </a:lvl1pPr>
          </a:lstStyle>
          <a:p>
            <a:fld id="{2F5FFCC2-724E-4DD4-AEC6-56C0720B265A}"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1915777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048051197"/>
      </p:ext>
    </p:extLst>
  </p:cSld>
  <p:clrMap bg1="lt1" tx1="dk1" bg2="lt2" tx2="dk2" accent1="accent1" accent2="accent2" accent3="accent3" accent4="accent4" accent5="accent5" accent6="accent6" hlink="hlink" folHlink="folHlink"/>
  <p:sldLayoutIdLst>
    <p:sldLayoutId id="2147483668" r:id="rId1"/>
    <p:sldLayoutId id="2147483676" r:id="rId2"/>
    <p:sldLayoutId id="2147483680" r:id="rId3"/>
    <p:sldLayoutId id="2147483678" r:id="rId4"/>
    <p:sldLayoutId id="2147483695" r:id="rId5"/>
    <p:sldLayoutId id="2147483696" r:id="rId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822829720"/>
      </p:ext>
    </p:extLst>
  </p:cSld>
  <p:clrMap bg1="lt1" tx1="dk1" bg2="lt2" tx2="dk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3560552021"/>
      </p:ext>
    </p:extLst>
  </p:cSld>
  <p:clrMap bg1="lt1" tx1="dk1" bg2="lt2" tx2="dk2" accent1="accent1" accent2="accent2" accent3="accent3" accent4="accent4" accent5="accent5" accent6="accent6" hlink="hlink" folHlink="folHlink"/>
  <p:sldLayoutIdLst>
    <p:sldLayoutId id="2147483686" r:id="rId1"/>
    <p:sldLayoutId id="2147483688"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88693" y="197600"/>
            <a:ext cx="6280615" cy="941200"/>
          </a:xfrm>
          <a:prstGeom prst="rect">
            <a:avLst/>
          </a:prstGeom>
        </p:spPr>
        <p:txBody>
          <a:bodyPr vert="horz" lIns="0" tIns="0" rIns="0" bIns="0" rtlCol="0" anchor="b" anchorCtr="0">
            <a:noAutofit/>
          </a:bodyPr>
          <a:lstStyle/>
          <a:p>
            <a:r>
              <a:rPr lang="ja-JP" altLang="en-US" noProof="0" dirty="0" smtClean="0"/>
              <a:t>キーメッセージを入力（本スライドで一番伝えたいこと＜名詞止め・体言止め不可＞）</a:t>
            </a:r>
            <a:endParaRPr lang="en-US" noProof="0" dirty="0"/>
          </a:p>
        </p:txBody>
      </p:sp>
      <p:sp>
        <p:nvSpPr>
          <p:cNvPr id="3" name="テキスト プレースホルダー 2"/>
          <p:cNvSpPr>
            <a:spLocks noGrp="1"/>
          </p:cNvSpPr>
          <p:nvPr>
            <p:ph type="body" idx="1"/>
          </p:nvPr>
        </p:nvSpPr>
        <p:spPr bwMode="gray">
          <a:xfrm>
            <a:off x="288692" y="2132000"/>
            <a:ext cx="3015692" cy="6968000"/>
          </a:xfrm>
          <a:prstGeom prst="rect">
            <a:avLst/>
          </a:prstGeom>
        </p:spPr>
        <p:txBody>
          <a:bodyPr vert="horz" lIns="72000" tIns="0" rIns="0" bIns="0" rtlCol="0">
            <a:no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1 </a:t>
            </a:r>
            <a:r>
              <a:rPr kumimoji="1" lang="ja-JP" altLang="en-US" dirty="0" smtClean="0"/>
              <a:t>レベル</a:t>
            </a:r>
          </a:p>
          <a:p>
            <a:pPr lvl="2"/>
            <a:r>
              <a:rPr kumimoji="1" lang="ja-JP" altLang="en-US" dirty="0" smtClean="0"/>
              <a:t>第 </a:t>
            </a:r>
            <a:r>
              <a:rPr kumimoji="1" lang="en-US" altLang="ja-JP" dirty="0" smtClean="0"/>
              <a:t>2 </a:t>
            </a:r>
            <a:r>
              <a:rPr kumimoji="1" lang="ja-JP" altLang="en-US" dirty="0" smtClean="0"/>
              <a:t>レベル</a:t>
            </a:r>
          </a:p>
          <a:p>
            <a:pPr lvl="3"/>
            <a:r>
              <a:rPr kumimoji="1" lang="ja-JP" altLang="en-US" dirty="0" smtClean="0"/>
              <a:t>第 </a:t>
            </a:r>
            <a:r>
              <a:rPr kumimoji="1" lang="en-US" altLang="ja-JP" dirty="0" smtClean="0"/>
              <a:t>3 </a:t>
            </a:r>
            <a:r>
              <a:rPr kumimoji="1" lang="ja-JP" altLang="en-US" dirty="0" smtClean="0"/>
              <a:t>レベル</a:t>
            </a:r>
          </a:p>
        </p:txBody>
      </p:sp>
    </p:spTree>
    <p:extLst>
      <p:ext uri="{BB962C8B-B14F-4D97-AF65-F5344CB8AC3E}">
        <p14:creationId xmlns:p14="http://schemas.microsoft.com/office/powerpoint/2010/main" val="229293965"/>
      </p:ext>
    </p:extLst>
  </p:cSld>
  <p:clrMap bg1="lt1" tx1="dk1" bg2="lt2" tx2="dk2" accent1="accent1" accent2="accent2" accent3="accent3" accent4="accent4" accent5="accent5" accent6="accent6" hlink="hlink" folHlink="folHlink"/>
  <p:sldLayoutIdLst>
    <p:sldLayoutId id="2147483691" r:id="rId1"/>
    <p:sldLayoutId id="2147483693"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ftr="0" dt="0"/>
  <p:txStyles>
    <p:titleStyle>
      <a:lvl1pPr algn="l" defTabSz="685767" rtl="0" eaLnBrk="1" latinLnBrk="0" hangingPunct="1">
        <a:spcBef>
          <a:spcPct val="0"/>
        </a:spcBef>
        <a:buNone/>
        <a:defRPr kumimoji="1" sz="1385" b="1" kern="1200">
          <a:solidFill>
            <a:schemeClr val="tx1"/>
          </a:solidFill>
          <a:latin typeface="+mj-lt"/>
          <a:ea typeface="+mj-ea"/>
          <a:cs typeface="+mj-cs"/>
        </a:defRPr>
      </a:lvl1pPr>
    </p:titleStyle>
    <p:body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p:bodyStyle>
    <p:otherStyle>
      <a:defPPr>
        <a:defRPr lang="en-US"/>
      </a:defPPr>
      <a:lvl1pPr marL="0" algn="l" defTabSz="685767" rtl="0" eaLnBrk="1" latinLnBrk="0" hangingPunct="1">
        <a:defRPr kumimoji="1" sz="1350" kern="1200">
          <a:solidFill>
            <a:schemeClr val="tx1"/>
          </a:solidFill>
          <a:latin typeface="+mn-lt"/>
          <a:ea typeface="+mn-ea"/>
          <a:cs typeface="+mn-cs"/>
        </a:defRPr>
      </a:lvl1pPr>
      <a:lvl2pPr marL="342884" algn="l" defTabSz="685767" rtl="0" eaLnBrk="1" latinLnBrk="0" hangingPunct="1">
        <a:defRPr kumimoji="1" sz="1350" kern="1200">
          <a:solidFill>
            <a:schemeClr val="tx1"/>
          </a:solidFill>
          <a:latin typeface="+mn-lt"/>
          <a:ea typeface="+mn-ea"/>
          <a:cs typeface="+mn-cs"/>
        </a:defRPr>
      </a:lvl2pPr>
      <a:lvl3pPr marL="685767" algn="l" defTabSz="685767" rtl="0" eaLnBrk="1" latinLnBrk="0" hangingPunct="1">
        <a:defRPr kumimoji="1" sz="1350" kern="1200">
          <a:solidFill>
            <a:schemeClr val="tx1"/>
          </a:solidFill>
          <a:latin typeface="+mn-lt"/>
          <a:ea typeface="+mn-ea"/>
          <a:cs typeface="+mn-cs"/>
        </a:defRPr>
      </a:lvl3pPr>
      <a:lvl4pPr marL="1028651" algn="l" defTabSz="685767" rtl="0" eaLnBrk="1" latinLnBrk="0" hangingPunct="1">
        <a:defRPr kumimoji="1" sz="1350" kern="1200">
          <a:solidFill>
            <a:schemeClr val="tx1"/>
          </a:solidFill>
          <a:latin typeface="+mn-lt"/>
          <a:ea typeface="+mn-ea"/>
          <a:cs typeface="+mn-cs"/>
        </a:defRPr>
      </a:lvl4pPr>
      <a:lvl5pPr marL="1371534" algn="l" defTabSz="685767" rtl="0" eaLnBrk="1" latinLnBrk="0" hangingPunct="1">
        <a:defRPr kumimoji="1" sz="1350" kern="1200">
          <a:solidFill>
            <a:schemeClr val="tx1"/>
          </a:solidFill>
          <a:latin typeface="+mn-lt"/>
          <a:ea typeface="+mn-ea"/>
          <a:cs typeface="+mn-cs"/>
        </a:defRPr>
      </a:lvl5pPr>
      <a:lvl6pPr marL="1714419" algn="l" defTabSz="685767" rtl="0" eaLnBrk="1" latinLnBrk="0" hangingPunct="1">
        <a:defRPr kumimoji="1" sz="1350" kern="1200">
          <a:solidFill>
            <a:schemeClr val="tx1"/>
          </a:solidFill>
          <a:latin typeface="+mn-lt"/>
          <a:ea typeface="+mn-ea"/>
          <a:cs typeface="+mn-cs"/>
        </a:defRPr>
      </a:lvl6pPr>
      <a:lvl7pPr marL="2057302" algn="l" defTabSz="685767" rtl="0" eaLnBrk="1" latinLnBrk="0" hangingPunct="1">
        <a:defRPr kumimoji="1" sz="1350" kern="1200">
          <a:solidFill>
            <a:schemeClr val="tx1"/>
          </a:solidFill>
          <a:latin typeface="+mn-lt"/>
          <a:ea typeface="+mn-ea"/>
          <a:cs typeface="+mn-cs"/>
        </a:defRPr>
      </a:lvl7pPr>
      <a:lvl8pPr marL="2400185" algn="l" defTabSz="685767" rtl="0" eaLnBrk="1" latinLnBrk="0" hangingPunct="1">
        <a:defRPr kumimoji="1" sz="1350" kern="1200">
          <a:solidFill>
            <a:schemeClr val="tx1"/>
          </a:solidFill>
          <a:latin typeface="+mn-lt"/>
          <a:ea typeface="+mn-ea"/>
          <a:cs typeface="+mn-cs"/>
        </a:defRPr>
      </a:lvl8pPr>
      <a:lvl9pPr marL="2743069" algn="l" defTabSz="685767"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0">
          <p15:clr>
            <a:srgbClr val="A4A3A4"/>
          </p15:clr>
        </p15:guide>
        <p15:guide id="2" orient="horz" pos="96">
          <p15:clr>
            <a:srgbClr val="A4A3A4"/>
          </p15:clr>
        </p15:guide>
        <p15:guide id="3" pos="3007">
          <p15:clr>
            <a:srgbClr val="A4A3A4"/>
          </p15:clr>
        </p15:guide>
        <p15:guide id="4" pos="3233">
          <p15:clr>
            <a:srgbClr val="A4A3A4"/>
          </p15:clr>
        </p15:guide>
        <p15:guide id="5" pos="5978">
          <p15:clr>
            <a:srgbClr val="A4A3A4"/>
          </p15:clr>
        </p15:guide>
        <p15:guide id="6" pos="262">
          <p15:clr>
            <a:srgbClr val="A4A3A4"/>
          </p15:clr>
        </p15:guide>
        <p15:guide id="7" orient="horz" pos="504">
          <p15:clr>
            <a:srgbClr val="A4A3A4"/>
          </p15:clr>
        </p15:guide>
        <p15:guide id="8" orient="horz" pos="640">
          <p15:clr>
            <a:srgbClr val="A4A3A4"/>
          </p15:clr>
        </p15:guide>
        <p15:guide id="9" orient="horz" pos="935">
          <p15:clr>
            <a:srgbClr val="A4A3A4"/>
          </p15:clr>
        </p15:guide>
        <p15:guide id="10" orient="horz" pos="3974">
          <p15:clr>
            <a:srgbClr val="A4A3A4"/>
          </p15:clr>
        </p15:guide>
        <p15:guide id="11" orient="horz" pos="4156">
          <p15:clr>
            <a:srgbClr val="A4A3A4"/>
          </p15:clr>
        </p15:guide>
        <p15:guide id="12" orient="horz" pos="426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g"/><Relationship Id="rId7"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pixabay.com/ja/%E3%82%AF%E3%83%A9%E3%82%B7%E3%83%83%E3%82%AF%E9%9F%B3%E6%A5%BD-%E3%82%B3%E3%83%B3%E3%82%B5%E3%83%BC%E3%83%88-%E3%83%9E%E3%82%AF%E3%83%AD-%E9%9F%B3%E6%A5%BD-%E6%A5%BD%E5%99%A8-%E3%83%9F%E3%83%A5%E3%83%BC%E3%82%B8%E3%82%B7%E3%83%A3%E3%83%B3-1838390/" TargetMode="External"/><Relationship Id="rId5" Type="http://schemas.openxmlformats.org/officeDocument/2006/relationships/image" Target="../media/image60.jpe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63.jpeg"/></Relationships>
</file>

<file path=ppt/slides/_rels/slide26.xml.rels><?xml version="1.0" encoding="UTF-8" standalone="yes"?>
<Relationships xmlns="http://schemas.openxmlformats.org/package/2006/relationships"><Relationship Id="rId8" Type="http://schemas.openxmlformats.org/officeDocument/2006/relationships/hyperlink" Target="https://pixabay.com/ja/%E8%A8%88%E7%AE%97%E3%81%95%E3%82%8C%E3%81%BE%E3%81%97%E3%81%9F-%E3%82%BF%E3%83%96%E3%83%AC%E3%83%83%E3%83%88-%E6%8A%80%E8%A1%93-%E3%82%BF%E3%83%83%E3%83%81-%E3%82%B3%E3%83%B3%E3%83%94%E3%83%A5%E3%83%BC%E3%82%BF-%E7%94%BB%E9%9D%A2-820272/" TargetMode="External"/><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hyperlink" Target="https://pixabay.com/ja/%E3%83%8F%E3%82%A4%E3%82%AB%E3%83%BC-%E3%83%90%E3%83%83%E3%82%AF%E3%83%91%E3%83%83%E3%82%AB%E3%83%BC-%E3%83%8F%E3%82%A4%E3%82%AD%E3%83%B3%E3%82%B0-%E6%9E%97-%E8%87%AA%E7%84%B6-%E8%8B%A5%E3%81%84%E3%81%A7%E3%81%99-%E4%BA%BA-918704/" TargetMode="External"/><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emf"/><Relationship Id="rId2" Type="http://schemas.openxmlformats.org/officeDocument/2006/relationships/image" Target="../media/image102.jpeg"/><Relationship Id="rId1" Type="http://schemas.openxmlformats.org/officeDocument/2006/relationships/slideLayout" Target="../slideLayouts/slideLayout5.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5.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emf"/></Relationships>
</file>

<file path=ppt/slides/_rels/slide6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gif"/><Relationship Id="rId1" Type="http://schemas.openxmlformats.org/officeDocument/2006/relationships/slideLayout" Target="../slideLayouts/slideLayout5.xml"/><Relationship Id="rId5" Type="http://schemas.openxmlformats.org/officeDocument/2006/relationships/image" Target="../media/image135.gif"/><Relationship Id="rId4" Type="http://schemas.openxmlformats.org/officeDocument/2006/relationships/image" Target="../media/image134.gif"/></Relationships>
</file>

<file path=ppt/slides/_rels/slide6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jpeg"/><Relationship Id="rId3" Type="http://schemas.openxmlformats.org/officeDocument/2006/relationships/image" Target="../media/image137.png"/><Relationship Id="rId7" Type="http://schemas.openxmlformats.org/officeDocument/2006/relationships/image" Target="../media/image141.jpeg"/><Relationship Id="rId12" Type="http://schemas.openxmlformats.org/officeDocument/2006/relationships/image" Target="../media/image146.png"/><Relationship Id="rId2" Type="http://schemas.openxmlformats.org/officeDocument/2006/relationships/image" Target="../media/image136.png"/><Relationship Id="rId1" Type="http://schemas.openxmlformats.org/officeDocument/2006/relationships/slideLayout" Target="../slideLayouts/slideLayout5.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6"/>
          <p:cNvSpPr txBox="1">
            <a:spLocks/>
          </p:cNvSpPr>
          <p:nvPr/>
        </p:nvSpPr>
        <p:spPr bwMode="gray">
          <a:xfrm>
            <a:off x="235145" y="1804840"/>
            <a:ext cx="6441880" cy="1458819"/>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r>
              <a:rPr lang="ja-JP" altLang="en-US" sz="4000" b="0" dirty="0" smtClean="0">
                <a:solidFill>
                  <a:prstClr val="black"/>
                </a:solidFill>
                <a:latin typeface="ＭＳ Ｐゴシック" panose="020B0600070205080204" pitchFamily="50" charset="-128"/>
                <a:ea typeface="ＭＳ Ｐゴシック" panose="020B0600070205080204" pitchFamily="50" charset="-128"/>
              </a:rPr>
              <a:t>大阪ＩＲ基本構想（案）</a:t>
            </a:r>
            <a:endParaRPr lang="en-US" altLang="ja-JP" sz="4000" b="0" dirty="0" smtClean="0">
              <a:solidFill>
                <a:prstClr val="black"/>
              </a:solidFill>
              <a:latin typeface="ＭＳ Ｐゴシック" panose="020B0600070205080204" pitchFamily="50" charset="-128"/>
              <a:ea typeface="ＭＳ Ｐゴシック" panose="020B0600070205080204" pitchFamily="50" charset="-128"/>
            </a:endParaRPr>
          </a:p>
          <a:p>
            <a:pPr algn="ctr">
              <a:spcBef>
                <a:spcPts val="600"/>
              </a:spcBef>
            </a:pPr>
            <a:endParaRPr lang="en-US" altLang="ja-JP" sz="1200" b="0" dirty="0">
              <a:solidFill>
                <a:prstClr val="black"/>
              </a:solidFill>
              <a:latin typeface="HGPｺﾞｼｯｸE" panose="020B0900000000000000" pitchFamily="50" charset="-128"/>
              <a:ea typeface="HGPｺﾞｼｯｸE" panose="020B0900000000000000" pitchFamily="50" charset="-128"/>
            </a:endParaRPr>
          </a:p>
        </p:txBody>
      </p:sp>
      <p:sp>
        <p:nvSpPr>
          <p:cNvPr id="8" name="タイトル 6"/>
          <p:cNvSpPr txBox="1">
            <a:spLocks/>
          </p:cNvSpPr>
          <p:nvPr/>
        </p:nvSpPr>
        <p:spPr bwMode="gray">
          <a:xfrm>
            <a:off x="2214913" y="8148150"/>
            <a:ext cx="2528047" cy="1117535"/>
          </a:xfrm>
          <a:prstGeom prst="rect">
            <a:avLst/>
          </a:prstGeom>
          <a:noFill/>
          <a:ln>
            <a:noFill/>
          </a:ln>
          <a:effectLst>
            <a:softEdge rad="127000"/>
          </a:effectLst>
        </p:spPr>
        <p:txBody>
          <a:bodyPr vert="horz" lIns="180000" tIns="0" rIns="180000" bIns="0" rtlCol="0" anchor="ctr" anchorCtr="0">
            <a:normAutofit fontScale="97500"/>
          </a:bodyPr>
          <a:lstStyle>
            <a:lvl1pPr algn="l" defTabSz="685767" rtl="0" eaLnBrk="1" latinLnBrk="0" hangingPunct="1">
              <a:spcBef>
                <a:spcPct val="0"/>
              </a:spcBef>
              <a:buNone/>
              <a:defRPr kumimoji="1" sz="2800" b="1" kern="1200">
                <a:solidFill>
                  <a:schemeClr val="tx1"/>
                </a:solidFill>
                <a:latin typeface="+mj-lt"/>
                <a:ea typeface="+mj-ea"/>
                <a:cs typeface="+mj-cs"/>
              </a:defRPr>
            </a:lvl1pPr>
          </a:lstStyle>
          <a:p>
            <a:pPr algn="ctr">
              <a:spcBef>
                <a:spcPts val="0"/>
              </a:spcBef>
            </a:pPr>
            <a:r>
              <a:rPr lang="en-US" altLang="ja-JP" sz="1600" b="0" dirty="0" smtClean="0">
                <a:solidFill>
                  <a:prstClr val="black"/>
                </a:solidFill>
                <a:latin typeface="+mn-lt"/>
                <a:ea typeface="+mn-ea"/>
              </a:rPr>
              <a:t>2019</a:t>
            </a:r>
            <a:r>
              <a:rPr lang="ja-JP" altLang="en-US" sz="1600" b="0" dirty="0" smtClean="0">
                <a:solidFill>
                  <a:prstClr val="black"/>
                </a:solidFill>
                <a:latin typeface="+mn-lt"/>
                <a:ea typeface="+mn-ea"/>
              </a:rPr>
              <a:t>年</a:t>
            </a:r>
            <a:r>
              <a:rPr lang="en-US" altLang="ja-JP" sz="1600" b="0" dirty="0" smtClean="0">
                <a:solidFill>
                  <a:prstClr val="black"/>
                </a:solidFill>
                <a:latin typeface="+mn-lt"/>
                <a:ea typeface="+mn-ea"/>
              </a:rPr>
              <a:t>2</a:t>
            </a:r>
            <a:r>
              <a:rPr lang="ja-JP" altLang="en-US" sz="1600" b="0" dirty="0" smtClean="0">
                <a:solidFill>
                  <a:prstClr val="black"/>
                </a:solidFill>
                <a:latin typeface="+mn-lt"/>
                <a:ea typeface="+mn-ea"/>
              </a:rPr>
              <a:t>月</a:t>
            </a:r>
            <a:endParaRPr lang="en-US" altLang="ja-JP" sz="1600" b="0" dirty="0" smtClean="0">
              <a:solidFill>
                <a:prstClr val="black"/>
              </a:solidFill>
              <a:latin typeface="+mn-lt"/>
              <a:ea typeface="+mn-ea"/>
            </a:endParaRPr>
          </a:p>
          <a:p>
            <a:pPr algn="ctr">
              <a:spcBef>
                <a:spcPts val="0"/>
              </a:spcBef>
            </a:pPr>
            <a:r>
              <a:rPr lang="ja-JP" altLang="en-US" sz="1600" b="0" dirty="0" smtClean="0">
                <a:solidFill>
                  <a:prstClr val="black"/>
                </a:solidFill>
                <a:latin typeface="+mn-lt"/>
                <a:ea typeface="+mn-ea"/>
              </a:rPr>
              <a:t>大阪府</a:t>
            </a:r>
            <a:r>
              <a:rPr lang="ja-JP" altLang="en-US" sz="1600" b="0" dirty="0">
                <a:solidFill>
                  <a:prstClr val="black"/>
                </a:solidFill>
                <a:latin typeface="+mn-lt"/>
                <a:ea typeface="+mn-ea"/>
              </a:rPr>
              <a:t>・</a:t>
            </a:r>
            <a:r>
              <a:rPr lang="ja-JP" altLang="en-US" sz="1600" b="0" dirty="0" smtClean="0">
                <a:solidFill>
                  <a:prstClr val="black"/>
                </a:solidFill>
                <a:latin typeface="+mn-lt"/>
                <a:ea typeface="+mn-ea"/>
              </a:rPr>
              <a:t>大阪市</a:t>
            </a:r>
            <a:endParaRPr lang="en-US" altLang="ja-JP" sz="1600" b="0" dirty="0" smtClean="0">
              <a:solidFill>
                <a:prstClr val="black"/>
              </a:solidFill>
              <a:latin typeface="+mn-lt"/>
              <a:ea typeface="+mn-ea"/>
            </a:endParaRPr>
          </a:p>
        </p:txBody>
      </p:sp>
      <p:pic>
        <p:nvPicPr>
          <p:cNvPr id="11" name="図 10"/>
          <p:cNvPicPr>
            <a:picLocks/>
          </p:cNvPicPr>
          <p:nvPr/>
        </p:nvPicPr>
        <p:blipFill>
          <a:blip r:embed="rId3"/>
          <a:stretch>
            <a:fillRect/>
          </a:stretch>
        </p:blipFill>
        <p:spPr>
          <a:xfrm>
            <a:off x="1049063" y="4832725"/>
            <a:ext cx="2304000" cy="1476000"/>
          </a:xfrm>
          <a:prstGeom prst="rect">
            <a:avLst/>
          </a:prstGeom>
          <a:ln w="57150">
            <a:solidFill>
              <a:schemeClr val="bg1"/>
            </a:solidFill>
          </a:ln>
          <a:effectLst/>
        </p:spPr>
      </p:pic>
      <p:pic>
        <p:nvPicPr>
          <p:cNvPr id="12" name="図 11"/>
          <p:cNvPicPr>
            <a:picLocks noChangeAspect="1"/>
          </p:cNvPicPr>
          <p:nvPr/>
        </p:nvPicPr>
        <p:blipFill>
          <a:blip r:embed="rId4"/>
          <a:stretch>
            <a:fillRect/>
          </a:stretch>
        </p:blipFill>
        <p:spPr>
          <a:xfrm>
            <a:off x="1043265" y="6350292"/>
            <a:ext cx="2309798" cy="1614639"/>
          </a:xfrm>
          <a:prstGeom prst="rect">
            <a:avLst/>
          </a:prstGeom>
          <a:ln w="38100">
            <a:solidFill>
              <a:schemeClr val="bg1"/>
            </a:solidFill>
          </a:ln>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227" y="4832725"/>
            <a:ext cx="2281046" cy="1475420"/>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227" y="6350293"/>
            <a:ext cx="2281046" cy="1614639"/>
          </a:xfrm>
          <a:prstGeom prst="rect">
            <a:avLst/>
          </a:prstGeom>
        </p:spPr>
      </p:pic>
    </p:spTree>
    <p:extLst>
      <p:ext uri="{BB962C8B-B14F-4D97-AF65-F5344CB8AC3E}">
        <p14:creationId xmlns:p14="http://schemas.microsoft.com/office/powerpoint/2010/main" val="224206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10" name="正方形/長方形 9"/>
          <p:cNvSpPr/>
          <p:nvPr/>
        </p:nvSpPr>
        <p:spPr>
          <a:xfrm>
            <a:off x="3593139" y="1779946"/>
            <a:ext cx="2534843"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a:t>
            </a:r>
            <a:r>
              <a:rPr lang="ja-JP" altLang="en-US" sz="750" b="1" u="sng" dirty="0">
                <a:solidFill>
                  <a:prstClr val="black"/>
                </a:solidFill>
                <a:latin typeface="ＭＳ Ｐゴシック"/>
              </a:rPr>
              <a:t>・</a:t>
            </a:r>
            <a:r>
              <a:rPr lang="ja-JP" altLang="en-US" sz="750" b="1" u="sng" dirty="0" smtClean="0">
                <a:solidFill>
                  <a:prstClr val="black"/>
                </a:solidFill>
                <a:latin typeface="ＭＳ Ｐゴシック"/>
              </a:rPr>
              <a:t>主要</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施設規模の分布</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４</a:t>
            </a:r>
            <a:endParaRPr lang="ja-JP" altLang="en-US" sz="750" b="1" u="sng" baseline="30000" dirty="0">
              <a:solidFill>
                <a:prstClr val="black"/>
              </a:solidFill>
              <a:latin typeface="ＭＳ Ｐゴシック"/>
            </a:endParaRPr>
          </a:p>
        </p:txBody>
      </p:sp>
      <p:sp>
        <p:nvSpPr>
          <p:cNvPr id="11" name="テキスト ボックス 10"/>
          <p:cNvSpPr txBox="1"/>
          <p:nvPr/>
        </p:nvSpPr>
        <p:spPr>
          <a:xfrm>
            <a:off x="3698805" y="2251796"/>
            <a:ext cx="180425" cy="1175870"/>
          </a:xfrm>
          <a:prstGeom prst="rect">
            <a:avLst/>
          </a:prstGeom>
          <a:noFill/>
        </p:spPr>
        <p:txBody>
          <a:bodyPr vert="eaVert" wrap="square" lIns="36000" tIns="36000" rIns="36000" bIns="36000" rtlCol="0" anchor="ctr" anchorCtr="0">
            <a:spAutoFit/>
          </a:bodyPr>
          <a:lstStyle/>
          <a:p>
            <a:pPr>
              <a:buSzPct val="100000"/>
            </a:pPr>
            <a:r>
              <a:rPr lang="ja-JP" altLang="en-US" sz="700" dirty="0" smtClean="0"/>
              <a:t>展示機能</a:t>
            </a:r>
            <a:r>
              <a:rPr lang="en-US" altLang="ja-JP" sz="700" dirty="0" smtClean="0"/>
              <a:t>(</a:t>
            </a:r>
            <a:r>
              <a:rPr lang="ja-JP" altLang="en-US" sz="700" dirty="0" smtClean="0"/>
              <a:t>最大展示面積</a:t>
            </a:r>
            <a:r>
              <a:rPr lang="en-US" altLang="ja-JP" sz="700" dirty="0" smtClean="0"/>
              <a:t>)</a:t>
            </a:r>
            <a:endParaRPr lang="ja-JP" altLang="en-US" sz="700" dirty="0" smtClean="0"/>
          </a:p>
        </p:txBody>
      </p:sp>
      <p:sp>
        <p:nvSpPr>
          <p:cNvPr id="12" name="テキスト ボックス 11"/>
          <p:cNvSpPr txBox="1"/>
          <p:nvPr/>
        </p:nvSpPr>
        <p:spPr>
          <a:xfrm>
            <a:off x="5160944" y="3746383"/>
            <a:ext cx="1167071" cy="180425"/>
          </a:xfrm>
          <a:prstGeom prst="rect">
            <a:avLst/>
          </a:prstGeom>
          <a:noFill/>
        </p:spPr>
        <p:txBody>
          <a:bodyPr wrap="square" lIns="36000" tIns="36000" rIns="36000" bIns="36000" rtlCol="0" anchor="ctr" anchorCtr="0">
            <a:spAutoFit/>
          </a:bodyPr>
          <a:lstStyle/>
          <a:p>
            <a:pPr algn="r">
              <a:buSzPct val="100000"/>
            </a:pPr>
            <a:r>
              <a:rPr lang="ja-JP" altLang="en-US" sz="700" dirty="0" smtClean="0"/>
              <a:t>会議機能（最大収容人数）</a:t>
            </a:r>
          </a:p>
        </p:txBody>
      </p:sp>
      <p:sp>
        <p:nvSpPr>
          <p:cNvPr id="13" name="テキスト ボックス 12"/>
          <p:cNvSpPr txBox="1"/>
          <p:nvPr/>
        </p:nvSpPr>
        <p:spPr>
          <a:xfrm>
            <a:off x="3700636" y="2121455"/>
            <a:ext cx="195814" cy="195814"/>
          </a:xfrm>
          <a:prstGeom prst="rect">
            <a:avLst/>
          </a:prstGeom>
          <a:noFill/>
        </p:spPr>
        <p:txBody>
          <a:bodyPr vert="horz" wrap="square" lIns="36000" tIns="36000" rIns="36000" bIns="36000" rtlCol="0" anchor="ctr" anchorCtr="0">
            <a:spAutoFit/>
          </a:bodyPr>
          <a:lstStyle/>
          <a:p>
            <a:pPr>
              <a:buSzPct val="100000"/>
            </a:pPr>
            <a:r>
              <a:rPr lang="en-US" altLang="ja-JP" sz="800" dirty="0" smtClean="0">
                <a:solidFill>
                  <a:prstClr val="black"/>
                </a:solidFill>
              </a:rPr>
              <a:t>m</a:t>
            </a:r>
            <a:r>
              <a:rPr lang="en-US" altLang="ja-JP" sz="800" baseline="30000" dirty="0" smtClean="0">
                <a:solidFill>
                  <a:prstClr val="black"/>
                </a:solidFill>
              </a:rPr>
              <a:t>2</a:t>
            </a:r>
            <a:endParaRPr lang="ja-JP" altLang="en-US" sz="800" baseline="30000" dirty="0" smtClean="0">
              <a:solidFill>
                <a:prstClr val="black"/>
              </a:solidFill>
            </a:endParaRPr>
          </a:p>
        </p:txBody>
      </p:sp>
      <p:grpSp>
        <p:nvGrpSpPr>
          <p:cNvPr id="16" name="グループ化 15"/>
          <p:cNvGrpSpPr/>
          <p:nvPr/>
        </p:nvGrpSpPr>
        <p:grpSpPr>
          <a:xfrm>
            <a:off x="5203520" y="2107529"/>
            <a:ext cx="1080000" cy="383790"/>
            <a:chOff x="-2157849" y="4214733"/>
            <a:chExt cx="1080000" cy="383790"/>
          </a:xfrm>
        </p:grpSpPr>
        <p:sp>
          <p:nvSpPr>
            <p:cNvPr id="17" name="正方形/長方形 16"/>
            <p:cNvSpPr/>
            <p:nvPr/>
          </p:nvSpPr>
          <p:spPr bwMode="gray">
            <a:xfrm>
              <a:off x="-2157849" y="4214733"/>
              <a:ext cx="1080000" cy="383790"/>
            </a:xfrm>
            <a:prstGeom prst="rect">
              <a:avLst/>
            </a:prstGeom>
            <a:solidFill>
              <a:schemeClr val="bg1"/>
            </a:solid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a:spLocks noChangeAspect="1"/>
            </p:cNvSpPr>
            <p:nvPr/>
          </p:nvSpPr>
          <p:spPr bwMode="gray">
            <a:xfrm>
              <a:off x="-2113061" y="4269443"/>
              <a:ext cx="70581" cy="70581"/>
            </a:xfrm>
            <a:prstGeom prst="rect">
              <a:avLst/>
            </a:prstGeom>
            <a:solidFill>
              <a:schemeClr val="tx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9" name="テキスト ボックス 18"/>
            <p:cNvSpPr txBox="1"/>
            <p:nvPr/>
          </p:nvSpPr>
          <p:spPr>
            <a:xfrm>
              <a:off x="-2023189" y="4222215"/>
              <a:ext cx="933708" cy="165036"/>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大阪の主要</a:t>
              </a:r>
              <a:r>
                <a:rPr lang="en-US" altLang="ja-JP" sz="600" dirty="0" smtClean="0">
                  <a:solidFill>
                    <a:prstClr val="black"/>
                  </a:solidFill>
                </a:rPr>
                <a:t>MICE</a:t>
              </a:r>
              <a:r>
                <a:rPr lang="ja-JP" altLang="en-US" sz="600" dirty="0" smtClean="0">
                  <a:solidFill>
                    <a:prstClr val="black"/>
                  </a:solidFill>
                </a:rPr>
                <a:t>施設</a:t>
              </a:r>
            </a:p>
          </p:txBody>
        </p:sp>
        <p:sp>
          <p:nvSpPr>
            <p:cNvPr id="92" name="正方形/長方形 91"/>
            <p:cNvSpPr>
              <a:spLocks noChangeAspect="1"/>
            </p:cNvSpPr>
            <p:nvPr/>
          </p:nvSpPr>
          <p:spPr bwMode="gray">
            <a:xfrm>
              <a:off x="-2113061" y="4430511"/>
              <a:ext cx="70581" cy="70581"/>
            </a:xfrm>
            <a:prstGeom prst="rect">
              <a:avLst/>
            </a:prstGeom>
            <a:solidFill>
              <a:srgbClr val="C00000"/>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srgbClr val="C00000"/>
                </a:solidFill>
              </a:endParaRPr>
            </a:p>
          </p:txBody>
        </p:sp>
        <p:sp>
          <p:nvSpPr>
            <p:cNvPr id="93" name="テキスト ボックス 92"/>
            <p:cNvSpPr txBox="1"/>
            <p:nvPr/>
          </p:nvSpPr>
          <p:spPr>
            <a:xfrm>
              <a:off x="-2023189" y="4337117"/>
              <a:ext cx="933708" cy="257369"/>
            </a:xfrm>
            <a:prstGeom prst="rect">
              <a:avLst/>
            </a:prstGeom>
            <a:noFill/>
          </p:spPr>
          <p:txBody>
            <a:bodyPr wrap="square" lIns="36000" tIns="36000" rIns="36000" bIns="36000" rtlCol="0" anchor="ctr" anchorCtr="0">
              <a:spAutoFit/>
            </a:bodyPr>
            <a:lstStyle/>
            <a:p>
              <a:pPr>
                <a:buSzPct val="100000"/>
              </a:pPr>
              <a:r>
                <a:rPr lang="ja-JP" altLang="en-US" sz="600" dirty="0" smtClean="0">
                  <a:solidFill>
                    <a:prstClr val="black"/>
                  </a:solidFill>
                </a:rPr>
                <a:t>シンガポール・韓国の主要</a:t>
              </a:r>
              <a:r>
                <a:rPr lang="en-US" altLang="ja-JP" sz="600" dirty="0" smtClean="0">
                  <a:solidFill>
                    <a:prstClr val="black"/>
                  </a:solidFill>
                </a:rPr>
                <a:t>MICE</a:t>
              </a:r>
              <a:r>
                <a:rPr lang="ja-JP" altLang="en-US" sz="600" dirty="0" smtClean="0">
                  <a:solidFill>
                    <a:prstClr val="black"/>
                  </a:solidFill>
                </a:rPr>
                <a:t>施設</a:t>
              </a:r>
            </a:p>
          </p:txBody>
        </p:sp>
      </p:grpSp>
      <p:sp>
        <p:nvSpPr>
          <p:cNvPr id="21" name="正方形/長方形 20"/>
          <p:cNvSpPr/>
          <p:nvPr/>
        </p:nvSpPr>
        <p:spPr>
          <a:xfrm>
            <a:off x="3593139" y="1927157"/>
            <a:ext cx="2829348" cy="200055"/>
          </a:xfrm>
          <a:prstGeom prst="rect">
            <a:avLst/>
          </a:prstGeom>
        </p:spPr>
        <p:txBody>
          <a:bodyPr wrap="square">
            <a:spAutoFit/>
          </a:bodyPr>
          <a:lstStyle/>
          <a:p>
            <a:pPr marL="180975" indent="-171450">
              <a:spcBef>
                <a:spcPts val="600"/>
              </a:spcBef>
              <a:buFont typeface="MS Mincho" panose="02020609040205080304" pitchFamily="17" charset="-128"/>
              <a:buChar char="※"/>
            </a:pPr>
            <a:r>
              <a:rPr lang="ja-JP" altLang="en-US" sz="700" dirty="0">
                <a:solidFill>
                  <a:prstClr val="black"/>
                </a:solidFill>
              </a:rPr>
              <a:t>会議場機能と展示会場機能の両方を持っている施設のみを対象</a:t>
            </a:r>
          </a:p>
        </p:txBody>
      </p:sp>
      <p:sp>
        <p:nvSpPr>
          <p:cNvPr id="39" name="正方形/長方形 38"/>
          <p:cNvSpPr/>
          <p:nvPr/>
        </p:nvSpPr>
        <p:spPr bwMode="gray">
          <a:xfrm>
            <a:off x="967617" y="9219798"/>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rPr>
              <a:t>インバウンドの増加を確実に経済成長に取り込むため、</a:t>
            </a:r>
            <a:endParaRPr lang="en-US" altLang="ja-JP" sz="1400" b="1" dirty="0" smtClean="0">
              <a:solidFill>
                <a:schemeClr val="bg1"/>
              </a:solidFill>
            </a:endParaRPr>
          </a:p>
          <a:p>
            <a:pPr algn="ctr"/>
            <a:r>
              <a:rPr lang="ja-JP" altLang="en-US" sz="1400" b="1" dirty="0" smtClean="0">
                <a:solidFill>
                  <a:schemeClr val="bg1"/>
                </a:solidFill>
              </a:rPr>
              <a:t>滞在型観光の推進や世界水準の</a:t>
            </a:r>
            <a:r>
              <a:rPr lang="en-US" altLang="ja-JP" sz="1400" b="1" dirty="0" smtClean="0">
                <a:solidFill>
                  <a:schemeClr val="bg1"/>
                </a:solidFill>
              </a:rPr>
              <a:t>MICE</a:t>
            </a:r>
            <a:r>
              <a:rPr lang="ja-JP" altLang="en-US" sz="1400" b="1" dirty="0" smtClean="0">
                <a:solidFill>
                  <a:schemeClr val="bg1"/>
                </a:solidFill>
              </a:rPr>
              <a:t>施設の整備などが必要である</a:t>
            </a:r>
            <a:endParaRPr lang="en-US" altLang="ja-JP" sz="1400" b="1" dirty="0" smtClean="0">
              <a:solidFill>
                <a:schemeClr val="bg1"/>
              </a:solidFill>
            </a:endParaRPr>
          </a:p>
        </p:txBody>
      </p:sp>
      <p:sp>
        <p:nvSpPr>
          <p:cNvPr id="40" name="爆発 2 39"/>
          <p:cNvSpPr/>
          <p:nvPr/>
        </p:nvSpPr>
        <p:spPr bwMode="gray">
          <a:xfrm rot="21050371">
            <a:off x="518288" y="9015569"/>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視点</a:t>
            </a:r>
            <a:endParaRPr lang="en-US" altLang="ja-JP" sz="1000" b="1" dirty="0" smtClean="0">
              <a:solidFill>
                <a:prstClr val="white"/>
              </a:solidFill>
            </a:endParaRPr>
          </a:p>
        </p:txBody>
      </p:sp>
      <p:sp>
        <p:nvSpPr>
          <p:cNvPr id="45" name="正方形/長方形 44"/>
          <p:cNvSpPr/>
          <p:nvPr/>
        </p:nvSpPr>
        <p:spPr bwMode="gray">
          <a:xfrm>
            <a:off x="442272" y="1563323"/>
            <a:ext cx="5958528" cy="745289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46" name="フローチャート: 組合せ 45"/>
          <p:cNvSpPr/>
          <p:nvPr/>
        </p:nvSpPr>
        <p:spPr bwMode="gray">
          <a:xfrm>
            <a:off x="1695050" y="90779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Rectangle 88"/>
          <p:cNvSpPr txBox="1">
            <a:spLocks noChangeArrowheads="1"/>
          </p:cNvSpPr>
          <p:nvPr/>
        </p:nvSpPr>
        <p:spPr bwMode="gray">
          <a:xfrm>
            <a:off x="419580" y="1525267"/>
            <a:ext cx="3107603" cy="7028847"/>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endParaRPr altLang="ja-JP" sz="1100" b="1" dirty="0" smtClean="0"/>
          </a:p>
          <a:p>
            <a:pPr marL="269875" lvl="2" indent="-182563">
              <a:spcBef>
                <a:spcPts val="600"/>
              </a:spcBef>
            </a:pPr>
            <a:r>
              <a:rPr lang="ja-JP" altLang="en-US" sz="1000" dirty="0" smtClean="0">
                <a:solidFill>
                  <a:prstClr val="black"/>
                </a:solidFill>
              </a:rPr>
              <a:t>アジアの中で順位の高いシンガポールやソウルでは、シンガポールエキスポ</a:t>
            </a:r>
            <a:r>
              <a:rPr lang="ja-JP" altLang="en-US" sz="1000" dirty="0">
                <a:solidFill>
                  <a:prstClr val="black"/>
                </a:solidFill>
              </a:rPr>
              <a:t>や</a:t>
            </a:r>
            <a:r>
              <a:rPr lang="ja-JP" altLang="en-US" sz="1000" dirty="0" smtClean="0">
                <a:solidFill>
                  <a:prstClr val="black"/>
                </a:solidFill>
              </a:rPr>
              <a:t>マリーナベイ・サンズ（シンガポール）、</a:t>
            </a:r>
            <a:r>
              <a:rPr lang="en-US" altLang="ja-JP" sz="1000" dirty="0" smtClean="0">
                <a:solidFill>
                  <a:prstClr val="black"/>
                </a:solidFill>
              </a:rPr>
              <a:t>KINTEX</a:t>
            </a:r>
            <a:r>
              <a:rPr lang="ja-JP" altLang="en-US" sz="1000" dirty="0" smtClean="0">
                <a:solidFill>
                  <a:prstClr val="black"/>
                </a:solidFill>
              </a:rPr>
              <a:t>・</a:t>
            </a:r>
            <a:r>
              <a:rPr lang="en-US" altLang="ja-JP" sz="1000" dirty="0" smtClean="0">
                <a:solidFill>
                  <a:prstClr val="black"/>
                </a:solidFill>
              </a:rPr>
              <a:t>COEX</a:t>
            </a:r>
            <a:r>
              <a:rPr lang="ja-JP" altLang="en-US" sz="1000" dirty="0" smtClean="0">
                <a:solidFill>
                  <a:prstClr val="black"/>
                </a:solidFill>
              </a:rPr>
              <a:t>（ソウル）など、展示機能・会議場機能双方のバランスが</a:t>
            </a:r>
            <a:r>
              <a:rPr lang="ja-JP" altLang="en-US" sz="1000" dirty="0">
                <a:solidFill>
                  <a:prstClr val="black"/>
                </a:solidFill>
              </a:rPr>
              <a:t>取れたＭＩＣＥ施設</a:t>
            </a:r>
            <a:r>
              <a:rPr lang="ja-JP" altLang="en-US" sz="1000" dirty="0" smtClean="0">
                <a:solidFill>
                  <a:prstClr val="black"/>
                </a:solidFill>
              </a:rPr>
              <a:t>、いわゆるオールインワンＭＩＣＥ（</a:t>
            </a:r>
            <a:r>
              <a:rPr lang="ja-JP" altLang="en-US" sz="1000" dirty="0">
                <a:solidFill>
                  <a:prstClr val="black"/>
                </a:solidFill>
              </a:rPr>
              <a:t>一定規模の展示施設</a:t>
            </a:r>
            <a:r>
              <a:rPr lang="ja-JP" altLang="en-US" sz="1000" dirty="0" smtClean="0">
                <a:solidFill>
                  <a:prstClr val="black"/>
                </a:solidFill>
              </a:rPr>
              <a:t>と会議場</a:t>
            </a:r>
            <a:r>
              <a:rPr lang="ja-JP" altLang="en-US" sz="1000" dirty="0">
                <a:solidFill>
                  <a:prstClr val="black"/>
                </a:solidFill>
              </a:rPr>
              <a:t>を併設し、ホテル・飲食施設・物販施設</a:t>
            </a:r>
            <a:r>
              <a:rPr lang="ja-JP" altLang="en-US" sz="1000" dirty="0" smtClean="0">
                <a:solidFill>
                  <a:prstClr val="black"/>
                </a:solidFill>
              </a:rPr>
              <a:t>・エンターテイメント</a:t>
            </a:r>
            <a:r>
              <a:rPr lang="ja-JP" altLang="en-US" sz="1000" dirty="0">
                <a:solidFill>
                  <a:prstClr val="black"/>
                </a:solidFill>
              </a:rPr>
              <a:t>施設など</a:t>
            </a:r>
            <a:r>
              <a:rPr lang="ja-JP" altLang="en-US" sz="1000" dirty="0" smtClean="0">
                <a:solidFill>
                  <a:prstClr val="black"/>
                </a:solidFill>
              </a:rPr>
              <a:t>が　　徒歩</a:t>
            </a:r>
            <a:r>
              <a:rPr lang="ja-JP" altLang="en-US" sz="1000" dirty="0">
                <a:solidFill>
                  <a:prstClr val="black"/>
                </a:solidFill>
              </a:rPr>
              <a:t>圏内に立地した施設）</a:t>
            </a:r>
            <a:r>
              <a:rPr lang="ja-JP" altLang="en-US" sz="1000" dirty="0" smtClean="0">
                <a:solidFill>
                  <a:prstClr val="black"/>
                </a:solidFill>
              </a:rPr>
              <a:t>が整備されている。</a:t>
            </a:r>
            <a:endParaRPr lang="en-US" altLang="ja-JP" sz="1000" dirty="0" smtClean="0">
              <a:solidFill>
                <a:prstClr val="black"/>
              </a:solidFill>
            </a:endParaRPr>
          </a:p>
          <a:p>
            <a:pPr marL="269875" lvl="2" indent="-182563">
              <a:spcBef>
                <a:spcPts val="600"/>
              </a:spcBef>
            </a:pPr>
            <a:r>
              <a:rPr lang="ja-JP" altLang="en-US" sz="1000" dirty="0" smtClean="0"/>
              <a:t>一方、大阪の</a:t>
            </a:r>
            <a:r>
              <a:rPr lang="ja-JP" altLang="en-US" sz="1000" dirty="0">
                <a:solidFill>
                  <a:prstClr val="black"/>
                </a:solidFill>
              </a:rPr>
              <a:t>ＭＩＣＥ</a:t>
            </a:r>
            <a:r>
              <a:rPr lang="ja-JP" altLang="en-US" sz="1000" dirty="0" smtClean="0"/>
              <a:t>施設は、どちら</a:t>
            </a:r>
            <a:r>
              <a:rPr lang="ja-JP" altLang="en-US" sz="1000" dirty="0"/>
              <a:t>かの機能に</a:t>
            </a:r>
            <a:r>
              <a:rPr lang="ja-JP" altLang="en-US" sz="1000" dirty="0" smtClean="0"/>
              <a:t>偏っているため、大規模</a:t>
            </a:r>
            <a:r>
              <a:rPr lang="ja-JP" altLang="en-US" sz="1000" dirty="0">
                <a:solidFill>
                  <a:prstClr val="black"/>
                </a:solidFill>
              </a:rPr>
              <a:t>ＭＩＣＥ</a:t>
            </a:r>
            <a:r>
              <a:rPr lang="ja-JP" altLang="en-US" sz="1000" dirty="0" smtClean="0"/>
              <a:t>開催に対応可能な一定規模の展示機能・会議場機能を有し、一体的に整備・運営される</a:t>
            </a:r>
            <a:r>
              <a:rPr lang="ja-JP" altLang="en-US" sz="1000" dirty="0">
                <a:solidFill>
                  <a:prstClr val="black"/>
                </a:solidFill>
              </a:rPr>
              <a:t>ＭＩＣＥ</a:t>
            </a:r>
            <a:r>
              <a:rPr lang="ja-JP" altLang="en-US" sz="1000" dirty="0" smtClean="0"/>
              <a:t>施設が必要である。</a:t>
            </a:r>
            <a:endParaRPr lang="en-US" altLang="ja-JP" sz="1000" dirty="0" smtClean="0"/>
          </a:p>
          <a:p>
            <a:pPr marL="269875" lvl="2" indent="-182563" algn="just">
              <a:spcBef>
                <a:spcPts val="600"/>
              </a:spcBef>
            </a:pPr>
            <a:r>
              <a:rPr lang="ja-JP" altLang="en-US" sz="1000" dirty="0" smtClean="0"/>
              <a:t>国内の</a:t>
            </a:r>
            <a:r>
              <a:rPr lang="ja-JP" altLang="en-US" sz="1000" dirty="0">
                <a:solidFill>
                  <a:prstClr val="black"/>
                </a:solidFill>
              </a:rPr>
              <a:t>ＭＩＣＥ</a:t>
            </a:r>
            <a:r>
              <a:rPr lang="ja-JP" altLang="en-US" sz="1000" dirty="0" smtClean="0"/>
              <a:t>施設</a:t>
            </a:r>
            <a:r>
              <a:rPr lang="ja-JP" altLang="en-US" sz="1000" dirty="0" smtClean="0">
                <a:solidFill>
                  <a:prstClr val="black"/>
                </a:solidFill>
              </a:rPr>
              <a:t>は、公設民営による事業形態が多いところであるが、厳しい財政状況のなか、　　新た</a:t>
            </a:r>
            <a:r>
              <a:rPr lang="ja-JP" altLang="en-US" sz="1000" dirty="0">
                <a:solidFill>
                  <a:prstClr val="black"/>
                </a:solidFill>
              </a:rPr>
              <a:t>なＭＩＣＥ施設</a:t>
            </a:r>
            <a:r>
              <a:rPr lang="ja-JP" altLang="en-US" sz="1000" dirty="0" smtClean="0">
                <a:solidFill>
                  <a:prstClr val="black"/>
                </a:solidFill>
              </a:rPr>
              <a:t>の整備にあたっては、民間の　知恵と工夫を最大限に活かしていく必要がある。</a:t>
            </a:r>
            <a:endParaRPr lang="en-US" altLang="ja-JP" sz="1000" dirty="0" smtClean="0">
              <a:solidFill>
                <a:prstClr val="black"/>
              </a:solidFill>
            </a:endParaRPr>
          </a:p>
          <a:p>
            <a:pPr marL="87312" lvl="2" indent="0" algn="just">
              <a:spcBef>
                <a:spcPts val="600"/>
              </a:spcBef>
              <a:buNone/>
            </a:pPr>
            <a:endParaRPr lang="en-US" altLang="ja-JP" sz="1000" dirty="0" smtClean="0">
              <a:solidFill>
                <a:prstClr val="black"/>
              </a:solidFill>
            </a:endParaRPr>
          </a:p>
          <a:p>
            <a:pPr marL="0" lvl="1" indent="0" algn="just">
              <a:buNone/>
            </a:pPr>
            <a:r>
              <a:rPr lang="ja-JP" altLang="en-US" sz="1100" b="1" dirty="0" smtClean="0"/>
              <a:t>１－３－</a:t>
            </a:r>
            <a:r>
              <a:rPr lang="ja-JP" altLang="en-US" sz="1100" b="1" dirty="0"/>
              <a:t>３</a:t>
            </a:r>
            <a:r>
              <a:rPr lang="en-US" altLang="ja-JP" sz="1100" b="1" dirty="0" smtClean="0"/>
              <a:t>. </a:t>
            </a:r>
            <a:r>
              <a:rPr lang="ja-JP" altLang="en-US" sz="1100" b="1" dirty="0" smtClean="0"/>
              <a:t>宿泊施設の</a:t>
            </a:r>
            <a:r>
              <a:rPr lang="ja-JP" altLang="en-US" sz="1100" b="1" dirty="0"/>
              <a:t>充実</a:t>
            </a:r>
            <a:endParaRPr altLang="ja-JP" sz="1100" b="1" dirty="0"/>
          </a:p>
          <a:p>
            <a:pPr marL="269875" indent="-182563" algn="just">
              <a:spcBef>
                <a:spcPts val="600"/>
              </a:spcBef>
              <a:buFont typeface="Wingdings" panose="05000000000000000000" pitchFamily="2" charset="2"/>
              <a:buChar char="Ø"/>
            </a:pPr>
            <a:r>
              <a:rPr lang="ja-JP" altLang="en-US" sz="1000" dirty="0" smtClean="0"/>
              <a:t>大阪府の延べ宿泊者数は、外国人旅行者の増加に伴って増え続けており、客室稼働率は高止まりの状況にある。（大阪府内宿泊施設の客室稼働率は、</a:t>
            </a:r>
            <a:r>
              <a:rPr lang="en-US" altLang="ja-JP" sz="1000" dirty="0" smtClean="0"/>
              <a:t>2014-17</a:t>
            </a:r>
            <a:r>
              <a:rPr lang="ja-JP" altLang="en-US" sz="1000" dirty="0" smtClean="0"/>
              <a:t>年の</a:t>
            </a:r>
            <a:r>
              <a:rPr lang="ja-JP" altLang="en-US" sz="1000" dirty="0"/>
              <a:t>４</a:t>
            </a:r>
            <a:r>
              <a:rPr lang="ja-JP" altLang="en-US" sz="1000" dirty="0" smtClean="0"/>
              <a:t>年連続全国</a:t>
            </a:r>
            <a:r>
              <a:rPr lang="ja-JP" altLang="en-US" sz="1000" dirty="0"/>
              <a:t>１</a:t>
            </a:r>
            <a:r>
              <a:rPr lang="ja-JP" altLang="en-US" sz="1000" dirty="0" smtClean="0"/>
              <a:t>位）</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大阪市の「宿泊施設の現状と見込み（</a:t>
            </a:r>
            <a:r>
              <a:rPr lang="en-US" altLang="ja-JP" sz="1000" dirty="0" smtClean="0"/>
              <a:t>2016</a:t>
            </a:r>
            <a:r>
              <a:rPr lang="ja-JP" altLang="en-US" sz="1000" dirty="0" smtClean="0"/>
              <a:t>年４月）」や民間調査による宿泊需要予測によると、</a:t>
            </a:r>
            <a:r>
              <a:rPr lang="en-US" altLang="ja-JP" sz="1000" dirty="0" smtClean="0"/>
              <a:t>2020</a:t>
            </a:r>
            <a:r>
              <a:rPr lang="ja-JP" altLang="en-US" sz="1000" dirty="0"/>
              <a:t>年時点</a:t>
            </a:r>
            <a:r>
              <a:rPr lang="ja-JP" altLang="en-US" sz="1000" dirty="0" smtClean="0"/>
              <a:t>では、宿泊数</a:t>
            </a:r>
            <a:r>
              <a:rPr lang="ja-JP" altLang="en-US" sz="1000" dirty="0"/>
              <a:t>を</a:t>
            </a:r>
            <a:r>
              <a:rPr lang="ja-JP" altLang="en-US" sz="1000" dirty="0" smtClean="0"/>
              <a:t>充足する</a:t>
            </a:r>
            <a:r>
              <a:rPr lang="ja-JP" altLang="en-US" sz="1000" dirty="0"/>
              <a:t>だけの客室数は確保</a:t>
            </a:r>
            <a:r>
              <a:rPr lang="ja-JP" altLang="en-US" sz="1000" dirty="0" smtClean="0"/>
              <a:t>される</a:t>
            </a:r>
            <a:r>
              <a:rPr lang="ja-JP" altLang="en-US" sz="1000" dirty="0"/>
              <a:t>と</a:t>
            </a:r>
            <a:r>
              <a:rPr lang="ja-JP" altLang="en-US" sz="1000" dirty="0" smtClean="0"/>
              <a:t>見込まれている</a:t>
            </a:r>
            <a:r>
              <a:rPr lang="ja-JP" altLang="en-US" sz="1000" dirty="0"/>
              <a:t>。</a:t>
            </a:r>
            <a:r>
              <a:rPr lang="ja-JP" altLang="en-US" sz="1000" dirty="0" smtClean="0"/>
              <a:t>しかしながら、</a:t>
            </a:r>
            <a:r>
              <a:rPr lang="en-US" altLang="ja-JP" sz="1000" dirty="0" smtClean="0"/>
              <a:t>2020</a:t>
            </a:r>
            <a:r>
              <a:rPr lang="ja-JP" altLang="en-US" sz="1000" dirty="0" smtClean="0"/>
              <a:t>年以降も世界の国際観光客数の増加が見込まれるとともに、日本でも</a:t>
            </a:r>
            <a:r>
              <a:rPr lang="en-US" altLang="ja-JP" sz="1000" dirty="0" smtClean="0"/>
              <a:t>2030</a:t>
            </a:r>
            <a:r>
              <a:rPr lang="ja-JP" altLang="en-US" sz="1000" dirty="0" smtClean="0"/>
              <a:t>年には</a:t>
            </a:r>
            <a:r>
              <a:rPr lang="en-US" altLang="ja-JP" sz="1000" dirty="0" smtClean="0"/>
              <a:t>6,000</a:t>
            </a:r>
            <a:r>
              <a:rPr lang="ja-JP" altLang="en-US" sz="1000" dirty="0" smtClean="0"/>
              <a:t>万人という目標を掲げていることから、将来を見据えた需要予測に対応していく必要がある。</a:t>
            </a:r>
            <a:endParaRPr lang="en-US" altLang="ja-JP" sz="1000" dirty="0" smtClean="0"/>
          </a:p>
          <a:p>
            <a:pPr marL="269875" indent="-182563" algn="just">
              <a:spcBef>
                <a:spcPts val="600"/>
              </a:spcBef>
              <a:buFont typeface="Wingdings" panose="05000000000000000000" pitchFamily="2" charset="2"/>
              <a:buChar char="Ø"/>
            </a:pPr>
            <a:r>
              <a:rPr lang="ja-JP" altLang="en-US" sz="1000" dirty="0" smtClean="0"/>
              <a:t>また、ホテルのグレードという観点においては、　大阪市の宿泊施設が世界主要都市</a:t>
            </a:r>
            <a:r>
              <a:rPr lang="ja-JP" altLang="en-US" sz="1000" dirty="0"/>
              <a:t>及</a:t>
            </a:r>
            <a:r>
              <a:rPr lang="ja-JP" altLang="en-US" sz="1000" dirty="0" smtClean="0"/>
              <a:t>び東京と</a:t>
            </a:r>
            <a:r>
              <a:rPr lang="en-US" altLang="ja-JP" sz="1000" dirty="0" smtClean="0"/>
              <a:t/>
            </a:r>
            <a:br>
              <a:rPr lang="en-US" altLang="ja-JP" sz="1000" dirty="0" smtClean="0"/>
            </a:br>
            <a:r>
              <a:rPr lang="ja-JP" altLang="en-US" sz="1000" dirty="0" smtClean="0"/>
              <a:t>比べ、</a:t>
            </a:r>
            <a:r>
              <a:rPr lang="ja-JP" altLang="en-US" sz="1000" dirty="0" smtClean="0">
                <a:latin typeface="ＭＳ Ｐゴシック"/>
              </a:rPr>
              <a:t>４つ</a:t>
            </a:r>
            <a:r>
              <a:rPr lang="ja-JP" altLang="en-US" sz="1000" dirty="0">
                <a:latin typeface="ＭＳ Ｐゴシック"/>
              </a:rPr>
              <a:t>星以上</a:t>
            </a:r>
            <a:r>
              <a:rPr lang="ja-JP" altLang="en-US" sz="1000" dirty="0" smtClean="0">
                <a:latin typeface="ＭＳ Ｐゴシック"/>
              </a:rPr>
              <a:t>のホテル数が少ない状況にある。</a:t>
            </a:r>
            <a:endParaRPr lang="ja-JP" altLang="en-US" sz="1000" dirty="0"/>
          </a:p>
          <a:p>
            <a:pPr marL="269875" indent="-182563" algn="just">
              <a:spcBef>
                <a:spcPts val="600"/>
              </a:spcBef>
              <a:buFont typeface="Wingdings" panose="05000000000000000000" pitchFamily="2" charset="2"/>
              <a:buChar char="Ø"/>
            </a:pPr>
            <a:r>
              <a:rPr lang="ja-JP" altLang="en-US" sz="1000" dirty="0" smtClean="0"/>
              <a:t>今後、快適でゆとりのある居室空間を提供する　ホテルなど、宿泊</a:t>
            </a:r>
            <a:r>
              <a:rPr lang="ja-JP" altLang="en-US" sz="1000" dirty="0"/>
              <a:t>施設</a:t>
            </a:r>
            <a:r>
              <a:rPr lang="ja-JP" altLang="en-US" sz="1000" dirty="0" smtClean="0"/>
              <a:t>の充実に向けた取組みを強化する必要</a:t>
            </a:r>
            <a:r>
              <a:rPr lang="ja-JP" altLang="en-US" sz="1000" dirty="0"/>
              <a:t>が</a:t>
            </a:r>
            <a:r>
              <a:rPr lang="ja-JP" altLang="en-US" sz="1000" dirty="0" smtClean="0"/>
              <a:t>ある。</a:t>
            </a:r>
            <a:endParaRPr lang="en-US" altLang="ja-JP" sz="1000" dirty="0" smtClean="0"/>
          </a:p>
        </p:txBody>
      </p:sp>
      <p:sp>
        <p:nvSpPr>
          <p:cNvPr id="58" name="正方形/長方形 57"/>
          <p:cNvSpPr/>
          <p:nvPr/>
        </p:nvSpPr>
        <p:spPr>
          <a:xfrm>
            <a:off x="3717979" y="4438119"/>
            <a:ext cx="2691101"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大阪府の外国人旅行者数と延べ宿泊者数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５</a:t>
            </a:r>
            <a:endParaRPr lang="ja-JP" altLang="en-US" sz="750" b="1" u="sng" baseline="30000" dirty="0">
              <a:solidFill>
                <a:prstClr val="black"/>
              </a:solidFill>
              <a:latin typeface="ＭＳ Ｐゴシック"/>
            </a:endParaRPr>
          </a:p>
        </p:txBody>
      </p:sp>
      <p:sp>
        <p:nvSpPr>
          <p:cNvPr id="43" name="正方形/長方形 42"/>
          <p:cNvSpPr/>
          <p:nvPr/>
        </p:nvSpPr>
        <p:spPr>
          <a:xfrm>
            <a:off x="3612884" y="6672349"/>
            <a:ext cx="2804476"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世界主要都市および東京・大阪のラグジュアリーホテル数</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６</a:t>
            </a:r>
            <a:endParaRPr lang="en-US" altLang="ja-JP" sz="750" b="1" u="sng" baseline="30000" dirty="0" smtClean="0">
              <a:solidFill>
                <a:prstClr val="black"/>
              </a:solidFill>
              <a:latin typeface="ＭＳ Ｐゴシック"/>
            </a:endParaRPr>
          </a:p>
        </p:txBody>
      </p:sp>
      <p:cxnSp>
        <p:nvCxnSpPr>
          <p:cNvPr id="42" name="直線コネクタ 41"/>
          <p:cNvCxnSpPr/>
          <p:nvPr/>
        </p:nvCxnSpPr>
        <p:spPr>
          <a:xfrm flipV="1">
            <a:off x="3905975" y="4693714"/>
            <a:ext cx="0" cy="165946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図 23"/>
          <p:cNvPicPr>
            <a:picLocks noChangeAspect="1"/>
          </p:cNvPicPr>
          <p:nvPr/>
        </p:nvPicPr>
        <p:blipFill>
          <a:blip r:embed="rId3"/>
          <a:stretch>
            <a:fillRect/>
          </a:stretch>
        </p:blipFill>
        <p:spPr>
          <a:xfrm>
            <a:off x="3866483" y="2159585"/>
            <a:ext cx="2500037" cy="1616923"/>
          </a:xfrm>
          <a:prstGeom prst="rect">
            <a:avLst/>
          </a:prstGeom>
        </p:spPr>
      </p:pic>
      <p:pic>
        <p:nvPicPr>
          <p:cNvPr id="7" name="図 6"/>
          <p:cNvPicPr>
            <a:picLocks noChangeAspect="1"/>
          </p:cNvPicPr>
          <p:nvPr/>
        </p:nvPicPr>
        <p:blipFill>
          <a:blip r:embed="rId4"/>
          <a:stretch>
            <a:fillRect/>
          </a:stretch>
        </p:blipFill>
        <p:spPr>
          <a:xfrm>
            <a:off x="3527853" y="6905056"/>
            <a:ext cx="2928883" cy="2118647"/>
          </a:xfrm>
          <a:prstGeom prst="rect">
            <a:avLst/>
          </a:prstGeom>
        </p:spPr>
      </p:pic>
      <p:sp>
        <p:nvSpPr>
          <p:cNvPr id="33" name="テキスト ボックス 32"/>
          <p:cNvSpPr txBox="1"/>
          <p:nvPr/>
        </p:nvSpPr>
        <p:spPr>
          <a:xfrm>
            <a:off x="3527853" y="4686231"/>
            <a:ext cx="451315" cy="165036"/>
          </a:xfrm>
          <a:prstGeom prst="rect">
            <a:avLst/>
          </a:prstGeom>
          <a:noFill/>
        </p:spPr>
        <p:txBody>
          <a:bodyPr wrap="square" lIns="36000" tIns="36000" rIns="36000" bIns="36000" rtlCol="0" anchor="ctr" anchorCtr="0">
            <a:spAutoFit/>
          </a:bodyPr>
          <a:lstStyle/>
          <a:p>
            <a:pPr algn="ctr">
              <a:buSzPct val="100000"/>
            </a:pPr>
            <a:r>
              <a:rPr lang="ja-JP" altLang="en-US" sz="600" dirty="0" smtClean="0"/>
              <a:t>（千人）</a:t>
            </a:r>
          </a:p>
        </p:txBody>
      </p:sp>
      <p:sp>
        <p:nvSpPr>
          <p:cNvPr id="29" name="テキスト ボックス 28"/>
          <p:cNvSpPr txBox="1"/>
          <p:nvPr/>
        </p:nvSpPr>
        <p:spPr>
          <a:xfrm>
            <a:off x="5993490" y="647897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9" name="直線コネクタ 8"/>
          <p:cNvCxnSpPr/>
          <p:nvPr/>
        </p:nvCxnSpPr>
        <p:spPr>
          <a:xfrm>
            <a:off x="3905975" y="6353175"/>
            <a:ext cx="222200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a:stretch>
            <a:fillRect/>
          </a:stretch>
        </p:blipFill>
        <p:spPr>
          <a:xfrm>
            <a:off x="3495490" y="4720287"/>
            <a:ext cx="2905310" cy="1813682"/>
          </a:xfrm>
          <a:prstGeom prst="rect">
            <a:avLst/>
          </a:prstGeom>
        </p:spPr>
      </p:pic>
    </p:spTree>
    <p:extLst>
      <p:ext uri="{BB962C8B-B14F-4D97-AF65-F5344CB8AC3E}">
        <p14:creationId xmlns:p14="http://schemas.microsoft.com/office/powerpoint/2010/main" val="422878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862413" y="7627879"/>
            <a:ext cx="2142199" cy="206354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４</a:t>
            </a:r>
            <a:r>
              <a:rPr lang="en-US" altLang="ja-JP" dirty="0" smtClean="0">
                <a:cs typeface="Meiryo UI" pitchFamily="50" charset="-128"/>
              </a:rPr>
              <a:t>. </a:t>
            </a:r>
            <a:r>
              <a:rPr lang="ja-JP" altLang="en-US" dirty="0" smtClean="0">
                <a:cs typeface="Meiryo UI" pitchFamily="50" charset="-128"/>
              </a:rPr>
              <a:t>大阪・関西の</a:t>
            </a:r>
            <a:r>
              <a:rPr lang="ja-JP" altLang="en-US" dirty="0">
                <a:cs typeface="Meiryo UI" pitchFamily="50" charset="-128"/>
              </a:rPr>
              <a:t>ポテンシャル</a:t>
            </a:r>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781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grpSp>
        <p:nvGrpSpPr>
          <p:cNvPr id="10" name="グループ化 9"/>
          <p:cNvGrpSpPr/>
          <p:nvPr/>
        </p:nvGrpSpPr>
        <p:grpSpPr>
          <a:xfrm>
            <a:off x="481133" y="1639979"/>
            <a:ext cx="5852991" cy="1404013"/>
            <a:chOff x="-5765347" y="7716320"/>
            <a:chExt cx="1908000" cy="1629138"/>
          </a:xfrm>
        </p:grpSpPr>
        <p:sp>
          <p:nvSpPr>
            <p:cNvPr id="5" name="正方形/長方形 4"/>
            <p:cNvSpPr/>
            <p:nvPr/>
          </p:nvSpPr>
          <p:spPr bwMode="gray">
            <a:xfrm>
              <a:off x="-5765347" y="7716320"/>
              <a:ext cx="1908000" cy="35146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① 歴史的・文化的特性</a:t>
              </a:r>
              <a:endParaRPr lang="en-US" altLang="ja-JP"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133" name="正方形/長方形 132"/>
            <p:cNvSpPr/>
            <p:nvPr/>
          </p:nvSpPr>
          <p:spPr bwMode="gray">
            <a:xfrm>
              <a:off x="-5765347" y="8076320"/>
              <a:ext cx="1908000" cy="1269138"/>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spcBef>
                  <a:spcPts val="600"/>
                </a:spcBef>
                <a:buSzPct val="100000"/>
                <a:buFont typeface="Wingdings" panose="05000000000000000000" pitchFamily="2" charset="2"/>
                <a:buChar char="n"/>
              </a:pPr>
              <a:r>
                <a:rPr lang="ja-JP" altLang="en-US" sz="1000" dirty="0" smtClean="0"/>
                <a:t>大阪や関西には、古くからの都の存在などにより豊富な観光資源（自然・文化・気候・食）が集積</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関西には、「法隆寺地域の仏教建造物」、「古都奈良の文化財」、「古都京都の文化財」、「姫路城」、    「紀伊山地の霊場と参詣道」とい</a:t>
              </a:r>
              <a:r>
                <a:rPr lang="ja-JP" altLang="en-US" sz="1000" dirty="0"/>
                <a:t>った</a:t>
              </a:r>
              <a:r>
                <a:rPr lang="ja-JP" altLang="en-US" sz="1000" dirty="0" smtClean="0"/>
                <a:t>世界遺産が存在</a:t>
              </a:r>
              <a:endParaRPr lang="en-US" altLang="ja-JP" sz="1000" dirty="0" smtClean="0"/>
            </a:p>
            <a:p>
              <a:pPr marL="171450" indent="-171450">
                <a:spcBef>
                  <a:spcPts val="600"/>
                </a:spcBef>
                <a:buSzPct val="100000"/>
                <a:buFont typeface="Wingdings" panose="05000000000000000000" pitchFamily="2" charset="2"/>
                <a:buChar char="n"/>
              </a:pPr>
              <a:r>
                <a:rPr lang="ja-JP" altLang="en-US" sz="1000" dirty="0" smtClean="0"/>
                <a:t>国宝の登録件数は</a:t>
              </a:r>
              <a:r>
                <a:rPr lang="en-US" altLang="ja-JP" sz="1000" dirty="0" smtClean="0"/>
                <a:t>54.8%</a:t>
              </a:r>
              <a:r>
                <a:rPr lang="ja-JP" altLang="en-US" sz="1000" dirty="0" err="1" smtClean="0"/>
                <a:t>、</a:t>
              </a:r>
              <a:r>
                <a:rPr lang="ja-JP" altLang="en-US" sz="1000" dirty="0" smtClean="0"/>
                <a:t>重要文化財は</a:t>
              </a:r>
              <a:r>
                <a:rPr lang="en-US" altLang="ja-JP" sz="1000" dirty="0" smtClean="0"/>
                <a:t>44.5%</a:t>
              </a:r>
              <a:r>
                <a:rPr lang="ja-JP" altLang="en-US" sz="1000" dirty="0" smtClean="0"/>
                <a:t>と関西が</a:t>
              </a:r>
              <a:r>
                <a:rPr lang="ja-JP" altLang="en-US" sz="1000" dirty="0"/>
                <a:t>日本国内</a:t>
              </a:r>
              <a:r>
                <a:rPr lang="ja-JP" altLang="en-US" sz="1000" dirty="0" smtClean="0"/>
                <a:t>で最多となるなど、文化財が集積 </a:t>
              </a:r>
              <a:endParaRPr lang="en-US" altLang="ja-JP" sz="1000" dirty="0" smtClean="0"/>
            </a:p>
          </p:txBody>
        </p:sp>
      </p:grpSp>
      <p:sp>
        <p:nvSpPr>
          <p:cNvPr id="131" name="正方形/長方形 130"/>
          <p:cNvSpPr/>
          <p:nvPr/>
        </p:nvSpPr>
        <p:spPr>
          <a:xfrm>
            <a:off x="521745" y="3307425"/>
            <a:ext cx="1877437"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関西</a:t>
            </a:r>
            <a:r>
              <a:rPr lang="ja-JP" altLang="en-US" sz="900" b="1" u="sng" dirty="0">
                <a:solidFill>
                  <a:prstClr val="black"/>
                </a:solidFill>
                <a:latin typeface="ＭＳ Ｐゴシック"/>
              </a:rPr>
              <a:t>地区の観光資源の分布</a:t>
            </a:r>
            <a:r>
              <a:rPr lang="ja-JP" altLang="en-US" sz="900" b="1" u="sng" dirty="0" smtClean="0">
                <a:solidFill>
                  <a:prstClr val="black"/>
                </a:solidFill>
                <a:latin typeface="ＭＳ Ｐゴシック"/>
              </a:rPr>
              <a:t>状況</a:t>
            </a:r>
            <a:r>
              <a:rPr lang="en-US" altLang="ja-JP" sz="900" b="1" u="sng" baseline="30000" dirty="0" smtClean="0">
                <a:solidFill>
                  <a:prstClr val="black"/>
                </a:solidFill>
                <a:latin typeface="ＭＳ Ｐゴシック"/>
              </a:rPr>
              <a:t>2</a:t>
            </a:r>
            <a:r>
              <a:rPr lang="en-US" altLang="ja-JP" sz="900" b="1" u="sng" baseline="30000" dirty="0">
                <a:solidFill>
                  <a:prstClr val="black"/>
                </a:solidFill>
                <a:latin typeface="ＭＳ Ｐゴシック"/>
              </a:rPr>
              <a:t>7</a:t>
            </a:r>
            <a:endParaRPr lang="ja-JP" altLang="en-US" sz="900" b="1" u="sng" baseline="30000" dirty="0">
              <a:solidFill>
                <a:prstClr val="black"/>
              </a:solidFill>
              <a:latin typeface="ＭＳ Ｐゴシック"/>
            </a:endParaRPr>
          </a:p>
        </p:txBody>
      </p:sp>
      <p:sp>
        <p:nvSpPr>
          <p:cNvPr id="165" name="正方形/長方形 164"/>
          <p:cNvSpPr/>
          <p:nvPr/>
        </p:nvSpPr>
        <p:spPr>
          <a:xfrm>
            <a:off x="521745" y="7444125"/>
            <a:ext cx="2295821"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国宝</a:t>
            </a:r>
            <a:r>
              <a:rPr lang="ja-JP" altLang="en-US" sz="900" b="1" u="sng" dirty="0">
                <a:solidFill>
                  <a:prstClr val="black"/>
                </a:solidFill>
                <a:latin typeface="ＭＳ Ｐゴシック"/>
              </a:rPr>
              <a:t>及び重要文化財の地域別登録</a:t>
            </a:r>
            <a:r>
              <a:rPr lang="ja-JP" altLang="en-US" sz="900" b="1" u="sng" dirty="0" smtClean="0">
                <a:solidFill>
                  <a:prstClr val="black"/>
                </a:solidFill>
                <a:latin typeface="ＭＳ Ｐゴシック"/>
              </a:rPr>
              <a:t>件数</a:t>
            </a:r>
            <a:r>
              <a:rPr lang="en-US" altLang="ja-JP" sz="900" b="1" u="sng" baseline="30000" dirty="0" smtClean="0">
                <a:solidFill>
                  <a:prstClr val="black"/>
                </a:solidFill>
                <a:latin typeface="ＭＳ Ｐゴシック"/>
              </a:rPr>
              <a:t>28</a:t>
            </a:r>
            <a:endParaRPr lang="ja-JP" altLang="en-US" sz="900" b="1" u="sng" baseline="30000" dirty="0">
              <a:solidFill>
                <a:prstClr val="black"/>
              </a:solidFill>
              <a:latin typeface="ＭＳ Ｐゴシック"/>
            </a:endParaRPr>
          </a:p>
        </p:txBody>
      </p:sp>
      <p:sp>
        <p:nvSpPr>
          <p:cNvPr id="68" name="フローチャート: 処理 67"/>
          <p:cNvSpPr/>
          <p:nvPr/>
        </p:nvSpPr>
        <p:spPr bwMode="gray">
          <a:xfrm>
            <a:off x="1874773" y="8356059"/>
            <a:ext cx="432652" cy="568025"/>
          </a:xfrm>
          <a:prstGeom prst="flowChartProcess">
            <a:avLst/>
          </a:prstGeom>
          <a:noFill/>
          <a:ln w="9525"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テキスト ボックス 68"/>
          <p:cNvSpPr txBox="1"/>
          <p:nvPr/>
        </p:nvSpPr>
        <p:spPr>
          <a:xfrm>
            <a:off x="1768093" y="8458803"/>
            <a:ext cx="195814" cy="337368"/>
          </a:xfrm>
          <a:prstGeom prst="rect">
            <a:avLst/>
          </a:prstGeom>
          <a:solidFill>
            <a:schemeClr val="bg1"/>
          </a:solidFill>
        </p:spPr>
        <p:txBody>
          <a:bodyPr vert="eaVert" wrap="square" lIns="36000" tIns="36000" rIns="36000" bIns="36000" rtlCol="0" anchor="ctr" anchorCtr="0">
            <a:spAutoFit/>
          </a:bodyPr>
          <a:lstStyle/>
          <a:p>
            <a:pPr algn="ctr">
              <a:buSzPct val="100000"/>
            </a:pPr>
            <a:r>
              <a:rPr lang="ja-JP" altLang="en-US" sz="800" b="1" dirty="0" smtClean="0">
                <a:solidFill>
                  <a:prstClr val="black"/>
                </a:solidFill>
              </a:rPr>
              <a:t>凡例</a:t>
            </a:r>
          </a:p>
        </p:txBody>
      </p:sp>
      <p:pic>
        <p:nvPicPr>
          <p:cNvPr id="9" name="図 8"/>
          <p:cNvPicPr>
            <a:picLocks noChangeAspect="1"/>
          </p:cNvPicPr>
          <p:nvPr/>
        </p:nvPicPr>
        <p:blipFill>
          <a:blip r:embed="rId4"/>
          <a:stretch>
            <a:fillRect/>
          </a:stretch>
        </p:blipFill>
        <p:spPr>
          <a:xfrm>
            <a:off x="3195405" y="7647408"/>
            <a:ext cx="2128696" cy="2050536"/>
          </a:xfrm>
          <a:prstGeom prst="rect">
            <a:avLst/>
          </a:prstGeom>
        </p:spPr>
      </p:pic>
      <p:sp>
        <p:nvSpPr>
          <p:cNvPr id="77" name="テキスト ボックス 76"/>
          <p:cNvSpPr txBox="1"/>
          <p:nvPr/>
        </p:nvSpPr>
        <p:spPr>
          <a:xfrm>
            <a:off x="1768093" y="7767758"/>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2017</a:t>
            </a:r>
            <a:r>
              <a:rPr kumimoji="1" lang="ja-JP" altLang="en-US" sz="900" dirty="0" smtClean="0"/>
              <a:t>年）</a:t>
            </a:r>
          </a:p>
        </p:txBody>
      </p:sp>
      <p:grpSp>
        <p:nvGrpSpPr>
          <p:cNvPr id="6" name="グループ化 5"/>
          <p:cNvGrpSpPr/>
          <p:nvPr/>
        </p:nvGrpSpPr>
        <p:grpSpPr>
          <a:xfrm>
            <a:off x="544375" y="3585398"/>
            <a:ext cx="5862578" cy="3693083"/>
            <a:chOff x="544375" y="3585398"/>
            <a:chExt cx="5862578" cy="3693083"/>
          </a:xfrm>
        </p:grpSpPr>
        <p:sp>
          <p:nvSpPr>
            <p:cNvPr id="65" name="テキスト ボックス 64"/>
            <p:cNvSpPr txBox="1"/>
            <p:nvPr/>
          </p:nvSpPr>
          <p:spPr>
            <a:xfrm>
              <a:off x="4879848" y="7082667"/>
              <a:ext cx="1527105" cy="195814"/>
            </a:xfrm>
            <a:prstGeom prst="rect">
              <a:avLst/>
            </a:prstGeom>
            <a:noFill/>
          </p:spPr>
          <p:txBody>
            <a:bodyPr wrap="square" lIns="36000" tIns="36000" rIns="36000" bIns="36000" rtlCol="0" anchor="ctr" anchorCtr="0">
              <a:spAutoFit/>
            </a:bodyPr>
            <a:lstStyle/>
            <a:p>
              <a:pPr>
                <a:buSzPct val="100000"/>
              </a:pPr>
              <a:r>
                <a:rPr lang="en-US" altLang="ja-JP" sz="800" dirty="0" smtClean="0">
                  <a:solidFill>
                    <a:prstClr val="black"/>
                  </a:solidFill>
                </a:rPr>
                <a:t>※</a:t>
              </a:r>
              <a:r>
                <a:rPr lang="ja-JP" altLang="en-US" sz="800" dirty="0">
                  <a:solidFill>
                    <a:prstClr val="black"/>
                  </a:solidFill>
                </a:rPr>
                <a:t>「</a:t>
              </a:r>
              <a:r>
                <a:rPr lang="ja-JP" altLang="en-US" sz="800" dirty="0" smtClean="0">
                  <a:solidFill>
                    <a:prstClr val="black"/>
                  </a:solidFill>
                </a:rPr>
                <a:t>重文」は「重要文化財」を指す</a:t>
              </a:r>
            </a:p>
          </p:txBody>
        </p:sp>
        <p:grpSp>
          <p:nvGrpSpPr>
            <p:cNvPr id="71" name="グループ化 70"/>
            <p:cNvGrpSpPr>
              <a:grpSpLocks noChangeAspect="1"/>
            </p:cNvGrpSpPr>
            <p:nvPr/>
          </p:nvGrpSpPr>
          <p:grpSpPr>
            <a:xfrm>
              <a:off x="2270562" y="4463541"/>
              <a:ext cx="2196459" cy="2405590"/>
              <a:chOff x="-4253798" y="4192667"/>
              <a:chExt cx="625105" cy="681878"/>
            </a:xfrm>
          </p:grpSpPr>
          <p:sp>
            <p:nvSpPr>
              <p:cNvPr id="72"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5"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79"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1"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2"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83" name="テキスト ボックス 82"/>
            <p:cNvSpPr txBox="1"/>
            <p:nvPr/>
          </p:nvSpPr>
          <p:spPr>
            <a:xfrm>
              <a:off x="3098141" y="565368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84" name="テキスト ボックス 83"/>
            <p:cNvSpPr txBox="1"/>
            <p:nvPr/>
          </p:nvSpPr>
          <p:spPr>
            <a:xfrm>
              <a:off x="3277572" y="4980044"/>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86" name="テキスト ボックス 85"/>
            <p:cNvSpPr txBox="1"/>
            <p:nvPr/>
          </p:nvSpPr>
          <p:spPr>
            <a:xfrm>
              <a:off x="2556315" y="5100567"/>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90" name="テキスト ボックス 89"/>
            <p:cNvSpPr txBox="1"/>
            <p:nvPr/>
          </p:nvSpPr>
          <p:spPr>
            <a:xfrm>
              <a:off x="3620584" y="5962300"/>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91" name="テキスト ボックス 90"/>
            <p:cNvSpPr txBox="1"/>
            <p:nvPr/>
          </p:nvSpPr>
          <p:spPr>
            <a:xfrm>
              <a:off x="3300698" y="6415231"/>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93" name="直線コネクタ 92"/>
            <p:cNvCxnSpPr/>
            <p:nvPr/>
          </p:nvCxnSpPr>
          <p:spPr>
            <a:xfrm flipH="1" flipV="1">
              <a:off x="2712714" y="3613143"/>
              <a:ext cx="0" cy="1444794"/>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endCxn id="90" idx="3"/>
            </p:cNvCxnSpPr>
            <p:nvPr/>
          </p:nvCxnSpPr>
          <p:spPr>
            <a:xfrm flipH="1" flipV="1">
              <a:off x="3987837" y="6016240"/>
              <a:ext cx="401479" cy="1052228"/>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4098247" y="3585398"/>
              <a:ext cx="1073454" cy="580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379109" y="7069599"/>
              <a:ext cx="1800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4335315" y="5887769"/>
              <a:ext cx="1921393" cy="11806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（世界遺産）古都奈良の文化財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（東大寺、興福寺、春日大社、春日山原始林、元興寺、薬師寺、唐招提寺、平城京跡）</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（世界遺産）法隆寺地域の仏教建造物</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（法隆寺、法起寺）</a:t>
              </a:r>
              <a:endParaRPr lang="en-US" altLang="ja-JP" sz="900"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202</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1,324</a:t>
              </a:r>
              <a:r>
                <a:rPr lang="ja-JP" altLang="en-US" sz="900" b="1" dirty="0" smtClean="0">
                  <a:solidFill>
                    <a:prstClr val="black"/>
                  </a:solidFill>
                </a:rPr>
                <a:t>件</a:t>
              </a:r>
              <a:endParaRPr lang="en-US" altLang="ja-JP" sz="900" b="1" dirty="0" smtClean="0">
                <a:solidFill>
                  <a:prstClr val="black"/>
                </a:solidFill>
              </a:endParaRPr>
            </a:p>
          </p:txBody>
        </p:sp>
        <p:cxnSp>
          <p:nvCxnSpPr>
            <p:cNvPr id="112" name="直線コネクタ 111"/>
            <p:cNvCxnSpPr/>
            <p:nvPr/>
          </p:nvCxnSpPr>
          <p:spPr>
            <a:xfrm flipV="1">
              <a:off x="2703189" y="3613143"/>
              <a:ext cx="900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endCxn id="91" idx="1"/>
            </p:cNvCxnSpPr>
            <p:nvPr/>
          </p:nvCxnSpPr>
          <p:spPr>
            <a:xfrm flipV="1">
              <a:off x="3300698" y="6520833"/>
              <a:ext cx="0" cy="60192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V="1">
              <a:off x="3473540" y="3585400"/>
              <a:ext cx="635425" cy="133603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2225318" y="5713203"/>
              <a:ext cx="900000" cy="0"/>
            </a:xfrm>
            <a:prstGeom prst="line">
              <a:avLst/>
            </a:prstGeom>
            <a:ln w="1587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3975467" y="501979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179" name="直線コネクタ 178"/>
            <p:cNvCxnSpPr/>
            <p:nvPr/>
          </p:nvCxnSpPr>
          <p:spPr>
            <a:xfrm flipV="1">
              <a:off x="4965493" y="5717325"/>
              <a:ext cx="1007063" cy="1476"/>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p:cNvCxnSpPr>
              <a:stCxn id="177" idx="3"/>
            </p:cNvCxnSpPr>
            <p:nvPr/>
          </p:nvCxnSpPr>
          <p:spPr>
            <a:xfrm>
              <a:off x="4342720" y="5073739"/>
              <a:ext cx="623531" cy="643109"/>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94" name="テキスト ボックス 193"/>
            <p:cNvSpPr txBox="1"/>
            <p:nvPr/>
          </p:nvSpPr>
          <p:spPr>
            <a:xfrm>
              <a:off x="852118" y="6469634"/>
              <a:ext cx="156294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（世界遺産）紀伊山地の霊場と参詣道</a:t>
              </a:r>
              <a:r>
                <a:rPr lang="ja-JP" altLang="en-US" sz="900" dirty="0" smtClean="0">
                  <a:solidFill>
                    <a:prstClr val="black"/>
                  </a:solidFill>
                  <a:sym typeface="Wingdings" panose="05000000000000000000" pitchFamily="2" charset="2"/>
                </a:rPr>
                <a:t>（吉野・大峯、熊野三山、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高野山、参詣道）</a:t>
              </a:r>
              <a:endParaRPr lang="en-US" altLang="ja-JP" sz="900" dirty="0" smtClean="0">
                <a:solidFill>
                  <a:prstClr val="black"/>
                </a:solidFill>
                <a:sym typeface="Wingdings" panose="05000000000000000000" pitchFamily="2" charset="2"/>
              </a:endParaRPr>
            </a:p>
          </p:txBody>
        </p:sp>
        <p:cxnSp>
          <p:nvCxnSpPr>
            <p:cNvPr id="195" name="直線コネクタ 194"/>
            <p:cNvCxnSpPr/>
            <p:nvPr/>
          </p:nvCxnSpPr>
          <p:spPr>
            <a:xfrm>
              <a:off x="2300756" y="7115933"/>
              <a:ext cx="10080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09" name="テキスト ボックス 208"/>
            <p:cNvSpPr txBox="1"/>
            <p:nvPr/>
          </p:nvSpPr>
          <p:spPr>
            <a:xfrm>
              <a:off x="4075415" y="3589466"/>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a:solidFill>
                    <a:prstClr val="black"/>
                  </a:solidFill>
                  <a:sym typeface="Wingdings" panose="05000000000000000000" pitchFamily="2" charset="2"/>
                </a:rPr>
                <a:t>233</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2,180</a:t>
              </a:r>
              <a:r>
                <a:rPr lang="ja-JP" altLang="en-US" sz="900" b="1" dirty="0" smtClean="0">
                  <a:solidFill>
                    <a:prstClr val="black"/>
                  </a:solidFill>
                </a:rPr>
                <a:t>件</a:t>
              </a:r>
              <a:endParaRPr lang="en-US" altLang="ja-JP" sz="900" b="1" dirty="0" smtClean="0">
                <a:solidFill>
                  <a:prstClr val="black"/>
                </a:solidFill>
              </a:endParaRPr>
            </a:p>
          </p:txBody>
        </p:sp>
        <p:sp>
          <p:nvSpPr>
            <p:cNvPr id="216" name="テキスト ボックス 215"/>
            <p:cNvSpPr txBox="1"/>
            <p:nvPr/>
          </p:nvSpPr>
          <p:spPr>
            <a:xfrm>
              <a:off x="2714954" y="3621154"/>
              <a:ext cx="1188000" cy="488201"/>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（世界遺産）姫路城</a:t>
              </a:r>
              <a:endParaRPr lang="en-US" altLang="ja-JP" sz="900" b="1" dirty="0" smtClean="0">
                <a:solidFill>
                  <a:prstClr val="black"/>
                </a:solidFill>
                <a:sym typeface="Wingdings" panose="05000000000000000000" pitchFamily="2" charset="2"/>
              </a:endParaRPr>
            </a:p>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21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467</a:t>
              </a:r>
              <a:r>
                <a:rPr lang="ja-JP" altLang="en-US" sz="900" b="1" dirty="0" smtClean="0">
                  <a:solidFill>
                    <a:prstClr val="black"/>
                  </a:solidFill>
                </a:rPr>
                <a:t>件</a:t>
              </a:r>
              <a:endParaRPr lang="en-US" altLang="ja-JP" sz="900" b="1" dirty="0" smtClean="0">
                <a:solidFill>
                  <a:prstClr val="black"/>
                </a:solidFill>
              </a:endParaRPr>
            </a:p>
          </p:txBody>
        </p:sp>
        <p:sp>
          <p:nvSpPr>
            <p:cNvPr id="223" name="テキスト ボックス 222"/>
            <p:cNvSpPr txBox="1"/>
            <p:nvPr/>
          </p:nvSpPr>
          <p:spPr>
            <a:xfrm>
              <a:off x="2210972" y="5358292"/>
              <a:ext cx="813742"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61</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676</a:t>
              </a:r>
              <a:r>
                <a:rPr lang="ja-JP" altLang="en-US" sz="900" b="1" dirty="0" smtClean="0">
                  <a:solidFill>
                    <a:prstClr val="black"/>
                  </a:solidFill>
                </a:rPr>
                <a:t>件</a:t>
              </a:r>
              <a:endParaRPr lang="en-US" altLang="ja-JP" sz="900" b="1" dirty="0" smtClean="0">
                <a:solidFill>
                  <a:prstClr val="black"/>
                </a:solidFill>
              </a:endParaRPr>
            </a:p>
          </p:txBody>
        </p:sp>
        <p:sp>
          <p:nvSpPr>
            <p:cNvPr id="55" name="円/楕円 54"/>
            <p:cNvSpPr/>
            <p:nvPr/>
          </p:nvSpPr>
          <p:spPr bwMode="gray">
            <a:xfrm>
              <a:off x="3603189" y="5136607"/>
              <a:ext cx="274784" cy="258538"/>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7" name="円/楕円 56"/>
            <p:cNvSpPr/>
            <p:nvPr/>
          </p:nvSpPr>
          <p:spPr bwMode="gray">
            <a:xfrm>
              <a:off x="3308756" y="6123758"/>
              <a:ext cx="666712" cy="586109"/>
            </a:xfrm>
            <a:prstGeom prst="ellipse">
              <a:avLst/>
            </a:prstGeom>
            <a:solidFill>
              <a:srgbClr val="FFFF00">
                <a:alpha val="22000"/>
              </a:srgbClr>
            </a:solidFill>
            <a:ln w="12700" algn="ctr">
              <a:solidFill>
                <a:schemeClr val="tx1">
                  <a:lumMod val="50000"/>
                  <a:lumOff val="50000"/>
                </a:schemeClr>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59" name="直線コネクタ 58"/>
            <p:cNvCxnSpPr>
              <a:stCxn id="55" idx="7"/>
            </p:cNvCxnSpPr>
            <p:nvPr/>
          </p:nvCxnSpPr>
          <p:spPr>
            <a:xfrm flipV="1">
              <a:off x="3837732" y="4456991"/>
              <a:ext cx="904334" cy="71747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4649006" y="4145440"/>
              <a:ext cx="1599394" cy="1042199"/>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（世界遺産）古都京都の</a:t>
              </a:r>
              <a:r>
                <a:rPr lang="ja-JP" altLang="en-US" sz="900" b="1" dirty="0">
                  <a:solidFill>
                    <a:prstClr val="black"/>
                  </a:solidFill>
                  <a:sym typeface="Wingdings" panose="05000000000000000000" pitchFamily="2" charset="2"/>
                </a:rPr>
                <a:t>文化</a:t>
              </a:r>
              <a:r>
                <a:rPr lang="ja-JP" altLang="en-US" sz="900" b="1" dirty="0" smtClean="0">
                  <a:solidFill>
                    <a:prstClr val="black"/>
                  </a:solidFill>
                  <a:sym typeface="Wingdings" panose="05000000000000000000" pitchFamily="2" charset="2"/>
                </a:rPr>
                <a:t>財</a:t>
              </a:r>
              <a:endParaRPr lang="en-US" altLang="ja-JP" sz="900" b="1"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（上賀茂神社、下鴨神社、</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教王</a:t>
              </a:r>
              <a:r>
                <a:rPr lang="ja-JP" altLang="en-US" sz="900" dirty="0">
                  <a:solidFill>
                    <a:prstClr val="black"/>
                  </a:solidFill>
                  <a:sym typeface="Wingdings" panose="05000000000000000000" pitchFamily="2" charset="2"/>
                </a:rPr>
                <a:t>護国寺、清水寺、</a:t>
              </a:r>
              <a:r>
                <a:rPr lang="ja-JP" altLang="en-US" sz="900" dirty="0" smtClean="0">
                  <a:solidFill>
                    <a:prstClr val="black"/>
                  </a:solidFill>
                  <a:sym typeface="Wingdings" panose="05000000000000000000" pitchFamily="2" charset="2"/>
                </a:rPr>
                <a:t>延暦寺、醍醐寺、</a:t>
              </a:r>
              <a:r>
                <a:rPr lang="ja-JP" altLang="en-US" sz="900" dirty="0">
                  <a:solidFill>
                    <a:prstClr val="black"/>
                  </a:solidFill>
                  <a:sym typeface="Wingdings" panose="05000000000000000000" pitchFamily="2" charset="2"/>
                </a:rPr>
                <a:t>仁和寺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平等院</a:t>
              </a:r>
              <a:r>
                <a:rPr lang="ja-JP" altLang="en-US" sz="900" dirty="0" smtClean="0">
                  <a:solidFill>
                    <a:prstClr val="black"/>
                  </a:solidFill>
                  <a:sym typeface="Wingdings" panose="05000000000000000000" pitchFamily="2" charset="2"/>
                </a:rPr>
                <a:t>、</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宇治上</a:t>
              </a:r>
              <a:r>
                <a:rPr lang="ja-JP" altLang="en-US" sz="900" dirty="0">
                  <a:solidFill>
                    <a:prstClr val="black"/>
                  </a:solidFill>
                  <a:sym typeface="Wingdings" panose="05000000000000000000" pitchFamily="2" charset="2"/>
                </a:rPr>
                <a:t>神社</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高山寺</a:t>
              </a:r>
              <a:r>
                <a:rPr lang="ja-JP" altLang="en-US" sz="900" dirty="0" smtClean="0">
                  <a:solidFill>
                    <a:prstClr val="black"/>
                  </a:solidFill>
                  <a:sym typeface="Wingdings" panose="05000000000000000000" pitchFamily="2" charset="2"/>
                </a:rPr>
                <a:t>、</a:t>
              </a:r>
              <a:r>
                <a:rPr lang="ja-JP" altLang="en-US" sz="900" dirty="0">
                  <a:solidFill>
                    <a:prstClr val="black"/>
                  </a:solidFill>
                  <a:sym typeface="Wingdings" panose="05000000000000000000" pitchFamily="2" charset="2"/>
                </a:rPr>
                <a:t>西芳寺</a:t>
              </a:r>
              <a:r>
                <a:rPr lang="ja-JP" altLang="en-US" sz="900" dirty="0" smtClean="0">
                  <a:solidFill>
                    <a:prstClr val="black"/>
                  </a:solidFill>
                  <a:sym typeface="Wingdings" panose="05000000000000000000" pitchFamily="2" charset="2"/>
                </a:rPr>
                <a:t>、天龍寺、鹿苑寺、慈照寺、</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龍安寺、本願寺、二条城）</a:t>
              </a:r>
              <a:endParaRPr lang="en-US" altLang="ja-JP" sz="900" dirty="0" smtClean="0">
                <a:solidFill>
                  <a:prstClr val="black"/>
                </a:solidFill>
                <a:sym typeface="Wingdings" panose="05000000000000000000" pitchFamily="2" charset="2"/>
              </a:endParaRPr>
            </a:p>
          </p:txBody>
        </p:sp>
        <p:sp>
          <p:nvSpPr>
            <p:cNvPr id="64" name="テキスト ボックス 63"/>
            <p:cNvSpPr txBox="1"/>
            <p:nvPr/>
          </p:nvSpPr>
          <p:spPr>
            <a:xfrm>
              <a:off x="4949082" y="5369740"/>
              <a:ext cx="1188000"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55</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819</a:t>
              </a:r>
              <a:r>
                <a:rPr lang="ja-JP" altLang="en-US" sz="900" b="1" dirty="0" smtClean="0">
                  <a:solidFill>
                    <a:prstClr val="black"/>
                  </a:solidFill>
                </a:rPr>
                <a:t>件</a:t>
              </a:r>
              <a:endParaRPr lang="en-US" altLang="ja-JP" sz="900" b="1" dirty="0" smtClean="0">
                <a:solidFill>
                  <a:prstClr val="black"/>
                </a:solidFill>
              </a:endParaRPr>
            </a:p>
          </p:txBody>
        </p:sp>
        <p:sp>
          <p:nvSpPr>
            <p:cNvPr id="66" name="テキスト ボックス 65"/>
            <p:cNvSpPr txBox="1"/>
            <p:nvPr/>
          </p:nvSpPr>
          <p:spPr>
            <a:xfrm>
              <a:off x="2427674" y="6769491"/>
              <a:ext cx="907423" cy="349702"/>
            </a:xfrm>
            <a:prstGeom prst="rect">
              <a:avLst/>
            </a:prstGeom>
            <a:noFill/>
          </p:spPr>
          <p:txBody>
            <a:bodyPr wrap="square" lIns="36000" tIns="36000" rIns="36000" bIns="36000" rtlCol="0" anchor="ctr" anchorCtr="0">
              <a:spAutoFit/>
            </a:bodyPr>
            <a:lstStyle/>
            <a:p>
              <a:pPr>
                <a:buSzPct val="100000"/>
              </a:pPr>
              <a:r>
                <a:rPr lang="ja-JP" altLang="en-US" sz="900" b="1" dirty="0" smtClean="0">
                  <a:solidFill>
                    <a:prstClr val="black"/>
                  </a:solidFill>
                  <a:sym typeface="Wingdings" panose="05000000000000000000" pitchFamily="2" charset="2"/>
                </a:rPr>
                <a:t>（</a:t>
              </a:r>
              <a:r>
                <a:rPr lang="ja-JP" altLang="en-US" sz="900" b="1" dirty="0">
                  <a:solidFill>
                    <a:prstClr val="black"/>
                  </a:solidFill>
                  <a:sym typeface="Wingdings" panose="05000000000000000000" pitchFamily="2" charset="2"/>
                </a:rPr>
                <a:t>国宝</a:t>
              </a:r>
              <a:r>
                <a:rPr lang="ja-JP" altLang="en-US" sz="900" b="1" dirty="0" smtClean="0">
                  <a:solidFill>
                    <a:prstClr val="black"/>
                  </a:solidFill>
                  <a:sym typeface="Wingdings" panose="05000000000000000000" pitchFamily="2" charset="2"/>
                </a:rPr>
                <a:t>）</a:t>
              </a:r>
              <a:r>
                <a:rPr lang="en-US" altLang="ja-JP" sz="900" b="1" dirty="0" smtClean="0">
                  <a:solidFill>
                    <a:prstClr val="black"/>
                  </a:solidFill>
                  <a:sym typeface="Wingdings" panose="05000000000000000000" pitchFamily="2" charset="2"/>
                </a:rPr>
                <a:t>36</a:t>
              </a:r>
              <a:r>
                <a:rPr lang="ja-JP" altLang="en-US" sz="900" b="1" dirty="0" smtClean="0">
                  <a:solidFill>
                    <a:prstClr val="black"/>
                  </a:solidFill>
                </a:rPr>
                <a:t>件</a:t>
              </a:r>
              <a:endParaRPr lang="en-US" altLang="ja-JP" sz="900" b="1" dirty="0" smtClean="0">
                <a:solidFill>
                  <a:prstClr val="black"/>
                </a:solidFill>
              </a:endParaRPr>
            </a:p>
            <a:p>
              <a:pPr>
                <a:buSzPct val="100000"/>
              </a:pPr>
              <a:r>
                <a:rPr lang="ja-JP" altLang="en-US" sz="900" b="1" dirty="0" smtClean="0">
                  <a:solidFill>
                    <a:prstClr val="black"/>
                  </a:solidFill>
                </a:rPr>
                <a:t>（重文）</a:t>
              </a:r>
              <a:r>
                <a:rPr lang="en-US" altLang="ja-JP" sz="900" b="1" dirty="0" smtClean="0">
                  <a:solidFill>
                    <a:prstClr val="black"/>
                  </a:solidFill>
                </a:rPr>
                <a:t>391</a:t>
              </a:r>
              <a:r>
                <a:rPr lang="ja-JP" altLang="en-US" sz="900" b="1" dirty="0" smtClean="0">
                  <a:solidFill>
                    <a:prstClr val="black"/>
                  </a:solidFill>
                </a:rPr>
                <a:t>件</a:t>
              </a:r>
              <a:endParaRPr lang="en-US" altLang="ja-JP" sz="900" b="1" dirty="0" smtClean="0">
                <a:solidFill>
                  <a:prstClr val="black"/>
                </a:solidFill>
              </a:endParaRPr>
            </a:p>
          </p:txBody>
        </p:sp>
        <p:cxnSp>
          <p:nvCxnSpPr>
            <p:cNvPr id="67" name="直線コネクタ 66"/>
            <p:cNvCxnSpPr/>
            <p:nvPr/>
          </p:nvCxnSpPr>
          <p:spPr>
            <a:xfrm flipH="1">
              <a:off x="951671" y="6375979"/>
              <a:ext cx="2374322" cy="0"/>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951671" y="6388823"/>
              <a:ext cx="0" cy="108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44375" y="3833802"/>
              <a:ext cx="1730992" cy="1457698"/>
            </a:xfrm>
            <a:prstGeom prst="rect">
              <a:avLst/>
            </a:prstGeom>
            <a:noFill/>
            <a:ln>
              <a:solidFill>
                <a:schemeClr val="tx1">
                  <a:lumMod val="50000"/>
                  <a:lumOff val="50000"/>
                </a:schemeClr>
              </a:solidFill>
            </a:ln>
          </p:spPr>
          <p:txBody>
            <a:bodyPr wrap="square" lIns="72000" tIns="36000" rIns="36000" bIns="36000" rtlCol="0" anchor="ctr" anchorCtr="0">
              <a:spAutoFit/>
            </a:bodyPr>
            <a:lstStyle/>
            <a:p>
              <a:pPr>
                <a:buSzPct val="100000"/>
              </a:pPr>
              <a:r>
                <a:rPr lang="en-US" altLang="ja-JP" sz="900" b="1" dirty="0" smtClean="0">
                  <a:solidFill>
                    <a:prstClr val="black"/>
                  </a:solidFill>
                  <a:sym typeface="Wingdings" panose="05000000000000000000" pitchFamily="2" charset="2"/>
                </a:rPr>
                <a:t>※</a:t>
              </a:r>
              <a:r>
                <a:rPr lang="ja-JP" altLang="en-US" sz="900" b="1" dirty="0" smtClean="0">
                  <a:solidFill>
                    <a:prstClr val="black"/>
                  </a:solidFill>
                  <a:sym typeface="Wingdings" panose="05000000000000000000" pitchFamily="2" charset="2"/>
                </a:rPr>
                <a:t>関西に関係する無形文化遺産</a:t>
              </a:r>
              <a:endParaRPr lang="en-US" altLang="ja-JP" sz="900" b="1" dirty="0" smtClean="0">
                <a:solidFill>
                  <a:prstClr val="black"/>
                </a:solidFill>
                <a:sym typeface="Wingdings" panose="05000000000000000000" pitchFamily="2" charset="2"/>
              </a:endParaRPr>
            </a:p>
            <a:p>
              <a:pPr>
                <a:buSzPct val="100000"/>
              </a:pP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・能楽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・人形浄瑠璃文楽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・歌舞伎</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・雅楽</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・題目立（奈良）</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・那智の田楽（和歌山）</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・和食</a:t>
              </a:r>
              <a:endParaRPr lang="en-US" altLang="ja-JP" sz="900" dirty="0" smtClean="0">
                <a:solidFill>
                  <a:prstClr val="black"/>
                </a:solidFill>
                <a:sym typeface="Wingdings" panose="05000000000000000000" pitchFamily="2" charset="2"/>
              </a:endParaRPr>
            </a:p>
            <a:p>
              <a:pPr>
                <a:buSzPct val="100000"/>
              </a:pPr>
              <a:r>
                <a:rPr lang="ja-JP" altLang="en-US" sz="900" dirty="0" smtClean="0">
                  <a:solidFill>
                    <a:prstClr val="black"/>
                  </a:solidFill>
                  <a:sym typeface="Wingdings" panose="05000000000000000000" pitchFamily="2" charset="2"/>
                </a:rPr>
                <a:t>・京都祇園祭の山鉾巡行（京都）</a:t>
              </a:r>
              <a:endParaRPr lang="en-US" altLang="ja-JP" sz="900" dirty="0" smtClean="0">
                <a:solidFill>
                  <a:prstClr val="black"/>
                </a:solidFill>
                <a:sym typeface="Wingdings" panose="05000000000000000000" pitchFamily="2" charset="2"/>
              </a:endParaRPr>
            </a:p>
          </p:txBody>
        </p:sp>
      </p:grpSp>
    </p:spTree>
    <p:extLst>
      <p:ext uri="{BB962C8B-B14F-4D97-AF65-F5344CB8AC3E}">
        <p14:creationId xmlns:p14="http://schemas.microsoft.com/office/powerpoint/2010/main" val="384293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1"/>
            <a:ext cx="5958528" cy="7923158"/>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55" name="正方形/長方形 154"/>
          <p:cNvSpPr/>
          <p:nvPr/>
        </p:nvSpPr>
        <p:spPr>
          <a:xfrm>
            <a:off x="466472" y="3417035"/>
            <a:ext cx="136768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産業クラスターの集積</a:t>
            </a:r>
            <a:r>
              <a:rPr lang="en-US" altLang="ja-JP" sz="900" b="1" u="sng" baseline="30000" dirty="0" smtClean="0">
                <a:solidFill>
                  <a:prstClr val="black"/>
                </a:solidFill>
                <a:latin typeface="ＭＳ Ｐゴシック"/>
              </a:rPr>
              <a:t>29</a:t>
            </a:r>
            <a:endParaRPr lang="ja-JP" altLang="en-US" sz="900" b="1" u="sng" baseline="30000" dirty="0">
              <a:solidFill>
                <a:prstClr val="black"/>
              </a:solidFill>
              <a:latin typeface="ＭＳ Ｐゴシック"/>
            </a:endParaRPr>
          </a:p>
        </p:txBody>
      </p:sp>
      <p:sp>
        <p:nvSpPr>
          <p:cNvPr id="18" name="正方形/長方形 17"/>
          <p:cNvSpPr/>
          <p:nvPr/>
        </p:nvSpPr>
        <p:spPr bwMode="gray">
          <a:xfrm>
            <a:off x="514350" y="1995784"/>
            <a:ext cx="5800725" cy="1193984"/>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SzPct val="100000"/>
              <a:buFont typeface="Wingdings" panose="05000000000000000000" pitchFamily="2" charset="2"/>
              <a:buChar char="n"/>
            </a:pPr>
            <a:r>
              <a:rPr lang="ja-JP" altLang="en-US" sz="1000" dirty="0" smtClean="0"/>
              <a:t>大阪、関西で主要国１ヶ国分の人口・経済規模</a:t>
            </a:r>
            <a:endParaRPr lang="en-US" altLang="ja-JP" sz="1000" dirty="0" smtClean="0"/>
          </a:p>
          <a:p>
            <a:pPr algn="just">
              <a:buSzPct val="100000"/>
            </a:pPr>
            <a:r>
              <a:rPr lang="ja-JP" altLang="en-US" sz="1000" dirty="0" smtClean="0"/>
              <a:t>　　（関西の人口：約</a:t>
            </a:r>
            <a:r>
              <a:rPr lang="en-US" altLang="ja-JP" sz="1000" dirty="0" smtClean="0"/>
              <a:t>2,000</a:t>
            </a:r>
            <a:r>
              <a:rPr lang="ja-JP" altLang="en-US" sz="1000" dirty="0" smtClean="0"/>
              <a:t>万人／関西のＧＤＰ：スイスの約</a:t>
            </a:r>
            <a:r>
              <a:rPr lang="en-US" altLang="ja-JP" sz="1000" dirty="0" smtClean="0"/>
              <a:t>6,793</a:t>
            </a:r>
            <a:r>
              <a:rPr lang="ja-JP" altLang="en-US" sz="1000" dirty="0" smtClean="0"/>
              <a:t>億米ドルに相当）</a:t>
            </a:r>
            <a:endParaRPr lang="en-US" altLang="ja-JP" sz="1000" dirty="0" smtClean="0"/>
          </a:p>
          <a:p>
            <a:pPr marL="171450" indent="-171450" algn="just">
              <a:spcBef>
                <a:spcPts val="600"/>
              </a:spcBef>
              <a:buSzPct val="100000"/>
              <a:buFont typeface="Wingdings" panose="05000000000000000000" pitchFamily="2" charset="2"/>
              <a:buChar char="n"/>
            </a:pPr>
            <a:r>
              <a:rPr lang="ja-JP" altLang="en-US" sz="1000" smtClean="0"/>
              <a:t>世界有数の大学・研究</a:t>
            </a:r>
            <a:r>
              <a:rPr lang="ja-JP" altLang="en-US" sz="1000" dirty="0" smtClean="0"/>
              <a:t>機関や</a:t>
            </a:r>
            <a:r>
              <a:rPr lang="ja-JP" altLang="en-US" sz="1000" dirty="0"/>
              <a:t>、</a:t>
            </a:r>
            <a:r>
              <a:rPr lang="ja-JP" altLang="en-US" sz="1000" dirty="0" smtClean="0"/>
              <a:t>各業種・分野の企業、産業支援機関等が地理的に集積した「産業　　　クラスター」が形成</a:t>
            </a:r>
            <a:endParaRPr lang="en-US" altLang="ja-JP" sz="1000" dirty="0"/>
          </a:p>
          <a:p>
            <a:pPr marL="171450" indent="-171450" algn="just">
              <a:spcBef>
                <a:spcPts val="600"/>
              </a:spcBef>
              <a:buSzPct val="100000"/>
              <a:buFont typeface="Wingdings" panose="05000000000000000000" pitchFamily="2" charset="2"/>
              <a:buChar char="n"/>
            </a:pPr>
            <a:r>
              <a:rPr lang="ja-JP" altLang="en-US" sz="1000" dirty="0" smtClean="0"/>
              <a:t>特</a:t>
            </a:r>
            <a:r>
              <a:rPr lang="ja-JP" altLang="en-US" sz="1000" dirty="0"/>
              <a:t>に</a:t>
            </a:r>
            <a:r>
              <a:rPr lang="ja-JP" altLang="en-US" sz="1000" dirty="0" smtClean="0"/>
              <a:t>、大阪・関西が強みを有するライフ、グリーンなど幅広い分野の企業が集積</a:t>
            </a:r>
            <a:endParaRPr lang="en-US" altLang="ja-JP" sz="1000" dirty="0" smtClean="0"/>
          </a:p>
        </p:txBody>
      </p:sp>
      <p:sp>
        <p:nvSpPr>
          <p:cNvPr id="19" name="正方形/長方形 18"/>
          <p:cNvSpPr/>
          <p:nvPr/>
        </p:nvSpPr>
        <p:spPr bwMode="gray">
          <a:xfrm>
            <a:off x="514350" y="1635783"/>
            <a:ext cx="5800725"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② 経済的特性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grpSp>
        <p:nvGrpSpPr>
          <p:cNvPr id="37" name="グループ化 36"/>
          <p:cNvGrpSpPr>
            <a:grpSpLocks noChangeAspect="1"/>
          </p:cNvGrpSpPr>
          <p:nvPr/>
        </p:nvGrpSpPr>
        <p:grpSpPr>
          <a:xfrm>
            <a:off x="2422962" y="4725106"/>
            <a:ext cx="2196459" cy="2405590"/>
            <a:chOff x="-4253798" y="4192667"/>
            <a:chExt cx="625105" cy="681878"/>
          </a:xfrm>
        </p:grpSpPr>
        <p:sp>
          <p:nvSpPr>
            <p:cNvPr id="38"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39"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0"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1"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2"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43"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solidFill>
              <a:srgbClr val="BBBCBC"/>
            </a:solid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44" name="テキスト ボックス 43"/>
          <p:cNvSpPr txBox="1"/>
          <p:nvPr/>
        </p:nvSpPr>
        <p:spPr>
          <a:xfrm>
            <a:off x="3384186" y="603122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大阪</a:t>
            </a:r>
          </a:p>
        </p:txBody>
      </p:sp>
      <p:sp>
        <p:nvSpPr>
          <p:cNvPr id="45" name="テキスト ボックス 44"/>
          <p:cNvSpPr txBox="1"/>
          <p:nvPr/>
        </p:nvSpPr>
        <p:spPr>
          <a:xfrm>
            <a:off x="3355451" y="5185809"/>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京都</a:t>
            </a:r>
          </a:p>
        </p:txBody>
      </p:sp>
      <p:sp>
        <p:nvSpPr>
          <p:cNvPr id="46" name="テキスト ボックス 45"/>
          <p:cNvSpPr txBox="1"/>
          <p:nvPr/>
        </p:nvSpPr>
        <p:spPr>
          <a:xfrm>
            <a:off x="2708715" y="5362132"/>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兵庫</a:t>
            </a:r>
          </a:p>
        </p:txBody>
      </p:sp>
      <p:sp>
        <p:nvSpPr>
          <p:cNvPr id="47" name="テキスト ボックス 46"/>
          <p:cNvSpPr txBox="1"/>
          <p:nvPr/>
        </p:nvSpPr>
        <p:spPr>
          <a:xfrm>
            <a:off x="3729539" y="6421871"/>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奈良</a:t>
            </a:r>
          </a:p>
        </p:txBody>
      </p:sp>
      <p:sp>
        <p:nvSpPr>
          <p:cNvPr id="48" name="テキスト ボックス 47"/>
          <p:cNvSpPr txBox="1"/>
          <p:nvPr/>
        </p:nvSpPr>
        <p:spPr>
          <a:xfrm>
            <a:off x="3441590" y="6665945"/>
            <a:ext cx="429385" cy="211203"/>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和歌山</a:t>
            </a:r>
          </a:p>
        </p:txBody>
      </p:sp>
      <p:cxnSp>
        <p:nvCxnSpPr>
          <p:cNvPr id="52" name="直線コネクタ 51"/>
          <p:cNvCxnSpPr/>
          <p:nvPr/>
        </p:nvCxnSpPr>
        <p:spPr>
          <a:xfrm>
            <a:off x="4233487" y="6824850"/>
            <a:ext cx="185440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4199924" y="6490537"/>
            <a:ext cx="2215629"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関西文化学術研究都市（</a:t>
            </a:r>
            <a:r>
              <a:rPr lang="ja-JP" altLang="en-US" sz="800" b="1" dirty="0" smtClean="0">
                <a:solidFill>
                  <a:prstClr val="black"/>
                </a:solidFill>
              </a:rPr>
              <a:t>けいはんな学研都市）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京都府、大阪府、奈良県</a:t>
            </a:r>
            <a:endParaRPr lang="en-US" altLang="ja-JP" sz="800" dirty="0">
              <a:solidFill>
                <a:prstClr val="black"/>
              </a:solidFill>
            </a:endParaRPr>
          </a:p>
        </p:txBody>
      </p:sp>
      <p:cxnSp>
        <p:nvCxnSpPr>
          <p:cNvPr id="54" name="直線コネクタ 53"/>
          <p:cNvCxnSpPr/>
          <p:nvPr/>
        </p:nvCxnSpPr>
        <p:spPr>
          <a:xfrm flipV="1">
            <a:off x="625306" y="4475714"/>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083958" y="5276883"/>
            <a:ext cx="367253" cy="107879"/>
          </a:xfrm>
          <a:prstGeom prst="rect">
            <a:avLst/>
          </a:prstGeom>
          <a:noFill/>
        </p:spPr>
        <p:txBody>
          <a:bodyPr wrap="square" lIns="36000" tIns="36000" rIns="36000" bIns="36000" rtlCol="0" anchor="ctr" anchorCtr="0">
            <a:spAutoFit/>
          </a:bodyPr>
          <a:lstStyle/>
          <a:p>
            <a:pPr algn="ctr">
              <a:buSzPct val="100000"/>
            </a:pPr>
            <a:r>
              <a:rPr lang="ja-JP" altLang="en-US" sz="900" u="sng" dirty="0" smtClean="0">
                <a:solidFill>
                  <a:prstClr val="black"/>
                </a:solidFill>
              </a:rPr>
              <a:t>滋賀</a:t>
            </a:r>
          </a:p>
        </p:txBody>
      </p:sp>
      <p:cxnSp>
        <p:nvCxnSpPr>
          <p:cNvPr id="59" name="直線コネクタ 58"/>
          <p:cNvCxnSpPr/>
          <p:nvPr/>
        </p:nvCxnSpPr>
        <p:spPr>
          <a:xfrm>
            <a:off x="4410555" y="6154912"/>
            <a:ext cx="1932814"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044757" y="6770305"/>
            <a:ext cx="2501583" cy="4728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和歌山県特産農産物を活用した健康産業</a:t>
            </a:r>
            <a:endParaRPr lang="en-US" altLang="ja-JP" sz="900" b="1" u="sng" dirty="0" smtClean="0">
              <a:solidFill>
                <a:prstClr val="black"/>
              </a:solidFill>
              <a:sym typeface="Wingdings" panose="05000000000000000000" pitchFamily="2" charset="2"/>
            </a:endParaRPr>
          </a:p>
          <a:p>
            <a:pPr>
              <a:buSzPct val="100000"/>
            </a:pPr>
            <a:r>
              <a:rPr lang="ja-JP" altLang="en-US" sz="900" b="1" u="sng" dirty="0" smtClean="0">
                <a:solidFill>
                  <a:prstClr val="black"/>
                </a:solidFill>
                <a:sym typeface="Wingdings" panose="05000000000000000000" pitchFamily="2" charset="2"/>
              </a:rPr>
              <a:t>イノベーション推進地域</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和歌山県内紀北・紀中エリア</a:t>
            </a:r>
            <a:endParaRPr lang="en-US" altLang="ja-JP" sz="800" dirty="0">
              <a:solidFill>
                <a:prstClr val="black"/>
              </a:solidFill>
            </a:endParaRPr>
          </a:p>
        </p:txBody>
      </p:sp>
      <p:cxnSp>
        <p:nvCxnSpPr>
          <p:cNvPr id="62" name="直線コネクタ 61"/>
          <p:cNvCxnSpPr/>
          <p:nvPr/>
        </p:nvCxnSpPr>
        <p:spPr>
          <a:xfrm>
            <a:off x="948271" y="7261489"/>
            <a:ext cx="2161666"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4456226" y="5801396"/>
            <a:ext cx="1854282"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しが医工連携ものづくりクラスター</a:t>
            </a:r>
            <a:endParaRPr lang="en-US" altLang="ja-JP" sz="900" b="1" u="sng" dirty="0" smtClean="0">
              <a:solidFill>
                <a:prstClr val="black"/>
              </a:solidFill>
            </a:endParaRPr>
          </a:p>
          <a:p>
            <a:pPr>
              <a:buSzPct val="100000"/>
            </a:pPr>
            <a:r>
              <a:rPr lang="ja-JP" altLang="en-US" sz="800" b="1" dirty="0" smtClean="0">
                <a:solidFill>
                  <a:prstClr val="black"/>
                </a:solidFill>
              </a:rPr>
              <a:t>　滋賀県内全域</a:t>
            </a:r>
            <a:endParaRPr lang="en-US" altLang="ja-JP" sz="800" dirty="0">
              <a:solidFill>
                <a:prstClr val="black"/>
              </a:solidFill>
            </a:endParaRPr>
          </a:p>
        </p:txBody>
      </p:sp>
      <p:sp>
        <p:nvSpPr>
          <p:cNvPr id="65" name="テキスト ボックス 64"/>
          <p:cNvSpPr txBox="1"/>
          <p:nvPr/>
        </p:nvSpPr>
        <p:spPr>
          <a:xfrm>
            <a:off x="641908" y="4097768"/>
            <a:ext cx="1188000"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播磨科学公園都市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a:solidFill>
                  <a:prstClr val="black"/>
                </a:solidFill>
                <a:sym typeface="Wingdings" panose="05000000000000000000" pitchFamily="2" charset="2"/>
              </a:rPr>
              <a:t>　</a:t>
            </a:r>
            <a:r>
              <a:rPr lang="ja-JP" altLang="en-US" sz="800" b="1" dirty="0" smtClean="0">
                <a:solidFill>
                  <a:prstClr val="black"/>
                </a:solidFill>
                <a:sym typeface="Wingdings" panose="05000000000000000000" pitchFamily="2" charset="2"/>
              </a:rPr>
              <a:t>兵庫県</a:t>
            </a:r>
            <a:endParaRPr lang="en-US" altLang="ja-JP" sz="800" b="1" dirty="0" smtClean="0">
              <a:solidFill>
                <a:prstClr val="black"/>
              </a:solidFill>
              <a:sym typeface="Wingdings" panose="05000000000000000000" pitchFamily="2" charset="2"/>
            </a:endParaRPr>
          </a:p>
        </p:txBody>
      </p:sp>
      <p:sp>
        <p:nvSpPr>
          <p:cNvPr id="66" name="テキスト ボックス 65"/>
          <p:cNvSpPr txBox="1"/>
          <p:nvPr/>
        </p:nvSpPr>
        <p:spPr>
          <a:xfrm>
            <a:off x="658809" y="5504721"/>
            <a:ext cx="1919675" cy="826756"/>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大阪のライフサイエンス産業の集積</a:t>
            </a:r>
            <a:endParaRPr lang="en-US" altLang="ja-JP" sz="900" b="1" u="sng" dirty="0" smtClean="0">
              <a:solidFill>
                <a:prstClr val="black"/>
              </a:solidFill>
            </a:endParaRPr>
          </a:p>
          <a:p>
            <a:pPr>
              <a:buSzPct val="100000"/>
            </a:pPr>
            <a:r>
              <a:rPr lang="ja-JP" altLang="en-US" sz="800" b="1" dirty="0" smtClean="0">
                <a:solidFill>
                  <a:prstClr val="black"/>
                </a:solidFill>
              </a:rPr>
              <a:t>　・彩都ライフサイエンス</a:t>
            </a:r>
            <a:r>
              <a:rPr lang="ja-JP" altLang="en-US" sz="800" b="1" dirty="0">
                <a:solidFill>
                  <a:prstClr val="black"/>
                </a:solidFill>
              </a:rPr>
              <a:t>パーク</a:t>
            </a:r>
            <a:endParaRPr lang="en-US" altLang="ja-JP" sz="800" b="1" dirty="0">
              <a:solidFill>
                <a:prstClr val="black"/>
              </a:solidFill>
            </a:endParaRPr>
          </a:p>
          <a:p>
            <a:pPr>
              <a:buSzPct val="100000"/>
            </a:pPr>
            <a:r>
              <a:rPr lang="ja-JP" altLang="en-US" sz="800" b="1" dirty="0" smtClean="0">
                <a:solidFill>
                  <a:prstClr val="black"/>
                </a:solidFill>
              </a:rPr>
              <a:t>　・健都（北大阪健康医療都市）</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a:t>
            </a:r>
            <a:r>
              <a:rPr lang="ja-JP" altLang="en-US" sz="800" b="1" dirty="0">
                <a:solidFill>
                  <a:prstClr val="black"/>
                </a:solidFill>
              </a:rPr>
              <a:t>中之島</a:t>
            </a:r>
            <a:r>
              <a:rPr lang="ja-JP" altLang="en-US" sz="800" b="1" dirty="0" smtClean="0">
                <a:solidFill>
                  <a:prstClr val="black"/>
                </a:solidFill>
              </a:rPr>
              <a:t>（</a:t>
            </a:r>
            <a:r>
              <a:rPr lang="ja-JP" altLang="en-US" sz="800" b="1" dirty="0">
                <a:solidFill>
                  <a:prstClr val="black"/>
                </a:solidFill>
              </a:rPr>
              <a:t>未来医療国際拠点）</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・うめきた</a:t>
            </a:r>
            <a:endParaRPr lang="en-US" altLang="ja-JP" sz="800" b="1" dirty="0" smtClean="0">
              <a:solidFill>
                <a:prstClr val="black"/>
              </a:solidFill>
            </a:endParaRPr>
          </a:p>
          <a:p>
            <a:pPr>
              <a:buSzPct val="100000"/>
            </a:pPr>
            <a:r>
              <a:rPr lang="ja-JP" altLang="en-US" sz="800" b="1" dirty="0">
                <a:solidFill>
                  <a:prstClr val="black"/>
                </a:solidFill>
              </a:rPr>
              <a:t>　</a:t>
            </a:r>
            <a:r>
              <a:rPr lang="ja-JP" altLang="en-US" sz="800" b="1" dirty="0" smtClean="0">
                <a:solidFill>
                  <a:prstClr val="black"/>
                </a:solidFill>
              </a:rPr>
              <a:t>・道修町界隈</a:t>
            </a:r>
            <a:endParaRPr lang="en-US" altLang="ja-JP" sz="800" dirty="0" smtClean="0">
              <a:solidFill>
                <a:prstClr val="black"/>
              </a:solidFill>
            </a:endParaRPr>
          </a:p>
        </p:txBody>
      </p:sp>
      <p:cxnSp>
        <p:nvCxnSpPr>
          <p:cNvPr id="68" name="直線コネクタ 67"/>
          <p:cNvCxnSpPr/>
          <p:nvPr/>
        </p:nvCxnSpPr>
        <p:spPr>
          <a:xfrm flipH="1">
            <a:off x="676545" y="6345088"/>
            <a:ext cx="174641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3"/>
          <a:stretch>
            <a:fillRect/>
          </a:stretch>
        </p:blipFill>
        <p:spPr>
          <a:xfrm>
            <a:off x="990535" y="7473056"/>
            <a:ext cx="2435025" cy="2345618"/>
          </a:xfrm>
          <a:prstGeom prst="rect">
            <a:avLst/>
          </a:prstGeom>
        </p:spPr>
      </p:pic>
      <p:sp>
        <p:nvSpPr>
          <p:cNvPr id="83" name="正方形/長方形 82"/>
          <p:cNvSpPr/>
          <p:nvPr/>
        </p:nvSpPr>
        <p:spPr>
          <a:xfrm>
            <a:off x="1030303" y="7637151"/>
            <a:ext cx="1454244"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国内医</a:t>
            </a:r>
            <a:r>
              <a:rPr lang="ja-JP" altLang="en-US" sz="900" b="1" u="sng" dirty="0">
                <a:solidFill>
                  <a:prstClr val="black"/>
                </a:solidFill>
                <a:latin typeface="ＭＳ Ｐゴシック"/>
              </a:rPr>
              <a:t>薬品関連出荷</a:t>
            </a:r>
            <a:r>
              <a:rPr lang="ja-JP" altLang="en-US" sz="900" b="1" u="sng" dirty="0" smtClean="0">
                <a:solidFill>
                  <a:prstClr val="black"/>
                </a:solidFill>
                <a:latin typeface="ＭＳ Ｐゴシック"/>
              </a:rPr>
              <a:t>額</a:t>
            </a:r>
            <a:r>
              <a:rPr lang="en-US" altLang="ja-JP" sz="900" b="1" u="sng" baseline="30000" dirty="0" smtClean="0">
                <a:solidFill>
                  <a:prstClr val="black"/>
                </a:solidFill>
                <a:latin typeface="ＭＳ Ｐゴシック"/>
              </a:rPr>
              <a:t>30</a:t>
            </a:r>
            <a:endParaRPr lang="ja-JP" altLang="en-US" sz="900" b="1" u="sng" baseline="30000" dirty="0">
              <a:solidFill>
                <a:prstClr val="black"/>
              </a:solidFill>
              <a:latin typeface="ＭＳ Ｐゴシック"/>
            </a:endParaRPr>
          </a:p>
        </p:txBody>
      </p:sp>
      <p:pic>
        <p:nvPicPr>
          <p:cNvPr id="9" name="図 8"/>
          <p:cNvPicPr>
            <a:picLocks noChangeAspect="1"/>
          </p:cNvPicPr>
          <p:nvPr/>
        </p:nvPicPr>
        <p:blipFill>
          <a:blip r:embed="rId4"/>
          <a:stretch>
            <a:fillRect/>
          </a:stretch>
        </p:blipFill>
        <p:spPr>
          <a:xfrm>
            <a:off x="3599175" y="7466847"/>
            <a:ext cx="2420265" cy="2331401"/>
          </a:xfrm>
          <a:prstGeom prst="rect">
            <a:avLst/>
          </a:prstGeom>
        </p:spPr>
      </p:pic>
      <p:sp>
        <p:nvSpPr>
          <p:cNvPr id="85" name="正方形/長方形 84"/>
          <p:cNvSpPr/>
          <p:nvPr/>
        </p:nvSpPr>
        <p:spPr>
          <a:xfrm>
            <a:off x="3851785" y="7637151"/>
            <a:ext cx="1776448"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リチウムイオン</a:t>
            </a:r>
            <a:r>
              <a:rPr lang="ja-JP" altLang="en-US" sz="900" b="1" u="sng" dirty="0">
                <a:solidFill>
                  <a:prstClr val="black"/>
                </a:solidFill>
                <a:latin typeface="ＭＳ Ｐゴシック"/>
              </a:rPr>
              <a:t>電池国内</a:t>
            </a:r>
            <a:r>
              <a:rPr lang="ja-JP" altLang="en-US" sz="900" b="1" u="sng" dirty="0" smtClean="0">
                <a:solidFill>
                  <a:prstClr val="black"/>
                </a:solidFill>
                <a:latin typeface="ＭＳ Ｐゴシック"/>
              </a:rPr>
              <a:t>シェア</a:t>
            </a:r>
            <a:r>
              <a:rPr lang="en-US" altLang="ja-JP" sz="900" b="1" u="sng" baseline="30000" dirty="0" smtClean="0">
                <a:solidFill>
                  <a:prstClr val="black"/>
                </a:solidFill>
                <a:latin typeface="ＭＳ Ｐゴシック"/>
              </a:rPr>
              <a:t>31</a:t>
            </a:r>
            <a:endParaRPr lang="ja-JP" altLang="en-US" sz="900" b="1" u="sng" baseline="30000" dirty="0">
              <a:solidFill>
                <a:prstClr val="black"/>
              </a:solidFill>
              <a:latin typeface="ＭＳ Ｐゴシック"/>
            </a:endParaRPr>
          </a:p>
        </p:txBody>
      </p:sp>
      <p:sp>
        <p:nvSpPr>
          <p:cNvPr id="92" name="テキスト ボックス 91"/>
          <p:cNvSpPr txBox="1"/>
          <p:nvPr/>
        </p:nvSpPr>
        <p:spPr>
          <a:xfrm>
            <a:off x="2675577" y="4054822"/>
            <a:ext cx="1231321"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sym typeface="Wingdings" panose="05000000000000000000" pitchFamily="2" charset="2"/>
              </a:rPr>
              <a:t>神戸医療産業都市</a:t>
            </a:r>
            <a:endParaRPr lang="en-US" altLang="ja-JP" sz="900" b="1" u="sng" dirty="0" smtClean="0">
              <a:solidFill>
                <a:prstClr val="black"/>
              </a:solidFill>
              <a:sym typeface="Wingdings" panose="05000000000000000000" pitchFamily="2" charset="2"/>
            </a:endParaRPr>
          </a:p>
          <a:p>
            <a:pPr>
              <a:buSzPct val="100000"/>
            </a:pPr>
            <a:r>
              <a:rPr lang="ja-JP" altLang="en-US" sz="800" b="1" dirty="0" smtClean="0">
                <a:solidFill>
                  <a:prstClr val="black"/>
                </a:solidFill>
                <a:sym typeface="Wingdings" panose="05000000000000000000" pitchFamily="2" charset="2"/>
              </a:rPr>
              <a:t>　ポートアイランド</a:t>
            </a:r>
            <a:endParaRPr lang="en-US" altLang="ja-JP" sz="800" b="1" dirty="0" smtClean="0">
              <a:solidFill>
                <a:prstClr val="black"/>
              </a:solidFill>
              <a:sym typeface="Wingdings" panose="05000000000000000000" pitchFamily="2" charset="2"/>
            </a:endParaRPr>
          </a:p>
        </p:txBody>
      </p:sp>
      <p:cxnSp>
        <p:nvCxnSpPr>
          <p:cNvPr id="93" name="直線コネクタ 92"/>
          <p:cNvCxnSpPr/>
          <p:nvPr/>
        </p:nvCxnSpPr>
        <p:spPr>
          <a:xfrm flipH="1" flipV="1">
            <a:off x="2608991" y="4388955"/>
            <a:ext cx="674956" cy="1162797"/>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946885" y="4624775"/>
            <a:ext cx="150888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長浜バイオクラスター</a:t>
            </a:r>
            <a:endParaRPr lang="en-US" altLang="ja-JP" sz="900" b="1" u="sng" dirty="0" smtClean="0">
              <a:solidFill>
                <a:prstClr val="black"/>
              </a:solidFill>
            </a:endParaRPr>
          </a:p>
          <a:p>
            <a:pPr>
              <a:buSzPct val="100000"/>
            </a:pPr>
            <a:r>
              <a:rPr lang="ja-JP" altLang="en-US" sz="800" b="1" dirty="0" smtClean="0">
                <a:solidFill>
                  <a:prstClr val="black"/>
                </a:solidFill>
              </a:rPr>
              <a:t>　長浜市内全域</a:t>
            </a:r>
            <a:endParaRPr lang="en-US" altLang="ja-JP" sz="800" b="1" dirty="0" smtClean="0">
              <a:solidFill>
                <a:prstClr val="black"/>
              </a:solidFill>
            </a:endParaRPr>
          </a:p>
        </p:txBody>
      </p:sp>
      <p:cxnSp>
        <p:nvCxnSpPr>
          <p:cNvPr id="100" name="直線コネクタ 99"/>
          <p:cNvCxnSpPr/>
          <p:nvPr/>
        </p:nvCxnSpPr>
        <p:spPr>
          <a:xfrm>
            <a:off x="5012820" y="4577262"/>
            <a:ext cx="120283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4439349" y="3688741"/>
            <a:ext cx="175654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p:cNvSpPr txBox="1"/>
          <p:nvPr/>
        </p:nvSpPr>
        <p:spPr>
          <a:xfrm>
            <a:off x="4476097" y="3748741"/>
            <a:ext cx="2418474" cy="334313"/>
          </a:xfrm>
          <a:prstGeom prst="rect">
            <a:avLst/>
          </a:prstGeom>
          <a:noFill/>
        </p:spPr>
        <p:txBody>
          <a:bodyPr wrap="square" lIns="36000" tIns="36000" rIns="36000" bIns="36000" rtlCol="0" anchor="ctr" anchorCtr="0">
            <a:spAutoFit/>
          </a:bodyPr>
          <a:lstStyle/>
          <a:p>
            <a:pPr>
              <a:buSzPct val="100000"/>
            </a:pPr>
            <a:r>
              <a:rPr lang="ja-JP" altLang="en-US" sz="900" b="1" u="sng" dirty="0" smtClean="0">
                <a:solidFill>
                  <a:prstClr val="black"/>
                </a:solidFill>
              </a:rPr>
              <a:t>京都市ライフイノベーション推進戦略</a:t>
            </a:r>
            <a:endParaRPr lang="en-US" altLang="ja-JP" sz="900" b="1" u="sng" dirty="0" smtClean="0">
              <a:solidFill>
                <a:prstClr val="black"/>
              </a:solidFill>
            </a:endParaRPr>
          </a:p>
          <a:p>
            <a:pPr>
              <a:buSzPct val="100000"/>
            </a:pPr>
            <a:r>
              <a:rPr lang="ja-JP" altLang="en-US" sz="800" b="1" dirty="0" smtClean="0">
                <a:solidFill>
                  <a:prstClr val="black"/>
                </a:solidFill>
              </a:rPr>
              <a:t>　京都市内全域</a:t>
            </a:r>
            <a:endParaRPr lang="en-US" altLang="ja-JP" sz="800" dirty="0" smtClean="0">
              <a:solidFill>
                <a:prstClr val="black"/>
              </a:solidFill>
            </a:endParaRPr>
          </a:p>
        </p:txBody>
      </p:sp>
      <p:sp>
        <p:nvSpPr>
          <p:cNvPr id="79" name="テキスト ボックス 78"/>
          <p:cNvSpPr txBox="1"/>
          <p:nvPr/>
        </p:nvSpPr>
        <p:spPr>
          <a:xfrm>
            <a:off x="1960518"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2014</a:t>
            </a:r>
            <a:r>
              <a:rPr kumimoji="1" lang="ja-JP" altLang="en-US" sz="900" dirty="0" smtClean="0"/>
              <a:t>年）</a:t>
            </a:r>
          </a:p>
        </p:txBody>
      </p:sp>
      <p:sp>
        <p:nvSpPr>
          <p:cNvPr id="80" name="テキスト ボックス 79"/>
          <p:cNvSpPr txBox="1"/>
          <p:nvPr/>
        </p:nvSpPr>
        <p:spPr>
          <a:xfrm>
            <a:off x="5152309" y="7794052"/>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2012</a:t>
            </a:r>
            <a:r>
              <a:rPr kumimoji="1" lang="ja-JP" altLang="en-US" sz="900" dirty="0" smtClean="0"/>
              <a:t>年）</a:t>
            </a:r>
          </a:p>
        </p:txBody>
      </p:sp>
      <p:sp>
        <p:nvSpPr>
          <p:cNvPr id="82" name="テキスト ボックス 81"/>
          <p:cNvSpPr txBox="1"/>
          <p:nvPr/>
        </p:nvSpPr>
        <p:spPr>
          <a:xfrm>
            <a:off x="528195" y="3597307"/>
            <a:ext cx="1021559" cy="216179"/>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2018</a:t>
            </a:r>
            <a:r>
              <a:rPr kumimoji="1" lang="ja-JP" altLang="en-US" sz="900" dirty="0" smtClean="0"/>
              <a:t>年</a:t>
            </a:r>
            <a:r>
              <a:rPr lang="ja-JP" altLang="en-US" sz="900" dirty="0" smtClean="0"/>
              <a:t>４月</a:t>
            </a:r>
            <a:r>
              <a:rPr kumimoji="1" lang="ja-JP" altLang="en-US" sz="900" dirty="0" smtClean="0"/>
              <a:t>）</a:t>
            </a:r>
          </a:p>
        </p:txBody>
      </p:sp>
      <p:cxnSp>
        <p:nvCxnSpPr>
          <p:cNvPr id="102" name="直線コネクタ 101"/>
          <p:cNvCxnSpPr/>
          <p:nvPr/>
        </p:nvCxnSpPr>
        <p:spPr>
          <a:xfrm>
            <a:off x="4208487" y="5622708"/>
            <a:ext cx="204244" cy="532063"/>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2" name="円/楕円 73"/>
          <p:cNvSpPr/>
          <p:nvPr/>
        </p:nvSpPr>
        <p:spPr bwMode="gray">
          <a:xfrm>
            <a:off x="2554388" y="5459353"/>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7" name="直線コネクタ 116"/>
          <p:cNvCxnSpPr/>
          <p:nvPr/>
        </p:nvCxnSpPr>
        <p:spPr>
          <a:xfrm flipV="1">
            <a:off x="2422962" y="5923975"/>
            <a:ext cx="1113769" cy="4211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flipV="1">
            <a:off x="1664364" y="4486601"/>
            <a:ext cx="921658" cy="1004386"/>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10" name="円/楕円 73"/>
          <p:cNvSpPr/>
          <p:nvPr/>
        </p:nvSpPr>
        <p:spPr bwMode="gray">
          <a:xfrm>
            <a:off x="3184066" y="5582996"/>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1" name="円/楕円 73"/>
          <p:cNvSpPr/>
          <p:nvPr/>
        </p:nvSpPr>
        <p:spPr bwMode="gray">
          <a:xfrm>
            <a:off x="3515492" y="5679221"/>
            <a:ext cx="237890" cy="291266"/>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14" name="円/楕円 73"/>
          <p:cNvSpPr/>
          <p:nvPr/>
        </p:nvSpPr>
        <p:spPr bwMode="gray">
          <a:xfrm>
            <a:off x="3764540" y="5707975"/>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5" name="直線コネクタ 114"/>
          <p:cNvCxnSpPr/>
          <p:nvPr/>
        </p:nvCxnSpPr>
        <p:spPr>
          <a:xfrm flipH="1" flipV="1">
            <a:off x="3921601" y="5943944"/>
            <a:ext cx="299125" cy="880906"/>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6" name="円/楕円 73"/>
          <p:cNvSpPr/>
          <p:nvPr/>
        </p:nvSpPr>
        <p:spPr bwMode="gray">
          <a:xfrm>
            <a:off x="3708134" y="5224497"/>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18" name="直線コネクタ 117"/>
          <p:cNvCxnSpPr/>
          <p:nvPr/>
        </p:nvCxnSpPr>
        <p:spPr>
          <a:xfrm flipH="1">
            <a:off x="3906898" y="3688810"/>
            <a:ext cx="547115" cy="1608929"/>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21" name="円/楕円 73"/>
          <p:cNvSpPr/>
          <p:nvPr/>
        </p:nvSpPr>
        <p:spPr bwMode="gray">
          <a:xfrm>
            <a:off x="3974603" y="5432729"/>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sp>
        <p:nvSpPr>
          <p:cNvPr id="122" name="円/楕円 73"/>
          <p:cNvSpPr/>
          <p:nvPr/>
        </p:nvSpPr>
        <p:spPr bwMode="gray">
          <a:xfrm>
            <a:off x="4223349" y="5042961"/>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3" name="直線コネクタ 122"/>
          <p:cNvCxnSpPr/>
          <p:nvPr/>
        </p:nvCxnSpPr>
        <p:spPr>
          <a:xfrm flipV="1">
            <a:off x="4412246" y="4563968"/>
            <a:ext cx="600574" cy="578768"/>
          </a:xfrm>
          <a:prstGeom prst="line">
            <a:avLst/>
          </a:prstGeom>
          <a:ln w="15875">
            <a:solidFill>
              <a:schemeClr val="tx2"/>
            </a:solidFill>
            <a:headEnd type="oval"/>
          </a:ln>
        </p:spPr>
        <p:style>
          <a:lnRef idx="1">
            <a:schemeClr val="accent1"/>
          </a:lnRef>
          <a:fillRef idx="0">
            <a:schemeClr val="accent1"/>
          </a:fillRef>
          <a:effectRef idx="0">
            <a:schemeClr val="accent1"/>
          </a:effectRef>
          <a:fontRef idx="minor">
            <a:schemeClr val="tx1"/>
          </a:fontRef>
        </p:style>
      </p:cxnSp>
      <p:sp>
        <p:nvSpPr>
          <p:cNvPr id="126" name="円/楕円 73"/>
          <p:cNvSpPr/>
          <p:nvPr/>
        </p:nvSpPr>
        <p:spPr bwMode="gray">
          <a:xfrm>
            <a:off x="3215139" y="6324930"/>
            <a:ext cx="216000" cy="216000"/>
          </a:xfrm>
          <a:prstGeom prst="ellipse">
            <a:avLst/>
          </a:prstGeom>
          <a:solidFill>
            <a:schemeClr val="tx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50" dirty="0" smtClean="0">
              <a:solidFill>
                <a:schemeClr val="bg1"/>
              </a:solidFill>
            </a:endParaRPr>
          </a:p>
        </p:txBody>
      </p:sp>
      <p:cxnSp>
        <p:nvCxnSpPr>
          <p:cNvPr id="127" name="直線コネクタ 126"/>
          <p:cNvCxnSpPr/>
          <p:nvPr/>
        </p:nvCxnSpPr>
        <p:spPr>
          <a:xfrm flipV="1">
            <a:off x="3092991" y="6542455"/>
            <a:ext cx="175808" cy="719035"/>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2622202" y="4391446"/>
            <a:ext cx="1044000" cy="72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241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1321252" y="4919142"/>
            <a:ext cx="2212524" cy="2591814"/>
          </a:xfrm>
          <a:prstGeom prst="rect">
            <a:avLst/>
          </a:prstGeom>
        </p:spPr>
      </p:pic>
      <p:sp>
        <p:nvSpPr>
          <p:cNvPr id="18" name="正方形/長方形 17"/>
          <p:cNvSpPr/>
          <p:nvPr/>
        </p:nvSpPr>
        <p:spPr bwMode="gray">
          <a:xfrm>
            <a:off x="518605" y="1963883"/>
            <a:ext cx="5799134" cy="1346323"/>
          </a:xfrm>
          <a:prstGeom prst="rect">
            <a:avLst/>
          </a:prstGeom>
          <a:noFill/>
          <a:ln w="12700" algn="ctr">
            <a:solidFill>
              <a:schemeClr val="tx1"/>
            </a:solidFill>
            <a:miter lim="800000"/>
            <a:headEnd/>
            <a:tailEnd/>
          </a:ln>
        </p:spPr>
        <p:txBody>
          <a:bodyPr rot="0" spcFirstLastPara="0" vertOverflow="overflow" horzOverflow="overflow" vert="horz" wrap="square" lIns="72000" tIns="108000" rIns="72000" bIns="72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dirty="0" smtClean="0"/>
              <a:t>大阪は関西の中心に立地し、瀬戸内海とも隣接（海の玄関口）</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アジア諸国等との充実したネットワークをもつ関西国際空港をはじめ、大阪国際空港・神戸空港を有し、今後、一体運営による相乗効果が期待</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既存の充実した鉄道・高速道路ネットワークが今後も拡大</a:t>
            </a:r>
            <a:endParaRPr lang="en-US" altLang="ja-JP" sz="1000" dirty="0" smtClean="0"/>
          </a:p>
          <a:p>
            <a:pPr marL="171450" indent="-171450" algn="just">
              <a:spcBef>
                <a:spcPts val="600"/>
              </a:spcBef>
              <a:buFont typeface="Wingdings" panose="05000000000000000000" pitchFamily="2" charset="2"/>
              <a:buChar char="n"/>
            </a:pPr>
            <a:r>
              <a:rPr lang="ja-JP" altLang="en-US" sz="1000" dirty="0" smtClean="0"/>
              <a:t>航空・道路・鉄道などの充実した交通インフラを活用した日本各地へのハブ機能</a:t>
            </a:r>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endParaRPr kumimoji="1" lang="ja-JP" altLang="en-US" dirty="0"/>
          </a:p>
        </p:txBody>
      </p:sp>
      <p:sp>
        <p:nvSpPr>
          <p:cNvPr id="227" name="正方形/長方形 226"/>
          <p:cNvSpPr/>
          <p:nvPr/>
        </p:nvSpPr>
        <p:spPr bwMode="gray">
          <a:xfrm>
            <a:off x="442272" y="1543852"/>
            <a:ext cx="5958528" cy="72700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39" name="正方形/長方形 138"/>
          <p:cNvSpPr/>
          <p:nvPr/>
        </p:nvSpPr>
        <p:spPr bwMode="gray">
          <a:xfrm>
            <a:off x="1204135" y="9040797"/>
            <a:ext cx="4831354" cy="628338"/>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観光産業の基幹産業化に向けて、大阪・関西の有する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大きなポテンシャルを最大限活用する必要がある</a:t>
            </a:r>
            <a:endParaRPr lang="ja-JP" altLang="en-US" sz="1400" b="1" dirty="0">
              <a:solidFill>
                <a:schemeClr val="bg1"/>
              </a:solidFill>
            </a:endParaRPr>
          </a:p>
        </p:txBody>
      </p:sp>
      <p:pic>
        <p:nvPicPr>
          <p:cNvPr id="156"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666" y="6466365"/>
            <a:ext cx="2419673" cy="2310062"/>
          </a:xfrm>
          <a:prstGeom prst="rect">
            <a:avLst/>
          </a:prstGeom>
          <a:noFill/>
          <a:ln>
            <a:noFill/>
          </a:ln>
          <a:extLst/>
        </p:spPr>
      </p:pic>
      <p:sp>
        <p:nvSpPr>
          <p:cNvPr id="158" name="正方形/長方形 157"/>
          <p:cNvSpPr/>
          <p:nvPr/>
        </p:nvSpPr>
        <p:spPr>
          <a:xfrm>
            <a:off x="3803443" y="3521953"/>
            <a:ext cx="1125629" cy="230832"/>
          </a:xfrm>
          <a:prstGeom prst="rect">
            <a:avLst/>
          </a:prstGeom>
          <a:noFill/>
          <a:ln>
            <a:noFill/>
          </a:ln>
        </p:spPr>
        <p:txBody>
          <a:bodyPr wrap="none">
            <a:spAutoFit/>
          </a:bodyPr>
          <a:lstStyle/>
          <a:p>
            <a:r>
              <a:rPr lang="ja-JP" altLang="ja-JP" sz="900" b="1" u="sng" dirty="0" smtClean="0">
                <a:solidFill>
                  <a:prstClr val="black"/>
                </a:solidFill>
                <a:latin typeface="ＭＳ Ｐゴシック"/>
              </a:rPr>
              <a:t>鉄道ネットワーク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３</a:t>
            </a:r>
            <a:endParaRPr lang="ja-JP" altLang="en-US" sz="900" b="1" u="sng" baseline="30000" dirty="0">
              <a:solidFill>
                <a:prstClr val="black"/>
              </a:solidFill>
              <a:latin typeface="ＭＳ Ｐゴシック"/>
            </a:endParaRPr>
          </a:p>
        </p:txBody>
      </p:sp>
      <p:sp>
        <p:nvSpPr>
          <p:cNvPr id="159" name="正方形/長方形 158"/>
          <p:cNvSpPr/>
          <p:nvPr/>
        </p:nvSpPr>
        <p:spPr>
          <a:xfrm>
            <a:off x="3800395" y="6258384"/>
            <a:ext cx="1356462"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高速</a:t>
            </a:r>
            <a:r>
              <a:rPr lang="ja-JP" altLang="en-US" sz="900" b="1" u="sng" dirty="0">
                <a:solidFill>
                  <a:prstClr val="black"/>
                </a:solidFill>
                <a:latin typeface="ＭＳ Ｐゴシック"/>
              </a:rPr>
              <a:t>道路</a:t>
            </a:r>
            <a:r>
              <a:rPr lang="ja-JP" altLang="en-US"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４</a:t>
            </a:r>
            <a:endParaRPr lang="ja-JP" altLang="en-US" sz="900" b="1" u="sng" baseline="30000" dirty="0">
              <a:solidFill>
                <a:prstClr val="black"/>
              </a:solidFill>
              <a:latin typeface="ＭＳ Ｐゴシック"/>
            </a:endParaRPr>
          </a:p>
        </p:txBody>
      </p:sp>
      <p:sp>
        <p:nvSpPr>
          <p:cNvPr id="19" name="正方形/長方形 18"/>
          <p:cNvSpPr/>
          <p:nvPr/>
        </p:nvSpPr>
        <p:spPr bwMode="gray">
          <a:xfrm>
            <a:off x="518605" y="1603882"/>
            <a:ext cx="5799134" cy="360000"/>
          </a:xfrm>
          <a:prstGeom prst="rect">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ＭＳ Ｐゴシック" panose="020B0600070205080204" pitchFamily="50" charset="-128"/>
                <a:ea typeface="ＭＳ Ｐゴシック" panose="020B0600070205080204" pitchFamily="50" charset="-128"/>
              </a:rPr>
              <a:t>③ 地理的・立地的特性</a:t>
            </a:r>
            <a:endParaRPr lang="ja-JP" altLang="en-US" sz="1100" b="1" dirty="0">
              <a:solidFill>
                <a:prstClr val="white"/>
              </a:solidFill>
              <a:latin typeface="ＭＳ Ｐゴシック" panose="020B0600070205080204" pitchFamily="50" charset="-128"/>
              <a:ea typeface="ＭＳ Ｐゴシック" panose="020B0600070205080204" pitchFamily="50" charset="-128"/>
            </a:endParaRPr>
          </a:p>
        </p:txBody>
      </p:sp>
      <p:sp>
        <p:nvSpPr>
          <p:cNvPr id="26" name="正方形/長方形 25"/>
          <p:cNvSpPr/>
          <p:nvPr/>
        </p:nvSpPr>
        <p:spPr>
          <a:xfrm>
            <a:off x="438441" y="3521021"/>
            <a:ext cx="1125629" cy="230832"/>
          </a:xfrm>
          <a:prstGeom prst="rect">
            <a:avLst/>
          </a:prstGeom>
          <a:noFill/>
          <a:ln>
            <a:noFill/>
          </a:ln>
        </p:spPr>
        <p:txBody>
          <a:bodyPr wrap="none">
            <a:spAutoFit/>
          </a:bodyPr>
          <a:lstStyle/>
          <a:p>
            <a:r>
              <a:rPr lang="ja-JP" altLang="en-US" sz="900" b="1" u="sng" dirty="0" smtClean="0">
                <a:solidFill>
                  <a:prstClr val="black"/>
                </a:solidFill>
                <a:latin typeface="ＭＳ Ｐゴシック"/>
              </a:rPr>
              <a:t>空港</a:t>
            </a:r>
            <a:r>
              <a:rPr lang="ja-JP" altLang="ja-JP" sz="900" b="1" u="sng" dirty="0" smtClean="0">
                <a:solidFill>
                  <a:prstClr val="black"/>
                </a:solidFill>
                <a:latin typeface="ＭＳ Ｐゴシック"/>
              </a:rPr>
              <a:t>ネットワーク</a:t>
            </a:r>
            <a:r>
              <a:rPr lang="en-US" altLang="ja-JP" sz="900" b="1" u="sng" baseline="30000" dirty="0" smtClean="0">
                <a:solidFill>
                  <a:prstClr val="black"/>
                </a:solidFill>
                <a:latin typeface="ＭＳ Ｐゴシック"/>
              </a:rPr>
              <a:t>3</a:t>
            </a:r>
            <a:r>
              <a:rPr lang="ja-JP" altLang="en-US" sz="900" b="1" u="sng" baseline="30000" dirty="0" smtClean="0">
                <a:solidFill>
                  <a:prstClr val="black"/>
                </a:solidFill>
                <a:latin typeface="ＭＳ Ｐゴシック"/>
              </a:rPr>
              <a:t>２</a:t>
            </a:r>
            <a:endParaRPr lang="ja-JP" altLang="en-US" sz="900" b="1" u="sng" baseline="30000" dirty="0">
              <a:solidFill>
                <a:prstClr val="black"/>
              </a:solidFill>
              <a:latin typeface="ＭＳ Ｐゴシック"/>
            </a:endParaRPr>
          </a:p>
        </p:txBody>
      </p:sp>
      <p:sp>
        <p:nvSpPr>
          <p:cNvPr id="21" name="ホームベース 20"/>
          <p:cNvSpPr/>
          <p:nvPr/>
        </p:nvSpPr>
        <p:spPr bwMode="gray">
          <a:xfrm rot="20985565">
            <a:off x="733430" y="8958831"/>
            <a:ext cx="668555" cy="367692"/>
          </a:xfrm>
          <a:prstGeom prst="homePlate">
            <a:avLst>
              <a:gd name="adj" fmla="val 32162"/>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ポテンシャル</a:t>
            </a:r>
          </a:p>
        </p:txBody>
      </p:sp>
      <p:sp>
        <p:nvSpPr>
          <p:cNvPr id="22" name="フローチャート: 組合せ 21"/>
          <p:cNvSpPr/>
          <p:nvPr/>
        </p:nvSpPr>
        <p:spPr bwMode="gray">
          <a:xfrm>
            <a:off x="1704575" y="8864860"/>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4" name="Group 309"/>
          <p:cNvGrpSpPr>
            <a:grpSpLocks noChangeAspect="1"/>
          </p:cNvGrpSpPr>
          <p:nvPr/>
        </p:nvGrpSpPr>
        <p:grpSpPr bwMode="gray">
          <a:xfrm>
            <a:off x="1858015" y="6652370"/>
            <a:ext cx="288000" cy="288000"/>
            <a:chOff x="6585" y="1193"/>
            <a:chExt cx="341" cy="340"/>
          </a:xfrm>
          <a:solidFill>
            <a:schemeClr val="accent4"/>
          </a:solidFill>
        </p:grpSpPr>
        <p:sp>
          <p:nvSpPr>
            <p:cNvPr id="35"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6"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37" name="Group 309"/>
          <p:cNvGrpSpPr>
            <a:grpSpLocks noChangeAspect="1"/>
          </p:cNvGrpSpPr>
          <p:nvPr/>
        </p:nvGrpSpPr>
        <p:grpSpPr bwMode="gray">
          <a:xfrm>
            <a:off x="1806696" y="5831933"/>
            <a:ext cx="288000" cy="288000"/>
            <a:chOff x="6585" y="1193"/>
            <a:chExt cx="341" cy="340"/>
          </a:xfrm>
          <a:solidFill>
            <a:schemeClr val="accent4"/>
          </a:solidFill>
        </p:grpSpPr>
        <p:sp>
          <p:nvSpPr>
            <p:cNvPr id="38"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9"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grpSp>
        <p:nvGrpSpPr>
          <p:cNvPr id="40" name="Group 309"/>
          <p:cNvGrpSpPr>
            <a:grpSpLocks noChangeAspect="1"/>
          </p:cNvGrpSpPr>
          <p:nvPr/>
        </p:nvGrpSpPr>
        <p:grpSpPr bwMode="gray">
          <a:xfrm>
            <a:off x="2453961" y="5516696"/>
            <a:ext cx="288000" cy="288000"/>
            <a:chOff x="6585" y="1193"/>
            <a:chExt cx="341" cy="340"/>
          </a:xfrm>
          <a:solidFill>
            <a:schemeClr val="accent4"/>
          </a:solidFill>
        </p:grpSpPr>
        <p:sp>
          <p:nvSpPr>
            <p:cNvPr id="41" name="Freeform 310"/>
            <p:cNvSpPr>
              <a:spLocks noEditPoints="1"/>
            </p:cNvSpPr>
            <p:nvPr/>
          </p:nvSpPr>
          <p:spPr bwMode="gray">
            <a:xfrm>
              <a:off x="6648" y="1264"/>
              <a:ext cx="206" cy="205"/>
            </a:xfrm>
            <a:custGeom>
              <a:avLst/>
              <a:gdLst>
                <a:gd name="T0" fmla="*/ 117 w 309"/>
                <a:gd name="T1" fmla="*/ 309 h 309"/>
                <a:gd name="T2" fmla="*/ 116 w 309"/>
                <a:gd name="T3" fmla="*/ 309 h 309"/>
                <a:gd name="T4" fmla="*/ 108 w 309"/>
                <a:gd name="T5" fmla="*/ 304 h 309"/>
                <a:gd name="T6" fmla="*/ 68 w 309"/>
                <a:gd name="T7" fmla="*/ 242 h 309"/>
                <a:gd name="T8" fmla="*/ 5 w 309"/>
                <a:gd name="T9" fmla="*/ 201 h 309"/>
                <a:gd name="T10" fmla="*/ 1 w 309"/>
                <a:gd name="T11" fmla="*/ 194 h 309"/>
                <a:gd name="T12" fmla="*/ 4 w 309"/>
                <a:gd name="T13" fmla="*/ 185 h 309"/>
                <a:gd name="T14" fmla="*/ 26 w 309"/>
                <a:gd name="T15" fmla="*/ 163 h 309"/>
                <a:gd name="T16" fmla="*/ 37 w 309"/>
                <a:gd name="T17" fmla="*/ 161 h 309"/>
                <a:gd name="T18" fmla="*/ 84 w 309"/>
                <a:gd name="T19" fmla="*/ 180 h 309"/>
                <a:gd name="T20" fmla="*/ 121 w 309"/>
                <a:gd name="T21" fmla="*/ 143 h 309"/>
                <a:gd name="T22" fmla="*/ 17 w 309"/>
                <a:gd name="T23" fmla="*/ 86 h 309"/>
                <a:gd name="T24" fmla="*/ 11 w 309"/>
                <a:gd name="T25" fmla="*/ 78 h 309"/>
                <a:gd name="T26" fmla="*/ 14 w 309"/>
                <a:gd name="T27" fmla="*/ 69 h 309"/>
                <a:gd name="T28" fmla="*/ 37 w 309"/>
                <a:gd name="T29" fmla="*/ 46 h 309"/>
                <a:gd name="T30" fmla="*/ 48 w 309"/>
                <a:gd name="T31" fmla="*/ 43 h 309"/>
                <a:gd name="T32" fmla="*/ 177 w 309"/>
                <a:gd name="T33" fmla="*/ 87 h 309"/>
                <a:gd name="T34" fmla="*/ 233 w 309"/>
                <a:gd name="T35" fmla="*/ 31 h 309"/>
                <a:gd name="T36" fmla="*/ 234 w 309"/>
                <a:gd name="T37" fmla="*/ 30 h 309"/>
                <a:gd name="T38" fmla="*/ 294 w 309"/>
                <a:gd name="T39" fmla="*/ 16 h 309"/>
                <a:gd name="T40" fmla="*/ 279 w 309"/>
                <a:gd name="T41" fmla="*/ 75 h 309"/>
                <a:gd name="T42" fmla="*/ 278 w 309"/>
                <a:gd name="T43" fmla="*/ 76 h 309"/>
                <a:gd name="T44" fmla="*/ 223 w 309"/>
                <a:gd name="T45" fmla="*/ 132 h 309"/>
                <a:gd name="T46" fmla="*/ 266 w 309"/>
                <a:gd name="T47" fmla="*/ 261 h 309"/>
                <a:gd name="T48" fmla="*/ 263 w 309"/>
                <a:gd name="T49" fmla="*/ 272 h 309"/>
                <a:gd name="T50" fmla="*/ 241 w 309"/>
                <a:gd name="T51" fmla="*/ 295 h 309"/>
                <a:gd name="T52" fmla="*/ 232 w 309"/>
                <a:gd name="T53" fmla="*/ 298 h 309"/>
                <a:gd name="T54" fmla="*/ 224 w 309"/>
                <a:gd name="T55" fmla="*/ 292 h 309"/>
                <a:gd name="T56" fmla="*/ 167 w 309"/>
                <a:gd name="T57" fmla="*/ 188 h 309"/>
                <a:gd name="T58" fmla="*/ 130 w 309"/>
                <a:gd name="T59" fmla="*/ 225 h 309"/>
                <a:gd name="T60" fmla="*/ 149 w 309"/>
                <a:gd name="T61" fmla="*/ 272 h 309"/>
                <a:gd name="T62" fmla="*/ 146 w 309"/>
                <a:gd name="T63" fmla="*/ 284 h 309"/>
                <a:gd name="T64" fmla="*/ 124 w 309"/>
                <a:gd name="T65" fmla="*/ 306 h 309"/>
                <a:gd name="T66" fmla="*/ 117 w 309"/>
                <a:gd name="T67" fmla="*/ 309 h 309"/>
                <a:gd name="T68" fmla="*/ 28 w 309"/>
                <a:gd name="T69" fmla="*/ 191 h 309"/>
                <a:gd name="T70" fmla="*/ 81 w 309"/>
                <a:gd name="T71" fmla="*/ 225 h 309"/>
                <a:gd name="T72" fmla="*/ 84 w 309"/>
                <a:gd name="T73" fmla="*/ 228 h 309"/>
                <a:gd name="T74" fmla="*/ 119 w 309"/>
                <a:gd name="T75" fmla="*/ 281 h 309"/>
                <a:gd name="T76" fmla="*/ 126 w 309"/>
                <a:gd name="T77" fmla="*/ 274 h 309"/>
                <a:gd name="T78" fmla="*/ 107 w 309"/>
                <a:gd name="T79" fmla="*/ 226 h 309"/>
                <a:gd name="T80" fmla="*/ 110 w 309"/>
                <a:gd name="T81" fmla="*/ 215 h 309"/>
                <a:gd name="T82" fmla="*/ 161 w 309"/>
                <a:gd name="T83" fmla="*/ 163 h 309"/>
                <a:gd name="T84" fmla="*/ 171 w 309"/>
                <a:gd name="T85" fmla="*/ 160 h 309"/>
                <a:gd name="T86" fmla="*/ 178 w 309"/>
                <a:gd name="T87" fmla="*/ 165 h 309"/>
                <a:gd name="T88" fmla="*/ 236 w 309"/>
                <a:gd name="T89" fmla="*/ 270 h 309"/>
                <a:gd name="T90" fmla="*/ 244 w 309"/>
                <a:gd name="T91" fmla="*/ 262 h 309"/>
                <a:gd name="T92" fmla="*/ 200 w 309"/>
                <a:gd name="T93" fmla="*/ 132 h 309"/>
                <a:gd name="T94" fmla="*/ 203 w 309"/>
                <a:gd name="T95" fmla="*/ 121 h 309"/>
                <a:gd name="T96" fmla="*/ 263 w 309"/>
                <a:gd name="T97" fmla="*/ 62 h 309"/>
                <a:gd name="T98" fmla="*/ 278 w 309"/>
                <a:gd name="T99" fmla="*/ 31 h 309"/>
                <a:gd name="T100" fmla="*/ 248 w 309"/>
                <a:gd name="T101" fmla="*/ 47 h 309"/>
                <a:gd name="T102" fmla="*/ 188 w 309"/>
                <a:gd name="T103" fmla="*/ 106 h 309"/>
                <a:gd name="T104" fmla="*/ 177 w 309"/>
                <a:gd name="T105" fmla="*/ 109 h 309"/>
                <a:gd name="T106" fmla="*/ 47 w 309"/>
                <a:gd name="T107" fmla="*/ 66 h 309"/>
                <a:gd name="T108" fmla="*/ 40 w 309"/>
                <a:gd name="T109" fmla="*/ 74 h 309"/>
                <a:gd name="T110" fmla="*/ 144 w 309"/>
                <a:gd name="T111" fmla="*/ 131 h 309"/>
                <a:gd name="T112" fmla="*/ 149 w 309"/>
                <a:gd name="T113" fmla="*/ 139 h 309"/>
                <a:gd name="T114" fmla="*/ 146 w 309"/>
                <a:gd name="T115" fmla="*/ 148 h 309"/>
                <a:gd name="T116" fmla="*/ 94 w 309"/>
                <a:gd name="T117" fmla="*/ 200 h 309"/>
                <a:gd name="T118" fmla="*/ 83 w 309"/>
                <a:gd name="T119" fmla="*/ 202 h 309"/>
                <a:gd name="T120" fmla="*/ 36 w 309"/>
                <a:gd name="T121" fmla="*/ 183 h 309"/>
                <a:gd name="T122" fmla="*/ 28 w 309"/>
                <a:gd name="T123" fmla="*/ 19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309">
                  <a:moveTo>
                    <a:pt x="117" y="309"/>
                  </a:moveTo>
                  <a:cubicBezTo>
                    <a:pt x="117" y="309"/>
                    <a:pt x="116" y="309"/>
                    <a:pt x="116" y="309"/>
                  </a:cubicBezTo>
                  <a:cubicBezTo>
                    <a:pt x="113" y="308"/>
                    <a:pt x="110" y="307"/>
                    <a:pt x="108" y="304"/>
                  </a:cubicBezTo>
                  <a:cubicBezTo>
                    <a:pt x="68" y="242"/>
                    <a:pt x="68" y="242"/>
                    <a:pt x="68" y="242"/>
                  </a:cubicBezTo>
                  <a:cubicBezTo>
                    <a:pt x="5" y="201"/>
                    <a:pt x="5" y="201"/>
                    <a:pt x="5" y="201"/>
                  </a:cubicBezTo>
                  <a:cubicBezTo>
                    <a:pt x="3" y="200"/>
                    <a:pt x="1" y="197"/>
                    <a:pt x="1" y="194"/>
                  </a:cubicBezTo>
                  <a:cubicBezTo>
                    <a:pt x="0" y="190"/>
                    <a:pt x="1" y="187"/>
                    <a:pt x="4" y="185"/>
                  </a:cubicBezTo>
                  <a:cubicBezTo>
                    <a:pt x="26" y="163"/>
                    <a:pt x="26" y="163"/>
                    <a:pt x="26" y="163"/>
                  </a:cubicBezTo>
                  <a:cubicBezTo>
                    <a:pt x="29" y="160"/>
                    <a:pt x="33" y="159"/>
                    <a:pt x="37" y="161"/>
                  </a:cubicBezTo>
                  <a:cubicBezTo>
                    <a:pt x="84" y="180"/>
                    <a:pt x="84" y="180"/>
                    <a:pt x="84" y="180"/>
                  </a:cubicBezTo>
                  <a:cubicBezTo>
                    <a:pt x="121" y="143"/>
                    <a:pt x="121" y="143"/>
                    <a:pt x="121" y="143"/>
                  </a:cubicBezTo>
                  <a:cubicBezTo>
                    <a:pt x="17" y="86"/>
                    <a:pt x="17" y="86"/>
                    <a:pt x="17" y="86"/>
                  </a:cubicBezTo>
                  <a:cubicBezTo>
                    <a:pt x="14" y="84"/>
                    <a:pt x="12" y="81"/>
                    <a:pt x="11" y="78"/>
                  </a:cubicBezTo>
                  <a:cubicBezTo>
                    <a:pt x="11" y="74"/>
                    <a:pt x="12" y="71"/>
                    <a:pt x="14" y="69"/>
                  </a:cubicBezTo>
                  <a:cubicBezTo>
                    <a:pt x="37" y="46"/>
                    <a:pt x="37" y="46"/>
                    <a:pt x="37" y="46"/>
                  </a:cubicBezTo>
                  <a:cubicBezTo>
                    <a:pt x="40" y="43"/>
                    <a:pt x="44" y="42"/>
                    <a:pt x="48" y="43"/>
                  </a:cubicBezTo>
                  <a:cubicBezTo>
                    <a:pt x="177" y="87"/>
                    <a:pt x="177" y="87"/>
                    <a:pt x="177" y="87"/>
                  </a:cubicBezTo>
                  <a:cubicBezTo>
                    <a:pt x="233" y="31"/>
                    <a:pt x="233" y="31"/>
                    <a:pt x="233" y="31"/>
                  </a:cubicBezTo>
                  <a:cubicBezTo>
                    <a:pt x="233" y="31"/>
                    <a:pt x="234" y="30"/>
                    <a:pt x="234" y="30"/>
                  </a:cubicBezTo>
                  <a:cubicBezTo>
                    <a:pt x="247" y="20"/>
                    <a:pt x="278" y="0"/>
                    <a:pt x="294" y="16"/>
                  </a:cubicBezTo>
                  <a:cubicBezTo>
                    <a:pt x="309" y="32"/>
                    <a:pt x="289" y="63"/>
                    <a:pt x="279" y="75"/>
                  </a:cubicBezTo>
                  <a:cubicBezTo>
                    <a:pt x="279" y="75"/>
                    <a:pt x="279" y="76"/>
                    <a:pt x="278" y="76"/>
                  </a:cubicBezTo>
                  <a:cubicBezTo>
                    <a:pt x="223" y="132"/>
                    <a:pt x="223" y="132"/>
                    <a:pt x="223" y="132"/>
                  </a:cubicBezTo>
                  <a:cubicBezTo>
                    <a:pt x="266" y="261"/>
                    <a:pt x="266" y="261"/>
                    <a:pt x="266" y="261"/>
                  </a:cubicBezTo>
                  <a:cubicBezTo>
                    <a:pt x="267" y="265"/>
                    <a:pt x="266" y="269"/>
                    <a:pt x="263" y="272"/>
                  </a:cubicBezTo>
                  <a:cubicBezTo>
                    <a:pt x="241" y="295"/>
                    <a:pt x="241" y="295"/>
                    <a:pt x="241" y="295"/>
                  </a:cubicBezTo>
                  <a:cubicBezTo>
                    <a:pt x="238" y="297"/>
                    <a:pt x="235" y="298"/>
                    <a:pt x="232" y="298"/>
                  </a:cubicBezTo>
                  <a:cubicBezTo>
                    <a:pt x="228" y="297"/>
                    <a:pt x="225" y="295"/>
                    <a:pt x="224" y="292"/>
                  </a:cubicBezTo>
                  <a:cubicBezTo>
                    <a:pt x="167" y="188"/>
                    <a:pt x="167" y="188"/>
                    <a:pt x="167" y="188"/>
                  </a:cubicBezTo>
                  <a:cubicBezTo>
                    <a:pt x="130" y="225"/>
                    <a:pt x="130" y="225"/>
                    <a:pt x="130" y="225"/>
                  </a:cubicBezTo>
                  <a:cubicBezTo>
                    <a:pt x="149" y="272"/>
                    <a:pt x="149" y="272"/>
                    <a:pt x="149" y="272"/>
                  </a:cubicBezTo>
                  <a:cubicBezTo>
                    <a:pt x="150" y="276"/>
                    <a:pt x="149" y="281"/>
                    <a:pt x="146" y="284"/>
                  </a:cubicBezTo>
                  <a:cubicBezTo>
                    <a:pt x="124" y="306"/>
                    <a:pt x="124" y="306"/>
                    <a:pt x="124" y="306"/>
                  </a:cubicBezTo>
                  <a:cubicBezTo>
                    <a:pt x="122" y="308"/>
                    <a:pt x="120" y="309"/>
                    <a:pt x="117" y="309"/>
                  </a:cubicBezTo>
                  <a:close/>
                  <a:moveTo>
                    <a:pt x="28" y="191"/>
                  </a:moveTo>
                  <a:cubicBezTo>
                    <a:pt x="81" y="225"/>
                    <a:pt x="81" y="225"/>
                    <a:pt x="81" y="225"/>
                  </a:cubicBezTo>
                  <a:cubicBezTo>
                    <a:pt x="82" y="226"/>
                    <a:pt x="84" y="227"/>
                    <a:pt x="84" y="228"/>
                  </a:cubicBezTo>
                  <a:cubicBezTo>
                    <a:pt x="119" y="281"/>
                    <a:pt x="119" y="281"/>
                    <a:pt x="119" y="281"/>
                  </a:cubicBezTo>
                  <a:cubicBezTo>
                    <a:pt x="126" y="274"/>
                    <a:pt x="126" y="274"/>
                    <a:pt x="126" y="274"/>
                  </a:cubicBezTo>
                  <a:cubicBezTo>
                    <a:pt x="107" y="226"/>
                    <a:pt x="107" y="226"/>
                    <a:pt x="107" y="226"/>
                  </a:cubicBezTo>
                  <a:cubicBezTo>
                    <a:pt x="106" y="222"/>
                    <a:pt x="107" y="218"/>
                    <a:pt x="110" y="215"/>
                  </a:cubicBezTo>
                  <a:cubicBezTo>
                    <a:pt x="161" y="163"/>
                    <a:pt x="161" y="163"/>
                    <a:pt x="161" y="163"/>
                  </a:cubicBezTo>
                  <a:cubicBezTo>
                    <a:pt x="164" y="161"/>
                    <a:pt x="167" y="159"/>
                    <a:pt x="171" y="160"/>
                  </a:cubicBezTo>
                  <a:cubicBezTo>
                    <a:pt x="174" y="160"/>
                    <a:pt x="177" y="162"/>
                    <a:pt x="178" y="165"/>
                  </a:cubicBezTo>
                  <a:cubicBezTo>
                    <a:pt x="236" y="270"/>
                    <a:pt x="236" y="270"/>
                    <a:pt x="236" y="270"/>
                  </a:cubicBezTo>
                  <a:cubicBezTo>
                    <a:pt x="244" y="262"/>
                    <a:pt x="244" y="262"/>
                    <a:pt x="244" y="262"/>
                  </a:cubicBezTo>
                  <a:cubicBezTo>
                    <a:pt x="200" y="132"/>
                    <a:pt x="200" y="132"/>
                    <a:pt x="200" y="132"/>
                  </a:cubicBezTo>
                  <a:cubicBezTo>
                    <a:pt x="199" y="129"/>
                    <a:pt x="200" y="124"/>
                    <a:pt x="203" y="121"/>
                  </a:cubicBezTo>
                  <a:cubicBezTo>
                    <a:pt x="263" y="62"/>
                    <a:pt x="263" y="62"/>
                    <a:pt x="263" y="62"/>
                  </a:cubicBezTo>
                  <a:cubicBezTo>
                    <a:pt x="271" y="50"/>
                    <a:pt x="278" y="37"/>
                    <a:pt x="278" y="31"/>
                  </a:cubicBezTo>
                  <a:cubicBezTo>
                    <a:pt x="273" y="31"/>
                    <a:pt x="259" y="38"/>
                    <a:pt x="248" y="47"/>
                  </a:cubicBezTo>
                  <a:cubicBezTo>
                    <a:pt x="188" y="106"/>
                    <a:pt x="188" y="106"/>
                    <a:pt x="188" y="106"/>
                  </a:cubicBezTo>
                  <a:cubicBezTo>
                    <a:pt x="185" y="109"/>
                    <a:pt x="181" y="110"/>
                    <a:pt x="177" y="109"/>
                  </a:cubicBezTo>
                  <a:cubicBezTo>
                    <a:pt x="47" y="66"/>
                    <a:pt x="47" y="66"/>
                    <a:pt x="47" y="66"/>
                  </a:cubicBezTo>
                  <a:cubicBezTo>
                    <a:pt x="40" y="74"/>
                    <a:pt x="40" y="74"/>
                    <a:pt x="40" y="74"/>
                  </a:cubicBezTo>
                  <a:cubicBezTo>
                    <a:pt x="144" y="131"/>
                    <a:pt x="144" y="131"/>
                    <a:pt x="144" y="131"/>
                  </a:cubicBezTo>
                  <a:cubicBezTo>
                    <a:pt x="147" y="133"/>
                    <a:pt x="149" y="135"/>
                    <a:pt x="149" y="139"/>
                  </a:cubicBezTo>
                  <a:cubicBezTo>
                    <a:pt x="150" y="142"/>
                    <a:pt x="149" y="145"/>
                    <a:pt x="146" y="148"/>
                  </a:cubicBezTo>
                  <a:cubicBezTo>
                    <a:pt x="94" y="200"/>
                    <a:pt x="94" y="200"/>
                    <a:pt x="94" y="200"/>
                  </a:cubicBezTo>
                  <a:cubicBezTo>
                    <a:pt x="91" y="203"/>
                    <a:pt x="87" y="204"/>
                    <a:pt x="83" y="202"/>
                  </a:cubicBezTo>
                  <a:cubicBezTo>
                    <a:pt x="36" y="183"/>
                    <a:pt x="36" y="183"/>
                    <a:pt x="36" y="183"/>
                  </a:cubicBezTo>
                  <a:lnTo>
                    <a:pt x="28"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42" name="Freeform 311"/>
            <p:cNvSpPr>
              <a:spLocks noEditPoints="1"/>
            </p:cNvSpPr>
            <p:nvPr/>
          </p:nvSpPr>
          <p:spPr bwMode="gray">
            <a:xfrm>
              <a:off x="6585" y="119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grpSp>
      <p:sp>
        <p:nvSpPr>
          <p:cNvPr id="8" name="角丸四角形吹き出し 7"/>
          <p:cNvSpPr/>
          <p:nvPr/>
        </p:nvSpPr>
        <p:spPr bwMode="gray">
          <a:xfrm>
            <a:off x="2524818" y="5936413"/>
            <a:ext cx="1085291" cy="2609990"/>
          </a:xfrm>
          <a:prstGeom prst="wedgeRoundRectCallout">
            <a:avLst>
              <a:gd name="adj1" fmla="val -94003"/>
              <a:gd name="adj2" fmla="val -19268"/>
              <a:gd name="adj3" fmla="val 16667"/>
            </a:avLst>
          </a:prstGeom>
          <a:solidFill>
            <a:schemeClr val="bg1"/>
          </a:solidFill>
          <a:ln w="19050" algn="ctr">
            <a:solidFill>
              <a:schemeClr val="accent1"/>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関西国際空港</a:t>
            </a:r>
            <a:endParaRPr kumimoji="1" lang="ja-JP" altLang="en-US" sz="1200" b="1" dirty="0" smtClean="0"/>
          </a:p>
        </p:txBody>
      </p:sp>
      <p:sp>
        <p:nvSpPr>
          <p:cNvPr id="44" name="Oval 9"/>
          <p:cNvSpPr/>
          <p:nvPr/>
        </p:nvSpPr>
        <p:spPr bwMode="gray">
          <a:xfrm>
            <a:off x="2622113" y="6153202"/>
            <a:ext cx="727468" cy="732956"/>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GB" sz="1200" b="1" dirty="0" smtClean="0">
                <a:solidFill>
                  <a:schemeClr val="bg1"/>
                </a:solidFill>
              </a:rPr>
              <a:t>2</a:t>
            </a:r>
            <a:r>
              <a:rPr lang="en-US" altLang="ja-JP" sz="1200" b="1" dirty="0" smtClean="0">
                <a:solidFill>
                  <a:schemeClr val="bg1"/>
                </a:solidFill>
              </a:rPr>
              <a:t>881</a:t>
            </a:r>
            <a:r>
              <a:rPr lang="ja-JP" altLang="en-US" sz="1200" b="1" dirty="0" smtClean="0">
                <a:solidFill>
                  <a:schemeClr val="bg1"/>
                </a:solidFill>
              </a:rPr>
              <a:t>万人</a:t>
            </a:r>
            <a:endParaRPr lang="en-GB" sz="1200" b="1" dirty="0" smtClean="0">
              <a:solidFill>
                <a:schemeClr val="bg1"/>
              </a:solidFill>
            </a:endParaRPr>
          </a:p>
        </p:txBody>
      </p:sp>
      <p:sp>
        <p:nvSpPr>
          <p:cNvPr id="45" name="角丸四角形吹き出し 44"/>
          <p:cNvSpPr/>
          <p:nvPr/>
        </p:nvSpPr>
        <p:spPr bwMode="gray">
          <a:xfrm>
            <a:off x="632537" y="3942282"/>
            <a:ext cx="1358764" cy="1883583"/>
          </a:xfrm>
          <a:prstGeom prst="wedgeRoundRectCallout">
            <a:avLst>
              <a:gd name="adj1" fmla="val 85796"/>
              <a:gd name="adj2" fmla="val 40831"/>
              <a:gd name="adj3" fmla="val 16667"/>
            </a:avLst>
          </a:prstGeom>
          <a:solidFill>
            <a:schemeClr val="bg1"/>
          </a:solidFill>
          <a:ln w="19050" algn="ctr">
            <a:solidFill>
              <a:schemeClr val="accent2"/>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大阪国際空港</a:t>
            </a:r>
            <a:endParaRPr kumimoji="1" lang="ja-JP" altLang="en-US" sz="1200" b="1" dirty="0" smtClean="0"/>
          </a:p>
        </p:txBody>
      </p:sp>
      <p:sp>
        <p:nvSpPr>
          <p:cNvPr id="46" name="Oval 9"/>
          <p:cNvSpPr/>
          <p:nvPr/>
        </p:nvSpPr>
        <p:spPr bwMode="gray">
          <a:xfrm>
            <a:off x="1319568" y="4187157"/>
            <a:ext cx="643070" cy="632618"/>
          </a:xfrm>
          <a:prstGeom prst="ellipse">
            <a:avLst/>
          </a:prstGeom>
          <a:solidFill>
            <a:schemeClr val="accent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900" b="1" dirty="0">
                <a:solidFill>
                  <a:schemeClr val="bg1"/>
                </a:solidFill>
              </a:rPr>
              <a:t>1568</a:t>
            </a:r>
            <a:r>
              <a:rPr lang="ja-JP" altLang="en-US" sz="900" b="1" dirty="0" smtClean="0">
                <a:solidFill>
                  <a:schemeClr val="bg1"/>
                </a:solidFill>
              </a:rPr>
              <a:t>万人</a:t>
            </a:r>
            <a:endParaRPr lang="en-GB" sz="900" b="1" dirty="0" smtClean="0">
              <a:solidFill>
                <a:schemeClr val="bg1"/>
              </a:solidFill>
            </a:endParaRPr>
          </a:p>
        </p:txBody>
      </p:sp>
      <p:sp>
        <p:nvSpPr>
          <p:cNvPr id="47" name="角丸四角形吹き出し 46"/>
          <p:cNvSpPr/>
          <p:nvPr/>
        </p:nvSpPr>
        <p:spPr bwMode="gray">
          <a:xfrm>
            <a:off x="727659" y="6828151"/>
            <a:ext cx="1130356" cy="1685381"/>
          </a:xfrm>
          <a:prstGeom prst="wedgeRoundRectCallout">
            <a:avLst>
              <a:gd name="adj1" fmla="val 38378"/>
              <a:gd name="adj2" fmla="val -93374"/>
              <a:gd name="adj3" fmla="val 16667"/>
            </a:avLst>
          </a:prstGeom>
          <a:solidFill>
            <a:schemeClr val="bg1"/>
          </a:solidFill>
          <a:ln w="19050" algn="ctr">
            <a:solidFill>
              <a:schemeClr val="accent3"/>
            </a:solid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050" b="1" dirty="0" smtClean="0"/>
              <a:t>神戸空港</a:t>
            </a:r>
            <a:endParaRPr kumimoji="1" lang="ja-JP" altLang="en-US" sz="1200" b="1" dirty="0" smtClean="0"/>
          </a:p>
        </p:txBody>
      </p:sp>
      <p:sp>
        <p:nvSpPr>
          <p:cNvPr id="48" name="Oval 9"/>
          <p:cNvSpPr/>
          <p:nvPr/>
        </p:nvSpPr>
        <p:spPr bwMode="gray">
          <a:xfrm>
            <a:off x="982362" y="7084406"/>
            <a:ext cx="540000" cy="540000"/>
          </a:xfrm>
          <a:prstGeom prst="ellipse">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altLang="ja-JP" sz="800" b="1" dirty="0" smtClean="0">
                <a:solidFill>
                  <a:schemeClr val="bg1"/>
                </a:solidFill>
              </a:rPr>
              <a:t>314</a:t>
            </a:r>
            <a:r>
              <a:rPr lang="ja-JP" altLang="en-US" sz="800" b="1" dirty="0" smtClean="0">
                <a:solidFill>
                  <a:schemeClr val="bg1"/>
                </a:solidFill>
              </a:rPr>
              <a:t>万人</a:t>
            </a:r>
            <a:endParaRPr lang="en-GB" sz="800" b="1" dirty="0" smtClean="0">
              <a:solidFill>
                <a:schemeClr val="bg1"/>
              </a:solidFill>
            </a:endParaRPr>
          </a:p>
        </p:txBody>
      </p:sp>
      <p:sp>
        <p:nvSpPr>
          <p:cNvPr id="11" name="テキスト ボックス 10"/>
          <p:cNvSpPr txBox="1"/>
          <p:nvPr/>
        </p:nvSpPr>
        <p:spPr>
          <a:xfrm>
            <a:off x="2564904" y="6897216"/>
            <a:ext cx="1218744" cy="1550031"/>
          </a:xfrm>
          <a:prstGeom prst="rect">
            <a:avLst/>
          </a:prstGeom>
          <a:noFill/>
        </p:spPr>
        <p:txBody>
          <a:bodyPr wrap="square" lIns="36000" tIns="36000" rIns="36000" bIns="36000" rtlCol="0" anchor="ctr" anchorCtr="0">
            <a:spAutoFit/>
          </a:bodyPr>
          <a:lstStyle>
            <a:defPPr>
              <a:defRPr lang="ja-JP"/>
            </a:defPPr>
            <a:lvl1pPr>
              <a:spcBef>
                <a:spcPts val="600"/>
              </a:spcBef>
              <a:buSzPct val="100000"/>
              <a:defRPr sz="900"/>
            </a:lvl1pPr>
          </a:lstStyle>
          <a:p>
            <a:pPr>
              <a:spcBef>
                <a:spcPts val="0"/>
              </a:spcBef>
            </a:pPr>
            <a:r>
              <a:rPr lang="ja-JP" altLang="en-US" dirty="0"/>
              <a:t>特徴：国際線</a:t>
            </a:r>
            <a:r>
              <a:rPr lang="ja-JP" altLang="en-US" dirty="0" smtClean="0"/>
              <a:t>拠点</a:t>
            </a:r>
            <a:endParaRPr lang="en-US" altLang="ja-JP" dirty="0" smtClean="0"/>
          </a:p>
          <a:p>
            <a:pPr>
              <a:spcBef>
                <a:spcPts val="0"/>
              </a:spcBef>
            </a:pPr>
            <a:endParaRPr lang="en-US" altLang="ja-JP" dirty="0"/>
          </a:p>
          <a:p>
            <a:pPr>
              <a:spcBef>
                <a:spcPts val="0"/>
              </a:spcBef>
            </a:pPr>
            <a:r>
              <a:rPr lang="ja-JP" altLang="en-US" dirty="0" smtClean="0"/>
              <a:t>就航</a:t>
            </a:r>
            <a:r>
              <a:rPr lang="ja-JP" altLang="en-US" dirty="0"/>
              <a:t>都市</a:t>
            </a:r>
            <a:r>
              <a:rPr lang="ja-JP" altLang="en-US" dirty="0" smtClean="0"/>
              <a:t>：</a:t>
            </a:r>
            <a:endParaRPr lang="en-US" altLang="ja-JP" dirty="0" smtClean="0"/>
          </a:p>
          <a:p>
            <a:pPr>
              <a:spcBef>
                <a:spcPts val="0"/>
              </a:spcBef>
            </a:pPr>
            <a:r>
              <a:rPr lang="ja-JP" altLang="en-US" dirty="0"/>
              <a:t>　</a:t>
            </a:r>
            <a:r>
              <a:rPr lang="ja-JP" altLang="en-US" dirty="0" smtClean="0"/>
              <a:t>世界全体 </a:t>
            </a:r>
            <a:r>
              <a:rPr lang="en-US" altLang="ja-JP" dirty="0" smtClean="0"/>
              <a:t>69</a:t>
            </a:r>
            <a:r>
              <a:rPr lang="ja-JP" altLang="en-US" dirty="0" smtClean="0"/>
              <a:t>都市</a:t>
            </a:r>
            <a:endParaRPr lang="en-US" altLang="ja-JP" dirty="0"/>
          </a:p>
          <a:p>
            <a:pPr>
              <a:spcBef>
                <a:spcPts val="0"/>
              </a:spcBef>
            </a:pPr>
            <a:r>
              <a:rPr lang="ja-JP" altLang="en-US" dirty="0" smtClean="0"/>
              <a:t>　アジア </a:t>
            </a:r>
            <a:r>
              <a:rPr lang="en-US" altLang="ja-JP" dirty="0" smtClean="0"/>
              <a:t>56</a:t>
            </a:r>
            <a:r>
              <a:rPr lang="ja-JP" altLang="en-US" dirty="0" smtClean="0"/>
              <a:t>都市</a:t>
            </a:r>
            <a:endParaRPr lang="en-US" altLang="ja-JP" dirty="0"/>
          </a:p>
          <a:p>
            <a:r>
              <a:rPr lang="ja-JP" altLang="en-US" dirty="0" smtClean="0"/>
              <a:t>就航社：国内線</a:t>
            </a:r>
            <a:r>
              <a:rPr lang="en-US" altLang="ja-JP" dirty="0" smtClean="0"/>
              <a:t>7</a:t>
            </a:r>
            <a:r>
              <a:rPr lang="ja-JP" altLang="en-US" dirty="0" smtClean="0"/>
              <a:t>社</a:t>
            </a:r>
            <a:r>
              <a:rPr lang="en-US" altLang="ja-JP" dirty="0"/>
              <a:t/>
            </a:r>
            <a:br>
              <a:rPr lang="en-US" altLang="ja-JP" dirty="0"/>
            </a:br>
            <a:r>
              <a:rPr lang="ja-JP" altLang="en-US" dirty="0">
                <a:solidFill>
                  <a:schemeClr val="bg1"/>
                </a:solidFill>
              </a:rPr>
              <a:t>就航社：</a:t>
            </a:r>
            <a:r>
              <a:rPr lang="ja-JP" altLang="en-US" dirty="0" smtClean="0"/>
              <a:t>国際線</a:t>
            </a:r>
            <a:r>
              <a:rPr lang="en-US" altLang="ja-JP" dirty="0"/>
              <a:t>70</a:t>
            </a:r>
            <a:r>
              <a:rPr lang="ja-JP" altLang="en-US" dirty="0" smtClean="0"/>
              <a:t>社</a:t>
            </a:r>
            <a:endParaRPr lang="en-US" altLang="ja-JP" dirty="0"/>
          </a:p>
          <a:p>
            <a:r>
              <a:rPr lang="ja-JP" altLang="en-US" dirty="0"/>
              <a:t>利用制限：なし</a:t>
            </a:r>
          </a:p>
          <a:p>
            <a:r>
              <a:rPr lang="ja-JP" altLang="en-US" dirty="0"/>
              <a:t>運用時間：</a:t>
            </a:r>
            <a:r>
              <a:rPr lang="en-US" altLang="ja-JP" dirty="0"/>
              <a:t> 24</a:t>
            </a:r>
            <a:r>
              <a:rPr lang="ja-JP" altLang="en-US" dirty="0"/>
              <a:t>時間</a:t>
            </a:r>
          </a:p>
        </p:txBody>
      </p:sp>
      <p:sp>
        <p:nvSpPr>
          <p:cNvPr id="6" name="正方形/長方形 5"/>
          <p:cNvSpPr/>
          <p:nvPr/>
        </p:nvSpPr>
        <p:spPr bwMode="gray">
          <a:xfrm>
            <a:off x="518605" y="3753394"/>
            <a:ext cx="3251527" cy="5023033"/>
          </a:xfrm>
          <a:prstGeom prst="rect">
            <a:avLst/>
          </a:prstGeom>
          <a:noFill/>
          <a:ln w="19050"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3" name="テキスト ボックス 42"/>
          <p:cNvSpPr txBox="1"/>
          <p:nvPr/>
        </p:nvSpPr>
        <p:spPr>
          <a:xfrm>
            <a:off x="729466" y="4890460"/>
            <a:ext cx="1193978" cy="857533"/>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t>特徴：</a:t>
            </a:r>
            <a:r>
              <a:rPr lang="ja-JP" altLang="en-US" sz="900" dirty="0"/>
              <a:t>国内線基幹拠点</a:t>
            </a:r>
            <a:endParaRPr lang="en-US" altLang="ja-JP" sz="900" dirty="0" smtClean="0"/>
          </a:p>
          <a:p>
            <a:pPr>
              <a:spcBef>
                <a:spcPts val="600"/>
              </a:spcBef>
            </a:pPr>
            <a:r>
              <a:rPr lang="ja-JP" altLang="en-US" sz="900" dirty="0" smtClean="0"/>
              <a:t>就航社：</a:t>
            </a:r>
            <a:r>
              <a:rPr lang="ja-JP" altLang="en-US" sz="900" dirty="0"/>
              <a:t>国</a:t>
            </a:r>
            <a:r>
              <a:rPr lang="ja-JP" altLang="en-US" sz="900" dirty="0" smtClean="0"/>
              <a:t>内線</a:t>
            </a:r>
            <a:r>
              <a:rPr lang="ja-JP" altLang="en-US" sz="900" dirty="0"/>
              <a:t>５</a:t>
            </a:r>
            <a:r>
              <a:rPr lang="ja-JP" altLang="en-US" sz="900" dirty="0" smtClean="0"/>
              <a:t>社</a:t>
            </a:r>
            <a:endParaRPr lang="en-US" altLang="ja-JP" sz="900" dirty="0" smtClean="0"/>
          </a:p>
          <a:p>
            <a:pPr>
              <a:spcBef>
                <a:spcPts val="600"/>
              </a:spcBef>
            </a:pPr>
            <a:r>
              <a:rPr lang="ja-JP" altLang="en-US" sz="900" dirty="0"/>
              <a:t>利用</a:t>
            </a:r>
            <a:r>
              <a:rPr lang="ja-JP" altLang="en-US" sz="900" dirty="0" smtClean="0"/>
              <a:t>制限：</a:t>
            </a:r>
            <a:r>
              <a:rPr lang="ja-JP" altLang="en-US" sz="900" dirty="0"/>
              <a:t>１</a:t>
            </a:r>
            <a:r>
              <a:rPr lang="ja-JP" altLang="en-US" sz="900" dirty="0" smtClean="0"/>
              <a:t>日</a:t>
            </a:r>
            <a:r>
              <a:rPr lang="en-US" altLang="ja-JP" sz="900" dirty="0"/>
              <a:t>370</a:t>
            </a:r>
            <a:r>
              <a:rPr lang="ja-JP" altLang="en-US" sz="900" dirty="0"/>
              <a:t>便</a:t>
            </a:r>
          </a:p>
          <a:p>
            <a:pPr>
              <a:spcBef>
                <a:spcPts val="600"/>
              </a:spcBef>
              <a:buSzPct val="100000"/>
            </a:pPr>
            <a:r>
              <a:rPr lang="ja-JP" altLang="en-US" sz="900" dirty="0"/>
              <a:t>運用</a:t>
            </a:r>
            <a:r>
              <a:rPr lang="ja-JP" altLang="en-US" sz="900" dirty="0" smtClean="0"/>
              <a:t>時間：</a:t>
            </a:r>
            <a:r>
              <a:rPr lang="ja-JP" altLang="en-US" sz="900" dirty="0"/>
              <a:t>７</a:t>
            </a:r>
            <a:r>
              <a:rPr lang="ja-JP" altLang="en-US" sz="900" dirty="0" smtClean="0"/>
              <a:t>～</a:t>
            </a:r>
            <a:r>
              <a:rPr lang="en-US" altLang="ja-JP" sz="900" dirty="0"/>
              <a:t>21</a:t>
            </a:r>
            <a:r>
              <a:rPr lang="ja-JP" altLang="en-US" sz="900" dirty="0"/>
              <a:t>時</a:t>
            </a:r>
            <a:endParaRPr kumimoji="1" lang="ja-JP" altLang="en-US" sz="900" dirty="0" smtClean="0"/>
          </a:p>
        </p:txBody>
      </p:sp>
      <p:sp>
        <p:nvSpPr>
          <p:cNvPr id="49" name="テキスト ボックス 48"/>
          <p:cNvSpPr txBox="1"/>
          <p:nvPr/>
        </p:nvSpPr>
        <p:spPr>
          <a:xfrm>
            <a:off x="757922" y="7611693"/>
            <a:ext cx="1193978" cy="872922"/>
          </a:xfrm>
          <a:prstGeom prst="rect">
            <a:avLst/>
          </a:prstGeom>
          <a:noFill/>
        </p:spPr>
        <p:txBody>
          <a:bodyPr wrap="square" lIns="36000" tIns="36000" rIns="36000" bIns="36000" rtlCol="0" anchor="ctr" anchorCtr="0">
            <a:spAutoFit/>
          </a:bodyPr>
          <a:lstStyle/>
          <a:p>
            <a:pPr>
              <a:spcBef>
                <a:spcPts val="600"/>
              </a:spcBef>
              <a:buSzPct val="100000"/>
            </a:pPr>
            <a:r>
              <a:rPr lang="ja-JP" altLang="en-US" sz="900" dirty="0" smtClean="0"/>
              <a:t>特徴：</a:t>
            </a:r>
            <a:r>
              <a:rPr lang="ja-JP" altLang="en-US" sz="900" dirty="0"/>
              <a:t>地方空港</a:t>
            </a:r>
            <a:endParaRPr lang="en-US" altLang="ja-JP" sz="900" dirty="0" smtClean="0"/>
          </a:p>
          <a:p>
            <a:pPr>
              <a:spcBef>
                <a:spcPts val="600"/>
              </a:spcBef>
            </a:pPr>
            <a:r>
              <a:rPr lang="ja-JP" altLang="en-US" sz="900" dirty="0" smtClean="0"/>
              <a:t>就航社：</a:t>
            </a:r>
            <a:r>
              <a:rPr lang="ja-JP" altLang="en-US" sz="900" dirty="0"/>
              <a:t>国内線</a:t>
            </a:r>
            <a:r>
              <a:rPr lang="en-US" altLang="ja-JP" sz="900" dirty="0"/>
              <a:t>4</a:t>
            </a:r>
            <a:r>
              <a:rPr lang="ja-JP" altLang="en-US" sz="900" dirty="0"/>
              <a:t>社</a:t>
            </a:r>
            <a:endParaRPr lang="en-US" altLang="ja-JP" sz="900" dirty="0" smtClean="0"/>
          </a:p>
          <a:p>
            <a:pPr>
              <a:spcBef>
                <a:spcPts val="600"/>
              </a:spcBef>
            </a:pPr>
            <a:r>
              <a:rPr lang="ja-JP" altLang="en-US" sz="900" dirty="0"/>
              <a:t>利用</a:t>
            </a:r>
            <a:r>
              <a:rPr lang="ja-JP" altLang="en-US" sz="900" dirty="0" smtClean="0"/>
              <a:t>制限：</a:t>
            </a:r>
            <a:r>
              <a:rPr lang="ja-JP" altLang="en-US" sz="900" dirty="0"/>
              <a:t>１</a:t>
            </a:r>
            <a:r>
              <a:rPr lang="ja-JP" altLang="en-US" sz="900" dirty="0" smtClean="0"/>
              <a:t>日</a:t>
            </a:r>
            <a:r>
              <a:rPr lang="en-US" altLang="ja-JP" sz="900" dirty="0"/>
              <a:t>60</a:t>
            </a:r>
            <a:r>
              <a:rPr lang="ja-JP" altLang="en-US" sz="900" dirty="0"/>
              <a:t>便</a:t>
            </a:r>
          </a:p>
          <a:p>
            <a:pPr>
              <a:spcBef>
                <a:spcPts val="600"/>
              </a:spcBef>
              <a:buSzPct val="100000"/>
            </a:pPr>
            <a:r>
              <a:rPr lang="ja-JP" altLang="en-US" sz="900" dirty="0"/>
              <a:t>運用</a:t>
            </a:r>
            <a:r>
              <a:rPr lang="ja-JP" altLang="en-US" sz="900" dirty="0" smtClean="0"/>
              <a:t>時間：</a:t>
            </a:r>
            <a:r>
              <a:rPr lang="ja-JP" altLang="en-US" sz="900" dirty="0"/>
              <a:t>７</a:t>
            </a:r>
            <a:r>
              <a:rPr lang="ja-JP" altLang="en-US" sz="900" dirty="0" smtClean="0"/>
              <a:t>～</a:t>
            </a:r>
            <a:r>
              <a:rPr lang="en-US" altLang="ja-JP" sz="900" dirty="0"/>
              <a:t>22</a:t>
            </a:r>
            <a:r>
              <a:rPr lang="ja-JP" altLang="en-US" sz="900" dirty="0"/>
              <a:t>時</a:t>
            </a:r>
            <a:endParaRPr kumimoji="1" lang="ja-JP" altLang="en-US" sz="900" dirty="0" smtClean="0"/>
          </a:p>
        </p:txBody>
      </p:sp>
      <p:sp>
        <p:nvSpPr>
          <p:cNvPr id="50" name="テキスト ボックス 49"/>
          <p:cNvSpPr txBox="1"/>
          <p:nvPr/>
        </p:nvSpPr>
        <p:spPr>
          <a:xfrm>
            <a:off x="664309" y="4386284"/>
            <a:ext cx="806795" cy="349702"/>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900" b="1" dirty="0" smtClean="0"/>
              <a:t>旅客数</a:t>
            </a:r>
            <a:endParaRPr kumimoji="1" lang="en-US" altLang="ja-JP" sz="900" b="1" dirty="0" smtClean="0"/>
          </a:p>
          <a:p>
            <a:pPr>
              <a:spcBef>
                <a:spcPts val="0"/>
              </a:spcBef>
              <a:buSzPct val="100000"/>
            </a:pPr>
            <a:r>
              <a:rPr lang="ja-JP" altLang="en-US" sz="900" b="1" dirty="0" smtClean="0"/>
              <a:t>（</a:t>
            </a:r>
            <a:r>
              <a:rPr lang="en-US" altLang="ja-JP" sz="900" b="1" dirty="0" smtClean="0"/>
              <a:t>2017</a:t>
            </a:r>
            <a:r>
              <a:rPr lang="ja-JP" altLang="en-US" sz="900" b="1" dirty="0" smtClean="0"/>
              <a:t>年度）</a:t>
            </a:r>
            <a:endParaRPr kumimoji="1" lang="ja-JP" altLang="en-US" sz="900" b="1" dirty="0" smtClean="0"/>
          </a:p>
        </p:txBody>
      </p:sp>
      <p:sp>
        <p:nvSpPr>
          <p:cNvPr id="7" name="テキスト ボックス 6"/>
          <p:cNvSpPr txBox="1"/>
          <p:nvPr/>
        </p:nvSpPr>
        <p:spPr>
          <a:xfrm>
            <a:off x="1911223" y="8513533"/>
            <a:ext cx="1664899" cy="211203"/>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900" dirty="0" smtClean="0"/>
              <a:t>（</a:t>
            </a:r>
            <a:r>
              <a:rPr kumimoji="1" lang="en-US" altLang="ja-JP" sz="900" dirty="0" smtClean="0"/>
              <a:t>2019</a:t>
            </a:r>
            <a:r>
              <a:rPr kumimoji="1" lang="ja-JP" altLang="en-US" sz="900" dirty="0" smtClean="0"/>
              <a:t>年１月時点）</a:t>
            </a:r>
          </a:p>
        </p:txBody>
      </p:sp>
      <p:pic>
        <p:nvPicPr>
          <p:cNvPr id="5" name="図 4"/>
          <p:cNvPicPr>
            <a:picLocks noChangeAspect="1"/>
          </p:cNvPicPr>
          <p:nvPr/>
        </p:nvPicPr>
        <p:blipFill rotWithShape="1">
          <a:blip r:embed="rId5"/>
          <a:srcRect b="6107"/>
          <a:stretch/>
        </p:blipFill>
        <p:spPr>
          <a:xfrm>
            <a:off x="3893920" y="3756003"/>
            <a:ext cx="2398419" cy="2434982"/>
          </a:xfrm>
          <a:prstGeom prst="rect">
            <a:avLst/>
          </a:prstGeom>
        </p:spPr>
      </p:pic>
      <p:sp>
        <p:nvSpPr>
          <p:cNvPr id="219" name="正方形/長方形 218"/>
          <p:cNvSpPr/>
          <p:nvPr/>
        </p:nvSpPr>
        <p:spPr bwMode="gray">
          <a:xfrm>
            <a:off x="3884064" y="3739209"/>
            <a:ext cx="2408275" cy="2458212"/>
          </a:xfrm>
          <a:prstGeom prst="rect">
            <a:avLst/>
          </a:prstGeom>
          <a:noFill/>
          <a:ln w="9525" algn="ctr">
            <a:solidFill>
              <a:srgbClr val="00A3E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Tree>
    <p:extLst>
      <p:ext uri="{BB962C8B-B14F-4D97-AF65-F5344CB8AC3E}">
        <p14:creationId xmlns:p14="http://schemas.microsoft.com/office/powerpoint/2010/main" val="103560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23602" y="9664524"/>
            <a:ext cx="1600200" cy="235616"/>
          </a:xfrm>
        </p:spPr>
        <p:txBody>
          <a:bodyPr/>
          <a:lstStyle/>
          <a:p>
            <a:fld id="{2F5FFCC2-724E-4DD4-AEC6-56C0720B265A}" type="slidenum">
              <a:rPr lang="ja-JP" altLang="en-US" smtClean="0">
                <a:solidFill>
                  <a:prstClr val="black"/>
                </a:solidFill>
              </a:rPr>
              <a:pPr/>
              <a:t>13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５</a:t>
            </a:r>
            <a:r>
              <a:rPr lang="en-US" altLang="ja-JP" dirty="0" smtClean="0">
                <a:cs typeface="Meiryo UI" pitchFamily="50" charset="-128"/>
              </a:rPr>
              <a:t>. </a:t>
            </a:r>
            <a:r>
              <a:rPr lang="ja-JP" altLang="en-US" dirty="0" smtClean="0">
                <a:cs typeface="Meiryo UI" pitchFamily="50" charset="-128"/>
              </a:rPr>
              <a:t>ＩＲの意義</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2" name="フローチャート: 組合せ 21"/>
          <p:cNvSpPr/>
          <p:nvPr/>
        </p:nvSpPr>
        <p:spPr bwMode="gray">
          <a:xfrm>
            <a:off x="2176573" y="4495550"/>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8" name="正方形/長方形 27"/>
          <p:cNvSpPr/>
          <p:nvPr/>
        </p:nvSpPr>
        <p:spPr bwMode="gray">
          <a:xfrm>
            <a:off x="305742" y="1554956"/>
            <a:ext cx="433727" cy="1534146"/>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大阪のさらなる</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成長に向けた視点</a:t>
            </a:r>
            <a:endParaRPr lang="ja-JP" altLang="en-US" sz="1200" b="1" dirty="0">
              <a:solidFill>
                <a:schemeClr val="bg1"/>
              </a:solidFill>
              <a:cs typeface="Meiryo UI" pitchFamily="50" charset="-128"/>
            </a:endParaRPr>
          </a:p>
        </p:txBody>
      </p:sp>
      <p:sp>
        <p:nvSpPr>
          <p:cNvPr id="33" name="フローチャート: 組合せ 32"/>
          <p:cNvSpPr/>
          <p:nvPr/>
        </p:nvSpPr>
        <p:spPr bwMode="gray">
          <a:xfrm>
            <a:off x="2176573" y="3176687"/>
            <a:ext cx="2697014" cy="216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 name="テキスト ボックス 26"/>
          <p:cNvSpPr txBox="1"/>
          <p:nvPr/>
        </p:nvSpPr>
        <p:spPr>
          <a:xfrm>
            <a:off x="800603" y="1554955"/>
            <a:ext cx="5796400" cy="327600"/>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今後</a:t>
            </a:r>
            <a:r>
              <a:rPr lang="ja-JP" altLang="en-US" sz="1300" b="1" dirty="0">
                <a:solidFill>
                  <a:schemeClr val="bg1"/>
                </a:solidFill>
                <a:latin typeface="Meiryo UI" panose="020B0604030504040204" pitchFamily="50" charset="-128"/>
                <a:ea typeface="Meiryo UI" panose="020B0604030504040204" pitchFamily="50" charset="-128"/>
              </a:rPr>
              <a:t>市場拡大など将来性</a:t>
            </a:r>
            <a:r>
              <a:rPr lang="ja-JP" altLang="en-US" sz="1300" b="1" dirty="0" smtClean="0">
                <a:solidFill>
                  <a:schemeClr val="bg1"/>
                </a:solidFill>
                <a:latin typeface="Meiryo UI" panose="020B0604030504040204" pitchFamily="50" charset="-128"/>
                <a:ea typeface="Meiryo UI" panose="020B0604030504040204" pitchFamily="50" charset="-128"/>
              </a:rPr>
              <a:t>が見込まれる成長産業への注力</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90328" y="1911389"/>
            <a:ext cx="5796400" cy="351007"/>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人口</a:t>
            </a:r>
            <a:r>
              <a:rPr lang="ja-JP" altLang="en-US" sz="1000" dirty="0"/>
              <a:t>減少・高齢化</a:t>
            </a:r>
            <a:r>
              <a:rPr lang="ja-JP" altLang="en-US" sz="1000" dirty="0" smtClean="0"/>
              <a:t>社会が進むなか、需要</a:t>
            </a:r>
            <a:r>
              <a:rPr lang="ja-JP" altLang="en-US" sz="1000" dirty="0"/>
              <a:t>・労働力の</a:t>
            </a:r>
            <a:r>
              <a:rPr lang="ja-JP" altLang="en-US" sz="1000" dirty="0" smtClean="0"/>
              <a:t>減少による経済縮小への懸念</a:t>
            </a:r>
            <a:endParaRPr lang="ja-JP" altLang="en-US" sz="1000" dirty="0"/>
          </a:p>
        </p:txBody>
      </p:sp>
      <p:sp>
        <p:nvSpPr>
          <p:cNvPr id="35" name="テキスト ボックス 34"/>
          <p:cNvSpPr txBox="1"/>
          <p:nvPr/>
        </p:nvSpPr>
        <p:spPr>
          <a:xfrm>
            <a:off x="788351" y="2346985"/>
            <a:ext cx="5796400" cy="326064"/>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a:solidFill>
                  <a:schemeClr val="bg1"/>
                </a:solidFill>
                <a:latin typeface="Meiryo UI" panose="020B0604030504040204" pitchFamily="50" charset="-128"/>
                <a:ea typeface="Meiryo UI" panose="020B0604030504040204" pitchFamily="50" charset="-128"/>
              </a:rPr>
              <a:t>大きなニーズと将来性があり、経済効果の大きい観光分野を基幹産業へ</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788351" y="2699924"/>
            <a:ext cx="5796400" cy="39240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インバウンドの増加</a:t>
            </a:r>
            <a:r>
              <a:rPr lang="ja-JP" altLang="en-US" sz="1000" dirty="0"/>
              <a:t>を確実に経済成長に</a:t>
            </a:r>
            <a:r>
              <a:rPr lang="ja-JP" altLang="en-US" sz="1000" dirty="0" smtClean="0"/>
              <a:t>取り込むため、滞在型</a:t>
            </a:r>
            <a:r>
              <a:rPr lang="ja-JP" altLang="en-US" sz="1000" dirty="0"/>
              <a:t>観光の推進や世界水準</a:t>
            </a:r>
            <a:r>
              <a:rPr lang="ja-JP" altLang="en-US" sz="1000" dirty="0" smtClean="0"/>
              <a:t>のＭＩＣＥ施設の整備が必要</a:t>
            </a:r>
            <a:endParaRPr lang="ja-JP" altLang="en-US" sz="1000" dirty="0"/>
          </a:p>
        </p:txBody>
      </p:sp>
      <p:sp>
        <p:nvSpPr>
          <p:cNvPr id="37" name="テキスト ボックス 36"/>
          <p:cNvSpPr txBox="1"/>
          <p:nvPr/>
        </p:nvSpPr>
        <p:spPr>
          <a:xfrm>
            <a:off x="778531" y="3449986"/>
            <a:ext cx="5796400" cy="363446"/>
          </a:xfrm>
          <a:prstGeom prst="rect">
            <a:avLst/>
          </a:prstGeom>
          <a:solidFill>
            <a:schemeClr val="bg1">
              <a:lumMod val="50000"/>
            </a:schemeClr>
          </a:solidFill>
        </p:spPr>
        <p:txBody>
          <a:bodyPr wrap="square" lIns="36000" tIns="36000" rIns="36000" bIns="36000" rtlCol="0" anchor="ctr" anchorCtr="0">
            <a:noAutofit/>
          </a:bodyPr>
          <a:lstStyle/>
          <a:p>
            <a:pPr algn="ctr"/>
            <a:r>
              <a:rPr lang="ja-JP" altLang="en-US" sz="1300" b="1" dirty="0" smtClean="0">
                <a:solidFill>
                  <a:schemeClr val="bg1"/>
                </a:solidFill>
                <a:latin typeface="Meiryo UI" panose="020B0604030504040204" pitchFamily="50" charset="-128"/>
                <a:ea typeface="Meiryo UI" panose="020B0604030504040204" pitchFamily="50" charset="-128"/>
              </a:rPr>
              <a:t>大阪・関西の</a:t>
            </a:r>
            <a:r>
              <a:rPr lang="ja-JP" altLang="en-US" sz="1300" b="1" dirty="0">
                <a:solidFill>
                  <a:schemeClr val="bg1"/>
                </a:solidFill>
                <a:latin typeface="Meiryo UI" panose="020B0604030504040204" pitchFamily="50" charset="-128"/>
                <a:ea typeface="Meiryo UI" panose="020B0604030504040204" pitchFamily="50" charset="-128"/>
              </a:rPr>
              <a:t>ポテンシャルを最大限活用</a:t>
            </a:r>
            <a:endParaRPr lang="en-US" altLang="ja-JP" sz="1300" b="1" dirty="0" smtClean="0">
              <a:solidFill>
                <a:schemeClr val="bg1"/>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78531" y="3838589"/>
            <a:ext cx="5796400" cy="566060"/>
          </a:xfrm>
          <a:prstGeom prst="rect">
            <a:avLst/>
          </a:prstGeom>
          <a:noFill/>
          <a:ln>
            <a:solidFill>
              <a:schemeClr val="bg1">
                <a:lumMod val="75000"/>
              </a:schemeClr>
            </a:solidFill>
          </a:ln>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dirty="0" smtClean="0"/>
              <a:t>歴史的・文化的特性：大阪や関西には豊富</a:t>
            </a:r>
            <a:r>
              <a:rPr lang="ja-JP" altLang="en-US" sz="1000" dirty="0"/>
              <a:t>な観光</a:t>
            </a:r>
            <a:r>
              <a:rPr lang="ja-JP" altLang="en-US" sz="1000" dirty="0" smtClean="0"/>
              <a:t>資源が集積</a:t>
            </a:r>
            <a:endParaRPr lang="en-US" altLang="ja-JP" sz="1000" dirty="0" smtClean="0"/>
          </a:p>
          <a:p>
            <a:pPr marL="252000" indent="-171450">
              <a:buFont typeface="Wingdings" panose="05000000000000000000" pitchFamily="2" charset="2"/>
              <a:buChar char="Ø"/>
            </a:pPr>
            <a:r>
              <a:rPr lang="ja-JP" altLang="en-US" sz="1000" dirty="0" smtClean="0"/>
              <a:t>経済的特性：大阪、関西の</a:t>
            </a:r>
            <a:r>
              <a:rPr lang="ja-JP" altLang="en-US" sz="1000" dirty="0"/>
              <a:t>大</a:t>
            </a:r>
            <a:r>
              <a:rPr lang="ja-JP" altLang="en-US" sz="1000" dirty="0" smtClean="0"/>
              <a:t>きな人口</a:t>
            </a:r>
            <a:r>
              <a:rPr lang="ja-JP" altLang="en-US" sz="1000" dirty="0"/>
              <a:t>・</a:t>
            </a:r>
            <a:r>
              <a:rPr lang="ja-JP" altLang="en-US" sz="1000" dirty="0" smtClean="0"/>
              <a:t>経済規模、幅広い分野の産業クラスターが集積</a:t>
            </a:r>
            <a:endParaRPr lang="en-US" altLang="ja-JP" sz="1000" dirty="0" smtClean="0"/>
          </a:p>
          <a:p>
            <a:pPr marL="252000" indent="-171450">
              <a:buFont typeface="Wingdings" panose="05000000000000000000" pitchFamily="2" charset="2"/>
              <a:buChar char="Ø"/>
            </a:pPr>
            <a:r>
              <a:rPr lang="ja-JP" altLang="en-US" sz="1000" dirty="0" smtClean="0"/>
              <a:t>地理的・立地的特性：関西の中心に立地、充実した交通インフラを活かしたハブ機能</a:t>
            </a:r>
            <a:endParaRPr lang="ja-JP" altLang="en-US" sz="1000" dirty="0"/>
          </a:p>
        </p:txBody>
      </p:sp>
      <p:sp>
        <p:nvSpPr>
          <p:cNvPr id="39" name="正方形/長方形 38"/>
          <p:cNvSpPr/>
          <p:nvPr/>
        </p:nvSpPr>
        <p:spPr bwMode="gray">
          <a:xfrm>
            <a:off x="305742" y="3449986"/>
            <a:ext cx="433727" cy="954663"/>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大阪・関西の</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ポテンシャル</a:t>
            </a:r>
            <a:endParaRPr lang="ja-JP" altLang="en-US" sz="1200" b="1" dirty="0">
              <a:solidFill>
                <a:schemeClr val="bg1"/>
              </a:solidFill>
              <a:cs typeface="Meiryo UI" pitchFamily="50" charset="-128"/>
            </a:endParaRPr>
          </a:p>
        </p:txBody>
      </p:sp>
      <p:sp>
        <p:nvSpPr>
          <p:cNvPr id="40" name="テキスト ボックス 39"/>
          <p:cNvSpPr txBox="1"/>
          <p:nvPr/>
        </p:nvSpPr>
        <p:spPr>
          <a:xfrm>
            <a:off x="771278" y="4766087"/>
            <a:ext cx="5796400" cy="360466"/>
          </a:xfrm>
          <a:prstGeom prst="rect">
            <a:avLst/>
          </a:prstGeom>
          <a:solidFill>
            <a:srgbClr val="A0DCFF"/>
          </a:solidFill>
        </p:spPr>
        <p:txBody>
          <a:bodyPr wrap="square" lIns="36000" tIns="36000" rIns="36000" bIns="36000" rtlCol="0" anchor="ctr" anchorCtr="0">
            <a:noAutofit/>
          </a:bodyPr>
          <a:lstStyle/>
          <a:p>
            <a:pPr algn="ctr"/>
            <a:r>
              <a:rPr lang="ja-JP" altLang="en-US" sz="1400" b="1" dirty="0">
                <a:latin typeface="Meiryo UI" panose="020B0604030504040204" pitchFamily="50" charset="-128"/>
                <a:ea typeface="Meiryo UI" panose="020B0604030504040204" pitchFamily="50" charset="-128"/>
              </a:rPr>
              <a:t>大阪</a:t>
            </a:r>
            <a:r>
              <a:rPr lang="ja-JP" altLang="en-US" sz="1400" b="1" dirty="0" smtClean="0">
                <a:latin typeface="Meiryo UI" panose="020B0604030504040204" pitchFamily="50" charset="-128"/>
                <a:ea typeface="Meiryo UI" panose="020B0604030504040204" pitchFamily="50" charset="-128"/>
              </a:rPr>
              <a:t>にＩ</a:t>
            </a:r>
            <a:r>
              <a:rPr lang="ja-JP" altLang="en-US" sz="1400" b="1" dirty="0">
                <a:latin typeface="Meiryo UI" panose="020B0604030504040204" pitchFamily="50" charset="-128"/>
                <a:ea typeface="Meiryo UI" panose="020B0604030504040204" pitchFamily="50" charset="-128"/>
              </a:rPr>
              <a:t>Ｒ</a:t>
            </a:r>
            <a:r>
              <a:rPr lang="ja-JP" altLang="en-US" sz="1400" b="1" dirty="0" smtClean="0">
                <a:latin typeface="Meiryo UI" panose="020B0604030504040204" pitchFamily="50" charset="-128"/>
                <a:ea typeface="Meiryo UI" panose="020B0604030504040204" pitchFamily="50" charset="-128"/>
              </a:rPr>
              <a:t>を</a:t>
            </a:r>
            <a:r>
              <a:rPr lang="ja-JP" altLang="en-US" sz="1400" b="1" dirty="0">
                <a:latin typeface="Meiryo UI" panose="020B0604030504040204" pitchFamily="50" charset="-128"/>
                <a:ea typeface="Meiryo UI" panose="020B0604030504040204" pitchFamily="50" charset="-128"/>
              </a:rPr>
              <a:t>核とした国際観光拠点を形成</a:t>
            </a:r>
          </a:p>
        </p:txBody>
      </p:sp>
      <p:sp>
        <p:nvSpPr>
          <p:cNvPr id="41" name="テキスト ボックス 40"/>
          <p:cNvSpPr txBox="1"/>
          <p:nvPr/>
        </p:nvSpPr>
        <p:spPr>
          <a:xfrm>
            <a:off x="771278" y="5160690"/>
            <a:ext cx="5796400" cy="459982"/>
          </a:xfrm>
          <a:prstGeom prst="rect">
            <a:avLst/>
          </a:prstGeom>
          <a:solidFill>
            <a:schemeClr val="bg1">
              <a:lumMod val="85000"/>
            </a:schemeClr>
          </a:solidFill>
        </p:spPr>
        <p:txBody>
          <a:bodyPr wrap="square" lIns="36000" tIns="36000" rIns="36000" bIns="36000" rtlCol="0" anchor="ctr" anchorCtr="0">
            <a:noAutofit/>
          </a:bodyPr>
          <a:lstStyle/>
          <a:p>
            <a:pPr marL="252000" indent="-171450">
              <a:buFont typeface="Wingdings" panose="05000000000000000000" pitchFamily="2" charset="2"/>
              <a:buChar char="Ø"/>
            </a:pPr>
            <a:r>
              <a:rPr lang="ja-JP" altLang="en-US" sz="1000" b="1" dirty="0" smtClean="0"/>
              <a:t>民間</a:t>
            </a:r>
            <a:r>
              <a:rPr lang="ja-JP" altLang="en-US" sz="1000" b="1" dirty="0"/>
              <a:t>の知恵と工夫を最大限に</a:t>
            </a:r>
            <a:r>
              <a:rPr lang="ja-JP" altLang="en-US" sz="1000" b="1" dirty="0" smtClean="0"/>
              <a:t>活かす民設民営のプロジェクトとしての「</a:t>
            </a:r>
            <a:r>
              <a:rPr lang="ja-JP" altLang="en-US" sz="1000" b="1" dirty="0" smtClean="0">
                <a:solidFill>
                  <a:prstClr val="black"/>
                </a:solidFill>
              </a:rPr>
              <a:t>統合型</a:t>
            </a:r>
            <a:r>
              <a:rPr lang="ja-JP" altLang="en-US" sz="1000" b="1" dirty="0">
                <a:solidFill>
                  <a:prstClr val="black"/>
                </a:solidFill>
              </a:rPr>
              <a:t>リゾート</a:t>
            </a:r>
            <a:r>
              <a:rPr lang="ja-JP" altLang="en-US" sz="1000" b="1" dirty="0" smtClean="0">
                <a:solidFill>
                  <a:prstClr val="black"/>
                </a:solidFill>
              </a:rPr>
              <a:t>（ＩＲ）」</a:t>
            </a:r>
            <a:endParaRPr lang="ja-JP" altLang="en-US" sz="1000" b="1" dirty="0"/>
          </a:p>
        </p:txBody>
      </p:sp>
      <p:sp>
        <p:nvSpPr>
          <p:cNvPr id="42" name="正方形/長方形 41"/>
          <p:cNvSpPr/>
          <p:nvPr/>
        </p:nvSpPr>
        <p:spPr bwMode="gray">
          <a:xfrm>
            <a:off x="305742" y="4759881"/>
            <a:ext cx="433727" cy="864000"/>
          </a:xfrm>
          <a:prstGeom prst="rect">
            <a:avLst/>
          </a:prstGeom>
          <a:solidFill>
            <a:schemeClr val="accent4"/>
          </a:solidFill>
          <a:ln w="19050" algn="ctr">
            <a:no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schemeClr val="bg1"/>
                </a:solidFill>
                <a:cs typeface="Meiryo UI" pitchFamily="50" charset="-128"/>
              </a:rPr>
              <a:t>新たな観光</a:t>
            </a:r>
            <a:endParaRPr lang="en-US" altLang="ja-JP" sz="1200" b="1" dirty="0" smtClean="0">
              <a:solidFill>
                <a:schemeClr val="bg1"/>
              </a:solidFill>
              <a:cs typeface="Meiryo UI" pitchFamily="50" charset="-128"/>
            </a:endParaRPr>
          </a:p>
          <a:p>
            <a:pPr algn="ctr">
              <a:buFont typeface="Wingdings 2" pitchFamily="18" charset="2"/>
              <a:buNone/>
            </a:pPr>
            <a:r>
              <a:rPr lang="ja-JP" altLang="en-US" sz="1200" b="1" dirty="0" smtClean="0">
                <a:solidFill>
                  <a:schemeClr val="bg1"/>
                </a:solidFill>
                <a:cs typeface="Meiryo UI" pitchFamily="50" charset="-128"/>
              </a:rPr>
              <a:t>資源の創出</a:t>
            </a:r>
            <a:endParaRPr lang="ja-JP" altLang="en-US" sz="1200" b="1" dirty="0">
              <a:solidFill>
                <a:schemeClr val="bg1"/>
              </a:solidFill>
              <a:cs typeface="Meiryo UI" pitchFamily="50" charset="-128"/>
            </a:endParaRPr>
          </a:p>
        </p:txBody>
      </p:sp>
      <p:sp>
        <p:nvSpPr>
          <p:cNvPr id="7" name="下矢印 6"/>
          <p:cNvSpPr/>
          <p:nvPr/>
        </p:nvSpPr>
        <p:spPr bwMode="gray">
          <a:xfrm flipV="1">
            <a:off x="2394278" y="5712206"/>
            <a:ext cx="2232271" cy="384637"/>
          </a:xfrm>
          <a:prstGeom prst="down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4" name="正方形/長方形 23"/>
          <p:cNvSpPr/>
          <p:nvPr/>
        </p:nvSpPr>
        <p:spPr bwMode="gray">
          <a:xfrm>
            <a:off x="312054" y="6202708"/>
            <a:ext cx="6262877" cy="234071"/>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日本におけるＩＲ導入の方針　</a:t>
            </a:r>
          </a:p>
        </p:txBody>
      </p:sp>
      <p:sp>
        <p:nvSpPr>
          <p:cNvPr id="30" name="楕円 29"/>
          <p:cNvSpPr/>
          <p:nvPr/>
        </p:nvSpPr>
        <p:spPr>
          <a:xfrm>
            <a:off x="778531" y="8108443"/>
            <a:ext cx="2469494" cy="892828"/>
          </a:xfrm>
          <a:prstGeom prst="ellipse">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bwMode="ltGray">
          <a:xfrm>
            <a:off x="305743" y="6727423"/>
            <a:ext cx="3335254" cy="292537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ltGray">
          <a:xfrm>
            <a:off x="291868" y="6526546"/>
            <a:ext cx="3362394" cy="190607"/>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公共政策としての日本型</a:t>
            </a:r>
            <a:r>
              <a:rPr lang="en-US" altLang="ja-JP"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の政策目標</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bwMode="ltGray">
          <a:xfrm>
            <a:off x="431920" y="6785834"/>
            <a:ext cx="3130430" cy="301112"/>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spcAft>
                <a:spcPts val="0"/>
              </a:spcAft>
            </a:pPr>
            <a:r>
              <a:rPr lang="en-US" altLang="ja-JP"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を原動力に、</a:t>
            </a:r>
            <a:r>
              <a:rPr lang="ja-JP" altLang="en-US"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観光先進国としての日本を実現</a:t>
            </a:r>
            <a:endParaRPr lang="en-US" altLang="ja-JP" sz="1100" b="1" u="sng" dirty="0">
              <a:solidFill>
                <a:schemeClr val="tx1">
                  <a:lumMod val="85000"/>
                  <a:lumOff val="1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フローチャート : 抜出し 6"/>
          <p:cNvSpPr/>
          <p:nvPr/>
        </p:nvSpPr>
        <p:spPr>
          <a:xfrm>
            <a:off x="993384" y="7127585"/>
            <a:ext cx="2034534" cy="182384"/>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円/楕円 54"/>
          <p:cNvSpPr/>
          <p:nvPr/>
        </p:nvSpPr>
        <p:spPr bwMode="ltGray">
          <a:xfrm>
            <a:off x="1196262" y="7822600"/>
            <a:ext cx="1553003"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世界で勝ち抜く</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円/楕円 55"/>
          <p:cNvSpPr/>
          <p:nvPr/>
        </p:nvSpPr>
        <p:spPr bwMode="ltGray">
          <a:xfrm>
            <a:off x="392021" y="8432125"/>
            <a:ext cx="1335947"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滞在型観光モデル</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楕円 56"/>
          <p:cNvSpPr/>
          <p:nvPr/>
        </p:nvSpPr>
        <p:spPr bwMode="ltGray">
          <a:xfrm>
            <a:off x="2182722" y="8451304"/>
            <a:ext cx="1327692" cy="477083"/>
          </a:xfrm>
          <a:prstGeom prst="ellipse">
            <a:avLst/>
          </a:prstGeom>
          <a:solidFill>
            <a:schemeClr val="tx2">
              <a:lumMod val="40000"/>
              <a:lumOff val="60000"/>
            </a:schemeClr>
          </a:solidFill>
          <a:ln w="952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世界に向けた</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日本の魅力発信</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コンテンツ プレースホルダー 4"/>
          <p:cNvSpPr txBox="1">
            <a:spLocks/>
          </p:cNvSpPr>
          <p:nvPr/>
        </p:nvSpPr>
        <p:spPr>
          <a:xfrm>
            <a:off x="1085532" y="7280330"/>
            <a:ext cx="1860604" cy="505759"/>
          </a:xfrm>
          <a:prstGeom prst="rect">
            <a:avLst/>
          </a:prstGeom>
          <a:noFill/>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を通じた国際的な人や知の交流による新たなビジネス・イノベーション機会の創造、国・都市の競争力向上</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コンテンツ プレースホルダー 4"/>
          <p:cNvSpPr txBox="1">
            <a:spLocks/>
          </p:cNvSpPr>
          <p:nvPr/>
        </p:nvSpPr>
        <p:spPr>
          <a:xfrm>
            <a:off x="357614" y="8962429"/>
            <a:ext cx="1442611"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のコンテンツを活かしたワールドクラスのショービジネスを育てることを通じて、日本の新たな魅力創出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コンテンツ プレースホルダー 4"/>
          <p:cNvSpPr txBox="1">
            <a:spLocks/>
          </p:cNvSpPr>
          <p:nvPr/>
        </p:nvSpPr>
        <p:spPr>
          <a:xfrm>
            <a:off x="2123666" y="9049045"/>
            <a:ext cx="1445803" cy="507532"/>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nSpc>
                <a:spcPts val="1100"/>
              </a:lnSpc>
              <a:spcAft>
                <a:spcPts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日本の魅力のショーケース・ゲートウェイとしての機能を発揮し、我が　国に対する国際的な認知の有様　を変革</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bwMode="ltGray">
          <a:xfrm>
            <a:off x="3695646" y="6576654"/>
            <a:ext cx="2908155" cy="3076140"/>
          </a:xfrm>
          <a:prstGeom prst="rect">
            <a:avLst/>
          </a:prstGeom>
          <a:no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フローチャート : 抜出し 6"/>
          <p:cNvSpPr/>
          <p:nvPr/>
        </p:nvSpPr>
        <p:spPr>
          <a:xfrm>
            <a:off x="4420786" y="7135278"/>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コンテンツ プレースホルダー 4"/>
          <p:cNvSpPr txBox="1">
            <a:spLocks/>
          </p:cNvSpPr>
          <p:nvPr/>
        </p:nvSpPr>
        <p:spPr>
          <a:xfrm>
            <a:off x="3767174" y="8019894"/>
            <a:ext cx="2993187" cy="156404"/>
          </a:xfrm>
          <a:prstGeom prst="rect">
            <a:avLst/>
          </a:prstGeom>
        </p:spPr>
        <p:txBody>
          <a:bodyPr vert="horz" lIns="0" tIns="0" rIns="0" bIns="0" rtlCol="0" anchor="ctr" anchorCtr="0">
            <a:noAutofit/>
          </a:bodyPr>
          <a:lstStyle>
            <a:lvl1pPr marL="0" marR="0" indent="0" algn="l" defTabSz="914400" rtl="0" eaLnBrk="1" fontAlgn="auto" latinLnBrk="0" hangingPunct="1">
              <a:lnSpc>
                <a:spcPct val="100000"/>
              </a:lnSpc>
              <a:spcBef>
                <a:spcPts val="0"/>
              </a:spcBef>
              <a:spcAft>
                <a:spcPts val="900"/>
              </a:spcAft>
              <a:buClr>
                <a:schemeClr val="tx1"/>
              </a:buClr>
              <a:buSzTx/>
              <a:buFontTx/>
              <a:buNone/>
              <a:tabLst/>
              <a:defRPr kumimoji="1" sz="2000" kern="1200" baseline="0">
                <a:solidFill>
                  <a:schemeClr val="tx1"/>
                </a:solidFill>
                <a:latin typeface="+mn-ea"/>
                <a:ea typeface="+mn-ea"/>
                <a:cs typeface="+mn-cs"/>
              </a:defRPr>
            </a:lvl1pPr>
            <a:lvl2pPr marL="27432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2pPr>
            <a:lvl3pPr marL="54864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3pPr>
            <a:lvl4pPr marL="82296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a:solidFill>
                  <a:schemeClr val="tx1"/>
                </a:solidFill>
                <a:latin typeface="+mn-ea"/>
                <a:ea typeface="+mn-ea"/>
                <a:cs typeface="+mn-cs"/>
              </a:defRPr>
            </a:lvl4pPr>
            <a:lvl5pPr marL="1097280" indent="-274320" algn="l" defTabSz="914400" rtl="0" eaLnBrk="1" latinLnBrk="0" hangingPunct="1">
              <a:lnSpc>
                <a:spcPct val="100000"/>
              </a:lnSpc>
              <a:spcBef>
                <a:spcPts val="0"/>
              </a:spcBef>
              <a:spcAft>
                <a:spcPts val="900"/>
              </a:spcAft>
              <a:buClr>
                <a:schemeClr val="tx1"/>
              </a:buClr>
              <a:buFont typeface="Georgia" pitchFamily="18" charset="0"/>
              <a:buChar char="›"/>
              <a:defRPr kumimoji="1" sz="2000" kern="1200" baseline="0">
                <a:solidFill>
                  <a:schemeClr val="tx1"/>
                </a:solidFill>
                <a:latin typeface="+mn-ea"/>
                <a:ea typeface="+mn-ea"/>
                <a:cs typeface="+mn-cs"/>
              </a:defRPr>
            </a:lvl5pPr>
            <a:lvl6pPr marL="274320" marR="0" indent="-274320" algn="l" defTabSz="914400" rtl="0" eaLnBrk="1" fontAlgn="auto" latinLnBrk="0" hangingPunct="1">
              <a:lnSpc>
                <a:spcPct val="100000"/>
              </a:lnSpc>
              <a:spcBef>
                <a:spcPts val="0"/>
              </a:spcBef>
              <a:spcAft>
                <a:spcPts val="900"/>
              </a:spcAft>
              <a:buClr>
                <a:schemeClr val="tx1"/>
              </a:buClr>
              <a:buSzPct val="100000"/>
              <a:buFont typeface="+mj-lt"/>
              <a:buAutoNum type="arabicPeriod"/>
              <a:tabLst/>
              <a:defRPr kumimoji="1" sz="2000" kern="1200" baseline="0">
                <a:solidFill>
                  <a:schemeClr val="tx1"/>
                </a:solidFill>
                <a:latin typeface="Georgia" pitchFamily="18" charset="0"/>
                <a:ea typeface="+mn-ea"/>
                <a:cs typeface="+mn-cs"/>
              </a:defRPr>
            </a:lvl6pPr>
            <a:lvl7pPr marL="548640" indent="-274320" algn="l" defTabSz="914400" rtl="0" eaLnBrk="1" latinLnBrk="0" hangingPunct="1">
              <a:lnSpc>
                <a:spcPct val="100000"/>
              </a:lnSpc>
              <a:spcBef>
                <a:spcPts val="0"/>
              </a:spcBef>
              <a:spcAft>
                <a:spcPts val="900"/>
              </a:spcAft>
              <a:buSzPct val="100000"/>
              <a:buFont typeface="+mj-lt"/>
              <a:buAutoNum type="alphaLcPeriod"/>
              <a:defRPr kumimoji="1" sz="2000" kern="1200" baseline="0">
                <a:solidFill>
                  <a:schemeClr val="tx1"/>
                </a:solidFill>
                <a:latin typeface="Georgia" pitchFamily="18" charset="0"/>
                <a:ea typeface="+mn-ea"/>
                <a:cs typeface="+mn-cs"/>
              </a:defRPr>
            </a:lvl7pPr>
            <a:lvl8pPr marL="822960" indent="-274320" algn="l" defTabSz="914400" rtl="0" eaLnBrk="1" latinLnBrk="0" hangingPunct="1">
              <a:lnSpc>
                <a:spcPct val="100000"/>
              </a:lnSpc>
              <a:spcBef>
                <a:spcPts val="0"/>
              </a:spcBef>
              <a:spcAft>
                <a:spcPts val="900"/>
              </a:spcAft>
              <a:buSzPct val="100000"/>
              <a:buFont typeface="+mj-lt"/>
              <a:buAutoNum type="romanLcPeriod"/>
              <a:defRPr kumimoji="1" sz="2000" kern="1200" baseline="0">
                <a:solidFill>
                  <a:schemeClr val="tx1"/>
                </a:solidFill>
                <a:latin typeface="Georgia" pitchFamily="18" charset="0"/>
                <a:ea typeface="+mn-ea"/>
                <a:cs typeface="+mn-cs"/>
              </a:defRPr>
            </a:lvl8pPr>
            <a:lvl9pPr marL="0" indent="-274320" algn="l" defTabSz="914400" rtl="0" eaLnBrk="1" latinLnBrk="0" hangingPunct="1">
              <a:lnSpc>
                <a:spcPct val="100000"/>
              </a:lnSpc>
              <a:spcBef>
                <a:spcPts val="0"/>
              </a:spcBef>
              <a:spcAft>
                <a:spcPts val="900"/>
              </a:spcAft>
              <a:buFont typeface="Arial" pitchFamily="34" charset="0"/>
              <a:buNone/>
              <a:defRPr kumimoji="1" sz="2000" b="1" kern="1200" baseline="0">
                <a:solidFill>
                  <a:schemeClr val="tx2"/>
                </a:solidFill>
                <a:latin typeface="Georgia" pitchFamily="18" charset="0"/>
                <a:ea typeface="+mn-ea"/>
                <a:cs typeface="+mn-cs"/>
              </a:defRPr>
            </a:lvl9pPr>
          </a:lstStyle>
          <a:p>
            <a:pPr algn="ctr">
              <a:spcAft>
                <a:spcPts val="0"/>
              </a:spcAft>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の創意工夫・民間活力</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健全な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カジノ事業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収益</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62"/>
          <p:cNvSpPr/>
          <p:nvPr/>
        </p:nvSpPr>
        <p:spPr bwMode="ltGray">
          <a:xfrm>
            <a:off x="3872674" y="7362628"/>
            <a:ext cx="2654632" cy="304988"/>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国際競争力</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の高い魅力ある</a:t>
            </a:r>
            <a:r>
              <a:rPr lang="ja-JP" altLang="en-US" sz="1050" b="1" u="sng"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滞在型観光</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の実現</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bwMode="ltGray">
          <a:xfrm>
            <a:off x="3720813" y="8289151"/>
            <a:ext cx="2846865" cy="1073400"/>
          </a:xfrm>
          <a:prstGeom prst="roundRect">
            <a:avLst>
              <a:gd name="adj" fmla="val 9614"/>
            </a:avLst>
          </a:prstGeom>
          <a:solidFill>
            <a:schemeClr val="accent1">
              <a:lumMod val="40000"/>
              <a:lumOff val="6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t" anchorCtr="0"/>
          <a:lstStyle/>
          <a:p>
            <a:pPr algn="ct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日本型</a:t>
            </a:r>
            <a:r>
              <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が有すべき機能・</a:t>
            </a:r>
            <a:r>
              <a:rPr lang="ja-JP" altLang="en-US" sz="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施設（特定複合観光施設）</a:t>
            </a:r>
            <a:endParaRPr lang="en-US" altLang="ja-JP" sz="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bwMode="ltGray">
          <a:xfrm>
            <a:off x="3682219" y="6523342"/>
            <a:ext cx="2914784" cy="204081"/>
          </a:xfrm>
          <a:prstGeom prst="rect">
            <a:avLst/>
          </a:prstGeom>
          <a:solidFill>
            <a:schemeClr val="accent1">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特定複合観光施設区域整備法の目的</a:t>
            </a:r>
            <a:endPar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bwMode="ltGray">
          <a:xfrm>
            <a:off x="3865420" y="6789479"/>
            <a:ext cx="2654633" cy="278071"/>
          </a:xfrm>
          <a:prstGeom prst="rect">
            <a:avLst/>
          </a:prstGeom>
          <a:solidFill>
            <a:schemeClr val="bg1"/>
          </a:solidFill>
          <a:ln w="952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①観光振興　②地域経済振興　③財政改善</a:t>
            </a:r>
            <a:endParaRPr lang="en-US" altLang="ja-JP"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bwMode="ltGray">
          <a:xfrm>
            <a:off x="4362024" y="8579172"/>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国際会議場施設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bwMode="ltGray">
          <a:xfrm>
            <a:off x="5083751" y="8583239"/>
            <a:ext cx="557270"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展示等施設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bwMode="ltGray">
          <a:xfrm>
            <a:off x="5665922" y="8572074"/>
            <a:ext cx="848176"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観光魅力増進施設</a:t>
            </a:r>
            <a:endPar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bwMode="ltGray">
          <a:xfrm>
            <a:off x="3786074"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送客機能施設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角丸四角形 70"/>
          <p:cNvSpPr/>
          <p:nvPr/>
        </p:nvSpPr>
        <p:spPr bwMode="ltGray">
          <a:xfrm>
            <a:off x="4524495" y="8924047"/>
            <a:ext cx="699107"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５号施設</a:t>
            </a:r>
            <a:r>
              <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bwMode="ltGray">
          <a:xfrm>
            <a:off x="5280396" y="8924046"/>
            <a:ext cx="1170709" cy="286321"/>
          </a:xfrm>
          <a:prstGeom prst="roundRect">
            <a:avLst/>
          </a:prstGeom>
          <a:solidFill>
            <a:schemeClr val="bg1">
              <a:lumMod val="95000"/>
            </a:schemeClr>
          </a:solidFill>
          <a:ln w="952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６号施設</a:t>
            </a:r>
            <a:r>
              <a:rPr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観光客の来訪・滞在促進施設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bwMode="ltGray">
          <a:xfrm>
            <a:off x="3786076" y="8579172"/>
            <a:ext cx="547515" cy="286321"/>
          </a:xfrm>
          <a:prstGeom prst="roundRect">
            <a:avLst/>
          </a:prstGeom>
          <a:solidFill>
            <a:schemeClr val="bg1">
              <a:lumMod val="9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100"/>
              </a:lnSpc>
            </a:pPr>
            <a:r>
              <a:rPr lang="ja-JP" altLang="en-US" sz="7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カジノ施設</a:t>
            </a:r>
            <a:endParaRPr lang="en-US" altLang="ja-JP" sz="7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フローチャート : 抜出し 6"/>
          <p:cNvSpPr/>
          <p:nvPr/>
        </p:nvSpPr>
        <p:spPr>
          <a:xfrm>
            <a:off x="4409791" y="7744727"/>
            <a:ext cx="1580398" cy="161017"/>
          </a:xfrm>
          <a:prstGeom prst="flowChartExtra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4688643" y="5675951"/>
            <a:ext cx="1896108" cy="488201"/>
          </a:xfrm>
          <a:prstGeom prst="rect">
            <a:avLst/>
          </a:prstGeom>
          <a:noFill/>
        </p:spPr>
        <p:txBody>
          <a:bodyPr wrap="square" lIns="36000" tIns="36000" rIns="36000" bIns="36000" rtlCol="0" anchor="ctr" anchorCtr="0">
            <a:spAutoFit/>
          </a:bodyPr>
          <a:lstStyle/>
          <a:p>
            <a:pPr>
              <a:buSzPct val="100000"/>
            </a:pPr>
            <a:r>
              <a:rPr lang="ja-JP" altLang="en-US"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rPr>
              <a:t>観光先進国としての日本の実現のためには、訪日客の約４割が来阪する大阪の果たすべき役割は大きい</a:t>
            </a:r>
            <a:endParaRPr lang="en-US" altLang="ja-JP" sz="900" dirty="0" smtClean="0">
              <a:solidFill>
                <a:prstClr val="black"/>
              </a:solidFill>
              <a:latin typeface="Meiryo UI" panose="020B0604030504040204" pitchFamily="50" charset="-128"/>
              <a:ea typeface="Meiryo UI" panose="020B0604030504040204" pitchFamily="50" charset="-128"/>
              <a:sym typeface="Wingdings" panose="05000000000000000000" pitchFamily="2" charset="2"/>
            </a:endParaRPr>
          </a:p>
        </p:txBody>
      </p:sp>
    </p:spTree>
    <p:extLst>
      <p:ext uri="{BB962C8B-B14F-4D97-AF65-F5344CB8AC3E}">
        <p14:creationId xmlns:p14="http://schemas.microsoft.com/office/powerpoint/2010/main" val="2298373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１－６</a:t>
            </a:r>
            <a:r>
              <a:rPr lang="en-US" altLang="ja-JP" dirty="0" smtClean="0">
                <a:cs typeface="Meiryo UI" pitchFamily="50" charset="-128"/>
              </a:rPr>
              <a:t>. </a:t>
            </a:r>
            <a:r>
              <a:rPr lang="ja-JP" altLang="en-US" dirty="0" smtClean="0">
                <a:cs typeface="Meiryo UI" pitchFamily="50" charset="-128"/>
              </a:rPr>
              <a:t>ＩＲの</a:t>
            </a:r>
            <a:r>
              <a:rPr lang="ja-JP" altLang="en-US" dirty="0">
                <a:cs typeface="Meiryo UI" pitchFamily="50" charset="-128"/>
              </a:rPr>
              <a:t>立地</a:t>
            </a:r>
          </a:p>
        </p:txBody>
      </p:sp>
      <p:sp>
        <p:nvSpPr>
          <p:cNvPr id="4" name="タイトル 3"/>
          <p:cNvSpPr>
            <a:spLocks noGrp="1"/>
          </p:cNvSpPr>
          <p:nvPr>
            <p:ph type="title"/>
          </p:nvPr>
        </p:nvSpPr>
        <p:spPr/>
        <p:txBody>
          <a:bodyPr/>
          <a:lstStyle/>
          <a:p>
            <a:endParaRPr kumimoji="1" lang="ja-JP" altLang="en-US" dirty="0"/>
          </a:p>
        </p:txBody>
      </p:sp>
      <p:sp>
        <p:nvSpPr>
          <p:cNvPr id="8" name="ホームベース 7"/>
          <p:cNvSpPr/>
          <p:nvPr/>
        </p:nvSpPr>
        <p:spPr bwMode="gray">
          <a:xfrm>
            <a:off x="616196" y="2805255"/>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smtClean="0">
                <a:solidFill>
                  <a:prstClr val="white"/>
                </a:solidFill>
                <a:latin typeface="Meiryo UI" panose="020B0604030504040204" pitchFamily="50" charset="-128"/>
                <a:ea typeface="Meiryo UI" panose="020B0604030504040204" pitchFamily="50" charset="-128"/>
              </a:rPr>
              <a:t>広大な</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用地</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0" name="ホームベース 9"/>
          <p:cNvSpPr/>
          <p:nvPr/>
        </p:nvSpPr>
        <p:spPr bwMode="gray">
          <a:xfrm>
            <a:off x="616196" y="3390841"/>
            <a:ext cx="970233" cy="490322"/>
          </a:xfrm>
          <a:prstGeom prst="homePlate">
            <a:avLst>
              <a:gd name="adj" fmla="val 26615"/>
            </a:avLst>
          </a:prstGeom>
          <a:solidFill>
            <a:schemeClr val="tx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prstClr val="white"/>
                </a:solidFill>
                <a:latin typeface="Meiryo UI" panose="020B0604030504040204" pitchFamily="50" charset="-128"/>
                <a:ea typeface="Meiryo UI" panose="020B0604030504040204" pitchFamily="50" charset="-128"/>
              </a:rPr>
              <a:t>インフラ</a:t>
            </a:r>
            <a:endParaRPr lang="ja-JP" altLang="en-US" sz="1200" b="1" dirty="0" smtClean="0">
              <a:solidFill>
                <a:prstClr val="white"/>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675945" y="2740554"/>
            <a:ext cx="4496255" cy="660633"/>
          </a:xfrm>
          <a:prstGeom prst="rect">
            <a:avLst/>
          </a:prstGeom>
          <a:noFill/>
        </p:spPr>
        <p:txBody>
          <a:bodyPr wrap="square" lIns="36000" tIns="36000" rIns="36000" bIns="36000" rtlCol="0" anchor="ctr" anchorCtr="0">
            <a:noAutofit/>
          </a:bodyPr>
          <a:lstStyle/>
          <a:p>
            <a:pPr marL="171450" indent="-171450">
              <a:buSzPct val="100000"/>
              <a:buFont typeface="Wingdings" panose="05000000000000000000" pitchFamily="2" charset="2"/>
              <a:buChar char="Ø"/>
            </a:pPr>
            <a:r>
              <a:rPr lang="ja-JP" altLang="en-US" sz="1000" dirty="0" smtClean="0"/>
              <a:t>都心と隣接したところに、広大な用地の確保が可能</a:t>
            </a:r>
            <a:endParaRPr lang="en-US" altLang="ja-JP" sz="1000" dirty="0" smtClean="0"/>
          </a:p>
          <a:p>
            <a:pPr marL="171450" indent="-171450">
              <a:buSzPct val="100000"/>
              <a:buFont typeface="Wingdings" panose="05000000000000000000" pitchFamily="2" charset="2"/>
              <a:buChar char="Ø"/>
            </a:pPr>
            <a:r>
              <a:rPr lang="ja-JP" altLang="en-US" sz="1000" dirty="0" smtClean="0"/>
              <a:t>臨海部のため、海を活かした非日常空間が創出できる</a:t>
            </a:r>
            <a:endParaRPr lang="en-US" altLang="ja-JP" sz="1000" dirty="0" smtClean="0"/>
          </a:p>
        </p:txBody>
      </p:sp>
      <p:sp>
        <p:nvSpPr>
          <p:cNvPr id="13" name="テキスト ボックス 12"/>
          <p:cNvSpPr txBox="1"/>
          <p:nvPr/>
        </p:nvSpPr>
        <p:spPr>
          <a:xfrm>
            <a:off x="1675945" y="3232001"/>
            <a:ext cx="4496255" cy="822548"/>
          </a:xfrm>
          <a:prstGeom prst="rect">
            <a:avLst/>
          </a:prstGeom>
          <a:noFill/>
        </p:spPr>
        <p:txBody>
          <a:bodyPr wrap="square" lIns="36000" tIns="36000" rIns="36000" bIns="36000" rtlCol="0" anchor="ctr" anchorCtr="0">
            <a:noAutofit/>
          </a:bodyPr>
          <a:lstStyle/>
          <a:p>
            <a:pPr marL="171450" indent="-171450" algn="just">
              <a:buSzPct val="100000"/>
              <a:buFont typeface="Wingdings" panose="05000000000000000000" pitchFamily="2" charset="2"/>
              <a:buChar char="Ø"/>
            </a:pPr>
            <a:r>
              <a:rPr lang="ja-JP" altLang="en-US" sz="1000" dirty="0" smtClean="0">
                <a:solidFill>
                  <a:prstClr val="black"/>
                </a:solidFill>
              </a:rPr>
              <a:t>都心や関西国際空港との高速道路が整備されるなど、周辺都市のみならず、　西日本各地とのネットワーク形成が可能</a:t>
            </a:r>
            <a:endParaRPr lang="en-US" altLang="ja-JP" sz="1000" dirty="0" smtClean="0">
              <a:solidFill>
                <a:prstClr val="black"/>
              </a:solidFill>
            </a:endParaRPr>
          </a:p>
          <a:p>
            <a:pPr marL="171450" indent="-171450" algn="just">
              <a:buSzPct val="100000"/>
              <a:buFont typeface="Wingdings" panose="05000000000000000000" pitchFamily="2" charset="2"/>
              <a:buChar char="Ø"/>
            </a:pPr>
            <a:r>
              <a:rPr lang="ja-JP" altLang="en-US" sz="1000" dirty="0" smtClean="0">
                <a:solidFill>
                  <a:prstClr val="black"/>
                </a:solidFill>
              </a:rPr>
              <a:t>地震や津波など災害に対する安全性の確保が可能</a:t>
            </a:r>
            <a:endParaRPr lang="en-US" altLang="ja-JP" sz="1000" dirty="0">
              <a:solidFill>
                <a:prstClr val="black"/>
              </a:solidFill>
            </a:endParaRPr>
          </a:p>
        </p:txBody>
      </p:sp>
      <p:cxnSp>
        <p:nvCxnSpPr>
          <p:cNvPr id="15" name="直線コネクタ 14"/>
          <p:cNvCxnSpPr/>
          <p:nvPr/>
        </p:nvCxnSpPr>
        <p:spPr>
          <a:xfrm flipV="1">
            <a:off x="616196" y="3343647"/>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442272" y="1610715"/>
            <a:ext cx="5958528" cy="704391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39" name="正方形/長方形 38"/>
          <p:cNvSpPr/>
          <p:nvPr/>
        </p:nvSpPr>
        <p:spPr bwMode="gray">
          <a:xfrm>
            <a:off x="1204135" y="8888022"/>
            <a:ext cx="4831354" cy="648000"/>
          </a:xfrm>
          <a:prstGeom prst="rect">
            <a:avLst/>
          </a:prstGeom>
          <a:solidFill>
            <a:schemeClr val="accent1"/>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ポテンシャルの高い夢洲へのＩＲ立地を出発点として、</a:t>
            </a:r>
            <a:endParaRPr lang="en-US" altLang="ja-JP" sz="1400" b="1" dirty="0" smtClean="0">
              <a:solidFill>
                <a:prstClr val="white"/>
              </a:solidFill>
            </a:endParaRPr>
          </a:p>
          <a:p>
            <a:pPr algn="ctr"/>
            <a:r>
              <a:rPr lang="ja-JP" altLang="en-US" sz="1400" b="1" dirty="0" smtClean="0">
                <a:solidFill>
                  <a:prstClr val="white"/>
                </a:solidFill>
              </a:rPr>
              <a:t>ベイエリアの活性化につなげる</a:t>
            </a:r>
            <a:endParaRPr lang="ja-JP" altLang="en-US" sz="1400" b="1" dirty="0">
              <a:solidFill>
                <a:prstClr val="white"/>
              </a:solidFill>
            </a:endParaRPr>
          </a:p>
        </p:txBody>
      </p:sp>
      <p:sp>
        <p:nvSpPr>
          <p:cNvPr id="40" name="フローチャート: 組合せ 39"/>
          <p:cNvSpPr/>
          <p:nvPr/>
        </p:nvSpPr>
        <p:spPr bwMode="gray">
          <a:xfrm>
            <a:off x="1704575" y="8725518"/>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 name="正方形/長方形 33"/>
          <p:cNvSpPr/>
          <p:nvPr/>
        </p:nvSpPr>
        <p:spPr bwMode="gray">
          <a:xfrm>
            <a:off x="735678" y="1695597"/>
            <a:ext cx="5417540" cy="927470"/>
          </a:xfrm>
          <a:prstGeom prst="rect">
            <a:avLst/>
          </a:prstGeom>
          <a:noFill/>
          <a:ln w="19050" algn="ctr">
            <a:no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marL="171450" indent="-171450">
              <a:buFont typeface="Wingdings" panose="05000000000000000000" pitchFamily="2" charset="2"/>
              <a:buChar char="Ø"/>
            </a:pPr>
            <a:r>
              <a:rPr lang="ja-JP" altLang="en-US" sz="1000" dirty="0" smtClean="0"/>
              <a:t>大阪湾の中心にある大阪港のベイエリアに位置し、面積約</a:t>
            </a:r>
            <a:r>
              <a:rPr lang="en-US" altLang="ja-JP" sz="1000" dirty="0"/>
              <a:t>390ha</a:t>
            </a:r>
            <a:r>
              <a:rPr lang="ja-JP" altLang="en-US" sz="1000" dirty="0"/>
              <a:t>の広大な</a:t>
            </a:r>
            <a:r>
              <a:rPr lang="ja-JP" altLang="en-US" sz="1000" dirty="0" smtClean="0"/>
              <a:t>埋立地</a:t>
            </a:r>
            <a:endParaRPr lang="en-US" altLang="ja-JP" sz="1000" dirty="0" smtClean="0"/>
          </a:p>
          <a:p>
            <a:pPr marL="171450" indent="-171450">
              <a:buFont typeface="Wingdings" panose="05000000000000000000" pitchFamily="2" charset="2"/>
              <a:buChar char="Ø"/>
            </a:pPr>
            <a:r>
              <a:rPr lang="ja-JP" altLang="en-US" sz="1000" dirty="0" smtClean="0"/>
              <a:t>東側</a:t>
            </a:r>
            <a:r>
              <a:rPr lang="ja-JP" altLang="en-US" sz="1000" dirty="0"/>
              <a:t>は、高規格のコンテナ物流拠点が供用（夢洲コンテナターミナル）</a:t>
            </a:r>
            <a:endParaRPr lang="en-US" altLang="ja-JP" sz="1000" dirty="0"/>
          </a:p>
          <a:p>
            <a:r>
              <a:rPr lang="ja-JP" altLang="en-US" sz="1000" dirty="0"/>
              <a:t>　　西側には、大規模太陽光発電（メガソーラー）を設置しているが、大部分が</a:t>
            </a:r>
            <a:r>
              <a:rPr lang="ja-JP" altLang="en-US" sz="1000" dirty="0" smtClean="0"/>
              <a:t>未利用地</a:t>
            </a:r>
            <a:endParaRPr lang="en-US" altLang="ja-JP" sz="1000" dirty="0" smtClean="0"/>
          </a:p>
          <a:p>
            <a:pPr marL="171450" indent="-171450">
              <a:buFont typeface="Wingdings" panose="05000000000000000000" pitchFamily="2" charset="2"/>
              <a:buChar char="Ø"/>
            </a:pPr>
            <a:r>
              <a:rPr lang="ja-JP" altLang="en-US" sz="1000" dirty="0" smtClean="0"/>
              <a:t>中央より南側は、</a:t>
            </a:r>
            <a:r>
              <a:rPr lang="en-US" altLang="ja-JP" sz="1000" dirty="0" smtClean="0"/>
              <a:t>2025</a:t>
            </a:r>
            <a:r>
              <a:rPr lang="ja-JP" altLang="en-US" sz="1000" dirty="0" smtClean="0"/>
              <a:t>年日本国際博覧会（大阪・関西万博）の会場予定地</a:t>
            </a:r>
            <a:endParaRPr lang="ja-JP" altLang="en-US" sz="1000" dirty="0"/>
          </a:p>
        </p:txBody>
      </p:sp>
      <p:sp>
        <p:nvSpPr>
          <p:cNvPr id="38" name="Rectangle 88"/>
          <p:cNvSpPr txBox="1">
            <a:spLocks noChangeArrowheads="1"/>
          </p:cNvSpPr>
          <p:nvPr/>
        </p:nvSpPr>
        <p:spPr bwMode="gray">
          <a:xfrm>
            <a:off x="437717" y="1631426"/>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洲の概要</a:t>
            </a:r>
            <a:endParaRPr altLang="ja-JP" sz="1100" b="1" dirty="0"/>
          </a:p>
        </p:txBody>
      </p:sp>
      <p:sp>
        <p:nvSpPr>
          <p:cNvPr id="42" name="Rectangle 88"/>
          <p:cNvSpPr txBox="1">
            <a:spLocks noChangeArrowheads="1"/>
          </p:cNvSpPr>
          <p:nvPr/>
        </p:nvSpPr>
        <p:spPr bwMode="gray">
          <a:xfrm>
            <a:off x="437717" y="2568829"/>
            <a:ext cx="3132000" cy="257506"/>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t>夢</a:t>
            </a:r>
            <a:r>
              <a:rPr lang="ja-JP" altLang="en-US" sz="1100" b="1" dirty="0" smtClean="0"/>
              <a:t>洲のポテンシャル</a:t>
            </a:r>
            <a:endParaRPr altLang="ja-JP" sz="1100" b="1" dirty="0"/>
          </a:p>
        </p:txBody>
      </p:sp>
      <p:cxnSp>
        <p:nvCxnSpPr>
          <p:cNvPr id="43" name="直線コネクタ 42"/>
          <p:cNvCxnSpPr/>
          <p:nvPr/>
        </p:nvCxnSpPr>
        <p:spPr>
          <a:xfrm flipV="1">
            <a:off x="616196" y="3918509"/>
            <a:ext cx="562560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a:blip r:embed="rId2"/>
          <a:stretch>
            <a:fillRect/>
          </a:stretch>
        </p:blipFill>
        <p:spPr>
          <a:xfrm>
            <a:off x="4092476" y="6737954"/>
            <a:ext cx="2209114" cy="1903914"/>
          </a:xfrm>
          <a:prstGeom prst="rect">
            <a:avLst/>
          </a:prstGeom>
        </p:spPr>
      </p:pic>
      <p:graphicFrame>
        <p:nvGraphicFramePr>
          <p:cNvPr id="36" name="Group 64"/>
          <p:cNvGraphicFramePr>
            <a:graphicFrameLocks/>
          </p:cNvGraphicFramePr>
          <p:nvPr>
            <p:extLst>
              <p:ext uri="{D42A27DB-BD31-4B8C-83A1-F6EECF244321}">
                <p14:modId xmlns:p14="http://schemas.microsoft.com/office/powerpoint/2010/main" val="2010538524"/>
              </p:ext>
            </p:extLst>
          </p:nvPr>
        </p:nvGraphicFramePr>
        <p:xfrm>
          <a:off x="616196" y="6777317"/>
          <a:ext cx="2565942" cy="1537154"/>
        </p:xfrm>
        <a:graphic>
          <a:graphicData uri="http://schemas.openxmlformats.org/drawingml/2006/table">
            <a:tbl>
              <a:tblPr/>
              <a:tblGrid>
                <a:gridCol w="215895">
                  <a:extLst>
                    <a:ext uri="{9D8B030D-6E8A-4147-A177-3AD203B41FA5}">
                      <a16:colId xmlns:a16="http://schemas.microsoft.com/office/drawing/2014/main" val="20000"/>
                    </a:ext>
                  </a:extLst>
                </a:gridCol>
                <a:gridCol w="783349">
                  <a:extLst>
                    <a:ext uri="{9D8B030D-6E8A-4147-A177-3AD203B41FA5}">
                      <a16:colId xmlns:a16="http://schemas.microsoft.com/office/drawing/2014/main" val="20001"/>
                    </a:ext>
                  </a:extLst>
                </a:gridCol>
                <a:gridCol w="822373">
                  <a:extLst>
                    <a:ext uri="{9D8B030D-6E8A-4147-A177-3AD203B41FA5}">
                      <a16:colId xmlns:a16="http://schemas.microsoft.com/office/drawing/2014/main" val="20002"/>
                    </a:ext>
                  </a:extLst>
                </a:gridCol>
                <a:gridCol w="744325">
                  <a:extLst>
                    <a:ext uri="{9D8B030D-6E8A-4147-A177-3AD203B41FA5}">
                      <a16:colId xmlns:a16="http://schemas.microsoft.com/office/drawing/2014/main" val="20003"/>
                    </a:ext>
                  </a:extLst>
                </a:gridCol>
              </a:tblGrid>
              <a:tr h="195371">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endParaRPr kumimoji="0" lang="ja-JP" altLang="en-US" sz="1050" b="1" i="0" u="none" strike="noStrike" cap="none" normalizeH="0" baseline="0" dirty="0" smtClean="0">
                        <a:ln>
                          <a:noFill/>
                        </a:ln>
                        <a:solidFill>
                          <a:schemeClr val="accent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第１期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ED8B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第２期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CD00"/>
                    </a:solidFill>
                  </a:tcPr>
                </a:tc>
                <a:tc>
                  <a:txBody>
                    <a:bodyPr/>
                    <a:lstStyle/>
                    <a:p>
                      <a:pPr marL="0" marR="0" lvl="0" indent="0" algn="ctr" defTabSz="914400" rtl="0" eaLnBrk="1" fontAlgn="base" latinLnBrk="0" hangingPunct="1">
                        <a:lnSpc>
                          <a:spcPts val="7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第３期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0" marB="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91254">
                <a:tc>
                  <a:txBody>
                    <a:bodyPr/>
                    <a:lstStyle/>
                    <a:p>
                      <a:pPr marL="0" marR="0" lvl="0" indent="0" algn="ctr" defTabSz="914400" rtl="0" eaLnBrk="1" fontAlgn="base" latinLnBrk="0" hangingPunct="1">
                        <a:lnSpc>
                          <a:spcPts val="8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区域</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70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60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800"/>
                        </a:lnSpc>
                        <a:spcBef>
                          <a:spcPts val="0"/>
                        </a:spcBef>
                        <a:spcAft>
                          <a:spcPct val="0"/>
                        </a:spcAft>
                        <a:buClr>
                          <a:schemeClr val="tx2"/>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約</a:t>
                      </a:r>
                      <a:r>
                        <a:rPr kumimoji="0" lang="en-US" altLang="ja-JP" sz="800" b="1" i="0" u="none" strike="noStrike" cap="none" normalizeH="0" baseline="0" dirty="0" smtClean="0">
                          <a:ln>
                            <a:noFill/>
                          </a:ln>
                          <a:solidFill>
                            <a:schemeClr val="tx1"/>
                          </a:solidFill>
                          <a:effectLst/>
                          <a:latin typeface="+mn-ea"/>
                          <a:ea typeface="+mn-ea"/>
                        </a:rPr>
                        <a:t>40</a:t>
                      </a:r>
                      <a:r>
                        <a:rPr kumimoji="0" lang="ja-JP" altLang="en-US" sz="800" b="1" i="0" u="none" strike="noStrike" cap="none" normalizeH="0" baseline="0" dirty="0" smtClean="0">
                          <a:ln>
                            <a:noFill/>
                          </a:ln>
                          <a:solidFill>
                            <a:schemeClr val="tx1"/>
                          </a:solidFill>
                          <a:effectLst/>
                          <a:latin typeface="+mn-ea"/>
                          <a:ea typeface="+mn-ea"/>
                        </a:rPr>
                        <a:t>ﾍｸﾀｰﾙ</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625">
                <a:tc>
                  <a:txBody>
                    <a:bodyPr/>
                    <a:lstStyle/>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導入</a:t>
                      </a:r>
                      <a:endParaRPr kumimoji="0" lang="en-US" altLang="ja-JP" sz="800" b="1" i="0" u="none" strike="noStrike" cap="none" normalizeH="0" baseline="0" dirty="0" smtClean="0">
                        <a:ln>
                          <a:noFill/>
                        </a:ln>
                        <a:solidFill>
                          <a:schemeClr val="tx1"/>
                        </a:solidFill>
                        <a:effectLst/>
                        <a:latin typeface="+mn-ea"/>
                        <a:ea typeface="+mn-ea"/>
                      </a:endParaRPr>
                    </a:p>
                    <a:p>
                      <a:pPr marL="0" marR="0" lvl="0" indent="0" algn="ctr" defTabSz="914400" rtl="0" eaLnBrk="1" fontAlgn="base" latinLnBrk="0" hangingPunct="1">
                        <a:lnSpc>
                          <a:spcPct val="100000"/>
                        </a:lnSpc>
                        <a:spcBef>
                          <a:spcPts val="0"/>
                        </a:spcBef>
                        <a:spcAft>
                          <a:spcPct val="0"/>
                        </a:spcAft>
                        <a:buClr>
                          <a:schemeClr val="tx1"/>
                        </a:buClr>
                        <a:buSzPct val="80000"/>
                        <a:buFont typeface="Wingdings" pitchFamily="2" charset="2"/>
                        <a:buNone/>
                        <a:tabLst/>
                      </a:pPr>
                      <a:r>
                        <a:rPr kumimoji="0" lang="ja-JP" altLang="en-US" sz="800" b="1" i="0" u="none" strike="noStrike" cap="none" normalizeH="0" baseline="0" dirty="0" smtClean="0">
                          <a:ln>
                            <a:noFill/>
                          </a:ln>
                          <a:solidFill>
                            <a:schemeClr val="tx1"/>
                          </a:solidFill>
                          <a:effectLst/>
                          <a:latin typeface="+mn-ea"/>
                          <a:ea typeface="+mn-ea"/>
                        </a:rPr>
                        <a:t>施設例</a:t>
                      </a:r>
                      <a:endParaRPr kumimoji="0" lang="en-US" altLang="ja-JP" sz="800" b="1" i="0" u="none" strike="noStrike" cap="none" normalizeH="0" baseline="0" dirty="0" smtClean="0">
                        <a:ln>
                          <a:noFill/>
                        </a:ln>
                        <a:solidFill>
                          <a:schemeClr val="tx1"/>
                        </a:solidFill>
                        <a:effectLst/>
                        <a:latin typeface="+mn-ea"/>
                        <a:ea typeface="+mn-ea"/>
                      </a:endParaRPr>
                    </a:p>
                  </a:txBody>
                  <a:tcPr marL="72000" marR="72000" marT="72000" marB="72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ＩＲ（統合型</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リゾート）</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ＭＩＣＥ施設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ｴﾝﾀｰﾃｲﾒﾝﾄ</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商業・飲食</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just"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宿泊施設</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ｴﾝﾀｰﾃｲﾒﾝﾄ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施設</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 産業・ﾋﾞｼﾞﾈｽ</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cap="none" normalizeH="0" baseline="0" dirty="0" smtClean="0">
                          <a:ln>
                            <a:noFill/>
                          </a:ln>
                          <a:solidFill>
                            <a:schemeClr val="tx1"/>
                          </a:solidFill>
                          <a:effectLst/>
                          <a:latin typeface="+mn-ea"/>
                          <a:ea typeface="+mn-ea"/>
                        </a:rPr>
                        <a:t>    </a:t>
                      </a:r>
                      <a:r>
                        <a:rPr kumimoji="0" lang="ja-JP" altLang="en-US" sz="800" b="0" i="0" u="none" strike="noStrike" cap="none" normalizeH="0" baseline="0" dirty="0" smtClean="0">
                          <a:ln>
                            <a:noFill/>
                          </a:ln>
                          <a:solidFill>
                            <a:schemeClr val="tx1"/>
                          </a:solidFill>
                          <a:effectLst/>
                          <a:latin typeface="+mn-ea"/>
                          <a:ea typeface="+mn-ea"/>
                        </a:rPr>
                        <a:t>機能</a:t>
                      </a:r>
                      <a:r>
                        <a:rPr kumimoji="0" lang="ja-JP" altLang="en-US" sz="800" b="0" i="0" u="none" strike="noStrike" kern="1200" cap="none" spc="-80" normalizeH="0" baseline="0" dirty="0" smtClean="0">
                          <a:ln>
                            <a:noFill/>
                          </a:ln>
                          <a:solidFill>
                            <a:schemeClr val="tx1"/>
                          </a:solidFill>
                          <a:effectLst/>
                          <a:latin typeface="+mn-ea"/>
                          <a:ea typeface="+mn-ea"/>
                        </a:rPr>
                        <a:t>及び</a:t>
                      </a:r>
                      <a:endParaRPr kumimoji="0" lang="en-US" altLang="ja-JP" sz="800" b="0" i="0" u="none" strike="noStrike" kern="1200" cap="none" spc="-80"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en-US" altLang="ja-JP" sz="800" b="0" i="0" u="none" strike="noStrike" kern="1200" cap="none" spc="-80" normalizeH="0" baseline="0" dirty="0" smtClean="0">
                          <a:ln>
                            <a:noFill/>
                          </a:ln>
                          <a:solidFill>
                            <a:schemeClr val="tx1"/>
                          </a:solidFill>
                          <a:effectLst/>
                          <a:latin typeface="+mn-ea"/>
                          <a:ea typeface="+mn-ea"/>
                        </a:rPr>
                        <a:t>      </a:t>
                      </a:r>
                      <a:r>
                        <a:rPr kumimoji="0" lang="ja-JP" altLang="en-US" sz="800" b="0" i="0" u="none" strike="noStrike" kern="1200" cap="none" spc="-80" normalizeH="0" baseline="0" dirty="0" smtClean="0">
                          <a:ln>
                            <a:noFill/>
                          </a:ln>
                          <a:solidFill>
                            <a:schemeClr val="tx1"/>
                          </a:solidFill>
                          <a:effectLst/>
                          <a:latin typeface="+mn-ea"/>
                          <a:ea typeface="+mn-ea"/>
                        </a:rPr>
                        <a:t>その関連機能</a:t>
                      </a:r>
                      <a:endParaRPr kumimoji="0" lang="en-US" altLang="ja-JP" sz="800" b="0" i="0" u="none" strike="noStrike" kern="1200" cap="none" spc="-80"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tc>
                  <a:txBody>
                    <a:bodyPr/>
                    <a:lstStyle/>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長期滞在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者用の</a:t>
                      </a:r>
                      <a:r>
                        <a:rPr kumimoji="0" lang="en-US" altLang="ja-JP" sz="800" b="0" i="0" u="none" strike="noStrike" cap="none" normalizeH="0" baseline="0" dirty="0" smtClean="0">
                          <a:ln>
                            <a:noFill/>
                          </a:ln>
                          <a:solidFill>
                            <a:schemeClr val="tx1"/>
                          </a:solidFill>
                          <a:effectLst/>
                          <a:latin typeface="+mn-ea"/>
                          <a:ea typeface="+mn-ea"/>
                        </a:rPr>
                        <a:t/>
                      </a:r>
                      <a:br>
                        <a:rPr kumimoji="0" lang="en-US" altLang="ja-JP" sz="800" b="0" i="0" u="none" strike="noStrike" cap="none" normalizeH="0" baseline="0" dirty="0" smtClean="0">
                          <a:ln>
                            <a:noFill/>
                          </a:ln>
                          <a:solidFill>
                            <a:schemeClr val="tx1"/>
                          </a:solidFill>
                          <a:effectLst/>
                          <a:latin typeface="+mn-ea"/>
                          <a:ea typeface="+mn-ea"/>
                        </a:rPr>
                      </a:br>
                      <a:r>
                        <a:rPr kumimoji="0" lang="ja-JP" altLang="en-US" sz="800" b="0" i="0" u="none" strike="noStrike" cap="none" normalizeH="0" baseline="0" dirty="0" smtClean="0">
                          <a:ln>
                            <a:noFill/>
                          </a:ln>
                          <a:solidFill>
                            <a:schemeClr val="tx1"/>
                          </a:solidFill>
                          <a:effectLst/>
                          <a:latin typeface="+mn-ea"/>
                          <a:ea typeface="+mn-ea"/>
                        </a:rPr>
                        <a:t>　　機能及び　</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その関連</a:t>
                      </a:r>
                      <a:endParaRPr kumimoji="0" lang="en-US" altLang="ja-JP" sz="800" b="0" i="0" u="none" strike="noStrike" cap="none" normalizeH="0" baseline="0" dirty="0" smtClean="0">
                        <a:ln>
                          <a:noFill/>
                        </a:ln>
                        <a:solidFill>
                          <a:schemeClr val="tx1"/>
                        </a:solidFill>
                        <a:effectLst/>
                        <a:latin typeface="+mn-ea"/>
                        <a:ea typeface="+mn-ea"/>
                      </a:endParaRPr>
                    </a:p>
                    <a:p>
                      <a:pPr marL="1588" marR="0" lvl="1" indent="0" algn="l" defTabSz="914400" rtl="0" eaLnBrk="1" fontAlgn="base" latinLnBrk="0" hangingPunct="1">
                        <a:lnSpc>
                          <a:spcPts val="800"/>
                        </a:lnSpc>
                        <a:spcBef>
                          <a:spcPts val="0"/>
                        </a:spcBef>
                        <a:spcAft>
                          <a:spcPct val="0"/>
                        </a:spcAft>
                        <a:buClr>
                          <a:schemeClr val="tx1"/>
                        </a:buClr>
                        <a:buSzTx/>
                        <a:buFont typeface="Wingdings" pitchFamily="2" charset="2"/>
                        <a:buNone/>
                        <a:tabLst/>
                      </a:pPr>
                      <a:r>
                        <a:rPr kumimoji="0" lang="ja-JP" altLang="en-US" sz="800" b="0" i="0" u="none" strike="noStrike" cap="none" normalizeH="0" baseline="0" dirty="0" smtClean="0">
                          <a:ln>
                            <a:noFill/>
                          </a:ln>
                          <a:solidFill>
                            <a:schemeClr val="tx1"/>
                          </a:solidFill>
                          <a:effectLst/>
                          <a:latin typeface="+mn-ea"/>
                          <a:ea typeface="+mn-ea"/>
                        </a:rPr>
                        <a:t>　　機能</a:t>
                      </a:r>
                      <a:endParaRPr kumimoji="0" lang="en-US" altLang="ja-JP" sz="800" b="0" i="0" u="none" strike="noStrike" cap="none" normalizeH="0" baseline="0" dirty="0" smtClean="0">
                        <a:ln>
                          <a:noFill/>
                        </a:ln>
                        <a:solidFill>
                          <a:schemeClr val="tx1"/>
                        </a:solidFill>
                        <a:effectLst/>
                        <a:latin typeface="+mn-ea"/>
                        <a:ea typeface="+mn-ea"/>
                      </a:endParaRPr>
                    </a:p>
                  </a:txBody>
                  <a:tcPr marL="72000" marR="72000" marT="72000" marB="72000"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4" name="テキスト プレースホルダー 2"/>
          <p:cNvSpPr txBox="1">
            <a:spLocks/>
          </p:cNvSpPr>
          <p:nvPr/>
        </p:nvSpPr>
        <p:spPr bwMode="gray">
          <a:xfrm>
            <a:off x="461837" y="6522211"/>
            <a:ext cx="5180073" cy="18311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solidFill>
                  <a:prstClr val="black"/>
                </a:solidFill>
              </a:rPr>
              <a:t>■</a:t>
            </a:r>
            <a:r>
              <a:rPr lang="ja-JP" altLang="en-US" sz="1100" dirty="0" smtClean="0">
                <a:solidFill>
                  <a:prstClr val="black"/>
                </a:solidFill>
              </a:rPr>
              <a:t> 夢洲における段階的整備のスケジュール</a:t>
            </a:r>
            <a:r>
              <a:rPr lang="ja-JP" altLang="en-US" sz="900" dirty="0" smtClean="0">
                <a:solidFill>
                  <a:prstClr val="black"/>
                </a:solidFill>
              </a:rPr>
              <a:t>（</a:t>
            </a:r>
            <a:r>
              <a:rPr lang="ja-JP" altLang="en-US" sz="900" dirty="0">
                <a:solidFill>
                  <a:prstClr val="black"/>
                </a:solidFill>
              </a:rPr>
              <a:t>夢洲まちづくり構想をもとに作成）</a:t>
            </a:r>
          </a:p>
        </p:txBody>
      </p:sp>
      <p:grpSp>
        <p:nvGrpSpPr>
          <p:cNvPr id="45" name="グループ化 44"/>
          <p:cNvGrpSpPr/>
          <p:nvPr/>
        </p:nvGrpSpPr>
        <p:grpSpPr>
          <a:xfrm>
            <a:off x="3152530" y="7221111"/>
            <a:ext cx="1128454" cy="1144730"/>
            <a:chOff x="5231438" y="4105987"/>
            <a:chExt cx="1090445" cy="1090445"/>
          </a:xfrm>
        </p:grpSpPr>
        <p:pic>
          <p:nvPicPr>
            <p:cNvPr id="46" name="図 45"/>
            <p:cNvPicPr>
              <a:picLocks noChangeAspect="1"/>
            </p:cNvPicPr>
            <p:nvPr/>
          </p:nvPicPr>
          <p:blipFill>
            <a:blip r:embed="rId3"/>
            <a:stretch>
              <a:fillRect/>
            </a:stretch>
          </p:blipFill>
          <p:spPr>
            <a:xfrm>
              <a:off x="5231438" y="4105987"/>
              <a:ext cx="1090445" cy="1090445"/>
            </a:xfrm>
            <a:prstGeom prst="rect">
              <a:avLst/>
            </a:prstGeom>
          </p:spPr>
        </p:pic>
        <p:sp>
          <p:nvSpPr>
            <p:cNvPr id="47" name="正方形/長方形 46"/>
            <p:cNvSpPr/>
            <p:nvPr/>
          </p:nvSpPr>
          <p:spPr bwMode="gray">
            <a:xfrm>
              <a:off x="5629676" y="4448582"/>
              <a:ext cx="202672" cy="105665"/>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59" name="正方形/長方形 58"/>
          <p:cNvSpPr/>
          <p:nvPr/>
        </p:nvSpPr>
        <p:spPr>
          <a:xfrm>
            <a:off x="5626606" y="4055857"/>
            <a:ext cx="620683" cy="200055"/>
          </a:xfrm>
          <a:prstGeom prst="rect">
            <a:avLst/>
          </a:prstGeom>
          <a:noFill/>
          <a:ln>
            <a:noFill/>
          </a:ln>
        </p:spPr>
        <p:txBody>
          <a:bodyPr wrap="none">
            <a:spAutoFit/>
          </a:bodyPr>
          <a:lstStyle/>
          <a:p>
            <a:r>
              <a:rPr lang="ja-JP" altLang="en-US" sz="700" b="1" u="sng" dirty="0" smtClean="0">
                <a:solidFill>
                  <a:prstClr val="black"/>
                </a:solidFill>
                <a:latin typeface="ＭＳ Ｐゴシック"/>
              </a:rPr>
              <a:t>航空写真</a:t>
            </a:r>
            <a:r>
              <a:rPr lang="en-US" altLang="ja-JP" sz="900" b="1" u="sng" baseline="30000" dirty="0" smtClean="0">
                <a:solidFill>
                  <a:prstClr val="black"/>
                </a:solidFill>
                <a:latin typeface="ＭＳ Ｐゴシック"/>
              </a:rPr>
              <a:t>35</a:t>
            </a:r>
            <a:endParaRPr lang="ja-JP" altLang="en-US" sz="900" b="1" u="sng" baseline="30000" dirty="0">
              <a:solidFill>
                <a:prstClr val="black"/>
              </a:solidFill>
              <a:latin typeface="ＭＳ Ｐゴシック"/>
            </a:endParaRPr>
          </a:p>
        </p:txBody>
      </p:sp>
      <p:pic>
        <p:nvPicPr>
          <p:cNvPr id="6" name="図 5"/>
          <p:cNvPicPr>
            <a:picLocks noChangeAspect="1"/>
          </p:cNvPicPr>
          <p:nvPr/>
        </p:nvPicPr>
        <p:blipFill>
          <a:blip r:embed="rId4"/>
          <a:stretch>
            <a:fillRect/>
          </a:stretch>
        </p:blipFill>
        <p:spPr>
          <a:xfrm>
            <a:off x="3171429" y="4266457"/>
            <a:ext cx="3136822" cy="2102332"/>
          </a:xfrm>
          <a:prstGeom prst="rect">
            <a:avLst/>
          </a:prstGeom>
        </p:spPr>
      </p:pic>
      <p:pic>
        <p:nvPicPr>
          <p:cNvPr id="5" name="図 4"/>
          <p:cNvPicPr>
            <a:picLocks noChangeAspect="1"/>
          </p:cNvPicPr>
          <p:nvPr/>
        </p:nvPicPr>
        <p:blipFill>
          <a:blip r:embed="rId5"/>
          <a:stretch>
            <a:fillRect/>
          </a:stretch>
        </p:blipFill>
        <p:spPr>
          <a:xfrm>
            <a:off x="596805" y="4054550"/>
            <a:ext cx="2702052" cy="1824228"/>
          </a:xfrm>
          <a:prstGeom prst="rect">
            <a:avLst/>
          </a:prstGeom>
          <a:ln>
            <a:solidFill>
              <a:schemeClr val="tx1"/>
            </a:solidFill>
          </a:ln>
        </p:spPr>
      </p:pic>
    </p:spTree>
    <p:extLst>
      <p:ext uri="{BB962C8B-B14F-4D97-AF65-F5344CB8AC3E}">
        <p14:creationId xmlns:p14="http://schemas.microsoft.com/office/powerpoint/2010/main" val="260377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15</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984850"/>
            <a:ext cx="6425184" cy="434848"/>
          </a:xfrm>
        </p:spPr>
        <p:txBody>
          <a:bodyPr/>
          <a:lstStyle/>
          <a:p>
            <a:r>
              <a:rPr lang="ja-JP" altLang="en-US" dirty="0"/>
              <a:t>統合型リゾート（ＩＲ：</a:t>
            </a:r>
            <a:r>
              <a:rPr lang="en-US" altLang="ja-JP" dirty="0"/>
              <a:t>Integrated</a:t>
            </a:r>
            <a:r>
              <a:rPr lang="ja-JP" altLang="en-US" dirty="0"/>
              <a:t> </a:t>
            </a:r>
            <a:r>
              <a:rPr lang="en-US" altLang="ja-JP" dirty="0"/>
              <a:t>Resort</a:t>
            </a:r>
            <a:r>
              <a:rPr lang="ja-JP" altLang="en-US" dirty="0"/>
              <a:t>）とは？</a:t>
            </a:r>
          </a:p>
        </p:txBody>
      </p:sp>
      <p:sp>
        <p:nvSpPr>
          <p:cNvPr id="4" name="タイトル 3"/>
          <p:cNvSpPr>
            <a:spLocks noGrp="1"/>
          </p:cNvSpPr>
          <p:nvPr>
            <p:ph type="title"/>
          </p:nvPr>
        </p:nvSpPr>
        <p:spPr>
          <a:xfrm>
            <a:off x="207264" y="158300"/>
            <a:ext cx="6425184" cy="761541"/>
          </a:xfrm>
        </p:spPr>
        <p:txBody>
          <a:bodyPr/>
          <a:lstStyle/>
          <a:p>
            <a:r>
              <a:rPr lang="en-US" altLang="ja-JP" dirty="0" smtClean="0"/>
              <a:t>【</a:t>
            </a:r>
            <a:r>
              <a:rPr lang="ja-JP" altLang="en-US" dirty="0" smtClean="0"/>
              <a:t>参考</a:t>
            </a:r>
            <a:r>
              <a:rPr lang="en-US" altLang="ja-JP" dirty="0" smtClean="0"/>
              <a:t>】</a:t>
            </a:r>
            <a:endParaRPr kumimoji="1" lang="ja-JP" altLang="en-US" dirty="0"/>
          </a:p>
        </p:txBody>
      </p:sp>
      <p:sp>
        <p:nvSpPr>
          <p:cNvPr id="21" name="テキスト ボックス 20"/>
          <p:cNvSpPr txBox="1"/>
          <p:nvPr/>
        </p:nvSpPr>
        <p:spPr>
          <a:xfrm>
            <a:off x="238882" y="1587247"/>
            <a:ext cx="4074789" cy="626701"/>
          </a:xfrm>
          <a:prstGeom prst="rect">
            <a:avLst/>
          </a:prstGeom>
          <a:noFill/>
        </p:spPr>
        <p:txBody>
          <a:bodyPr wrap="square" lIns="36000" tIns="36000" rIns="36000" bIns="36000" rtlCol="0" anchor="ctr" anchorCtr="0">
            <a:spAutoFit/>
          </a:bodyPr>
          <a:lstStyle/>
          <a:p>
            <a:pPr marL="171450" indent="-171450" algn="just">
              <a:buSzPct val="100000"/>
              <a:buFont typeface="Arial" panose="020B0604020202020204" pitchFamily="34" charset="0"/>
              <a:buChar char="•"/>
            </a:pPr>
            <a:r>
              <a:rPr lang="ja-JP" altLang="en-US" sz="900" dirty="0" smtClean="0">
                <a:solidFill>
                  <a:prstClr val="black"/>
                </a:solidFill>
              </a:rPr>
              <a:t>ＩＲは、カジノ施設とその他の施設が一体となっている施設であり、民間事業者が設置及び運営する施設</a:t>
            </a:r>
            <a:endParaRPr lang="en-US" altLang="ja-JP" sz="900" dirty="0" smtClean="0">
              <a:solidFill>
                <a:prstClr val="black"/>
              </a:solidFill>
            </a:endParaRPr>
          </a:p>
          <a:p>
            <a:pPr marL="171450" indent="-171450" algn="just">
              <a:buSzPct val="100000"/>
              <a:buFont typeface="Arial" panose="020B0604020202020204" pitchFamily="34" charset="0"/>
              <a:buChar char="•"/>
            </a:pPr>
            <a:r>
              <a:rPr lang="ja-JP" altLang="en-US" sz="900" dirty="0" smtClean="0">
                <a:solidFill>
                  <a:prstClr val="black"/>
                </a:solidFill>
              </a:rPr>
              <a:t>ＩＲ事</a:t>
            </a:r>
            <a:r>
              <a:rPr lang="ja-JP" altLang="en-US" sz="900" dirty="0">
                <a:solidFill>
                  <a:prstClr val="black"/>
                </a:solidFill>
              </a:rPr>
              <a:t>業者は、カジノ施設からの収益により、大規模な投資を</a:t>
            </a:r>
            <a:r>
              <a:rPr lang="ja-JP" altLang="en-US" sz="900" dirty="0" smtClean="0">
                <a:solidFill>
                  <a:prstClr val="black"/>
                </a:solidFill>
              </a:rPr>
              <a:t>伴う施設の採算性</a:t>
            </a:r>
            <a:r>
              <a:rPr lang="ja-JP" altLang="en-US" sz="900" dirty="0">
                <a:solidFill>
                  <a:prstClr val="black"/>
                </a:solidFill>
              </a:rPr>
              <a:t>を担保して</a:t>
            </a:r>
            <a:r>
              <a:rPr lang="ja-JP" altLang="en-US" sz="900" dirty="0" smtClean="0">
                <a:solidFill>
                  <a:prstClr val="black"/>
                </a:solidFill>
              </a:rPr>
              <a:t>いる</a:t>
            </a:r>
            <a:endParaRPr lang="en-US" altLang="ja-JP" sz="900" dirty="0">
              <a:solidFill>
                <a:prstClr val="black"/>
              </a:solidFill>
            </a:endParaRPr>
          </a:p>
        </p:txBody>
      </p:sp>
      <p:sp>
        <p:nvSpPr>
          <p:cNvPr id="48" name="角丸四角形 47"/>
          <p:cNvSpPr/>
          <p:nvPr/>
        </p:nvSpPr>
        <p:spPr>
          <a:xfrm>
            <a:off x="4361540" y="2586954"/>
            <a:ext cx="2166773" cy="244688"/>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u="sng" dirty="0" smtClean="0">
                <a:solidFill>
                  <a:prstClr val="black"/>
                </a:solidFill>
                <a:latin typeface="ＭＳ Ｐゴシック"/>
              </a:rPr>
              <a:t>民間事業者による一体的整備・運営</a:t>
            </a:r>
            <a:endParaRPr lang="ja-JP" altLang="en-US" sz="800" b="1" u="sng" dirty="0">
              <a:solidFill>
                <a:prstClr val="black"/>
              </a:solidFill>
              <a:latin typeface="ＭＳ Ｐゴシック"/>
            </a:endParaRPr>
          </a:p>
        </p:txBody>
      </p:sp>
      <p:grpSp>
        <p:nvGrpSpPr>
          <p:cNvPr id="5" name="グループ化 4"/>
          <p:cNvGrpSpPr/>
          <p:nvPr/>
        </p:nvGrpSpPr>
        <p:grpSpPr>
          <a:xfrm>
            <a:off x="4493890" y="1521122"/>
            <a:ext cx="1840235" cy="1312557"/>
            <a:chOff x="3960490" y="1594576"/>
            <a:chExt cx="2430785" cy="1793359"/>
          </a:xfrm>
        </p:grpSpPr>
        <p:sp>
          <p:nvSpPr>
            <p:cNvPr id="54" name="角丸四角形 53"/>
            <p:cNvSpPr/>
            <p:nvPr/>
          </p:nvSpPr>
          <p:spPr>
            <a:xfrm>
              <a:off x="4042174" y="1594576"/>
              <a:ext cx="2349101" cy="1793359"/>
            </a:xfrm>
            <a:prstGeom prst="roundRect">
              <a:avLst>
                <a:gd name="adj" fmla="val 0"/>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pic>
          <p:nvPicPr>
            <p:cNvPr id="10" name="図 9"/>
            <p:cNvPicPr>
              <a:picLocks noChangeAspect="1"/>
            </p:cNvPicPr>
            <p:nvPr/>
          </p:nvPicPr>
          <p:blipFill>
            <a:blip r:embed="rId2"/>
            <a:stretch>
              <a:fillRect/>
            </a:stretch>
          </p:blipFill>
          <p:spPr>
            <a:xfrm>
              <a:off x="4147885" y="1718645"/>
              <a:ext cx="2096405" cy="1401986"/>
            </a:xfrm>
            <a:prstGeom prst="rect">
              <a:avLst/>
            </a:prstGeom>
          </p:spPr>
        </p:pic>
        <p:sp>
          <p:nvSpPr>
            <p:cNvPr id="56" name="角丸四角形 55"/>
            <p:cNvSpPr/>
            <p:nvPr/>
          </p:nvSpPr>
          <p:spPr>
            <a:xfrm>
              <a:off x="3960490" y="3054157"/>
              <a:ext cx="2283799" cy="261194"/>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u="sng" dirty="0">
                <a:solidFill>
                  <a:prstClr val="black"/>
                </a:solidFill>
                <a:latin typeface="ＭＳ Ｐゴシック"/>
              </a:endParaRPr>
            </a:p>
          </p:txBody>
        </p:sp>
      </p:grpSp>
      <p:sp>
        <p:nvSpPr>
          <p:cNvPr id="7" name="正方形/長方形 6"/>
          <p:cNvSpPr/>
          <p:nvPr/>
        </p:nvSpPr>
        <p:spPr>
          <a:xfrm>
            <a:off x="3984498" y="3116695"/>
            <a:ext cx="3429000" cy="215444"/>
          </a:xfrm>
          <a:prstGeom prst="rect">
            <a:avLst/>
          </a:prstGeom>
        </p:spPr>
        <p:txBody>
          <a:bodyPr>
            <a:spAutoFit/>
          </a:bodyPr>
          <a:lstStyle/>
          <a:p>
            <a:r>
              <a:rPr lang="ja-JP" altLang="en-US" sz="800" dirty="0" smtClean="0"/>
              <a:t>（注）</a:t>
            </a:r>
            <a:r>
              <a:rPr lang="zh-TW" altLang="en-US" sz="800" dirty="0" smtClean="0"/>
              <a:t>第３回特定</a:t>
            </a:r>
            <a:r>
              <a:rPr lang="zh-TW" altLang="en-US" sz="800" dirty="0"/>
              <a:t>複合観光施設区域整備</a:t>
            </a:r>
            <a:r>
              <a:rPr lang="zh-TW" altLang="en-US" sz="800" dirty="0" smtClean="0"/>
              <a:t>推進本部</a:t>
            </a:r>
            <a:r>
              <a:rPr lang="ja-JP" altLang="en-US" sz="800" dirty="0" smtClean="0"/>
              <a:t>会合資料より</a:t>
            </a:r>
            <a:endParaRPr lang="ja-JP" altLang="en-US" sz="800" dirty="0"/>
          </a:p>
        </p:txBody>
      </p:sp>
      <p:sp>
        <p:nvSpPr>
          <p:cNvPr id="33" name="正方形/長方形 32"/>
          <p:cNvSpPr/>
          <p:nvPr/>
        </p:nvSpPr>
        <p:spPr bwMode="gray">
          <a:xfrm>
            <a:off x="238062" y="2874350"/>
            <a:ext cx="6514425" cy="236730"/>
          </a:xfrm>
          <a:prstGeom prst="rect">
            <a:avLst/>
          </a:prstGeom>
          <a:solidFill>
            <a:schemeClr val="accent1"/>
          </a:solidFill>
          <a:ln w="1270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50" b="1" dirty="0" smtClean="0">
                <a:solidFill>
                  <a:prstClr val="black"/>
                </a:solidFill>
                <a:latin typeface="Meiryo UI" panose="020B0604030504040204" pitchFamily="50" charset="-128"/>
                <a:ea typeface="Meiryo UI" panose="020B0604030504040204" pitchFamily="50" charset="-128"/>
              </a:rPr>
              <a:t>特定複合観光施設区域整備法（</a:t>
            </a:r>
            <a:r>
              <a:rPr lang="ja-JP" altLang="en-US" sz="1100" b="1" dirty="0" smtClean="0">
                <a:solidFill>
                  <a:prstClr val="black"/>
                </a:solidFill>
                <a:latin typeface="Meiryo UI" panose="020B0604030504040204" pitchFamily="50" charset="-128"/>
                <a:ea typeface="Meiryo UI" panose="020B0604030504040204" pitchFamily="50" charset="-128"/>
              </a:rPr>
              <a:t>ＩＲ</a:t>
            </a:r>
            <a:r>
              <a:rPr lang="ja-JP" altLang="en-US" sz="1050" b="1" dirty="0" smtClean="0">
                <a:solidFill>
                  <a:prstClr val="black"/>
                </a:solidFill>
                <a:latin typeface="Meiryo UI" panose="020B0604030504040204" pitchFamily="50" charset="-128"/>
                <a:ea typeface="Meiryo UI" panose="020B0604030504040204" pitchFamily="50" charset="-128"/>
              </a:rPr>
              <a:t>整備法）の概要　</a:t>
            </a:r>
          </a:p>
        </p:txBody>
      </p:sp>
      <p:sp>
        <p:nvSpPr>
          <p:cNvPr id="9" name="正方形/長方形 8"/>
          <p:cNvSpPr/>
          <p:nvPr/>
        </p:nvSpPr>
        <p:spPr>
          <a:xfrm>
            <a:off x="207264" y="3180232"/>
            <a:ext cx="6463284" cy="6709529"/>
          </a:xfrm>
          <a:prstGeom prst="rect">
            <a:avLst/>
          </a:prstGeom>
        </p:spPr>
        <p:txBody>
          <a:bodyPr wrap="square">
            <a:spAutoFit/>
          </a:bodyPr>
          <a:lstStyle/>
          <a:p>
            <a:r>
              <a:rPr lang="ja-JP" altLang="en-US" sz="900" b="1" dirty="0">
                <a:latin typeface="+mn-ea"/>
              </a:rPr>
              <a:t>１</a:t>
            </a:r>
            <a:r>
              <a:rPr lang="ja-JP" altLang="en-US" sz="900" b="1" dirty="0" smtClean="0">
                <a:latin typeface="+mn-ea"/>
              </a:rPr>
              <a:t>．目的</a:t>
            </a:r>
            <a:endParaRPr lang="en-US" altLang="ja-JP" sz="900" b="1" dirty="0">
              <a:latin typeface="+mn-ea"/>
            </a:endParaRPr>
          </a:p>
          <a:p>
            <a:r>
              <a:rPr lang="ja-JP" altLang="en-US" sz="900" dirty="0" smtClean="0">
                <a:latin typeface="+mn-ea"/>
              </a:rPr>
              <a:t>　○ </a:t>
            </a:r>
            <a:r>
              <a:rPr lang="ja-JP" altLang="en-US" sz="900" dirty="0">
                <a:latin typeface="+mn-ea"/>
              </a:rPr>
              <a:t>適切な国の監視及び管理の下で運営される健全なカジノ事業の収益を活⽤して地域の</a:t>
            </a:r>
            <a:r>
              <a:rPr lang="ja-JP" altLang="en-US" sz="900" dirty="0" smtClean="0">
                <a:latin typeface="+mn-ea"/>
              </a:rPr>
              <a:t>創意工夫及び民間</a:t>
            </a:r>
            <a:r>
              <a:rPr lang="ja-JP" altLang="en-US" sz="900" dirty="0">
                <a:latin typeface="+mn-ea"/>
              </a:rPr>
              <a:t>の</a:t>
            </a:r>
            <a:r>
              <a:rPr lang="ja-JP" altLang="en-US" sz="900" dirty="0" smtClean="0">
                <a:latin typeface="+mn-ea"/>
              </a:rPr>
              <a:t>活力を生かした</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  特定</a:t>
            </a:r>
            <a:r>
              <a:rPr lang="ja-JP" altLang="en-US" sz="900" dirty="0">
                <a:latin typeface="+mn-ea"/>
              </a:rPr>
              <a:t>複合観光施設区域の整備を推進することにより、国際</a:t>
            </a:r>
            <a:r>
              <a:rPr lang="ja-JP" altLang="en-US" sz="900" dirty="0" smtClean="0">
                <a:latin typeface="+mn-ea"/>
              </a:rPr>
              <a:t>競争力の高い魅力ある滞在型</a:t>
            </a:r>
            <a:r>
              <a:rPr lang="ja-JP" altLang="en-US" sz="900" dirty="0">
                <a:latin typeface="+mn-ea"/>
              </a:rPr>
              <a:t>観光を</a:t>
            </a:r>
            <a:r>
              <a:rPr lang="ja-JP" altLang="en-US" sz="900" dirty="0" smtClean="0">
                <a:latin typeface="+mn-ea"/>
              </a:rPr>
              <a:t>実現する</a:t>
            </a:r>
            <a:r>
              <a:rPr lang="ja-JP" altLang="en-US" sz="900" dirty="0">
                <a:latin typeface="+mn-ea"/>
              </a:rPr>
              <a:t>ため、必要な事項</a:t>
            </a:r>
            <a:r>
              <a:rPr lang="ja-JP" altLang="en-US" sz="900" dirty="0" smtClean="0">
                <a:latin typeface="+mn-ea"/>
              </a:rPr>
              <a:t>を</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定め</a:t>
            </a:r>
            <a:r>
              <a:rPr lang="ja-JP" altLang="en-US" sz="900" dirty="0">
                <a:latin typeface="+mn-ea"/>
              </a:rPr>
              <a:t>、もって観光及び地域経済の振興に寄与するとともに、財政の</a:t>
            </a:r>
            <a:r>
              <a:rPr lang="ja-JP" altLang="en-US" sz="900" dirty="0" smtClean="0">
                <a:latin typeface="+mn-ea"/>
              </a:rPr>
              <a:t>改善に</a:t>
            </a:r>
            <a:r>
              <a:rPr lang="ja-JP" altLang="en-US" sz="900" dirty="0">
                <a:latin typeface="+mn-ea"/>
              </a:rPr>
              <a:t>資すること</a:t>
            </a:r>
            <a:r>
              <a:rPr lang="ja-JP" altLang="en-US" sz="900" dirty="0" smtClean="0">
                <a:latin typeface="+mn-ea"/>
              </a:rPr>
              <a:t>を目的</a:t>
            </a:r>
            <a:r>
              <a:rPr lang="ja-JP" altLang="en-US" sz="900" dirty="0">
                <a:latin typeface="+mn-ea"/>
              </a:rPr>
              <a:t>とする</a:t>
            </a:r>
          </a:p>
          <a:p>
            <a:pPr>
              <a:spcBef>
                <a:spcPts val="600"/>
              </a:spcBef>
            </a:pPr>
            <a:r>
              <a:rPr lang="zh-TW" altLang="en-US" sz="900" b="1" dirty="0" smtClean="0">
                <a:latin typeface="+mn-ea"/>
              </a:rPr>
              <a:t>２</a:t>
            </a:r>
            <a:r>
              <a:rPr lang="zh-TW" altLang="en-US" sz="900" b="1" dirty="0">
                <a:latin typeface="+mn-ea"/>
              </a:rPr>
              <a:t>．特定複合観光施設（ＩＲ）区域制度</a:t>
            </a:r>
          </a:p>
          <a:p>
            <a:r>
              <a:rPr lang="ja-JP" altLang="en-US" sz="900" dirty="0" smtClean="0">
                <a:latin typeface="+mn-ea"/>
              </a:rPr>
              <a:t>　○ </a:t>
            </a:r>
            <a:r>
              <a:rPr lang="ja-JP" altLang="en-US" sz="900" dirty="0">
                <a:latin typeface="+mn-ea"/>
              </a:rPr>
              <a:t>「特定複合観光施設」は、カジノ施設と①国際会議場施設、②</a:t>
            </a:r>
            <a:r>
              <a:rPr lang="ja-JP" altLang="en-US" sz="900" dirty="0" smtClean="0">
                <a:latin typeface="+mn-ea"/>
              </a:rPr>
              <a:t>展示等</a:t>
            </a:r>
            <a:r>
              <a:rPr lang="ja-JP" altLang="en-US" sz="900" dirty="0">
                <a:latin typeface="+mn-ea"/>
              </a:rPr>
              <a:t>施設、③我が国の伝統</a:t>
            </a:r>
            <a:r>
              <a:rPr lang="ja-JP" altLang="en-US" sz="900" dirty="0" smtClean="0">
                <a:latin typeface="+mn-ea"/>
              </a:rPr>
              <a:t>、文化、芸術</a:t>
            </a:r>
            <a:r>
              <a:rPr lang="ja-JP" altLang="en-US" sz="900" dirty="0">
                <a:latin typeface="+mn-ea"/>
              </a:rPr>
              <a:t>等</a:t>
            </a:r>
            <a:r>
              <a:rPr lang="ja-JP" altLang="en-US" sz="900" dirty="0" smtClean="0">
                <a:latin typeface="+mn-ea"/>
              </a:rPr>
              <a:t>を生かした</a:t>
            </a:r>
            <a:r>
              <a:rPr lang="ja-JP" altLang="en-US" sz="900" dirty="0">
                <a:latin typeface="+mn-ea"/>
              </a:rPr>
              <a:t>公演</a:t>
            </a:r>
            <a:r>
              <a:rPr lang="ja-JP" altLang="en-US" sz="900" dirty="0" smtClean="0">
                <a:latin typeface="+mn-ea"/>
              </a:rPr>
              <a:t>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よる観光の</a:t>
            </a:r>
            <a:r>
              <a:rPr lang="ja-JP" altLang="en-US" sz="900" dirty="0" smtClean="0">
                <a:latin typeface="+mn-ea"/>
              </a:rPr>
              <a:t>魅力増進</a:t>
            </a:r>
            <a:r>
              <a:rPr lang="ja-JP" altLang="en-US" sz="900" dirty="0">
                <a:latin typeface="+mn-ea"/>
              </a:rPr>
              <a:t>施設、④送客施設、⑤宿泊施設から構成される⼀群の</a:t>
            </a:r>
            <a:r>
              <a:rPr lang="ja-JP" altLang="en-US" sz="900" dirty="0" smtClean="0">
                <a:latin typeface="+mn-ea"/>
              </a:rPr>
              <a:t>施設（</a:t>
            </a:r>
            <a:r>
              <a:rPr lang="ja-JP" altLang="en-US" sz="900" dirty="0">
                <a:latin typeface="+mn-ea"/>
              </a:rPr>
              <a:t>⑥その他</a:t>
            </a:r>
            <a:r>
              <a:rPr lang="ja-JP" altLang="en-US" sz="900" dirty="0" smtClean="0">
                <a:latin typeface="+mn-ea"/>
              </a:rPr>
              <a:t>観光客の</a:t>
            </a:r>
            <a:r>
              <a:rPr lang="ja-JP" altLang="en-US" sz="900" dirty="0">
                <a:latin typeface="+mn-ea"/>
              </a:rPr>
              <a:t>来訪・滞在の促進</a:t>
            </a:r>
            <a:r>
              <a:rPr lang="ja-JP" altLang="en-US" sz="900" dirty="0" smtClean="0">
                <a:latin typeface="+mn-ea"/>
              </a:rPr>
              <a:t>に</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寄与</a:t>
            </a:r>
            <a:r>
              <a:rPr lang="ja-JP" altLang="en-US" sz="900" dirty="0">
                <a:latin typeface="+mn-ea"/>
              </a:rPr>
              <a:t>する施設を含む）であって</a:t>
            </a:r>
            <a:r>
              <a:rPr lang="ja-JP" altLang="en-US" sz="900" dirty="0" smtClean="0">
                <a:latin typeface="+mn-ea"/>
              </a:rPr>
              <a:t>、民間事</a:t>
            </a:r>
            <a:r>
              <a:rPr lang="ja-JP" altLang="en-US" sz="900" dirty="0">
                <a:latin typeface="+mn-ea"/>
              </a:rPr>
              <a:t>業者により⼀体として</a:t>
            </a:r>
            <a:r>
              <a:rPr lang="ja-JP" altLang="en-US" sz="900" dirty="0" smtClean="0">
                <a:latin typeface="+mn-ea"/>
              </a:rPr>
              <a:t>設置</a:t>
            </a:r>
            <a:r>
              <a:rPr lang="ja-JP" altLang="en-US" sz="900" dirty="0">
                <a:latin typeface="+mn-ea"/>
              </a:rPr>
              <a:t>・運営されるものとする</a:t>
            </a:r>
          </a:p>
          <a:p>
            <a:r>
              <a:rPr lang="ja-JP" altLang="en-US" sz="900" dirty="0" smtClean="0">
                <a:latin typeface="+mn-ea"/>
              </a:rPr>
              <a:t>　○ 国土交通大臣に</a:t>
            </a:r>
            <a:r>
              <a:rPr lang="ja-JP" altLang="en-US" sz="900" dirty="0">
                <a:latin typeface="+mn-ea"/>
              </a:rPr>
              <a:t>よる</a:t>
            </a:r>
            <a:r>
              <a:rPr lang="ja-JP" altLang="en-US" sz="900" dirty="0" smtClean="0">
                <a:latin typeface="+mn-ea"/>
              </a:rPr>
              <a:t>基本方針</a:t>
            </a:r>
            <a:r>
              <a:rPr lang="ja-JP" altLang="en-US" sz="900" dirty="0">
                <a:latin typeface="+mn-ea"/>
              </a:rPr>
              <a:t>の作成、</a:t>
            </a:r>
            <a:r>
              <a:rPr lang="ja-JP" altLang="en-US" sz="900" dirty="0" smtClean="0">
                <a:latin typeface="+mn-ea"/>
              </a:rPr>
              <a:t>都道府県又は</a:t>
            </a:r>
            <a:r>
              <a:rPr lang="ja-JP" altLang="en-US" sz="900" dirty="0">
                <a:latin typeface="+mn-ea"/>
              </a:rPr>
              <a:t>政令市（都道府県等）は公募に</a:t>
            </a:r>
            <a:r>
              <a:rPr lang="ja-JP" altLang="en-US" sz="900" dirty="0" smtClean="0">
                <a:latin typeface="+mn-ea"/>
              </a:rPr>
              <a:t>より民間事業者を</a:t>
            </a:r>
            <a:r>
              <a:rPr lang="ja-JP" altLang="en-US" sz="900" dirty="0">
                <a:latin typeface="+mn-ea"/>
              </a:rPr>
              <a:t>選定した</a:t>
            </a:r>
            <a:r>
              <a:rPr lang="ja-JP" altLang="en-US" sz="900" dirty="0" smtClean="0">
                <a:latin typeface="+mn-ea"/>
              </a:rPr>
              <a:t>上で</a:t>
            </a:r>
            <a:r>
              <a:rPr lang="ja-JP" altLang="en-US" sz="900" dirty="0">
                <a:latin typeface="+mn-ea"/>
              </a:rPr>
              <a:t>区域</a:t>
            </a:r>
            <a:r>
              <a:rPr lang="ja-JP" altLang="en-US" sz="900" dirty="0" smtClean="0">
                <a:latin typeface="+mn-ea"/>
              </a:rPr>
              <a:t>整備</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計画</a:t>
            </a:r>
            <a:r>
              <a:rPr lang="ja-JP" altLang="en-US" sz="900" dirty="0">
                <a:latin typeface="+mn-ea"/>
              </a:rPr>
              <a:t>の共同作成・認定申請</a:t>
            </a:r>
            <a:r>
              <a:rPr lang="ja-JP" altLang="en-US" sz="900" dirty="0" smtClean="0">
                <a:latin typeface="+mn-ea"/>
              </a:rPr>
              <a:t>、国土交通大臣に</a:t>
            </a:r>
            <a:r>
              <a:rPr lang="ja-JP" altLang="en-US" sz="900" dirty="0">
                <a:latin typeface="+mn-ea"/>
              </a:rPr>
              <a:t>よる区域整備計画の認定や</a:t>
            </a:r>
            <a:r>
              <a:rPr lang="en-US" altLang="ja-JP" sz="900" dirty="0">
                <a:latin typeface="+mn-ea"/>
              </a:rPr>
              <a:t>IR</a:t>
            </a:r>
            <a:r>
              <a:rPr lang="ja-JP" altLang="en-US" sz="900" dirty="0" smtClean="0">
                <a:latin typeface="+mn-ea"/>
              </a:rPr>
              <a:t>事業者</a:t>
            </a:r>
            <a:r>
              <a:rPr lang="ja-JP" altLang="en-US" sz="900" dirty="0">
                <a:latin typeface="+mn-ea"/>
              </a:rPr>
              <a:t>の監督等所要</a:t>
            </a:r>
            <a:r>
              <a:rPr lang="ja-JP" altLang="en-US" sz="900" dirty="0" smtClean="0">
                <a:latin typeface="+mn-ea"/>
              </a:rPr>
              <a:t>の制度</a:t>
            </a:r>
            <a:r>
              <a:rPr lang="ja-JP" altLang="en-US" sz="900" dirty="0">
                <a:latin typeface="+mn-ea"/>
              </a:rPr>
              <a:t>を規定</a:t>
            </a:r>
          </a:p>
          <a:p>
            <a:r>
              <a:rPr lang="ja-JP" altLang="en-US" sz="900" dirty="0" smtClean="0">
                <a:latin typeface="+mn-ea"/>
              </a:rPr>
              <a:t>　○ </a:t>
            </a:r>
            <a:r>
              <a:rPr lang="ja-JP" altLang="en-US" sz="900" dirty="0">
                <a:latin typeface="+mn-ea"/>
              </a:rPr>
              <a:t>認定申請に当たり、都道府県はその議会の議決</a:t>
            </a:r>
            <a:r>
              <a:rPr lang="ja-JP" altLang="en-US" sz="900" dirty="0" smtClean="0">
                <a:latin typeface="+mn-ea"/>
              </a:rPr>
              <a:t>及び立地</a:t>
            </a:r>
            <a:r>
              <a:rPr lang="ja-JP" altLang="en-US" sz="900" dirty="0">
                <a:latin typeface="+mn-ea"/>
              </a:rPr>
              <a:t>市町村の同意、政令市はその議会の議決を</a:t>
            </a:r>
            <a:r>
              <a:rPr lang="ja-JP" altLang="en-US" sz="900" dirty="0" smtClean="0">
                <a:latin typeface="+mn-ea"/>
              </a:rPr>
              <a:t>要件化</a:t>
            </a:r>
            <a:endParaRPr lang="ja-JP" altLang="en-US" sz="900" dirty="0">
              <a:latin typeface="+mn-ea"/>
            </a:endParaRPr>
          </a:p>
          <a:p>
            <a:r>
              <a:rPr lang="ja-JP" altLang="en-US" sz="900" dirty="0" smtClean="0">
                <a:latin typeface="+mn-ea"/>
              </a:rPr>
              <a:t>　○ </a:t>
            </a:r>
            <a:r>
              <a:rPr lang="ja-JP" altLang="en-US" sz="900" dirty="0">
                <a:latin typeface="+mn-ea"/>
              </a:rPr>
              <a:t>認定申請に</a:t>
            </a:r>
            <a:r>
              <a:rPr lang="ja-JP" altLang="en-US" sz="900" dirty="0" smtClean="0">
                <a:latin typeface="+mn-ea"/>
              </a:rPr>
              <a:t>関する立地</a:t>
            </a:r>
            <a:r>
              <a:rPr lang="ja-JP" altLang="en-US" sz="900" dirty="0">
                <a:latin typeface="+mn-ea"/>
              </a:rPr>
              <a:t>市町村の同意に当たっては、条例に</a:t>
            </a:r>
            <a:r>
              <a:rPr lang="ja-JP" altLang="en-US" sz="900" dirty="0" smtClean="0">
                <a:latin typeface="+mn-ea"/>
              </a:rPr>
              <a:t>より立地</a:t>
            </a:r>
            <a:r>
              <a:rPr lang="ja-JP" altLang="en-US" sz="900" dirty="0">
                <a:latin typeface="+mn-ea"/>
              </a:rPr>
              <a:t>市町村の議会の議決事項とする</a:t>
            </a:r>
            <a:r>
              <a:rPr lang="ja-JP" altLang="en-US" sz="900" dirty="0" smtClean="0">
                <a:latin typeface="+mn-ea"/>
              </a:rPr>
              <a:t>ことも</a:t>
            </a:r>
            <a:r>
              <a:rPr lang="ja-JP" altLang="en-US" sz="900" dirty="0">
                <a:latin typeface="+mn-ea"/>
              </a:rPr>
              <a:t>可能</a:t>
            </a:r>
          </a:p>
          <a:p>
            <a:r>
              <a:rPr lang="ja-JP" altLang="en-US" sz="900" dirty="0" smtClean="0">
                <a:latin typeface="+mn-ea"/>
              </a:rPr>
              <a:t>　○ </a:t>
            </a:r>
            <a:r>
              <a:rPr lang="ja-JP" altLang="en-US" sz="900" dirty="0">
                <a:latin typeface="+mn-ea"/>
              </a:rPr>
              <a:t>認定区域整備計画の数の上限は３とする</a:t>
            </a:r>
          </a:p>
          <a:p>
            <a:r>
              <a:rPr lang="ja-JP" altLang="en-US" sz="900" dirty="0" smtClean="0">
                <a:latin typeface="+mn-ea"/>
              </a:rPr>
              <a:t>　○ ＩＲ事</a:t>
            </a:r>
            <a:r>
              <a:rPr lang="ja-JP" altLang="en-US" sz="900" dirty="0">
                <a:latin typeface="+mn-ea"/>
              </a:rPr>
              <a:t>業者に対し、カジノ収益の活⽤に当たって</a:t>
            </a:r>
            <a:r>
              <a:rPr lang="ja-JP" altLang="en-US" sz="900" dirty="0" smtClean="0">
                <a:latin typeface="+mn-ea"/>
              </a:rPr>
              <a:t>、国土交通大臣に</a:t>
            </a:r>
            <a:r>
              <a:rPr lang="ja-JP" altLang="en-US" sz="900" dirty="0">
                <a:latin typeface="+mn-ea"/>
              </a:rPr>
              <a:t>よる毎年度の評価結果に基づき、</a:t>
            </a:r>
            <a:r>
              <a:rPr lang="en-US" altLang="ja-JP" sz="900" dirty="0">
                <a:latin typeface="+mn-ea"/>
              </a:rPr>
              <a:t>IR</a:t>
            </a:r>
            <a:r>
              <a:rPr lang="ja-JP" altLang="en-US" sz="900" dirty="0" smtClean="0">
                <a:latin typeface="+mn-ea"/>
              </a:rPr>
              <a:t>事業</a:t>
            </a:r>
            <a:r>
              <a:rPr lang="ja-JP" altLang="en-US" sz="900" dirty="0">
                <a:latin typeface="+mn-ea"/>
              </a:rPr>
              <a:t>の</a:t>
            </a:r>
            <a:r>
              <a:rPr lang="ja-JP" altLang="en-US" sz="900" dirty="0" smtClean="0">
                <a:latin typeface="+mn-ea"/>
              </a:rPr>
              <a:t>事業内容の向上、</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認定都道府県等が実施する施策への協力に充てるよう努めること</a:t>
            </a:r>
            <a:r>
              <a:rPr lang="ja-JP" altLang="en-US" sz="900" dirty="0">
                <a:latin typeface="+mn-ea"/>
              </a:rPr>
              <a:t>を</a:t>
            </a:r>
            <a:r>
              <a:rPr lang="ja-JP" altLang="en-US" sz="900" dirty="0" smtClean="0">
                <a:latin typeface="+mn-ea"/>
              </a:rPr>
              <a:t>義務付け</a:t>
            </a:r>
            <a:endParaRPr lang="en-US" altLang="ja-JP" sz="900" dirty="0" smtClean="0">
              <a:latin typeface="+mn-ea"/>
            </a:endParaRPr>
          </a:p>
          <a:p>
            <a:pPr>
              <a:spcBef>
                <a:spcPts val="600"/>
              </a:spcBef>
            </a:pPr>
            <a:r>
              <a:rPr lang="ja-JP" altLang="en-US" sz="900" b="1" dirty="0" smtClean="0">
                <a:latin typeface="+mn-ea"/>
              </a:rPr>
              <a:t>３</a:t>
            </a:r>
            <a:r>
              <a:rPr lang="ja-JP" altLang="en-US" sz="900" b="1" dirty="0">
                <a:latin typeface="+mn-ea"/>
              </a:rPr>
              <a:t>．カジノ規制</a:t>
            </a:r>
          </a:p>
          <a:p>
            <a:r>
              <a:rPr lang="ja-JP" altLang="en-US" sz="900" dirty="0" smtClean="0">
                <a:latin typeface="+mn-ea"/>
              </a:rPr>
              <a:t>　○ ＩＲ事</a:t>
            </a:r>
            <a:r>
              <a:rPr lang="ja-JP" altLang="en-US" sz="900" dirty="0">
                <a:latin typeface="+mn-ea"/>
              </a:rPr>
              <a:t>業者は、カジノ管理委員会の免許（有効期間３年・更新可）を受けたときは、カジノ事業</a:t>
            </a:r>
            <a:r>
              <a:rPr lang="ja-JP" altLang="en-US" sz="900" dirty="0" smtClean="0">
                <a:latin typeface="+mn-ea"/>
              </a:rPr>
              <a:t>を行うこと</a:t>
            </a:r>
            <a:r>
              <a:rPr lang="ja-JP" altLang="en-US" sz="900" dirty="0">
                <a:latin typeface="+mn-ea"/>
              </a:rPr>
              <a:t>ができる</a:t>
            </a:r>
            <a:r>
              <a:rPr lang="ja-JP" altLang="en-US" sz="900" dirty="0" smtClean="0">
                <a:latin typeface="+mn-ea"/>
              </a:rPr>
              <a:t>。この</a:t>
            </a:r>
            <a:r>
              <a:rPr lang="ja-JP" altLang="en-US" sz="900" dirty="0">
                <a:latin typeface="+mn-ea"/>
              </a:rPr>
              <a:t>場合、</a:t>
            </a:r>
            <a:r>
              <a:rPr lang="ja-JP" altLang="en-US" sz="900" dirty="0" smtClean="0">
                <a:latin typeface="+mn-ea"/>
              </a:rPr>
              <a:t>免許</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係る</a:t>
            </a:r>
            <a:r>
              <a:rPr lang="ja-JP" altLang="en-US" sz="900" dirty="0" smtClean="0">
                <a:latin typeface="+mn-ea"/>
              </a:rPr>
              <a:t>カジノ行為</a:t>
            </a:r>
            <a:r>
              <a:rPr lang="ja-JP" altLang="en-US" sz="900" dirty="0">
                <a:latin typeface="+mn-ea"/>
              </a:rPr>
              <a:t>区画</a:t>
            </a:r>
            <a:r>
              <a:rPr lang="ja-JP" altLang="en-US" sz="900" dirty="0" smtClean="0">
                <a:latin typeface="+mn-ea"/>
              </a:rPr>
              <a:t>で行う</a:t>
            </a:r>
            <a:r>
              <a:rPr lang="ja-JP" altLang="en-US" sz="900" dirty="0">
                <a:latin typeface="+mn-ea"/>
              </a:rPr>
              <a:t>、免許に係る種類</a:t>
            </a:r>
            <a:r>
              <a:rPr lang="ja-JP" altLang="en-US" sz="900" dirty="0" smtClean="0">
                <a:latin typeface="+mn-ea"/>
              </a:rPr>
              <a:t>及び方法</a:t>
            </a:r>
            <a:r>
              <a:rPr lang="ja-JP" altLang="en-US" sz="900" dirty="0">
                <a:latin typeface="+mn-ea"/>
              </a:rPr>
              <a:t>の</a:t>
            </a:r>
            <a:r>
              <a:rPr lang="ja-JP" altLang="en-US" sz="900" dirty="0" smtClean="0">
                <a:latin typeface="+mn-ea"/>
              </a:rPr>
              <a:t>カジノ</a:t>
            </a:r>
            <a:r>
              <a:rPr lang="ja-JP" altLang="en-US" sz="900" dirty="0">
                <a:latin typeface="+mn-ea"/>
              </a:rPr>
              <a:t>行為</a:t>
            </a:r>
            <a:r>
              <a:rPr lang="ja-JP" altLang="en-US" sz="900" dirty="0" smtClean="0">
                <a:latin typeface="+mn-ea"/>
              </a:rPr>
              <a:t>に</a:t>
            </a:r>
            <a:r>
              <a:rPr lang="ja-JP" altLang="en-US" sz="900" dirty="0">
                <a:latin typeface="+mn-ea"/>
              </a:rPr>
              <a:t>ついては、刑法第</a:t>
            </a:r>
            <a:r>
              <a:rPr lang="en-US" altLang="ja-JP" sz="900" dirty="0">
                <a:latin typeface="+mn-ea"/>
              </a:rPr>
              <a:t>185</a:t>
            </a:r>
            <a:r>
              <a:rPr lang="ja-JP" altLang="en-US" sz="900" dirty="0" smtClean="0">
                <a:latin typeface="+mn-ea"/>
              </a:rPr>
              <a:t>条（</a:t>
            </a:r>
            <a:r>
              <a:rPr lang="ja-JP" altLang="en-US" sz="900" dirty="0">
                <a:latin typeface="+mn-ea"/>
              </a:rPr>
              <a:t>賭博）及び第</a:t>
            </a:r>
            <a:r>
              <a:rPr lang="en-US" altLang="ja-JP" sz="900" dirty="0">
                <a:latin typeface="+mn-ea"/>
              </a:rPr>
              <a:t>186</a:t>
            </a:r>
            <a:r>
              <a:rPr lang="ja-JP" altLang="en-US" sz="900" dirty="0">
                <a:latin typeface="+mn-ea"/>
              </a:rPr>
              <a:t>条（常習</a:t>
            </a:r>
            <a:r>
              <a:rPr lang="ja-JP" altLang="en-US" sz="900" dirty="0" smtClean="0">
                <a:latin typeface="+mn-ea"/>
              </a:rPr>
              <a:t>賭博</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及び</a:t>
            </a:r>
            <a:r>
              <a:rPr lang="ja-JP" altLang="en-US" sz="900" dirty="0">
                <a:latin typeface="+mn-ea"/>
              </a:rPr>
              <a:t>賭博場開張等図利）は</a:t>
            </a:r>
            <a:r>
              <a:rPr lang="ja-JP" altLang="en-US" sz="900" dirty="0" smtClean="0">
                <a:latin typeface="+mn-ea"/>
              </a:rPr>
              <a:t>適用しない</a:t>
            </a:r>
            <a:endParaRPr lang="ja-JP" altLang="en-US" sz="900" dirty="0">
              <a:latin typeface="+mn-ea"/>
            </a:endParaRPr>
          </a:p>
          <a:p>
            <a:r>
              <a:rPr lang="ja-JP" altLang="en-US" sz="900" dirty="0" smtClean="0">
                <a:latin typeface="+mn-ea"/>
              </a:rPr>
              <a:t>　○ </a:t>
            </a:r>
            <a:r>
              <a:rPr lang="ja-JP" altLang="en-US" sz="900" dirty="0">
                <a:latin typeface="+mn-ea"/>
              </a:rPr>
              <a:t>その他のカジノ事業関係者（主要株主等、カジノ施設</a:t>
            </a:r>
            <a:r>
              <a:rPr lang="ja-JP" altLang="en-US" sz="900" dirty="0" smtClean="0">
                <a:latin typeface="+mn-ea"/>
              </a:rPr>
              <a:t>供用事業者</a:t>
            </a:r>
            <a:r>
              <a:rPr lang="ja-JP" altLang="en-US" sz="900" dirty="0">
                <a:latin typeface="+mn-ea"/>
              </a:rPr>
              <a:t>、</a:t>
            </a:r>
            <a:r>
              <a:rPr lang="ja-JP" altLang="en-US" sz="900" dirty="0" smtClean="0">
                <a:latin typeface="+mn-ea"/>
              </a:rPr>
              <a:t>施設土地</a:t>
            </a:r>
            <a:r>
              <a:rPr lang="ja-JP" altLang="en-US" sz="900" dirty="0">
                <a:latin typeface="+mn-ea"/>
              </a:rPr>
              <a:t>権利者、カジノ関連機器メーカー等</a:t>
            </a:r>
            <a:r>
              <a:rPr lang="ja-JP" altLang="en-US" sz="900" dirty="0" smtClean="0">
                <a:latin typeface="+mn-ea"/>
              </a:rPr>
              <a:t>）について</a:t>
            </a:r>
            <a:r>
              <a:rPr lang="ja-JP" altLang="en-US" sz="900" dirty="0">
                <a:latin typeface="+mn-ea"/>
              </a:rPr>
              <a:t>も</a:t>
            </a:r>
            <a:r>
              <a:rPr lang="ja-JP" altLang="en-US" sz="900" dirty="0" smtClean="0">
                <a:latin typeface="+mn-ea"/>
              </a:rPr>
              <a:t>、</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免許</a:t>
            </a:r>
            <a:r>
              <a:rPr lang="ja-JP" altLang="en-US" sz="900" dirty="0">
                <a:latin typeface="+mn-ea"/>
              </a:rPr>
              <a:t>・許可・認可制とする</a:t>
            </a:r>
          </a:p>
          <a:p>
            <a:r>
              <a:rPr lang="ja-JP" altLang="en-US" sz="900" dirty="0" smtClean="0">
                <a:latin typeface="+mn-ea"/>
              </a:rPr>
              <a:t>　○ </a:t>
            </a:r>
            <a:r>
              <a:rPr lang="ja-JP" altLang="en-US" sz="900" dirty="0">
                <a:latin typeface="+mn-ea"/>
              </a:rPr>
              <a:t>カジノ施設を１に限定するほか、カジノ行為区画の</a:t>
            </a:r>
            <a:r>
              <a:rPr lang="ja-JP" altLang="en-US" sz="900" dirty="0" smtClean="0">
                <a:latin typeface="+mn-ea"/>
              </a:rPr>
              <a:t>うち面積</a:t>
            </a:r>
            <a:r>
              <a:rPr lang="ja-JP" altLang="en-US" sz="900" dirty="0">
                <a:latin typeface="+mn-ea"/>
              </a:rPr>
              <a:t>制限の対象部分及び上限値を政令等で規定</a:t>
            </a:r>
          </a:p>
          <a:p>
            <a:r>
              <a:rPr lang="ja-JP" altLang="en-US" sz="900" dirty="0" smtClean="0">
                <a:latin typeface="+mn-ea"/>
              </a:rPr>
              <a:t>　○ </a:t>
            </a:r>
            <a:r>
              <a:rPr lang="ja-JP" altLang="en-US" sz="900" dirty="0">
                <a:latin typeface="+mn-ea"/>
              </a:rPr>
              <a:t>カジノ事業者に、</a:t>
            </a:r>
            <a:r>
              <a:rPr lang="ja-JP" altLang="en-US" sz="900" dirty="0" smtClean="0">
                <a:latin typeface="+mn-ea"/>
              </a:rPr>
              <a:t>業務</a:t>
            </a:r>
            <a:r>
              <a:rPr lang="ja-JP" altLang="en-US" sz="900" dirty="0">
                <a:latin typeface="+mn-ea"/>
              </a:rPr>
              <a:t>方法</a:t>
            </a:r>
            <a:r>
              <a:rPr lang="ja-JP" altLang="en-US" sz="900" dirty="0" smtClean="0">
                <a:latin typeface="+mn-ea"/>
              </a:rPr>
              <a:t>書</a:t>
            </a:r>
            <a:r>
              <a:rPr lang="ja-JP" altLang="en-US" sz="900" dirty="0">
                <a:latin typeface="+mn-ea"/>
              </a:rPr>
              <a:t>、カジノ</a:t>
            </a:r>
            <a:r>
              <a:rPr lang="ja-JP" altLang="en-US" sz="900" dirty="0" smtClean="0">
                <a:latin typeface="+mn-ea"/>
              </a:rPr>
              <a:t>施設</a:t>
            </a:r>
            <a:r>
              <a:rPr lang="ja-JP" altLang="en-US" sz="900" dirty="0">
                <a:latin typeface="+mn-ea"/>
              </a:rPr>
              <a:t>利用</a:t>
            </a:r>
            <a:r>
              <a:rPr lang="ja-JP" altLang="en-US" sz="900" dirty="0" smtClean="0">
                <a:latin typeface="+mn-ea"/>
              </a:rPr>
              <a:t>約款</a:t>
            </a:r>
            <a:r>
              <a:rPr lang="ja-JP" altLang="en-US" sz="900" dirty="0">
                <a:latin typeface="+mn-ea"/>
              </a:rPr>
              <a:t>、依存</a:t>
            </a:r>
            <a:r>
              <a:rPr lang="ja-JP" altLang="en-US" sz="900" dirty="0" smtClean="0">
                <a:latin typeface="+mn-ea"/>
              </a:rPr>
              <a:t>防止規程</a:t>
            </a:r>
            <a:r>
              <a:rPr lang="ja-JP" altLang="en-US" sz="900" dirty="0">
                <a:latin typeface="+mn-ea"/>
              </a:rPr>
              <a:t>（本人・家族申告に</a:t>
            </a:r>
            <a:r>
              <a:rPr lang="ja-JP" altLang="en-US" sz="900" dirty="0" smtClean="0">
                <a:latin typeface="+mn-ea"/>
              </a:rPr>
              <a:t>よる</a:t>
            </a:r>
            <a:r>
              <a:rPr lang="ja-JP" altLang="en-US" sz="900" dirty="0">
                <a:latin typeface="+mn-ea"/>
              </a:rPr>
              <a:t>利用</a:t>
            </a:r>
            <a:r>
              <a:rPr lang="ja-JP" altLang="en-US" sz="900" dirty="0" smtClean="0">
                <a:latin typeface="+mn-ea"/>
              </a:rPr>
              <a:t>制限</a:t>
            </a:r>
            <a:r>
              <a:rPr lang="ja-JP" altLang="en-US" sz="900" dirty="0">
                <a:latin typeface="+mn-ea"/>
              </a:rPr>
              <a:t>を含む</a:t>
            </a:r>
            <a:r>
              <a:rPr lang="ja-JP" altLang="en-US" sz="900" dirty="0" smtClean="0">
                <a:latin typeface="+mn-ea"/>
              </a:rPr>
              <a:t>）及び犯罪</a:t>
            </a:r>
            <a:r>
              <a:rPr lang="ja-JP" altLang="en-US" sz="900" dirty="0">
                <a:latin typeface="+mn-ea"/>
              </a:rPr>
              <a:t>収益</a:t>
            </a:r>
            <a:r>
              <a:rPr lang="ja-JP" altLang="en-US" sz="900" dirty="0" smtClean="0">
                <a:latin typeface="+mn-ea"/>
              </a:rPr>
              <a:t>移転</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防止規程</a:t>
            </a:r>
            <a:r>
              <a:rPr lang="ja-JP" altLang="en-US" sz="900" dirty="0">
                <a:latin typeface="+mn-ea"/>
              </a:rPr>
              <a:t>の作成を義務付け、免許申請時にカジノ管理委員会が審査（変更は認可が必要）</a:t>
            </a:r>
          </a:p>
          <a:p>
            <a:r>
              <a:rPr lang="ja-JP" altLang="en-US" sz="900" dirty="0" smtClean="0">
                <a:latin typeface="+mn-ea"/>
              </a:rPr>
              <a:t>　○ ⽇本人等の入場</a:t>
            </a:r>
            <a:r>
              <a:rPr lang="ja-JP" altLang="en-US" sz="900" dirty="0">
                <a:latin typeface="+mn-ea"/>
              </a:rPr>
              <a:t>回数を連続する</a:t>
            </a:r>
            <a:r>
              <a:rPr lang="ja-JP" altLang="en-US" sz="900" dirty="0" smtClean="0">
                <a:latin typeface="+mn-ea"/>
              </a:rPr>
              <a:t>７日間</a:t>
            </a:r>
            <a:r>
              <a:rPr lang="ja-JP" altLang="en-US" sz="900" dirty="0">
                <a:latin typeface="+mn-ea"/>
              </a:rPr>
              <a:t>で３回、連続する</a:t>
            </a:r>
            <a:r>
              <a:rPr lang="en-US" altLang="ja-JP" sz="900" dirty="0" smtClean="0">
                <a:latin typeface="+mn-ea"/>
              </a:rPr>
              <a:t>28</a:t>
            </a:r>
            <a:r>
              <a:rPr lang="ja-JP" altLang="en-US" sz="900" dirty="0" smtClean="0">
                <a:latin typeface="+mn-ea"/>
              </a:rPr>
              <a:t>日間</a:t>
            </a:r>
            <a:r>
              <a:rPr lang="ja-JP" altLang="en-US" sz="900" dirty="0">
                <a:latin typeface="+mn-ea"/>
              </a:rPr>
              <a:t>で</a:t>
            </a:r>
            <a:r>
              <a:rPr lang="en-US" altLang="ja-JP" sz="900" dirty="0">
                <a:latin typeface="+mn-ea"/>
              </a:rPr>
              <a:t>10</a:t>
            </a:r>
            <a:r>
              <a:rPr lang="ja-JP" altLang="en-US" sz="900" dirty="0">
                <a:latin typeface="+mn-ea"/>
              </a:rPr>
              <a:t>回に制限。本人・</a:t>
            </a:r>
            <a:r>
              <a:rPr lang="ja-JP" altLang="en-US" sz="900" dirty="0" smtClean="0">
                <a:latin typeface="+mn-ea"/>
              </a:rPr>
              <a:t>入場</a:t>
            </a:r>
            <a:r>
              <a:rPr lang="ja-JP" altLang="en-US" sz="900" dirty="0">
                <a:latin typeface="+mn-ea"/>
              </a:rPr>
              <a:t>回数の</a:t>
            </a:r>
            <a:r>
              <a:rPr lang="ja-JP" altLang="en-US" sz="900" dirty="0" smtClean="0">
                <a:latin typeface="+mn-ea"/>
              </a:rPr>
              <a:t>確認</a:t>
            </a:r>
            <a:r>
              <a:rPr lang="ja-JP" altLang="en-US" sz="900" dirty="0">
                <a:latin typeface="+mn-ea"/>
              </a:rPr>
              <a:t>手</a:t>
            </a:r>
            <a:r>
              <a:rPr lang="ja-JP" altLang="en-US" sz="900" dirty="0" smtClean="0">
                <a:latin typeface="+mn-ea"/>
              </a:rPr>
              <a:t>段と</a:t>
            </a:r>
            <a:r>
              <a:rPr lang="ja-JP" altLang="en-US" sz="900" dirty="0">
                <a:latin typeface="+mn-ea"/>
              </a:rPr>
              <a:t>して</a:t>
            </a:r>
            <a:r>
              <a:rPr lang="ja-JP" altLang="en-US" sz="900" dirty="0" smtClean="0">
                <a:latin typeface="+mn-ea"/>
              </a:rPr>
              <a:t>、マイナン</a:t>
            </a:r>
            <a:endParaRPr lang="en-US" altLang="ja-JP" sz="900" dirty="0" smtClean="0">
              <a:latin typeface="+mn-ea"/>
            </a:endParaRPr>
          </a:p>
          <a:p>
            <a:r>
              <a:rPr lang="en-US" altLang="ja-JP" sz="900" dirty="0" smtClean="0">
                <a:latin typeface="+mn-ea"/>
              </a:rPr>
              <a:t>       </a:t>
            </a:r>
            <a:r>
              <a:rPr lang="ja-JP" altLang="en-US" sz="900" dirty="0" smtClean="0">
                <a:latin typeface="+mn-ea"/>
              </a:rPr>
              <a:t>バーカード及びその公的個人認証を義務付け</a:t>
            </a:r>
          </a:p>
          <a:p>
            <a:r>
              <a:rPr lang="ja-JP" altLang="en-US" sz="900" dirty="0" smtClean="0">
                <a:latin typeface="+mn-ea"/>
              </a:rPr>
              <a:t>　○ </a:t>
            </a:r>
            <a:r>
              <a:rPr lang="en-US" altLang="ja-JP" sz="900" dirty="0">
                <a:latin typeface="+mn-ea"/>
              </a:rPr>
              <a:t>20</a:t>
            </a:r>
            <a:r>
              <a:rPr lang="ja-JP" altLang="en-US" sz="900" dirty="0">
                <a:latin typeface="+mn-ea"/>
              </a:rPr>
              <a:t>歳未満の者、</a:t>
            </a:r>
            <a:r>
              <a:rPr lang="ja-JP" altLang="en-US" sz="900" dirty="0" smtClean="0">
                <a:latin typeface="+mn-ea"/>
              </a:rPr>
              <a:t>暴力団員</a:t>
            </a:r>
            <a:r>
              <a:rPr lang="ja-JP" altLang="en-US" sz="900" dirty="0">
                <a:latin typeface="+mn-ea"/>
              </a:rPr>
              <a:t>等、入場料等未払者、入場回数制限超過者については、カジノ施設への入場等を禁止。</a:t>
            </a:r>
            <a:r>
              <a:rPr lang="ja-JP" altLang="en-US" sz="900" dirty="0" smtClean="0">
                <a:latin typeface="+mn-ea"/>
              </a:rPr>
              <a:t>カジノ事業者</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に</a:t>
            </a:r>
            <a:r>
              <a:rPr lang="ja-JP" altLang="en-US" sz="900" dirty="0">
                <a:latin typeface="+mn-ea"/>
              </a:rPr>
              <a:t>対しても、これらの者を入場させてはならないことを義務付け</a:t>
            </a:r>
          </a:p>
          <a:p>
            <a:r>
              <a:rPr lang="ja-JP" altLang="en-US" sz="900" dirty="0" smtClean="0">
                <a:latin typeface="+mn-ea"/>
              </a:rPr>
              <a:t>　○ </a:t>
            </a:r>
            <a:r>
              <a:rPr lang="ja-JP" altLang="en-US" sz="900" dirty="0">
                <a:latin typeface="+mn-ea"/>
              </a:rPr>
              <a:t>このほか、カジノ行為の種類及び⽅法・カジノ関連機器等、特定⾦融業務（貸付け等）、業務委託・契約、広告</a:t>
            </a:r>
            <a:r>
              <a:rPr lang="ja-JP" altLang="en-US" sz="900" dirty="0" smtClean="0">
                <a:latin typeface="+mn-ea"/>
              </a:rPr>
              <a:t>・勧誘、カジノ施設</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等</a:t>
            </a:r>
            <a:r>
              <a:rPr lang="ja-JP" altLang="en-US" sz="900" dirty="0">
                <a:latin typeface="+mn-ea"/>
              </a:rPr>
              <a:t>の秩序維持措置、従業者等について所要の規制を行う</a:t>
            </a:r>
          </a:p>
          <a:p>
            <a:pPr>
              <a:spcBef>
                <a:spcPts val="600"/>
              </a:spcBef>
            </a:pPr>
            <a:r>
              <a:rPr lang="ja-JP" altLang="en-US" sz="900" b="1" dirty="0">
                <a:latin typeface="+mn-ea"/>
              </a:rPr>
              <a:t>４</a:t>
            </a:r>
            <a:r>
              <a:rPr lang="ja-JP" altLang="en-US" sz="900" b="1" dirty="0" smtClean="0">
                <a:latin typeface="+mn-ea"/>
              </a:rPr>
              <a:t>．入場料</a:t>
            </a:r>
            <a:r>
              <a:rPr lang="ja-JP" altLang="en-US" sz="900" b="1" dirty="0">
                <a:latin typeface="+mn-ea"/>
              </a:rPr>
              <a:t>・</a:t>
            </a:r>
            <a:r>
              <a:rPr lang="ja-JP" altLang="en-US" sz="900" b="1" dirty="0" smtClean="0">
                <a:latin typeface="+mn-ea"/>
              </a:rPr>
              <a:t>納付金等</a:t>
            </a:r>
            <a:endParaRPr lang="ja-JP" altLang="en-US" sz="900" b="1" dirty="0">
              <a:latin typeface="+mn-ea"/>
            </a:endParaRPr>
          </a:p>
          <a:p>
            <a:r>
              <a:rPr lang="ja-JP" altLang="en-US" sz="900" dirty="0" smtClean="0">
                <a:latin typeface="+mn-ea"/>
              </a:rPr>
              <a:t>　○ ⽇本人等の入場者</a:t>
            </a:r>
            <a:r>
              <a:rPr lang="ja-JP" altLang="en-US" sz="900" dirty="0">
                <a:latin typeface="+mn-ea"/>
              </a:rPr>
              <a:t>に対し、入場料・認定都道府県</a:t>
            </a:r>
            <a:r>
              <a:rPr lang="ja-JP" altLang="en-US" sz="900" dirty="0" smtClean="0">
                <a:latin typeface="+mn-ea"/>
              </a:rPr>
              <a:t>等入場料</a:t>
            </a:r>
            <a:r>
              <a:rPr lang="ja-JP" altLang="en-US" sz="900" dirty="0">
                <a:latin typeface="+mn-ea"/>
              </a:rPr>
              <a:t>として、それぞれ３千円</a:t>
            </a:r>
            <a:r>
              <a:rPr lang="en-US" altLang="ja-JP" sz="900" dirty="0">
                <a:latin typeface="+mn-ea"/>
              </a:rPr>
              <a:t>/</a:t>
            </a:r>
            <a:r>
              <a:rPr lang="ja-JP" altLang="en-US" sz="900" dirty="0">
                <a:latin typeface="+mn-ea"/>
              </a:rPr>
              <a:t>回（</a:t>
            </a:r>
            <a:r>
              <a:rPr lang="en-US" altLang="ja-JP" sz="900" dirty="0">
                <a:latin typeface="+mn-ea"/>
              </a:rPr>
              <a:t>24</a:t>
            </a:r>
            <a:r>
              <a:rPr lang="ja-JP" altLang="en-US" sz="900" dirty="0">
                <a:latin typeface="+mn-ea"/>
              </a:rPr>
              <a:t>時間単位）を賦課</a:t>
            </a:r>
          </a:p>
          <a:p>
            <a:r>
              <a:rPr lang="ja-JP" altLang="en-US" sz="900" dirty="0" smtClean="0">
                <a:latin typeface="+mn-ea"/>
              </a:rPr>
              <a:t>　○ </a:t>
            </a:r>
            <a:r>
              <a:rPr lang="ja-JP" altLang="en-US" sz="900" dirty="0">
                <a:latin typeface="+mn-ea"/>
              </a:rPr>
              <a:t>カジノ事業者に対し、国庫</a:t>
            </a:r>
            <a:r>
              <a:rPr lang="ja-JP" altLang="en-US" sz="900" dirty="0" smtClean="0">
                <a:latin typeface="+mn-ea"/>
              </a:rPr>
              <a:t>納付金（</a:t>
            </a:r>
            <a:r>
              <a:rPr lang="ja-JP" altLang="en-US" sz="900" dirty="0">
                <a:latin typeface="+mn-ea"/>
              </a:rPr>
              <a:t>①カジノ行為粗収益（</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％及び②カジノ管理委員会経費</a:t>
            </a:r>
            <a:r>
              <a:rPr lang="ja-JP" altLang="en-US" sz="900" dirty="0" smtClean="0">
                <a:latin typeface="+mn-ea"/>
              </a:rPr>
              <a:t>負担額</a:t>
            </a:r>
            <a:r>
              <a:rPr lang="ja-JP" altLang="en-US" sz="900" dirty="0">
                <a:latin typeface="+mn-ea"/>
              </a:rPr>
              <a:t>）、</a:t>
            </a:r>
            <a:r>
              <a:rPr lang="ja-JP" altLang="en-US" sz="900" dirty="0" smtClean="0">
                <a:latin typeface="+mn-ea"/>
              </a:rPr>
              <a:t>認定都道府県等</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納付</a:t>
            </a:r>
            <a:r>
              <a:rPr lang="ja-JP" altLang="en-US" sz="900" dirty="0">
                <a:latin typeface="+mn-ea"/>
              </a:rPr>
              <a:t>金</a:t>
            </a:r>
            <a:r>
              <a:rPr lang="ja-JP" altLang="en-US" sz="900" dirty="0" smtClean="0">
                <a:latin typeface="+mn-ea"/>
              </a:rPr>
              <a:t>（</a:t>
            </a:r>
            <a:r>
              <a:rPr lang="en-US" altLang="ja-JP" sz="900" dirty="0">
                <a:latin typeface="+mn-ea"/>
              </a:rPr>
              <a:t>GGR</a:t>
            </a:r>
            <a:r>
              <a:rPr lang="ja-JP" altLang="en-US" sz="900" dirty="0">
                <a:latin typeface="+mn-ea"/>
              </a:rPr>
              <a:t>の</a:t>
            </a:r>
            <a:r>
              <a:rPr lang="en-US" altLang="ja-JP" sz="900" dirty="0">
                <a:latin typeface="+mn-ea"/>
              </a:rPr>
              <a:t>15</a:t>
            </a:r>
            <a:r>
              <a:rPr lang="ja-JP" altLang="en-US" sz="900" dirty="0">
                <a:latin typeface="+mn-ea"/>
              </a:rPr>
              <a:t>％）の納付を義務付け</a:t>
            </a:r>
          </a:p>
          <a:p>
            <a:r>
              <a:rPr lang="ja-JP" altLang="en-US" sz="900" dirty="0" smtClean="0">
                <a:latin typeface="+mn-ea"/>
              </a:rPr>
              <a:t>　○ </a:t>
            </a:r>
            <a:r>
              <a:rPr lang="ja-JP" altLang="en-US" sz="900" dirty="0">
                <a:latin typeface="+mn-ea"/>
              </a:rPr>
              <a:t>政府及び認定都道府県等は、納付⾦の額に相当</a:t>
            </a:r>
            <a:r>
              <a:rPr lang="ja-JP" altLang="en-US" sz="900" dirty="0" smtClean="0">
                <a:latin typeface="+mn-ea"/>
              </a:rPr>
              <a:t>する金額</a:t>
            </a:r>
            <a:r>
              <a:rPr lang="ja-JP" altLang="en-US" sz="900" dirty="0">
                <a:latin typeface="+mn-ea"/>
              </a:rPr>
              <a:t>を、観光の振興に関する施策、地域経済の振興に</a:t>
            </a:r>
            <a:r>
              <a:rPr lang="ja-JP" altLang="en-US" sz="900" dirty="0" smtClean="0">
                <a:latin typeface="+mn-ea"/>
              </a:rPr>
              <a:t>関する</a:t>
            </a:r>
            <a:r>
              <a:rPr lang="ja-JP" altLang="en-US" sz="900" dirty="0">
                <a:latin typeface="+mn-ea"/>
              </a:rPr>
              <a:t>施策</a:t>
            </a:r>
            <a:r>
              <a:rPr lang="ja-JP" altLang="en-US" sz="900" dirty="0" smtClean="0">
                <a:latin typeface="+mn-ea"/>
              </a:rPr>
              <a:t>その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他の</a:t>
            </a:r>
            <a:r>
              <a:rPr lang="ja-JP" altLang="en-US" sz="900" dirty="0">
                <a:latin typeface="+mn-ea"/>
              </a:rPr>
              <a:t>法の⽬的等を達成するための施策並びに社会福祉の増進</a:t>
            </a:r>
            <a:r>
              <a:rPr lang="ja-JP" altLang="en-US" sz="900" dirty="0" smtClean="0">
                <a:latin typeface="+mn-ea"/>
              </a:rPr>
              <a:t>及び文化</a:t>
            </a:r>
            <a:r>
              <a:rPr lang="ja-JP" altLang="en-US" sz="900" dirty="0">
                <a:latin typeface="+mn-ea"/>
              </a:rPr>
              <a:t>芸術の振興に関する</a:t>
            </a:r>
            <a:r>
              <a:rPr lang="ja-JP" altLang="en-US" sz="900" dirty="0" smtClean="0">
                <a:latin typeface="+mn-ea"/>
              </a:rPr>
              <a:t>施策に必要</a:t>
            </a:r>
            <a:r>
              <a:rPr lang="ja-JP" altLang="en-US" sz="900" dirty="0">
                <a:latin typeface="+mn-ea"/>
              </a:rPr>
              <a:t>な経費に充てる</a:t>
            </a:r>
            <a:r>
              <a:rPr lang="ja-JP" altLang="en-US" sz="900" dirty="0" smtClean="0">
                <a:latin typeface="+mn-ea"/>
              </a:rPr>
              <a:t>もの</a:t>
            </a:r>
            <a:endParaRPr lang="en-US" altLang="ja-JP" sz="900" dirty="0" smtClean="0">
              <a:latin typeface="+mn-ea"/>
            </a:endParaRPr>
          </a:p>
          <a:p>
            <a:r>
              <a:rPr lang="en-US" altLang="ja-JP" sz="900" dirty="0">
                <a:latin typeface="+mn-ea"/>
              </a:rPr>
              <a:t> </a:t>
            </a:r>
            <a:r>
              <a:rPr lang="en-US" altLang="ja-JP" sz="900" dirty="0" smtClean="0">
                <a:latin typeface="+mn-ea"/>
              </a:rPr>
              <a:t>      </a:t>
            </a:r>
            <a:r>
              <a:rPr lang="ja-JP" altLang="en-US" sz="900" dirty="0" smtClean="0">
                <a:latin typeface="+mn-ea"/>
              </a:rPr>
              <a:t>とする</a:t>
            </a:r>
            <a:endParaRPr lang="en-US" altLang="ja-JP" sz="900" dirty="0" smtClean="0">
              <a:latin typeface="+mn-ea"/>
            </a:endParaRPr>
          </a:p>
          <a:p>
            <a:pPr>
              <a:spcBef>
                <a:spcPts val="600"/>
              </a:spcBef>
            </a:pPr>
            <a:r>
              <a:rPr lang="ja-JP" altLang="en-US" sz="900" b="1" dirty="0" smtClean="0">
                <a:latin typeface="+mn-ea"/>
              </a:rPr>
              <a:t>５</a:t>
            </a:r>
            <a:r>
              <a:rPr lang="ja-JP" altLang="en-US" sz="900" b="1" dirty="0">
                <a:latin typeface="+mn-ea"/>
              </a:rPr>
              <a:t>．カジノ管理委員会</a:t>
            </a:r>
          </a:p>
          <a:p>
            <a:r>
              <a:rPr lang="ja-JP" altLang="en-US" sz="900" dirty="0" smtClean="0">
                <a:latin typeface="+mn-ea"/>
              </a:rPr>
              <a:t>　○ </a:t>
            </a:r>
            <a:r>
              <a:rPr lang="ja-JP" altLang="en-US" sz="900" dirty="0">
                <a:latin typeface="+mn-ea"/>
              </a:rPr>
              <a:t>内閣府の外局としてカジノ管理委員会を設置。</a:t>
            </a:r>
            <a:r>
              <a:rPr lang="ja-JP" altLang="en-US" sz="900" dirty="0" smtClean="0">
                <a:latin typeface="+mn-ea"/>
              </a:rPr>
              <a:t>委員長及び</a:t>
            </a:r>
            <a:r>
              <a:rPr lang="ja-JP" altLang="en-US" sz="900" dirty="0">
                <a:latin typeface="+mn-ea"/>
              </a:rPr>
              <a:t>４名の委員は両議院の同意を得て、内閣</a:t>
            </a:r>
            <a:r>
              <a:rPr lang="ja-JP" altLang="en-US" sz="900" dirty="0" smtClean="0">
                <a:latin typeface="+mn-ea"/>
              </a:rPr>
              <a:t>総理大臣が</a:t>
            </a:r>
            <a:r>
              <a:rPr lang="ja-JP" altLang="en-US" sz="900" dirty="0">
                <a:latin typeface="+mn-ea"/>
              </a:rPr>
              <a:t>任命</a:t>
            </a:r>
          </a:p>
          <a:p>
            <a:r>
              <a:rPr lang="ja-JP" altLang="en-US" sz="900" dirty="0" smtClean="0">
                <a:latin typeface="+mn-ea"/>
              </a:rPr>
              <a:t>　○ </a:t>
            </a:r>
            <a:r>
              <a:rPr lang="ja-JP" altLang="en-US" sz="900" dirty="0">
                <a:latin typeface="+mn-ea"/>
              </a:rPr>
              <a:t>カジノ事業者等に対する監査、報告の徴収</a:t>
            </a:r>
            <a:r>
              <a:rPr lang="ja-JP" altLang="en-US" sz="900" dirty="0" smtClean="0">
                <a:latin typeface="+mn-ea"/>
              </a:rPr>
              <a:t>及び立</a:t>
            </a:r>
            <a:r>
              <a:rPr lang="ja-JP" altLang="en-US" sz="900" dirty="0">
                <a:latin typeface="+mn-ea"/>
              </a:rPr>
              <a:t>入</a:t>
            </a:r>
            <a:r>
              <a:rPr lang="ja-JP" altLang="en-US" sz="900" dirty="0" smtClean="0">
                <a:latin typeface="+mn-ea"/>
              </a:rPr>
              <a:t>検査</a:t>
            </a:r>
            <a:r>
              <a:rPr lang="ja-JP" altLang="en-US" sz="900" dirty="0">
                <a:latin typeface="+mn-ea"/>
              </a:rPr>
              <a:t>、公務所等への照会、調査の委託、監督処分等に</a:t>
            </a:r>
            <a:r>
              <a:rPr lang="ja-JP" altLang="en-US" sz="900" dirty="0" smtClean="0">
                <a:latin typeface="+mn-ea"/>
              </a:rPr>
              <a:t>ついて</a:t>
            </a:r>
            <a:r>
              <a:rPr lang="ja-JP" altLang="en-US" sz="900" dirty="0">
                <a:latin typeface="+mn-ea"/>
              </a:rPr>
              <a:t>規定</a:t>
            </a:r>
          </a:p>
          <a:p>
            <a:pPr>
              <a:spcBef>
                <a:spcPts val="600"/>
              </a:spcBef>
            </a:pPr>
            <a:r>
              <a:rPr lang="ja-JP" altLang="en-US" sz="900" b="1" dirty="0">
                <a:latin typeface="+mn-ea"/>
              </a:rPr>
              <a:t>６．</a:t>
            </a:r>
            <a:r>
              <a:rPr lang="ja-JP" altLang="en-US" sz="900" b="1" dirty="0" smtClean="0">
                <a:latin typeface="+mn-ea"/>
              </a:rPr>
              <a:t>施行期日</a:t>
            </a:r>
            <a:r>
              <a:rPr lang="ja-JP" altLang="en-US" sz="900" b="1" dirty="0">
                <a:latin typeface="+mn-ea"/>
              </a:rPr>
              <a:t>等</a:t>
            </a:r>
          </a:p>
          <a:p>
            <a:r>
              <a:rPr lang="ja-JP" altLang="en-US" sz="900" dirty="0" smtClean="0">
                <a:latin typeface="+mn-ea"/>
              </a:rPr>
              <a:t>　○ </a:t>
            </a:r>
            <a:r>
              <a:rPr lang="ja-JP" altLang="en-US" sz="900" dirty="0">
                <a:latin typeface="+mn-ea"/>
              </a:rPr>
              <a:t>公布の⽇から起算して３年を超えない範囲内において、順次、政令で定める⽇から施行</a:t>
            </a:r>
          </a:p>
          <a:p>
            <a:r>
              <a:rPr lang="ja-JP" altLang="en-US" sz="900" dirty="0" smtClean="0">
                <a:latin typeface="+mn-ea"/>
              </a:rPr>
              <a:t>　○ </a:t>
            </a:r>
            <a:r>
              <a:rPr lang="ja-JP" altLang="en-US" sz="900" dirty="0">
                <a:latin typeface="+mn-ea"/>
              </a:rPr>
              <a:t>最初の区域整備計画の認定⽇から起算して５年を経過した場合において、この法律の施行の状況に</a:t>
            </a:r>
            <a:r>
              <a:rPr lang="ja-JP" altLang="en-US" sz="900" dirty="0" smtClean="0">
                <a:latin typeface="+mn-ea"/>
              </a:rPr>
              <a:t>ついて検討</a:t>
            </a:r>
            <a:r>
              <a:rPr lang="ja-JP" altLang="en-US" sz="900" dirty="0">
                <a:latin typeface="+mn-ea"/>
              </a:rPr>
              <a:t>を加え、</a:t>
            </a:r>
            <a:r>
              <a:rPr lang="ja-JP" altLang="en-US" sz="900" dirty="0" smtClean="0">
                <a:latin typeface="+mn-ea"/>
              </a:rPr>
              <a:t>必要</a:t>
            </a:r>
            <a:endParaRPr lang="en-US" altLang="ja-JP" sz="900" dirty="0" smtClean="0">
              <a:latin typeface="+mn-ea"/>
            </a:endParaRPr>
          </a:p>
          <a:p>
            <a:r>
              <a:rPr lang="ja-JP" altLang="en-US" sz="900" dirty="0">
                <a:latin typeface="+mn-ea"/>
              </a:rPr>
              <a:t>　</a:t>
            </a:r>
            <a:r>
              <a:rPr lang="ja-JP" altLang="en-US" sz="900" dirty="0" smtClean="0">
                <a:latin typeface="+mn-ea"/>
              </a:rPr>
              <a:t>　　がある</a:t>
            </a:r>
            <a:r>
              <a:rPr lang="ja-JP" altLang="en-US" sz="900" dirty="0">
                <a:latin typeface="+mn-ea"/>
              </a:rPr>
              <a:t>場合に所要の措置。ただし、認定区域整備計画の数については、「７年を経過</a:t>
            </a:r>
            <a:r>
              <a:rPr lang="ja-JP" altLang="en-US" sz="900" dirty="0" smtClean="0">
                <a:latin typeface="+mn-ea"/>
              </a:rPr>
              <a:t>した場合</a:t>
            </a:r>
            <a:r>
              <a:rPr lang="ja-JP" altLang="en-US" sz="900" dirty="0">
                <a:latin typeface="+mn-ea"/>
              </a:rPr>
              <a:t>」とする</a:t>
            </a:r>
          </a:p>
        </p:txBody>
      </p:sp>
    </p:spTree>
    <p:extLst>
      <p:ext uri="{BB962C8B-B14F-4D97-AF65-F5344CB8AC3E}">
        <p14:creationId xmlns:p14="http://schemas.microsoft.com/office/powerpoint/2010/main" val="3680492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lang="ja-JP" altLang="en-US" dirty="0"/>
              <a:t>２．</a:t>
            </a:r>
            <a:r>
              <a:rPr lang="ja-JP" altLang="en-US" dirty="0" smtClean="0"/>
              <a:t>大阪ＩＲの</a:t>
            </a:r>
            <a:r>
              <a:rPr lang="ja-JP" altLang="en-US" dirty="0"/>
              <a:t>めざす姿</a:t>
            </a:r>
            <a:endParaRPr kumimoji="1" lang="ja-JP" altLang="en-US" dirty="0"/>
          </a:p>
        </p:txBody>
      </p:sp>
      <p:sp>
        <p:nvSpPr>
          <p:cNvPr id="6" name="スライド番号プレースホルダー 1"/>
          <p:cNvSpPr>
            <a:spLocks noGrp="1"/>
          </p:cNvSpPr>
          <p:nvPr>
            <p:ph type="sldNum" sz="quarter" idx="10"/>
          </p:nvPr>
        </p:nvSpPr>
        <p:spPr>
          <a:xfrm>
            <a:off x="5032248" y="9521952"/>
            <a:ext cx="1600200" cy="235616"/>
          </a:xfrm>
        </p:spPr>
        <p:txBody>
          <a:bodyPr/>
          <a:lstStyle/>
          <a:p>
            <a:pPr lvl="0" algn="r" defTabSz="914400">
              <a:buSzTx/>
            </a:pPr>
            <a:fld id="{2F5FFCC2-724E-4DD4-AEC6-56C0720B265A}" type="slidenum">
              <a:rPr lang="ja-JP" altLang="en-US" sz="1000" b="0">
                <a:solidFill>
                  <a:prstClr val="black"/>
                </a:solidFill>
                <a:latin typeface="Arial"/>
              </a:rPr>
              <a:pPr lvl="0" algn="r" defTabSz="914400">
                <a:buSzTx/>
              </a:pPr>
              <a:t>16</a:t>
            </a:fld>
            <a:endParaRPr lang="ja-JP" altLang="en-US" sz="1000" b="0" dirty="0">
              <a:solidFill>
                <a:prstClr val="black"/>
              </a:solidFill>
              <a:latin typeface="Arial"/>
            </a:endParaRPr>
          </a:p>
        </p:txBody>
      </p:sp>
    </p:spTree>
    <p:extLst>
      <p:ext uri="{BB962C8B-B14F-4D97-AF65-F5344CB8AC3E}">
        <p14:creationId xmlns:p14="http://schemas.microsoft.com/office/powerpoint/2010/main" val="911993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235201" y="9637712"/>
            <a:ext cx="1600200" cy="235616"/>
          </a:xfrm>
          <a:noFill/>
        </p:spPr>
        <p:txBody>
          <a:bodyPr vert="horz" wrap="none" lIns="72000" tIns="0" rIns="73152" bIns="0" rtlCol="0" anchor="ctr" anchorCtr="0">
            <a:noAutofit/>
          </a:bodyPr>
          <a:lstStyle/>
          <a:p>
            <a:pPr lvl="0"/>
            <a:fld id="{2F5FFCC2-724E-4DD4-AEC6-56C0720B265A}" type="slidenum">
              <a:rPr lang="ja-JP" altLang="en-US">
                <a:solidFill>
                  <a:prstClr val="black"/>
                </a:solidFill>
                <a:cs typeface="Arial" pitchFamily="34" charset="0"/>
              </a:rPr>
              <a:pPr lvl="0"/>
              <a:t>17</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２－１－①．基本コンセプト</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r>
              <a:rPr kumimoji="1" lang="ja-JP" altLang="en-US" dirty="0" smtClean="0"/>
              <a:t>２．大阪ＩＲのめざす姿</a:t>
            </a:r>
            <a:endParaRPr kumimoji="1" lang="ja-JP" altLang="en-US" dirty="0"/>
          </a:p>
        </p:txBody>
      </p:sp>
      <p:sp>
        <p:nvSpPr>
          <p:cNvPr id="98" name="正方形/長方形 97"/>
          <p:cNvSpPr/>
          <p:nvPr/>
        </p:nvSpPr>
        <p:spPr bwMode="gray">
          <a:xfrm>
            <a:off x="3742944" y="2292459"/>
            <a:ext cx="2595179" cy="1131216"/>
          </a:xfrm>
          <a:prstGeom prst="rect">
            <a:avLst/>
          </a:prstGeom>
          <a:noFill/>
          <a:ln w="12700" algn="ctr">
            <a:solidFill>
              <a:schemeClr val="tx1"/>
            </a:solidFill>
            <a:prstDash val="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000" dirty="0" smtClean="0">
              <a:latin typeface="ＭＳ Ｐゴシック" panose="020B0600070205080204" pitchFamily="50" charset="-128"/>
              <a:ea typeface="ＭＳ Ｐゴシック" panose="020B0600070205080204" pitchFamily="50" charset="-128"/>
            </a:endParaRPr>
          </a:p>
        </p:txBody>
      </p:sp>
      <p:sp>
        <p:nvSpPr>
          <p:cNvPr id="99" name="正方形/長方形 98"/>
          <p:cNvSpPr/>
          <p:nvPr/>
        </p:nvSpPr>
        <p:spPr bwMode="gray">
          <a:xfrm>
            <a:off x="365760" y="2194859"/>
            <a:ext cx="3006090" cy="1761753"/>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kumimoji="1" lang="ja-JP" altLang="en-US" sz="11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100" name="正方形/長方形 99"/>
          <p:cNvSpPr/>
          <p:nvPr/>
        </p:nvSpPr>
        <p:spPr bwMode="gray">
          <a:xfrm>
            <a:off x="3572542" y="1972642"/>
            <a:ext cx="2919412"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大阪・夢洲のポテンシャル</a:t>
            </a:r>
          </a:p>
        </p:txBody>
      </p:sp>
      <p:sp>
        <p:nvSpPr>
          <p:cNvPr id="101" name="正方形/長方形 100"/>
          <p:cNvSpPr/>
          <p:nvPr/>
        </p:nvSpPr>
        <p:spPr bwMode="gray">
          <a:xfrm>
            <a:off x="3572542" y="2194857"/>
            <a:ext cx="2919412" cy="1760446"/>
          </a:xfrm>
          <a:prstGeom prst="rect">
            <a:avLst/>
          </a:prstGeom>
          <a:no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buFont typeface="Wingdings 2" pitchFamily="18" charset="2"/>
              <a:buNone/>
            </a:pPr>
            <a:endParaRPr lang="en-US" altLang="ja-JP" sz="1100" dirty="0">
              <a:latin typeface="ＭＳ Ｐゴシック" panose="020B0600070205080204" pitchFamily="50" charset="-128"/>
              <a:ea typeface="ＭＳ Ｐゴシック" panose="020B0600070205080204" pitchFamily="50" charset="-128"/>
            </a:endParaRPr>
          </a:p>
        </p:txBody>
      </p:sp>
      <p:sp>
        <p:nvSpPr>
          <p:cNvPr id="102" name="テキスト ボックス 101"/>
          <p:cNvSpPr txBox="1"/>
          <p:nvPr/>
        </p:nvSpPr>
        <p:spPr>
          <a:xfrm>
            <a:off x="793777" y="4256633"/>
            <a:ext cx="5400000" cy="324000"/>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0">
            <a:noAutofit/>
          </a:bodyPr>
          <a:lstStyle/>
          <a:p>
            <a:pPr algn="ctr">
              <a:spcAft>
                <a:spcPts val="600"/>
              </a:spcAft>
            </a:pPr>
            <a:r>
              <a:rPr lang="ja-JP" altLang="en-US" sz="1400" b="1" dirty="0" smtClean="0">
                <a:solidFill>
                  <a:schemeClr val="bg1"/>
                </a:solidFill>
                <a:latin typeface="+mn-ea"/>
                <a:cs typeface="Meiryo UI" pitchFamily="50" charset="-128"/>
              </a:rPr>
              <a:t>大阪・関西の持続的な経済成長のエンジンとなるＩＲ</a:t>
            </a:r>
            <a:r>
              <a:rPr lang="ja-JP" altLang="en-US" sz="1400" dirty="0" smtClean="0">
                <a:solidFill>
                  <a:schemeClr val="bg1"/>
                </a:solidFill>
                <a:latin typeface="Meiryo UI" panose="020B0604030504040204" pitchFamily="50" charset="-128"/>
                <a:ea typeface="Meiryo UI" panose="020B0604030504040204" pitchFamily="50" charset="-128"/>
                <a:cs typeface="Meiryo UI" pitchFamily="50" charset="-128"/>
              </a:rPr>
              <a:t>　　　　</a:t>
            </a:r>
            <a:r>
              <a:rPr lang="ja-JP" altLang="en-US" sz="1600" dirty="0" smtClean="0">
                <a:solidFill>
                  <a:schemeClr val="bg1"/>
                </a:solidFill>
                <a:latin typeface="Meiryo UI" panose="020B0604030504040204" pitchFamily="50" charset="-128"/>
                <a:ea typeface="Meiryo UI" panose="020B0604030504040204" pitchFamily="50" charset="-128"/>
                <a:cs typeface="Meiryo UI" pitchFamily="50" charset="-128"/>
              </a:rPr>
              <a:t>　　　　　　　　　　　　</a:t>
            </a:r>
            <a:endParaRPr lang="ja-JP" altLang="en-US" sz="1600" b="1" dirty="0">
              <a:solidFill>
                <a:schemeClr val="bg1"/>
              </a:solidFill>
              <a:latin typeface="Meiryo UI" panose="020B0604030504040204" pitchFamily="50" charset="-128"/>
              <a:ea typeface="Meiryo UI" panose="020B0604030504040204" pitchFamily="50" charset="-128"/>
              <a:cs typeface="Meiryo UI" pitchFamily="50" charset="-128"/>
            </a:endParaRPr>
          </a:p>
        </p:txBody>
      </p:sp>
      <p:sp>
        <p:nvSpPr>
          <p:cNvPr id="105" name="二等辺三角形 104"/>
          <p:cNvSpPr/>
          <p:nvPr/>
        </p:nvSpPr>
        <p:spPr bwMode="gray">
          <a:xfrm rot="10800000">
            <a:off x="2312395" y="464195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06" name="テキスト ボックス 105"/>
          <p:cNvSpPr txBox="1"/>
          <p:nvPr/>
        </p:nvSpPr>
        <p:spPr>
          <a:xfrm>
            <a:off x="255995" y="1505022"/>
            <a:ext cx="6474414" cy="462001"/>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ＭＳ Ｐゴシック" panose="020B0600070205080204" pitchFamily="50" charset="-128"/>
                <a:ea typeface="ＭＳ Ｐゴシック" panose="020B0600070205080204" pitchFamily="50" charset="-128"/>
              </a:rPr>
              <a:t>世界中</a:t>
            </a:r>
            <a:r>
              <a:rPr lang="ja-JP" altLang="en-US" sz="1000" dirty="0">
                <a:latin typeface="ＭＳ Ｐゴシック" panose="020B0600070205080204" pitchFamily="50" charset="-128"/>
                <a:ea typeface="ＭＳ Ｐゴシック" panose="020B0600070205080204" pitchFamily="50" charset="-128"/>
              </a:rPr>
              <a:t>の人・モノ・投資を呼び込み</a:t>
            </a:r>
            <a:r>
              <a:rPr lang="ja-JP" altLang="en-US" sz="1000" dirty="0" smtClean="0">
                <a:latin typeface="ＭＳ Ｐゴシック" panose="020B0600070205080204" pitchFamily="50" charset="-128"/>
                <a:ea typeface="ＭＳ Ｐゴシック" panose="020B0600070205080204" pitchFamily="50" charset="-128"/>
              </a:rPr>
              <a:t>、大阪・関西の持続的な経済</a:t>
            </a:r>
            <a:r>
              <a:rPr lang="ja-JP" altLang="en-US" sz="1000" dirty="0">
                <a:latin typeface="ＭＳ Ｐゴシック" panose="020B0600070205080204" pitchFamily="50" charset="-128"/>
                <a:ea typeface="ＭＳ Ｐゴシック" panose="020B0600070205080204" pitchFamily="50" charset="-128"/>
              </a:rPr>
              <a:t>成長のエンジンと</a:t>
            </a:r>
            <a:r>
              <a:rPr lang="ja-JP" altLang="en-US" sz="1000" dirty="0" smtClean="0">
                <a:latin typeface="ＭＳ Ｐゴシック" panose="020B0600070205080204" pitchFamily="50" charset="-128"/>
                <a:ea typeface="ＭＳ Ｐゴシック" panose="020B0600070205080204" pitchFamily="50" charset="-128"/>
              </a:rPr>
              <a:t>なる大阪ＩＲの実現に向けて、</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「世界最高水準の成長型ＩＲ」を基本コンセプトとするとともに、３つの成長の方向性を定め、</a:t>
            </a:r>
            <a:r>
              <a:rPr lang="ja-JP" altLang="en-US" sz="1000" dirty="0">
                <a:latin typeface="ＭＳ Ｐゴシック" panose="020B0600070205080204" pitchFamily="50" charset="-128"/>
                <a:ea typeface="ＭＳ Ｐゴシック" panose="020B0600070205080204" pitchFamily="50" charset="-128"/>
              </a:rPr>
              <a:t>具体的な取組みを進める</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sp>
        <p:nvSpPr>
          <p:cNvPr id="109" name="テキスト ボックス 108"/>
          <p:cNvSpPr txBox="1"/>
          <p:nvPr/>
        </p:nvSpPr>
        <p:spPr>
          <a:xfrm>
            <a:off x="3689782" y="3616391"/>
            <a:ext cx="2700000" cy="28800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smtClean="0">
                <a:latin typeface="ＭＳ Ｐゴシック" panose="020B0600070205080204" pitchFamily="50" charset="-128"/>
                <a:ea typeface="ＭＳ Ｐゴシック" panose="020B0600070205080204" pitchFamily="50" charset="-128"/>
              </a:rPr>
              <a:t>観光産業における大きなポテンシャルと将来性</a:t>
            </a:r>
            <a:endParaRPr lang="en-US" altLang="ja-JP" sz="1000" dirty="0">
              <a:latin typeface="ＭＳ Ｐゴシック" panose="020B0600070205080204" pitchFamily="50" charset="-128"/>
              <a:ea typeface="ＭＳ Ｐゴシック" panose="020B0600070205080204" pitchFamily="50" charset="-128"/>
            </a:endParaRPr>
          </a:p>
        </p:txBody>
      </p:sp>
      <p:sp>
        <p:nvSpPr>
          <p:cNvPr id="110" name="テキスト ボックス 109"/>
          <p:cNvSpPr txBox="1"/>
          <p:nvPr/>
        </p:nvSpPr>
        <p:spPr>
          <a:xfrm>
            <a:off x="3834002" y="23710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a:latin typeface="ＭＳ Ｐゴシック" panose="020B0600070205080204" pitchFamily="50" charset="-128"/>
                <a:ea typeface="ＭＳ Ｐゴシック" panose="020B0600070205080204" pitchFamily="50" charset="-128"/>
              </a:rPr>
              <a:t>豊富</a:t>
            </a:r>
            <a:r>
              <a:rPr lang="ja-JP" altLang="en-US" sz="1000" dirty="0" smtClean="0">
                <a:latin typeface="ＭＳ Ｐゴシック" panose="020B0600070205080204" pitchFamily="50" charset="-128"/>
                <a:ea typeface="ＭＳ Ｐゴシック" panose="020B0600070205080204" pitchFamily="50" charset="-128"/>
              </a:rPr>
              <a:t>な観光資源の集積</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1" name="テキスト ボックス 110"/>
          <p:cNvSpPr txBox="1"/>
          <p:nvPr/>
        </p:nvSpPr>
        <p:spPr>
          <a:xfrm>
            <a:off x="3834002" y="270976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spc="-100" dirty="0" smtClean="0">
                <a:latin typeface="ＭＳ Ｐゴシック" panose="020B0600070205080204" pitchFamily="50" charset="-128"/>
                <a:ea typeface="ＭＳ Ｐゴシック" panose="020B0600070205080204" pitchFamily="50" charset="-128"/>
              </a:rPr>
              <a:t>大学、研究機関、幅広い分野の産業の</a:t>
            </a:r>
            <a:r>
              <a:rPr lang="ja-JP" altLang="en-US" sz="1000" spc="-100" dirty="0">
                <a:latin typeface="ＭＳ Ｐゴシック" panose="020B0600070205080204" pitchFamily="50" charset="-128"/>
                <a:ea typeface="ＭＳ Ｐゴシック" panose="020B0600070205080204" pitchFamily="50" charset="-128"/>
              </a:rPr>
              <a:t>集積</a:t>
            </a:r>
          </a:p>
        </p:txBody>
      </p:sp>
      <p:sp>
        <p:nvSpPr>
          <p:cNvPr id="112" name="テキスト ボックス 111"/>
          <p:cNvSpPr txBox="1"/>
          <p:nvPr/>
        </p:nvSpPr>
        <p:spPr>
          <a:xfrm>
            <a:off x="3834002" y="3050055"/>
            <a:ext cx="2396492" cy="288000"/>
          </a:xfrm>
          <a:prstGeom prst="rect">
            <a:avLst/>
          </a:prstGeom>
          <a:solidFill>
            <a:schemeClr val="bg1"/>
          </a:solidFill>
          <a:ln>
            <a:solidFill>
              <a:schemeClr val="tx1"/>
            </a:solidFill>
          </a:ln>
        </p:spPr>
        <p:txBody>
          <a:bodyPr wrap="square" lIns="36000" tIns="36000" rIns="36000" bIns="36000" rtlCol="0" anchor="ctr" anchorCtr="0">
            <a:noAutofit/>
          </a:bodyPr>
          <a:lstStyle/>
          <a:p>
            <a:pPr algn="ctr"/>
            <a:r>
              <a:rPr lang="ja-JP" altLang="en-US" sz="1000" dirty="0" smtClean="0">
                <a:latin typeface="ＭＳ Ｐゴシック" panose="020B0600070205080204" pitchFamily="50" charset="-128"/>
                <a:ea typeface="ＭＳ Ｐゴシック" panose="020B0600070205080204" pitchFamily="50" charset="-128"/>
              </a:rPr>
              <a:t>充実した交通インフラを活かしたハブ機能</a:t>
            </a:r>
            <a:endParaRPr lang="ja-JP" altLang="en-US" sz="1000" dirty="0">
              <a:latin typeface="ＭＳ Ｐゴシック" panose="020B0600070205080204" pitchFamily="50" charset="-128"/>
              <a:ea typeface="ＭＳ Ｐゴシック" panose="020B0600070205080204" pitchFamily="50" charset="-128"/>
            </a:endParaRPr>
          </a:p>
        </p:txBody>
      </p:sp>
      <p:grpSp>
        <p:nvGrpSpPr>
          <p:cNvPr id="113" name="グループ化 112"/>
          <p:cNvGrpSpPr/>
          <p:nvPr/>
        </p:nvGrpSpPr>
        <p:grpSpPr>
          <a:xfrm>
            <a:off x="455231" y="2271814"/>
            <a:ext cx="2700000" cy="1598959"/>
            <a:chOff x="369924" y="3842732"/>
            <a:chExt cx="2700000" cy="1598959"/>
          </a:xfrm>
        </p:grpSpPr>
        <p:sp>
          <p:nvSpPr>
            <p:cNvPr id="114" name="二等辺三角形 113"/>
            <p:cNvSpPr/>
            <p:nvPr/>
          </p:nvSpPr>
          <p:spPr bwMode="gray">
            <a:xfrm rot="10800000">
              <a:off x="889884" y="5024010"/>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sp>
          <p:nvSpPr>
            <p:cNvPr id="115" name="テキスト ボックス 114"/>
            <p:cNvSpPr txBox="1"/>
            <p:nvPr/>
          </p:nvSpPr>
          <p:spPr>
            <a:xfrm>
              <a:off x="476250" y="3842732"/>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大阪経済の現状を踏まえ、大きなニーズと将来性がある観光分野を基幹産業へ</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6" name="テキスト ボックス 115"/>
            <p:cNvSpPr txBox="1"/>
            <p:nvPr/>
          </p:nvSpPr>
          <p:spPr>
            <a:xfrm>
              <a:off x="527714" y="4243984"/>
              <a:ext cx="2422647" cy="346947"/>
            </a:xfrm>
            <a:prstGeom prst="rect">
              <a:avLst/>
            </a:prstGeom>
            <a:solidFill>
              <a:schemeClr val="bg1"/>
            </a:solidFill>
            <a:ln>
              <a:noFill/>
            </a:ln>
          </p:spPr>
          <p:txBody>
            <a:bodyPr wrap="square" lIns="72000" tIns="36000" rIns="72000" bIns="36000" rtlCol="0" anchor="ctr" anchorCtr="0">
              <a:noAutofit/>
            </a:bodyPr>
            <a:lstStyle/>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滞在型観光の推進</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171450">
                <a:buFont typeface="Arial" panose="020B0604020202020204" pitchFamily="34" charset="0"/>
                <a:buChar char="•"/>
              </a:pPr>
              <a:r>
                <a:rPr lang="ja-JP" altLang="en-US" sz="1000" dirty="0" smtClean="0">
                  <a:latin typeface="ＭＳ Ｐゴシック" panose="020B0600070205080204" pitchFamily="50" charset="-128"/>
                  <a:ea typeface="ＭＳ Ｐゴシック" panose="020B0600070205080204" pitchFamily="50" charset="-128"/>
                </a:rPr>
                <a:t>世界水準のＭＩＣＥ施設の整備など</a:t>
              </a:r>
              <a:endParaRPr lang="ja-JP" altLang="en-US" sz="1000" dirty="0">
                <a:latin typeface="ＭＳ Ｐゴシック" panose="020B0600070205080204" pitchFamily="50" charset="-128"/>
                <a:ea typeface="ＭＳ Ｐゴシック" panose="020B0600070205080204" pitchFamily="50" charset="-128"/>
              </a:endParaRPr>
            </a:p>
          </p:txBody>
        </p:sp>
        <p:sp>
          <p:nvSpPr>
            <p:cNvPr id="117" name="テキスト ボックス 116"/>
            <p:cNvSpPr txBox="1"/>
            <p:nvPr/>
          </p:nvSpPr>
          <p:spPr>
            <a:xfrm>
              <a:off x="369924" y="5215100"/>
              <a:ext cx="2700000" cy="226591"/>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buFont typeface="Wingdings 2" pitchFamily="18" charset="2"/>
                <a:buNone/>
              </a:pPr>
              <a:r>
                <a:rPr lang="ja-JP" altLang="en-US" sz="1000" dirty="0">
                  <a:latin typeface="ＭＳ Ｐゴシック" panose="020B0600070205080204" pitchFamily="50" charset="-128"/>
                  <a:ea typeface="ＭＳ Ｐゴシック" panose="020B0600070205080204" pitchFamily="50" charset="-128"/>
                </a:rPr>
                <a:t>ＩＲ</a:t>
              </a:r>
              <a:r>
                <a:rPr lang="ja-JP" altLang="en-US" sz="1000" dirty="0" smtClean="0">
                  <a:latin typeface="ＭＳ Ｐゴシック" panose="020B0600070205080204" pitchFamily="50" charset="-128"/>
                  <a:ea typeface="ＭＳ Ｐゴシック" panose="020B0600070205080204" pitchFamily="50" charset="-128"/>
                </a:rPr>
                <a:t>誘致が効果的</a:t>
              </a:r>
              <a:endParaRPr lang="ja-JP" altLang="en-US" sz="1000" dirty="0">
                <a:latin typeface="ＭＳ Ｐゴシック" panose="020B0600070205080204" pitchFamily="50" charset="-128"/>
                <a:ea typeface="ＭＳ Ｐゴシック" panose="020B0600070205080204" pitchFamily="50" charset="-128"/>
              </a:endParaRPr>
            </a:p>
          </p:txBody>
        </p:sp>
      </p:grpSp>
      <p:sp>
        <p:nvSpPr>
          <p:cNvPr id="118" name="二等辺三角形 117"/>
          <p:cNvSpPr/>
          <p:nvPr/>
        </p:nvSpPr>
        <p:spPr bwMode="gray">
          <a:xfrm rot="10800000">
            <a:off x="4135854" y="3469487"/>
            <a:ext cx="1792788" cy="108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ＭＳ Ｐゴシック" panose="020B0600070205080204" pitchFamily="50" charset="-128"/>
              <a:ea typeface="ＭＳ Ｐゴシック" panose="020B0600070205080204" pitchFamily="50" charset="-128"/>
            </a:endParaRPr>
          </a:p>
        </p:txBody>
      </p:sp>
      <p:cxnSp>
        <p:nvCxnSpPr>
          <p:cNvPr id="119" name="カギ線コネクタ 118"/>
          <p:cNvCxnSpPr/>
          <p:nvPr/>
        </p:nvCxnSpPr>
        <p:spPr>
          <a:xfrm>
            <a:off x="1824344" y="3955304"/>
            <a:ext cx="1692000" cy="159490"/>
          </a:xfrm>
          <a:prstGeom prst="bentConnector3">
            <a:avLst>
              <a:gd name="adj1" fmla="val 524"/>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0" name="カギ線コネクタ 119"/>
          <p:cNvCxnSpPr/>
          <p:nvPr/>
        </p:nvCxnSpPr>
        <p:spPr>
          <a:xfrm rot="5400000">
            <a:off x="4087777" y="3337324"/>
            <a:ext cx="288000" cy="1548000"/>
          </a:xfrm>
          <a:prstGeom prst="bentConnector3">
            <a:avLst>
              <a:gd name="adj1" fmla="val 50000"/>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6" name="テキスト ボックス 125"/>
          <p:cNvSpPr txBox="1"/>
          <p:nvPr/>
        </p:nvSpPr>
        <p:spPr>
          <a:xfrm>
            <a:off x="561557" y="3054816"/>
            <a:ext cx="2538294" cy="360000"/>
          </a:xfrm>
          <a:prstGeom prst="rect">
            <a:avLst/>
          </a:prstGeom>
          <a:solidFill>
            <a:schemeClr val="bg1"/>
          </a:solidFill>
          <a:ln>
            <a:solidFill>
              <a:schemeClr val="tx1"/>
            </a:solidFill>
          </a:ln>
        </p:spPr>
        <p:txBody>
          <a:bodyPr wrap="square" lIns="36000" tIns="36000" rIns="36000" bIns="36000" rtlCol="0" anchor="ctr" anchorCtr="0">
            <a:noAutofit/>
          </a:bodyPr>
          <a:lstStyle/>
          <a:p>
            <a:pPr marL="171450" indent="-171450">
              <a:buFont typeface="Wingdings" panose="05000000000000000000" pitchFamily="2" charset="2"/>
              <a:buChar char="Ø"/>
            </a:pPr>
            <a:r>
              <a:rPr lang="ja-JP" altLang="en-US" sz="1000" dirty="0" smtClean="0">
                <a:latin typeface="ＭＳ Ｐゴシック" panose="020B0600070205080204" pitchFamily="50" charset="-128"/>
                <a:ea typeface="ＭＳ Ｐゴシック" panose="020B0600070205080204" pitchFamily="50" charset="-128"/>
              </a:rPr>
              <a:t>民間の知恵と工夫を最大限に活かすプロジェクト</a:t>
            </a:r>
            <a:endParaRPr lang="ja-JP" altLang="en-US" sz="1000" dirty="0">
              <a:latin typeface="ＭＳ Ｐゴシック" panose="020B0600070205080204" pitchFamily="50" charset="-128"/>
              <a:ea typeface="ＭＳ Ｐゴシック" panose="020B0600070205080204" pitchFamily="50" charset="-128"/>
            </a:endParaRPr>
          </a:p>
        </p:txBody>
      </p:sp>
      <p:sp>
        <p:nvSpPr>
          <p:cNvPr id="127" name="正方形/長方形 126"/>
          <p:cNvSpPr/>
          <p:nvPr/>
        </p:nvSpPr>
        <p:spPr bwMode="gray">
          <a:xfrm>
            <a:off x="365760" y="1972642"/>
            <a:ext cx="3006090" cy="216000"/>
          </a:xfrm>
          <a:prstGeom prst="rect">
            <a:avLst/>
          </a:prstGeom>
          <a:solidFill>
            <a:schemeClr val="bg1">
              <a:lumMod val="85000"/>
            </a:schemeClr>
          </a:solidFill>
          <a:ln w="9525"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ＭＳ Ｐゴシック" panose="020B0600070205080204" pitchFamily="50" charset="-128"/>
                <a:ea typeface="ＭＳ Ｐゴシック" panose="020B0600070205080204" pitchFamily="50" charset="-128"/>
              </a:rPr>
              <a:t>取組みの方向性</a:t>
            </a:r>
          </a:p>
        </p:txBody>
      </p:sp>
      <p:sp>
        <p:nvSpPr>
          <p:cNvPr id="104" name="テキスト ボックス 103"/>
          <p:cNvSpPr txBox="1"/>
          <p:nvPr/>
        </p:nvSpPr>
        <p:spPr>
          <a:xfrm>
            <a:off x="408612" y="4849208"/>
            <a:ext cx="6120000" cy="396000"/>
          </a:xfrm>
          <a:prstGeom prst="rect">
            <a:avLst/>
          </a:prstGeom>
          <a:solidFill>
            <a:schemeClr val="accent4"/>
          </a:solidFill>
          <a:ln w="38100" algn="ctr">
            <a:noFill/>
            <a:miter lim="800000"/>
            <a:headEnd/>
            <a:tailEnd/>
          </a:ln>
          <a:effectLst>
            <a:outerShdw blurRad="50800" dist="38100" dir="2700000" algn="tl" rotWithShape="0">
              <a:prstClr val="black">
                <a:alpha val="40000"/>
              </a:prstClr>
            </a:outerShdw>
            <a:reflection blurRad="127000" stA="50000" endPos="50000" dist="38100" dir="5400000" sy="-100000" algn="bl" rotWithShape="0"/>
            <a:softEdge rad="31750"/>
          </a:effectLst>
        </p:spPr>
        <p:txBody>
          <a:bodyPr rot="0" spcFirstLastPara="0" vertOverflow="overflow" horzOverflow="overflow" vert="horz" wrap="square" lIns="36000" tIns="36000" rIns="36000" bIns="0" numCol="1" spcCol="0" rtlCol="0" fromWordArt="0" anchor="ctr" anchorCtr="0" forceAA="0" compatLnSpc="1">
            <a:prstTxWarp prst="textNoShape">
              <a:avLst/>
            </a:prstTxWarp>
            <a:noAutofit/>
          </a:bodyPr>
          <a:lstStyle>
            <a:defPPr>
              <a:defRPr lang="ja-JP"/>
            </a:defPPr>
            <a:lvl1pPr algn="ctr">
              <a:defRPr sz="1600" b="1">
                <a:solidFill>
                  <a:schemeClr val="bg1"/>
                </a:solidFill>
              </a:defRPr>
            </a:lvl1pPr>
          </a:lstStyle>
          <a:p>
            <a:pPr marL="354013"/>
            <a:r>
              <a:rPr lang="ja-JP" altLang="en-US" dirty="0">
                <a:latin typeface="+mn-ea"/>
              </a:rPr>
              <a:t>世界最高水準の成長型ＩＲ</a:t>
            </a:r>
            <a:endParaRPr lang="en-US" altLang="ja-JP" dirty="0">
              <a:latin typeface="+mn-ea"/>
            </a:endParaRPr>
          </a:p>
        </p:txBody>
      </p:sp>
      <p:sp>
        <p:nvSpPr>
          <p:cNvPr id="103" name="テキスト ボックス 102"/>
          <p:cNvSpPr txBox="1"/>
          <p:nvPr/>
        </p:nvSpPr>
        <p:spPr>
          <a:xfrm>
            <a:off x="391437" y="4884016"/>
            <a:ext cx="1758097" cy="183903"/>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defRPr lang="ja-JP"/>
            </a:defPPr>
            <a:lvl1pPr algn="ctr">
              <a:buFont typeface="Wingdings 2" pitchFamily="18" charset="2"/>
              <a:buNone/>
              <a:defRPr sz="1200" b="1"/>
            </a:lvl1pPr>
          </a:lstStyle>
          <a:p>
            <a:r>
              <a:rPr lang="ja-JP" altLang="en-US" sz="1100" dirty="0" smtClean="0">
                <a:solidFill>
                  <a:schemeClr val="bg1"/>
                </a:solidFill>
                <a:effectLst>
                  <a:outerShdw blurRad="38100" dist="38100" dir="2700000" algn="tl">
                    <a:srgbClr val="000000">
                      <a:alpha val="43137"/>
                    </a:srgbClr>
                  </a:outerShdw>
                </a:effectLst>
                <a:latin typeface="+mn-ea"/>
              </a:rPr>
              <a:t>大阪</a:t>
            </a:r>
            <a:r>
              <a:rPr lang="ja-JP" altLang="en-US" sz="1100" dirty="0">
                <a:solidFill>
                  <a:schemeClr val="bg1"/>
                </a:solidFill>
                <a:effectLst>
                  <a:outerShdw blurRad="38100" dist="38100" dir="2700000" algn="tl">
                    <a:srgbClr val="000000">
                      <a:alpha val="43137"/>
                    </a:srgbClr>
                  </a:outerShdw>
                </a:effectLst>
                <a:latin typeface="+mn-ea"/>
              </a:rPr>
              <a:t>ＩＲ</a:t>
            </a:r>
            <a:r>
              <a:rPr lang="ja-JP" altLang="en-US" sz="1100" dirty="0" smtClean="0">
                <a:solidFill>
                  <a:schemeClr val="bg1"/>
                </a:solidFill>
                <a:effectLst>
                  <a:outerShdw blurRad="38100" dist="38100" dir="2700000" algn="tl">
                    <a:srgbClr val="000000">
                      <a:alpha val="43137"/>
                    </a:srgbClr>
                  </a:outerShdw>
                </a:effectLst>
                <a:latin typeface="+mn-ea"/>
              </a:rPr>
              <a:t>の</a:t>
            </a:r>
            <a:r>
              <a:rPr lang="ja-JP" altLang="en-US" sz="1100" dirty="0">
                <a:solidFill>
                  <a:schemeClr val="bg1"/>
                </a:solidFill>
                <a:effectLst>
                  <a:outerShdw blurRad="38100" dist="38100" dir="2700000" algn="tl">
                    <a:srgbClr val="000000">
                      <a:alpha val="43137"/>
                    </a:srgbClr>
                  </a:outerShdw>
                </a:effectLst>
                <a:latin typeface="+mn-ea"/>
              </a:rPr>
              <a:t>基本コンセプト</a:t>
            </a:r>
          </a:p>
        </p:txBody>
      </p:sp>
      <p:sp>
        <p:nvSpPr>
          <p:cNvPr id="7" name="角丸四角形 6"/>
          <p:cNvSpPr/>
          <p:nvPr/>
        </p:nvSpPr>
        <p:spPr bwMode="gray">
          <a:xfrm>
            <a:off x="655550" y="5326069"/>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ja-JP" altLang="en-US" sz="1100" dirty="0" smtClean="0">
                <a:solidFill>
                  <a:schemeClr val="tx1"/>
                </a:solidFill>
                <a:latin typeface="+mn-ea"/>
                <a:cs typeface="Meiryo UI" pitchFamily="50" charset="-128"/>
              </a:rPr>
              <a:t>世界中から人</a:t>
            </a:r>
            <a:r>
              <a:rPr lang="ja-JP" altLang="en-US" sz="1100" dirty="0">
                <a:solidFill>
                  <a:schemeClr val="tx1"/>
                </a:solidFill>
                <a:latin typeface="+mn-ea"/>
                <a:cs typeface="Meiryo UI" pitchFamily="50" charset="-128"/>
              </a:rPr>
              <a:t>・モノ・投資</a:t>
            </a:r>
            <a:r>
              <a:rPr lang="ja-JP" altLang="en-US" sz="1100" dirty="0" smtClean="0">
                <a:solidFill>
                  <a:schemeClr val="tx1"/>
                </a:solidFill>
                <a:latin typeface="+mn-ea"/>
                <a:cs typeface="Meiryo UI" pitchFamily="50" charset="-128"/>
              </a:rPr>
              <a:t>を呼び込み、</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経済</a:t>
            </a:r>
            <a:r>
              <a:rPr lang="ja-JP" altLang="en-US" sz="1100" dirty="0">
                <a:solidFill>
                  <a:schemeClr val="tx1"/>
                </a:solidFill>
                <a:latin typeface="+mn-ea"/>
                <a:cs typeface="Meiryo UI" pitchFamily="50" charset="-128"/>
              </a:rPr>
              <a:t>成長</a:t>
            </a:r>
            <a:r>
              <a:rPr lang="ja-JP" altLang="en-US" sz="1100" dirty="0" smtClean="0">
                <a:solidFill>
                  <a:schemeClr val="tx1"/>
                </a:solidFill>
                <a:latin typeface="+mn-ea"/>
                <a:cs typeface="Meiryo UI" pitchFamily="50" charset="-128"/>
              </a:rPr>
              <a:t>のエンジンとするため、</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ビジネス客</a:t>
            </a:r>
            <a:r>
              <a:rPr lang="ja-JP" altLang="en-US" sz="1100" dirty="0">
                <a:solidFill>
                  <a:schemeClr val="tx1"/>
                </a:solidFill>
                <a:latin typeface="+mn-ea"/>
                <a:cs typeface="Meiryo UI" pitchFamily="50" charset="-128"/>
              </a:rPr>
              <a:t>、</a:t>
            </a:r>
            <a:r>
              <a:rPr lang="ja-JP" altLang="en-US" sz="1100" dirty="0" smtClean="0">
                <a:solidFill>
                  <a:schemeClr val="tx1"/>
                </a:solidFill>
                <a:latin typeface="+mn-ea"/>
                <a:cs typeface="Meiryo UI" pitchFamily="50" charset="-128"/>
              </a:rPr>
              <a:t>ファミリー層など</a:t>
            </a:r>
            <a:endParaRPr lang="en-US" altLang="ja-JP" sz="1100" dirty="0" smtClean="0">
              <a:solidFill>
                <a:schemeClr val="tx1"/>
              </a:solidFill>
              <a:latin typeface="+mn-ea"/>
              <a:cs typeface="Meiryo UI" pitchFamily="50" charset="-128"/>
            </a:endParaRPr>
          </a:p>
          <a:p>
            <a:pPr algn="ctr">
              <a:spcAft>
                <a:spcPts val="300"/>
              </a:spcAft>
            </a:pPr>
            <a:r>
              <a:rPr lang="ja-JP" altLang="en-US" sz="1100" dirty="0" smtClean="0">
                <a:solidFill>
                  <a:schemeClr val="tx1"/>
                </a:solidFill>
                <a:latin typeface="+mn-ea"/>
                <a:cs typeface="Meiryo UI" pitchFamily="50" charset="-128"/>
              </a:rPr>
              <a:t>世界</a:t>
            </a:r>
            <a:r>
              <a:rPr lang="ja-JP" altLang="en-US" sz="1100" dirty="0">
                <a:solidFill>
                  <a:schemeClr val="tx1"/>
                </a:solidFill>
                <a:latin typeface="+mn-ea"/>
                <a:cs typeface="Meiryo UI" pitchFamily="50" charset="-128"/>
              </a:rPr>
              <a:t>の幅広い</a:t>
            </a:r>
            <a:r>
              <a:rPr lang="ja-JP" altLang="en-US" sz="1100" dirty="0" smtClean="0">
                <a:solidFill>
                  <a:schemeClr val="tx1"/>
                </a:solidFill>
                <a:latin typeface="+mn-ea"/>
                <a:cs typeface="Meiryo UI" pitchFamily="50" charset="-128"/>
              </a:rPr>
              <a:t>層</a:t>
            </a:r>
            <a:r>
              <a:rPr lang="ja-JP" altLang="en-US" sz="1100" dirty="0" smtClean="0">
                <a:solidFill>
                  <a:prstClr val="black"/>
                </a:solidFill>
                <a:latin typeface="+mn-ea"/>
                <a:cs typeface="Meiryo UI" pitchFamily="50" charset="-128"/>
              </a:rPr>
              <a:t>をターゲット</a:t>
            </a:r>
            <a:r>
              <a:rPr lang="ja-JP" altLang="en-US" sz="1100" dirty="0">
                <a:solidFill>
                  <a:prstClr val="black"/>
                </a:solidFill>
                <a:latin typeface="+mn-ea"/>
                <a:cs typeface="Meiryo UI" pitchFamily="50" charset="-128"/>
              </a:rPr>
              <a:t>と</a:t>
            </a:r>
            <a:r>
              <a:rPr lang="ja-JP" altLang="en-US" sz="1100" dirty="0" smtClean="0">
                <a:solidFill>
                  <a:prstClr val="black"/>
                </a:solidFill>
                <a:latin typeface="+mn-ea"/>
                <a:cs typeface="Meiryo UI" pitchFamily="50" charset="-128"/>
              </a:rPr>
              <a:t>する</a:t>
            </a:r>
            <a:endParaRPr lang="en-US" altLang="ja-JP" sz="1100" dirty="0" smtClean="0">
              <a:solidFill>
                <a:prstClr val="black"/>
              </a:solidFill>
              <a:latin typeface="+mn-ea"/>
              <a:cs typeface="Meiryo UI" pitchFamily="50" charset="-128"/>
            </a:endParaRPr>
          </a:p>
          <a:p>
            <a:pPr algn="ctr"/>
            <a:r>
              <a:rPr lang="ja-JP" altLang="en-US" sz="1400" b="1" u="sng" dirty="0" smtClean="0">
                <a:solidFill>
                  <a:prstClr val="black"/>
                </a:solidFill>
                <a:latin typeface="+mn-ea"/>
                <a:cs typeface="Meiryo UI" pitchFamily="50" charset="-128"/>
              </a:rPr>
              <a:t>「世界最高水準」 のＩＲ</a:t>
            </a:r>
            <a:endParaRPr lang="en-US" altLang="ja-JP" sz="1400" b="1" dirty="0">
              <a:latin typeface="+mn-ea"/>
              <a:cs typeface="Meiryo UI" pitchFamily="50" charset="-128"/>
            </a:endParaRPr>
          </a:p>
        </p:txBody>
      </p:sp>
      <p:sp>
        <p:nvSpPr>
          <p:cNvPr id="41" name="角丸四角形 40"/>
          <p:cNvSpPr/>
          <p:nvPr/>
        </p:nvSpPr>
        <p:spPr bwMode="gray">
          <a:xfrm>
            <a:off x="3631151" y="5314352"/>
            <a:ext cx="2664000" cy="10800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wrap="square" rtlCol="0" anchor="ctr" anchorCtr="0">
            <a:noAutofit/>
          </a:bodyPr>
          <a:lstStyle/>
          <a:p>
            <a:pPr algn="ctr"/>
            <a:r>
              <a:rPr lang="en-US" altLang="ja-JP" sz="1100" dirty="0">
                <a:solidFill>
                  <a:schemeClr val="tx1"/>
                </a:solidFill>
                <a:latin typeface="+mn-ea"/>
                <a:cs typeface="Meiryo UI" pitchFamily="50" charset="-128"/>
              </a:rPr>
              <a:t>50</a:t>
            </a:r>
            <a:r>
              <a:rPr lang="ja-JP" altLang="en-US" sz="1100" dirty="0">
                <a:solidFill>
                  <a:schemeClr val="tx1"/>
                </a:solidFill>
                <a:latin typeface="+mn-ea"/>
                <a:cs typeface="Meiryo UI" pitchFamily="50" charset="-128"/>
              </a:rPr>
              <a:t>年・</a:t>
            </a:r>
            <a:r>
              <a:rPr lang="en-US" altLang="ja-JP" sz="1100" dirty="0">
                <a:solidFill>
                  <a:schemeClr val="tx1"/>
                </a:solidFill>
                <a:latin typeface="+mn-ea"/>
                <a:cs typeface="Meiryo UI" pitchFamily="50" charset="-128"/>
              </a:rPr>
              <a:t>100</a:t>
            </a:r>
            <a:r>
              <a:rPr lang="ja-JP" altLang="en-US" sz="1100" dirty="0">
                <a:solidFill>
                  <a:schemeClr val="tx1"/>
                </a:solidFill>
                <a:latin typeface="+mn-ea"/>
                <a:cs typeface="Meiryo UI" pitchFamily="50" charset="-128"/>
              </a:rPr>
              <a:t>年先を見据え</a:t>
            </a:r>
            <a:r>
              <a:rPr lang="ja-JP" altLang="en-US" sz="1100" dirty="0" smtClean="0">
                <a:solidFill>
                  <a:schemeClr val="tx1"/>
                </a:solidFill>
                <a:latin typeface="+mn-ea"/>
                <a:cs typeface="Meiryo UI" pitchFamily="50" charset="-128"/>
              </a:rPr>
              <a:t>、</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初期投資だけでなく、</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常に</a:t>
            </a:r>
            <a:r>
              <a:rPr lang="ja-JP" altLang="en-US" sz="1100" dirty="0">
                <a:solidFill>
                  <a:schemeClr val="tx1"/>
                </a:solidFill>
                <a:latin typeface="+mn-ea"/>
                <a:cs typeface="Meiryo UI" pitchFamily="50" charset="-128"/>
              </a:rPr>
              <a:t>時代の</a:t>
            </a:r>
            <a:r>
              <a:rPr lang="ja-JP" altLang="en-US" sz="1100" dirty="0" smtClean="0">
                <a:solidFill>
                  <a:schemeClr val="tx1"/>
                </a:solidFill>
                <a:latin typeface="+mn-ea"/>
                <a:cs typeface="Meiryo UI" pitchFamily="50" charset="-128"/>
              </a:rPr>
              <a:t>最先端となる</a:t>
            </a:r>
            <a:endParaRPr lang="en-US" altLang="ja-JP" sz="1100" dirty="0" smtClean="0">
              <a:solidFill>
                <a:schemeClr val="tx1"/>
              </a:solidFill>
              <a:latin typeface="+mn-ea"/>
              <a:cs typeface="Meiryo UI" pitchFamily="50" charset="-128"/>
            </a:endParaRPr>
          </a:p>
          <a:p>
            <a:pPr algn="ctr"/>
            <a:r>
              <a:rPr lang="ja-JP" altLang="en-US" sz="1100" dirty="0" smtClean="0">
                <a:solidFill>
                  <a:schemeClr val="tx1"/>
                </a:solidFill>
                <a:latin typeface="+mn-ea"/>
                <a:cs typeface="Meiryo UI" pitchFamily="50" charset="-128"/>
              </a:rPr>
              <a:t>施設</a:t>
            </a:r>
            <a:r>
              <a:rPr lang="ja-JP" altLang="en-US" sz="1100" dirty="0">
                <a:solidFill>
                  <a:schemeClr val="tx1"/>
                </a:solidFill>
                <a:latin typeface="+mn-ea"/>
                <a:cs typeface="Meiryo UI" pitchFamily="50" charset="-128"/>
              </a:rPr>
              <a:t>・機能とサービス</a:t>
            </a:r>
            <a:r>
              <a:rPr lang="ja-JP" altLang="en-US" sz="1100" dirty="0" smtClean="0">
                <a:solidFill>
                  <a:schemeClr val="tx1"/>
                </a:solidFill>
                <a:latin typeface="+mn-ea"/>
                <a:cs typeface="Meiryo UI" pitchFamily="50" charset="-128"/>
              </a:rPr>
              <a:t>で変化</a:t>
            </a:r>
            <a:r>
              <a:rPr lang="ja-JP" altLang="en-US" sz="1100" dirty="0">
                <a:solidFill>
                  <a:schemeClr val="tx1"/>
                </a:solidFill>
                <a:latin typeface="+mn-ea"/>
                <a:cs typeface="Meiryo UI" pitchFamily="50" charset="-128"/>
              </a:rPr>
              <a:t>を</a:t>
            </a:r>
            <a:r>
              <a:rPr lang="ja-JP" altLang="en-US" sz="1100" dirty="0" smtClean="0">
                <a:solidFill>
                  <a:schemeClr val="tx1"/>
                </a:solidFill>
                <a:latin typeface="+mn-ea"/>
                <a:cs typeface="Meiryo UI" pitchFamily="50" charset="-128"/>
              </a:rPr>
              <a:t>遂げる</a:t>
            </a:r>
            <a:endParaRPr lang="en-US" altLang="ja-JP" sz="1100" dirty="0">
              <a:solidFill>
                <a:schemeClr val="tx1"/>
              </a:solidFill>
              <a:latin typeface="+mn-ea"/>
              <a:cs typeface="Meiryo UI" pitchFamily="50" charset="-128"/>
            </a:endParaRPr>
          </a:p>
          <a:p>
            <a:pPr algn="ctr">
              <a:spcBef>
                <a:spcPts val="300"/>
              </a:spcBef>
            </a:pPr>
            <a:r>
              <a:rPr lang="ja-JP" altLang="en-US" sz="1400" b="1" u="sng" dirty="0" smtClean="0">
                <a:solidFill>
                  <a:schemeClr val="tx1"/>
                </a:solidFill>
                <a:latin typeface="+mn-ea"/>
                <a:cs typeface="Meiryo UI" pitchFamily="50" charset="-128"/>
              </a:rPr>
              <a:t>「</a:t>
            </a:r>
            <a:r>
              <a:rPr lang="ja-JP" altLang="en-US" sz="1400" b="1" u="sng" dirty="0">
                <a:solidFill>
                  <a:schemeClr val="tx1"/>
                </a:solidFill>
                <a:latin typeface="+mn-ea"/>
                <a:cs typeface="Meiryo UI" pitchFamily="50" charset="-128"/>
              </a:rPr>
              <a:t>成長型」 のＩＲ</a:t>
            </a:r>
          </a:p>
        </p:txBody>
      </p:sp>
      <p:sp>
        <p:nvSpPr>
          <p:cNvPr id="31" name="正方形/長方形 30"/>
          <p:cNvSpPr/>
          <p:nvPr/>
        </p:nvSpPr>
        <p:spPr bwMode="gray">
          <a:xfrm>
            <a:off x="429877" y="4873383"/>
            <a:ext cx="6066616" cy="1658702"/>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46" name="正方形/長方形 45"/>
          <p:cNvSpPr/>
          <p:nvPr/>
        </p:nvSpPr>
        <p:spPr>
          <a:xfrm>
            <a:off x="2110615" y="8348408"/>
            <a:ext cx="1307287" cy="374461"/>
          </a:xfrm>
          <a:prstGeom prst="rect">
            <a:avLst/>
          </a:prstGeom>
        </p:spPr>
        <p:txBody>
          <a:bodyPr wrap="square" lIns="36000" rIns="36000">
            <a:spAutoFit/>
          </a:bodyPr>
          <a:lstStyle/>
          <a:p>
            <a:pPr algn="ctr">
              <a:lnSpc>
                <a:spcPts val="2200"/>
              </a:lnSpc>
            </a:pPr>
            <a:endParaRPr lang="en-US" altLang="ja-JP" sz="1600" b="1" dirty="0">
              <a:solidFill>
                <a:prstClr val="black"/>
              </a:solidFill>
              <a:latin typeface="+mn-ea"/>
              <a:cs typeface="Meiryo UI" pitchFamily="50" charset="-128"/>
            </a:endParaRPr>
          </a:p>
        </p:txBody>
      </p:sp>
      <p:pic>
        <p:nvPicPr>
          <p:cNvPr id="47" name="図 46"/>
          <p:cNvPicPr>
            <a:picLocks noChangeAspect="1"/>
          </p:cNvPicPr>
          <p:nvPr/>
        </p:nvPicPr>
        <p:blipFill rotWithShape="1">
          <a:blip r:embed="rId2">
            <a:extLst>
              <a:ext uri="{28A0092B-C50C-407E-A947-70E740481C1C}">
                <a14:useLocalDpi xmlns:a14="http://schemas.microsoft.com/office/drawing/2010/main" val="0"/>
              </a:ext>
            </a:extLst>
          </a:blip>
          <a:srcRect l="14024" t="19697" r="6867" b="175"/>
          <a:stretch/>
        </p:blipFill>
        <p:spPr>
          <a:xfrm>
            <a:off x="1052710" y="6918316"/>
            <a:ext cx="4982591" cy="2906338"/>
          </a:xfrm>
          <a:prstGeom prst="rect">
            <a:avLst/>
          </a:prstGeom>
          <a:ln>
            <a:noFill/>
          </a:ln>
          <a:effectLst>
            <a:softEdge rad="112500"/>
          </a:effectLst>
        </p:spPr>
      </p:pic>
      <p:sp>
        <p:nvSpPr>
          <p:cNvPr id="48" name="正方形/長方形 47"/>
          <p:cNvSpPr/>
          <p:nvPr/>
        </p:nvSpPr>
        <p:spPr bwMode="gray">
          <a:xfrm>
            <a:off x="357788" y="6996979"/>
            <a:ext cx="5980335" cy="2775356"/>
          </a:xfrm>
          <a:prstGeom prst="rect">
            <a:avLst/>
          </a:prstGeom>
          <a:solidFill>
            <a:schemeClr val="bg1">
              <a:alpha val="80000"/>
            </a:schemeClr>
          </a:solidFill>
          <a:ln w="12700" algn="ctr">
            <a:noFill/>
            <a:miter lim="800000"/>
            <a:headEnd/>
            <a:tailEnd/>
          </a:ln>
        </p:spPr>
        <p:txBody>
          <a:bodyPr rot="0" spcFirstLastPara="0" vertOverflow="overflow" horzOverflow="overflow" vert="horz" wrap="square" lIns="72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latin typeface="+mn-ea"/>
            </a:endParaRPr>
          </a:p>
        </p:txBody>
      </p:sp>
      <p:sp>
        <p:nvSpPr>
          <p:cNvPr id="49" name="正方形/長方形 48"/>
          <p:cNvSpPr/>
          <p:nvPr/>
        </p:nvSpPr>
        <p:spPr bwMode="gray">
          <a:xfrm>
            <a:off x="408612" y="6942791"/>
            <a:ext cx="6106834" cy="2860417"/>
          </a:xfrm>
          <a:prstGeom prst="rect">
            <a:avLst/>
          </a:prstGeom>
          <a:noFill/>
          <a:ln w="28575" algn="ctr">
            <a:solidFill>
              <a:schemeClr val="accent4"/>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lgn="just">
              <a:buFont typeface="Wingdings" panose="05000000000000000000" pitchFamily="2" charset="2"/>
              <a:buChar char="Ø"/>
            </a:pPr>
            <a:endParaRPr lang="ja-JP" altLang="en-US" sz="1200" dirty="0" smtClean="0">
              <a:solidFill>
                <a:prstClr val="black"/>
              </a:solidFill>
              <a:latin typeface="+mn-ea"/>
            </a:endParaRPr>
          </a:p>
        </p:txBody>
      </p:sp>
      <p:sp>
        <p:nvSpPr>
          <p:cNvPr id="50" name="Oval 7"/>
          <p:cNvSpPr>
            <a:spLocks noChangeAspect="1"/>
          </p:cNvSpPr>
          <p:nvPr/>
        </p:nvSpPr>
        <p:spPr bwMode="gray">
          <a:xfrm flipV="1">
            <a:off x="2817597" y="7989399"/>
            <a:ext cx="1152000" cy="1152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1" name="Oval 35"/>
          <p:cNvSpPr>
            <a:spLocks noChangeAspect="1"/>
          </p:cNvSpPr>
          <p:nvPr/>
        </p:nvSpPr>
        <p:spPr bwMode="gray">
          <a:xfrm flipV="1">
            <a:off x="3393214" y="7222041"/>
            <a:ext cx="1152000" cy="1152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2" name="Oval 36"/>
          <p:cNvSpPr>
            <a:spLocks noChangeAspect="1"/>
          </p:cNvSpPr>
          <p:nvPr/>
        </p:nvSpPr>
        <p:spPr bwMode="gray">
          <a:xfrm flipV="1">
            <a:off x="2286765" y="7222041"/>
            <a:ext cx="1152000" cy="1152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smtClean="0">
              <a:solidFill>
                <a:prstClr val="white"/>
              </a:solidFill>
              <a:latin typeface="+mn-ea"/>
            </a:endParaRPr>
          </a:p>
        </p:txBody>
      </p:sp>
      <p:sp>
        <p:nvSpPr>
          <p:cNvPr id="53" name="正方形/長方形 52"/>
          <p:cNvSpPr/>
          <p:nvPr/>
        </p:nvSpPr>
        <p:spPr bwMode="gray">
          <a:xfrm>
            <a:off x="538768" y="7279074"/>
            <a:ext cx="1332000" cy="432000"/>
          </a:xfrm>
          <a:prstGeom prst="rect">
            <a:avLst/>
          </a:prstGeom>
          <a:solidFill>
            <a:schemeClr val="accent1"/>
          </a:solidFill>
          <a:ln w="19050" algn="ctr">
            <a:solidFill>
              <a:schemeClr val="accent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１　時間軸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成長</a:t>
            </a:r>
            <a:r>
              <a:rPr lang="ja-JP" altLang="en-US" sz="1100" b="1" dirty="0">
                <a:solidFill>
                  <a:prstClr val="white"/>
                </a:solidFill>
                <a:latin typeface="+mn-ea"/>
                <a:cs typeface="Meiryo UI" pitchFamily="50" charset="-128"/>
              </a:rPr>
              <a:t>・発展</a:t>
            </a:r>
          </a:p>
        </p:txBody>
      </p:sp>
      <p:sp>
        <p:nvSpPr>
          <p:cNvPr id="54" name="正方形/長方形 53"/>
          <p:cNvSpPr/>
          <p:nvPr/>
        </p:nvSpPr>
        <p:spPr bwMode="gray">
          <a:xfrm>
            <a:off x="5086193" y="7264821"/>
            <a:ext cx="1332000" cy="432000"/>
          </a:xfrm>
          <a:prstGeom prst="rect">
            <a:avLst/>
          </a:prstGeom>
          <a:solidFill>
            <a:srgbClr val="ED8B00"/>
          </a:solidFill>
          <a:ln w="1905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white"/>
                </a:solidFill>
                <a:latin typeface="+mn-ea"/>
                <a:cs typeface="Meiryo UI" pitchFamily="50" charset="-128"/>
              </a:rPr>
              <a:t>２　空間軸</a:t>
            </a:r>
            <a:r>
              <a:rPr lang="ja-JP" altLang="en-US" sz="1100" b="1" dirty="0">
                <a:solidFill>
                  <a:prstClr val="white"/>
                </a:solidFill>
                <a:latin typeface="+mn-ea"/>
                <a:cs typeface="Meiryo UI" pitchFamily="50" charset="-128"/>
              </a:rPr>
              <a:t>に</a:t>
            </a:r>
            <a:r>
              <a:rPr lang="ja-JP" altLang="en-US" sz="1100" b="1" dirty="0" smtClean="0">
                <a:solidFill>
                  <a:prstClr val="white"/>
                </a:solidFill>
                <a:latin typeface="+mn-ea"/>
                <a:cs typeface="Meiryo UI" pitchFamily="50" charset="-128"/>
              </a:rPr>
              <a:t>沿った</a:t>
            </a:r>
            <a:endParaRPr lang="en-US" altLang="ja-JP" sz="1100" b="1" dirty="0" smtClean="0">
              <a:solidFill>
                <a:prstClr val="white"/>
              </a:solidFill>
              <a:latin typeface="+mn-ea"/>
              <a:cs typeface="Meiryo UI" pitchFamily="50" charset="-128"/>
            </a:endParaRPr>
          </a:p>
          <a:p>
            <a:pPr algn="ctr">
              <a:buFont typeface="Wingdings 2" pitchFamily="18" charset="2"/>
              <a:buNone/>
            </a:pPr>
            <a:r>
              <a:rPr lang="ja-JP" altLang="en-US" sz="1100" b="1" dirty="0" smtClean="0">
                <a:solidFill>
                  <a:prstClr val="white"/>
                </a:solidFill>
                <a:latin typeface="+mn-ea"/>
                <a:cs typeface="Meiryo UI" pitchFamily="50" charset="-128"/>
              </a:rPr>
              <a:t>　成長</a:t>
            </a:r>
            <a:r>
              <a:rPr lang="ja-JP" altLang="en-US" sz="1100" b="1" dirty="0">
                <a:solidFill>
                  <a:prstClr val="white"/>
                </a:solidFill>
                <a:latin typeface="+mn-ea"/>
                <a:cs typeface="Meiryo UI" pitchFamily="50" charset="-128"/>
              </a:rPr>
              <a:t>・波及</a:t>
            </a:r>
          </a:p>
        </p:txBody>
      </p:sp>
      <p:sp>
        <p:nvSpPr>
          <p:cNvPr id="55" name="正方形/長方形 54"/>
          <p:cNvSpPr/>
          <p:nvPr/>
        </p:nvSpPr>
        <p:spPr>
          <a:xfrm>
            <a:off x="2281462" y="7484517"/>
            <a:ext cx="1131589"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夢と未来を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創造するＩＲ</a:t>
            </a:r>
            <a:endParaRPr lang="ja-JP" altLang="en-US" sz="1300" b="1" dirty="0">
              <a:solidFill>
                <a:srgbClr val="012169"/>
              </a:solidFill>
              <a:latin typeface="+mn-ea"/>
              <a:cs typeface="ＭＳ Ｐゴシック" panose="020B0600070205080204" pitchFamily="50" charset="-128"/>
            </a:endParaRPr>
          </a:p>
        </p:txBody>
      </p:sp>
      <p:sp>
        <p:nvSpPr>
          <p:cNvPr id="56" name="正方形/長方形 55"/>
          <p:cNvSpPr/>
          <p:nvPr/>
        </p:nvSpPr>
        <p:spPr>
          <a:xfrm>
            <a:off x="2854008" y="8326917"/>
            <a:ext cx="1122570" cy="553998"/>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「夢洲」を</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活かすＩＲ</a:t>
            </a:r>
            <a:endParaRPr lang="ja-JP" altLang="en-US" sz="1300" b="1" dirty="0">
              <a:solidFill>
                <a:srgbClr val="012169"/>
              </a:solidFill>
              <a:latin typeface="+mn-ea"/>
              <a:cs typeface="ＭＳ Ｐゴシック" panose="020B0600070205080204" pitchFamily="50" charset="-128"/>
            </a:endParaRPr>
          </a:p>
        </p:txBody>
      </p:sp>
      <p:sp>
        <p:nvSpPr>
          <p:cNvPr id="57" name="正方形/長方形 56"/>
          <p:cNvSpPr/>
          <p:nvPr/>
        </p:nvSpPr>
        <p:spPr>
          <a:xfrm>
            <a:off x="3312966" y="7325509"/>
            <a:ext cx="1383121" cy="1015663"/>
          </a:xfrm>
          <a:prstGeom prst="rect">
            <a:avLst/>
          </a:prstGeom>
        </p:spPr>
        <p:txBody>
          <a:bodyPr wrap="square">
            <a:spAutoFit/>
          </a:bodyPr>
          <a:lstStyle/>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ひろがり・</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 つながりを</a:t>
            </a:r>
            <a:endParaRPr lang="en-US" altLang="ja-JP" sz="1300" b="1" cap="small" dirty="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生み出す</a:t>
            </a:r>
            <a:endParaRPr lang="en-US" altLang="ja-JP" sz="1300" b="1" cap="small" dirty="0" smtClean="0">
              <a:solidFill>
                <a:srgbClr val="012169"/>
              </a:solidFill>
              <a:effectLst>
                <a:glow rad="228600">
                  <a:prstClr val="white">
                    <a:alpha val="87000"/>
                  </a:prstClr>
                </a:glow>
              </a:effectLst>
              <a:latin typeface="+mn-ea"/>
              <a:cs typeface="Times New Roman" panose="02020603050405020304" pitchFamily="18" charset="0"/>
            </a:endParaRPr>
          </a:p>
          <a:p>
            <a:pPr algn="ctr">
              <a:lnSpc>
                <a:spcPts val="1800"/>
              </a:lnSpc>
              <a:tabLst>
                <a:tab pos="5748655" algn="l"/>
              </a:tabLst>
            </a:pPr>
            <a:r>
              <a:rPr lang="ja-JP" altLang="en-US" sz="1300" b="1" cap="small" dirty="0" smtClean="0">
                <a:solidFill>
                  <a:srgbClr val="012169"/>
                </a:solidFill>
                <a:effectLst>
                  <a:glow rad="228600">
                    <a:prstClr val="white">
                      <a:alpha val="87000"/>
                    </a:prstClr>
                  </a:glow>
                </a:effectLst>
                <a:latin typeface="+mn-ea"/>
                <a:cs typeface="Times New Roman" panose="02020603050405020304" pitchFamily="18" charset="0"/>
              </a:rPr>
              <a:t>ＩＲ</a:t>
            </a:r>
            <a:endParaRPr lang="ja-JP" altLang="en-US" sz="1300" b="1" dirty="0">
              <a:solidFill>
                <a:srgbClr val="012169"/>
              </a:solidFill>
              <a:latin typeface="+mn-ea"/>
              <a:cs typeface="ＭＳ Ｐゴシック" panose="020B0600070205080204" pitchFamily="50" charset="-128"/>
            </a:endParaRPr>
          </a:p>
        </p:txBody>
      </p:sp>
      <p:sp>
        <p:nvSpPr>
          <p:cNvPr id="58" name="正方形/長方形 57"/>
          <p:cNvSpPr/>
          <p:nvPr/>
        </p:nvSpPr>
        <p:spPr bwMode="gray">
          <a:xfrm>
            <a:off x="408612" y="6816617"/>
            <a:ext cx="6106834" cy="288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600" b="1" dirty="0" smtClean="0">
                <a:solidFill>
                  <a:schemeClr val="bg1"/>
                </a:solidFill>
                <a:latin typeface="+mn-ea"/>
              </a:rPr>
              <a:t>成長の方向性</a:t>
            </a:r>
            <a:endParaRPr lang="ja-JP" altLang="en-US" sz="1600" b="1" dirty="0">
              <a:solidFill>
                <a:schemeClr val="bg1"/>
              </a:solidFill>
              <a:latin typeface="+mn-ea"/>
            </a:endParaRPr>
          </a:p>
        </p:txBody>
      </p:sp>
      <p:sp>
        <p:nvSpPr>
          <p:cNvPr id="59" name="テキスト ボックス 58"/>
          <p:cNvSpPr txBox="1"/>
          <p:nvPr/>
        </p:nvSpPr>
        <p:spPr>
          <a:xfrm>
            <a:off x="531416" y="7717110"/>
            <a:ext cx="1584000" cy="935111"/>
          </a:xfrm>
          <a:prstGeom prst="rect">
            <a:avLst/>
          </a:prstGeom>
          <a:solidFill>
            <a:schemeClr val="accent1">
              <a:lumMod val="20000"/>
              <a:lumOff val="80000"/>
            </a:schemeClr>
          </a:solidFill>
          <a:ln w="9525">
            <a:solidFill>
              <a:schemeClr val="accent1"/>
            </a:solidFill>
          </a:ln>
        </p:spPr>
        <p:txBody>
          <a:bodyPr wrap="square" lIns="72000" tIns="36000" rIns="36000" bIns="36000" rtlCol="0" anchor="ctr" anchorCtr="0">
            <a:noAutofit/>
          </a:bodyPr>
          <a:lstStyle/>
          <a:p>
            <a:pPr defTabSz="901700"/>
            <a:r>
              <a:rPr lang="ja-JP" altLang="en-US" sz="1000" dirty="0" smtClean="0">
                <a:latin typeface="+mn-ea"/>
              </a:rPr>
              <a:t>常に</a:t>
            </a:r>
            <a:r>
              <a:rPr lang="ja-JP" altLang="en-US" sz="1000" dirty="0">
                <a:latin typeface="+mn-ea"/>
              </a:rPr>
              <a:t>世界水準の競争力と近未来を感じさせる魅力を備えることに</a:t>
            </a:r>
            <a:r>
              <a:rPr lang="ja-JP" altLang="en-US" sz="1000" dirty="0" smtClean="0">
                <a:latin typeface="+mn-ea"/>
              </a:rPr>
              <a:t>よる</a:t>
            </a:r>
            <a:endParaRPr lang="en-US" altLang="ja-JP" sz="1000" dirty="0" smtClean="0">
              <a:latin typeface="+mn-ea"/>
            </a:endParaRPr>
          </a:p>
          <a:p>
            <a:pPr defTabSz="901700"/>
            <a:r>
              <a:rPr lang="ja-JP" altLang="en-US" sz="1000" dirty="0" smtClean="0">
                <a:latin typeface="+mn-ea"/>
              </a:rPr>
              <a:t>将来</a:t>
            </a:r>
            <a:r>
              <a:rPr lang="ja-JP" altLang="en-US" sz="1000" dirty="0">
                <a:latin typeface="+mn-ea"/>
              </a:rPr>
              <a:t>に</a:t>
            </a:r>
            <a:r>
              <a:rPr lang="ja-JP" altLang="en-US" sz="1000" dirty="0" smtClean="0">
                <a:latin typeface="+mn-ea"/>
              </a:rPr>
              <a:t>わたっての</a:t>
            </a:r>
            <a:r>
              <a:rPr lang="ja-JP" altLang="en-US" sz="1000" dirty="0">
                <a:latin typeface="+mn-ea"/>
              </a:rPr>
              <a:t>持続的な成長・発展</a:t>
            </a:r>
            <a:endParaRPr lang="en-US" altLang="ja-JP" sz="1000" dirty="0">
              <a:latin typeface="+mn-ea"/>
            </a:endParaRPr>
          </a:p>
        </p:txBody>
      </p:sp>
      <p:sp>
        <p:nvSpPr>
          <p:cNvPr id="60" name="テキスト ボックス 59"/>
          <p:cNvSpPr txBox="1"/>
          <p:nvPr/>
        </p:nvSpPr>
        <p:spPr>
          <a:xfrm>
            <a:off x="4843447" y="7701950"/>
            <a:ext cx="1584000" cy="936000"/>
          </a:xfrm>
          <a:prstGeom prst="rect">
            <a:avLst/>
          </a:prstGeom>
          <a:solidFill>
            <a:srgbClr val="FFE8C5"/>
          </a:solidFill>
          <a:ln w="9525">
            <a:solidFill>
              <a:srgbClr val="ED8B00"/>
            </a:solidFill>
          </a:ln>
        </p:spPr>
        <p:txBody>
          <a:bodyPr wrap="square" lIns="72000" tIns="36000" rIns="36000" bIns="36000" rtlCol="0" anchor="ctr" anchorCtr="0">
            <a:noAutofit/>
          </a:bodyPr>
          <a:lstStyle/>
          <a:p>
            <a:pPr>
              <a:spcBef>
                <a:spcPts val="300"/>
              </a:spcBef>
            </a:pPr>
            <a:r>
              <a:rPr lang="ja-JP" altLang="en-US" sz="1000" dirty="0" smtClean="0">
                <a:latin typeface="+mn-ea"/>
              </a:rPr>
              <a:t>大阪</a:t>
            </a:r>
            <a:r>
              <a:rPr lang="ja-JP" altLang="en-US" sz="1000" dirty="0">
                <a:latin typeface="+mn-ea"/>
              </a:rPr>
              <a:t>ＩＲを訪れる世界中の人々と周辺地域とをつなぐとともに</a:t>
            </a:r>
            <a:r>
              <a:rPr lang="ja-JP" altLang="en-US" sz="1000" dirty="0" smtClean="0">
                <a:latin typeface="+mn-ea"/>
              </a:rPr>
              <a:t>、大阪</a:t>
            </a:r>
            <a:r>
              <a:rPr lang="ja-JP" altLang="en-US" sz="1000" dirty="0">
                <a:latin typeface="+mn-ea"/>
              </a:rPr>
              <a:t>・関西が誇る</a:t>
            </a:r>
            <a:r>
              <a:rPr lang="ja-JP" altLang="en-US" sz="1000" dirty="0" smtClean="0">
                <a:latin typeface="+mn-ea"/>
              </a:rPr>
              <a:t>最先端</a:t>
            </a:r>
            <a:r>
              <a:rPr lang="ja-JP" altLang="en-US" sz="1000" dirty="0">
                <a:latin typeface="+mn-ea"/>
              </a:rPr>
              <a:t>技術の世界発信による広域への波及効果</a:t>
            </a:r>
            <a:endParaRPr lang="en-US" altLang="ja-JP" sz="1000" dirty="0">
              <a:latin typeface="+mn-ea"/>
            </a:endParaRPr>
          </a:p>
        </p:txBody>
      </p:sp>
      <p:sp>
        <p:nvSpPr>
          <p:cNvPr id="61" name="テキスト ボックス 60"/>
          <p:cNvSpPr txBox="1"/>
          <p:nvPr/>
        </p:nvSpPr>
        <p:spPr>
          <a:xfrm>
            <a:off x="3193058" y="9243097"/>
            <a:ext cx="2498685" cy="419153"/>
          </a:xfrm>
          <a:prstGeom prst="rect">
            <a:avLst/>
          </a:prstGeom>
          <a:solidFill>
            <a:schemeClr val="accent3">
              <a:lumMod val="20000"/>
              <a:lumOff val="80000"/>
            </a:schemeClr>
          </a:solidFill>
          <a:ln w="9525">
            <a:solidFill>
              <a:schemeClr val="accent3"/>
            </a:solidFill>
          </a:ln>
        </p:spPr>
        <p:txBody>
          <a:bodyPr wrap="square" lIns="72000" tIns="36000" rIns="36000" bIns="36000" rtlCol="0" anchor="ctr" anchorCtr="0">
            <a:noAutofit/>
          </a:bodyPr>
          <a:lstStyle/>
          <a:p>
            <a:r>
              <a:rPr lang="ja-JP" altLang="en-US" sz="1000" dirty="0" smtClean="0">
                <a:latin typeface="+mn-ea"/>
              </a:rPr>
              <a:t>夢洲の立地</a:t>
            </a:r>
            <a:r>
              <a:rPr lang="ja-JP" altLang="en-US" sz="1000" dirty="0">
                <a:latin typeface="+mn-ea"/>
              </a:rPr>
              <a:t>特性をポテンシャルとして捉え</a:t>
            </a:r>
            <a:r>
              <a:rPr lang="ja-JP" altLang="en-US" sz="1000" dirty="0" smtClean="0">
                <a:latin typeface="+mn-ea"/>
              </a:rPr>
              <a:t>、</a:t>
            </a:r>
            <a:endParaRPr lang="en-US" altLang="ja-JP" sz="1000" dirty="0" smtClean="0">
              <a:latin typeface="+mn-ea"/>
            </a:endParaRPr>
          </a:p>
          <a:p>
            <a:r>
              <a:rPr lang="ja-JP" altLang="en-US" sz="1000" dirty="0" smtClean="0">
                <a:latin typeface="+mn-ea"/>
              </a:rPr>
              <a:t>それ</a:t>
            </a:r>
            <a:r>
              <a:rPr lang="ja-JP" altLang="en-US" sz="1000" dirty="0">
                <a:latin typeface="+mn-ea"/>
              </a:rPr>
              <a:t>を</a:t>
            </a:r>
            <a:r>
              <a:rPr lang="ja-JP" altLang="en-US" sz="1000" dirty="0" smtClean="0">
                <a:latin typeface="+mn-ea"/>
              </a:rPr>
              <a:t>活かすこと</a:t>
            </a:r>
            <a:r>
              <a:rPr lang="ja-JP" altLang="en-US" sz="1000" dirty="0">
                <a:latin typeface="+mn-ea"/>
              </a:rPr>
              <a:t>による新たな価値</a:t>
            </a:r>
            <a:r>
              <a:rPr lang="ja-JP" altLang="en-US" sz="1000" dirty="0" smtClean="0">
                <a:latin typeface="+mn-ea"/>
              </a:rPr>
              <a:t>創出</a:t>
            </a:r>
            <a:endParaRPr lang="ja-JP" altLang="en-US" sz="1000" dirty="0">
              <a:latin typeface="+mn-ea"/>
            </a:endParaRPr>
          </a:p>
        </p:txBody>
      </p:sp>
      <p:sp>
        <p:nvSpPr>
          <p:cNvPr id="62" name="正方形/長方形 61"/>
          <p:cNvSpPr/>
          <p:nvPr/>
        </p:nvSpPr>
        <p:spPr bwMode="gray">
          <a:xfrm>
            <a:off x="1742426" y="9250993"/>
            <a:ext cx="1440000" cy="411257"/>
          </a:xfrm>
          <a:prstGeom prst="rect">
            <a:avLst/>
          </a:prstGeom>
          <a:solidFill>
            <a:schemeClr val="accent3"/>
          </a:solidFill>
          <a:ln w="19050" algn="ctr">
            <a:solidFill>
              <a:schemeClr val="accent3"/>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p>
            <a:pPr>
              <a:buFont typeface="Wingdings 2" pitchFamily="18" charset="2"/>
              <a:buNone/>
            </a:pPr>
            <a:r>
              <a:rPr lang="ja-JP" altLang="en-US" sz="1100" b="1" dirty="0">
                <a:solidFill>
                  <a:prstClr val="white"/>
                </a:solidFill>
                <a:latin typeface="+mn-ea"/>
                <a:cs typeface="Meiryo UI" panose="020B0604030504040204" pitchFamily="50" charset="-128"/>
              </a:rPr>
              <a:t>３　ポテンシャル</a:t>
            </a:r>
            <a:r>
              <a:rPr lang="ja-JP" altLang="en-US" sz="1100" b="1" dirty="0" smtClean="0">
                <a:solidFill>
                  <a:prstClr val="white"/>
                </a:solidFill>
                <a:latin typeface="+mn-ea"/>
                <a:cs typeface="Meiryo UI" panose="020B0604030504040204" pitchFamily="50" charset="-128"/>
              </a:rPr>
              <a:t>を</a:t>
            </a:r>
            <a:endParaRPr lang="en-US" altLang="ja-JP" sz="1100" b="1" dirty="0">
              <a:solidFill>
                <a:prstClr val="white"/>
              </a:solidFill>
              <a:latin typeface="+mn-ea"/>
              <a:cs typeface="Meiryo UI" panose="020B0604030504040204" pitchFamily="50" charset="-128"/>
            </a:endParaRPr>
          </a:p>
          <a:p>
            <a:pPr>
              <a:buFont typeface="Wingdings 2" pitchFamily="18" charset="2"/>
              <a:buNone/>
            </a:pPr>
            <a:r>
              <a:rPr lang="ja-JP" altLang="en-US" sz="1100" b="1" dirty="0" smtClean="0">
                <a:solidFill>
                  <a:prstClr val="white"/>
                </a:solidFill>
                <a:latin typeface="+mn-ea"/>
                <a:cs typeface="Meiryo UI" panose="020B0604030504040204" pitchFamily="50" charset="-128"/>
              </a:rPr>
              <a:t>　　</a:t>
            </a:r>
            <a:r>
              <a:rPr lang="ja-JP" altLang="en-US" sz="1100" b="1" dirty="0">
                <a:solidFill>
                  <a:prstClr val="white"/>
                </a:solidFill>
                <a:latin typeface="+mn-ea"/>
                <a:cs typeface="Meiryo UI" panose="020B0604030504040204" pitchFamily="50" charset="-128"/>
              </a:rPr>
              <a:t> </a:t>
            </a:r>
            <a:r>
              <a:rPr lang="ja-JP" altLang="en-US" sz="1100" b="1" dirty="0" smtClean="0">
                <a:solidFill>
                  <a:prstClr val="white"/>
                </a:solidFill>
                <a:latin typeface="+mn-ea"/>
                <a:cs typeface="Meiryo UI" panose="020B0604030504040204" pitchFamily="50" charset="-128"/>
              </a:rPr>
              <a:t>活かした</a:t>
            </a:r>
            <a:r>
              <a:rPr lang="ja-JP" altLang="en-US" sz="1100" b="1" dirty="0">
                <a:solidFill>
                  <a:prstClr val="white"/>
                </a:solidFill>
                <a:latin typeface="+mn-ea"/>
                <a:cs typeface="Meiryo UI" panose="020B0604030504040204" pitchFamily="50" charset="-128"/>
              </a:rPr>
              <a:t>価値創出</a:t>
            </a:r>
          </a:p>
        </p:txBody>
      </p:sp>
      <p:sp>
        <p:nvSpPr>
          <p:cNvPr id="63" name="二等辺三角形 62"/>
          <p:cNvSpPr/>
          <p:nvPr/>
        </p:nvSpPr>
        <p:spPr bwMode="gray">
          <a:xfrm rot="10800000">
            <a:off x="2297398" y="6601726"/>
            <a:ext cx="2290763" cy="144000"/>
          </a:xfrm>
          <a:prstGeom prst="triangle">
            <a:avLst/>
          </a:prstGeom>
          <a:solidFill>
            <a:srgbClr val="A0DCFF"/>
          </a:solidFill>
          <a:ln w="12700" algn="ctr">
            <a:solidFill>
              <a:srgbClr val="A0DCFF"/>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Tree>
    <p:extLst>
      <p:ext uri="{BB962C8B-B14F-4D97-AF65-F5344CB8AC3E}">
        <p14:creationId xmlns:p14="http://schemas.microsoft.com/office/powerpoint/2010/main" val="886122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18</a:t>
            </a:fld>
            <a:endParaRPr lang="ja-JP" altLang="en-US" dirty="0">
              <a:solidFill>
                <a:prstClr val="black"/>
              </a:solidFill>
              <a:cs typeface="Arial" pitchFamily="34" charset="0"/>
            </a:endParaRPr>
          </a:p>
        </p:txBody>
      </p:sp>
      <p:sp>
        <p:nvSpPr>
          <p:cNvPr id="3" name="テキスト プレースホルダー 2"/>
          <p:cNvSpPr>
            <a:spLocks noGrp="1"/>
          </p:cNvSpPr>
          <p:nvPr>
            <p:ph type="body" sz="quarter" idx="11"/>
          </p:nvPr>
        </p:nvSpPr>
        <p:spPr/>
        <p:txBody>
          <a:bodyPr/>
          <a:lstStyle/>
          <a:p>
            <a:r>
              <a:rPr lang="ja-JP" altLang="en-US" dirty="0" smtClean="0">
                <a:latin typeface="ＭＳ Ｐゴシック" panose="020B0600070205080204" pitchFamily="50" charset="-128"/>
                <a:ea typeface="ＭＳ Ｐゴシック" panose="020B0600070205080204" pitchFamily="50" charset="-128"/>
              </a:rPr>
              <a:t>２－１－②．大阪</a:t>
            </a:r>
            <a:r>
              <a:rPr lang="ja-JP" altLang="en-US" dirty="0">
                <a:latin typeface="ＭＳ Ｐゴシック" panose="020B0600070205080204" pitchFamily="50" charset="-128"/>
                <a:ea typeface="ＭＳ Ｐゴシック" panose="020B0600070205080204" pitchFamily="50" charset="-128"/>
              </a:rPr>
              <a:t>ＩＲ</a:t>
            </a:r>
            <a:r>
              <a:rPr lang="ja-JP" altLang="en-US" dirty="0" smtClean="0">
                <a:latin typeface="ＭＳ Ｐゴシック" panose="020B0600070205080204" pitchFamily="50" charset="-128"/>
                <a:ea typeface="ＭＳ Ｐゴシック" panose="020B0600070205080204" pitchFamily="50" charset="-128"/>
              </a:rPr>
              <a:t>のめざす姿</a:t>
            </a:r>
            <a:endParaRPr lang="ja-JP" altLang="en-US" dirty="0">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52" name="テキスト ボックス 51"/>
          <p:cNvSpPr txBox="1"/>
          <p:nvPr/>
        </p:nvSpPr>
        <p:spPr>
          <a:xfrm>
            <a:off x="338257" y="1568972"/>
            <a:ext cx="6205728" cy="390699"/>
          </a:xfrm>
          <a:prstGeom prst="rect">
            <a:avLst/>
          </a:prstGeom>
          <a:noFill/>
        </p:spPr>
        <p:txBody>
          <a:bodyPr wrap="square" lIns="36000" tIns="36000" rIns="36000" bIns="36000" rtlCol="0" anchor="ctr" anchorCtr="0">
            <a:noAutofit/>
          </a:bodyPr>
          <a:lstStyle/>
          <a:p>
            <a:pPr marL="171450" indent="-171450">
              <a:buFont typeface="Wingdings" panose="05000000000000000000" pitchFamily="2" charset="2"/>
              <a:buChar char="n"/>
            </a:pPr>
            <a:endParaRPr lang="ja-JP" altLang="en-US" sz="1000" dirty="0">
              <a:latin typeface="+mn-ea"/>
            </a:endParaRPr>
          </a:p>
        </p:txBody>
      </p:sp>
      <p:sp>
        <p:nvSpPr>
          <p:cNvPr id="27" name="正方形/長方形 26"/>
          <p:cNvSpPr/>
          <p:nvPr/>
        </p:nvSpPr>
        <p:spPr bwMode="gray">
          <a:xfrm>
            <a:off x="442269" y="2210713"/>
            <a:ext cx="6155081" cy="6904712"/>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2" name="正方形/長方形 41"/>
          <p:cNvSpPr/>
          <p:nvPr/>
        </p:nvSpPr>
        <p:spPr bwMode="gray">
          <a:xfrm>
            <a:off x="442269" y="2200074"/>
            <a:ext cx="6128652" cy="360000"/>
          </a:xfrm>
          <a:prstGeom prst="rect">
            <a:avLst/>
          </a:prstGeom>
          <a:solidFill>
            <a:schemeClr val="accent4"/>
          </a:solidFill>
          <a:ln w="28575"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600" b="1" dirty="0" smtClean="0">
                <a:solidFill>
                  <a:schemeClr val="bg1"/>
                </a:solidFill>
                <a:latin typeface="+mn-ea"/>
              </a:rPr>
              <a:t>　　　　　　　　　　　　　大阪</a:t>
            </a:r>
            <a:r>
              <a:rPr lang="ja-JP" altLang="en-US" sz="1600" b="1" dirty="0">
                <a:solidFill>
                  <a:schemeClr val="bg1"/>
                </a:solidFill>
                <a:latin typeface="+mn-ea"/>
              </a:rPr>
              <a:t>ＩＲ</a:t>
            </a:r>
            <a:r>
              <a:rPr lang="ja-JP" altLang="en-US" sz="1600" b="1" dirty="0" smtClean="0">
                <a:solidFill>
                  <a:schemeClr val="bg1"/>
                </a:solidFill>
                <a:latin typeface="+mn-ea"/>
              </a:rPr>
              <a:t>の想定事業モデル　　　　　　　　</a:t>
            </a:r>
            <a:r>
              <a:rPr lang="en-US" altLang="ja-JP" sz="900" b="1" dirty="0" smtClean="0">
                <a:solidFill>
                  <a:schemeClr val="bg1"/>
                </a:solidFill>
                <a:latin typeface="+mn-ea"/>
              </a:rPr>
              <a:t>※</a:t>
            </a:r>
            <a:r>
              <a:rPr lang="ja-JP" altLang="en-US" sz="900" b="1" dirty="0" smtClean="0">
                <a:solidFill>
                  <a:schemeClr val="bg1"/>
                </a:solidFill>
                <a:latin typeface="+mn-ea"/>
              </a:rPr>
              <a:t>数値は概算</a:t>
            </a:r>
            <a:r>
              <a:rPr lang="ja-JP" altLang="en-US" sz="1600" b="1" dirty="0" smtClean="0">
                <a:solidFill>
                  <a:schemeClr val="bg1"/>
                </a:solidFill>
                <a:latin typeface="+mn-ea"/>
              </a:rPr>
              <a:t>　　　</a:t>
            </a:r>
            <a:endParaRPr lang="ja-JP" altLang="en-US" sz="1600" b="1" dirty="0">
              <a:solidFill>
                <a:schemeClr val="bg1"/>
              </a:solidFill>
              <a:latin typeface="+mn-ea"/>
            </a:endParaRPr>
          </a:p>
        </p:txBody>
      </p:sp>
      <p:pic>
        <p:nvPicPr>
          <p:cNvPr id="44" name="図 43"/>
          <p:cNvPicPr>
            <a:picLocks noChangeAspect="1"/>
          </p:cNvPicPr>
          <p:nvPr/>
        </p:nvPicPr>
        <p:blipFill rotWithShape="1">
          <a:blip r:embed="rId2" cstate="print">
            <a:extLst>
              <a:ext uri="{28A0092B-C50C-407E-A947-70E740481C1C}">
                <a14:useLocalDpi xmlns:a14="http://schemas.microsoft.com/office/drawing/2010/main" val="0"/>
              </a:ext>
            </a:extLst>
          </a:blip>
          <a:srcRect l="14024" t="19697" r="6867" b="175"/>
          <a:stretch/>
        </p:blipFill>
        <p:spPr>
          <a:xfrm>
            <a:off x="3795065" y="2697650"/>
            <a:ext cx="2641831" cy="1540976"/>
          </a:xfrm>
          <a:prstGeom prst="rect">
            <a:avLst/>
          </a:prstGeom>
          <a:ln>
            <a:noFill/>
          </a:ln>
          <a:effectLst>
            <a:softEdge rad="0"/>
          </a:effectLst>
        </p:spPr>
      </p:pic>
      <p:sp>
        <p:nvSpPr>
          <p:cNvPr id="7" name="角丸四角形 6"/>
          <p:cNvSpPr/>
          <p:nvPr/>
        </p:nvSpPr>
        <p:spPr bwMode="gray">
          <a:xfrm>
            <a:off x="626405" y="270226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敷地面積</a:t>
            </a:r>
          </a:p>
        </p:txBody>
      </p:sp>
      <p:sp>
        <p:nvSpPr>
          <p:cNvPr id="45" name="角丸四角形 44"/>
          <p:cNvSpPr/>
          <p:nvPr/>
        </p:nvSpPr>
        <p:spPr bwMode="gray">
          <a:xfrm>
            <a:off x="615771" y="3691448"/>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施設</a:t>
            </a:r>
            <a:r>
              <a:rPr lang="ja-JP" altLang="en-US" sz="1000" dirty="0">
                <a:latin typeface="Meiryo UI" panose="020B0604030504040204" pitchFamily="50" charset="-128"/>
                <a:ea typeface="Meiryo UI" panose="020B0604030504040204" pitchFamily="50" charset="-128"/>
              </a:rPr>
              <a:t>規模</a:t>
            </a:r>
            <a:endParaRPr kumimoji="1" lang="ja-JP" altLang="en-US" sz="1000" dirty="0" smtClean="0">
              <a:latin typeface="Meiryo UI" panose="020B0604030504040204" pitchFamily="50" charset="-128"/>
              <a:ea typeface="Meiryo UI" panose="020B0604030504040204" pitchFamily="50" charset="-128"/>
            </a:endParaRPr>
          </a:p>
        </p:txBody>
      </p:sp>
      <p:sp>
        <p:nvSpPr>
          <p:cNvPr id="46" name="角丸四角形 45"/>
          <p:cNvSpPr/>
          <p:nvPr/>
        </p:nvSpPr>
        <p:spPr bwMode="gray">
          <a:xfrm>
            <a:off x="615772" y="328151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投資規模</a:t>
            </a:r>
            <a:endParaRPr kumimoji="1" lang="ja-JP" altLang="en-US" sz="1000" dirty="0" smtClean="0">
              <a:latin typeface="Meiryo UI" panose="020B0604030504040204" pitchFamily="50" charset="-128"/>
              <a:ea typeface="Meiryo UI" panose="020B0604030504040204" pitchFamily="50" charset="-128"/>
            </a:endParaRPr>
          </a:p>
        </p:txBody>
      </p:sp>
      <p:sp>
        <p:nvSpPr>
          <p:cNvPr id="47" name="角丸四角形 46"/>
          <p:cNvSpPr/>
          <p:nvPr/>
        </p:nvSpPr>
        <p:spPr bwMode="gray">
          <a:xfrm>
            <a:off x="615771" y="463699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年間来場者数</a:t>
            </a:r>
            <a:endParaRPr kumimoji="1" lang="ja-JP" altLang="en-US" sz="1000" dirty="0" smtClean="0">
              <a:latin typeface="Meiryo UI" panose="020B0604030504040204" pitchFamily="50" charset="-128"/>
              <a:ea typeface="Meiryo UI" panose="020B0604030504040204" pitchFamily="50" charset="-128"/>
            </a:endParaRPr>
          </a:p>
        </p:txBody>
      </p:sp>
      <p:sp>
        <p:nvSpPr>
          <p:cNvPr id="61" name="角丸四角形 60"/>
          <p:cNvSpPr/>
          <p:nvPr/>
        </p:nvSpPr>
        <p:spPr bwMode="gray">
          <a:xfrm>
            <a:off x="626405" y="5485125"/>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年間売上</a:t>
            </a:r>
            <a:endParaRPr kumimoji="1" lang="ja-JP" altLang="en-US" sz="1000" dirty="0" smtClean="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864240" y="2707329"/>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約 </a:t>
            </a:r>
            <a:r>
              <a:rPr kumimoji="1" lang="en-US" altLang="ja-JP" sz="1000" dirty="0" smtClean="0">
                <a:latin typeface="+mn-ea"/>
              </a:rPr>
              <a:t>60ha</a:t>
            </a:r>
            <a:endParaRPr lang="en-US" altLang="ja-JP" sz="1000" dirty="0" smtClean="0">
              <a:latin typeface="+mn-ea"/>
            </a:endParaRPr>
          </a:p>
        </p:txBody>
      </p:sp>
      <p:sp>
        <p:nvSpPr>
          <p:cNvPr id="63" name="テキスト ボックス 62"/>
          <p:cNvSpPr txBox="1"/>
          <p:nvPr/>
        </p:nvSpPr>
        <p:spPr>
          <a:xfrm>
            <a:off x="1831234" y="3697882"/>
            <a:ext cx="1839984" cy="81906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kumimoji="1" lang="ja-JP" altLang="en-US" sz="1000" dirty="0" smtClean="0">
                <a:latin typeface="+mn-ea"/>
              </a:rPr>
              <a:t>総延床面積　</a:t>
            </a:r>
            <a:r>
              <a:rPr kumimoji="1" lang="en-US" altLang="ja-JP" sz="1000" dirty="0" smtClean="0">
                <a:latin typeface="+mn-ea"/>
              </a:rPr>
              <a:t>100</a:t>
            </a:r>
            <a:r>
              <a:rPr lang="ja-JP" altLang="en-US" sz="1000" dirty="0" smtClean="0">
                <a:latin typeface="+mn-ea"/>
              </a:rPr>
              <a:t> </a:t>
            </a:r>
            <a:r>
              <a:rPr kumimoji="1" lang="ja-JP" altLang="en-US" sz="1000" dirty="0" smtClean="0">
                <a:latin typeface="+mn-ea"/>
              </a:rPr>
              <a:t>万㎡</a:t>
            </a:r>
            <a:endParaRPr kumimoji="1" lang="en-US" altLang="ja-JP" sz="1000" dirty="0" smtClean="0">
              <a:latin typeface="+mn-ea"/>
            </a:endParaRPr>
          </a:p>
          <a:p>
            <a:pPr>
              <a:spcBef>
                <a:spcPts val="0"/>
              </a:spcBef>
              <a:spcAft>
                <a:spcPts val="300"/>
              </a:spcAft>
              <a:buSzPct val="100000"/>
            </a:pPr>
            <a:r>
              <a:rPr lang="ja-JP" altLang="en-US" sz="1050" dirty="0" smtClean="0">
                <a:latin typeface="+mn-ea"/>
              </a:rPr>
              <a:t>　 </a:t>
            </a:r>
            <a:r>
              <a:rPr lang="ja-JP" altLang="en-US" sz="1000" dirty="0" smtClean="0">
                <a:latin typeface="+mn-ea"/>
              </a:rPr>
              <a:t>・国際会議場：１万</a:t>
            </a:r>
            <a:r>
              <a:rPr lang="en-US" altLang="ja-JP" sz="1000" dirty="0" smtClean="0">
                <a:latin typeface="+mn-ea"/>
              </a:rPr>
              <a:t>2,000</a:t>
            </a:r>
            <a:r>
              <a:rPr lang="ja-JP" altLang="en-US" sz="1000" dirty="0" smtClean="0">
                <a:latin typeface="+mn-ea"/>
              </a:rPr>
              <a:t>人対応</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・展示場：</a:t>
            </a:r>
            <a:r>
              <a:rPr lang="en-US" altLang="ja-JP" sz="1000" dirty="0" smtClean="0">
                <a:latin typeface="+mn-ea"/>
              </a:rPr>
              <a:t>10</a:t>
            </a:r>
            <a:r>
              <a:rPr lang="ja-JP" altLang="en-US" sz="1000" dirty="0" smtClean="0">
                <a:latin typeface="+mn-ea"/>
              </a:rPr>
              <a:t>万㎡</a:t>
            </a:r>
            <a:endParaRPr lang="en-US" altLang="ja-JP" sz="1000" dirty="0" smtClean="0">
              <a:latin typeface="+mn-ea"/>
            </a:endParaRPr>
          </a:p>
          <a:p>
            <a:pPr>
              <a:spcBef>
                <a:spcPts val="0"/>
              </a:spcBef>
              <a:spcAft>
                <a:spcPts val="300"/>
              </a:spcAft>
              <a:buSzPct val="100000"/>
            </a:pPr>
            <a:r>
              <a:rPr lang="ja-JP" altLang="en-US" sz="1000" dirty="0">
                <a:latin typeface="+mn-ea"/>
              </a:rPr>
              <a:t>　</a:t>
            </a:r>
            <a:r>
              <a:rPr lang="ja-JP" altLang="en-US" sz="1000" dirty="0" smtClean="0">
                <a:latin typeface="+mn-ea"/>
              </a:rPr>
              <a:t> ・宿泊施設：</a:t>
            </a:r>
            <a:r>
              <a:rPr lang="en-US" altLang="ja-JP" sz="1000" dirty="0" smtClean="0">
                <a:latin typeface="+mn-ea"/>
              </a:rPr>
              <a:t>3,000</a:t>
            </a:r>
            <a:r>
              <a:rPr lang="ja-JP" altLang="en-US" sz="1000" dirty="0" smtClean="0">
                <a:latin typeface="+mn-ea"/>
              </a:rPr>
              <a:t>室　など</a:t>
            </a:r>
            <a:endParaRPr lang="en-US" altLang="ja-JP" sz="1000" dirty="0" smtClean="0">
              <a:latin typeface="+mn-ea"/>
            </a:endParaRPr>
          </a:p>
        </p:txBody>
      </p:sp>
      <p:sp>
        <p:nvSpPr>
          <p:cNvPr id="64" name="テキスト ボックス 63"/>
          <p:cNvSpPr txBox="1"/>
          <p:nvPr/>
        </p:nvSpPr>
        <p:spPr>
          <a:xfrm>
            <a:off x="1889102" y="3307952"/>
            <a:ext cx="910856"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50" dirty="0" smtClean="0">
                <a:latin typeface="+mn-ea"/>
              </a:rPr>
              <a:t>9,300 </a:t>
            </a:r>
            <a:r>
              <a:rPr lang="ja-JP" altLang="en-US" sz="1050" dirty="0" smtClean="0">
                <a:latin typeface="+mn-ea"/>
              </a:rPr>
              <a:t>億円</a:t>
            </a:r>
            <a:endParaRPr lang="en-US" altLang="ja-JP" sz="1050" dirty="0" smtClean="0">
              <a:latin typeface="+mn-ea"/>
            </a:endParaRPr>
          </a:p>
        </p:txBody>
      </p:sp>
      <p:sp>
        <p:nvSpPr>
          <p:cNvPr id="9" name="左大かっこ 8"/>
          <p:cNvSpPr/>
          <p:nvPr/>
        </p:nvSpPr>
        <p:spPr>
          <a:xfrm>
            <a:off x="1866242" y="3943448"/>
            <a:ext cx="45719" cy="53952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0" name="テキスト ボックス 29"/>
          <p:cNvSpPr txBox="1"/>
          <p:nvPr/>
        </p:nvSpPr>
        <p:spPr>
          <a:xfrm>
            <a:off x="246470" y="1514476"/>
            <a:ext cx="6474414" cy="600074"/>
          </a:xfrm>
          <a:prstGeom prst="rect">
            <a:avLst/>
          </a:prstGeom>
          <a:noFill/>
          <a:ln>
            <a:noFill/>
          </a:ln>
        </p:spPr>
        <p:txBody>
          <a:bodyPr wrap="square" lIns="72000" tIns="36000" rIns="72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71450" indent="-171450">
              <a:spcBef>
                <a:spcPts val="600"/>
              </a:spcBef>
              <a:buFont typeface="Wingdings" panose="05000000000000000000" pitchFamily="2" charset="2"/>
              <a:buChar char="n"/>
            </a:pPr>
            <a:r>
              <a:rPr lang="ja-JP" altLang="en-US" sz="1000" dirty="0" smtClean="0">
                <a:latin typeface="+mn-ea"/>
                <a:ea typeface="+mn-ea"/>
              </a:rPr>
              <a:t>大阪ＩＲの</a:t>
            </a:r>
            <a:r>
              <a:rPr lang="ja-JP" altLang="en-US" sz="1000" dirty="0">
                <a:latin typeface="+mn-ea"/>
                <a:ea typeface="+mn-ea"/>
              </a:rPr>
              <a:t>基本コンセプト、３つの成長の方向性のもと</a:t>
            </a:r>
            <a:r>
              <a:rPr lang="ja-JP" altLang="en-US" sz="1000" dirty="0" smtClean="0">
                <a:latin typeface="+mn-ea"/>
                <a:ea typeface="+mn-ea"/>
              </a:rPr>
              <a:t>、</a:t>
            </a:r>
            <a:r>
              <a:rPr lang="ja-JP" altLang="en-US" sz="1000" dirty="0">
                <a:latin typeface="+mn-ea"/>
                <a:ea typeface="+mn-ea"/>
              </a:rPr>
              <a:t>国際競争力の高い魅力ある滞在型観光の実現に向けて、 </a:t>
            </a:r>
            <a:r>
              <a:rPr lang="ja-JP" altLang="en-US" sz="1000" dirty="0" smtClean="0">
                <a:latin typeface="+mn-ea"/>
                <a:ea typeface="+mn-ea"/>
              </a:rPr>
              <a:t>「</a:t>
            </a:r>
            <a:r>
              <a:rPr lang="ja-JP" altLang="en-US" sz="1000" dirty="0">
                <a:latin typeface="+mn-ea"/>
                <a:ea typeface="+mn-ea"/>
              </a:rPr>
              <a:t>大阪の都市的な魅力」や「関西の豊富な観光資源」といった大阪・関西のポテンシャルを最大限に活用し</a:t>
            </a:r>
            <a:r>
              <a:rPr lang="ja-JP" altLang="en-US" sz="1000" dirty="0" smtClean="0">
                <a:latin typeface="+mn-ea"/>
                <a:ea typeface="+mn-ea"/>
              </a:rPr>
              <a:t>、</a:t>
            </a:r>
            <a:r>
              <a:rPr lang="ja-JP" altLang="en-US" sz="1000" dirty="0">
                <a:latin typeface="+mn-ea"/>
                <a:ea typeface="+mn-ea"/>
              </a:rPr>
              <a:t>日本経済のさらなる成長に寄与</a:t>
            </a:r>
            <a:r>
              <a:rPr lang="ja-JP" altLang="en-US" sz="1000" dirty="0" smtClean="0">
                <a:latin typeface="+mn-ea"/>
                <a:ea typeface="+mn-ea"/>
              </a:rPr>
              <a:t>する、大阪ならではのＩＲを実現する。</a:t>
            </a:r>
            <a:endParaRPr lang="ja-JP" altLang="en-US" sz="1000" dirty="0">
              <a:latin typeface="+mn-ea"/>
              <a:ea typeface="+mn-ea"/>
            </a:endParaRPr>
          </a:p>
        </p:txBody>
      </p:sp>
      <p:sp>
        <p:nvSpPr>
          <p:cNvPr id="33" name="正方形/長方形 32"/>
          <p:cNvSpPr/>
          <p:nvPr/>
        </p:nvSpPr>
        <p:spPr>
          <a:xfrm>
            <a:off x="595791" y="6705099"/>
            <a:ext cx="3032314" cy="348916"/>
          </a:xfrm>
          <a:prstGeom prst="rect">
            <a:avLst/>
          </a:prstGeom>
          <a:solidFill>
            <a:schemeClr val="bg1"/>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53156" indent="-270034">
              <a:lnSpc>
                <a:spcPts val="1064"/>
              </a:lnSpc>
            </a:pPr>
            <a:r>
              <a:rPr lang="ja-JP" altLang="en-US" sz="1200" b="1" dirty="0" smtClean="0">
                <a:solidFill>
                  <a:schemeClr val="tx1"/>
                </a:solidFill>
                <a:latin typeface="+mn-ea"/>
                <a:cs typeface="Meiryo UI" panose="020B0604030504040204" pitchFamily="50" charset="-128"/>
              </a:rPr>
              <a:t> ◆ 大阪・関西の持続的な成長に向けて</a:t>
            </a:r>
            <a:endParaRPr lang="ja-JP" altLang="en-US" sz="1200" b="1" dirty="0">
              <a:solidFill>
                <a:schemeClr val="tx1"/>
              </a:solidFill>
              <a:latin typeface="+mn-ea"/>
              <a:cs typeface="Meiryo UI" panose="020B0604030504040204" pitchFamily="50" charset="-128"/>
            </a:endParaRPr>
          </a:p>
        </p:txBody>
      </p:sp>
      <p:sp>
        <p:nvSpPr>
          <p:cNvPr id="6" name="角丸四角形 5"/>
          <p:cNvSpPr/>
          <p:nvPr/>
        </p:nvSpPr>
        <p:spPr bwMode="gray">
          <a:xfrm>
            <a:off x="566254" y="7152064"/>
            <a:ext cx="5903768" cy="1772862"/>
          </a:xfrm>
          <a:prstGeom prst="roundRect">
            <a:avLst>
              <a:gd name="adj" fmla="val 5763"/>
            </a:avLst>
          </a:prstGeom>
          <a:solidFill>
            <a:srgbClr val="DDEFE8"/>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67" name="テキスト ボックス 66"/>
          <p:cNvSpPr txBox="1"/>
          <p:nvPr/>
        </p:nvSpPr>
        <p:spPr>
          <a:xfrm>
            <a:off x="656863" y="7289389"/>
            <a:ext cx="5741430" cy="1550031"/>
          </a:xfrm>
          <a:prstGeom prst="rect">
            <a:avLst/>
          </a:prstGeom>
          <a:noFill/>
        </p:spPr>
        <p:txBody>
          <a:bodyPr wrap="square" lIns="36000" tIns="36000" rIns="36000" bIns="36000" rtlCol="0" anchor="ctr" anchorCtr="0">
            <a:spAutoFit/>
          </a:bodyPr>
          <a:lstStyle/>
          <a:p>
            <a:pPr marL="171450" indent="-171450">
              <a:spcAft>
                <a:spcPts val="300"/>
              </a:spcAft>
              <a:buFont typeface="Wingdings" panose="05000000000000000000" pitchFamily="2" charset="2"/>
              <a:buChar char="Ø"/>
            </a:pPr>
            <a:r>
              <a:rPr lang="ja-JP" altLang="en-US" sz="1050" b="1" u="sng" dirty="0" smtClean="0">
                <a:latin typeface="+mn-ea"/>
              </a:rPr>
              <a:t>行政・地域・</a:t>
            </a:r>
            <a:r>
              <a:rPr lang="en-US" altLang="ja-JP" sz="1050" b="1" u="sng" dirty="0" smtClean="0">
                <a:latin typeface="+mn-ea"/>
              </a:rPr>
              <a:t>IR</a:t>
            </a:r>
            <a:r>
              <a:rPr lang="ja-JP" altLang="en-US" sz="1050" b="1" u="sng" dirty="0" smtClean="0">
                <a:latin typeface="+mn-ea"/>
              </a:rPr>
              <a:t>事業者による協議体の設置</a:t>
            </a:r>
            <a:endParaRPr lang="en-US" altLang="ja-JP" sz="1050" b="1" u="sng" dirty="0" smtClean="0">
              <a:latin typeface="+mn-ea"/>
            </a:endParaRPr>
          </a:p>
          <a:p>
            <a:r>
              <a:rPr lang="ja-JP" altLang="en-US" sz="1000" dirty="0" smtClean="0">
                <a:latin typeface="+mn-ea"/>
              </a:rPr>
              <a:t>　　・ </a:t>
            </a:r>
            <a:r>
              <a:rPr lang="ja-JP" altLang="en-US" sz="1000" dirty="0">
                <a:latin typeface="+mn-ea"/>
              </a:rPr>
              <a:t>ＩＲ</a:t>
            </a:r>
            <a:r>
              <a:rPr lang="ja-JP" altLang="en-US" sz="1000" dirty="0" smtClean="0">
                <a:latin typeface="+mn-ea"/>
              </a:rPr>
              <a:t>事業者の決定後、開業準備の段階をはじめ、開業以降においても、地域の発展やＭＩＣＥの誘致・</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推進、ギャンブル等依存症対策などについて、府・市や経済界、ＩＲ事業者等による協議体を設置する</a:t>
            </a:r>
            <a:endParaRPr lang="en-US" altLang="ja-JP" sz="1000" dirty="0" smtClean="0">
              <a:latin typeface="+mn-ea"/>
            </a:endParaRPr>
          </a:p>
          <a:p>
            <a:r>
              <a:rPr lang="en-US" altLang="ja-JP" sz="1000" dirty="0">
                <a:latin typeface="+mn-ea"/>
              </a:rPr>
              <a:t> </a:t>
            </a:r>
            <a:r>
              <a:rPr lang="en-US" altLang="ja-JP" sz="1000" dirty="0" smtClean="0">
                <a:latin typeface="+mn-ea"/>
              </a:rPr>
              <a:t>     </a:t>
            </a:r>
            <a:r>
              <a:rPr lang="ja-JP" altLang="en-US" sz="1000" dirty="0" smtClean="0">
                <a:latin typeface="+mn-ea"/>
              </a:rPr>
              <a:t>ことに</a:t>
            </a:r>
            <a:r>
              <a:rPr lang="ja-JP" altLang="en-US" sz="1000" dirty="0">
                <a:latin typeface="+mn-ea"/>
              </a:rPr>
              <a:t>より、大阪・関西の持続的な成長</a:t>
            </a:r>
            <a:r>
              <a:rPr lang="ja-JP" altLang="en-US" sz="1000" dirty="0" smtClean="0">
                <a:latin typeface="+mn-ea"/>
              </a:rPr>
              <a:t>をともにめざす。</a:t>
            </a:r>
            <a:endParaRPr lang="en-US" altLang="ja-JP" sz="1000" dirty="0" smtClean="0">
              <a:latin typeface="+mn-ea"/>
            </a:endParaRPr>
          </a:p>
          <a:p>
            <a:endParaRPr lang="en-US" altLang="ja-JP" sz="1000" dirty="0" smtClean="0">
              <a:latin typeface="+mn-ea"/>
            </a:endParaRPr>
          </a:p>
          <a:p>
            <a:pPr marL="171450" indent="-171450">
              <a:spcAft>
                <a:spcPts val="300"/>
              </a:spcAft>
              <a:buFont typeface="Wingdings" panose="05000000000000000000" pitchFamily="2" charset="2"/>
              <a:buChar char="Ø"/>
            </a:pPr>
            <a:r>
              <a:rPr lang="ja-JP" altLang="en-US" sz="1050" b="1" u="sng" dirty="0" smtClean="0">
                <a:latin typeface="+mn-ea"/>
              </a:rPr>
              <a:t>施設・サービスの魅力向上に向けた継続的な投資による好循環の実現</a:t>
            </a:r>
            <a:endParaRPr lang="en-US" altLang="ja-JP" sz="1050" b="1" u="sng" dirty="0">
              <a:latin typeface="+mn-ea"/>
            </a:endParaRPr>
          </a:p>
          <a:p>
            <a:r>
              <a:rPr lang="ja-JP" altLang="en-US" sz="1000" dirty="0" smtClean="0">
                <a:latin typeface="+mn-ea"/>
              </a:rPr>
              <a:t>　　・ エンターテイメント施設などへ継続的な投資を行うことにより、施設・サービスのさらなる魅力の向上、</a:t>
            </a:r>
            <a:endParaRPr lang="en-US" altLang="ja-JP" sz="1000" dirty="0" smtClean="0">
              <a:latin typeface="+mn-ea"/>
            </a:endParaRPr>
          </a:p>
          <a:p>
            <a:r>
              <a:rPr lang="ja-JP" altLang="en-US" sz="1000" dirty="0">
                <a:latin typeface="+mn-ea"/>
              </a:rPr>
              <a:t>　</a:t>
            </a:r>
            <a:r>
              <a:rPr lang="ja-JP" altLang="en-US" sz="1000" dirty="0" smtClean="0">
                <a:latin typeface="+mn-ea"/>
              </a:rPr>
              <a:t>　　成長を図り、リピーターをはじめ新たな来場者の増加、収益の拡大、再投資といった成長の好循環を</a:t>
            </a:r>
            <a:endParaRPr lang="en-US" altLang="ja-JP" sz="1000" dirty="0" smtClean="0">
              <a:latin typeface="+mn-ea"/>
            </a:endParaRPr>
          </a:p>
          <a:p>
            <a:r>
              <a:rPr lang="ja-JP" altLang="en-US" sz="1000" dirty="0">
                <a:latin typeface="+mn-ea"/>
              </a:rPr>
              <a:t>　</a:t>
            </a:r>
            <a:r>
              <a:rPr lang="ja-JP" altLang="en-US" sz="1000" dirty="0" smtClean="0">
                <a:latin typeface="+mn-ea"/>
              </a:rPr>
              <a:t>　　実現する。</a:t>
            </a:r>
            <a:endParaRPr lang="en-US" altLang="ja-JP" sz="1000" dirty="0" smtClean="0">
              <a:latin typeface="+mn-ea"/>
            </a:endParaRPr>
          </a:p>
        </p:txBody>
      </p:sp>
      <p:sp>
        <p:nvSpPr>
          <p:cNvPr id="5" name="正方形/長方形 4"/>
          <p:cNvSpPr/>
          <p:nvPr/>
        </p:nvSpPr>
        <p:spPr>
          <a:xfrm>
            <a:off x="6173702" y="430225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36</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79324" y="2893403"/>
            <a:ext cx="1967613" cy="349702"/>
          </a:xfrm>
          <a:prstGeom prst="rect">
            <a:avLst/>
          </a:prstGeom>
          <a:noFill/>
        </p:spPr>
        <p:txBody>
          <a:bodyPr wrap="square" lIns="36000" tIns="36000" rIns="36000" bIns="36000" rtlCol="0" anchor="t" anchorCtr="0">
            <a:spAutoFit/>
          </a:bodyPr>
          <a:lstStyle/>
          <a:p>
            <a:pPr>
              <a:spcBef>
                <a:spcPts val="0"/>
              </a:spcBef>
              <a:buSzPct val="100000"/>
            </a:pPr>
            <a:r>
              <a:rPr lang="ja-JP" altLang="en-US" sz="900" dirty="0" smtClean="0">
                <a:latin typeface="+mn-ea"/>
              </a:rPr>
              <a:t>（第１期区域面積約</a:t>
            </a:r>
            <a:r>
              <a:rPr lang="en-US" altLang="ja-JP" sz="900" dirty="0" smtClean="0">
                <a:latin typeface="+mn-ea"/>
              </a:rPr>
              <a:t>70ha</a:t>
            </a:r>
            <a:r>
              <a:rPr lang="ja-JP" altLang="en-US" sz="900" dirty="0" smtClean="0">
                <a:latin typeface="+mn-ea"/>
              </a:rPr>
              <a:t>より道路等の</a:t>
            </a:r>
            <a:endParaRPr lang="en-US" altLang="ja-JP" sz="900" dirty="0" smtClean="0">
              <a:latin typeface="+mn-ea"/>
            </a:endParaRPr>
          </a:p>
          <a:p>
            <a:pPr>
              <a:spcBef>
                <a:spcPts val="0"/>
              </a:spcBef>
              <a:buSzPct val="100000"/>
            </a:pPr>
            <a:r>
              <a:rPr lang="ja-JP" altLang="en-US" sz="900" dirty="0" smtClean="0">
                <a:latin typeface="+mn-ea"/>
              </a:rPr>
              <a:t>  公共施設用地を除いた面積）</a:t>
            </a:r>
            <a:endParaRPr lang="en-US" altLang="ja-JP" sz="900" dirty="0" smtClean="0">
              <a:latin typeface="+mn-ea"/>
            </a:endParaRPr>
          </a:p>
        </p:txBody>
      </p:sp>
      <p:sp>
        <p:nvSpPr>
          <p:cNvPr id="32" name="テキスト ボックス 31"/>
          <p:cNvSpPr txBox="1"/>
          <p:nvPr/>
        </p:nvSpPr>
        <p:spPr>
          <a:xfrm>
            <a:off x="1911960" y="4640769"/>
            <a:ext cx="1136039"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1,500 </a:t>
            </a:r>
            <a:r>
              <a:rPr lang="ja-JP" altLang="en-US" sz="1000" dirty="0" smtClean="0">
                <a:latin typeface="+mn-ea"/>
              </a:rPr>
              <a:t>万人／年</a:t>
            </a:r>
            <a:endParaRPr lang="en-US" altLang="ja-JP" sz="1000" dirty="0" smtClean="0">
              <a:latin typeface="+mn-ea"/>
            </a:endParaRPr>
          </a:p>
        </p:txBody>
      </p:sp>
      <p:sp>
        <p:nvSpPr>
          <p:cNvPr id="34" name="角丸四角形 33"/>
          <p:cNvSpPr/>
          <p:nvPr/>
        </p:nvSpPr>
        <p:spPr bwMode="gray">
          <a:xfrm>
            <a:off x="615771" y="5017999"/>
            <a:ext cx="1080000" cy="252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latin typeface="Meiryo UI" panose="020B0604030504040204" pitchFamily="50" charset="-128"/>
                <a:ea typeface="Meiryo UI" panose="020B0604030504040204" pitchFamily="50" charset="-128"/>
              </a:rPr>
              <a:t>年間延利用者数</a:t>
            </a:r>
            <a:endParaRPr kumimoji="1" lang="ja-JP" altLang="en-US" sz="1000" dirty="0" smtClean="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911960" y="5021769"/>
            <a:ext cx="955065" cy="234286"/>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2,480 </a:t>
            </a:r>
            <a:r>
              <a:rPr lang="ja-JP" altLang="en-US" sz="1000" dirty="0" smtClean="0">
                <a:latin typeface="+mn-ea"/>
              </a:rPr>
              <a:t>万人／年</a:t>
            </a:r>
            <a:endParaRPr lang="en-US" altLang="ja-JP" sz="1000" dirty="0" smtClean="0">
              <a:latin typeface="+mn-ea"/>
            </a:endParaRPr>
          </a:p>
        </p:txBody>
      </p:sp>
      <p:sp>
        <p:nvSpPr>
          <p:cNvPr id="36" name="大かっこ 35"/>
          <p:cNvSpPr/>
          <p:nvPr/>
        </p:nvSpPr>
        <p:spPr>
          <a:xfrm>
            <a:off x="2942813" y="5066901"/>
            <a:ext cx="2362612"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ノンゲーミング施設  ： </a:t>
            </a:r>
            <a:r>
              <a:rPr lang="en-US" altLang="ja-JP" sz="900" dirty="0" smtClean="0"/>
              <a:t>1,890</a:t>
            </a:r>
            <a:r>
              <a:rPr lang="ja-JP" altLang="en-US" sz="900" dirty="0" smtClean="0"/>
              <a:t>万人／年</a:t>
            </a:r>
            <a:endParaRPr lang="ja-JP" altLang="en-US" sz="800" dirty="0"/>
          </a:p>
          <a:p>
            <a:r>
              <a:rPr kumimoji="1" lang="ja-JP" altLang="en-US" sz="900" dirty="0"/>
              <a:t>　</a:t>
            </a:r>
            <a:r>
              <a:rPr kumimoji="1" lang="ja-JP" altLang="en-US" sz="900" dirty="0" smtClean="0"/>
              <a:t>　   　 　ゲーミング施設  ：    </a:t>
            </a:r>
            <a:r>
              <a:rPr kumimoji="1" lang="en-US" altLang="ja-JP" sz="900" dirty="0" smtClean="0"/>
              <a:t>590</a:t>
            </a:r>
            <a:r>
              <a:rPr kumimoji="1" lang="ja-JP" altLang="en-US" sz="900" dirty="0" smtClean="0"/>
              <a:t>万人／年</a:t>
            </a:r>
            <a:endParaRPr kumimoji="1" lang="ja-JP" altLang="en-US" sz="800" dirty="0"/>
          </a:p>
        </p:txBody>
      </p:sp>
      <p:sp>
        <p:nvSpPr>
          <p:cNvPr id="37" name="テキスト ボックス 36"/>
          <p:cNvSpPr txBox="1"/>
          <p:nvPr/>
        </p:nvSpPr>
        <p:spPr>
          <a:xfrm>
            <a:off x="1931010" y="5498008"/>
            <a:ext cx="955065" cy="226591"/>
          </a:xfrm>
          <a:prstGeom prst="rect">
            <a:avLst/>
          </a:prstGeom>
          <a:noFill/>
        </p:spPr>
        <p:txBody>
          <a:bodyPr wrap="square" lIns="36000" tIns="36000" rIns="36000" bIns="36000" rtlCol="0" anchor="t" anchorCtr="0">
            <a:spAutoFit/>
          </a:bodyPr>
          <a:lstStyle/>
          <a:p>
            <a:pPr>
              <a:spcBef>
                <a:spcPts val="0"/>
              </a:spcBef>
              <a:spcAft>
                <a:spcPts val="300"/>
              </a:spcAft>
              <a:buSzPct val="100000"/>
            </a:pPr>
            <a:r>
              <a:rPr lang="en-US" altLang="ja-JP" sz="1000" dirty="0" smtClean="0">
                <a:latin typeface="+mn-ea"/>
              </a:rPr>
              <a:t>4,800 </a:t>
            </a:r>
            <a:r>
              <a:rPr lang="ja-JP" altLang="en-US" sz="1000" dirty="0" smtClean="0">
                <a:latin typeface="+mn-ea"/>
              </a:rPr>
              <a:t>億円／年</a:t>
            </a:r>
            <a:endParaRPr lang="en-US" altLang="ja-JP" sz="1000" dirty="0" smtClean="0">
              <a:latin typeface="+mn-ea"/>
            </a:endParaRPr>
          </a:p>
        </p:txBody>
      </p:sp>
      <p:sp>
        <p:nvSpPr>
          <p:cNvPr id="38" name="大かっこ 37"/>
          <p:cNvSpPr/>
          <p:nvPr/>
        </p:nvSpPr>
        <p:spPr>
          <a:xfrm>
            <a:off x="2933288" y="5519175"/>
            <a:ext cx="2372137" cy="699976"/>
          </a:xfrm>
          <a:prstGeom prst="bracketPair">
            <a:avLst>
              <a:gd name="adj" fmla="val 8063"/>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　ノンゲーミング売上  ： </a:t>
            </a:r>
            <a:r>
              <a:rPr lang="en-US" altLang="ja-JP" sz="900" dirty="0" smtClean="0"/>
              <a:t>1,000</a:t>
            </a:r>
            <a:r>
              <a:rPr lang="ja-JP" altLang="en-US" sz="900" dirty="0" smtClean="0"/>
              <a:t>億円／年</a:t>
            </a:r>
            <a:endParaRPr lang="ja-JP" altLang="en-US" sz="800" dirty="0"/>
          </a:p>
          <a:p>
            <a:r>
              <a:rPr kumimoji="1" lang="ja-JP" altLang="en-US" sz="900" dirty="0" smtClean="0"/>
              <a:t>　ゲーミング売上（</a:t>
            </a:r>
            <a:r>
              <a:rPr lang="en-US" altLang="ja-JP" sz="900" dirty="0" smtClean="0"/>
              <a:t>GGR</a:t>
            </a:r>
            <a:r>
              <a:rPr lang="ja-JP" altLang="en-US" sz="900" dirty="0" smtClean="0"/>
              <a:t>）</a:t>
            </a:r>
            <a:r>
              <a:rPr kumimoji="1" lang="ja-JP" altLang="en-US" sz="900" dirty="0" smtClean="0"/>
              <a:t>  ： </a:t>
            </a:r>
            <a:r>
              <a:rPr kumimoji="1" lang="en-US" altLang="ja-JP" sz="900" dirty="0" smtClean="0"/>
              <a:t>3,800</a:t>
            </a:r>
            <a:r>
              <a:rPr kumimoji="1" lang="ja-JP" altLang="en-US" sz="900" dirty="0" smtClean="0"/>
              <a:t>億円／年</a:t>
            </a:r>
            <a:endParaRPr kumimoji="1" lang="en-US" altLang="ja-JP" sz="900" dirty="0" smtClean="0"/>
          </a:p>
          <a:p>
            <a:r>
              <a:rPr lang="ja-JP" altLang="en-US" sz="900" dirty="0" smtClean="0"/>
              <a:t>　　　　　　　　　　　　　　　　　　　　↓</a:t>
            </a:r>
            <a:endParaRPr lang="en-US" altLang="ja-JP" sz="900" dirty="0" smtClean="0"/>
          </a:p>
          <a:p>
            <a:r>
              <a:rPr kumimoji="1" lang="ja-JP" altLang="en-US" sz="900" dirty="0" smtClean="0"/>
              <a:t>　　                       外国人 ： </a:t>
            </a:r>
            <a:r>
              <a:rPr kumimoji="1" lang="en-US" altLang="ja-JP" sz="900" dirty="0" smtClean="0"/>
              <a:t>2,200</a:t>
            </a:r>
            <a:r>
              <a:rPr lang="ja-JP" altLang="en-US" sz="900" dirty="0" smtClean="0"/>
              <a:t>億円／年</a:t>
            </a:r>
            <a:endParaRPr lang="en-US" altLang="ja-JP" sz="900" dirty="0" smtClean="0"/>
          </a:p>
          <a:p>
            <a:r>
              <a:rPr kumimoji="1" lang="ja-JP" altLang="en-US" sz="900" dirty="0"/>
              <a:t>　</a:t>
            </a:r>
            <a:r>
              <a:rPr kumimoji="1" lang="ja-JP" altLang="en-US" sz="900" dirty="0" smtClean="0"/>
              <a:t>　                       日本人 </a:t>
            </a:r>
            <a:r>
              <a:rPr lang="ja-JP" altLang="en-US" sz="900" dirty="0" smtClean="0"/>
              <a:t>： </a:t>
            </a:r>
            <a:r>
              <a:rPr lang="en-US" altLang="ja-JP" sz="900" dirty="0" smtClean="0"/>
              <a:t>1,600</a:t>
            </a:r>
            <a:r>
              <a:rPr lang="ja-JP" altLang="en-US" sz="900" dirty="0" smtClean="0"/>
              <a:t>億円／年</a:t>
            </a:r>
            <a:endParaRPr kumimoji="1" lang="ja-JP" altLang="en-US" sz="800" dirty="0"/>
          </a:p>
        </p:txBody>
      </p:sp>
      <p:sp>
        <p:nvSpPr>
          <p:cNvPr id="40" name="テキスト ボックス 39"/>
          <p:cNvSpPr txBox="1"/>
          <p:nvPr/>
        </p:nvSpPr>
        <p:spPr>
          <a:xfrm>
            <a:off x="3506595" y="6276994"/>
            <a:ext cx="2822138" cy="115416"/>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kumimoji="1" lang="ja-JP" altLang="en-US" sz="800" dirty="0" smtClean="0">
              <a:latin typeface="+mj-ea"/>
              <a:ea typeface="+mj-ea"/>
            </a:endParaRPr>
          </a:p>
        </p:txBody>
      </p:sp>
    </p:spTree>
    <p:extLst>
      <p:ext uri="{BB962C8B-B14F-4D97-AF65-F5344CB8AC3E}">
        <p14:creationId xmlns:p14="http://schemas.microsoft.com/office/powerpoint/2010/main" val="1254577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1</a:t>
            </a:fld>
            <a:endParaRPr lang="ja-JP" altLang="en-US" dirty="0"/>
          </a:p>
        </p:txBody>
      </p:sp>
      <p:sp>
        <p:nvSpPr>
          <p:cNvPr id="4" name="タイトル 3"/>
          <p:cNvSpPr>
            <a:spLocks noGrp="1"/>
          </p:cNvSpPr>
          <p:nvPr>
            <p:ph type="title"/>
          </p:nvPr>
        </p:nvSpPr>
        <p:spPr>
          <a:xfrm>
            <a:off x="207264" y="0"/>
            <a:ext cx="6425184" cy="761541"/>
          </a:xfrm>
        </p:spPr>
        <p:txBody>
          <a:bodyPr/>
          <a:lstStyle/>
          <a:p>
            <a:r>
              <a:rPr lang="ja-JP" altLang="en-US" dirty="0"/>
              <a:t>目次</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872883326"/>
              </p:ext>
            </p:extLst>
          </p:nvPr>
        </p:nvGraphicFramePr>
        <p:xfrm>
          <a:off x="276265" y="1303782"/>
          <a:ext cx="6467435" cy="6451600"/>
        </p:xfrm>
        <a:graphic>
          <a:graphicData uri="http://schemas.openxmlformats.org/drawingml/2006/table">
            <a:tbl>
              <a:tblPr>
                <a:tableStyleId>{5C22544A-7EE6-4342-B048-85BDC9FD1C3A}</a:tableStyleId>
              </a:tblPr>
              <a:tblGrid>
                <a:gridCol w="5915187">
                  <a:extLst>
                    <a:ext uri="{9D8B030D-6E8A-4147-A177-3AD203B41FA5}">
                      <a16:colId xmlns:a16="http://schemas.microsoft.com/office/drawing/2014/main" val="20000"/>
                    </a:ext>
                  </a:extLst>
                </a:gridCol>
                <a:gridCol w="552248">
                  <a:extLst>
                    <a:ext uri="{9D8B030D-6E8A-4147-A177-3AD203B41FA5}">
                      <a16:colId xmlns:a16="http://schemas.microsoft.com/office/drawing/2014/main" val="20001"/>
                    </a:ext>
                  </a:extLst>
                </a:gridCol>
              </a:tblGrid>
              <a:tr h="370840">
                <a:tc>
                  <a:txBody>
                    <a:bodyPr/>
                    <a:lstStyle/>
                    <a:p>
                      <a:pPr marL="0" indent="0">
                        <a:lnSpc>
                          <a:spcPct val="100000"/>
                        </a:lnSpc>
                        <a:buFont typeface="+mj-lt"/>
                        <a:buNone/>
                      </a:pPr>
                      <a:r>
                        <a:rPr lang="ja-JP" altLang="en-US" sz="1100" b="1" dirty="0" smtClean="0">
                          <a:solidFill>
                            <a:schemeClr val="tx1"/>
                          </a:solidFill>
                        </a:rPr>
                        <a:t>１．　大阪の現状と取組みの方向性　　　　　　　　　　　　　　　　　　　　　　　　　　　　　　　　　　　　　</a:t>
                      </a:r>
                      <a:r>
                        <a:rPr lang="ja-JP" altLang="en-US" sz="1000" b="0" baseline="0" dirty="0" smtClean="0">
                          <a:solidFill>
                            <a:schemeClr val="tx1"/>
                          </a:solidFill>
                        </a:rPr>
                        <a:t>  </a:t>
                      </a:r>
                      <a:r>
                        <a:rPr lang="en-US" altLang="ja-JP" sz="1000" b="0" baseline="0" dirty="0" smtClean="0">
                          <a:solidFill>
                            <a:schemeClr val="tx1"/>
                          </a:solidFill>
                        </a:rPr>
                        <a:t>2</a:t>
                      </a:r>
                      <a:endParaRPr kumimoji="1" lang="en-US" altLang="ja-JP" sz="1000" b="0" dirty="0" smtClean="0">
                        <a:solidFill>
                          <a:schemeClr val="tx1"/>
                        </a:solidFill>
                      </a:endParaRPr>
                    </a:p>
                    <a:p>
                      <a:pPr marL="360363" marR="0" lvl="1" indent="0" algn="l" defTabSz="685767" rtl="0" eaLnBrk="1" fontAlgn="auto" latinLnBrk="0" hangingPunct="1">
                        <a:lnSpc>
                          <a:spcPct val="100000"/>
                        </a:lnSpc>
                        <a:spcBef>
                          <a:spcPts val="0"/>
                        </a:spcBef>
                        <a:spcAft>
                          <a:spcPts val="0"/>
                        </a:spcAft>
                        <a:buClrTx/>
                        <a:buSzTx/>
                        <a:buFontTx/>
                        <a:buNone/>
                        <a:tabLst/>
                        <a:defRPr/>
                      </a:pPr>
                      <a:r>
                        <a:rPr kumimoji="1" lang="ja-JP" altLang="en-US" sz="1100" dirty="0" smtClean="0"/>
                        <a:t>１－１．現状と課題　　　　　　　　　　　　　　　　　　　　　　　　　　　　　　　　　　　　　　　　　　　　　</a:t>
                      </a:r>
                      <a:r>
                        <a:rPr kumimoji="1" lang="en-US" altLang="ja-JP" sz="1000" dirty="0" smtClean="0"/>
                        <a:t>3</a:t>
                      </a:r>
                      <a:r>
                        <a:rPr kumimoji="1" lang="ja-JP" altLang="en-US" sz="1100" dirty="0" smtClean="0"/>
                        <a:t>　　　　　　　　　　　</a:t>
                      </a:r>
                      <a:endParaRPr kumimoji="1" lang="en-US" altLang="ja-JP" sz="1100" dirty="0" smtClean="0"/>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１－２．取組みの方向性                                                                                                    </a:t>
                      </a:r>
                      <a:r>
                        <a:rPr lang="ja-JP" altLang="en-US" sz="1100" baseline="0" dirty="0" smtClean="0">
                          <a:solidFill>
                            <a:schemeClr val="tx1"/>
                          </a:solidFill>
                          <a:cs typeface="Meiryo UI" pitchFamily="50" charset="-128"/>
                        </a:rPr>
                        <a:t> </a:t>
                      </a:r>
                      <a:r>
                        <a:rPr lang="en-US" altLang="ja-JP" sz="1000" baseline="0" dirty="0" smtClean="0">
                          <a:solidFill>
                            <a:schemeClr val="tx1"/>
                          </a:solidFill>
                          <a:cs typeface="Meiryo UI" pitchFamily="50" charset="-128"/>
                        </a:rPr>
                        <a:t>4</a:t>
                      </a:r>
                      <a:endParaRPr lang="en-US" altLang="ja-JP" sz="1000" dirty="0" smtClean="0">
                        <a:solidFill>
                          <a:schemeClr val="tx1"/>
                        </a:solidFill>
                        <a:cs typeface="Meiryo UI" pitchFamily="50" charset="-128"/>
                      </a:endParaRPr>
                    </a:p>
                    <a:p>
                      <a:pPr marL="360363" lvl="1" indent="0">
                        <a:lnSpc>
                          <a:spcPct val="100000"/>
                        </a:lnSpc>
                        <a:buFontTx/>
                        <a:buNone/>
                      </a:pPr>
                      <a:r>
                        <a:rPr lang="ja-JP" altLang="en-US" sz="1100" dirty="0" smtClean="0">
                          <a:solidFill>
                            <a:schemeClr val="tx1"/>
                          </a:solidFill>
                          <a:cs typeface="Meiryo UI" pitchFamily="50" charset="-128"/>
                        </a:rPr>
                        <a:t>１－３．観光分野の基幹産業化に向けた視点                                                             </a:t>
                      </a:r>
                      <a:r>
                        <a:rPr lang="ja-JP" altLang="en-US" sz="1100" baseline="0" dirty="0" smtClean="0">
                          <a:solidFill>
                            <a:schemeClr val="tx1"/>
                          </a:solidFill>
                          <a:cs typeface="Meiryo UI" pitchFamily="50" charset="-128"/>
                        </a:rPr>
                        <a:t> </a:t>
                      </a:r>
                      <a:r>
                        <a:rPr lang="ja-JP" altLang="en-US" sz="1100" dirty="0" smtClean="0">
                          <a:solidFill>
                            <a:schemeClr val="tx1"/>
                          </a:solidFill>
                          <a:cs typeface="Meiryo UI" pitchFamily="50" charset="-128"/>
                        </a:rPr>
                        <a:t>       </a:t>
                      </a:r>
                      <a:r>
                        <a:rPr lang="en-US" altLang="ja-JP" sz="1000" dirty="0" smtClean="0">
                          <a:solidFill>
                            <a:schemeClr val="tx1"/>
                          </a:solidFill>
                          <a:cs typeface="Meiryo UI" pitchFamily="50" charset="-128"/>
                        </a:rPr>
                        <a:t>6</a:t>
                      </a:r>
                    </a:p>
                    <a:p>
                      <a:pPr marL="360363" lvl="1" indent="0">
                        <a:lnSpc>
                          <a:spcPct val="100000"/>
                        </a:lnSpc>
                        <a:buFontTx/>
                        <a:buNone/>
                      </a:pPr>
                      <a:r>
                        <a:rPr lang="ja-JP" altLang="en-US" sz="1100" dirty="0" smtClean="0">
                          <a:solidFill>
                            <a:schemeClr val="tx1"/>
                          </a:solidFill>
                          <a:cs typeface="Meiryo UI" pitchFamily="50" charset="-128"/>
                        </a:rPr>
                        <a:t>１－４．大阪・関西のポテンシャル                                                                                     </a:t>
                      </a:r>
                      <a:r>
                        <a:rPr lang="en-US" altLang="ja-JP" sz="1000" dirty="0" smtClean="0">
                          <a:solidFill>
                            <a:schemeClr val="tx1"/>
                          </a:solidFill>
                          <a:cs typeface="Meiryo UI" pitchFamily="50" charset="-128"/>
                        </a:rPr>
                        <a:t>10</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１－５．</a:t>
                      </a:r>
                      <a:r>
                        <a:rPr lang="ja-JP" altLang="en-US" sz="1100" dirty="0" smtClean="0">
                          <a:cs typeface="Meiryo UI" pitchFamily="50" charset="-128"/>
                        </a:rPr>
                        <a:t>ＩＲの意義                                                                                                              </a:t>
                      </a:r>
                      <a:r>
                        <a:rPr lang="en-US" altLang="ja-JP" sz="1000" dirty="0" smtClean="0">
                          <a:cs typeface="Meiryo UI" pitchFamily="50" charset="-128"/>
                        </a:rPr>
                        <a:t>13</a:t>
                      </a:r>
                    </a:p>
                    <a:p>
                      <a:pPr marL="360363" marR="0" lvl="1" indent="0" algn="l" defTabSz="68576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cs typeface="Meiryo UI" pitchFamily="50" charset="-128"/>
                        </a:rPr>
                        <a:t>１－６．ＩＲの立地                                                                                                              </a:t>
                      </a:r>
                      <a:r>
                        <a:rPr lang="en-US" altLang="ja-JP" sz="1000" dirty="0" smtClean="0">
                          <a:solidFill>
                            <a:schemeClr val="tx1"/>
                          </a:solidFill>
                          <a:cs typeface="Meiryo UI" pitchFamily="50" charset="-128"/>
                        </a:rPr>
                        <a:t>14</a:t>
                      </a:r>
                    </a:p>
                    <a:p>
                      <a:pPr marL="342884" lvl="1" indent="0">
                        <a:lnSpc>
                          <a:spcPct val="100000"/>
                        </a:lnSpc>
                        <a:buFontTx/>
                        <a:buNone/>
                      </a:pPr>
                      <a:r>
                        <a:rPr kumimoji="1" lang="ja-JP" altLang="en-US" sz="1100" dirty="0" smtClean="0">
                          <a:solidFill>
                            <a:schemeClr val="tx1"/>
                          </a:solidFill>
                        </a:rPr>
                        <a:t>　</a:t>
                      </a:r>
                    </a:p>
                  </a:txBody>
                  <a:tcPr anchor="ctr">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indent="0">
                        <a:lnSpc>
                          <a:spcPct val="100000"/>
                        </a:lnSpc>
                        <a:buFont typeface="+mj-lt"/>
                        <a:buNone/>
                      </a:pPr>
                      <a:r>
                        <a:rPr kumimoji="1" lang="ja-JP" altLang="en-US" sz="1100" b="1" dirty="0" smtClean="0"/>
                        <a:t>２．　大阪ＩＲのめざす姿                                                                                                             </a:t>
                      </a:r>
                      <a:r>
                        <a:rPr kumimoji="1" lang="en-US" altLang="ja-JP" sz="1000" b="0" dirty="0" smtClean="0"/>
                        <a:t>16</a:t>
                      </a:r>
                    </a:p>
                    <a:p>
                      <a:pPr marL="354013" marR="0" lvl="0" indent="0" algn="l" defTabSz="685767" rtl="0" eaLnBrk="1" fontAlgn="auto" latinLnBrk="0" hangingPunct="1">
                        <a:lnSpc>
                          <a:spcPct val="100000"/>
                        </a:lnSpc>
                        <a:spcBef>
                          <a:spcPts val="0"/>
                        </a:spcBef>
                        <a:spcAft>
                          <a:spcPts val="0"/>
                        </a:spcAft>
                        <a:buClrTx/>
                        <a:buSzTx/>
                        <a:buFont typeface="+mj-ea"/>
                        <a:buNone/>
                        <a:tabLst/>
                        <a:defRPr/>
                      </a:pPr>
                      <a:r>
                        <a:rPr kumimoji="1" lang="ja-JP" altLang="en-US" sz="1100" b="0" dirty="0" smtClean="0"/>
                        <a:t>２－１．</a:t>
                      </a:r>
                      <a:r>
                        <a:rPr lang="ja-JP" altLang="en-US" sz="1100" dirty="0" smtClean="0">
                          <a:latin typeface="ＭＳ Ｐゴシック" panose="020B0600070205080204" pitchFamily="50" charset="-128"/>
                          <a:ea typeface="ＭＳ Ｐゴシック" panose="020B0600070205080204" pitchFamily="50" charset="-128"/>
                        </a:rPr>
                        <a:t>基本コンセプト、</a:t>
                      </a:r>
                      <a:r>
                        <a:rPr kumimoji="1" lang="ja-JP" altLang="en-US" sz="1100" b="0" baseline="0" dirty="0" smtClean="0"/>
                        <a:t>大阪ＩＲのめざす姿                                                                       </a:t>
                      </a:r>
                      <a:r>
                        <a:rPr kumimoji="1" lang="en-US" altLang="ja-JP" sz="1000" b="0" baseline="0" dirty="0" smtClean="0"/>
                        <a:t>17</a:t>
                      </a:r>
                      <a:endParaRPr kumimoji="1" lang="en-US" altLang="ja-JP" sz="1000" b="0" dirty="0" smtClean="0"/>
                    </a:p>
                    <a:p>
                      <a:pPr marL="354013" indent="0">
                        <a:lnSpc>
                          <a:spcPct val="100000"/>
                        </a:lnSpc>
                        <a:buFont typeface="+mj-ea"/>
                        <a:buNone/>
                      </a:pPr>
                      <a:r>
                        <a:rPr kumimoji="1" lang="ja-JP" altLang="en-US" sz="1100" b="0" baseline="0" dirty="0" smtClean="0"/>
                        <a:t>２－２．大阪ＩＲが有すべき機能・施設                                                                                </a:t>
                      </a:r>
                      <a:r>
                        <a:rPr kumimoji="1" lang="en-US" altLang="ja-JP" sz="1000" b="0" baseline="0" dirty="0" smtClean="0"/>
                        <a:t>19</a:t>
                      </a:r>
                    </a:p>
                    <a:p>
                      <a:pPr marL="354013" indent="0">
                        <a:lnSpc>
                          <a:spcPct val="100000"/>
                        </a:lnSpc>
                        <a:buFont typeface="+mj-ea"/>
                        <a:buNone/>
                      </a:pPr>
                      <a:r>
                        <a:rPr kumimoji="1" lang="ja-JP" altLang="en-US" sz="1100" b="0" baseline="0" dirty="0" smtClean="0"/>
                        <a:t>２－３．大阪ＩＲの魅力を高める取組み</a:t>
                      </a:r>
                      <a:r>
                        <a:rPr kumimoji="1" lang="ja-JP" altLang="en-US" sz="1000" b="0" baseline="0" dirty="0" smtClean="0"/>
                        <a:t>　                                                                                   </a:t>
                      </a:r>
                      <a:r>
                        <a:rPr kumimoji="1" lang="en-US" altLang="ja-JP" sz="1000" b="0" baseline="0" dirty="0" smtClean="0"/>
                        <a:t>32</a:t>
                      </a:r>
                      <a:endParaRPr kumimoji="1" lang="ja-JP" altLang="en-US" sz="1000" b="0" baseline="0" dirty="0" smtClean="0"/>
                    </a:p>
                    <a:p>
                      <a:pPr marL="354013" indent="0">
                        <a:lnSpc>
                          <a:spcPct val="100000"/>
                        </a:lnSpc>
                        <a:buFont typeface="+mj-ea"/>
                        <a:buNone/>
                      </a:pPr>
                      <a:r>
                        <a:rPr kumimoji="1" lang="ja-JP" altLang="en-US" sz="1100" b="0" baseline="0" dirty="0" smtClean="0"/>
                        <a:t>２－４．安心して滞在できるまちの実現                                                                             </a:t>
                      </a:r>
                      <a:r>
                        <a:rPr kumimoji="1" lang="en-US" altLang="ja-JP" sz="1000" b="0" baseline="0" dirty="0" smtClean="0"/>
                        <a:t>34</a:t>
                      </a:r>
                    </a:p>
                    <a:p>
                      <a:pPr marL="354013" indent="0">
                        <a:lnSpc>
                          <a:spcPct val="100000"/>
                        </a:lnSpc>
                        <a:buFont typeface="+mj-ea"/>
                        <a:buNone/>
                      </a:pPr>
                      <a:endParaRPr kumimoji="1" lang="ja-JP" altLang="en-US" sz="1100" b="0" baseline="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indent="0">
                        <a:buFont typeface="+mj-lt"/>
                        <a:buNone/>
                      </a:pPr>
                      <a:r>
                        <a:rPr kumimoji="1" lang="ja-JP" altLang="en-US" sz="1100" b="1" dirty="0" smtClean="0"/>
                        <a:t>３．　懸念事項と最小化への取組み                                                                                           </a:t>
                      </a:r>
                      <a:r>
                        <a:rPr kumimoji="1" lang="en-US" altLang="ja-JP" sz="1000" b="0" dirty="0" smtClean="0"/>
                        <a:t>35</a:t>
                      </a:r>
                      <a:r>
                        <a:rPr kumimoji="1" lang="ja-JP" altLang="en-US" sz="1100" b="1" dirty="0" smtClean="0"/>
                        <a:t>                                                                             </a:t>
                      </a:r>
                      <a:r>
                        <a:rPr kumimoji="1" lang="ja-JP" altLang="en-US" sz="1100" b="1" baseline="0" dirty="0" smtClean="0"/>
                        <a:t> </a:t>
                      </a:r>
                      <a:endParaRPr kumimoji="1" lang="en-US" altLang="ja-JP" sz="1100" b="1" dirty="0" smtClean="0"/>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dirty="0" smtClean="0"/>
                        <a:t>３－１．基本的な考え方                                                                                                    </a:t>
                      </a:r>
                      <a:r>
                        <a:rPr kumimoji="1" lang="en-US" altLang="ja-JP" sz="1000" dirty="0" smtClean="0"/>
                        <a:t>36</a:t>
                      </a:r>
                    </a:p>
                    <a:p>
                      <a:pPr marL="360363" indent="0"/>
                      <a:r>
                        <a:rPr lang="ja-JP" altLang="en-US" sz="1100" dirty="0" smtClean="0"/>
                        <a:t>３－２．ギャンブル等依存症対策                                                                                      </a:t>
                      </a:r>
                      <a:r>
                        <a:rPr lang="en-US" altLang="ja-JP" sz="1000" dirty="0" smtClean="0"/>
                        <a:t>37</a:t>
                      </a:r>
                      <a:endParaRPr kumimoji="1" lang="ja-JP" altLang="en-US" sz="1000" dirty="0" smtClean="0"/>
                    </a:p>
                    <a:p>
                      <a:pPr marL="360363" indent="0"/>
                      <a:r>
                        <a:rPr lang="ja-JP" altLang="en-US" sz="1100" dirty="0" smtClean="0"/>
                        <a:t>３－３．</a:t>
                      </a:r>
                      <a:r>
                        <a:rPr lang="ja-JP" altLang="en-US" sz="1100" dirty="0" smtClean="0">
                          <a:cs typeface="Meiryo UI" pitchFamily="50" charset="-128"/>
                        </a:rPr>
                        <a:t>治安・地域風俗環境対策                                                                                      </a:t>
                      </a:r>
                      <a:r>
                        <a:rPr lang="en-US" altLang="ja-JP" sz="1000" dirty="0" smtClean="0">
                          <a:cs typeface="Meiryo UI" pitchFamily="50" charset="-128"/>
                        </a:rPr>
                        <a:t>49</a:t>
                      </a:r>
                    </a:p>
                    <a:p>
                      <a:endParaRPr kumimoji="1" lang="ja-JP" altLang="en-US" sz="1100" dirty="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indent="0">
                        <a:buFont typeface="+mj-lt"/>
                        <a:buNone/>
                      </a:pPr>
                      <a:r>
                        <a:rPr kumimoji="1" lang="ja-JP" altLang="en-US" sz="1100" b="1" dirty="0" smtClean="0"/>
                        <a:t>４．　ＩＲ立地による効果                                                                                                             </a:t>
                      </a:r>
                      <a:r>
                        <a:rPr kumimoji="1" lang="en-US" altLang="ja-JP" sz="1000" b="0" dirty="0" smtClean="0"/>
                        <a:t>55</a:t>
                      </a:r>
                    </a:p>
                    <a:p>
                      <a:pPr marL="0" indent="0">
                        <a:buFont typeface="+mj-lt"/>
                        <a:buNone/>
                      </a:pPr>
                      <a:r>
                        <a:rPr kumimoji="1" lang="en-US" altLang="ja-JP" sz="1100" b="1" dirty="0" smtClean="0"/>
                        <a:t>         </a:t>
                      </a:r>
                      <a:r>
                        <a:rPr kumimoji="1" lang="ja-JP" altLang="en-US" sz="1100" dirty="0" smtClean="0"/>
                        <a:t>４－１．観光振興・地域経済振興・公益還元                                                                     </a:t>
                      </a:r>
                      <a:r>
                        <a:rPr kumimoji="1" lang="ja-JP" altLang="en-US" sz="1100" baseline="0" dirty="0" smtClean="0"/>
                        <a:t> </a:t>
                      </a:r>
                      <a:r>
                        <a:rPr kumimoji="1" lang="en-US" altLang="ja-JP" sz="1000" baseline="0" dirty="0" smtClean="0"/>
                        <a:t>56</a:t>
                      </a:r>
                      <a:endParaRPr lang="ja-JP" altLang="en-US" sz="1000" dirty="0" smtClean="0"/>
                    </a:p>
                    <a:p>
                      <a:pPr marL="354013" indent="0">
                        <a:buFont typeface="+mj-lt"/>
                        <a:buNone/>
                      </a:pPr>
                      <a:r>
                        <a:rPr kumimoji="1" lang="ja-JP" altLang="en-US" sz="1100" dirty="0" smtClean="0"/>
                        <a:t>４－２．</a:t>
                      </a:r>
                      <a:r>
                        <a:rPr lang="ja-JP" altLang="en-US" sz="1100" dirty="0" smtClean="0"/>
                        <a:t>地域の振興・発展                                                                                                 </a:t>
                      </a:r>
                      <a:r>
                        <a:rPr lang="en-US" altLang="ja-JP" sz="1000" dirty="0" smtClean="0"/>
                        <a:t>57</a:t>
                      </a:r>
                      <a:endParaRPr kumimoji="1" lang="en-US" altLang="ja-JP" sz="1000" dirty="0" smtClean="0"/>
                    </a:p>
                    <a:p>
                      <a:pPr marL="354013" indent="0">
                        <a:buFont typeface="+mj-lt"/>
                        <a:buNone/>
                      </a:pPr>
                      <a:r>
                        <a:rPr kumimoji="1" lang="ja-JP" altLang="en-US" sz="1100" dirty="0" smtClean="0"/>
                        <a:t>４－３．関西・西日本をはじめ、日本各地への波及効果                                                    </a:t>
                      </a:r>
                      <a:r>
                        <a:rPr kumimoji="1" lang="en-US" altLang="ja-JP" sz="1000" dirty="0" smtClean="0"/>
                        <a:t>60</a:t>
                      </a:r>
                    </a:p>
                    <a:p>
                      <a:pPr marL="354013" indent="0">
                        <a:buFont typeface="+mj-lt"/>
                        <a:buNone/>
                      </a:pPr>
                      <a:r>
                        <a:rPr kumimoji="1" lang="ja-JP" altLang="en-US" sz="1100" baseline="0" dirty="0" smtClean="0"/>
                        <a:t>４－４．</a:t>
                      </a:r>
                      <a:r>
                        <a:rPr lang="ja-JP" altLang="en-US" sz="1100" dirty="0" smtClean="0"/>
                        <a:t>納付金・入場料等の活用                                                                                      </a:t>
                      </a:r>
                      <a:r>
                        <a:rPr lang="en-US" altLang="ja-JP" sz="1000" dirty="0" smtClean="0"/>
                        <a:t>61</a:t>
                      </a:r>
                    </a:p>
                    <a:p>
                      <a:pPr marL="354013" indent="0">
                        <a:buFont typeface="+mj-lt"/>
                        <a:buNone/>
                      </a:pPr>
                      <a:endParaRPr kumimoji="1" lang="ja-JP" altLang="en-US"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indent="0">
                        <a:buFont typeface="+mj-lt"/>
                        <a:buNone/>
                      </a:pPr>
                      <a:r>
                        <a:rPr kumimoji="1" lang="ja-JP" altLang="en-US" sz="1100" b="1" dirty="0" smtClean="0"/>
                        <a:t>５．　地域の合意形成に向けた理解促進                                                                                   </a:t>
                      </a:r>
                      <a:r>
                        <a:rPr kumimoji="1" lang="en-US" altLang="ja-JP" sz="1000" b="0" dirty="0" smtClean="0"/>
                        <a:t>62</a:t>
                      </a:r>
                    </a:p>
                    <a:p>
                      <a:pPr marL="0" indent="0">
                        <a:buFont typeface="+mj-lt"/>
                        <a:buNone/>
                      </a:pPr>
                      <a:r>
                        <a:rPr kumimoji="1" lang="en-US" altLang="ja-JP" sz="1100" b="1" dirty="0" smtClean="0"/>
                        <a:t>         </a:t>
                      </a:r>
                      <a:r>
                        <a:rPr lang="ja-JP" altLang="en-US" sz="1100" dirty="0" smtClean="0"/>
                        <a:t>５－１．基本的な考え方                                                                                                    </a:t>
                      </a:r>
                      <a:r>
                        <a:rPr lang="en-US" altLang="ja-JP" sz="1000" dirty="0" smtClean="0"/>
                        <a:t>63</a:t>
                      </a:r>
                    </a:p>
                    <a:p>
                      <a:pPr marL="360363"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５－２．大阪府・大阪市の取組み                                                                                      </a:t>
                      </a:r>
                      <a:r>
                        <a:rPr lang="en-US" altLang="ja-JP" sz="1000" dirty="0" smtClean="0"/>
                        <a:t>65</a:t>
                      </a:r>
                      <a:endParaRPr lang="ja-JP" altLang="en-US" sz="1000" dirty="0" smtClean="0"/>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4"/>
                  </a:ext>
                </a:extLst>
              </a:tr>
              <a:tr h="405003">
                <a:tc>
                  <a:txBody>
                    <a:bodyPr/>
                    <a:lstStyle/>
                    <a:p>
                      <a:pPr marL="0" indent="0">
                        <a:buFont typeface="+mj-lt"/>
                        <a:buNone/>
                      </a:pPr>
                      <a:r>
                        <a:rPr kumimoji="1" lang="ja-JP" altLang="en-US" sz="1100" b="1" dirty="0" smtClean="0"/>
                        <a:t>６．　スケジュール等                                                                                                                 </a:t>
                      </a:r>
                      <a:r>
                        <a:rPr kumimoji="1" lang="en-US" altLang="ja-JP" sz="1000" b="0" dirty="0" smtClean="0"/>
                        <a:t>67</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kumimoji="1" lang="ja-JP" altLang="en-US" sz="1100" b="1" dirty="0" smtClean="0"/>
                        <a:t>　　　　</a:t>
                      </a:r>
                      <a:r>
                        <a:rPr kumimoji="1" lang="ja-JP" altLang="en-US" sz="1100" b="0" dirty="0" smtClean="0"/>
                        <a:t>６</a:t>
                      </a:r>
                      <a:r>
                        <a:rPr lang="ja-JP" altLang="en-US" sz="1100" dirty="0" smtClean="0"/>
                        <a:t>－１．ＩＲ開業に向けた想定スケジュール                                                                       </a:t>
                      </a:r>
                      <a:r>
                        <a:rPr lang="en-US" altLang="ja-JP" sz="1000" dirty="0" smtClean="0"/>
                        <a:t>68</a:t>
                      </a:r>
                    </a:p>
                    <a:p>
                      <a:pPr marL="0" marR="0" lvl="0" indent="0" algn="l" defTabSz="685767" rtl="0" eaLnBrk="1" fontAlgn="auto" latinLnBrk="0" hangingPunct="1">
                        <a:lnSpc>
                          <a:spcPct val="100000"/>
                        </a:lnSpc>
                        <a:spcBef>
                          <a:spcPts val="0"/>
                        </a:spcBef>
                        <a:spcAft>
                          <a:spcPts val="0"/>
                        </a:spcAft>
                        <a:buClrTx/>
                        <a:buSzTx/>
                        <a:buFont typeface="+mj-lt"/>
                        <a:buNone/>
                        <a:tabLst/>
                        <a:defRPr/>
                      </a:pPr>
                      <a:r>
                        <a:rPr lang="ja-JP" altLang="en-US" sz="1100" dirty="0" smtClean="0"/>
                        <a:t>　　　　６－２．策定経過                                                                                                             </a:t>
                      </a:r>
                      <a:r>
                        <a:rPr lang="en-US" altLang="ja-JP" sz="1000" dirty="0" smtClean="0"/>
                        <a:t>69</a:t>
                      </a:r>
                    </a:p>
                    <a:p>
                      <a:pPr marL="0" indent="0">
                        <a:buFont typeface="+mj-lt"/>
                        <a:buNone/>
                      </a:pP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l">
                        <a:lnSpc>
                          <a:spcPct val="100000"/>
                        </a:lnSpc>
                      </a:pPr>
                      <a:endParaRPr kumimoji="1" lang="en-US" altLang="ja-JP" sz="10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marL="0" indent="0">
                        <a:buFont typeface="+mj-lt"/>
                        <a:buNone/>
                      </a:pPr>
                      <a:r>
                        <a:rPr kumimoji="1" lang="ja-JP" altLang="en-US" sz="1100" b="1" dirty="0" smtClean="0"/>
                        <a:t>（出典）</a:t>
                      </a:r>
                      <a:endParaRPr kumimoji="1" lang="en-US" altLang="ja-JP" sz="1100" b="1"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a:txBody>
                    <a:bodyPr/>
                    <a:lstStyle/>
                    <a:p>
                      <a:pPr algn="r">
                        <a:lnSpc>
                          <a:spcPct val="100000"/>
                        </a:lnSpc>
                      </a:pPr>
                      <a:endParaRPr kumimoji="1" lang="en-US" altLang="ja-JP" sz="1200" dirty="0" smtClean="0"/>
                    </a:p>
                  </a:txBody>
                  <a:tcP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8519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62300" y="9512220"/>
            <a:ext cx="1600200" cy="235616"/>
          </a:xfrm>
        </p:spPr>
        <p:txBody>
          <a:bodyPr/>
          <a:lstStyle/>
          <a:p>
            <a:fld id="{2F5FFCC2-724E-4DD4-AEC6-56C0720B265A}" type="slidenum">
              <a:rPr lang="ja-JP" altLang="en-US" smtClean="0">
                <a:solidFill>
                  <a:prstClr val="black"/>
                </a:solidFill>
              </a:rPr>
              <a:pPr/>
              <a:t>19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latin typeface="+mn-ea"/>
              </a:rPr>
              <a:t>２－２．大阪</a:t>
            </a:r>
            <a:r>
              <a:rPr lang="ja-JP" altLang="en-US" dirty="0">
                <a:latin typeface="+mn-ea"/>
              </a:rPr>
              <a:t>ＩＲ</a:t>
            </a:r>
            <a:r>
              <a:rPr lang="ja-JP" altLang="en-US" dirty="0" smtClean="0">
                <a:latin typeface="+mn-ea"/>
              </a:rPr>
              <a:t>が</a:t>
            </a:r>
            <a:r>
              <a:rPr lang="ja-JP" altLang="en-US" dirty="0">
                <a:latin typeface="+mn-ea"/>
              </a:rPr>
              <a:t>有すべき機能・</a:t>
            </a:r>
            <a:r>
              <a:rPr lang="ja-JP" altLang="en-US" dirty="0" smtClean="0">
                <a:latin typeface="+mn-ea"/>
              </a:rPr>
              <a:t>施設</a:t>
            </a:r>
            <a:endParaRPr lang="ja-JP" altLang="en-US" dirty="0">
              <a:latin typeface="+mn-ea"/>
            </a:endParaRPr>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58" name="ホームベース 57"/>
          <p:cNvSpPr/>
          <p:nvPr/>
        </p:nvSpPr>
        <p:spPr>
          <a:xfrm rot="5400000">
            <a:off x="825397" y="5116273"/>
            <a:ext cx="4811061" cy="900000"/>
          </a:xfrm>
          <a:prstGeom prst="homePlate">
            <a:avLst>
              <a:gd name="adj" fmla="val 0"/>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59" name="ホームベース 58"/>
          <p:cNvSpPr/>
          <p:nvPr/>
        </p:nvSpPr>
        <p:spPr>
          <a:xfrm rot="5400000">
            <a:off x="3417685" y="5116269"/>
            <a:ext cx="4811061" cy="900000"/>
          </a:xfrm>
          <a:prstGeom prst="homePlate">
            <a:avLst>
              <a:gd name="adj" fmla="val 0"/>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0" name="ホームベース 59"/>
          <p:cNvSpPr/>
          <p:nvPr/>
        </p:nvSpPr>
        <p:spPr>
          <a:xfrm rot="5400000">
            <a:off x="2121542" y="5116270"/>
            <a:ext cx="4811059" cy="900000"/>
          </a:xfrm>
          <a:prstGeom prst="homePlate">
            <a:avLst>
              <a:gd name="adj" fmla="val 0"/>
            </a:avLst>
          </a:prstGeom>
          <a:solidFill>
            <a:srgbClr val="FFE8C5"/>
          </a:solidFill>
          <a:ln w="12700">
            <a:solidFill>
              <a:srgbClr val="ED8B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endParaRPr lang="ja-JP" altLang="en-US" sz="1100" b="1" dirty="0">
              <a:solidFill>
                <a:schemeClr val="bg1"/>
              </a:solidFill>
              <a:latin typeface="+mn-ea"/>
            </a:endParaRPr>
          </a:p>
        </p:txBody>
      </p:sp>
      <p:sp>
        <p:nvSpPr>
          <p:cNvPr id="61" name="ホームベース 60"/>
          <p:cNvSpPr/>
          <p:nvPr/>
        </p:nvSpPr>
        <p:spPr>
          <a:xfrm rot="5400000">
            <a:off x="2975291" y="2259131"/>
            <a:ext cx="517208" cy="1224000"/>
          </a:xfrm>
          <a:prstGeom prst="homePlate">
            <a:avLst>
              <a:gd name="adj" fmla="val 274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夢</a:t>
            </a:r>
            <a:r>
              <a:rPr lang="ja-JP" altLang="en-US" sz="1100" b="1" dirty="0">
                <a:solidFill>
                  <a:schemeClr val="bg1"/>
                </a:solidFill>
                <a:latin typeface="+mn-ea"/>
              </a:rPr>
              <a:t>と未来を</a:t>
            </a:r>
            <a:endParaRPr lang="en-US" altLang="ja-JP" sz="1100" b="1" dirty="0">
              <a:solidFill>
                <a:schemeClr val="bg1"/>
              </a:solidFill>
              <a:latin typeface="+mn-ea"/>
            </a:endParaRPr>
          </a:p>
          <a:p>
            <a:pPr algn="ctr"/>
            <a:r>
              <a:rPr lang="ja-JP" altLang="en-US" sz="1100" b="1" dirty="0">
                <a:solidFill>
                  <a:schemeClr val="bg1"/>
                </a:solidFill>
                <a:latin typeface="+mn-ea"/>
              </a:rPr>
              <a:t>創造</a:t>
            </a:r>
            <a:r>
              <a:rPr lang="ja-JP" altLang="en-US" sz="1100" b="1" dirty="0" smtClean="0">
                <a:solidFill>
                  <a:schemeClr val="bg1"/>
                </a:solidFill>
                <a:latin typeface="+mn-ea"/>
              </a:rPr>
              <a:t>するＩＲ</a:t>
            </a:r>
            <a:endParaRPr lang="ja-JP" altLang="en-US" sz="1100" b="1" dirty="0">
              <a:solidFill>
                <a:schemeClr val="bg1"/>
              </a:solidFill>
              <a:latin typeface="+mn-ea"/>
            </a:endParaRPr>
          </a:p>
        </p:txBody>
      </p:sp>
      <p:sp>
        <p:nvSpPr>
          <p:cNvPr id="62" name="ホームベース 61"/>
          <p:cNvSpPr/>
          <p:nvPr/>
        </p:nvSpPr>
        <p:spPr>
          <a:xfrm rot="5400000">
            <a:off x="5563914" y="2259131"/>
            <a:ext cx="517210" cy="1224000"/>
          </a:xfrm>
          <a:prstGeom prst="homePlate">
            <a:avLst>
              <a:gd name="adj" fmla="val 274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dirty="0" smtClean="0">
                <a:solidFill>
                  <a:schemeClr val="bg1"/>
                </a:solidFill>
                <a:latin typeface="+mn-ea"/>
              </a:rPr>
              <a:t>「</a:t>
            </a:r>
            <a:r>
              <a:rPr lang="ja-JP" altLang="en-US" sz="1100" b="1" dirty="0">
                <a:solidFill>
                  <a:schemeClr val="bg1"/>
                </a:solidFill>
                <a:latin typeface="+mn-ea"/>
              </a:rPr>
              <a:t>夢洲」を</a:t>
            </a:r>
            <a:endParaRPr lang="en-US" altLang="ja-JP" sz="1100" b="1" dirty="0">
              <a:solidFill>
                <a:schemeClr val="bg1"/>
              </a:solidFill>
              <a:latin typeface="+mn-ea"/>
            </a:endParaRPr>
          </a:p>
          <a:p>
            <a:pPr algn="ctr"/>
            <a:r>
              <a:rPr lang="ja-JP" altLang="en-US" sz="1100" b="1" dirty="0" smtClean="0">
                <a:solidFill>
                  <a:schemeClr val="bg1"/>
                </a:solidFill>
                <a:latin typeface="+mn-ea"/>
              </a:rPr>
              <a:t>活かすＩＲ</a:t>
            </a:r>
            <a:endParaRPr lang="ja-JP" altLang="en-US" sz="1100" b="1" dirty="0">
              <a:solidFill>
                <a:schemeClr val="bg1"/>
              </a:solidFill>
              <a:latin typeface="+mn-ea"/>
            </a:endParaRPr>
          </a:p>
        </p:txBody>
      </p:sp>
      <p:sp>
        <p:nvSpPr>
          <p:cNvPr id="63" name="ホームベース 62"/>
          <p:cNvSpPr/>
          <p:nvPr/>
        </p:nvSpPr>
        <p:spPr>
          <a:xfrm rot="5400000">
            <a:off x="4287374" y="2251361"/>
            <a:ext cx="515363" cy="1224000"/>
          </a:xfrm>
          <a:prstGeom prst="homePlate">
            <a:avLst>
              <a:gd name="adj" fmla="val 27427"/>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54007" tIns="27004" rIns="54007" bIns="27004" numCol="1" spcCol="0" rtlCol="0" fromWordArt="0" anchor="ctr" anchorCtr="0" forceAA="0" compatLnSpc="1">
            <a:prstTxWarp prst="textNoShape">
              <a:avLst/>
            </a:prstTxWarp>
            <a:noAutofit/>
          </a:bodyPr>
          <a:lstStyle/>
          <a:p>
            <a:pPr algn="ctr"/>
            <a:r>
              <a:rPr lang="ja-JP" altLang="en-US" sz="1100" b="1" spc="-150" dirty="0" smtClean="0">
                <a:solidFill>
                  <a:schemeClr val="bg1"/>
                </a:solidFill>
                <a:latin typeface="+mn-ea"/>
              </a:rPr>
              <a:t>ひろがり</a:t>
            </a:r>
            <a:r>
              <a:rPr lang="ja-JP" altLang="en-US" sz="1100" b="1" spc="-150" dirty="0">
                <a:solidFill>
                  <a:schemeClr val="bg1"/>
                </a:solidFill>
                <a:latin typeface="+mn-ea"/>
              </a:rPr>
              <a:t>・つながり</a:t>
            </a:r>
            <a:r>
              <a:rPr lang="ja-JP" altLang="en-US" sz="1100" b="1" spc="-150" dirty="0" smtClean="0">
                <a:solidFill>
                  <a:schemeClr val="bg1"/>
                </a:solidFill>
                <a:latin typeface="+mn-ea"/>
              </a:rPr>
              <a:t>を</a:t>
            </a:r>
            <a:r>
              <a:rPr lang="en-US" altLang="ja-JP" sz="1100" b="1" spc="-150" dirty="0" smtClean="0">
                <a:solidFill>
                  <a:schemeClr val="bg1"/>
                </a:solidFill>
                <a:latin typeface="+mn-ea"/>
              </a:rPr>
              <a:t/>
            </a:r>
            <a:br>
              <a:rPr lang="en-US" altLang="ja-JP" sz="1100" b="1" spc="-150" dirty="0" smtClean="0">
                <a:solidFill>
                  <a:schemeClr val="bg1"/>
                </a:solidFill>
                <a:latin typeface="+mn-ea"/>
              </a:rPr>
            </a:br>
            <a:r>
              <a:rPr lang="ja-JP" altLang="en-US" sz="1100" b="1" spc="-150" dirty="0" smtClean="0">
                <a:solidFill>
                  <a:schemeClr val="bg1"/>
                </a:solidFill>
                <a:latin typeface="+mn-ea"/>
              </a:rPr>
              <a:t>生み出すＩＲ</a:t>
            </a:r>
            <a:endParaRPr lang="ja-JP" altLang="en-US" sz="1100" b="1" spc="-150" dirty="0">
              <a:solidFill>
                <a:schemeClr val="bg1"/>
              </a:solidFill>
              <a:latin typeface="+mn-ea"/>
            </a:endParaRPr>
          </a:p>
        </p:txBody>
      </p:sp>
      <p:sp>
        <p:nvSpPr>
          <p:cNvPr id="64" name="ホームベース 63"/>
          <p:cNvSpPr/>
          <p:nvPr/>
        </p:nvSpPr>
        <p:spPr>
          <a:xfrm>
            <a:off x="790056" y="3275446"/>
            <a:ext cx="1811562" cy="1159020"/>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975" indent="-180975">
              <a:lnSpc>
                <a:spcPts val="1300"/>
              </a:lnSpc>
            </a:pPr>
            <a:r>
              <a:rPr lang="ja-JP" altLang="en-US" sz="1200" b="1" dirty="0" smtClean="0">
                <a:solidFill>
                  <a:schemeClr val="tx1"/>
                </a:solidFill>
                <a:latin typeface="+mn-ea"/>
              </a:rPr>
              <a:t>１　</a:t>
            </a:r>
            <a:r>
              <a:rPr lang="ja-JP" altLang="en-US" sz="1200" b="1" dirty="0">
                <a:solidFill>
                  <a:schemeClr val="tx1"/>
                </a:solidFill>
                <a:latin typeface="+mn-ea"/>
              </a:rPr>
              <a:t>世界水準の</a:t>
            </a:r>
            <a:endParaRPr lang="en-US" altLang="ja-JP" sz="1200" b="1" dirty="0">
              <a:solidFill>
                <a:schemeClr val="tx1"/>
              </a:solidFill>
              <a:latin typeface="+mn-ea"/>
            </a:endParaRPr>
          </a:p>
          <a:p>
            <a:pPr marL="180975" indent="-180975">
              <a:lnSpc>
                <a:spcPts val="1300"/>
              </a:lnSpc>
            </a:pPr>
            <a:r>
              <a:rPr lang="en-US" altLang="ja-JP" sz="1200" b="1" dirty="0">
                <a:solidFill>
                  <a:schemeClr val="tx1"/>
                </a:solidFill>
                <a:latin typeface="+mn-ea"/>
              </a:rPr>
              <a:t>    </a:t>
            </a:r>
            <a:r>
              <a:rPr lang="ja-JP" altLang="en-US" sz="1200" b="1" dirty="0">
                <a:solidFill>
                  <a:schemeClr val="tx1"/>
                </a:solidFill>
                <a:latin typeface="+mn-ea"/>
              </a:rPr>
              <a:t>オールインワンＭＩＣＥ</a:t>
            </a:r>
            <a:endParaRPr lang="en-US" altLang="ja-JP" sz="1200" b="1" dirty="0">
              <a:solidFill>
                <a:schemeClr val="tx1"/>
              </a:solidFill>
              <a:latin typeface="+mn-ea"/>
            </a:endParaRPr>
          </a:p>
          <a:p>
            <a:pPr marL="180975" indent="-180975">
              <a:lnSpc>
                <a:spcPts val="1300"/>
              </a:lnSpc>
              <a:spcAft>
                <a:spcPts val="300"/>
              </a:spcAft>
            </a:pPr>
            <a:r>
              <a:rPr lang="ja-JP" altLang="en-US" sz="1200" b="1" dirty="0">
                <a:solidFill>
                  <a:schemeClr val="tx1"/>
                </a:solidFill>
                <a:latin typeface="+mn-ea"/>
              </a:rPr>
              <a:t>    拠点の形成</a:t>
            </a:r>
            <a:endParaRPr lang="en-US" altLang="ja-JP" sz="1200" b="1" dirty="0">
              <a:solidFill>
                <a:schemeClr val="tx1"/>
              </a:solidFill>
              <a:latin typeface="+mn-ea"/>
            </a:endParaRPr>
          </a:p>
          <a:p>
            <a:pPr marL="180975" indent="-180975" algn="ctr">
              <a:lnSpc>
                <a:spcPts val="1000"/>
              </a:lnSpc>
            </a:pPr>
            <a:r>
              <a:rPr lang="ja-JP" altLang="en-US" sz="1000" b="1" dirty="0" smtClean="0">
                <a:solidFill>
                  <a:schemeClr val="tx1"/>
                </a:solidFill>
                <a:latin typeface="+mn-ea"/>
              </a:rPr>
              <a:t>＜</a:t>
            </a:r>
            <a:r>
              <a:rPr lang="zh-TW" altLang="en-US" sz="1000" b="1" dirty="0">
                <a:solidFill>
                  <a:schemeClr val="tx1"/>
                </a:solidFill>
                <a:latin typeface="+mn-ea"/>
              </a:rPr>
              <a:t>国際会議場</a:t>
            </a:r>
            <a:r>
              <a:rPr lang="zh-TW" altLang="en-US" sz="1000" b="1" dirty="0" smtClean="0">
                <a:solidFill>
                  <a:schemeClr val="tx1"/>
                </a:solidFill>
                <a:latin typeface="+mn-ea"/>
              </a:rPr>
              <a:t>施設</a:t>
            </a:r>
            <a:endParaRPr lang="en-US" altLang="zh-TW" sz="10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　　及び</a:t>
            </a:r>
            <a:r>
              <a:rPr lang="zh-TW" altLang="en-US" sz="1000" b="1" dirty="0" smtClean="0">
                <a:solidFill>
                  <a:schemeClr val="tx1"/>
                </a:solidFill>
                <a:latin typeface="+mn-ea"/>
              </a:rPr>
              <a:t>展示</a:t>
            </a:r>
            <a:r>
              <a:rPr lang="ja-JP" altLang="en-US" sz="1000" b="1" dirty="0" smtClean="0">
                <a:solidFill>
                  <a:schemeClr val="tx1"/>
                </a:solidFill>
                <a:latin typeface="+mn-ea"/>
              </a:rPr>
              <a:t>等</a:t>
            </a:r>
            <a:r>
              <a:rPr lang="zh-TW" altLang="en-US" sz="1000" b="1" dirty="0" smtClean="0">
                <a:solidFill>
                  <a:schemeClr val="tx1"/>
                </a:solidFill>
                <a:latin typeface="+mn-ea"/>
              </a:rPr>
              <a:t>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66" name="正方形/長方形 65"/>
          <p:cNvSpPr/>
          <p:nvPr/>
        </p:nvSpPr>
        <p:spPr>
          <a:xfrm>
            <a:off x="2676525" y="3275446"/>
            <a:ext cx="3757994"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①</a:t>
            </a:r>
            <a:r>
              <a:rPr lang="ja-JP" altLang="en-US" sz="1000" b="1" dirty="0">
                <a:solidFill>
                  <a:schemeClr val="tx1"/>
                </a:solidFill>
                <a:latin typeface="+mn-ea"/>
                <a:cs typeface="Meiryo UI" pitchFamily="50" charset="-128"/>
              </a:rPr>
              <a:t>世界水準の競争力を備えた</a:t>
            </a:r>
            <a:r>
              <a:rPr lang="ja-JP" altLang="en-US" sz="1000" b="1" dirty="0" smtClean="0">
                <a:solidFill>
                  <a:schemeClr val="tx1"/>
                </a:solidFill>
                <a:latin typeface="+mn-ea"/>
                <a:cs typeface="Meiryo UI" pitchFamily="50" charset="-128"/>
              </a:rPr>
              <a:t>オールインワンＭＩＣＥ拠点</a:t>
            </a:r>
            <a:r>
              <a:rPr lang="ja-JP" altLang="en-US" sz="900" b="1" dirty="0" smtClean="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67" name="正方形/長方形 66"/>
          <p:cNvSpPr/>
          <p:nvPr/>
        </p:nvSpPr>
        <p:spPr>
          <a:xfrm>
            <a:off x="2685421" y="3688861"/>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a:t>
            </a:r>
            <a:r>
              <a:rPr lang="ja-JP" altLang="en-US" sz="1000" b="1" dirty="0">
                <a:solidFill>
                  <a:schemeClr val="tx1"/>
                </a:solidFill>
                <a:latin typeface="+mn-ea"/>
                <a:cs typeface="Meiryo UI" pitchFamily="50" charset="-128"/>
              </a:rPr>
              <a:t>日本最大の複合ＭＩＣＥ施設の</a:t>
            </a:r>
            <a:r>
              <a:rPr lang="ja-JP" altLang="en-US" sz="1000" b="1" dirty="0" smtClean="0">
                <a:solidFill>
                  <a:schemeClr val="tx1"/>
                </a:solidFill>
                <a:latin typeface="+mn-ea"/>
                <a:cs typeface="Meiryo UI" pitchFamily="50" charset="-128"/>
              </a:rPr>
              <a:t>整備</a:t>
            </a:r>
            <a:endParaRPr lang="ja-JP" altLang="en-US" sz="1000" b="1" dirty="0">
              <a:solidFill>
                <a:schemeClr val="tx1"/>
              </a:solidFill>
              <a:latin typeface="+mn-ea"/>
              <a:cs typeface="Meiryo UI" pitchFamily="50" charset="-128"/>
            </a:endParaRPr>
          </a:p>
        </p:txBody>
      </p:sp>
      <p:sp>
        <p:nvSpPr>
          <p:cNvPr id="69" name="正方形/長方形 68"/>
          <p:cNvSpPr/>
          <p:nvPr/>
        </p:nvSpPr>
        <p:spPr>
          <a:xfrm>
            <a:off x="2685421" y="4102276"/>
            <a:ext cx="3749098" cy="33219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③オール大阪で</a:t>
            </a:r>
            <a:r>
              <a:rPr lang="ja-JP" altLang="en-US" sz="1000" b="1" dirty="0" smtClean="0">
                <a:solidFill>
                  <a:schemeClr val="tx1"/>
                </a:solidFill>
                <a:latin typeface="+mn-ea"/>
                <a:cs typeface="Meiryo UI" pitchFamily="50" charset="-128"/>
              </a:rPr>
              <a:t>のＭＩＣＥ推進</a:t>
            </a:r>
            <a:r>
              <a:rPr lang="ja-JP" altLang="en-US" sz="1000" b="1" dirty="0">
                <a:solidFill>
                  <a:schemeClr val="tx1"/>
                </a:solidFill>
                <a:latin typeface="+mn-ea"/>
                <a:cs typeface="Meiryo UI" pitchFamily="50" charset="-128"/>
              </a:rPr>
              <a:t>・誘致体制の強化</a:t>
            </a:r>
          </a:p>
        </p:txBody>
      </p:sp>
      <p:sp>
        <p:nvSpPr>
          <p:cNvPr id="70" name="正方形/長方形 69"/>
          <p:cNvSpPr/>
          <p:nvPr/>
        </p:nvSpPr>
        <p:spPr>
          <a:xfrm>
            <a:off x="2676527" y="5433531"/>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a:solidFill>
                  <a:schemeClr val="tx1"/>
                </a:solidFill>
                <a:latin typeface="+mn-ea"/>
                <a:cs typeface="Meiryo UI" pitchFamily="50" charset="-128"/>
              </a:rPr>
              <a:t>①</a:t>
            </a:r>
            <a:r>
              <a:rPr lang="ja-JP" altLang="en-US" sz="1000" b="1" spc="-150" dirty="0">
                <a:solidFill>
                  <a:schemeClr val="tx1"/>
                </a:solidFill>
                <a:latin typeface="+mn-ea"/>
                <a:cs typeface="Meiryo UI" pitchFamily="50" charset="-128"/>
              </a:rPr>
              <a:t>大阪・関西・西日本を</a:t>
            </a:r>
            <a:r>
              <a:rPr lang="ja-JP" altLang="en-US" sz="1000" b="1" spc="-150" dirty="0" smtClean="0">
                <a:solidFill>
                  <a:schemeClr val="tx1"/>
                </a:solidFill>
                <a:latin typeface="+mn-ea"/>
                <a:cs typeface="Meiryo UI" pitchFamily="50" charset="-128"/>
              </a:rPr>
              <a:t>はじめ、日本</a:t>
            </a:r>
            <a:r>
              <a:rPr lang="ja-JP" altLang="en-US" sz="1000" b="1" spc="-150" dirty="0">
                <a:solidFill>
                  <a:schemeClr val="tx1"/>
                </a:solidFill>
                <a:latin typeface="+mn-ea"/>
                <a:cs typeface="Meiryo UI" pitchFamily="50" charset="-128"/>
              </a:rPr>
              <a:t>各地との連携による観光客の送り出し</a:t>
            </a:r>
            <a:endParaRPr lang="en-US" altLang="ja-JP" sz="1000" b="1" spc="-150" dirty="0">
              <a:solidFill>
                <a:schemeClr val="tx1"/>
              </a:solidFill>
              <a:latin typeface="+mn-ea"/>
              <a:cs typeface="Meiryo UI" pitchFamily="50" charset="-128"/>
            </a:endParaRPr>
          </a:p>
        </p:txBody>
      </p:sp>
      <p:sp>
        <p:nvSpPr>
          <p:cNvPr id="71" name="正方形/長方形 70"/>
          <p:cNvSpPr/>
          <p:nvPr/>
        </p:nvSpPr>
        <p:spPr>
          <a:xfrm>
            <a:off x="2676527" y="5804108"/>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smtClean="0">
                <a:solidFill>
                  <a:schemeClr val="tx1"/>
                </a:solidFill>
                <a:latin typeface="+mn-ea"/>
                <a:cs typeface="Meiryo UI" pitchFamily="50" charset="-128"/>
              </a:rPr>
              <a:t>②大阪・関西の強みを活かしたニューツーリズムの創出</a:t>
            </a:r>
            <a:r>
              <a:rPr lang="ja-JP" altLang="en-US" sz="900" b="1" dirty="0">
                <a:solidFill>
                  <a:schemeClr val="tx1"/>
                </a:solidFill>
                <a:latin typeface="+mn-ea"/>
                <a:cs typeface="Meiryo UI" pitchFamily="50" charset="-128"/>
              </a:rPr>
              <a:t>　 </a:t>
            </a:r>
            <a:endParaRPr lang="en-US" altLang="ja-JP" sz="900" b="1" dirty="0">
              <a:solidFill>
                <a:schemeClr val="tx1"/>
              </a:solidFill>
              <a:latin typeface="+mn-ea"/>
              <a:cs typeface="Meiryo UI" pitchFamily="50" charset="-128"/>
            </a:endParaRPr>
          </a:p>
        </p:txBody>
      </p:sp>
      <p:sp>
        <p:nvSpPr>
          <p:cNvPr id="73" name="ホームベース 72"/>
          <p:cNvSpPr/>
          <p:nvPr/>
        </p:nvSpPr>
        <p:spPr>
          <a:xfrm>
            <a:off x="788443" y="5433531"/>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３</a:t>
            </a:r>
            <a:r>
              <a:rPr lang="ja-JP" altLang="en-US" sz="1200" b="1" dirty="0">
                <a:solidFill>
                  <a:schemeClr val="tx1"/>
                </a:solidFill>
                <a:latin typeface="+mn-ea"/>
              </a:rPr>
              <a:t>　</a:t>
            </a:r>
            <a:r>
              <a:rPr lang="ja-JP" altLang="en-US" sz="1200" b="1" dirty="0" smtClean="0">
                <a:solidFill>
                  <a:schemeClr val="tx1"/>
                </a:solidFill>
                <a:latin typeface="+mn-ea"/>
              </a:rPr>
              <a:t>日本</a:t>
            </a:r>
            <a:r>
              <a:rPr lang="ja-JP" altLang="en-US" sz="1200" b="1" dirty="0">
                <a:solidFill>
                  <a:schemeClr val="tx1"/>
                </a:solidFill>
                <a:latin typeface="+mn-ea"/>
              </a:rPr>
              <a:t>観光</a:t>
            </a:r>
            <a:r>
              <a:rPr lang="ja-JP" altLang="en-US" sz="1200" b="1" dirty="0" smtClean="0">
                <a:solidFill>
                  <a:schemeClr val="tx1"/>
                </a:solidFill>
                <a:latin typeface="+mn-ea"/>
              </a:rPr>
              <a:t>の</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ゲートウェイの形成</a:t>
            </a:r>
            <a:endParaRPr lang="en-US" altLang="ja-JP" sz="1200" b="1" dirty="0" smtClean="0">
              <a:solidFill>
                <a:schemeClr val="tx1"/>
              </a:solidFill>
              <a:latin typeface="+mn-ea"/>
            </a:endParaRPr>
          </a:p>
          <a:p>
            <a:pPr algn="ctr">
              <a:lnSpc>
                <a:spcPts val="1300"/>
              </a:lnSpc>
            </a:pPr>
            <a:r>
              <a:rPr lang="ja-JP" altLang="en-US" sz="1000" b="1" dirty="0" smtClean="0">
                <a:solidFill>
                  <a:schemeClr val="tx1"/>
                </a:solidFill>
                <a:latin typeface="+mn-ea"/>
              </a:rPr>
              <a:t>＜送客施設＞</a:t>
            </a:r>
            <a:endParaRPr lang="ja-JP" altLang="en-US" sz="1000" b="1" dirty="0">
              <a:solidFill>
                <a:schemeClr val="tx1"/>
              </a:solidFill>
              <a:latin typeface="+mn-ea"/>
            </a:endParaRPr>
          </a:p>
        </p:txBody>
      </p:sp>
      <p:sp>
        <p:nvSpPr>
          <p:cNvPr id="74" name="ホームベース 73"/>
          <p:cNvSpPr/>
          <p:nvPr/>
        </p:nvSpPr>
        <p:spPr>
          <a:xfrm>
            <a:off x="788443" y="7198768"/>
            <a:ext cx="1806522" cy="1060665"/>
          </a:xfrm>
          <a:prstGeom prst="homePlate">
            <a:avLst>
              <a:gd name="adj" fmla="val 12410"/>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pPr>
            <a:r>
              <a:rPr lang="ja-JP" altLang="en-US" sz="1200" b="1" dirty="0" smtClean="0">
                <a:solidFill>
                  <a:schemeClr val="tx1"/>
                </a:solidFill>
                <a:latin typeface="+mn-ea"/>
              </a:rPr>
              <a:t>５　オンリーワンのエン</a:t>
            </a:r>
            <a:endParaRPr lang="en-US" altLang="ja-JP" sz="1200" b="1" dirty="0" smtClean="0">
              <a:solidFill>
                <a:schemeClr val="tx1"/>
              </a:solidFill>
              <a:latin typeface="+mn-ea"/>
            </a:endParaRPr>
          </a:p>
          <a:p>
            <a:pPr marL="180000" indent="-180000">
              <a:lnSpc>
                <a:spcPts val="1100"/>
              </a:lnSpc>
            </a:pPr>
            <a:r>
              <a:rPr lang="ja-JP" altLang="en-US" sz="1200" b="1" dirty="0" smtClean="0">
                <a:solidFill>
                  <a:schemeClr val="tx1"/>
                </a:solidFill>
                <a:latin typeface="+mn-ea"/>
              </a:rPr>
              <a:t>　 ターテイメント拠点、</a:t>
            </a:r>
            <a:endParaRPr lang="en-US" altLang="ja-JP" sz="1200" b="1" dirty="0" smtClean="0">
              <a:solidFill>
                <a:schemeClr val="tx1"/>
              </a:solidFill>
              <a:latin typeface="+mn-ea"/>
            </a:endParaRPr>
          </a:p>
          <a:p>
            <a:pPr marL="180000" indent="-180000">
              <a:lnSpc>
                <a:spcPts val="1100"/>
              </a:lnSpc>
              <a:spcAft>
                <a:spcPts val="600"/>
              </a:spcAft>
            </a:pPr>
            <a:r>
              <a:rPr lang="ja-JP" altLang="en-US" sz="1200" b="1" dirty="0">
                <a:solidFill>
                  <a:schemeClr val="tx1"/>
                </a:solidFill>
                <a:latin typeface="+mn-ea"/>
              </a:rPr>
              <a:t>　</a:t>
            </a:r>
            <a:r>
              <a:rPr lang="ja-JP" altLang="en-US" sz="1200" b="1" dirty="0" smtClean="0">
                <a:solidFill>
                  <a:schemeClr val="tx1"/>
                </a:solidFill>
                <a:latin typeface="+mn-ea"/>
              </a:rPr>
              <a:t> リゾート空間の創出</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＜来訪</a:t>
            </a:r>
            <a:r>
              <a:rPr lang="ja-JP" altLang="en-US" sz="1000" b="1" dirty="0">
                <a:solidFill>
                  <a:schemeClr val="tx1"/>
                </a:solidFill>
                <a:latin typeface="+mn-ea"/>
              </a:rPr>
              <a:t>及び滞在寄与</a:t>
            </a:r>
            <a:r>
              <a:rPr lang="ja-JP" altLang="en-US" sz="1000" b="1" dirty="0" smtClean="0">
                <a:solidFill>
                  <a:schemeClr val="tx1"/>
                </a:solidFill>
                <a:latin typeface="+mn-ea"/>
              </a:rPr>
              <a:t>施設＞</a:t>
            </a:r>
            <a:endParaRPr lang="ja-JP" altLang="en-US" sz="1000" b="1" dirty="0">
              <a:solidFill>
                <a:schemeClr val="tx1"/>
              </a:solidFill>
              <a:latin typeface="+mn-ea"/>
            </a:endParaRPr>
          </a:p>
        </p:txBody>
      </p:sp>
      <p:sp>
        <p:nvSpPr>
          <p:cNvPr id="76" name="ホームベース 75"/>
          <p:cNvSpPr/>
          <p:nvPr/>
        </p:nvSpPr>
        <p:spPr>
          <a:xfrm>
            <a:off x="788444" y="4588319"/>
            <a:ext cx="1811561" cy="694576"/>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300"/>
              </a:lnSpc>
              <a:spcAft>
                <a:spcPts val="300"/>
              </a:spcAft>
            </a:pPr>
            <a:r>
              <a:rPr lang="ja-JP" altLang="en-US" sz="1200" b="1" dirty="0" smtClean="0">
                <a:solidFill>
                  <a:schemeClr val="tx1"/>
                </a:solidFill>
                <a:latin typeface="+mn-ea"/>
              </a:rPr>
              <a:t>２　魅力の創造・発信拠点</a:t>
            </a:r>
            <a:r>
              <a:rPr lang="en-US" altLang="ja-JP" sz="1200" b="1" dirty="0" smtClean="0">
                <a:solidFill>
                  <a:schemeClr val="tx1"/>
                </a:solidFill>
                <a:latin typeface="+mn-ea"/>
              </a:rPr>
              <a:t/>
            </a:r>
            <a:br>
              <a:rPr lang="en-US" altLang="ja-JP" sz="1200" b="1" dirty="0" smtClean="0">
                <a:solidFill>
                  <a:schemeClr val="tx1"/>
                </a:solidFill>
                <a:latin typeface="+mn-ea"/>
              </a:rPr>
            </a:br>
            <a:r>
              <a:rPr lang="ja-JP" altLang="en-US" sz="1200" b="1" dirty="0" smtClean="0">
                <a:solidFill>
                  <a:schemeClr val="tx1"/>
                </a:solidFill>
                <a:latin typeface="+mn-ea"/>
              </a:rPr>
              <a:t>　　の形成</a:t>
            </a:r>
            <a:endParaRPr lang="en-US" altLang="ja-JP" sz="1200" b="1" dirty="0" smtClean="0">
              <a:solidFill>
                <a:schemeClr val="tx1"/>
              </a:solidFill>
              <a:latin typeface="+mn-ea"/>
            </a:endParaRPr>
          </a:p>
          <a:p>
            <a:pPr marL="180975" indent="-180975" algn="ctr">
              <a:lnSpc>
                <a:spcPts val="1300"/>
              </a:lnSpc>
            </a:pPr>
            <a:r>
              <a:rPr lang="ja-JP" altLang="en-US" sz="1000" b="1" dirty="0" smtClean="0">
                <a:solidFill>
                  <a:schemeClr val="tx1"/>
                </a:solidFill>
                <a:latin typeface="+mn-ea"/>
              </a:rPr>
              <a:t>＜</a:t>
            </a:r>
            <a:r>
              <a:rPr lang="zh-TW" altLang="en-US" sz="1000" b="1" dirty="0">
                <a:solidFill>
                  <a:schemeClr val="tx1"/>
                </a:solidFill>
                <a:latin typeface="+mn-ea"/>
              </a:rPr>
              <a:t>魅力増進施設</a:t>
            </a:r>
            <a:r>
              <a:rPr lang="ja-JP" altLang="en-US" sz="1000" b="1" dirty="0" smtClean="0">
                <a:solidFill>
                  <a:schemeClr val="tx1"/>
                </a:solidFill>
                <a:latin typeface="+mn-ea"/>
              </a:rPr>
              <a:t>＞</a:t>
            </a:r>
            <a:endParaRPr lang="ja-JP" altLang="en-US" sz="1000" b="1" dirty="0">
              <a:solidFill>
                <a:schemeClr val="tx1"/>
              </a:solidFill>
              <a:latin typeface="+mn-ea"/>
            </a:endParaRPr>
          </a:p>
        </p:txBody>
      </p:sp>
      <p:sp>
        <p:nvSpPr>
          <p:cNvPr id="77" name="正方形/長方形 76"/>
          <p:cNvSpPr/>
          <p:nvPr/>
        </p:nvSpPr>
        <p:spPr>
          <a:xfrm>
            <a:off x="2676525" y="4588319"/>
            <a:ext cx="3757994"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①大阪</a:t>
            </a:r>
            <a:r>
              <a:rPr lang="ja-JP" altLang="en-US" sz="1000" b="1" dirty="0">
                <a:solidFill>
                  <a:schemeClr val="tx1"/>
                </a:solidFill>
                <a:latin typeface="+mn-ea"/>
                <a:cs typeface="Meiryo UI" pitchFamily="50" charset="-128"/>
              </a:rPr>
              <a:t>・関西・</a:t>
            </a:r>
            <a:r>
              <a:rPr lang="ja-JP" altLang="en-US" sz="1000" b="1" dirty="0" smtClean="0">
                <a:solidFill>
                  <a:schemeClr val="tx1"/>
                </a:solidFill>
                <a:latin typeface="+mn-ea"/>
                <a:cs typeface="Meiryo UI" pitchFamily="50" charset="-128"/>
              </a:rPr>
              <a:t>日本が誇る魅力を効果的な手法で発信</a:t>
            </a:r>
            <a:endParaRPr lang="ja-JP" altLang="en-US" sz="1000" b="1" dirty="0">
              <a:solidFill>
                <a:schemeClr val="tx1"/>
              </a:solidFill>
              <a:latin typeface="+mn-ea"/>
              <a:cs typeface="Meiryo UI" pitchFamily="50" charset="-128"/>
            </a:endParaRPr>
          </a:p>
        </p:txBody>
      </p:sp>
      <p:sp>
        <p:nvSpPr>
          <p:cNvPr id="78" name="正方形/長方形 77"/>
          <p:cNvSpPr/>
          <p:nvPr/>
        </p:nvSpPr>
        <p:spPr>
          <a:xfrm>
            <a:off x="2676526" y="4966640"/>
            <a:ext cx="3757993" cy="32084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lnSpc>
                <a:spcPts val="1064"/>
              </a:lnSpc>
            </a:pPr>
            <a:r>
              <a:rPr lang="ja-JP" altLang="en-US" sz="1000" b="1" dirty="0" smtClean="0">
                <a:solidFill>
                  <a:schemeClr val="tx1"/>
                </a:solidFill>
                <a:latin typeface="+mn-ea"/>
                <a:cs typeface="Meiryo UI" pitchFamily="50" charset="-128"/>
              </a:rPr>
              <a:t>②大阪</a:t>
            </a:r>
            <a:r>
              <a:rPr lang="ja-JP" altLang="en-US" sz="1000" b="1" dirty="0">
                <a:solidFill>
                  <a:schemeClr val="tx1"/>
                </a:solidFill>
                <a:latin typeface="+mn-ea"/>
                <a:cs typeface="Meiryo UI" pitchFamily="50" charset="-128"/>
              </a:rPr>
              <a:t>ＩＲ発、大阪・関西・</a:t>
            </a:r>
            <a:r>
              <a:rPr lang="ja-JP" altLang="en-US" sz="1000" b="1" dirty="0" smtClean="0">
                <a:solidFill>
                  <a:schemeClr val="tx1"/>
                </a:solidFill>
                <a:latin typeface="+mn-ea"/>
                <a:cs typeface="Meiryo UI" pitchFamily="50" charset="-128"/>
              </a:rPr>
              <a:t>日本</a:t>
            </a:r>
            <a:r>
              <a:rPr lang="ja-JP" altLang="en-US" sz="1000" b="1" dirty="0">
                <a:solidFill>
                  <a:schemeClr val="tx1"/>
                </a:solidFill>
                <a:latin typeface="+mn-ea"/>
                <a:cs typeface="Meiryo UI" pitchFamily="50" charset="-128"/>
              </a:rPr>
              <a:t>の</a:t>
            </a:r>
            <a:r>
              <a:rPr lang="ja-JP" altLang="en-US" sz="1000" b="1" dirty="0" smtClean="0">
                <a:solidFill>
                  <a:schemeClr val="tx1"/>
                </a:solidFill>
                <a:latin typeface="+mn-ea"/>
                <a:cs typeface="Meiryo UI" pitchFamily="50" charset="-128"/>
              </a:rPr>
              <a:t>コンテンツの発展</a:t>
            </a:r>
            <a:r>
              <a:rPr lang="ja-JP" altLang="en-US" sz="1000" b="1" dirty="0">
                <a:solidFill>
                  <a:schemeClr val="tx1"/>
                </a:solidFill>
                <a:latin typeface="+mn-ea"/>
                <a:cs typeface="Meiryo UI" pitchFamily="50" charset="-128"/>
              </a:rPr>
              <a:t>・創造</a:t>
            </a:r>
          </a:p>
        </p:txBody>
      </p:sp>
      <p:sp>
        <p:nvSpPr>
          <p:cNvPr id="80" name="正方形/長方形 79"/>
          <p:cNvSpPr/>
          <p:nvPr/>
        </p:nvSpPr>
        <p:spPr bwMode="gray">
          <a:xfrm>
            <a:off x="2513896" y="2288704"/>
            <a:ext cx="4003066" cy="285750"/>
          </a:xfrm>
          <a:prstGeom prst="rect">
            <a:avLst/>
          </a:prstGeom>
          <a:solidFill>
            <a:schemeClr val="tx1">
              <a:lumMod val="65000"/>
              <a:lumOff val="3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成長</a:t>
            </a:r>
            <a:r>
              <a:rPr lang="ja-JP" altLang="en-US" sz="1200" b="1" dirty="0" smtClean="0">
                <a:solidFill>
                  <a:schemeClr val="bg1"/>
                </a:solidFill>
                <a:latin typeface="+mn-ea"/>
              </a:rPr>
              <a:t>の</a:t>
            </a:r>
            <a:r>
              <a:rPr lang="ja-JP" altLang="en-US" sz="1200" b="1" dirty="0">
                <a:solidFill>
                  <a:schemeClr val="bg1"/>
                </a:solidFill>
                <a:latin typeface="+mn-ea"/>
              </a:rPr>
              <a:t>方向性</a:t>
            </a:r>
            <a:endParaRPr kumimoji="1" lang="ja-JP" altLang="en-US" sz="1200" b="1" dirty="0" smtClean="0">
              <a:solidFill>
                <a:schemeClr val="bg1"/>
              </a:solidFill>
              <a:latin typeface="+mn-ea"/>
            </a:endParaRPr>
          </a:p>
        </p:txBody>
      </p:sp>
      <p:sp>
        <p:nvSpPr>
          <p:cNvPr id="81" name="正方形/長方形 80"/>
          <p:cNvSpPr/>
          <p:nvPr/>
        </p:nvSpPr>
        <p:spPr bwMode="gray">
          <a:xfrm>
            <a:off x="345912" y="3160739"/>
            <a:ext cx="331202" cy="5098694"/>
          </a:xfrm>
          <a:prstGeom prst="rect">
            <a:avLst/>
          </a:prstGeom>
          <a:solidFill>
            <a:schemeClr val="accent4">
              <a:lumMod val="75000"/>
            </a:schemeClr>
          </a:solidFill>
          <a:ln w="12700" algn="ctr">
            <a:solidFill>
              <a:schemeClr val="accent4"/>
            </a:solidFill>
            <a:miter lim="800000"/>
            <a:headEnd/>
            <a:tailEnd/>
          </a:ln>
        </p:spPr>
        <p:txBody>
          <a:bodyPr rot="0" spcFirstLastPara="0" vertOverflow="overflow" horzOverflow="overflow" vert="wordArtVertRtl"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b="1" dirty="0">
                <a:solidFill>
                  <a:schemeClr val="bg1"/>
                </a:solidFill>
                <a:latin typeface="+mn-ea"/>
              </a:rPr>
              <a:t>大阪ＩＲが有すべき機能・施設</a:t>
            </a:r>
          </a:p>
        </p:txBody>
      </p:sp>
      <p:sp>
        <p:nvSpPr>
          <p:cNvPr id="83" name="テキスト ボックス 82"/>
          <p:cNvSpPr txBox="1"/>
          <p:nvPr/>
        </p:nvSpPr>
        <p:spPr>
          <a:xfrm>
            <a:off x="207264" y="1527394"/>
            <a:ext cx="6425184" cy="688256"/>
          </a:xfrm>
          <a:prstGeom prst="rect">
            <a:avLst/>
          </a:prstGeom>
          <a:noFill/>
        </p:spPr>
        <p:txBody>
          <a:bodyPr wrap="square" lIns="36000" tIns="36000" rIns="36000" bIns="36000" rtlCol="0" anchor="ctr" anchorCtr="0">
            <a:spAutoFit/>
          </a:bodyPr>
          <a:lstStyle/>
          <a:p>
            <a:pPr marL="171450" indent="-171450">
              <a:buFont typeface="Wingdings" panose="05000000000000000000" pitchFamily="2" charset="2"/>
              <a:buChar char="n"/>
            </a:pPr>
            <a:r>
              <a:rPr lang="zh-TW" altLang="en-US" sz="1000" dirty="0">
                <a:latin typeface="+mn-ea"/>
              </a:rPr>
              <a:t>特定複合観光施設区域整備法（ＩＲ整備法）</a:t>
            </a:r>
            <a:r>
              <a:rPr lang="ja-JP" altLang="en-US" sz="1000" dirty="0" smtClean="0">
                <a:latin typeface="+mn-ea"/>
              </a:rPr>
              <a:t>では、カジノ施設のほか①国際会議場施設、②展示等施設、③魅力増進施設、④送客施設、⑤宿泊施設、⑥来訪及び滞在寄与施設がＩＲ（特定複合観光施設）として位置付けられている。</a:t>
            </a:r>
            <a:endParaRPr lang="en-US" altLang="ja-JP" sz="1000" dirty="0">
              <a:latin typeface="+mn-ea"/>
            </a:endParaRPr>
          </a:p>
          <a:p>
            <a:pPr marL="171450" indent="-171450">
              <a:buFont typeface="Wingdings" panose="05000000000000000000" pitchFamily="2" charset="2"/>
              <a:buChar char="n"/>
            </a:pPr>
            <a:r>
              <a:rPr lang="ja-JP" altLang="en-US" sz="1000" dirty="0" smtClean="0">
                <a:latin typeface="+mn-ea"/>
              </a:rPr>
              <a:t>これらの、中核施設等に</a:t>
            </a:r>
            <a:r>
              <a:rPr lang="ja-JP" altLang="en-US" sz="1000" dirty="0">
                <a:latin typeface="+mn-ea"/>
              </a:rPr>
              <a:t>ついて</a:t>
            </a:r>
            <a:r>
              <a:rPr lang="ja-JP" altLang="en-US" sz="1000" dirty="0" smtClean="0">
                <a:latin typeface="+mn-ea"/>
              </a:rPr>
              <a:t>、国の考え方をはじめ、大阪</a:t>
            </a:r>
            <a:r>
              <a:rPr lang="ja-JP" altLang="en-US" sz="1000" dirty="0">
                <a:latin typeface="+mn-ea"/>
              </a:rPr>
              <a:t>ＩＲの基本</a:t>
            </a:r>
            <a:r>
              <a:rPr lang="ja-JP" altLang="en-US" sz="1000" dirty="0" smtClean="0">
                <a:latin typeface="+mn-ea"/>
              </a:rPr>
              <a:t>コンセプトや３つ</a:t>
            </a:r>
            <a:r>
              <a:rPr lang="ja-JP" altLang="en-US" sz="1000" dirty="0">
                <a:latin typeface="+mn-ea"/>
              </a:rPr>
              <a:t>の「成長の方向性</a:t>
            </a:r>
            <a:r>
              <a:rPr lang="ja-JP" altLang="en-US" sz="1000" dirty="0" smtClean="0">
                <a:latin typeface="+mn-ea"/>
              </a:rPr>
              <a:t>」を踏まえ、大阪</a:t>
            </a:r>
            <a:r>
              <a:rPr lang="ja-JP" altLang="en-US" sz="1000" dirty="0">
                <a:latin typeface="+mn-ea"/>
              </a:rPr>
              <a:t>ＩＲ</a:t>
            </a:r>
            <a:r>
              <a:rPr lang="ja-JP" altLang="en-US" sz="1000" dirty="0" smtClean="0">
                <a:latin typeface="+mn-ea"/>
              </a:rPr>
              <a:t>では次の機能・施設を有するものとする。</a:t>
            </a:r>
            <a:endParaRPr lang="en-US" altLang="ja-JP" sz="1000" dirty="0">
              <a:latin typeface="+mn-ea"/>
            </a:endParaRPr>
          </a:p>
        </p:txBody>
      </p:sp>
      <p:cxnSp>
        <p:nvCxnSpPr>
          <p:cNvPr id="85" name="直線コネクタ 84"/>
          <p:cNvCxnSpPr/>
          <p:nvPr/>
        </p:nvCxnSpPr>
        <p:spPr>
          <a:xfrm>
            <a:off x="790056" y="4521724"/>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00020" y="5383106"/>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00020" y="7107699"/>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91124" y="6230955"/>
            <a:ext cx="5716941"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5" name="ホームベース 34"/>
          <p:cNvSpPr/>
          <p:nvPr/>
        </p:nvSpPr>
        <p:spPr>
          <a:xfrm>
            <a:off x="788445" y="6321575"/>
            <a:ext cx="1811561" cy="694577"/>
          </a:xfrm>
          <a:prstGeom prst="homePlate">
            <a:avLst>
              <a:gd name="adj" fmla="val 11083"/>
            </a:avLst>
          </a:prstGeom>
          <a:solidFill>
            <a:srgbClr val="DDEFE8"/>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marL="180000" indent="-180000">
              <a:lnSpc>
                <a:spcPts val="1100"/>
              </a:lnSpc>
              <a:spcAft>
                <a:spcPts val="300"/>
              </a:spcAft>
            </a:pPr>
            <a:r>
              <a:rPr lang="ja-JP" altLang="en-US" sz="1200" b="1" dirty="0" smtClean="0">
                <a:solidFill>
                  <a:schemeClr val="tx1"/>
                </a:solidFill>
                <a:latin typeface="+mn-ea"/>
              </a:rPr>
              <a:t>４　利用者需要の高度化・多様化に対応した宿泊施設の整備</a:t>
            </a:r>
            <a:endParaRPr lang="en-US" altLang="ja-JP" sz="1200" b="1" dirty="0" smtClean="0">
              <a:solidFill>
                <a:schemeClr val="tx1"/>
              </a:solidFill>
              <a:latin typeface="+mn-ea"/>
            </a:endParaRPr>
          </a:p>
          <a:p>
            <a:pPr marL="180000" indent="-180000" algn="ctr">
              <a:lnSpc>
                <a:spcPts val="900"/>
              </a:lnSpc>
            </a:pPr>
            <a:r>
              <a:rPr lang="ja-JP" altLang="en-US" sz="1000" b="1" dirty="0" smtClean="0">
                <a:solidFill>
                  <a:schemeClr val="tx1"/>
                </a:solidFill>
                <a:latin typeface="+mn-ea"/>
              </a:rPr>
              <a:t>＜宿泊施設＞</a:t>
            </a:r>
            <a:endParaRPr lang="ja-JP" altLang="en-US" sz="1000" b="1" dirty="0">
              <a:solidFill>
                <a:schemeClr val="tx1"/>
              </a:solidFill>
              <a:latin typeface="+mn-ea"/>
            </a:endParaRPr>
          </a:p>
        </p:txBody>
      </p:sp>
      <p:sp>
        <p:nvSpPr>
          <p:cNvPr id="37" name="正方形/長方形 36"/>
          <p:cNvSpPr/>
          <p:nvPr/>
        </p:nvSpPr>
        <p:spPr>
          <a:xfrm>
            <a:off x="2676526" y="7182765"/>
            <a:ext cx="3757993"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①夢洲でしか体験できないエンターテイメントの提供</a:t>
            </a:r>
            <a:r>
              <a:rPr lang="ja-JP" altLang="en-US" sz="900" b="1" dirty="0" smtClean="0">
                <a:solidFill>
                  <a:srgbClr val="FF0000"/>
                </a:solidFill>
                <a:latin typeface="+mn-ea"/>
                <a:cs typeface="Meiryo UI" pitchFamily="50" charset="-128"/>
              </a:rPr>
              <a:t>　　　　　　　　　　</a:t>
            </a:r>
            <a:endParaRPr lang="en-US" altLang="ja-JP" sz="900" b="1" dirty="0">
              <a:solidFill>
                <a:srgbClr val="FF0000"/>
              </a:solidFill>
              <a:latin typeface="+mn-ea"/>
              <a:cs typeface="Meiryo UI" pitchFamily="50" charset="-128"/>
            </a:endParaRPr>
          </a:p>
        </p:txBody>
      </p:sp>
      <p:sp>
        <p:nvSpPr>
          <p:cNvPr id="38" name="正方形/長方形 37"/>
          <p:cNvSpPr/>
          <p:nvPr/>
        </p:nvSpPr>
        <p:spPr>
          <a:xfrm>
            <a:off x="2676525" y="7553100"/>
            <a:ext cx="3757994"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spc="-150" dirty="0" smtClean="0">
                <a:solidFill>
                  <a:prstClr val="black"/>
                </a:solidFill>
                <a:latin typeface="+mn-ea"/>
                <a:cs typeface="Meiryo UI" pitchFamily="50" charset="-128"/>
              </a:rPr>
              <a:t>②長期滞在を楽しめる都市型のリゾート空間、上質な</a:t>
            </a:r>
            <a:r>
              <a:rPr lang="ja-JP" altLang="en-US" sz="1000" b="1" spc="-150" dirty="0" smtClean="0">
                <a:solidFill>
                  <a:prstClr val="black"/>
                </a:solidFill>
                <a:latin typeface="+mn-ea"/>
                <a:cs typeface="Meiryo UI" pitchFamily="50" charset="-128"/>
              </a:rPr>
              <a:t>施設・サービス</a:t>
            </a:r>
            <a:r>
              <a:rPr lang="ja-JP" altLang="en-US" sz="1000" b="1" spc="-150" dirty="0" smtClean="0">
                <a:solidFill>
                  <a:prstClr val="black"/>
                </a:solidFill>
                <a:latin typeface="+mn-ea"/>
                <a:cs typeface="Meiryo UI" pitchFamily="50" charset="-128"/>
              </a:rPr>
              <a:t>の提供</a:t>
            </a:r>
            <a:endParaRPr lang="ja-JP" altLang="en-US" sz="1000" b="1" spc="-150" dirty="0">
              <a:solidFill>
                <a:prstClr val="black"/>
              </a:solidFill>
              <a:latin typeface="+mn-ea"/>
              <a:cs typeface="Meiryo UI" pitchFamily="50" charset="-128"/>
            </a:endParaRPr>
          </a:p>
        </p:txBody>
      </p:sp>
      <p:sp>
        <p:nvSpPr>
          <p:cNvPr id="40" name="正方形/長方形 39"/>
          <p:cNvSpPr/>
          <p:nvPr/>
        </p:nvSpPr>
        <p:spPr>
          <a:xfrm>
            <a:off x="2676527" y="6321575"/>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①世界水準の規模と質を有する宿泊施設</a:t>
            </a:r>
            <a:endParaRPr lang="en-US" altLang="ja-JP" sz="1000" b="1" dirty="0">
              <a:solidFill>
                <a:schemeClr val="tx1"/>
              </a:solidFill>
              <a:latin typeface="+mn-ea"/>
              <a:cs typeface="Meiryo UI" pitchFamily="50" charset="-128"/>
            </a:endParaRPr>
          </a:p>
        </p:txBody>
      </p:sp>
      <p:sp>
        <p:nvSpPr>
          <p:cNvPr id="41" name="正方形/長方形 40"/>
          <p:cNvSpPr/>
          <p:nvPr/>
        </p:nvSpPr>
        <p:spPr>
          <a:xfrm>
            <a:off x="2676527" y="6694792"/>
            <a:ext cx="3757992" cy="324000"/>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7488" indent="-434975">
              <a:lnSpc>
                <a:spcPts val="1064"/>
              </a:lnSpc>
            </a:pPr>
            <a:r>
              <a:rPr lang="ja-JP" altLang="en-US" sz="1000" b="1" dirty="0" smtClean="0">
                <a:solidFill>
                  <a:schemeClr val="tx1"/>
                </a:solidFill>
                <a:latin typeface="+mn-ea"/>
                <a:cs typeface="Meiryo UI" pitchFamily="50" charset="-128"/>
              </a:rPr>
              <a:t>②多様な宿泊ニーズに対応できる施設・サービスの提供</a:t>
            </a:r>
            <a:endParaRPr lang="en-US" altLang="ja-JP" sz="1000" b="1" dirty="0">
              <a:solidFill>
                <a:schemeClr val="tx1"/>
              </a:solidFill>
              <a:latin typeface="+mn-ea"/>
              <a:cs typeface="Meiryo UI" pitchFamily="50" charset="-128"/>
            </a:endParaRPr>
          </a:p>
        </p:txBody>
      </p:sp>
      <p:sp>
        <p:nvSpPr>
          <p:cNvPr id="36" name="角丸四角形 35"/>
          <p:cNvSpPr/>
          <p:nvPr/>
        </p:nvSpPr>
        <p:spPr bwMode="gray">
          <a:xfrm>
            <a:off x="909088" y="8550193"/>
            <a:ext cx="5596279" cy="964781"/>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908004" y="848139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b="1" dirty="0" smtClean="0">
                <a:solidFill>
                  <a:prstClr val="white"/>
                </a:solidFill>
                <a:latin typeface="+mn-ea"/>
              </a:rPr>
              <a:t>【</a:t>
            </a:r>
            <a:r>
              <a:rPr lang="ja-JP" altLang="en-US" sz="1100" b="1" dirty="0" smtClean="0">
                <a:solidFill>
                  <a:prstClr val="white"/>
                </a:solidFill>
                <a:latin typeface="+mn-ea"/>
              </a:rPr>
              <a:t>参考</a:t>
            </a:r>
            <a:r>
              <a:rPr lang="en-US" altLang="ja-JP" sz="1100" b="1" dirty="0" smtClean="0">
                <a:solidFill>
                  <a:prstClr val="white"/>
                </a:solidFill>
                <a:latin typeface="+mn-ea"/>
              </a:rPr>
              <a:t>】</a:t>
            </a:r>
            <a:r>
              <a:rPr lang="ja-JP" altLang="en-US" sz="1100" b="1" dirty="0" smtClean="0">
                <a:solidFill>
                  <a:prstClr val="white"/>
                </a:solidFill>
                <a:latin typeface="+mn-ea"/>
              </a:rPr>
              <a:t>　ＩＲの中核施設の具体的な要件に関する基本的な視点（国の考え方）</a:t>
            </a:r>
            <a:endParaRPr lang="en-US" altLang="ja-JP" sz="1100" b="1" dirty="0" smtClean="0">
              <a:solidFill>
                <a:prstClr val="white"/>
              </a:solidFill>
              <a:latin typeface="+mn-ea"/>
            </a:endParaRPr>
          </a:p>
        </p:txBody>
      </p:sp>
      <p:sp>
        <p:nvSpPr>
          <p:cNvPr id="42" name="正方形/長方形 41"/>
          <p:cNvSpPr/>
          <p:nvPr/>
        </p:nvSpPr>
        <p:spPr>
          <a:xfrm>
            <a:off x="978850" y="8760921"/>
            <a:ext cx="5455669" cy="746358"/>
          </a:xfrm>
          <a:prstGeom prst="rect">
            <a:avLst/>
          </a:prstGeom>
        </p:spPr>
        <p:txBody>
          <a:bodyPr wrap="square">
            <a:spAutoFit/>
          </a:bodyPr>
          <a:lstStyle/>
          <a:p>
            <a:pPr marL="171450"/>
            <a:r>
              <a:rPr lang="ja-JP" altLang="en-US" sz="1000" b="1" dirty="0" smtClean="0">
                <a:solidFill>
                  <a:prstClr val="black"/>
                </a:solidFill>
                <a:latin typeface="+mn-ea"/>
              </a:rPr>
              <a:t>基本的な視点１：我が国においてこれまでにないクオリティを有する内容</a:t>
            </a:r>
            <a:endParaRPr lang="en-US" altLang="ja-JP" sz="1000" b="1" dirty="0" smtClean="0">
              <a:solidFill>
                <a:prstClr val="black"/>
              </a:solidFill>
              <a:latin typeface="+mn-ea"/>
            </a:endParaRPr>
          </a:p>
          <a:p>
            <a:pPr marL="171450"/>
            <a:r>
              <a:rPr lang="ja-JP" altLang="en-US" sz="1000" b="1" dirty="0" smtClean="0">
                <a:solidFill>
                  <a:prstClr val="black"/>
                </a:solidFill>
                <a:latin typeface="+mn-ea"/>
              </a:rPr>
              <a:t>基本的な視点２：これまでにないスケールを有する我が国を代表することとなる規模</a:t>
            </a:r>
            <a:endParaRPr lang="en-US" altLang="ja-JP" sz="1000" b="1" dirty="0" smtClean="0">
              <a:solidFill>
                <a:prstClr val="black"/>
              </a:solidFill>
              <a:latin typeface="+mn-ea"/>
            </a:endParaRPr>
          </a:p>
          <a:p>
            <a:pPr marL="171450">
              <a:spcAft>
                <a:spcPts val="300"/>
              </a:spcAft>
            </a:pPr>
            <a:r>
              <a:rPr lang="ja-JP" altLang="en-US" sz="1000" b="1" dirty="0" smtClean="0">
                <a:solidFill>
                  <a:prstClr val="black"/>
                </a:solidFill>
                <a:latin typeface="+mn-ea"/>
              </a:rPr>
              <a:t>基本的な視点３：民間の活力と地域の創意工夫</a:t>
            </a:r>
            <a:endParaRPr lang="en-US" altLang="ja-JP" sz="1000" b="1" dirty="0" smtClean="0">
              <a:solidFill>
                <a:prstClr val="black"/>
              </a:solidFill>
              <a:latin typeface="+mn-ea"/>
            </a:endParaRPr>
          </a:p>
          <a:p>
            <a:pPr marL="171450" algn="r"/>
            <a:r>
              <a:rPr lang="ja-JP" altLang="en-US" sz="1000" dirty="0" smtClean="0">
                <a:solidFill>
                  <a:prstClr val="black"/>
                </a:solidFill>
                <a:latin typeface="+mn-ea"/>
              </a:rPr>
              <a:t>（出典）特定複合観光施設区域整備推進会議　取りまとめ（平成</a:t>
            </a:r>
            <a:r>
              <a:rPr lang="en-US" altLang="ja-JP" sz="1000" dirty="0" smtClean="0">
                <a:solidFill>
                  <a:prstClr val="black"/>
                </a:solidFill>
                <a:latin typeface="+mn-ea"/>
              </a:rPr>
              <a:t>30</a:t>
            </a:r>
            <a:r>
              <a:rPr lang="ja-JP" altLang="en-US" sz="1000" dirty="0" smtClean="0">
                <a:solidFill>
                  <a:prstClr val="black"/>
                </a:solidFill>
                <a:latin typeface="+mn-ea"/>
              </a:rPr>
              <a:t>年</a:t>
            </a:r>
            <a:r>
              <a:rPr lang="en-US" altLang="ja-JP" sz="1000" dirty="0" smtClean="0">
                <a:solidFill>
                  <a:prstClr val="black"/>
                </a:solidFill>
                <a:latin typeface="+mn-ea"/>
              </a:rPr>
              <a:t>12</a:t>
            </a:r>
            <a:r>
              <a:rPr lang="ja-JP" altLang="en-US" sz="1000" dirty="0" smtClean="0">
                <a:solidFill>
                  <a:prstClr val="black"/>
                </a:solidFill>
                <a:latin typeface="+mn-ea"/>
              </a:rPr>
              <a:t>月４日）</a:t>
            </a:r>
            <a:endParaRPr lang="en-US" altLang="ja-JP" sz="1000" dirty="0">
              <a:solidFill>
                <a:prstClr val="black"/>
              </a:solidFill>
              <a:latin typeface="+mn-ea"/>
            </a:endParaRPr>
          </a:p>
        </p:txBody>
      </p:sp>
      <p:sp>
        <p:nvSpPr>
          <p:cNvPr id="5" name="下矢印 4"/>
          <p:cNvSpPr/>
          <p:nvPr/>
        </p:nvSpPr>
        <p:spPr bwMode="gray">
          <a:xfrm flipV="1">
            <a:off x="3356990" y="8265368"/>
            <a:ext cx="931465" cy="201186"/>
          </a:xfrm>
          <a:prstGeom prst="downArrow">
            <a:avLst/>
          </a:prstGeom>
          <a:solidFill>
            <a:srgbClr val="FF66FF"/>
          </a:solidFill>
          <a:ln w="12700"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5" name="正方形/長方形 44"/>
          <p:cNvSpPr/>
          <p:nvPr/>
        </p:nvSpPr>
        <p:spPr>
          <a:xfrm>
            <a:off x="2676527" y="7934186"/>
            <a:ext cx="3757992" cy="325247"/>
          </a:xfrm>
          <a:prstGeom prst="rect">
            <a:avLst/>
          </a:prstGeom>
          <a:solidFill>
            <a:schemeClr val="bg1"/>
          </a:solidFill>
          <a:ln w="254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156" indent="-270034">
              <a:lnSpc>
                <a:spcPts val="1064"/>
              </a:lnSpc>
            </a:pPr>
            <a:r>
              <a:rPr lang="ja-JP" altLang="en-US" sz="1000" b="1" dirty="0">
                <a:solidFill>
                  <a:prstClr val="black"/>
                </a:solidFill>
                <a:latin typeface="+mn-ea"/>
                <a:cs typeface="Meiryo UI" pitchFamily="50" charset="-128"/>
              </a:rPr>
              <a:t>③大阪の新たなランドマークとなるインパクトのある</a:t>
            </a:r>
            <a:r>
              <a:rPr lang="ja-JP" altLang="en-US" sz="1000" b="1" dirty="0" smtClean="0">
                <a:solidFill>
                  <a:prstClr val="black"/>
                </a:solidFill>
                <a:latin typeface="+mn-ea"/>
                <a:cs typeface="Meiryo UI" pitchFamily="50" charset="-128"/>
              </a:rPr>
              <a:t>空間の形成</a:t>
            </a:r>
            <a:endParaRPr lang="ja-JP" altLang="en-US" sz="1000" b="1" dirty="0">
              <a:solidFill>
                <a:prstClr val="black"/>
              </a:solidFill>
              <a:latin typeface="+mn-ea"/>
              <a:cs typeface="Meiryo UI" pitchFamily="50" charset="-128"/>
            </a:endParaRPr>
          </a:p>
        </p:txBody>
      </p:sp>
    </p:spTree>
    <p:extLst>
      <p:ext uri="{BB962C8B-B14F-4D97-AF65-F5344CB8AC3E}">
        <p14:creationId xmlns:p14="http://schemas.microsoft.com/office/powerpoint/2010/main" val="3955447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3772199" y="2935767"/>
            <a:ext cx="2601803" cy="1859916"/>
            <a:chOff x="3772199" y="2932923"/>
            <a:chExt cx="2601803" cy="1859916"/>
          </a:xfrm>
        </p:grpSpPr>
        <p:grpSp>
          <p:nvGrpSpPr>
            <p:cNvPr id="71" name="グループ化 70"/>
            <p:cNvGrpSpPr/>
            <p:nvPr/>
          </p:nvGrpSpPr>
          <p:grpSpPr>
            <a:xfrm>
              <a:off x="3772199" y="2932923"/>
              <a:ext cx="2468788" cy="1609836"/>
              <a:chOff x="4081189" y="2880115"/>
              <a:chExt cx="2128008" cy="671362"/>
            </a:xfrm>
          </p:grpSpPr>
          <p:sp>
            <p:nvSpPr>
              <p:cNvPr id="72" name="Freeform 45"/>
              <p:cNvSpPr>
                <a:spLocks/>
              </p:cNvSpPr>
              <p:nvPr/>
            </p:nvSpPr>
            <p:spPr bwMode="gray">
              <a:xfrm flipH="1">
                <a:off x="4081189" y="2880115"/>
                <a:ext cx="569628" cy="671362"/>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73" name="Text Box 26"/>
              <p:cNvSpPr txBox="1">
                <a:spLocks noChangeArrowheads="1"/>
              </p:cNvSpPr>
              <p:nvPr/>
            </p:nvSpPr>
            <p:spPr bwMode="gray">
              <a:xfrm>
                <a:off x="4650817" y="2880115"/>
                <a:ext cx="1558380" cy="625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展示等施設</a:t>
                </a:r>
                <a:endParaRPr lang="en-US" altLang="ja-JP" sz="1050" dirty="0" smtClean="0">
                  <a:solidFill>
                    <a:prstClr val="black"/>
                  </a:solidFill>
                  <a:cs typeface="Arial" charset="0"/>
                </a:endParaRPr>
              </a:p>
              <a:p>
                <a:pPr marL="171450" lvl="1" indent="-171450">
                  <a:spcBef>
                    <a:spcPts val="100"/>
                  </a:spcBef>
                  <a:buSzPct val="110000"/>
                  <a:buFont typeface="Wingdings" panose="05000000000000000000" pitchFamily="2" charset="2"/>
                  <a:buChar char="ü"/>
                </a:pPr>
                <a:endParaRPr lang="en-US" altLang="ja-JP" sz="1050" dirty="0">
                  <a:solidFill>
                    <a:prstClr val="black"/>
                  </a:solidFill>
                  <a:cs typeface="Arial" charset="0"/>
                </a:endParaRPr>
              </a:p>
            </p:txBody>
          </p:sp>
        </p:grpSp>
        <p:sp>
          <p:nvSpPr>
            <p:cNvPr id="100" name="正方形/長方形 99"/>
            <p:cNvSpPr/>
            <p:nvPr/>
          </p:nvSpPr>
          <p:spPr>
            <a:xfrm>
              <a:off x="4438144" y="4423507"/>
              <a:ext cx="1935858" cy="3693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イノベーション</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に</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つながる最先端技術を発信する展示等施設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38</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9" name="グループ化 8"/>
          <p:cNvGrpSpPr/>
          <p:nvPr/>
        </p:nvGrpSpPr>
        <p:grpSpPr>
          <a:xfrm>
            <a:off x="644308" y="2908512"/>
            <a:ext cx="2620669" cy="1884838"/>
            <a:chOff x="644308" y="2905624"/>
            <a:chExt cx="2620669" cy="1903539"/>
          </a:xfrm>
        </p:grpSpPr>
        <p:grpSp>
          <p:nvGrpSpPr>
            <p:cNvPr id="65" name="グループ化 64"/>
            <p:cNvGrpSpPr/>
            <p:nvPr/>
          </p:nvGrpSpPr>
          <p:grpSpPr>
            <a:xfrm>
              <a:off x="649120" y="2905624"/>
              <a:ext cx="2615857" cy="1619918"/>
              <a:chOff x="626484" y="2880115"/>
              <a:chExt cx="2248746" cy="675567"/>
            </a:xfrm>
          </p:grpSpPr>
          <p:sp>
            <p:nvSpPr>
              <p:cNvPr id="66" name="Freeform 45"/>
              <p:cNvSpPr>
                <a:spLocks/>
              </p:cNvSpPr>
              <p:nvPr/>
            </p:nvSpPr>
            <p:spPr bwMode="gray">
              <a:xfrm>
                <a:off x="2305602" y="2880115"/>
                <a:ext cx="569628" cy="675567"/>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sp>
            <p:nvSpPr>
              <p:cNvPr id="67" name="Text Box 26"/>
              <p:cNvSpPr txBox="1">
                <a:spLocks noChangeArrowheads="1"/>
              </p:cNvSpPr>
              <p:nvPr/>
            </p:nvSpPr>
            <p:spPr bwMode="gray">
              <a:xfrm>
                <a:off x="626484" y="2880116"/>
                <a:ext cx="1567594" cy="639620"/>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smtClean="0">
                    <a:solidFill>
                      <a:prstClr val="black"/>
                    </a:solidFill>
                    <a:cs typeface="Arial" charset="0"/>
                  </a:rPr>
                  <a:t>国際会議場</a:t>
                </a:r>
                <a:endParaRPr lang="en-US" altLang="ja-JP" sz="1050" b="1" u="sng" dirty="0">
                  <a:solidFill>
                    <a:prstClr val="black"/>
                  </a:solidFill>
                  <a:cs typeface="Arial" charset="0"/>
                </a:endParaRPr>
              </a:p>
            </p:txBody>
          </p:sp>
        </p:grpSp>
        <p:sp>
          <p:nvSpPr>
            <p:cNvPr id="98" name="正方形/長方形 97"/>
            <p:cNvSpPr/>
            <p:nvPr/>
          </p:nvSpPr>
          <p:spPr>
            <a:xfrm>
              <a:off x="644308" y="4436167"/>
              <a:ext cx="1935858" cy="372996"/>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大規模な会議にも対応可能</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a:t>
              </a:r>
              <a:endPar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機能を備えた国際会議場</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26" y="3166841"/>
              <a:ext cx="1816900" cy="1272505"/>
            </a:xfrm>
            <a:prstGeom prst="rect">
              <a:avLst/>
            </a:prstGeom>
          </p:spPr>
        </p:pic>
      </p:grpSp>
      <p:grpSp>
        <p:nvGrpSpPr>
          <p:cNvPr id="11" name="グループ化 10"/>
          <p:cNvGrpSpPr/>
          <p:nvPr/>
        </p:nvGrpSpPr>
        <p:grpSpPr>
          <a:xfrm>
            <a:off x="488036" y="4766673"/>
            <a:ext cx="2776941" cy="1789218"/>
            <a:chOff x="488036" y="6320824"/>
            <a:chExt cx="2776941" cy="1789218"/>
          </a:xfrm>
        </p:grpSpPr>
        <p:grpSp>
          <p:nvGrpSpPr>
            <p:cNvPr id="62" name="グループ化 61"/>
            <p:cNvGrpSpPr/>
            <p:nvPr/>
          </p:nvGrpSpPr>
          <p:grpSpPr>
            <a:xfrm>
              <a:off x="649120" y="6320824"/>
              <a:ext cx="2615857" cy="1546137"/>
              <a:chOff x="626484" y="4385312"/>
              <a:chExt cx="2248746" cy="652720"/>
            </a:xfrm>
          </p:grpSpPr>
          <p:sp>
            <p:nvSpPr>
              <p:cNvPr id="64" name="Text Box 27"/>
              <p:cNvSpPr txBox="1">
                <a:spLocks noChangeArrowheads="1"/>
              </p:cNvSpPr>
              <p:nvPr/>
            </p:nvSpPr>
            <p:spPr bwMode="gray">
              <a:xfrm>
                <a:off x="626484" y="4385963"/>
                <a:ext cx="1668083" cy="652069"/>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1050" b="1" u="sng" dirty="0">
                    <a:solidFill>
                      <a:prstClr val="black"/>
                    </a:solidFill>
                    <a:cs typeface="Arial" charset="0"/>
                  </a:rPr>
                  <a:t>宿泊施設</a:t>
                </a:r>
                <a:endParaRPr lang="en-US" altLang="ja-JP" sz="1050" b="1" u="sng" dirty="0">
                  <a:solidFill>
                    <a:prstClr val="black"/>
                  </a:solidFill>
                  <a:cs typeface="Arial" charset="0"/>
                </a:endParaRPr>
              </a:p>
            </p:txBody>
          </p:sp>
          <p:sp>
            <p:nvSpPr>
              <p:cNvPr id="63" name="Freeform 45"/>
              <p:cNvSpPr>
                <a:spLocks/>
              </p:cNvSpPr>
              <p:nvPr/>
            </p:nvSpPr>
            <p:spPr bwMode="gray">
              <a:xfrm flipV="1">
                <a:off x="2305602" y="4385312"/>
                <a:ext cx="569628" cy="652720"/>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79" y="6568496"/>
              <a:ext cx="1871271" cy="1260000"/>
            </a:xfrm>
            <a:prstGeom prst="rect">
              <a:avLst/>
            </a:prstGeom>
          </p:spPr>
        </p:pic>
        <p:sp>
          <p:nvSpPr>
            <p:cNvPr id="113" name="正方形/長方形 112"/>
            <p:cNvSpPr/>
            <p:nvPr/>
          </p:nvSpPr>
          <p:spPr>
            <a:xfrm>
              <a:off x="488036" y="7879210"/>
              <a:ext cx="221976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上質なリゾート</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を体感</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できる宿泊</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39</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2" name="グループ化 11"/>
          <p:cNvGrpSpPr/>
          <p:nvPr/>
        </p:nvGrpSpPr>
        <p:grpSpPr>
          <a:xfrm>
            <a:off x="3772752" y="4752709"/>
            <a:ext cx="2642539" cy="1761859"/>
            <a:chOff x="3772752" y="6317910"/>
            <a:chExt cx="2642539" cy="1761859"/>
          </a:xfrm>
        </p:grpSpPr>
        <p:grpSp>
          <p:nvGrpSpPr>
            <p:cNvPr id="68" name="グループ化 67"/>
            <p:cNvGrpSpPr/>
            <p:nvPr/>
          </p:nvGrpSpPr>
          <p:grpSpPr>
            <a:xfrm>
              <a:off x="3772752" y="6317910"/>
              <a:ext cx="2440914" cy="1669733"/>
              <a:chOff x="4081189" y="4385963"/>
              <a:chExt cx="2081836" cy="703819"/>
            </a:xfrm>
          </p:grpSpPr>
          <p:sp>
            <p:nvSpPr>
              <p:cNvPr id="70" name="Text Box 27"/>
              <p:cNvSpPr txBox="1">
                <a:spLocks noChangeArrowheads="1"/>
              </p:cNvSpPr>
              <p:nvPr/>
            </p:nvSpPr>
            <p:spPr bwMode="gray">
              <a:xfrm>
                <a:off x="4650817" y="4385963"/>
                <a:ext cx="1512208" cy="653047"/>
              </a:xfrm>
              <a:prstGeom prst="rect">
                <a:avLst/>
              </a:prstGeom>
              <a:solidFill>
                <a:schemeClr val="bg1"/>
              </a:solidFill>
              <a:ln w="12700" algn="ctr">
                <a:solidFill>
                  <a:schemeClr val="accent6"/>
                </a:solidFill>
                <a:miter lim="800000"/>
                <a:headEnd/>
                <a:tailEnd/>
              </a:ln>
            </p:spPr>
            <p:txBody>
              <a:bodyPr lIns="72000" tIns="72000" rIns="72000" bIns="72000" anchor="t"/>
              <a:lstStyle/>
              <a:p>
                <a:pPr algn="ctr">
                  <a:spcBef>
                    <a:spcPts val="100"/>
                  </a:spcBef>
                </a:pPr>
                <a:r>
                  <a:rPr lang="ja-JP" altLang="en-US" sz="900" b="1" u="sng" spc="-150" dirty="0" smtClean="0">
                    <a:solidFill>
                      <a:prstClr val="black"/>
                    </a:solidFill>
                    <a:cs typeface="Arial" charset="0"/>
                  </a:rPr>
                  <a:t>エンターテイメント・</a:t>
                </a:r>
                <a:r>
                  <a:rPr lang="ja-JP" altLang="en-US" sz="900" b="1" u="sng" spc="-150" dirty="0" smtClean="0">
                    <a:cs typeface="Arial" charset="0"/>
                  </a:rPr>
                  <a:t>レストラン・商</a:t>
                </a:r>
                <a:r>
                  <a:rPr lang="ja-JP" altLang="en-US" sz="900" b="1" u="sng" spc="-150" dirty="0" smtClean="0">
                    <a:solidFill>
                      <a:prstClr val="black"/>
                    </a:solidFill>
                    <a:cs typeface="Arial" charset="0"/>
                  </a:rPr>
                  <a:t>業施設</a:t>
                </a:r>
                <a:endParaRPr lang="en-US" altLang="ja-JP" sz="900" b="1" spc="-150" dirty="0">
                  <a:solidFill>
                    <a:prstClr val="black"/>
                  </a:solidFill>
                  <a:cs typeface="Arial" charset="0"/>
                </a:endParaRPr>
              </a:p>
            </p:txBody>
          </p:sp>
          <p:sp>
            <p:nvSpPr>
              <p:cNvPr id="69" name="Freeform 45"/>
              <p:cNvSpPr>
                <a:spLocks/>
              </p:cNvSpPr>
              <p:nvPr/>
            </p:nvSpPr>
            <p:spPr bwMode="gray">
              <a:xfrm flipH="1" flipV="1">
                <a:off x="4081189" y="4390397"/>
                <a:ext cx="569628" cy="699385"/>
              </a:xfrm>
              <a:custGeom>
                <a:avLst/>
                <a:gdLst>
                  <a:gd name="T0" fmla="*/ 0 w 1012"/>
                  <a:gd name="T1" fmla="*/ 0 h 1004"/>
                  <a:gd name="T2" fmla="*/ 2147483647 w 1012"/>
                  <a:gd name="T3" fmla="*/ 2147483647 h 1004"/>
                  <a:gd name="T4" fmla="*/ 2147483647 w 1012"/>
                  <a:gd name="T5" fmla="*/ 2147483647 h 1004"/>
                  <a:gd name="T6" fmla="*/ 2147483647 w 1012"/>
                  <a:gd name="T7" fmla="*/ 2147483647 h 1004"/>
                  <a:gd name="T8" fmla="*/ 0 w 1012"/>
                  <a:gd name="T9" fmla="*/ 0 h 1004"/>
                  <a:gd name="T10" fmla="*/ 0 60000 65536"/>
                  <a:gd name="T11" fmla="*/ 0 60000 65536"/>
                  <a:gd name="T12" fmla="*/ 0 60000 65536"/>
                  <a:gd name="T13" fmla="*/ 0 60000 65536"/>
                  <a:gd name="T14" fmla="*/ 0 60000 65536"/>
                  <a:gd name="T15" fmla="*/ 0 w 1012"/>
                  <a:gd name="T16" fmla="*/ 0 h 1004"/>
                  <a:gd name="T17" fmla="*/ 1012 w 1012"/>
                  <a:gd name="T18" fmla="*/ 1004 h 1004"/>
                </a:gdLst>
                <a:ahLst/>
                <a:cxnLst>
                  <a:cxn ang="T10">
                    <a:pos x="T0" y="T1"/>
                  </a:cxn>
                  <a:cxn ang="T11">
                    <a:pos x="T2" y="T3"/>
                  </a:cxn>
                  <a:cxn ang="T12">
                    <a:pos x="T4" y="T5"/>
                  </a:cxn>
                  <a:cxn ang="T13">
                    <a:pos x="T6" y="T7"/>
                  </a:cxn>
                  <a:cxn ang="T14">
                    <a:pos x="T8" y="T9"/>
                  </a:cxn>
                </a:cxnLst>
                <a:rect l="T15" t="T16" r="T17" b="T18"/>
                <a:pathLst>
                  <a:path w="1012" h="1004">
                    <a:moveTo>
                      <a:pt x="0" y="0"/>
                    </a:moveTo>
                    <a:lnTo>
                      <a:pt x="1012" y="772"/>
                    </a:lnTo>
                    <a:lnTo>
                      <a:pt x="1012" y="932"/>
                    </a:lnTo>
                    <a:lnTo>
                      <a:pt x="4" y="1004"/>
                    </a:lnTo>
                    <a:lnTo>
                      <a:pt x="0" y="0"/>
                    </a:lnTo>
                    <a:close/>
                  </a:path>
                </a:pathLst>
              </a:custGeom>
              <a:solidFill>
                <a:schemeClr val="bg2"/>
              </a:solidFill>
              <a:ln w="12700">
                <a:noFill/>
                <a:round/>
                <a:headEnd/>
                <a:tailEnd/>
              </a:ln>
            </p:spPr>
            <p:txBody>
              <a:bodyPr wrap="none" lIns="73143" tIns="73143" rIns="73143" bIns="73143" anchor="t"/>
              <a:lstStyle/>
              <a:p>
                <a:endParaRPr lang="ja-JP" altLang="en-US">
                  <a:solidFill>
                    <a:prstClr val="black"/>
                  </a:solidFill>
                </a:endParaRPr>
              </a:p>
            </p:txBody>
          </p:sp>
        </p:grpSp>
        <p:pic>
          <p:nvPicPr>
            <p:cNvPr id="101" name="図 100"/>
            <p:cNvPicPr>
              <a:picLocks noChangeAspect="1"/>
            </p:cNvPicPr>
            <p:nvPr/>
          </p:nvPicPr>
          <p:blipFill rotWithShape="1">
            <a:blip r:embed="rId5" cstate="print">
              <a:extLst>
                <a:ext uri="{28A0092B-C50C-407E-A947-70E740481C1C}">
                  <a14:useLocalDpi xmlns:a14="http://schemas.microsoft.com/office/drawing/2010/main" val="0"/>
                </a:ext>
              </a:extLst>
            </a:blip>
            <a:srcRect l="1459" r="1801"/>
            <a:stretch/>
          </p:blipFill>
          <p:spPr>
            <a:xfrm>
              <a:off x="4445862" y="6607193"/>
              <a:ext cx="1767805" cy="1260000"/>
            </a:xfrm>
            <a:prstGeom prst="rect">
              <a:avLst/>
            </a:prstGeom>
          </p:spPr>
        </p:pic>
        <p:sp>
          <p:nvSpPr>
            <p:cNvPr id="103" name="正方形/長方形 102"/>
            <p:cNvSpPr/>
            <p:nvPr/>
          </p:nvSpPr>
          <p:spPr>
            <a:xfrm>
              <a:off x="4382118" y="7848937"/>
              <a:ext cx="203317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魅力的なアフターコンベンション</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40</a:t>
              </a:r>
              <a:endParaRPr lang="en-US" altLang="ja-JP"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77" name="円/楕円 76"/>
          <p:cNvSpPr/>
          <p:nvPr/>
        </p:nvSpPr>
        <p:spPr bwMode="gray">
          <a:xfrm>
            <a:off x="2591667" y="3661789"/>
            <a:ext cx="1852242" cy="1852241"/>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endParaRPr>
          </a:p>
        </p:txBody>
      </p:sp>
      <p:grpSp>
        <p:nvGrpSpPr>
          <p:cNvPr id="7" name="グループ化 6"/>
          <p:cNvGrpSpPr/>
          <p:nvPr/>
        </p:nvGrpSpPr>
        <p:grpSpPr>
          <a:xfrm>
            <a:off x="2615154" y="3642766"/>
            <a:ext cx="1838755" cy="1945746"/>
            <a:chOff x="2601506" y="5253770"/>
            <a:chExt cx="1838755" cy="1945746"/>
          </a:xfrm>
        </p:grpSpPr>
        <p:grpSp>
          <p:nvGrpSpPr>
            <p:cNvPr id="78" name="グループ化 77"/>
            <p:cNvGrpSpPr>
              <a:grpSpLocks noChangeAspect="1"/>
            </p:cNvGrpSpPr>
            <p:nvPr/>
          </p:nvGrpSpPr>
          <p:grpSpPr>
            <a:xfrm>
              <a:off x="2683058" y="5253770"/>
              <a:ext cx="1659057" cy="1763798"/>
              <a:chOff x="2607993" y="3412896"/>
              <a:chExt cx="1519929" cy="1615890"/>
            </a:xfrm>
          </p:grpSpPr>
          <p:sp>
            <p:nvSpPr>
              <p:cNvPr id="86" name="円/楕円 85"/>
              <p:cNvSpPr/>
              <p:nvPr/>
            </p:nvSpPr>
            <p:spPr bwMode="gray">
              <a:xfrm>
                <a:off x="2607993" y="3508857"/>
                <a:ext cx="1519929" cy="1519929"/>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sp>
            <p:nvSpPr>
              <p:cNvPr id="87" name="円/楕円 86"/>
              <p:cNvSpPr/>
              <p:nvPr/>
            </p:nvSpPr>
            <p:spPr bwMode="gray">
              <a:xfrm>
                <a:off x="2746993" y="3644135"/>
                <a:ext cx="1245725" cy="123825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ja-JP" altLang="en-US" sz="1200" dirty="0">
                  <a:solidFill>
                    <a:prstClr val="black"/>
                  </a:solidFill>
                  <a:latin typeface="+mn-ea"/>
                </a:endParaRPr>
              </a:p>
            </p:txBody>
          </p:sp>
          <p:cxnSp>
            <p:nvCxnSpPr>
              <p:cNvPr id="88" name="直線コネクタ 87"/>
              <p:cNvCxnSpPr>
                <a:stCxn id="87" idx="0"/>
                <a:endCxn id="87" idx="4"/>
              </p:cNvCxnSpPr>
              <p:nvPr/>
            </p:nvCxnSpPr>
            <p:spPr bwMode="gray">
              <a:xfrm>
                <a:off x="3369855" y="3644135"/>
                <a:ext cx="0" cy="123825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87" idx="2"/>
                <a:endCxn id="87" idx="6"/>
              </p:cNvCxnSpPr>
              <p:nvPr/>
            </p:nvCxnSpPr>
            <p:spPr bwMode="gray">
              <a:xfrm>
                <a:off x="2746993" y="4263263"/>
                <a:ext cx="124572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0" name="WordArt 43"/>
              <p:cNvSpPr>
                <a:spLocks noChangeArrowheads="1" noChangeShapeType="1" noTextEdit="1"/>
              </p:cNvSpPr>
              <p:nvPr/>
            </p:nvSpPr>
            <p:spPr bwMode="gray">
              <a:xfrm>
                <a:off x="2613916" y="3412896"/>
                <a:ext cx="1507263" cy="1200478"/>
              </a:xfrm>
              <a:prstGeom prst="rect">
                <a:avLst/>
              </a:prstGeom>
            </p:spPr>
            <p:txBody>
              <a:bodyPr spcFirstLastPara="1" wrap="none" fromWordArt="1">
                <a:prstTxWarp prst="textArchUp">
                  <a:avLst>
                    <a:gd name="adj" fmla="val 12912892"/>
                  </a:avLst>
                </a:prstTxWarp>
              </a:bodyPr>
              <a:lstStyle/>
              <a:p>
                <a:pPr algn="ctr"/>
                <a:endParaRPr lang="ja-JP" altLang="en-US" sz="1200" b="1" kern="10" dirty="0">
                  <a:ln w="9525">
                    <a:noFill/>
                    <a:round/>
                    <a:headEnd/>
                    <a:tailEnd/>
                  </a:ln>
                  <a:solidFill>
                    <a:prstClr val="white"/>
                  </a:solidFill>
                  <a:latin typeface="+mn-ea"/>
                  <a:cs typeface="Arial"/>
                </a:endParaRPr>
              </a:p>
            </p:txBody>
          </p:sp>
          <p:sp>
            <p:nvSpPr>
              <p:cNvPr id="91" name="テキスト ボックス 90"/>
              <p:cNvSpPr txBox="1"/>
              <p:nvPr/>
            </p:nvSpPr>
            <p:spPr bwMode="gray">
              <a:xfrm>
                <a:off x="2913454" y="3801328"/>
                <a:ext cx="415179"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国際</a:t>
                </a:r>
                <a:endParaRPr lang="en-US" altLang="ja-JP" sz="800" dirty="0" smtClean="0">
                  <a:solidFill>
                    <a:prstClr val="black"/>
                  </a:solidFill>
                  <a:latin typeface="+mn-ea"/>
                </a:endParaRPr>
              </a:p>
              <a:p>
                <a:pPr algn="ctr"/>
                <a:r>
                  <a:rPr lang="ja-JP" altLang="en-US" sz="800" dirty="0" smtClean="0">
                    <a:solidFill>
                      <a:prstClr val="black"/>
                    </a:solidFill>
                    <a:latin typeface="+mn-ea"/>
                  </a:rPr>
                  <a:t>会議場</a:t>
                </a:r>
                <a:endParaRPr lang="en-US" altLang="ja-JP" sz="800" dirty="0" smtClean="0">
                  <a:solidFill>
                    <a:prstClr val="black"/>
                  </a:solidFill>
                  <a:latin typeface="+mn-ea"/>
                </a:endParaRPr>
              </a:p>
            </p:txBody>
          </p:sp>
          <p:sp>
            <p:nvSpPr>
              <p:cNvPr id="92" name="テキスト ボックス 91"/>
              <p:cNvSpPr txBox="1"/>
              <p:nvPr/>
            </p:nvSpPr>
            <p:spPr bwMode="gray">
              <a:xfrm>
                <a:off x="3405904" y="3809879"/>
                <a:ext cx="415180"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展示等</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p>
            </p:txBody>
          </p:sp>
          <p:sp>
            <p:nvSpPr>
              <p:cNvPr id="93" name="テキスト ボックス 92"/>
              <p:cNvSpPr txBox="1"/>
              <p:nvPr/>
            </p:nvSpPr>
            <p:spPr bwMode="gray">
              <a:xfrm>
                <a:off x="2930296" y="4345985"/>
                <a:ext cx="321191" cy="358787"/>
              </a:xfrm>
              <a:prstGeom prst="rect">
                <a:avLst/>
              </a:prstGeom>
              <a:noFill/>
            </p:spPr>
            <p:txBody>
              <a:bodyPr wrap="none" lIns="72000" tIns="72000" rIns="72000" bIns="72000" rtlCol="0" anchor="ctr" anchorCtr="0">
                <a:spAutoFit/>
              </a:bodyPr>
              <a:lstStyle/>
              <a:p>
                <a:pPr algn="ctr"/>
                <a:r>
                  <a:rPr lang="ja-JP" altLang="en-US" sz="800" dirty="0" smtClean="0">
                    <a:solidFill>
                      <a:prstClr val="black"/>
                    </a:solidFill>
                    <a:latin typeface="+mn-ea"/>
                  </a:rPr>
                  <a:t>宿泊</a:t>
                </a:r>
                <a:endParaRPr lang="en-US" altLang="ja-JP" sz="800" dirty="0" smtClean="0">
                  <a:solidFill>
                    <a:prstClr val="black"/>
                  </a:solidFill>
                  <a:latin typeface="+mn-ea"/>
                </a:endParaRPr>
              </a:p>
              <a:p>
                <a:pPr algn="ctr"/>
                <a:r>
                  <a:rPr lang="ja-JP" altLang="en-US" sz="800" dirty="0" smtClean="0">
                    <a:solidFill>
                      <a:prstClr val="black"/>
                    </a:solidFill>
                    <a:latin typeface="+mn-ea"/>
                  </a:rPr>
                  <a:t>施設</a:t>
                </a:r>
                <a:endParaRPr lang="en-US" altLang="ja-JP" sz="800" dirty="0">
                  <a:solidFill>
                    <a:prstClr val="black"/>
                  </a:solidFill>
                  <a:latin typeface="+mn-ea"/>
                </a:endParaRPr>
              </a:p>
            </p:txBody>
          </p:sp>
          <p:sp>
            <p:nvSpPr>
              <p:cNvPr id="94" name="テキスト ボックス 93"/>
              <p:cNvSpPr txBox="1"/>
              <p:nvPr/>
            </p:nvSpPr>
            <p:spPr bwMode="gray">
              <a:xfrm>
                <a:off x="3295160" y="4322311"/>
                <a:ext cx="697558" cy="471573"/>
              </a:xfrm>
              <a:prstGeom prst="rect">
                <a:avLst/>
              </a:prstGeom>
              <a:noFill/>
            </p:spPr>
            <p:txBody>
              <a:bodyPr wrap="square" lIns="72000" tIns="72000" rIns="72000" bIns="72000" rtlCol="0" anchor="ctr" anchorCtr="0">
                <a:spAutoFit/>
              </a:bodyPr>
              <a:lstStyle/>
              <a:p>
                <a:pPr algn="ctr"/>
                <a:r>
                  <a:rPr lang="ja-JP" altLang="en-US" sz="800" dirty="0" smtClean="0">
                    <a:solidFill>
                      <a:prstClr val="black"/>
                    </a:solidFill>
                    <a:latin typeface="+mn-ea"/>
                  </a:rPr>
                  <a:t>　</a:t>
                </a:r>
                <a:r>
                  <a:rPr lang="ja-JP" altLang="en-US" sz="800" spc="-150" dirty="0" smtClean="0">
                    <a:solidFill>
                      <a:prstClr val="black"/>
                    </a:solidFill>
                    <a:latin typeface="+mn-ea"/>
                  </a:rPr>
                  <a:t>ｴﾝﾀｰﾃｲﾒﾝﾄ</a:t>
                </a:r>
                <a:r>
                  <a:rPr lang="ja-JP" altLang="en-US" sz="800" dirty="0" smtClean="0">
                    <a:solidFill>
                      <a:prstClr val="black"/>
                    </a:solidFill>
                    <a:latin typeface="+mn-ea"/>
                  </a:rPr>
                  <a:t>・</a:t>
                </a:r>
                <a:r>
                  <a:rPr lang="en-US" altLang="ja-JP" sz="800" dirty="0" smtClean="0">
                    <a:solidFill>
                      <a:prstClr val="black"/>
                    </a:solidFill>
                    <a:latin typeface="+mn-ea"/>
                  </a:rPr>
                  <a:t/>
                </a:r>
                <a:br>
                  <a:rPr lang="en-US" altLang="ja-JP" sz="800" dirty="0" smtClean="0">
                    <a:solidFill>
                      <a:prstClr val="black"/>
                    </a:solidFill>
                    <a:latin typeface="+mn-ea"/>
                  </a:rPr>
                </a:br>
                <a:r>
                  <a:rPr lang="ja-JP" altLang="en-US" sz="800" dirty="0" smtClean="0">
                    <a:solidFill>
                      <a:prstClr val="black"/>
                    </a:solidFill>
                    <a:latin typeface="+mn-ea"/>
                  </a:rPr>
                  <a:t>ﾚｽﾄﾗﾝ･</a:t>
                </a:r>
                <a:endParaRPr lang="en-US" altLang="ja-JP" sz="800" dirty="0">
                  <a:solidFill>
                    <a:prstClr val="black"/>
                  </a:solidFill>
                  <a:latin typeface="+mn-ea"/>
                </a:endParaRPr>
              </a:p>
              <a:p>
                <a:r>
                  <a:rPr lang="ja-JP" altLang="en-US" sz="800" dirty="0" smtClean="0">
                    <a:solidFill>
                      <a:prstClr val="black"/>
                    </a:solidFill>
                    <a:latin typeface="+mn-ea"/>
                  </a:rPr>
                  <a:t>　商業施設</a:t>
                </a:r>
                <a:endParaRPr lang="en-US" altLang="ja-JP" sz="800" dirty="0" smtClean="0">
                  <a:solidFill>
                    <a:prstClr val="black"/>
                  </a:solidFill>
                  <a:latin typeface="+mn-ea"/>
                </a:endParaRPr>
              </a:p>
            </p:txBody>
          </p:sp>
        </p:grpSp>
        <p:cxnSp>
          <p:nvCxnSpPr>
            <p:cNvPr id="79" name="直線矢印コネクタ 78"/>
            <p:cNvCxnSpPr/>
            <p:nvPr/>
          </p:nvCxnSpPr>
          <p:spPr>
            <a:xfrm>
              <a:off x="3251329"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784928" y="6037398"/>
              <a:ext cx="0" cy="270702"/>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p:cNvGrpSpPr/>
            <p:nvPr/>
          </p:nvGrpSpPr>
          <p:grpSpPr>
            <a:xfrm>
              <a:off x="3389354" y="6066822"/>
              <a:ext cx="264033" cy="264032"/>
              <a:chOff x="3103254" y="6489038"/>
              <a:chExt cx="288000" cy="288000"/>
            </a:xfrm>
          </p:grpSpPr>
          <p:cxnSp>
            <p:nvCxnSpPr>
              <p:cNvPr id="84" name="直線矢印コネクタ 83"/>
              <p:cNvCxnSpPr/>
              <p:nvPr/>
            </p:nvCxnSpPr>
            <p:spPr>
              <a:xfrm>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3103254" y="6489038"/>
                <a:ext cx="288000" cy="28800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6" name="WordArt 43"/>
            <p:cNvSpPr>
              <a:spLocks noChangeArrowheads="1" noChangeShapeType="1" noTextEdit="1"/>
            </p:cNvSpPr>
            <p:nvPr/>
          </p:nvSpPr>
          <p:spPr bwMode="gray">
            <a:xfrm>
              <a:off x="2601506" y="5307127"/>
              <a:ext cx="1838755" cy="1892389"/>
            </a:xfrm>
            <a:prstGeom prst="rect">
              <a:avLst/>
            </a:prstGeom>
          </p:spPr>
          <p:txBody>
            <a:bodyPr spcFirstLastPara="1" wrap="none" fromWordArt="1">
              <a:prstTxWarp prst="textArchUp">
                <a:avLst>
                  <a:gd name="adj" fmla="val 12999901"/>
                </a:avLst>
              </a:prstTxWarp>
            </a:bodyPr>
            <a:lstStyle/>
            <a:p>
              <a:pPr algn="ctr"/>
              <a:r>
                <a:rPr lang="ja-JP" altLang="en-US" sz="1200" b="1" kern="10" dirty="0" smtClean="0">
                  <a:ln w="9525">
                    <a:noFill/>
                    <a:round/>
                    <a:headEnd/>
                    <a:tailEnd/>
                  </a:ln>
                  <a:solidFill>
                    <a:prstClr val="black"/>
                  </a:solidFill>
                  <a:latin typeface="+mn-ea"/>
                  <a:cs typeface="Arial"/>
                </a:rPr>
                <a:t>オールインワン</a:t>
              </a:r>
              <a:r>
                <a:rPr lang="en-US" altLang="ja-JP" sz="1200" b="1" kern="10" dirty="0" smtClean="0">
                  <a:ln w="9525">
                    <a:noFill/>
                    <a:round/>
                    <a:headEnd/>
                    <a:tailEnd/>
                  </a:ln>
                  <a:solidFill>
                    <a:prstClr val="black"/>
                  </a:solidFill>
                  <a:latin typeface="+mn-ea"/>
                  <a:cs typeface="Arial"/>
                </a:rPr>
                <a:t>MICE</a:t>
              </a:r>
              <a:r>
                <a:rPr lang="ja-JP" altLang="en-US" sz="1200" b="1" kern="10" dirty="0" smtClean="0">
                  <a:ln w="9525">
                    <a:noFill/>
                    <a:round/>
                    <a:headEnd/>
                    <a:tailEnd/>
                  </a:ln>
                  <a:solidFill>
                    <a:prstClr val="black"/>
                  </a:solidFill>
                  <a:latin typeface="+mn-ea"/>
                  <a:cs typeface="Arial"/>
                </a:rPr>
                <a:t>拠点</a:t>
              </a:r>
              <a:endParaRPr lang="ja-JP" altLang="en-US" sz="1200" b="1" kern="10" dirty="0">
                <a:ln w="9525">
                  <a:noFill/>
                  <a:round/>
                  <a:headEnd/>
                  <a:tailEnd/>
                </a:ln>
                <a:solidFill>
                  <a:prstClr val="black"/>
                </a:solidFill>
                <a:latin typeface="+mn-ea"/>
                <a:cs typeface="Arial"/>
              </a:endParaRPr>
            </a:p>
          </p:txBody>
        </p:sp>
      </p:grpSp>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20</a:t>
            </a:fld>
            <a:endParaRPr lang="ja-JP" altLang="en-US" dirty="0">
              <a:solidFill>
                <a:prstClr val="black"/>
              </a:solidFill>
              <a:cs typeface="Arial" pitchFamily="34" charset="0"/>
            </a:endParaRPr>
          </a:p>
          <a:p>
            <a:endParaRPr lang="ja-JP" altLang="en-US" dirty="0">
              <a:solidFill>
                <a:prstClr val="black"/>
              </a:solidFill>
              <a:latin typeface="+mn-ea"/>
            </a:endParaRPr>
          </a:p>
        </p:txBody>
      </p:sp>
      <p:cxnSp>
        <p:nvCxnSpPr>
          <p:cNvPr id="81" name="直線矢印コネクタ 80"/>
          <p:cNvCxnSpPr/>
          <p:nvPr/>
        </p:nvCxnSpPr>
        <p:spPr>
          <a:xfrm>
            <a:off x="3372946" y="4834277"/>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376989" y="4412542"/>
            <a:ext cx="270633"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4" name="正方形/長方形 12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テキスト ボックス 60"/>
          <p:cNvSpPr txBox="1"/>
          <p:nvPr/>
        </p:nvSpPr>
        <p:spPr>
          <a:xfrm>
            <a:off x="550940" y="1623352"/>
            <a:ext cx="5940000" cy="40662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誘致</a:t>
            </a:r>
            <a:r>
              <a:rPr lang="ja-JP" altLang="ja-JP" sz="1000" dirty="0">
                <a:latin typeface="ＭＳ Ｐゴシック" panose="020B0600070205080204" pitchFamily="50" charset="-128"/>
                <a:ea typeface="ＭＳ Ｐゴシック" panose="020B0600070205080204" pitchFamily="50" charset="-128"/>
              </a:rPr>
              <a:t>に必要な各種</a:t>
            </a:r>
            <a:r>
              <a:rPr lang="ja-JP" altLang="ja-JP" sz="1000" dirty="0" smtClean="0">
                <a:latin typeface="ＭＳ Ｐゴシック" panose="020B0600070205080204" pitchFamily="50" charset="-128"/>
                <a:ea typeface="ＭＳ Ｐゴシック" panose="020B0600070205080204" pitchFamily="50" charset="-128"/>
              </a:rPr>
              <a:t>施設（</a:t>
            </a:r>
            <a:r>
              <a:rPr lang="ja-JP" altLang="ja-JP" sz="1000" dirty="0">
                <a:latin typeface="ＭＳ Ｐゴシック" panose="020B0600070205080204" pitchFamily="50" charset="-128"/>
                <a:ea typeface="ＭＳ Ｐゴシック" panose="020B0600070205080204" pitchFamily="50" charset="-128"/>
              </a:rPr>
              <a:t>上質な</a:t>
            </a:r>
            <a:r>
              <a:rPr lang="ja-JP" altLang="ja-JP" sz="1000" dirty="0" smtClean="0">
                <a:latin typeface="ＭＳ Ｐゴシック" panose="020B0600070205080204" pitchFamily="50" charset="-128"/>
                <a:ea typeface="ＭＳ Ｐゴシック" panose="020B0600070205080204" pitchFamily="50" charset="-128"/>
              </a:rPr>
              <a:t>宿泊施設</a:t>
            </a:r>
            <a:r>
              <a:rPr lang="ja-JP" altLang="ja-JP" sz="1000" dirty="0">
                <a:latin typeface="ＭＳ Ｐゴシック" panose="020B0600070205080204" pitchFamily="50" charset="-128"/>
                <a:ea typeface="ＭＳ Ｐゴシック" panose="020B0600070205080204" pitchFamily="50" charset="-128"/>
              </a:rPr>
              <a:t>や魅力的なエンターテイメント</a:t>
            </a:r>
            <a:r>
              <a:rPr lang="ja-JP"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レストラン・</a:t>
            </a:r>
            <a:r>
              <a:rPr lang="ja-JP" altLang="ja-JP" sz="1000" dirty="0" smtClean="0">
                <a:latin typeface="ＭＳ Ｐゴシック" panose="020B0600070205080204" pitchFamily="50" charset="-128"/>
                <a:ea typeface="ＭＳ Ｐゴシック" panose="020B0600070205080204" pitchFamily="50" charset="-128"/>
              </a:rPr>
              <a:t>商業</a:t>
            </a:r>
            <a:r>
              <a:rPr lang="ja-JP" altLang="ja-JP" sz="1000" dirty="0">
                <a:latin typeface="ＭＳ Ｐゴシック" panose="020B0600070205080204" pitchFamily="50" charset="-128"/>
                <a:ea typeface="ＭＳ Ｐゴシック" panose="020B0600070205080204" pitchFamily="50" charset="-128"/>
              </a:rPr>
              <a:t>施設など）</a:t>
            </a:r>
            <a:r>
              <a:rPr lang="ja-JP" altLang="ja-JP" sz="1000" dirty="0" smtClean="0">
                <a:latin typeface="ＭＳ Ｐゴシック" panose="020B0600070205080204" pitchFamily="50" charset="-128"/>
                <a:ea typeface="ＭＳ Ｐゴシック" panose="020B0600070205080204" pitchFamily="50" charset="-128"/>
              </a:rPr>
              <a:t>を</a:t>
            </a:r>
            <a:r>
              <a:rPr lang="ja-JP" altLang="en-US" sz="1000" dirty="0" smtClean="0">
                <a:latin typeface="ＭＳ Ｐゴシック" panose="020B0600070205080204" pitchFamily="50" charset="-128"/>
                <a:ea typeface="ＭＳ Ｐゴシック" panose="020B0600070205080204" pitchFamily="50" charset="-128"/>
              </a:rPr>
              <a:t>　</a:t>
            </a:r>
            <a:r>
              <a:rPr lang="ja-JP" altLang="ja-JP" sz="1000" dirty="0" smtClean="0">
                <a:latin typeface="ＭＳ Ｐゴシック" panose="020B0600070205080204" pitchFamily="50" charset="-128"/>
                <a:ea typeface="ＭＳ Ｐゴシック" panose="020B0600070205080204" pitchFamily="50" charset="-128"/>
              </a:rPr>
              <a:t>一体的</a:t>
            </a:r>
            <a:r>
              <a:rPr lang="ja-JP" altLang="ja-JP" sz="1000" dirty="0">
                <a:latin typeface="ＭＳ Ｐゴシック" panose="020B0600070205080204" pitchFamily="50" charset="-128"/>
                <a:ea typeface="ＭＳ Ｐゴシック" panose="020B0600070205080204" pitchFamily="50" charset="-128"/>
              </a:rPr>
              <a:t>に整備することにより</a:t>
            </a:r>
            <a:r>
              <a:rPr lang="ja-JP" altLang="ja-JP" sz="1000" dirty="0" smtClean="0">
                <a:latin typeface="ＭＳ Ｐゴシック" panose="020B0600070205080204" pitchFamily="50" charset="-128"/>
                <a:ea typeface="ＭＳ Ｐゴシック" panose="020B0600070205080204" pitchFamily="50" charset="-128"/>
              </a:rPr>
              <a:t>、世界</a:t>
            </a:r>
            <a:r>
              <a:rPr lang="ja-JP" altLang="ja-JP" sz="1000" dirty="0">
                <a:latin typeface="ＭＳ Ｐゴシック" panose="020B0600070205080204" pitchFamily="50" charset="-128"/>
                <a:ea typeface="ＭＳ Ｐゴシック" panose="020B0600070205080204" pitchFamily="50" charset="-128"/>
              </a:rPr>
              <a:t>に訴求力</a:t>
            </a:r>
            <a:r>
              <a:rPr lang="ja-JP" altLang="ja-JP" sz="1000" dirty="0" smtClean="0">
                <a:latin typeface="ＭＳ Ｐゴシック" panose="020B0600070205080204" pitchFamily="50" charset="-128"/>
                <a:ea typeface="ＭＳ Ｐゴシック" panose="020B0600070205080204" pitchFamily="50" charset="-128"/>
              </a:rPr>
              <a:t>をもつ</a:t>
            </a:r>
            <a:r>
              <a:rPr lang="ja-JP" altLang="ja-JP" sz="1000" dirty="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オールインワン</a:t>
            </a:r>
            <a:r>
              <a:rPr lang="ja-JP" altLang="en-US" sz="1000" dirty="0" smtClean="0">
                <a:latin typeface="ＭＳ Ｐゴシック" panose="020B0600070205080204" pitchFamily="50" charset="-128"/>
                <a:ea typeface="ＭＳ Ｐゴシック" panose="020B0600070205080204" pitchFamily="50" charset="-128"/>
              </a:rPr>
              <a:t>ＭＩＣＥ</a:t>
            </a:r>
            <a:r>
              <a:rPr lang="ja-JP" altLang="ja-JP" sz="1000" dirty="0" smtClean="0">
                <a:latin typeface="ＭＳ Ｐゴシック" panose="020B0600070205080204" pitchFamily="50" charset="-128"/>
                <a:ea typeface="ＭＳ Ｐゴシック" panose="020B0600070205080204" pitchFamily="50" charset="-128"/>
              </a:rPr>
              <a:t>拠点</a:t>
            </a:r>
            <a:r>
              <a:rPr lang="ja-JP" altLang="ja-JP" sz="1000" dirty="0">
                <a:latin typeface="ＭＳ Ｐゴシック" panose="020B0600070205080204" pitchFamily="50" charset="-128"/>
                <a:ea typeface="ＭＳ Ｐゴシック" panose="020B0600070205080204" pitchFamily="50" charset="-128"/>
              </a:rPr>
              <a:t>を</a:t>
            </a:r>
            <a:r>
              <a:rPr lang="ja-JP" altLang="ja-JP" sz="1000" dirty="0" smtClean="0">
                <a:latin typeface="ＭＳ Ｐゴシック" panose="020B0600070205080204" pitchFamily="50" charset="-128"/>
                <a:ea typeface="ＭＳ Ｐゴシック" panose="020B0600070205080204" pitchFamily="50" charset="-128"/>
              </a:rPr>
              <a:t>整備</a:t>
            </a:r>
            <a:r>
              <a:rPr lang="ja-JP" altLang="en-US" sz="1000" dirty="0" smtClean="0">
                <a:latin typeface="ＭＳ Ｐゴシック" panose="020B0600070205080204" pitchFamily="50" charset="-128"/>
                <a:ea typeface="ＭＳ Ｐゴシック" panose="020B0600070205080204" pitchFamily="50" charset="-128"/>
              </a:rPr>
              <a:t>する</a:t>
            </a:r>
            <a:r>
              <a:rPr lang="ja-JP" altLang="ja-JP" sz="1000" dirty="0" smtClean="0">
                <a:latin typeface="ＭＳ Ｐゴシック" panose="020B0600070205080204" pitchFamily="50" charset="-128"/>
                <a:ea typeface="ＭＳ Ｐゴシック" panose="020B0600070205080204" pitchFamily="50" charset="-128"/>
              </a:rPr>
              <a:t>。</a:t>
            </a:r>
            <a:endParaRPr lang="ja-JP" altLang="ja-JP" sz="1000" dirty="0">
              <a:latin typeface="ＭＳ Ｐゴシック" panose="020B0600070205080204" pitchFamily="50" charset="-128"/>
              <a:ea typeface="ＭＳ Ｐゴシック" panose="020B0600070205080204" pitchFamily="50" charset="-128"/>
            </a:endParaRPr>
          </a:p>
        </p:txBody>
      </p:sp>
      <p:sp>
        <p:nvSpPr>
          <p:cNvPr id="74" name="テキスト ボックス 73"/>
          <p:cNvSpPr txBox="1"/>
          <p:nvPr/>
        </p:nvSpPr>
        <p:spPr>
          <a:xfrm>
            <a:off x="550940" y="1998679"/>
            <a:ext cx="6046410" cy="853779"/>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ＭＳ Ｐゴシック" panose="020B0600070205080204" pitchFamily="50" charset="-128"/>
                <a:ea typeface="ＭＳ Ｐゴシック" panose="020B0600070205080204" pitchFamily="50" charset="-128"/>
              </a:rPr>
              <a:t>配置や施設計画上の工夫により、柔軟性の高い運用を</a:t>
            </a:r>
            <a:r>
              <a:rPr lang="ja-JP" altLang="ja-JP" dirty="0" smtClean="0">
                <a:latin typeface="ＭＳ Ｐゴシック" panose="020B0600070205080204" pitchFamily="50" charset="-128"/>
                <a:ea typeface="ＭＳ Ｐゴシック" panose="020B0600070205080204" pitchFamily="50" charset="-128"/>
              </a:rPr>
              <a:t>行える</a:t>
            </a:r>
            <a:r>
              <a:rPr lang="ja-JP" altLang="en-US" dirty="0" smtClean="0">
                <a:latin typeface="ＭＳ Ｐゴシック" panose="020B0600070205080204" pitchFamily="50" charset="-128"/>
                <a:ea typeface="ＭＳ Ｐゴシック" panose="020B0600070205080204" pitchFamily="50" charset="-128"/>
              </a:rPr>
              <a:t>国際会議場・</a:t>
            </a:r>
            <a:r>
              <a:rPr lang="ja-JP" altLang="ja-JP" dirty="0" smtClean="0">
                <a:latin typeface="ＭＳ Ｐゴシック" panose="020B0600070205080204" pitchFamily="50" charset="-128"/>
                <a:ea typeface="ＭＳ Ｐゴシック" panose="020B0600070205080204" pitchFamily="50" charset="-128"/>
              </a:rPr>
              <a:t>展示</a:t>
            </a:r>
            <a:r>
              <a:rPr lang="ja-JP" altLang="en-US" dirty="0">
                <a:latin typeface="ＭＳ Ｐゴシック" panose="020B0600070205080204" pitchFamily="50" charset="-128"/>
                <a:ea typeface="ＭＳ Ｐゴシック" panose="020B0600070205080204" pitchFamily="50" charset="-128"/>
              </a:rPr>
              <a:t>等</a:t>
            </a:r>
            <a:r>
              <a:rPr lang="ja-JP" altLang="ja-JP" dirty="0" smtClean="0">
                <a:latin typeface="ＭＳ Ｐゴシック" panose="020B0600070205080204" pitchFamily="50" charset="-128"/>
                <a:ea typeface="ＭＳ Ｐゴシック" panose="020B0600070205080204" pitchFamily="50" charset="-128"/>
              </a:rPr>
              <a:t>施設</a:t>
            </a:r>
            <a:r>
              <a:rPr lang="ja-JP" altLang="en-US" dirty="0" smtClean="0">
                <a:latin typeface="ＭＳ Ｐゴシック" panose="020B0600070205080204" pitchFamily="50" charset="-128"/>
                <a:ea typeface="ＭＳ Ｐゴシック" panose="020B0600070205080204" pitchFamily="50" charset="-128"/>
              </a:rPr>
              <a:t>を整備</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エンターテイメント</a:t>
            </a:r>
            <a:r>
              <a:rPr lang="ja-JP" altLang="en-US" dirty="0">
                <a:latin typeface="ＭＳ Ｐゴシック" panose="020B0600070205080204" pitchFamily="50" charset="-128"/>
                <a:ea typeface="ＭＳ Ｐゴシック" panose="020B0600070205080204" pitchFamily="50" charset="-128"/>
              </a:rPr>
              <a:t>施設や商業施設、宿泊施設などのＭＩＣＥ関連施設が機能的に配置</a:t>
            </a:r>
            <a:r>
              <a:rPr lang="ja-JP" altLang="en-US" dirty="0" smtClean="0">
                <a:latin typeface="ＭＳ Ｐゴシック" panose="020B0600070205080204" pitchFamily="50" charset="-128"/>
                <a:ea typeface="ＭＳ Ｐゴシック" panose="020B0600070205080204" pitchFamily="50" charset="-128"/>
              </a:rPr>
              <a:t>された「オールインワン」</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ＭＩＣＥ</a:t>
            </a:r>
            <a:r>
              <a:rPr lang="ja-JP" altLang="ja-JP" dirty="0" smtClean="0">
                <a:latin typeface="ＭＳ Ｐゴシック" panose="020B0600070205080204" pitchFamily="50" charset="-128"/>
                <a:ea typeface="ＭＳ Ｐゴシック" panose="020B0600070205080204" pitchFamily="50" charset="-128"/>
              </a:rPr>
              <a:t>拠点</a:t>
            </a:r>
            <a:r>
              <a:rPr lang="ja-JP" altLang="en-US" dirty="0" smtClean="0">
                <a:latin typeface="ＭＳ Ｐゴシック" panose="020B0600070205080204" pitchFamily="50" charset="-128"/>
                <a:ea typeface="ＭＳ Ｐゴシック" panose="020B0600070205080204" pitchFamily="50" charset="-128"/>
              </a:rPr>
              <a:t>を</a:t>
            </a:r>
            <a:r>
              <a:rPr lang="ja-JP" altLang="ja-JP" dirty="0" smtClean="0">
                <a:latin typeface="ＭＳ Ｐゴシック" panose="020B0600070205080204" pitchFamily="50" charset="-128"/>
                <a:ea typeface="ＭＳ Ｐゴシック" panose="020B0600070205080204" pitchFamily="50" charset="-128"/>
              </a:rPr>
              <a:t>形成</a:t>
            </a: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広場や親水空間など様々な空間・施設をユニークベニューとして活用した</a:t>
            </a:r>
            <a:r>
              <a:rPr lang="ja-JP" altLang="en-US" dirty="0">
                <a:latin typeface="ＭＳ Ｐゴシック" panose="020B0600070205080204" pitchFamily="50" charset="-128"/>
                <a:ea typeface="ＭＳ Ｐゴシック" panose="020B0600070205080204" pitchFamily="50" charset="-128"/>
              </a:rPr>
              <a:t>ＭＩＣＥ</a:t>
            </a:r>
            <a:r>
              <a:rPr lang="ja-JP" altLang="en-US" dirty="0" smtClean="0">
                <a:latin typeface="ＭＳ Ｐゴシック" panose="020B0600070205080204" pitchFamily="50" charset="-128"/>
                <a:ea typeface="ＭＳ Ｐゴシック" panose="020B0600070205080204" pitchFamily="50" charset="-128"/>
              </a:rPr>
              <a:t>拠点の魅力向上</a:t>
            </a:r>
            <a:endParaRPr lang="ja-JP" altLang="en-US" dirty="0">
              <a:latin typeface="ＭＳ Ｐゴシック" panose="020B0600070205080204" pitchFamily="50" charset="-128"/>
              <a:ea typeface="ＭＳ Ｐゴシック" panose="020B0600070205080204" pitchFamily="50" charset="-128"/>
            </a:endParaRPr>
          </a:p>
        </p:txBody>
      </p:sp>
      <p:cxnSp>
        <p:nvCxnSpPr>
          <p:cNvPr id="109" name="直線コネクタ 108"/>
          <p:cNvCxnSpPr/>
          <p:nvPr/>
        </p:nvCxnSpPr>
        <p:spPr>
          <a:xfrm>
            <a:off x="525653" y="7113341"/>
            <a:ext cx="5914897" cy="12112"/>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110" name="正方形/長方形 109"/>
          <p:cNvSpPr/>
          <p:nvPr/>
        </p:nvSpPr>
        <p:spPr bwMode="gray">
          <a:xfrm>
            <a:off x="562468" y="7844748"/>
            <a:ext cx="2934000" cy="772162"/>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M</a:t>
            </a:r>
            <a:r>
              <a:rPr lang="en-US" altLang="ja-JP" sz="1000" b="1" u="sng" dirty="0" smtClean="0">
                <a:solidFill>
                  <a:prstClr val="black"/>
                </a:solidFill>
                <a:latin typeface="+mn-ea"/>
              </a:rPr>
              <a:t>eeting</a:t>
            </a:r>
          </a:p>
          <a:p>
            <a:pPr algn="just">
              <a:buFont typeface="Wingdings 2" pitchFamily="18" charset="2"/>
              <a:buNone/>
            </a:pPr>
            <a:r>
              <a:rPr lang="ja-JP" altLang="en-US" sz="1000" dirty="0" smtClean="0">
                <a:solidFill>
                  <a:prstClr val="black"/>
                </a:solidFill>
                <a:latin typeface="+mn-ea"/>
              </a:rPr>
              <a:t>企業等のミーティング　等</a:t>
            </a:r>
            <a:endParaRPr lang="en-US" altLang="ja-JP" sz="1000" dirty="0">
              <a:solidFill>
                <a:prstClr val="black"/>
              </a:solidFill>
              <a:latin typeface="+mn-ea"/>
            </a:endParaRPr>
          </a:p>
          <a:p>
            <a:pPr marL="180975" indent="-180975" algn="just">
              <a:buFont typeface="Wingdings 2" pitchFamily="18" charset="2"/>
              <a:buNone/>
            </a:pPr>
            <a:r>
              <a:rPr lang="ja-JP" altLang="en-US" sz="1000" dirty="0" smtClean="0">
                <a:solidFill>
                  <a:prstClr val="black"/>
                </a:solidFill>
                <a:latin typeface="+mn-ea"/>
              </a:rPr>
              <a:t>例：海外投資家向け金融セミナー、グループ企業の　役員会議　等</a:t>
            </a:r>
            <a:endParaRPr lang="en-US" altLang="ja-JP" sz="1000" dirty="0" smtClean="0">
              <a:solidFill>
                <a:prstClr val="black"/>
              </a:solidFill>
              <a:latin typeface="+mn-ea"/>
            </a:endParaRPr>
          </a:p>
        </p:txBody>
      </p:sp>
      <p:sp>
        <p:nvSpPr>
          <p:cNvPr id="111" name="正方形/長方形 110"/>
          <p:cNvSpPr/>
          <p:nvPr/>
        </p:nvSpPr>
        <p:spPr bwMode="gray">
          <a:xfrm>
            <a:off x="3543126" y="7847438"/>
            <a:ext cx="2934000" cy="76947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buFont typeface="Wingdings 2" pitchFamily="18" charset="2"/>
              <a:buNone/>
            </a:pPr>
            <a:r>
              <a:rPr lang="en-US" altLang="ja-JP" sz="1400" b="1" u="sng" dirty="0" smtClean="0">
                <a:solidFill>
                  <a:prstClr val="black"/>
                </a:solidFill>
                <a:latin typeface="+mn-ea"/>
              </a:rPr>
              <a:t>I</a:t>
            </a:r>
            <a:r>
              <a:rPr lang="en-US" altLang="ja-JP" sz="1000" b="1" u="sng" dirty="0" smtClean="0">
                <a:solidFill>
                  <a:prstClr val="black"/>
                </a:solidFill>
                <a:latin typeface="+mn-ea"/>
              </a:rPr>
              <a:t>ncentive </a:t>
            </a:r>
            <a:r>
              <a:rPr lang="ja-JP" altLang="en-US" sz="1000" b="1" u="sng" dirty="0">
                <a:solidFill>
                  <a:prstClr val="black"/>
                </a:solidFill>
                <a:latin typeface="+mn-ea"/>
              </a:rPr>
              <a:t> </a:t>
            </a:r>
            <a:r>
              <a:rPr lang="en-US" altLang="ja-JP" sz="1000" b="1" u="sng" dirty="0" smtClean="0">
                <a:solidFill>
                  <a:prstClr val="black"/>
                </a:solidFill>
                <a:latin typeface="+mn-ea"/>
              </a:rPr>
              <a:t>Travel</a:t>
            </a:r>
          </a:p>
          <a:p>
            <a:pPr algn="just"/>
            <a:r>
              <a:rPr lang="ja-JP" altLang="en-US" sz="1000" dirty="0" smtClean="0">
                <a:solidFill>
                  <a:prstClr val="black"/>
                </a:solidFill>
                <a:latin typeface="+mn-ea"/>
              </a:rPr>
              <a:t>企業が従業員やその代理店等の表彰や研修などの目的で実施。企業報奨・研修旅行とも呼ばれる</a:t>
            </a:r>
            <a:endParaRPr lang="ja-JP" altLang="en-US" sz="1000" b="1" u="sng" dirty="0">
              <a:solidFill>
                <a:prstClr val="black"/>
              </a:solidFill>
              <a:latin typeface="+mn-ea"/>
            </a:endParaRPr>
          </a:p>
        </p:txBody>
      </p:sp>
      <p:sp>
        <p:nvSpPr>
          <p:cNvPr id="112" name="正方形/長方形 111"/>
          <p:cNvSpPr/>
          <p:nvPr/>
        </p:nvSpPr>
        <p:spPr bwMode="gray">
          <a:xfrm>
            <a:off x="562467" y="8704633"/>
            <a:ext cx="2934000" cy="628151"/>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C</a:t>
            </a:r>
            <a:r>
              <a:rPr lang="en-US" altLang="ja-JP" sz="1000" b="1" u="sng" dirty="0" smtClean="0">
                <a:solidFill>
                  <a:prstClr val="black"/>
                </a:solidFill>
                <a:latin typeface="+mn-ea"/>
              </a:rPr>
              <a:t>onvention</a:t>
            </a:r>
          </a:p>
          <a:p>
            <a:pPr algn="just"/>
            <a:r>
              <a:rPr lang="ja-JP" altLang="en-US" sz="1000" dirty="0" smtClean="0">
                <a:solidFill>
                  <a:prstClr val="black"/>
                </a:solidFill>
                <a:latin typeface="+mn-ea"/>
              </a:rPr>
              <a:t>国際団体、学会、協会が主催する総会、学術会議　等</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例：世界水フォーラム、各種学会　等</a:t>
            </a:r>
            <a:endParaRPr lang="en-US" altLang="ja-JP" sz="1000" dirty="0">
              <a:solidFill>
                <a:prstClr val="black"/>
              </a:solidFill>
              <a:latin typeface="+mn-ea"/>
            </a:endParaRPr>
          </a:p>
          <a:p>
            <a:pPr algn="just"/>
            <a:endParaRPr lang="ja-JP" altLang="en-US" sz="1000" b="1" u="sng" dirty="0">
              <a:solidFill>
                <a:prstClr val="black"/>
              </a:solidFill>
              <a:latin typeface="+mn-ea"/>
            </a:endParaRPr>
          </a:p>
        </p:txBody>
      </p:sp>
      <p:sp>
        <p:nvSpPr>
          <p:cNvPr id="114" name="正方形/長方形 113"/>
          <p:cNvSpPr/>
          <p:nvPr/>
        </p:nvSpPr>
        <p:spPr bwMode="gray">
          <a:xfrm>
            <a:off x="3543126" y="8704634"/>
            <a:ext cx="2934000" cy="628149"/>
          </a:xfrm>
          <a:prstGeom prst="rect">
            <a:avLst/>
          </a:prstGeom>
          <a:solidFill>
            <a:schemeClr val="bg1">
              <a:lumMod val="95000"/>
            </a:schemeClr>
          </a:solidFill>
          <a:ln w="19050" algn="ctr">
            <a:solidFill>
              <a:schemeClr val="accent4"/>
            </a:solidFill>
            <a:miter lim="800000"/>
            <a:headEnd/>
            <a:tailEnd/>
          </a:ln>
        </p:spPr>
        <p:txBody>
          <a:bodyPr rot="0" spcFirstLastPara="0" vertOverflow="overflow" horzOverflow="overflow" vert="horz" wrap="square" lIns="36000" tIns="0" rIns="36000" bIns="0" numCol="1" spcCol="0" rtlCol="0" fromWordArt="0" anchor="t" anchorCtr="0" forceAA="0" compatLnSpc="1">
            <a:prstTxWarp prst="textNoShape">
              <a:avLst/>
            </a:prstTxWarp>
            <a:noAutofit/>
          </a:bodyPr>
          <a:lstStyle/>
          <a:p>
            <a:pPr algn="just"/>
            <a:r>
              <a:rPr lang="en-US" altLang="ja-JP" sz="1400" b="1" u="sng" dirty="0" smtClean="0">
                <a:solidFill>
                  <a:prstClr val="black"/>
                </a:solidFill>
                <a:latin typeface="+mn-ea"/>
              </a:rPr>
              <a:t>E</a:t>
            </a:r>
            <a:r>
              <a:rPr lang="en-US" altLang="ja-JP" sz="1000" b="1" u="sng" dirty="0" smtClean="0">
                <a:solidFill>
                  <a:prstClr val="black"/>
                </a:solidFill>
                <a:latin typeface="+mn-ea"/>
              </a:rPr>
              <a:t>xhibition</a:t>
            </a:r>
            <a:r>
              <a:rPr lang="ja-JP" altLang="en-US" sz="1000" b="1" u="sng" dirty="0">
                <a:solidFill>
                  <a:prstClr val="black"/>
                </a:solidFill>
                <a:latin typeface="+mn-ea"/>
              </a:rPr>
              <a:t> </a:t>
            </a:r>
            <a:r>
              <a:rPr lang="en-US" altLang="ja-JP" sz="1400" b="1" u="sng" dirty="0" smtClean="0">
                <a:solidFill>
                  <a:prstClr val="black"/>
                </a:solidFill>
                <a:latin typeface="+mn-ea"/>
              </a:rPr>
              <a:t>/ E</a:t>
            </a:r>
            <a:r>
              <a:rPr lang="en-US" altLang="ja-JP" sz="1000" b="1" u="sng" dirty="0" smtClean="0">
                <a:solidFill>
                  <a:prstClr val="black"/>
                </a:solidFill>
                <a:latin typeface="+mn-ea"/>
              </a:rPr>
              <a:t>vent</a:t>
            </a:r>
          </a:p>
          <a:p>
            <a:pPr algn="just"/>
            <a:r>
              <a:rPr lang="ja-JP" altLang="en-US" sz="1000" dirty="0" smtClean="0">
                <a:solidFill>
                  <a:prstClr val="black"/>
                </a:solidFill>
                <a:latin typeface="+mn-ea"/>
              </a:rPr>
              <a:t>文化・スポーツイベント、展示会・見本市</a:t>
            </a:r>
            <a:endParaRPr lang="en-US" altLang="ja-JP" sz="1000" dirty="0">
              <a:solidFill>
                <a:prstClr val="black"/>
              </a:solidFill>
              <a:latin typeface="+mn-ea"/>
            </a:endParaRPr>
          </a:p>
          <a:p>
            <a:pPr algn="just"/>
            <a:r>
              <a:rPr lang="ja-JP" altLang="en-US" sz="1000" dirty="0" smtClean="0">
                <a:solidFill>
                  <a:prstClr val="black"/>
                </a:solidFill>
                <a:latin typeface="+mn-ea"/>
              </a:rPr>
              <a:t>例：東京国際映画祭、世界陸上、モーターショー　等</a:t>
            </a:r>
            <a:endParaRPr lang="ja-JP" altLang="en-US" sz="1200" dirty="0" smtClean="0">
              <a:solidFill>
                <a:prstClr val="black"/>
              </a:solidFill>
              <a:latin typeface="+mn-ea"/>
            </a:endParaRPr>
          </a:p>
        </p:txBody>
      </p:sp>
      <p:sp>
        <p:nvSpPr>
          <p:cNvPr id="14" name="テキスト ボックス 13"/>
          <p:cNvSpPr txBox="1"/>
          <p:nvPr/>
        </p:nvSpPr>
        <p:spPr>
          <a:xfrm>
            <a:off x="562468" y="7189038"/>
            <a:ext cx="5914658" cy="534368"/>
          </a:xfrm>
          <a:prstGeom prst="rect">
            <a:avLst/>
          </a:prstGeom>
          <a:noFill/>
        </p:spPr>
        <p:txBody>
          <a:bodyPr wrap="square" lIns="36000" tIns="36000" rIns="36000" bIns="36000" rtlCol="0" anchor="ctr" anchorCtr="0">
            <a:spAutoFit/>
          </a:bodyPr>
          <a:lstStyle/>
          <a:p>
            <a:pPr marL="85725" indent="-85725">
              <a:spcBef>
                <a:spcPts val="0"/>
              </a:spcBef>
              <a:buSzPct val="100000"/>
            </a:pPr>
            <a:r>
              <a:rPr lang="ja-JP" altLang="en-US" sz="1000" dirty="0" smtClean="0">
                <a:latin typeface="+mn-ea"/>
              </a:rPr>
              <a:t>・</a:t>
            </a:r>
            <a:r>
              <a:rPr lang="en-US" altLang="ja-JP" sz="1000" dirty="0" smtClean="0">
                <a:latin typeface="+mn-ea"/>
              </a:rPr>
              <a:t>MICE</a:t>
            </a:r>
            <a:r>
              <a:rPr lang="ja-JP" altLang="en-US" sz="1000" dirty="0" smtClean="0">
                <a:latin typeface="+mn-ea"/>
              </a:rPr>
              <a:t>とは、多くの集客交流が見込まれる下記ビジネスイベントの総称であり、観光振興にとどまらず、「</a:t>
            </a:r>
            <a:r>
              <a:rPr lang="ja-JP" altLang="en-US" sz="1000" dirty="0">
                <a:latin typeface="+mn-ea"/>
              </a:rPr>
              <a:t>人が集まる」という直接的な効果はもちろん、ビジネス・イノベーション</a:t>
            </a:r>
            <a:r>
              <a:rPr lang="ja-JP" altLang="en-US" sz="1000" dirty="0" smtClean="0">
                <a:latin typeface="+mn-ea"/>
              </a:rPr>
              <a:t>の機会</a:t>
            </a:r>
            <a:r>
              <a:rPr lang="ja-JP" altLang="en-US" sz="1000" dirty="0">
                <a:latin typeface="+mn-ea"/>
              </a:rPr>
              <a:t>の創造、地域への経済効果、 国</a:t>
            </a:r>
            <a:r>
              <a:rPr lang="ja-JP" altLang="en-US" sz="1000" dirty="0" smtClean="0">
                <a:latin typeface="+mn-ea"/>
              </a:rPr>
              <a:t>・</a:t>
            </a:r>
            <a:r>
              <a:rPr lang="en-US" altLang="ja-JP" sz="1000" dirty="0" smtClean="0">
                <a:latin typeface="+mn-ea"/>
              </a:rPr>
              <a:t/>
            </a:r>
            <a:br>
              <a:rPr lang="en-US" altLang="ja-JP" sz="1000" dirty="0" smtClean="0">
                <a:latin typeface="+mn-ea"/>
              </a:rPr>
            </a:br>
            <a:r>
              <a:rPr lang="ja-JP" altLang="en-US" sz="1000" dirty="0" smtClean="0">
                <a:latin typeface="+mn-ea"/>
              </a:rPr>
              <a:t>都市</a:t>
            </a:r>
            <a:r>
              <a:rPr lang="ja-JP" altLang="en-US" sz="1000" dirty="0">
                <a:latin typeface="+mn-ea"/>
              </a:rPr>
              <a:t>の競争力向上といった、人の集積や交流から派生する付加</a:t>
            </a:r>
            <a:r>
              <a:rPr lang="ja-JP" altLang="en-US" sz="1000" dirty="0" smtClean="0">
                <a:latin typeface="+mn-ea"/>
              </a:rPr>
              <a:t>価値を生み出すエンジンとなるものである。</a:t>
            </a:r>
            <a:endParaRPr lang="ja-JP" altLang="en-US" sz="1000" dirty="0">
              <a:latin typeface="+mn-ea"/>
            </a:endParaRPr>
          </a:p>
        </p:txBody>
      </p:sp>
      <p:sp>
        <p:nvSpPr>
          <p:cNvPr id="75"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9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96"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05" name="グループ化 104"/>
          <p:cNvGrpSpPr/>
          <p:nvPr/>
        </p:nvGrpSpPr>
        <p:grpSpPr>
          <a:xfrm>
            <a:off x="452799" y="291229"/>
            <a:ext cx="5956665" cy="629079"/>
            <a:chOff x="639588" y="159494"/>
            <a:chExt cx="5956665" cy="629079"/>
          </a:xfrm>
        </p:grpSpPr>
        <p:sp>
          <p:nvSpPr>
            <p:cNvPr id="115" name="ホームベース 1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16" name="正方形/長方形 1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117"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622300" indent="-622300"/>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２－２－１－①．</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世界水準</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の</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競争力</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を</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備えた</a:t>
            </a:r>
            <a:r>
              <a:rPr lang="ja-JP" altLang="en-US" sz="1400" spc="-100" dirty="0" smtClean="0">
                <a:latin typeface="ＭＳ Ｐゴシック" panose="020B0600070205080204" pitchFamily="50" charset="-128"/>
                <a:ea typeface="ＭＳ Ｐゴシック" panose="020B0600070205080204" pitchFamily="50" charset="-128"/>
                <a:cs typeface="Meiryo UI" pitchFamily="50" charset="-128"/>
              </a:rPr>
              <a:t>オールインワンＭＩＣＥ拠点</a:t>
            </a:r>
            <a:endParaRPr lang="ja-JP" altLang="en-US" sz="1400" spc="-100" dirty="0">
              <a:latin typeface="ＭＳ Ｐゴシック" panose="020B0600070205080204" pitchFamily="50" charset="-128"/>
              <a:ea typeface="ＭＳ Ｐゴシック" panose="020B0600070205080204" pitchFamily="50" charset="-128"/>
              <a:cs typeface="Meiryo UI" pitchFamily="50" charset="-128"/>
            </a:endParaRPr>
          </a:p>
        </p:txBody>
      </p:sp>
      <p:pic>
        <p:nvPicPr>
          <p:cNvPr id="106"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345" y="3180715"/>
            <a:ext cx="1800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 name="テキスト プレースホルダー 2"/>
          <p:cNvSpPr txBox="1">
            <a:spLocks/>
          </p:cNvSpPr>
          <p:nvPr/>
        </p:nvSpPr>
        <p:spPr bwMode="gray">
          <a:xfrm>
            <a:off x="562467" y="6774912"/>
            <a:ext cx="5630045" cy="303601"/>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smtClean="0">
                <a:solidFill>
                  <a:prstClr val="black"/>
                </a:solidFill>
                <a:latin typeface="+mn-ea"/>
              </a:rPr>
              <a:t>参考</a:t>
            </a:r>
            <a:r>
              <a:rPr lang="en-US" altLang="ja-JP" sz="1400" smtClean="0">
                <a:solidFill>
                  <a:prstClr val="black"/>
                </a:solidFill>
                <a:latin typeface="+mn-ea"/>
              </a:rPr>
              <a:t>】</a:t>
            </a:r>
            <a:r>
              <a:rPr lang="ja-JP" altLang="en-US" sz="1400" dirty="0" smtClean="0">
                <a:solidFill>
                  <a:prstClr val="black"/>
                </a:solidFill>
                <a:latin typeface="+mn-ea"/>
              </a:rPr>
              <a:t>ＭＩＣＥとは？</a:t>
            </a:r>
            <a:endParaRPr lang="ja-JP" altLang="en-US" sz="1400" dirty="0">
              <a:solidFill>
                <a:prstClr val="black"/>
              </a:solidFill>
              <a:latin typeface="+mn-ea"/>
            </a:endParaRPr>
          </a:p>
        </p:txBody>
      </p:sp>
      <p:sp>
        <p:nvSpPr>
          <p:cNvPr id="104" name="テキスト ボックス 103"/>
          <p:cNvSpPr txBox="1"/>
          <p:nvPr/>
        </p:nvSpPr>
        <p:spPr>
          <a:xfrm>
            <a:off x="1256866" y="6771111"/>
            <a:ext cx="688974"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b="1" dirty="0" smtClean="0"/>
              <a:t>マ　イ　ス</a:t>
            </a:r>
          </a:p>
        </p:txBody>
      </p:sp>
    </p:spTree>
    <p:extLst>
      <p:ext uri="{BB962C8B-B14F-4D97-AF65-F5344CB8AC3E}">
        <p14:creationId xmlns:p14="http://schemas.microsoft.com/office/powerpoint/2010/main" val="613349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gray">
          <a:xfrm>
            <a:off x="914400" y="3385302"/>
            <a:ext cx="5231957" cy="3022816"/>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49" name="テキスト プレースホルダー 2"/>
          <p:cNvSpPr txBox="1">
            <a:spLocks/>
          </p:cNvSpPr>
          <p:nvPr/>
        </p:nvSpPr>
        <p:spPr bwMode="gray">
          <a:xfrm>
            <a:off x="207264" y="1016000"/>
            <a:ext cx="6425184" cy="43484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169988" indent="-1169988"/>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日本</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最大の</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複合ＭＩＣＥ施設の整備</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21</a:t>
            </a:fld>
            <a:endParaRPr lang="ja-JP" altLang="en-US" dirty="0">
              <a:solidFill>
                <a:prstClr val="black"/>
              </a:solidFill>
            </a:endParaRPr>
          </a:p>
        </p:txBody>
      </p:sp>
      <p:sp>
        <p:nvSpPr>
          <p:cNvPr id="25" name="テキスト ボックス 24"/>
          <p:cNvSpPr txBox="1"/>
          <p:nvPr/>
        </p:nvSpPr>
        <p:spPr>
          <a:xfrm>
            <a:off x="536878" y="2216040"/>
            <a:ext cx="5965862" cy="91061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ＭＳ Ｐゴシック" panose="020B0600070205080204" pitchFamily="50" charset="-128"/>
                <a:ea typeface="ＭＳ Ｐゴシック" panose="020B0600070205080204" pitchFamily="50" charset="-128"/>
              </a:rPr>
              <a:t>世界水準の規模の国際会議場及び展示等施設を誇る大規模</a:t>
            </a:r>
            <a:r>
              <a:rPr lang="ja-JP" altLang="en-US" dirty="0">
                <a:latin typeface="ＭＳ Ｐゴシック" panose="020B0600070205080204" pitchFamily="50" charset="-128"/>
                <a:ea typeface="ＭＳ Ｐゴシック" panose="020B0600070205080204" pitchFamily="50" charset="-128"/>
              </a:rPr>
              <a:t>複合ＭＩＣＥ施設</a:t>
            </a:r>
            <a:r>
              <a:rPr lang="ja-JP" altLang="en-US" dirty="0" smtClean="0">
                <a:latin typeface="ＭＳ Ｐゴシック" panose="020B0600070205080204" pitchFamily="50" charset="-128"/>
                <a:ea typeface="ＭＳ Ｐゴシック" panose="020B0600070205080204" pitchFamily="50" charset="-128"/>
              </a:rPr>
              <a:t>を整備し、都市間競争を勝ち抜き、都市格向上や高い経済波及効果を</a:t>
            </a:r>
            <a:r>
              <a:rPr lang="ja-JP" altLang="en-US" dirty="0">
                <a:latin typeface="ＭＳ Ｐゴシック" panose="020B0600070205080204" pitchFamily="50" charset="-128"/>
                <a:ea typeface="ＭＳ Ｐゴシック" panose="020B0600070205080204" pitchFamily="50" charset="-128"/>
              </a:rPr>
              <a:t>有するＭＩＣＥを</a:t>
            </a:r>
            <a:r>
              <a:rPr lang="ja-JP" altLang="en-US" dirty="0" smtClean="0">
                <a:latin typeface="ＭＳ Ｐゴシック" panose="020B0600070205080204" pitchFamily="50" charset="-128"/>
                <a:ea typeface="ＭＳ Ｐゴシック" panose="020B0600070205080204" pitchFamily="50" charset="-128"/>
              </a:rPr>
              <a:t>誘致・開催</a:t>
            </a:r>
            <a:endParaRPr lang="en-US" altLang="ja-JP" dirty="0" smtClean="0">
              <a:latin typeface="ＭＳ Ｐゴシック" panose="020B0600070205080204" pitchFamily="50" charset="-128"/>
              <a:ea typeface="ＭＳ Ｐゴシック" panose="020B0600070205080204" pitchFamily="50" charset="-128"/>
            </a:endParaRPr>
          </a:p>
          <a:p>
            <a:pPr>
              <a:spcBef>
                <a:spcPts val="600"/>
              </a:spcBef>
            </a:pPr>
            <a:r>
              <a:rPr lang="ja-JP" altLang="en-US" dirty="0">
                <a:latin typeface="ＭＳ Ｐゴシック" panose="020B0600070205080204" pitchFamily="50" charset="-128"/>
                <a:ea typeface="ＭＳ Ｐゴシック" panose="020B0600070205080204" pitchFamily="50" charset="-128"/>
              </a:rPr>
              <a:t>大規模な国際会議や展示会のみならず、企業ミーティングやインセンティブツアー、各種イベント等、多様な需要に対応できる機能を備えた質の</a:t>
            </a:r>
            <a:r>
              <a:rPr lang="ja-JP" altLang="en-US" dirty="0" smtClean="0">
                <a:latin typeface="ＭＳ Ｐゴシック" panose="020B0600070205080204" pitchFamily="50" charset="-128"/>
                <a:ea typeface="ＭＳ Ｐゴシック" panose="020B0600070205080204" pitchFamily="50" charset="-128"/>
              </a:rPr>
              <a:t>高いＭＩＣＥ施設</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整備</a:t>
            </a:r>
            <a:endParaRPr lang="ja-JP" altLang="en-US" dirty="0">
              <a:latin typeface="ＭＳ Ｐゴシック" panose="020B0600070205080204" pitchFamily="50" charset="-128"/>
              <a:ea typeface="ＭＳ Ｐゴシック" panose="020B0600070205080204" pitchFamily="50" charset="-128"/>
            </a:endParaRPr>
          </a:p>
        </p:txBody>
      </p:sp>
      <p:sp>
        <p:nvSpPr>
          <p:cNvPr id="39" name="テキスト ボックス 38"/>
          <p:cNvSpPr txBox="1"/>
          <p:nvPr/>
        </p:nvSpPr>
        <p:spPr>
          <a:xfrm>
            <a:off x="598105" y="3079625"/>
            <a:ext cx="2403242"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a:t>
            </a:r>
            <a:r>
              <a:rPr lang="ja-JP" altLang="en-US" sz="1200" b="1" u="sng" dirty="0">
                <a:latin typeface="+mn-ea"/>
              </a:rPr>
              <a:t>ＩＲ</a:t>
            </a:r>
            <a:r>
              <a:rPr kumimoji="1" lang="ja-JP" altLang="en-US" sz="1200" b="1" u="sng" dirty="0" smtClean="0">
                <a:latin typeface="+mn-ea"/>
              </a:rPr>
              <a:t>に求めるＭＩＣＥ施設</a:t>
            </a:r>
            <a:r>
              <a:rPr kumimoji="1" lang="en-US" altLang="ja-JP" sz="1200" b="1" u="sng" dirty="0" smtClean="0">
                <a:latin typeface="+mn-ea"/>
              </a:rPr>
              <a:t>】</a:t>
            </a:r>
            <a:endParaRPr kumimoji="1" lang="ja-JP" altLang="en-US" sz="1200" b="1" u="sng" dirty="0" smtClean="0">
              <a:latin typeface="+mn-ea"/>
            </a:endParaRPr>
          </a:p>
        </p:txBody>
      </p:sp>
      <p:sp>
        <p:nvSpPr>
          <p:cNvPr id="69" name="テキスト ボックス 68"/>
          <p:cNvSpPr txBox="1"/>
          <p:nvPr/>
        </p:nvSpPr>
        <p:spPr>
          <a:xfrm>
            <a:off x="598105" y="6481139"/>
            <a:ext cx="3935796"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lang="ja-JP" altLang="en-US" sz="1200" b="1" u="sng" dirty="0" smtClean="0">
                <a:latin typeface="+mn-ea"/>
              </a:rPr>
              <a:t>国内及び海外ＭＩＣＥ施設との比較</a:t>
            </a:r>
            <a:r>
              <a:rPr lang="en-US" altLang="ja-JP" sz="800" b="1" u="sng" dirty="0" smtClean="0">
                <a:latin typeface="+mn-ea"/>
              </a:rPr>
              <a:t>※1</a:t>
            </a:r>
            <a:r>
              <a:rPr lang="en-US" altLang="ja-JP" sz="1200" b="1" u="sng" dirty="0" smtClean="0">
                <a:latin typeface="+mn-ea"/>
              </a:rPr>
              <a:t>】</a:t>
            </a:r>
            <a:endParaRPr kumimoji="1" lang="ja-JP" altLang="en-US" sz="1200" b="1" u="sng" dirty="0" smtClean="0">
              <a:latin typeface="+mn-ea"/>
            </a:endParaRPr>
          </a:p>
        </p:txBody>
      </p:sp>
      <p:sp>
        <p:nvSpPr>
          <p:cNvPr id="43"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44"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45"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46" name="グループ化 45"/>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世界水準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smtClean="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sp>
        <p:nvSpPr>
          <p:cNvPr id="32" name="正方形/長方形 31"/>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3" name="テキスト ボックス 32"/>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世界水準の規模と質を</a:t>
            </a:r>
            <a:r>
              <a:rPr lang="ja-JP" altLang="en-US" sz="1000" dirty="0" smtClean="0">
                <a:latin typeface="ＭＳ Ｐゴシック" panose="020B0600070205080204" pitchFamily="50" charset="-128"/>
                <a:ea typeface="ＭＳ Ｐゴシック" panose="020B0600070205080204" pitchFamily="50" charset="-128"/>
              </a:rPr>
              <a:t>兼ね備える、日本最大の国際</a:t>
            </a:r>
            <a:r>
              <a:rPr lang="ja-JP" altLang="en-US" sz="1000" dirty="0">
                <a:latin typeface="ＭＳ Ｐゴシック" panose="020B0600070205080204" pitchFamily="50" charset="-128"/>
                <a:ea typeface="ＭＳ Ｐゴシック" panose="020B0600070205080204" pitchFamily="50" charset="-128"/>
              </a:rPr>
              <a:t>会議場及び</a:t>
            </a:r>
            <a:r>
              <a:rPr lang="ja-JP" altLang="en-US" sz="1000" dirty="0" smtClean="0">
                <a:latin typeface="ＭＳ Ｐゴシック" panose="020B0600070205080204" pitchFamily="50" charset="-128"/>
                <a:ea typeface="ＭＳ Ｐゴシック" panose="020B0600070205080204" pitchFamily="50" charset="-128"/>
              </a:rPr>
              <a:t>展示等施設</a:t>
            </a:r>
            <a:r>
              <a:rPr lang="ja-JP" altLang="en-US" sz="1000" dirty="0">
                <a:latin typeface="ＭＳ Ｐゴシック" panose="020B0600070205080204" pitchFamily="50" charset="-128"/>
                <a:ea typeface="ＭＳ Ｐゴシック" panose="020B0600070205080204" pitchFamily="50" charset="-128"/>
              </a:rPr>
              <a:t>を整備することにより、これ</a:t>
            </a:r>
            <a:r>
              <a:rPr lang="ja-JP" altLang="en-US" sz="1000" dirty="0" smtClean="0">
                <a:latin typeface="ＭＳ Ｐゴシック" panose="020B0600070205080204" pitchFamily="50" charset="-128"/>
                <a:ea typeface="ＭＳ Ｐゴシック" panose="020B0600070205080204" pitchFamily="50" charset="-128"/>
              </a:rPr>
              <a:t>まで　国内</a:t>
            </a:r>
            <a:r>
              <a:rPr lang="ja-JP" altLang="en-US" sz="1000" dirty="0">
                <a:latin typeface="ＭＳ Ｐゴシック" panose="020B0600070205080204" pitchFamily="50" charset="-128"/>
                <a:ea typeface="ＭＳ Ｐゴシック" panose="020B0600070205080204" pitchFamily="50" charset="-128"/>
              </a:rPr>
              <a:t>で開催されてこなかった大規模国際会議や大阪・関西が強みを有する産業や先端技術を発信する展示会等、大阪・関西の経済成長を牽引するＭＩＣＥを誘致・開催する。</a:t>
            </a:r>
          </a:p>
        </p:txBody>
      </p:sp>
      <p:sp>
        <p:nvSpPr>
          <p:cNvPr id="10" name="テキスト ボックス 9"/>
          <p:cNvSpPr txBox="1"/>
          <p:nvPr/>
        </p:nvSpPr>
        <p:spPr>
          <a:xfrm>
            <a:off x="1567612" y="5625974"/>
            <a:ext cx="4083782" cy="626701"/>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ü"/>
            </a:pPr>
            <a:r>
              <a:rPr lang="ja-JP" altLang="en-US" sz="1200" dirty="0">
                <a:latin typeface="+mn-ea"/>
              </a:rPr>
              <a:t>　アフターコンベンションまで含めた利用者目線の空間構成</a:t>
            </a:r>
          </a:p>
          <a:p>
            <a:pPr marL="171450" indent="-171450">
              <a:spcBef>
                <a:spcPts val="0"/>
              </a:spcBef>
              <a:buSzPct val="100000"/>
              <a:buFont typeface="Wingdings" panose="05000000000000000000" pitchFamily="2" charset="2"/>
              <a:buChar char="ü"/>
            </a:pPr>
            <a:r>
              <a:rPr lang="ja-JP" altLang="en-US" sz="1200" dirty="0">
                <a:latin typeface="+mn-ea"/>
              </a:rPr>
              <a:t>　多種多様な催事に対応できるフレキシブルなレイアウト</a:t>
            </a:r>
          </a:p>
          <a:p>
            <a:pPr marL="171450" indent="-171450">
              <a:spcBef>
                <a:spcPts val="0"/>
              </a:spcBef>
              <a:buSzPct val="100000"/>
              <a:buFont typeface="Wingdings" panose="05000000000000000000" pitchFamily="2" charset="2"/>
              <a:buChar char="ü"/>
            </a:pPr>
            <a:r>
              <a:rPr lang="ja-JP" altLang="en-US" sz="1200" dirty="0">
                <a:latin typeface="+mn-ea"/>
              </a:rPr>
              <a:t>　多彩な演出が可能と</a:t>
            </a:r>
            <a:r>
              <a:rPr lang="ja-JP" altLang="en-US" sz="1200" dirty="0" smtClean="0">
                <a:latin typeface="+mn-ea"/>
              </a:rPr>
              <a:t>なる</a:t>
            </a:r>
            <a:r>
              <a:rPr lang="ja-JP" altLang="en-US" sz="1200" dirty="0">
                <a:latin typeface="+mn-ea"/>
              </a:rPr>
              <a:t>最先端</a:t>
            </a:r>
            <a:r>
              <a:rPr lang="ja-JP" altLang="en-US" sz="1200" dirty="0" smtClean="0">
                <a:latin typeface="+mn-ea"/>
              </a:rPr>
              <a:t>設備の導入　等</a:t>
            </a:r>
            <a:endParaRPr lang="ja-JP" altLang="en-US" sz="1200" dirty="0">
              <a:latin typeface="+mn-ea"/>
            </a:endParaRPr>
          </a:p>
        </p:txBody>
      </p:sp>
      <p:sp>
        <p:nvSpPr>
          <p:cNvPr id="11" name="左大かっこ 10"/>
          <p:cNvSpPr/>
          <p:nvPr/>
        </p:nvSpPr>
        <p:spPr>
          <a:xfrm>
            <a:off x="1480150" y="5635932"/>
            <a:ext cx="111495" cy="664449"/>
          </a:xfrm>
          <a:prstGeom prst="lef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 name="右大かっこ 11"/>
          <p:cNvSpPr/>
          <p:nvPr/>
        </p:nvSpPr>
        <p:spPr>
          <a:xfrm>
            <a:off x="5534099" y="5633925"/>
            <a:ext cx="149888" cy="626701"/>
          </a:xfrm>
          <a:prstGeom prst="rightBracket">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graphicFrame>
        <p:nvGraphicFramePr>
          <p:cNvPr id="40" name="表 39"/>
          <p:cNvGraphicFramePr>
            <a:graphicFrameLocks noGrp="1"/>
          </p:cNvGraphicFramePr>
          <p:nvPr>
            <p:extLst/>
          </p:nvPr>
        </p:nvGraphicFramePr>
        <p:xfrm>
          <a:off x="763668" y="8147300"/>
          <a:ext cx="5468882" cy="822960"/>
        </p:xfrm>
        <a:graphic>
          <a:graphicData uri="http://schemas.openxmlformats.org/drawingml/2006/table">
            <a:tbl>
              <a:tblPr firstRow="1" bandRow="1">
                <a:tableStyleId>{5C22544A-7EE6-4342-B048-85BDC9FD1C3A}</a:tableStyleId>
              </a:tblPr>
              <a:tblGrid>
                <a:gridCol w="1240697">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287475">
                  <a:extLst>
                    <a:ext uri="{9D8B030D-6E8A-4147-A177-3AD203B41FA5}">
                      <a16:colId xmlns:a16="http://schemas.microsoft.com/office/drawing/2014/main" val="20000"/>
                    </a:ext>
                  </a:extLst>
                </a:gridCol>
                <a:gridCol w="929030">
                  <a:extLst>
                    <a:ext uri="{9D8B030D-6E8A-4147-A177-3AD203B41FA5}">
                      <a16:colId xmlns:a16="http://schemas.microsoft.com/office/drawing/2014/main" val="20001"/>
                    </a:ext>
                  </a:extLst>
                </a:gridCol>
              </a:tblGrid>
              <a:tr h="290925">
                <a:tc>
                  <a:txBody>
                    <a:bodyPr/>
                    <a:lstStyle/>
                    <a:p>
                      <a:pPr algn="ctr"/>
                      <a:r>
                        <a:rPr kumimoji="1" lang="ja-JP" altLang="en-US" sz="900" dirty="0" smtClean="0">
                          <a:latin typeface="+mn-ea"/>
                          <a:ea typeface="+mn-ea"/>
                        </a:rPr>
                        <a:t>都市</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184245">
                <a:tc>
                  <a:txBody>
                    <a:bodyPr/>
                    <a:lstStyle/>
                    <a:p>
                      <a:r>
                        <a:rPr kumimoji="1" lang="ja-JP" altLang="en-US" sz="900" dirty="0" smtClean="0">
                          <a:latin typeface="+mn-ea"/>
                          <a:ea typeface="+mn-ea"/>
                        </a:rPr>
                        <a:t>マカオ</a:t>
                      </a:r>
                      <a:endParaRPr kumimoji="1" lang="ja-JP" altLang="en-US" sz="900" dirty="0">
                        <a:latin typeface="+mn-ea"/>
                        <a:ea typeface="+mn-ea"/>
                      </a:endParaRPr>
                    </a:p>
                  </a:txBody>
                  <a:tcPr anchor="ctr"/>
                </a:tc>
                <a:tc>
                  <a:txBody>
                    <a:bodyPr/>
                    <a:lstStyle/>
                    <a:p>
                      <a:r>
                        <a:rPr kumimoji="1" lang="en-US" altLang="ja-JP" sz="900" dirty="0" smtClean="0">
                          <a:latin typeface="+mn-ea"/>
                          <a:ea typeface="+mn-ea"/>
                        </a:rPr>
                        <a:t>The Venetian Macao</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6,100</a:t>
                      </a:r>
                      <a:r>
                        <a:rPr kumimoji="1" lang="ja-JP" altLang="en-US" sz="900" dirty="0" smtClean="0">
                          <a:latin typeface="+mn-ea"/>
                          <a:ea typeface="+mn-ea"/>
                        </a:rPr>
                        <a:t>（</a:t>
                      </a:r>
                      <a:r>
                        <a:rPr kumimoji="1" lang="en-US" altLang="ja-JP" sz="900" dirty="0" smtClean="0">
                          <a:latin typeface="+mn-ea"/>
                          <a:ea typeface="+mn-ea"/>
                        </a:rPr>
                        <a:t>7,450</a:t>
                      </a:r>
                      <a:r>
                        <a:rPr kumimoji="1" lang="ja-JP" altLang="en-US" sz="900" dirty="0" smtClean="0">
                          <a:latin typeface="+mn-ea"/>
                          <a:ea typeface="+mn-ea"/>
                        </a:rPr>
                        <a:t>）</a:t>
                      </a:r>
                      <a:r>
                        <a:rPr kumimoji="1" lang="en-US" altLang="ja-JP" sz="700" dirty="0" smtClean="0">
                          <a:latin typeface="+mn-ea"/>
                          <a:ea typeface="+mn-ea"/>
                        </a:rPr>
                        <a:t>※4</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74,682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167176">
                <a:tc>
                  <a:txBody>
                    <a:bodyPr/>
                    <a:lstStyle/>
                    <a:p>
                      <a:r>
                        <a:rPr kumimoji="1" lang="ja-JP" altLang="en-US" sz="900" dirty="0" smtClean="0">
                          <a:latin typeface="+mn-ea"/>
                          <a:ea typeface="+mn-ea"/>
                        </a:rPr>
                        <a:t>シンガポール</a:t>
                      </a:r>
                    </a:p>
                  </a:txBody>
                  <a:tcPr anchor="ctr"/>
                </a:tc>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n-ea"/>
                          <a:ea typeface="+mn-ea"/>
                          <a:cs typeface="+mn-cs"/>
                        </a:rPr>
                        <a:t>Marina Bay Sands</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ja-JP" altLang="en-US" sz="900" dirty="0" smtClean="0">
                          <a:latin typeface="+mn-ea"/>
                          <a:ea typeface="+mn-ea"/>
                        </a:rPr>
                        <a:t>約</a:t>
                      </a:r>
                      <a:r>
                        <a:rPr kumimoji="1" lang="en-US" altLang="ja-JP" sz="900" dirty="0" smtClean="0">
                          <a:latin typeface="+mn-ea"/>
                          <a:ea typeface="+mn-ea"/>
                        </a:rPr>
                        <a:t>5,400</a:t>
                      </a:r>
                      <a:r>
                        <a:rPr kumimoji="1" lang="ja-JP" altLang="en-US" sz="900" dirty="0" smtClean="0">
                          <a:latin typeface="+mn-ea"/>
                          <a:ea typeface="+mn-ea"/>
                        </a:rPr>
                        <a:t>（</a:t>
                      </a:r>
                      <a:r>
                        <a:rPr kumimoji="1" lang="en-US" altLang="ja-JP" sz="900" dirty="0" smtClean="0">
                          <a:latin typeface="+mn-ea"/>
                          <a:ea typeface="+mn-ea"/>
                        </a:rPr>
                        <a:t>7,000</a:t>
                      </a:r>
                      <a:r>
                        <a:rPr kumimoji="1" lang="ja-JP" altLang="en-US" sz="900" dirty="0" smtClean="0">
                          <a:latin typeface="+mn-ea"/>
                          <a:ea typeface="+mn-ea"/>
                        </a:rPr>
                        <a:t>）</a:t>
                      </a:r>
                      <a:r>
                        <a:rPr kumimoji="1" lang="en-US" altLang="ja-JP" sz="700" dirty="0" smtClean="0">
                          <a:latin typeface="+mn-ea"/>
                          <a:ea typeface="+mn-ea"/>
                        </a:rPr>
                        <a:t>※4</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31,750</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bl>
          </a:graphicData>
        </a:graphic>
      </p:graphicFrame>
      <p:sp>
        <p:nvSpPr>
          <p:cNvPr id="41" name="テキスト ボックス 40"/>
          <p:cNvSpPr txBox="1"/>
          <p:nvPr/>
        </p:nvSpPr>
        <p:spPr>
          <a:xfrm>
            <a:off x="768100" y="8958146"/>
            <a:ext cx="5437912" cy="56514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latin typeface="+mn-ea"/>
              </a:rPr>
              <a:t>※1</a:t>
            </a:r>
            <a:r>
              <a:rPr kumimoji="1" lang="ja-JP" altLang="en-US" sz="800" dirty="0" smtClean="0">
                <a:latin typeface="+mn-ea"/>
              </a:rPr>
              <a:t>　特定複合観光施設区域整備推進会議資料及び各社ホームページを基に作成</a:t>
            </a:r>
            <a:endParaRPr kumimoji="1" lang="en-US" altLang="ja-JP" sz="800" dirty="0" smtClean="0">
              <a:latin typeface="+mn-ea"/>
            </a:endParaRPr>
          </a:p>
          <a:p>
            <a:pPr>
              <a:spcBef>
                <a:spcPts val="0"/>
              </a:spcBef>
              <a:buSzPct val="100000"/>
            </a:pPr>
            <a:r>
              <a:rPr lang="en-US" altLang="ja-JP" sz="800" dirty="0" smtClean="0">
                <a:latin typeface="+mn-ea"/>
              </a:rPr>
              <a:t>※2</a:t>
            </a:r>
            <a:r>
              <a:rPr lang="ja-JP" altLang="en-US" sz="800" dirty="0" smtClean="0">
                <a:latin typeface="+mn-ea"/>
              </a:rPr>
              <a:t>　</a:t>
            </a:r>
            <a:r>
              <a:rPr lang="en-US" altLang="ja-JP" sz="800" dirty="0" smtClean="0">
                <a:latin typeface="+mn-ea"/>
              </a:rPr>
              <a:t>2020</a:t>
            </a:r>
            <a:r>
              <a:rPr lang="ja-JP" altLang="en-US" sz="800" dirty="0" smtClean="0">
                <a:latin typeface="+mn-ea"/>
              </a:rPr>
              <a:t>年春に最大の会議室収容人数</a:t>
            </a:r>
            <a:r>
              <a:rPr lang="en-US" altLang="ja-JP" sz="800" dirty="0" smtClean="0">
                <a:latin typeface="+mn-ea"/>
              </a:rPr>
              <a:t>5,948</a:t>
            </a:r>
            <a:r>
              <a:rPr lang="ja-JP" altLang="en-US" sz="800" dirty="0" smtClean="0">
                <a:latin typeface="+mn-ea"/>
              </a:rPr>
              <a:t>人、施設全体の収容人数</a:t>
            </a:r>
            <a:r>
              <a:rPr lang="en-US" altLang="ja-JP" sz="800" dirty="0" smtClean="0">
                <a:latin typeface="+mn-ea"/>
              </a:rPr>
              <a:t>11,158</a:t>
            </a:r>
            <a:r>
              <a:rPr lang="ja-JP" altLang="en-US" sz="800" dirty="0" smtClean="0">
                <a:latin typeface="+mn-ea"/>
              </a:rPr>
              <a:t>人の新施設「ノース」が開業予定</a:t>
            </a:r>
            <a:endParaRPr lang="en-US" altLang="ja-JP" sz="800" dirty="0" smtClean="0">
              <a:latin typeface="+mn-ea"/>
            </a:endParaRPr>
          </a:p>
          <a:p>
            <a:pPr>
              <a:spcBef>
                <a:spcPts val="0"/>
              </a:spcBef>
              <a:buSzPct val="100000"/>
            </a:pPr>
            <a:r>
              <a:rPr kumimoji="1" lang="en-US" altLang="ja-JP" sz="800" dirty="0" smtClean="0">
                <a:latin typeface="+mn-ea"/>
              </a:rPr>
              <a:t>※3</a:t>
            </a:r>
            <a:r>
              <a:rPr kumimoji="1" lang="ja-JP" altLang="en-US" sz="800" dirty="0" smtClean="0">
                <a:latin typeface="+mn-ea"/>
              </a:rPr>
              <a:t>　</a:t>
            </a:r>
            <a:r>
              <a:rPr kumimoji="1" lang="en-US" altLang="ja-JP" sz="800" dirty="0" smtClean="0">
                <a:latin typeface="+mn-ea"/>
              </a:rPr>
              <a:t>2019</a:t>
            </a:r>
            <a:r>
              <a:rPr kumimoji="1" lang="ja-JP" altLang="en-US" sz="800" dirty="0" smtClean="0">
                <a:latin typeface="+mn-ea"/>
              </a:rPr>
              <a:t>年</a:t>
            </a:r>
            <a:r>
              <a:rPr kumimoji="1" lang="en-US" altLang="ja-JP" sz="800" dirty="0" smtClean="0">
                <a:latin typeface="+mn-ea"/>
              </a:rPr>
              <a:t>7</a:t>
            </a:r>
            <a:r>
              <a:rPr kumimoji="1" lang="ja-JP" altLang="en-US" sz="800" dirty="0" smtClean="0">
                <a:latin typeface="+mn-ea"/>
              </a:rPr>
              <a:t>月に展示面積</a:t>
            </a:r>
            <a:r>
              <a:rPr kumimoji="1" lang="en-US" altLang="ja-JP" sz="800" dirty="0" smtClean="0">
                <a:latin typeface="+mn-ea"/>
              </a:rPr>
              <a:t>20,000</a:t>
            </a:r>
            <a:r>
              <a:rPr kumimoji="1" lang="ja-JP" altLang="en-US" sz="800" dirty="0" smtClean="0">
                <a:latin typeface="+mn-ea"/>
              </a:rPr>
              <a:t>㎡の南展示棟が開業予定であり、拡張後展示面積は、</a:t>
            </a:r>
            <a:r>
              <a:rPr kumimoji="1" lang="en-US" altLang="ja-JP" sz="800" dirty="0" smtClean="0">
                <a:latin typeface="+mn-ea"/>
              </a:rPr>
              <a:t>115,420</a:t>
            </a:r>
            <a:r>
              <a:rPr kumimoji="1" lang="ja-JP" altLang="en-US" sz="800" dirty="0" smtClean="0">
                <a:latin typeface="+mn-ea"/>
              </a:rPr>
              <a:t>㎡となる</a:t>
            </a:r>
            <a:endParaRPr kumimoji="1" lang="en-US" altLang="ja-JP" sz="800" dirty="0" smtClean="0">
              <a:latin typeface="+mn-ea"/>
            </a:endParaRPr>
          </a:p>
          <a:p>
            <a:pPr>
              <a:spcBef>
                <a:spcPts val="0"/>
              </a:spcBef>
              <a:buSzPct val="100000"/>
            </a:pPr>
            <a:r>
              <a:rPr lang="en-US" altLang="ja-JP" sz="800" dirty="0" smtClean="0">
                <a:latin typeface="+mn-ea"/>
              </a:rPr>
              <a:t>※4</a:t>
            </a:r>
            <a:r>
              <a:rPr lang="ja-JP" altLang="en-US" sz="800" dirty="0">
                <a:latin typeface="+mn-ea"/>
              </a:rPr>
              <a:t>　括弧内は各施設が公表している最大会議室収容人数、括弧外は国が面積を基準に算出した標準的な収容人数を</a:t>
            </a:r>
            <a:r>
              <a:rPr lang="ja-JP" altLang="en-US" sz="800" dirty="0" smtClean="0">
                <a:latin typeface="+mn-ea"/>
              </a:rPr>
              <a:t>記載</a:t>
            </a:r>
            <a:endParaRPr lang="ja-JP" altLang="en-US" sz="800" dirty="0">
              <a:latin typeface="+mn-ea"/>
            </a:endParaRPr>
          </a:p>
        </p:txBody>
      </p:sp>
      <p:pic>
        <p:nvPicPr>
          <p:cNvPr id="42" name="図 41"/>
          <p:cNvPicPr>
            <a:picLocks/>
          </p:cNvPicPr>
          <p:nvPr/>
        </p:nvPicPr>
        <p:blipFill rotWithShape="1">
          <a:blip r:embed="rId3" cstate="print">
            <a:extLst>
              <a:ext uri="{28A0092B-C50C-407E-A947-70E740481C1C}">
                <a14:useLocalDpi xmlns:a14="http://schemas.microsoft.com/office/drawing/2010/main" val="0"/>
              </a:ext>
            </a:extLst>
          </a:blip>
          <a:srcRect l="48956"/>
          <a:stretch/>
        </p:blipFill>
        <p:spPr>
          <a:xfrm>
            <a:off x="3809691" y="4446056"/>
            <a:ext cx="2016000" cy="1044000"/>
          </a:xfrm>
          <a:prstGeom prst="rect">
            <a:avLst/>
          </a:prstGeom>
        </p:spPr>
      </p:pic>
      <p:sp>
        <p:nvSpPr>
          <p:cNvPr id="29" name="正方形/長方形 28"/>
          <p:cNvSpPr/>
          <p:nvPr/>
        </p:nvSpPr>
        <p:spPr>
          <a:xfrm>
            <a:off x="3225491" y="546754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5610180" y="548450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p:cNvPicPr>
          <p:nvPr/>
        </p:nvPicPr>
        <p:blipFill>
          <a:blip r:embed="rId4">
            <a:extLst>
              <a:ext uri="{28A0092B-C50C-407E-A947-70E740481C1C}">
                <a14:useLocalDpi xmlns:a14="http://schemas.microsoft.com/office/drawing/2010/main"/>
              </a:ext>
            </a:extLst>
          </a:blip>
          <a:stretch>
            <a:fillRect/>
          </a:stretch>
        </p:blipFill>
        <p:spPr>
          <a:xfrm>
            <a:off x="1398464" y="4446056"/>
            <a:ext cx="2016000" cy="1044000"/>
          </a:xfrm>
          <a:prstGeom prst="rect">
            <a:avLst/>
          </a:prstGeom>
        </p:spPr>
      </p:pic>
      <p:sp>
        <p:nvSpPr>
          <p:cNvPr id="35" name="テキスト ボックス 34"/>
          <p:cNvSpPr txBox="1"/>
          <p:nvPr/>
        </p:nvSpPr>
        <p:spPr>
          <a:xfrm>
            <a:off x="2035534" y="3447956"/>
            <a:ext cx="2973788" cy="288147"/>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400" b="1" dirty="0" smtClean="0">
                <a:effectLst>
                  <a:outerShdw blurRad="38100" dist="38100" dir="2700000" algn="tl">
                    <a:srgbClr val="000000">
                      <a:alpha val="43137"/>
                    </a:srgbClr>
                  </a:outerShdw>
                </a:effectLst>
              </a:rPr>
              <a:t>一体的に配置された複合</a:t>
            </a:r>
            <a:r>
              <a:rPr kumimoji="1" lang="en-US" altLang="ja-JP" sz="1400" b="1" dirty="0" smtClean="0">
                <a:effectLst>
                  <a:outerShdw blurRad="38100" dist="38100" dir="2700000" algn="tl">
                    <a:srgbClr val="000000">
                      <a:alpha val="43137"/>
                    </a:srgbClr>
                  </a:outerShdw>
                </a:effectLst>
              </a:rPr>
              <a:t>MICE</a:t>
            </a:r>
            <a:r>
              <a:rPr kumimoji="1" lang="ja-JP" altLang="en-US" sz="1400" b="1" dirty="0" smtClean="0">
                <a:effectLst>
                  <a:outerShdw blurRad="38100" dist="38100" dir="2700000" algn="tl">
                    <a:srgbClr val="000000">
                      <a:alpha val="43137"/>
                    </a:srgbClr>
                  </a:outerShdw>
                </a:effectLst>
              </a:rPr>
              <a:t>施設</a:t>
            </a:r>
          </a:p>
        </p:txBody>
      </p:sp>
      <p:sp>
        <p:nvSpPr>
          <p:cNvPr id="36" name="円/楕円 35"/>
          <p:cNvSpPr/>
          <p:nvPr/>
        </p:nvSpPr>
        <p:spPr bwMode="gray">
          <a:xfrm>
            <a:off x="1089328" y="3720404"/>
            <a:ext cx="2327117" cy="664443"/>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8" name="円/楕円 37"/>
          <p:cNvSpPr/>
          <p:nvPr/>
        </p:nvSpPr>
        <p:spPr bwMode="gray">
          <a:xfrm>
            <a:off x="3766839" y="3721409"/>
            <a:ext cx="2287504" cy="663438"/>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0" name="テキスト ボックス 49"/>
          <p:cNvSpPr txBox="1"/>
          <p:nvPr/>
        </p:nvSpPr>
        <p:spPr>
          <a:xfrm>
            <a:off x="4049734" y="3784141"/>
            <a:ext cx="1721714" cy="44203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1200" b="1" u="sng" dirty="0" smtClean="0"/>
              <a:t>展示等施設</a:t>
            </a:r>
            <a:endParaRPr lang="en-US" altLang="ja-JP" sz="1200" b="1" u="sng" dirty="0" smtClean="0"/>
          </a:p>
          <a:p>
            <a:pPr algn="ctr">
              <a:spcBef>
                <a:spcPts val="0"/>
              </a:spcBef>
              <a:buSzPct val="100000"/>
            </a:pPr>
            <a:r>
              <a:rPr lang="ja-JP" altLang="en-US" sz="1100" b="1" dirty="0"/>
              <a:t>１０</a:t>
            </a:r>
            <a:r>
              <a:rPr kumimoji="1" lang="ja-JP" altLang="en-US" sz="1100" b="1" dirty="0" smtClean="0"/>
              <a:t>万㎡以上の展示面積</a:t>
            </a:r>
          </a:p>
        </p:txBody>
      </p:sp>
      <p:sp>
        <p:nvSpPr>
          <p:cNvPr id="52" name="十字形 51"/>
          <p:cNvSpPr/>
          <p:nvPr/>
        </p:nvSpPr>
        <p:spPr bwMode="gray">
          <a:xfrm>
            <a:off x="3437625" y="3897360"/>
            <a:ext cx="341717" cy="336396"/>
          </a:xfrm>
          <a:prstGeom prst="plus">
            <a:avLst>
              <a:gd name="adj" fmla="val 39182"/>
            </a:avLst>
          </a:prstGeom>
          <a:ln>
            <a:headEnd/>
            <a:tailEn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1" name="テキスト ボックス 50"/>
          <p:cNvSpPr txBox="1"/>
          <p:nvPr/>
        </p:nvSpPr>
        <p:spPr>
          <a:xfrm>
            <a:off x="1192697" y="3711940"/>
            <a:ext cx="2182964" cy="59592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200" b="1" u="sng" dirty="0" smtClean="0"/>
              <a:t>国際会議場</a:t>
            </a:r>
            <a:endParaRPr kumimoji="1" lang="en-US" altLang="ja-JP" sz="1200" b="1" u="sng" dirty="0" smtClean="0"/>
          </a:p>
          <a:p>
            <a:pPr lvl="0" algn="ctr">
              <a:buSzPct val="100000"/>
            </a:pPr>
            <a:r>
              <a:rPr lang="ja-JP" altLang="en-US" sz="1050" b="1" dirty="0"/>
              <a:t>最大会議室収容人数６千人以上</a:t>
            </a:r>
          </a:p>
          <a:p>
            <a:pPr algn="ctr">
              <a:spcBef>
                <a:spcPts val="0"/>
              </a:spcBef>
              <a:buSzPct val="100000"/>
            </a:pPr>
            <a:r>
              <a:rPr lang="ja-JP" altLang="en-US" sz="1050" b="1" dirty="0" smtClean="0"/>
              <a:t>１万２千人規模の</a:t>
            </a:r>
            <a:r>
              <a:rPr lang="ja-JP" altLang="en-US" sz="1050" b="1" dirty="0"/>
              <a:t>会議に</a:t>
            </a:r>
            <a:r>
              <a:rPr lang="ja-JP" altLang="en-US" sz="1050" b="1" dirty="0" smtClean="0"/>
              <a:t>対応</a:t>
            </a:r>
            <a:endParaRPr lang="en-US" altLang="ja-JP" sz="1050" b="1" dirty="0" smtClean="0"/>
          </a:p>
        </p:txBody>
      </p:sp>
      <p:graphicFrame>
        <p:nvGraphicFramePr>
          <p:cNvPr id="53" name="表 52"/>
          <p:cNvGraphicFramePr>
            <a:graphicFrameLocks noGrp="1"/>
          </p:cNvGraphicFramePr>
          <p:nvPr>
            <p:extLst/>
          </p:nvPr>
        </p:nvGraphicFramePr>
        <p:xfrm>
          <a:off x="774176" y="6878121"/>
          <a:ext cx="3205293" cy="105156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gridCol w="1024128">
                  <a:extLst>
                    <a:ext uri="{9D8B030D-6E8A-4147-A177-3AD203B41FA5}">
                      <a16:colId xmlns:a16="http://schemas.microsoft.com/office/drawing/2014/main" val="20001"/>
                    </a:ext>
                  </a:extLst>
                </a:gridCol>
              </a:tblGrid>
              <a:tr h="298094">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最大会議室</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会議施設全体</a:t>
                      </a:r>
                      <a:endParaRPr kumimoji="1" lang="en-US" altLang="ja-JP" sz="900" dirty="0" smtClean="0">
                        <a:latin typeface="+mn-ea"/>
                        <a:ea typeface="+mn-ea"/>
                      </a:endParaRPr>
                    </a:p>
                    <a:p>
                      <a:pPr algn="ctr"/>
                      <a:r>
                        <a:rPr kumimoji="1" lang="ja-JP" altLang="en-US" sz="900" dirty="0" smtClean="0">
                          <a:latin typeface="+mn-ea"/>
                          <a:ea typeface="+mn-ea"/>
                        </a:rPr>
                        <a:t>収容人数（人）</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東京国際フォーラム</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5,012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10,642</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パシフィコ横浜</a:t>
                      </a:r>
                      <a:r>
                        <a:rPr kumimoji="1" lang="en-US" altLang="ja-JP" sz="700" b="0" i="0" u="none" strike="noStrike" kern="1200" cap="none" spc="0" normalizeH="0" baseline="0" noProof="0" dirty="0" smtClean="0">
                          <a:ln>
                            <a:noFill/>
                          </a:ln>
                          <a:solidFill>
                            <a:prstClr val="black"/>
                          </a:solidFill>
                          <a:effectLst/>
                          <a:uLnTx/>
                          <a:uFillTx/>
                          <a:latin typeface="+mn-ea"/>
                          <a:ea typeface="+mn-ea"/>
                          <a:cs typeface="+mn-cs"/>
                        </a:rPr>
                        <a:t>※2</a:t>
                      </a:r>
                      <a:endParaRPr kumimoji="1" lang="ja-JP" altLang="en-US" sz="900" b="0" i="0" u="none" strike="noStrike" kern="1200" cap="none" spc="0" normalizeH="0" baseline="0" noProof="0" dirty="0" smtClean="0">
                        <a:ln>
                          <a:noFill/>
                        </a:ln>
                        <a:solidFill>
                          <a:prstClr val="black"/>
                        </a:solidFill>
                        <a:effectLst/>
                        <a:uLnTx/>
                        <a:uFillTx/>
                        <a:latin typeface="+mn-ea"/>
                        <a:ea typeface="+mn-ea"/>
                        <a:cs typeface="+mn-cs"/>
                      </a:endParaRPr>
                    </a:p>
                  </a:txBody>
                  <a:tcPr anchor="ctr"/>
                </a:tc>
                <a:tc>
                  <a:txBody>
                    <a:bodyPr/>
                    <a:lstStyle/>
                    <a:p>
                      <a:pPr algn="ctr"/>
                      <a:r>
                        <a:rPr kumimoji="1" lang="en-US" altLang="ja-JP" sz="900" dirty="0" smtClean="0">
                          <a:latin typeface="+mn-ea"/>
                          <a:ea typeface="+mn-ea"/>
                        </a:rPr>
                        <a:t>5,002</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11,276</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大阪府立国際会議場</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2,754</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8,578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5" name="テキスト ボックス 54"/>
          <p:cNvSpPr txBox="1"/>
          <p:nvPr/>
        </p:nvSpPr>
        <p:spPr>
          <a:xfrm>
            <a:off x="750505" y="6670493"/>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国内の国際会議場</a:t>
            </a:r>
            <a:endParaRPr kumimoji="1" lang="ja-JP" altLang="en-US" sz="1050" dirty="0" smtClean="0">
              <a:latin typeface="+mn-ea"/>
            </a:endParaRPr>
          </a:p>
        </p:txBody>
      </p:sp>
      <p:graphicFrame>
        <p:nvGraphicFramePr>
          <p:cNvPr id="56" name="表 55"/>
          <p:cNvGraphicFramePr>
            <a:graphicFrameLocks noGrp="1"/>
          </p:cNvGraphicFramePr>
          <p:nvPr>
            <p:extLst/>
          </p:nvPr>
        </p:nvGraphicFramePr>
        <p:xfrm>
          <a:off x="4049734" y="6876292"/>
          <a:ext cx="2181165" cy="1042400"/>
        </p:xfrm>
        <a:graphic>
          <a:graphicData uri="http://schemas.openxmlformats.org/drawingml/2006/table">
            <a:tbl>
              <a:tblPr firstRow="1" bandRow="1">
                <a:tableStyleId>{5C22544A-7EE6-4342-B048-85BDC9FD1C3A}</a:tableStyleId>
              </a:tblPr>
              <a:tblGrid>
                <a:gridCol w="1244819">
                  <a:extLst>
                    <a:ext uri="{9D8B030D-6E8A-4147-A177-3AD203B41FA5}">
                      <a16:colId xmlns:a16="http://schemas.microsoft.com/office/drawing/2014/main" val="20003"/>
                    </a:ext>
                  </a:extLst>
                </a:gridCol>
                <a:gridCol w="936346">
                  <a:extLst>
                    <a:ext uri="{9D8B030D-6E8A-4147-A177-3AD203B41FA5}">
                      <a16:colId xmlns:a16="http://schemas.microsoft.com/office/drawing/2014/main" val="20000"/>
                    </a:ext>
                  </a:extLst>
                </a:gridCol>
              </a:tblGrid>
              <a:tr h="356600">
                <a:tc>
                  <a:txBody>
                    <a:bodyPr/>
                    <a:lstStyle/>
                    <a:p>
                      <a:pPr algn="ct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展示面積（㎡）</a:t>
                      </a:r>
                      <a:endParaRPr kumimoji="1" lang="en-US" altLang="ja-JP" sz="900" dirty="0" smtClean="0">
                        <a:latin typeface="+mn-ea"/>
                        <a:ea typeface="+mn-ea"/>
                      </a:endParaRPr>
                    </a:p>
                  </a:txBody>
                  <a:tcPr anchor="ctr"/>
                </a:tc>
                <a:extLst>
                  <a:ext uri="{0D108BD9-81ED-4DB2-BD59-A6C34878D82A}">
                    <a16:rowId xmlns:a16="http://schemas.microsoft.com/office/drawing/2014/main" val="10000"/>
                  </a:ext>
                </a:extLst>
              </a:tr>
              <a:tr h="203425">
                <a:tc>
                  <a:txBody>
                    <a:bodyPr/>
                    <a:lstStyle/>
                    <a:p>
                      <a:r>
                        <a:rPr kumimoji="1" lang="ja-JP" altLang="en-US" sz="900" dirty="0" smtClean="0">
                          <a:latin typeface="+mn-ea"/>
                          <a:ea typeface="+mn-ea"/>
                        </a:rPr>
                        <a:t>東京ビッグサイト</a:t>
                      </a:r>
                      <a:r>
                        <a:rPr kumimoji="1" lang="en-US" altLang="ja-JP" sz="700" dirty="0" smtClean="0">
                          <a:latin typeface="+mn-ea"/>
                          <a:ea typeface="+mn-ea"/>
                        </a:rPr>
                        <a:t>※3</a:t>
                      </a:r>
                      <a:endParaRPr kumimoji="1" lang="ja-JP" altLang="en-US" sz="700" dirty="0">
                        <a:latin typeface="+mn-ea"/>
                        <a:ea typeface="+mn-ea"/>
                      </a:endParaRPr>
                    </a:p>
                  </a:txBody>
                  <a:tcPr anchor="ctr"/>
                </a:tc>
                <a:tc>
                  <a:txBody>
                    <a:bodyPr/>
                    <a:lstStyle/>
                    <a:p>
                      <a:pPr algn="ctr"/>
                      <a:r>
                        <a:rPr kumimoji="1" lang="en-US" altLang="ja-JP" sz="900" dirty="0" smtClean="0">
                          <a:latin typeface="+mn-ea"/>
                          <a:ea typeface="+mn-ea"/>
                        </a:rPr>
                        <a:t>95,420</a:t>
                      </a:r>
                      <a:endParaRPr kumimoji="1" lang="ja-JP" altLang="en-US" sz="900" dirty="0">
                        <a:latin typeface="+mn-ea"/>
                        <a:ea typeface="+mn-ea"/>
                      </a:endParaRPr>
                    </a:p>
                  </a:txBody>
                  <a:tcPr anchor="ctr"/>
                </a:tc>
                <a:extLst>
                  <a:ext uri="{0D108BD9-81ED-4DB2-BD59-A6C34878D82A}">
                    <a16:rowId xmlns:a16="http://schemas.microsoft.com/office/drawing/2014/main" val="10001"/>
                  </a:ext>
                </a:extLst>
              </a:tr>
              <a:tr h="201597">
                <a:tc>
                  <a:txBody>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n-ea"/>
                          <a:ea typeface="+mn-ea"/>
                          <a:cs typeface="+mn-cs"/>
                        </a:rPr>
                        <a:t>幕張メッセ</a:t>
                      </a:r>
                    </a:p>
                  </a:txBody>
                  <a:tcPr anchor="ctr"/>
                </a:tc>
                <a:tc>
                  <a:txBody>
                    <a:bodyPr/>
                    <a:lstStyle/>
                    <a:p>
                      <a:pPr algn="ctr"/>
                      <a:r>
                        <a:rPr kumimoji="1" lang="en-US" altLang="ja-JP" sz="900" dirty="0" smtClean="0">
                          <a:latin typeface="+mn-ea"/>
                          <a:ea typeface="+mn-ea"/>
                        </a:rPr>
                        <a:t>75,098</a:t>
                      </a:r>
                      <a:endParaRPr kumimoji="1" lang="ja-JP" altLang="en-US" sz="900" dirty="0">
                        <a:latin typeface="+mn-ea"/>
                        <a:ea typeface="+mn-ea"/>
                      </a:endParaRPr>
                    </a:p>
                  </a:txBody>
                  <a:tcPr anchor="ctr"/>
                </a:tc>
                <a:extLst>
                  <a:ext uri="{0D108BD9-81ED-4DB2-BD59-A6C34878D82A}">
                    <a16:rowId xmlns:a16="http://schemas.microsoft.com/office/drawing/2014/main" val="10003"/>
                  </a:ext>
                </a:extLst>
              </a:tr>
              <a:tr h="199768">
                <a:tc>
                  <a:txBody>
                    <a:bodyPr/>
                    <a:lstStyle/>
                    <a:p>
                      <a:r>
                        <a:rPr kumimoji="1" lang="ja-JP" altLang="en-US" sz="900" dirty="0" smtClean="0">
                          <a:latin typeface="+mn-ea"/>
                          <a:ea typeface="+mn-ea"/>
                        </a:rPr>
                        <a:t>インテックス大阪</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70,078</a:t>
                      </a:r>
                      <a:endParaRPr kumimoji="1" lang="ja-JP" altLang="en-US" sz="9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57" name="テキスト ボックス 56"/>
          <p:cNvSpPr txBox="1"/>
          <p:nvPr/>
        </p:nvSpPr>
        <p:spPr>
          <a:xfrm>
            <a:off x="4049734" y="6669521"/>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国内の展示等施設</a:t>
            </a:r>
            <a:endParaRPr kumimoji="1" lang="ja-JP" altLang="en-US" sz="1050" dirty="0" smtClean="0">
              <a:latin typeface="+mn-ea"/>
            </a:endParaRPr>
          </a:p>
        </p:txBody>
      </p:sp>
      <p:sp>
        <p:nvSpPr>
          <p:cNvPr id="58" name="テキスト ボックス 57"/>
          <p:cNvSpPr txBox="1"/>
          <p:nvPr/>
        </p:nvSpPr>
        <p:spPr>
          <a:xfrm>
            <a:off x="750505" y="7942118"/>
            <a:ext cx="2160945" cy="2419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50" dirty="0" smtClean="0">
                <a:latin typeface="+mn-ea"/>
              </a:rPr>
              <a:t> </a:t>
            </a:r>
            <a:r>
              <a:rPr lang="ja-JP" altLang="en-US" sz="1050" dirty="0" smtClean="0">
                <a:latin typeface="+mn-ea"/>
              </a:rPr>
              <a:t>■　海外の大規模複合ＭＩＣＥ施設</a:t>
            </a:r>
            <a:endParaRPr kumimoji="1" lang="ja-JP" altLang="en-US" sz="1050" dirty="0" smtClean="0">
              <a:latin typeface="+mn-ea"/>
            </a:endParaRPr>
          </a:p>
        </p:txBody>
      </p:sp>
    </p:spTree>
    <p:extLst>
      <p:ext uri="{BB962C8B-B14F-4D97-AF65-F5344CB8AC3E}">
        <p14:creationId xmlns:p14="http://schemas.microsoft.com/office/powerpoint/2010/main" val="88170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bwMode="gray">
          <a:xfrm>
            <a:off x="452799" y="8194335"/>
            <a:ext cx="2628099" cy="1304925"/>
          </a:xfrm>
          <a:prstGeom prst="ellipse">
            <a:avLst/>
          </a:prstGeom>
          <a:solidFill>
            <a:schemeClr val="accent1">
              <a:lumMod val="40000"/>
              <a:lumOff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Autofit/>
          </a:bodyPr>
          <a:lstStyle/>
          <a:p>
            <a:pPr marL="541338" indent="-541338">
              <a:spcBef>
                <a:spcPts val="0"/>
              </a:spcBef>
            </a:pP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２－２－１－</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オール</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大阪で</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のＭＩＣＥ推進</a:t>
            </a:r>
            <a:r>
              <a:rPr lang="ja-JP" altLang="en-US" sz="1400" dirty="0" smtClean="0">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a:latin typeface="ＭＳ Ｐゴシック" panose="020B0600070205080204" pitchFamily="50" charset="-128"/>
                <a:ea typeface="ＭＳ Ｐゴシック" panose="020B0600070205080204" pitchFamily="50" charset="-128"/>
                <a:cs typeface="Meiryo UI" pitchFamily="50" charset="-128"/>
              </a:rPr>
              <a:t>誘致体制の</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強化</a:t>
            </a:r>
            <a:endParaRPr kumimoji="1" lang="ja-JP" altLang="en-US" sz="1400" strike="sngStrike" dirty="0">
              <a:solidFill>
                <a:srgbClr val="FF0000"/>
              </a:solidFill>
              <a:latin typeface="ＭＳ Ｐゴシック" panose="020B0600070205080204" pitchFamily="50" charset="-128"/>
              <a:ea typeface="ＭＳ Ｐゴシック" panose="020B0600070205080204" pitchFamily="50" charset="-128"/>
            </a:endParaRPr>
          </a:p>
        </p:txBody>
      </p:sp>
      <p:sp>
        <p:nvSpPr>
          <p:cNvPr id="124" name="正方形/長方形 123"/>
          <p:cNvSpPr/>
          <p:nvPr/>
        </p:nvSpPr>
        <p:spPr bwMode="gray">
          <a:xfrm>
            <a:off x="442269" y="1550126"/>
            <a:ext cx="6155081" cy="797182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5" name="正方形/長方形 74"/>
          <p:cNvSpPr/>
          <p:nvPr/>
        </p:nvSpPr>
        <p:spPr bwMode="gray">
          <a:xfrm>
            <a:off x="538582" y="2828751"/>
            <a:ext cx="5932231" cy="4398026"/>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endParaRPr lang="en-US" altLang="ja-JP" sz="1200" b="1" dirty="0" smtClean="0">
              <a:solidFill>
                <a:srgbClr val="012169"/>
              </a:solidFill>
              <a:latin typeface="ＭＳ Ｐゴシック"/>
              <a:cs typeface="ＭＳ Ｐゴシック" panose="020B0600070205080204" pitchFamily="50" charset="-128"/>
            </a:endParaRPr>
          </a:p>
        </p:txBody>
      </p:sp>
      <p:sp>
        <p:nvSpPr>
          <p:cNvPr id="79" name="正方形/長方形 78"/>
          <p:cNvSpPr/>
          <p:nvPr/>
        </p:nvSpPr>
        <p:spPr bwMode="gray">
          <a:xfrm>
            <a:off x="543726" y="7324468"/>
            <a:ext cx="5927087" cy="365858"/>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schemeClr val="bg1"/>
                </a:solidFill>
                <a:latin typeface="+mn-ea"/>
                <a:sym typeface="Arial"/>
              </a:rPr>
              <a:t>オール大阪での</a:t>
            </a:r>
            <a:r>
              <a:rPr lang="ja-JP" altLang="en-US" sz="1400" b="1" dirty="0">
                <a:solidFill>
                  <a:schemeClr val="bg1"/>
                </a:solidFill>
                <a:latin typeface="+mn-ea"/>
                <a:sym typeface="Arial"/>
              </a:rPr>
              <a:t>ＭＩＣＥ</a:t>
            </a:r>
            <a:r>
              <a:rPr lang="ja-JP" altLang="en-US" sz="1400" b="1" dirty="0" smtClean="0">
                <a:solidFill>
                  <a:schemeClr val="bg1"/>
                </a:solidFill>
                <a:latin typeface="+mn-ea"/>
                <a:sym typeface="Arial"/>
              </a:rPr>
              <a:t>推進体制の強化により期待される効果</a:t>
            </a:r>
            <a:endParaRPr lang="en-US" altLang="ja-JP" sz="1400" b="1" dirty="0">
              <a:solidFill>
                <a:schemeClr val="bg1"/>
              </a:solidFill>
              <a:latin typeface="+mn-ea"/>
              <a:sym typeface="Arial"/>
            </a:endParaRPr>
          </a:p>
        </p:txBody>
      </p:sp>
      <p:sp>
        <p:nvSpPr>
          <p:cNvPr id="185" name="テキスト ボックス 184"/>
          <p:cNvSpPr txBox="1"/>
          <p:nvPr/>
        </p:nvSpPr>
        <p:spPr>
          <a:xfrm>
            <a:off x="551504" y="1630738"/>
            <a:ext cx="5940000" cy="561749"/>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大阪</a:t>
            </a:r>
            <a:r>
              <a:rPr lang="ja-JP" altLang="en-US" sz="1000" dirty="0" smtClean="0">
                <a:latin typeface="ＭＳ Ｐゴシック" panose="020B0600070205080204" pitchFamily="50" charset="-128"/>
                <a:ea typeface="ＭＳ Ｐゴシック" panose="020B0600070205080204" pitchFamily="50" charset="-128"/>
              </a:rPr>
              <a:t>観光局を中心とした戦略的なＭＩＣＥ誘致</a:t>
            </a:r>
            <a:r>
              <a:rPr lang="ja-JP" altLang="en-US" sz="1000" dirty="0">
                <a:latin typeface="ＭＳ Ｐゴシック" panose="020B0600070205080204" pitchFamily="50" charset="-128"/>
                <a:ea typeface="ＭＳ Ｐゴシック" panose="020B0600070205080204" pitchFamily="50" charset="-128"/>
              </a:rPr>
              <a:t>支援、マーケティング、</a:t>
            </a:r>
            <a:r>
              <a:rPr lang="ja-JP" altLang="en-US" sz="1000" dirty="0" smtClean="0">
                <a:latin typeface="ＭＳ Ｐゴシック" panose="020B0600070205080204" pitchFamily="50" charset="-128"/>
                <a:ea typeface="ＭＳ Ｐゴシック" panose="020B0600070205080204" pitchFamily="50" charset="-128"/>
              </a:rPr>
              <a:t>シティセールスの実施等にあたり、</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ＩＲ</a:t>
            </a:r>
            <a:r>
              <a:rPr lang="en-US" altLang="ja-JP" sz="1000" dirty="0" smtClean="0">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ＭＩＣＥも含めた連携・誘致体制を構築することで</a:t>
            </a:r>
            <a:r>
              <a:rPr lang="ja-JP" altLang="en-US" sz="1000" dirty="0" smtClean="0">
                <a:solidFill>
                  <a:srgbClr val="FF0000"/>
                </a:solidFill>
                <a:latin typeface="ＭＳ Ｐゴシック" panose="020B0600070205080204" pitchFamily="50" charset="-128"/>
                <a:ea typeface="ＭＳ Ｐゴシック" panose="020B0600070205080204" pitchFamily="50" charset="-128"/>
              </a:rPr>
              <a:t>、</a:t>
            </a:r>
            <a:r>
              <a:rPr lang="ja-JP" altLang="en-US" sz="1000" dirty="0" smtClean="0">
                <a:latin typeface="ＭＳ Ｐゴシック" panose="020B0600070205080204" pitchFamily="50" charset="-128"/>
                <a:ea typeface="ＭＳ Ｐゴシック" panose="020B0600070205080204" pitchFamily="50" charset="-128"/>
              </a:rPr>
              <a:t>大阪・関西の経済活性化、都市魅力の向上を図り、　　高付加価値経済</a:t>
            </a:r>
            <a:r>
              <a:rPr lang="en-US" altLang="ja-JP" sz="1000" dirty="0" smtClean="0">
                <a:latin typeface="ＭＳ Ｐゴシック" panose="020B0600070205080204" pitchFamily="50" charset="-128"/>
                <a:ea typeface="ＭＳ Ｐゴシック" panose="020B0600070205080204" pitchFamily="50" charset="-128"/>
              </a:rPr>
              <a:t>MICE</a:t>
            </a:r>
            <a:r>
              <a:rPr lang="ja-JP" altLang="en-US" sz="1000" dirty="0" smtClean="0">
                <a:latin typeface="ＭＳ Ｐゴシック" panose="020B0600070205080204" pitchFamily="50" charset="-128"/>
                <a:ea typeface="ＭＳ Ｐゴシック" panose="020B0600070205080204" pitchFamily="50" charset="-128"/>
              </a:rPr>
              <a:t>戦略都市をめざす。</a:t>
            </a:r>
            <a:endParaRPr lang="ja-JP" altLang="en-US" sz="1000" dirty="0">
              <a:latin typeface="ＭＳ Ｐゴシック" panose="020B0600070205080204" pitchFamily="50" charset="-128"/>
              <a:ea typeface="ＭＳ Ｐゴシック" panose="020B0600070205080204" pitchFamily="50" charset="-128"/>
            </a:endParaRPr>
          </a:p>
        </p:txBody>
      </p:sp>
      <p:sp>
        <p:nvSpPr>
          <p:cNvPr id="186" name="テキスト ボックス 185"/>
          <p:cNvSpPr txBox="1"/>
          <p:nvPr/>
        </p:nvSpPr>
        <p:spPr>
          <a:xfrm>
            <a:off x="543726" y="2144688"/>
            <a:ext cx="5965862" cy="636264"/>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府・市・経済界・大阪観光局等が一体となったオール</a:t>
            </a:r>
            <a:r>
              <a:rPr lang="ja-JP" altLang="en-US" dirty="0" smtClean="0">
                <a:latin typeface="ＭＳ Ｐゴシック" panose="020B0600070205080204" pitchFamily="50" charset="-128"/>
                <a:ea typeface="ＭＳ Ｐゴシック" panose="020B0600070205080204" pitchFamily="50" charset="-128"/>
              </a:rPr>
              <a:t>大阪</a:t>
            </a:r>
            <a:r>
              <a:rPr lang="ja-JP" altLang="en-US" dirty="0">
                <a:latin typeface="ＭＳ Ｐゴシック" panose="020B0600070205080204" pitchFamily="50" charset="-128"/>
                <a:ea typeface="ＭＳ Ｐゴシック" panose="020B0600070205080204" pitchFamily="50" charset="-128"/>
              </a:rPr>
              <a:t>に</a:t>
            </a:r>
            <a:r>
              <a:rPr lang="ja-JP" altLang="en-US" dirty="0" smtClean="0">
                <a:latin typeface="ＭＳ Ｐゴシック" panose="020B0600070205080204" pitchFamily="50" charset="-128"/>
                <a:ea typeface="ＭＳ Ｐゴシック" panose="020B0600070205080204" pitchFamily="50" charset="-128"/>
              </a:rPr>
              <a:t>よるＭＩＣＥ誘致の推進</a:t>
            </a:r>
            <a:endParaRPr lang="ja-JP"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各エリアの特色を活かした役割分担及び</a:t>
            </a:r>
            <a:r>
              <a:rPr lang="ja-JP" altLang="en-US" dirty="0">
                <a:latin typeface="ＭＳ Ｐゴシック" panose="020B0600070205080204" pitchFamily="50" charset="-128"/>
                <a:ea typeface="ＭＳ Ｐゴシック" panose="020B0600070205080204" pitchFamily="50" charset="-128"/>
              </a:rPr>
              <a:t>各ＭＩＣＥ施設間</a:t>
            </a:r>
            <a:r>
              <a:rPr lang="ja-JP" altLang="en-US" dirty="0" smtClean="0">
                <a:latin typeface="ＭＳ Ｐゴシック" panose="020B0600070205080204" pitchFamily="50" charset="-128"/>
                <a:ea typeface="ＭＳ Ｐゴシック" panose="020B0600070205080204" pitchFamily="50" charset="-128"/>
              </a:rPr>
              <a:t>における情報共有等、有機的な連携体制の構築</a:t>
            </a:r>
            <a:endParaRPr lang="ja-JP" altLang="en-US" dirty="0">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568598" y="8426908"/>
            <a:ext cx="2603227" cy="996033"/>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・都市別国際会議開催ランキング</a:t>
            </a:r>
            <a:r>
              <a:rPr kumimoji="1" lang="ja-JP" altLang="en-US" sz="800" dirty="0" smtClean="0">
                <a:latin typeface="+mn-ea"/>
              </a:rPr>
              <a:t>（</a:t>
            </a:r>
            <a:r>
              <a:rPr kumimoji="1" lang="en-US" altLang="ja-JP" sz="800" dirty="0" smtClean="0">
                <a:latin typeface="+mn-ea"/>
              </a:rPr>
              <a:t>ICCA</a:t>
            </a:r>
            <a:r>
              <a:rPr kumimoji="1" lang="ja-JP" altLang="en-US" sz="800" dirty="0" smtClean="0">
                <a:latin typeface="+mn-ea"/>
              </a:rPr>
              <a:t>基準）</a:t>
            </a:r>
            <a:endParaRPr kumimoji="1" lang="en-US" altLang="ja-JP" sz="800" dirty="0" smtClean="0">
              <a:latin typeface="+mn-ea"/>
            </a:endParaRPr>
          </a:p>
          <a:p>
            <a:pPr>
              <a:spcBef>
                <a:spcPts val="0"/>
              </a:spcBef>
              <a:buSzPct val="100000"/>
            </a:pPr>
            <a:r>
              <a:rPr lang="ja-JP" altLang="en-US" sz="1000" dirty="0">
                <a:latin typeface="+mn-ea"/>
              </a:rPr>
              <a:t>　</a:t>
            </a:r>
            <a:r>
              <a:rPr lang="ja-JP" altLang="en-US" sz="1000" dirty="0" smtClean="0">
                <a:latin typeface="+mn-ea"/>
              </a:rPr>
              <a:t>　　</a:t>
            </a:r>
            <a:r>
              <a:rPr lang="en-US" altLang="ja-JP" sz="1000" dirty="0" smtClean="0">
                <a:latin typeface="+mn-ea"/>
              </a:rPr>
              <a:t>2017</a:t>
            </a:r>
            <a:r>
              <a:rPr lang="ja-JP" altLang="en-US" sz="1000" dirty="0" smtClean="0">
                <a:latin typeface="+mn-ea"/>
              </a:rPr>
              <a:t>：</a:t>
            </a:r>
            <a:r>
              <a:rPr kumimoji="1" lang="ja-JP" altLang="en-US" sz="1000" dirty="0" smtClean="0">
                <a:latin typeface="+mn-ea"/>
              </a:rPr>
              <a:t>世界</a:t>
            </a:r>
            <a:r>
              <a:rPr kumimoji="1" lang="en-US" altLang="ja-JP" sz="1000" dirty="0" smtClean="0">
                <a:latin typeface="+mn-ea"/>
              </a:rPr>
              <a:t>156</a:t>
            </a:r>
            <a:r>
              <a:rPr kumimoji="1" lang="ja-JP" altLang="en-US" sz="1000" dirty="0" smtClean="0">
                <a:latin typeface="+mn-ea"/>
              </a:rPr>
              <a:t>位（アジア・大洋州</a:t>
            </a:r>
            <a:r>
              <a:rPr kumimoji="1" lang="en-US" altLang="ja-JP" sz="1000" dirty="0" smtClean="0">
                <a:latin typeface="+mn-ea"/>
              </a:rPr>
              <a:t>32</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・府内国際会議開催件数</a:t>
            </a:r>
            <a:r>
              <a:rPr lang="ja-JP" altLang="en-US" sz="800" dirty="0" smtClean="0">
                <a:latin typeface="+mn-ea"/>
              </a:rPr>
              <a:t>（</a:t>
            </a:r>
            <a:r>
              <a:rPr lang="en-US" altLang="ja-JP" sz="800" dirty="0" smtClean="0">
                <a:latin typeface="+mn-ea"/>
              </a:rPr>
              <a:t>JNTO</a:t>
            </a:r>
            <a:r>
              <a:rPr lang="ja-JP" altLang="en-US" sz="800" dirty="0" smtClean="0">
                <a:latin typeface="+mn-ea"/>
              </a:rPr>
              <a:t>基準）</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smtClean="0">
                <a:latin typeface="+mn-ea"/>
              </a:rPr>
              <a:t>2017</a:t>
            </a:r>
            <a:r>
              <a:rPr kumimoji="1" lang="ja-JP" altLang="en-US" sz="1000" dirty="0" smtClean="0">
                <a:latin typeface="+mn-ea"/>
              </a:rPr>
              <a:t>：</a:t>
            </a:r>
            <a:r>
              <a:rPr kumimoji="1" lang="en-US" altLang="ja-JP" sz="1000" dirty="0" smtClean="0">
                <a:latin typeface="+mn-ea"/>
              </a:rPr>
              <a:t>251</a:t>
            </a:r>
            <a:r>
              <a:rPr kumimoji="1" lang="ja-JP" altLang="en-US" sz="1000" dirty="0" smtClean="0">
                <a:latin typeface="+mn-ea"/>
              </a:rPr>
              <a:t>件（国内第</a:t>
            </a:r>
            <a:r>
              <a:rPr kumimoji="1" lang="en-US" altLang="ja-JP" sz="1000" dirty="0" smtClean="0">
                <a:latin typeface="+mn-ea"/>
              </a:rPr>
              <a:t>5</a:t>
            </a:r>
            <a:r>
              <a:rPr kumimoji="1" lang="ja-JP" altLang="en-US" sz="1000" dirty="0" smtClean="0">
                <a:latin typeface="+mn-ea"/>
              </a:rPr>
              <a:t>位）</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ja-JP" altLang="en-US" sz="800" dirty="0" smtClean="0">
                <a:latin typeface="+mn-ea"/>
              </a:rPr>
              <a:t>（国際会議、インセンティブツアーのみ）</a:t>
            </a:r>
            <a:endParaRPr lang="en-US" altLang="ja-JP" sz="800" dirty="0" smtClean="0">
              <a:latin typeface="+mn-ea"/>
            </a:endParaRPr>
          </a:p>
          <a:p>
            <a:pPr>
              <a:spcBef>
                <a:spcPts val="0"/>
              </a:spcBef>
              <a:buSzPct val="100000"/>
            </a:pPr>
            <a:r>
              <a:rPr kumimoji="1" lang="ja-JP" altLang="en-US" sz="1000" dirty="0">
                <a:latin typeface="+mn-ea"/>
              </a:rPr>
              <a:t>　</a:t>
            </a:r>
            <a:r>
              <a:rPr kumimoji="1" lang="ja-JP" altLang="en-US" sz="1000" dirty="0" smtClean="0">
                <a:latin typeface="+mn-ea"/>
              </a:rPr>
              <a:t>　　</a:t>
            </a:r>
            <a:r>
              <a:rPr lang="en-US" altLang="ja-JP" sz="1000" dirty="0">
                <a:latin typeface="+mn-ea"/>
              </a:rPr>
              <a:t>2015</a:t>
            </a:r>
            <a:r>
              <a:rPr kumimoji="1" lang="ja-JP" altLang="en-US" sz="1000" dirty="0" smtClean="0">
                <a:latin typeface="+mn-ea"/>
              </a:rPr>
              <a:t>：</a:t>
            </a:r>
            <a:r>
              <a:rPr kumimoji="1" lang="en-US" altLang="ja-JP" sz="1000" dirty="0" smtClean="0">
                <a:latin typeface="+mn-ea"/>
              </a:rPr>
              <a:t>164</a:t>
            </a:r>
            <a:r>
              <a:rPr kumimoji="1" lang="ja-JP" altLang="en-US" sz="1000" dirty="0" smtClean="0">
                <a:latin typeface="+mn-ea"/>
              </a:rPr>
              <a:t>億円</a:t>
            </a:r>
          </a:p>
        </p:txBody>
      </p:sp>
      <p:sp>
        <p:nvSpPr>
          <p:cNvPr id="7" name="テキスト ボックス 6"/>
          <p:cNvSpPr txBox="1"/>
          <p:nvPr/>
        </p:nvSpPr>
        <p:spPr>
          <a:xfrm>
            <a:off x="1241767" y="8241960"/>
            <a:ext cx="1050161" cy="24198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6000" tIns="36000" rIns="36000" bIns="36000" rtlCol="0" anchor="ctr" anchorCtr="0">
            <a:spAutoFit/>
          </a:bodyPr>
          <a:lstStyle/>
          <a:p>
            <a:pPr algn="ctr">
              <a:spcBef>
                <a:spcPts val="0"/>
              </a:spcBef>
              <a:buSzPct val="100000"/>
            </a:pPr>
            <a:r>
              <a:rPr lang="en-US" altLang="ja-JP" sz="1050" dirty="0" smtClean="0">
                <a:latin typeface="+mn-ea"/>
              </a:rPr>
              <a:t>【</a:t>
            </a:r>
            <a:r>
              <a:rPr kumimoji="1" lang="ja-JP" altLang="en-US" sz="1050" dirty="0" smtClean="0">
                <a:latin typeface="+mn-ea"/>
              </a:rPr>
              <a:t>現状</a:t>
            </a:r>
            <a:r>
              <a:rPr lang="en-US" altLang="ja-JP" sz="1050" dirty="0" smtClean="0">
                <a:latin typeface="+mn-ea"/>
              </a:rPr>
              <a:t>】</a:t>
            </a:r>
            <a:endParaRPr kumimoji="1" lang="ja-JP" altLang="en-US" sz="1050" dirty="0" smtClean="0">
              <a:latin typeface="+mn-ea"/>
            </a:endParaRPr>
          </a:p>
        </p:txBody>
      </p:sp>
      <p:sp>
        <p:nvSpPr>
          <p:cNvPr id="105" name="ストライプ矢印 4"/>
          <p:cNvSpPr/>
          <p:nvPr/>
        </p:nvSpPr>
        <p:spPr>
          <a:xfrm rot="20813592">
            <a:off x="2413500" y="8042729"/>
            <a:ext cx="3822193" cy="952669"/>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6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latin typeface="+mn-ea"/>
            </a:endParaRPr>
          </a:p>
        </p:txBody>
      </p:sp>
      <p:sp>
        <p:nvSpPr>
          <p:cNvPr id="107" name="円/楕円 106"/>
          <p:cNvSpPr/>
          <p:nvPr/>
        </p:nvSpPr>
        <p:spPr bwMode="gray">
          <a:xfrm>
            <a:off x="3022768" y="7952244"/>
            <a:ext cx="1628731" cy="1076488"/>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1" name="テキスト ボックス 130"/>
          <p:cNvSpPr txBox="1"/>
          <p:nvPr/>
        </p:nvSpPr>
        <p:spPr>
          <a:xfrm>
            <a:off x="2906327" y="8293700"/>
            <a:ext cx="1864029" cy="380480"/>
          </a:xfrm>
          <a:prstGeom prst="rect">
            <a:avLst/>
          </a:prstGeom>
          <a:noFill/>
          <a:ln w="19050">
            <a:noFill/>
          </a:ln>
        </p:spPr>
        <p:txBody>
          <a:bodyPr wrap="square" lIns="36000" tIns="36000" rIns="36000" bIns="36000" rtlCol="0" anchor="ctr" anchorCtr="0">
            <a:spAutoFit/>
          </a:bodyPr>
          <a:lstStyle/>
          <a:p>
            <a:pPr algn="ctr">
              <a:spcBef>
                <a:spcPts val="0"/>
              </a:spcBef>
              <a:buSzPct val="100000"/>
            </a:pPr>
            <a:r>
              <a:rPr lang="ja-JP" altLang="en-US" sz="1000" dirty="0" smtClean="0">
                <a:latin typeface="+mn-ea"/>
              </a:rPr>
              <a:t>オールインワン</a:t>
            </a:r>
            <a:r>
              <a:rPr lang="en-US" altLang="ja-JP" sz="1000" dirty="0">
                <a:latin typeface="+mn-ea"/>
              </a:rPr>
              <a:t>MICE</a:t>
            </a:r>
            <a:r>
              <a:rPr lang="ja-JP" altLang="en-US" sz="1000" dirty="0" smtClean="0">
                <a:latin typeface="+mn-ea"/>
              </a:rPr>
              <a:t>拠点の整備</a:t>
            </a:r>
            <a:endParaRPr lang="en-US" altLang="ja-JP" sz="1000" dirty="0" smtClean="0">
              <a:latin typeface="+mn-ea"/>
            </a:endParaRPr>
          </a:p>
          <a:p>
            <a:pPr algn="ctr">
              <a:spcBef>
                <a:spcPts val="0"/>
              </a:spcBef>
              <a:buSzPct val="100000"/>
            </a:pPr>
            <a:r>
              <a:rPr kumimoji="1" lang="en-US" altLang="ja-JP" sz="1000" dirty="0" smtClean="0">
                <a:latin typeface="+mn-ea"/>
              </a:rPr>
              <a:t>MICE</a:t>
            </a:r>
            <a:r>
              <a:rPr kumimoji="1" lang="ja-JP" altLang="en-US" sz="1000" dirty="0" smtClean="0">
                <a:latin typeface="+mn-ea"/>
              </a:rPr>
              <a:t>推進・誘致体制の強化</a:t>
            </a:r>
            <a:endParaRPr kumimoji="1" lang="en-US" altLang="ja-JP" sz="800" dirty="0" smtClean="0">
              <a:latin typeface="+mn-ea"/>
            </a:endParaRPr>
          </a:p>
        </p:txBody>
      </p:sp>
      <p:sp>
        <p:nvSpPr>
          <p:cNvPr id="132" name="円/楕円 131"/>
          <p:cNvSpPr/>
          <p:nvPr/>
        </p:nvSpPr>
        <p:spPr bwMode="gray">
          <a:xfrm>
            <a:off x="4651500" y="7709875"/>
            <a:ext cx="1945849" cy="1072399"/>
          </a:xfrm>
          <a:prstGeom prst="ellipse">
            <a:avLst/>
          </a:prstGeom>
          <a:solidFill>
            <a:schemeClr val="accent1">
              <a:lumMod val="40000"/>
              <a:lumOff val="60000"/>
              <a:alpha val="6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134" name="テキスト ボックス 133"/>
          <p:cNvSpPr txBox="1"/>
          <p:nvPr/>
        </p:nvSpPr>
        <p:spPr>
          <a:xfrm>
            <a:off x="4729733" y="7767025"/>
            <a:ext cx="2603227" cy="842145"/>
          </a:xfrm>
          <a:prstGeom prst="rect">
            <a:avLst/>
          </a:prstGeom>
          <a:noFill/>
          <a:ln w="19050">
            <a:noFill/>
          </a:ln>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　　　　　</a:t>
            </a:r>
            <a:r>
              <a:rPr kumimoji="1" lang="en-US" altLang="ja-JP" sz="1050" dirty="0" smtClean="0">
                <a:latin typeface="+mn-ea"/>
              </a:rPr>
              <a:t>【2025</a:t>
            </a:r>
            <a:r>
              <a:rPr kumimoji="1" lang="ja-JP" altLang="en-US" sz="1050" dirty="0" smtClean="0">
                <a:latin typeface="+mn-ea"/>
              </a:rPr>
              <a:t>年目標</a:t>
            </a:r>
            <a:r>
              <a:rPr kumimoji="1" lang="en-US" altLang="ja-JP" sz="700" dirty="0" smtClean="0">
                <a:latin typeface="+mn-ea"/>
              </a:rPr>
              <a:t>※</a:t>
            </a:r>
            <a:r>
              <a:rPr kumimoji="1" lang="en-US" altLang="ja-JP" sz="1050" dirty="0" smtClean="0">
                <a:latin typeface="+mn-ea"/>
              </a:rPr>
              <a:t>】</a:t>
            </a:r>
          </a:p>
          <a:p>
            <a:pPr>
              <a:spcBef>
                <a:spcPts val="0"/>
              </a:spcBef>
              <a:buSzPct val="100000"/>
            </a:pPr>
            <a:r>
              <a:rPr kumimoji="1" lang="ja-JP" altLang="en-US" sz="1000" dirty="0" smtClean="0">
                <a:latin typeface="+mn-ea"/>
              </a:rPr>
              <a:t>・</a:t>
            </a:r>
            <a:r>
              <a:rPr kumimoji="1" lang="ja-JP" altLang="en-US" sz="1000" spc="-150" dirty="0" smtClean="0">
                <a:latin typeface="+mn-ea"/>
              </a:rPr>
              <a:t>都市別ランキング：世界</a:t>
            </a:r>
            <a:r>
              <a:rPr lang="en-US" altLang="ja-JP" sz="1000" spc="-150" dirty="0">
                <a:latin typeface="+mn-ea"/>
              </a:rPr>
              <a:t>30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spc="-150" dirty="0">
                <a:latin typeface="+mn-ea"/>
              </a:rPr>
              <a:t>　</a:t>
            </a:r>
            <a:r>
              <a:rPr lang="ja-JP" altLang="en-US" sz="1000" spc="-150" dirty="0" smtClean="0">
                <a:latin typeface="+mn-ea"/>
              </a:rPr>
              <a:t>　　　　</a:t>
            </a:r>
            <a:r>
              <a:rPr kumimoji="1" lang="ja-JP" altLang="en-US" sz="1000" spc="-150" dirty="0" smtClean="0">
                <a:latin typeface="+mn-ea"/>
              </a:rPr>
              <a:t>（アジア・大洋州</a:t>
            </a:r>
            <a:r>
              <a:rPr kumimoji="1" lang="en-US" altLang="ja-JP" sz="1000" spc="-150" dirty="0" smtClean="0">
                <a:latin typeface="+mn-ea"/>
              </a:rPr>
              <a:t>10</a:t>
            </a:r>
            <a:r>
              <a:rPr kumimoji="1" lang="ja-JP" altLang="en-US" sz="1000" spc="-150" dirty="0" smtClean="0">
                <a:latin typeface="+mn-ea"/>
              </a:rPr>
              <a:t>位以内）</a:t>
            </a:r>
            <a:endParaRPr kumimoji="1" lang="en-US" altLang="ja-JP" sz="1000" spc="-150" dirty="0" smtClean="0">
              <a:latin typeface="+mn-ea"/>
            </a:endParaRPr>
          </a:p>
          <a:p>
            <a:pPr>
              <a:spcBef>
                <a:spcPts val="0"/>
              </a:spcBef>
              <a:buSzPct val="100000"/>
            </a:pPr>
            <a:r>
              <a:rPr lang="ja-JP" altLang="en-US" sz="1000" dirty="0" smtClean="0">
                <a:latin typeface="+mn-ea"/>
              </a:rPr>
              <a:t>・国際会議開催件数：</a:t>
            </a:r>
            <a:r>
              <a:rPr lang="en-US" altLang="ja-JP" sz="1000" dirty="0" smtClean="0">
                <a:latin typeface="+mn-ea"/>
              </a:rPr>
              <a:t>600</a:t>
            </a:r>
            <a:r>
              <a:rPr kumimoji="1" lang="ja-JP" altLang="en-US" sz="1000" dirty="0" smtClean="0">
                <a:latin typeface="+mn-ea"/>
              </a:rPr>
              <a:t>件以上</a:t>
            </a:r>
            <a:endParaRPr kumimoji="1" lang="en-US" altLang="ja-JP" sz="1000" dirty="0" smtClean="0">
              <a:latin typeface="+mn-ea"/>
            </a:endParaRPr>
          </a:p>
          <a:p>
            <a:pPr>
              <a:spcBef>
                <a:spcPts val="0"/>
              </a:spcBef>
              <a:buSzPct val="100000"/>
            </a:pPr>
            <a:r>
              <a:rPr lang="ja-JP" altLang="en-US" sz="1000" dirty="0" smtClean="0">
                <a:latin typeface="+mn-ea"/>
              </a:rPr>
              <a:t>・経済波及効果：</a:t>
            </a:r>
            <a:r>
              <a:rPr lang="en-US" altLang="ja-JP" sz="1000" dirty="0" smtClean="0">
                <a:latin typeface="+mn-ea"/>
              </a:rPr>
              <a:t>400</a:t>
            </a:r>
            <a:r>
              <a:rPr kumimoji="1" lang="ja-JP" altLang="en-US" sz="1000" dirty="0" smtClean="0">
                <a:latin typeface="+mn-ea"/>
              </a:rPr>
              <a:t>億円以上</a:t>
            </a:r>
          </a:p>
        </p:txBody>
      </p:sp>
      <p:sp>
        <p:nvSpPr>
          <p:cNvPr id="136"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latin typeface="ＭＳ Ｐゴシック" panose="020B0600070205080204" pitchFamily="50" charset="-128"/>
                <a:ea typeface="ＭＳ Ｐゴシック" panose="020B0600070205080204" pitchFamily="50" charset="-128"/>
              </a:rPr>
              <a:t/>
            </a:r>
            <a:br>
              <a:rPr lang="en-US" altLang="ja-JP" smtClean="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p:txBody>
      </p:sp>
      <p:sp>
        <p:nvSpPr>
          <p:cNvPr id="1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latin typeface="ＭＳ Ｐゴシック" panose="020B0600070205080204" pitchFamily="50" charset="-128"/>
                <a:ea typeface="ＭＳ Ｐゴシック" panose="020B0600070205080204" pitchFamily="50" charset="-128"/>
              </a:rPr>
              <a:t/>
            </a:r>
            <a:br>
              <a:rPr lang="en-US" altLang="ja-JP" u="sng" smtClean="0">
                <a:latin typeface="ＭＳ Ｐゴシック" panose="020B0600070205080204" pitchFamily="50" charset="-128"/>
                <a:ea typeface="ＭＳ Ｐゴシック" panose="020B0600070205080204" pitchFamily="50" charset="-128"/>
              </a:rPr>
            </a:br>
            <a:endParaRPr lang="ja-JP" altLang="en-US" u="sng" dirty="0">
              <a:latin typeface="ＭＳ Ｐゴシック" panose="020B0600070205080204" pitchFamily="50" charset="-128"/>
              <a:ea typeface="ＭＳ Ｐゴシック" panose="020B0600070205080204" pitchFamily="50" charset="-128"/>
            </a:endParaRPr>
          </a:p>
        </p:txBody>
      </p:sp>
      <p:sp>
        <p:nvSpPr>
          <p:cNvPr id="138"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endParaRPr lang="en-US" altLang="ja-JP" u="sng" dirty="0" smtClean="0">
              <a:latin typeface="ＭＳ Ｐゴシック" panose="020B0600070205080204" pitchFamily="50" charset="-128"/>
              <a:ea typeface="ＭＳ Ｐゴシック" panose="020B0600070205080204" pitchFamily="50" charset="-128"/>
            </a:endParaRPr>
          </a:p>
        </p:txBody>
      </p:sp>
      <p:grpSp>
        <p:nvGrpSpPr>
          <p:cNvPr id="139" name="グループ化 138"/>
          <p:cNvGrpSpPr/>
          <p:nvPr/>
        </p:nvGrpSpPr>
        <p:grpSpPr>
          <a:xfrm>
            <a:off x="452799" y="291229"/>
            <a:ext cx="5956665" cy="629079"/>
            <a:chOff x="639588" y="159494"/>
            <a:chExt cx="5956665" cy="629079"/>
          </a:xfrm>
        </p:grpSpPr>
        <p:sp>
          <p:nvSpPr>
            <p:cNvPr id="140" name="ホームベース 13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世界</a:t>
              </a:r>
              <a:r>
                <a:rPr lang="ja-JP" altLang="en-US" sz="1400" b="1" dirty="0">
                  <a:solidFill>
                    <a:schemeClr val="tx1"/>
                  </a:solidFill>
                  <a:latin typeface="ＭＳ Ｐゴシック" panose="020B0600070205080204" pitchFamily="50" charset="-128"/>
                  <a:ea typeface="ＭＳ Ｐゴシック" panose="020B0600070205080204" pitchFamily="50" charset="-128"/>
                </a:rPr>
                <a:t>水準</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のオールインワンＭＩＣＥ拠点</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の形成</a:t>
              </a:r>
            </a:p>
          </p:txBody>
        </p:sp>
        <p:sp>
          <p:nvSpPr>
            <p:cNvPr id="141" name="正方形/長方形 14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zh-TW" altLang="en-US" sz="1000" b="1" dirty="0">
                  <a:latin typeface="+mn-ea"/>
                </a:rPr>
                <a:t>国際会議場</a:t>
              </a:r>
              <a:r>
                <a:rPr lang="zh-TW" altLang="en-US" sz="1000" b="1" dirty="0" smtClean="0">
                  <a:latin typeface="+mn-ea"/>
                </a:rPr>
                <a:t>施設</a:t>
              </a:r>
              <a:r>
                <a:rPr lang="en-US" altLang="zh-TW" sz="1000" b="1" dirty="0" smtClean="0">
                  <a:latin typeface="+mn-ea"/>
                </a:rPr>
                <a:t/>
              </a:r>
              <a:br>
                <a:rPr lang="en-US" altLang="zh-TW" sz="1000" b="1" dirty="0" smtClean="0">
                  <a:latin typeface="+mn-ea"/>
                </a:rPr>
              </a:br>
              <a:r>
                <a:rPr lang="ja-JP" altLang="en-US" sz="1000" b="1" dirty="0">
                  <a:latin typeface="+mn-ea"/>
                </a:rPr>
                <a:t>及び</a:t>
              </a:r>
              <a:r>
                <a:rPr lang="en-US" altLang="ja-JP" sz="1000" b="1" dirty="0" smtClean="0">
                  <a:latin typeface="+mn-ea"/>
                </a:rPr>
                <a:t/>
              </a:r>
              <a:br>
                <a:rPr lang="en-US" altLang="ja-JP" sz="1000" b="1" dirty="0" smtClean="0">
                  <a:latin typeface="+mn-ea"/>
                </a:rPr>
              </a:br>
              <a:r>
                <a:rPr lang="zh-TW" altLang="en-US" sz="1000" b="1" dirty="0" smtClean="0">
                  <a:latin typeface="+mn-ea"/>
                </a:rPr>
                <a:t>展示</a:t>
              </a:r>
              <a:r>
                <a:rPr lang="zh-TW" altLang="en-US" sz="1000" b="1" dirty="0">
                  <a:latin typeface="+mn-ea"/>
                </a:rPr>
                <a:t>等</a:t>
              </a:r>
              <a:r>
                <a:rPr lang="zh-TW" altLang="en-US" sz="1000" b="1" dirty="0" smtClean="0">
                  <a:latin typeface="+mn-ea"/>
                </a:rPr>
                <a:t>施設</a:t>
              </a:r>
              <a:endParaRPr lang="en-US" altLang="ja-JP" sz="1000" b="1" dirty="0" smtClean="0">
                <a:solidFill>
                  <a:schemeClr val="bg1"/>
                </a:solidFill>
                <a:latin typeface="ＭＳ Ｐゴシック" panose="020B0600070205080204" pitchFamily="50" charset="-128"/>
                <a:ea typeface="ＭＳ Ｐゴシック" panose="020B0600070205080204" pitchFamily="50" charset="-128"/>
              </a:endParaRPr>
            </a:p>
          </p:txBody>
        </p:sp>
      </p:grpSp>
      <p:pic>
        <p:nvPicPr>
          <p:cNvPr id="57" name="Picture 8" descr="http://www.ne.jp/asahi/history/castle/kinki/osaka/osaka/ken.gif"/>
          <p:cNvPicPr>
            <a:picLocks noChangeAspect="1" noChangeArrowheads="1"/>
          </p:cNvPicPr>
          <p:nvPr/>
        </p:nvPicPr>
        <p:blipFill rotWithShape="1">
          <a:blip r:embed="rId3">
            <a:extLst>
              <a:ext uri="{28A0092B-C50C-407E-A947-70E740481C1C}">
                <a14:useLocalDpi xmlns:a14="http://schemas.microsoft.com/office/drawing/2010/main" val="0"/>
              </a:ext>
            </a:extLst>
          </a:blip>
          <a:srcRect t="2340" b="2199"/>
          <a:stretch/>
        </p:blipFill>
        <p:spPr bwMode="auto">
          <a:xfrm>
            <a:off x="1730855" y="2918129"/>
            <a:ext cx="3564341" cy="4231280"/>
          </a:xfrm>
          <a:prstGeom prst="rect">
            <a:avLst/>
          </a:prstGeom>
          <a:noFill/>
          <a:extLst>
            <a:ext uri="{909E8E84-426E-40DD-AFC4-6F175D3DCCD1}">
              <a14:hiddenFill xmlns:a14="http://schemas.microsoft.com/office/drawing/2010/main">
                <a:solidFill>
                  <a:srgbClr val="FFFFFF"/>
                </a:solidFill>
              </a14:hiddenFill>
            </a:ext>
          </a:extLst>
        </p:spPr>
      </p:pic>
      <p:sp>
        <p:nvSpPr>
          <p:cNvPr id="61" name="右カーブ矢印 60"/>
          <p:cNvSpPr/>
          <p:nvPr/>
        </p:nvSpPr>
        <p:spPr>
          <a:xfrm rot="10800000">
            <a:off x="4189962" y="3447980"/>
            <a:ext cx="2261100" cy="2894909"/>
          </a:xfrm>
          <a:prstGeom prst="curvedRightArrow">
            <a:avLst>
              <a:gd name="adj1" fmla="val 19312"/>
              <a:gd name="adj2" fmla="val 36231"/>
              <a:gd name="adj3" fmla="val 51054"/>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2" name="右カーブ矢印 61"/>
          <p:cNvSpPr/>
          <p:nvPr/>
        </p:nvSpPr>
        <p:spPr>
          <a:xfrm>
            <a:off x="568598" y="3599873"/>
            <a:ext cx="2860467" cy="2932964"/>
          </a:xfrm>
          <a:prstGeom prst="curvedRightArrow">
            <a:avLst>
              <a:gd name="adj1" fmla="val 19312"/>
              <a:gd name="adj2" fmla="val 37345"/>
              <a:gd name="adj3" fmla="val 45632"/>
            </a:avLst>
          </a:prstGeom>
          <a:solidFill>
            <a:srgbClr val="4F81BD">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mn-ea"/>
              <a:cs typeface="+mn-cs"/>
            </a:endParaRPr>
          </a:p>
        </p:txBody>
      </p:sp>
      <p:sp>
        <p:nvSpPr>
          <p:cNvPr id="63" name="円/楕円 62"/>
          <p:cNvSpPr/>
          <p:nvPr/>
        </p:nvSpPr>
        <p:spPr>
          <a:xfrm>
            <a:off x="961250" y="4849162"/>
            <a:ext cx="1701202" cy="1260000"/>
          </a:xfrm>
          <a:prstGeom prst="ellipse">
            <a:avLst/>
          </a:prstGeom>
          <a:solidFill>
            <a:srgbClr val="4F81BD"/>
          </a:solidFill>
          <a:ln w="25400" cap="flat" cmpd="sng" algn="ctr">
            <a:noFill/>
            <a:prstDash val="solid"/>
          </a:ln>
          <a:effectLst/>
        </p:spPr>
        <p:txBody>
          <a:bodyPr lIns="0" t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ベイエリア</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（咲洲・夢洲）</a:t>
            </a:r>
          </a:p>
        </p:txBody>
      </p:sp>
      <p:sp>
        <p:nvSpPr>
          <p:cNvPr id="64" name="円/楕円 63"/>
          <p:cNvSpPr/>
          <p:nvPr/>
        </p:nvSpPr>
        <p:spPr>
          <a:xfrm>
            <a:off x="2186327" y="3953769"/>
            <a:ext cx="1440000" cy="1080000"/>
          </a:xfrm>
          <a:prstGeom prst="ellipse">
            <a:avLst/>
          </a:prstGeom>
          <a:solidFill>
            <a:srgbClr val="4F81BD"/>
          </a:solidFill>
          <a:ln w="25400" cap="flat" cmpd="sng" algn="ctr">
            <a:noFill/>
            <a:prstDash val="solid"/>
          </a:ln>
          <a:effectLst/>
        </p:spPr>
        <p:txBody>
          <a:bodyPr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中之島</a:t>
            </a:r>
          </a:p>
        </p:txBody>
      </p:sp>
      <p:sp>
        <p:nvSpPr>
          <p:cNvPr id="65" name="円/楕円 64"/>
          <p:cNvSpPr/>
          <p:nvPr/>
        </p:nvSpPr>
        <p:spPr>
          <a:xfrm>
            <a:off x="4565445" y="4677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堺筋</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本町</a:t>
            </a:r>
          </a:p>
        </p:txBody>
      </p:sp>
      <p:sp>
        <p:nvSpPr>
          <p:cNvPr id="66" name="円/楕円 65"/>
          <p:cNvSpPr/>
          <p:nvPr/>
        </p:nvSpPr>
        <p:spPr>
          <a:xfrm>
            <a:off x="5320511" y="4315837"/>
            <a:ext cx="936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大阪城周辺</a:t>
            </a:r>
          </a:p>
        </p:txBody>
      </p:sp>
      <p:sp>
        <p:nvSpPr>
          <p:cNvPr id="67" name="円/楕円 66"/>
          <p:cNvSpPr/>
          <p:nvPr/>
        </p:nvSpPr>
        <p:spPr>
          <a:xfrm>
            <a:off x="4038112" y="5342733"/>
            <a:ext cx="972000" cy="504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天王寺</a:t>
            </a:r>
            <a:endParaRPr kumimoji="0" lang="en-US" altLang="ja-JP" sz="1200" b="0" i="0" u="none" strike="noStrike" kern="0" cap="none" spc="0" normalizeH="0" baseline="0" noProof="0" dirty="0" smtClean="0">
              <a:ln>
                <a:noFill/>
              </a:ln>
              <a:solidFill>
                <a:prstClr val="black"/>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上本町</a:t>
            </a:r>
          </a:p>
        </p:txBody>
      </p:sp>
      <p:sp>
        <p:nvSpPr>
          <p:cNvPr id="68" name="テキスト ボックス 67"/>
          <p:cNvSpPr txBox="1"/>
          <p:nvPr/>
        </p:nvSpPr>
        <p:spPr>
          <a:xfrm>
            <a:off x="2470029" y="4514296"/>
            <a:ext cx="889987"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学術会議</a:t>
            </a:r>
            <a:endParaRPr lang="en-US" altLang="ja-JP" sz="1100" dirty="0" smtClean="0">
              <a:solidFill>
                <a:prstClr val="white"/>
              </a:solidFill>
              <a:latin typeface="+mn-ea"/>
            </a:endParaRPr>
          </a:p>
          <a:p>
            <a:r>
              <a:rPr lang="ja-JP" altLang="en-US" sz="1100" dirty="0" smtClean="0">
                <a:solidFill>
                  <a:prstClr val="white"/>
                </a:solidFill>
                <a:latin typeface="+mn-ea"/>
              </a:rPr>
              <a:t>政府系会議</a:t>
            </a:r>
            <a:endParaRPr lang="ja-JP" altLang="en-US" sz="1100" dirty="0">
              <a:solidFill>
                <a:prstClr val="white"/>
              </a:solidFill>
              <a:latin typeface="+mn-ea"/>
            </a:endParaRPr>
          </a:p>
        </p:txBody>
      </p:sp>
      <p:sp>
        <p:nvSpPr>
          <p:cNvPr id="69" name="テキスト ボックス 68"/>
          <p:cNvSpPr txBox="1"/>
          <p:nvPr/>
        </p:nvSpPr>
        <p:spPr>
          <a:xfrm>
            <a:off x="1069974" y="5530717"/>
            <a:ext cx="1564852" cy="430887"/>
          </a:xfrm>
          <a:prstGeom prst="rect">
            <a:avLst/>
          </a:prstGeom>
          <a:noFill/>
          <a:ln w="19050" cmpd="dbl">
            <a:noFill/>
          </a:ln>
        </p:spPr>
        <p:txBody>
          <a:bodyPr wrap="none" rtlCol="0" anchor="ctr" anchorCtr="1">
            <a:spAutoFit/>
          </a:bodyPr>
          <a:lstStyle/>
          <a:p>
            <a:r>
              <a:rPr lang="ja-JP" altLang="en-US" sz="1100" dirty="0" smtClean="0">
                <a:solidFill>
                  <a:prstClr val="white"/>
                </a:solidFill>
                <a:latin typeface="+mn-ea"/>
              </a:rPr>
              <a:t>大規模展示会・イベント</a:t>
            </a:r>
            <a:endParaRPr lang="en-US" altLang="ja-JP" sz="1100" dirty="0">
              <a:solidFill>
                <a:prstClr val="white"/>
              </a:solidFill>
              <a:latin typeface="+mn-ea"/>
            </a:endParaRPr>
          </a:p>
          <a:p>
            <a:r>
              <a:rPr lang="ja-JP" altLang="en-US" sz="1100" dirty="0" smtClean="0">
                <a:solidFill>
                  <a:prstClr val="white"/>
                </a:solidFill>
                <a:latin typeface="+mn-ea"/>
              </a:rPr>
              <a:t>大規模インセンティブ</a:t>
            </a:r>
            <a:endParaRPr lang="ja-JP" altLang="en-US" sz="1100" dirty="0">
              <a:solidFill>
                <a:prstClr val="white"/>
              </a:solidFill>
              <a:latin typeface="+mn-ea"/>
            </a:endParaRPr>
          </a:p>
        </p:txBody>
      </p:sp>
      <p:sp>
        <p:nvSpPr>
          <p:cNvPr id="70" name="テキスト ボックス 69"/>
          <p:cNvSpPr txBox="1"/>
          <p:nvPr/>
        </p:nvSpPr>
        <p:spPr>
          <a:xfrm>
            <a:off x="538582" y="2721535"/>
            <a:ext cx="2020858" cy="253916"/>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ctr" anchorCtr="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kern="0" dirty="0">
                <a:solidFill>
                  <a:prstClr val="black"/>
                </a:solidFill>
                <a:latin typeface="+mn-ea"/>
              </a:rPr>
              <a:t>ＭＩＣＥ</a:t>
            </a:r>
            <a:r>
              <a:rPr kumimoji="0" lang="ja-JP" altLang="en-US" sz="1050" kern="0" dirty="0" smtClean="0">
                <a:solidFill>
                  <a:prstClr val="black"/>
                </a:solidFill>
                <a:latin typeface="+mn-ea"/>
              </a:rPr>
              <a:t>クラスターの連携</a:t>
            </a:r>
            <a:r>
              <a:rPr kumimoji="0" lang="en-US" altLang="ja-JP" sz="800" kern="0" dirty="0" smtClean="0">
                <a:solidFill>
                  <a:prstClr val="black"/>
                </a:solidFill>
                <a:latin typeface="+mn-ea"/>
              </a:rPr>
              <a:t>※</a:t>
            </a:r>
            <a:endParaRPr kumimoji="0" lang="ja-JP" altLang="en-US" sz="800" b="0" i="0" u="none" strike="noStrike" kern="0" cap="none" spc="0" normalizeH="0" baseline="0" noProof="0" dirty="0" smtClean="0">
              <a:ln>
                <a:noFill/>
              </a:ln>
              <a:solidFill>
                <a:prstClr val="black"/>
              </a:solidFill>
              <a:effectLst/>
              <a:uLnTx/>
              <a:uFillTx/>
              <a:latin typeface="+mn-ea"/>
            </a:endParaRPr>
          </a:p>
        </p:txBody>
      </p:sp>
      <p:sp>
        <p:nvSpPr>
          <p:cNvPr id="71" name="円/楕円 70"/>
          <p:cNvSpPr/>
          <p:nvPr/>
        </p:nvSpPr>
        <p:spPr>
          <a:xfrm>
            <a:off x="3975328" y="3106757"/>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千里</a:t>
            </a:r>
          </a:p>
        </p:txBody>
      </p:sp>
      <p:sp>
        <p:nvSpPr>
          <p:cNvPr id="72" name="円/楕円 71"/>
          <p:cNvSpPr/>
          <p:nvPr/>
        </p:nvSpPr>
        <p:spPr>
          <a:xfrm>
            <a:off x="3305725" y="5643073"/>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堺</a:t>
            </a:r>
          </a:p>
        </p:txBody>
      </p:sp>
      <p:sp>
        <p:nvSpPr>
          <p:cNvPr id="76" name="円/楕円 75"/>
          <p:cNvSpPr/>
          <p:nvPr/>
        </p:nvSpPr>
        <p:spPr>
          <a:xfrm>
            <a:off x="3747652" y="4911846"/>
            <a:ext cx="900000" cy="468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mn-ea"/>
                <a:cs typeface="+mn-cs"/>
              </a:rPr>
              <a:t>なんば</a:t>
            </a:r>
          </a:p>
        </p:txBody>
      </p:sp>
      <p:sp>
        <p:nvSpPr>
          <p:cNvPr id="77" name="円/楕円 76"/>
          <p:cNvSpPr/>
          <p:nvPr/>
        </p:nvSpPr>
        <p:spPr>
          <a:xfrm>
            <a:off x="3635114" y="3739837"/>
            <a:ext cx="1440000" cy="1080000"/>
          </a:xfrm>
          <a:prstGeom prst="ellipse">
            <a:avLst/>
          </a:prstGeom>
          <a:solidFill>
            <a:srgbClr val="4F81BD"/>
          </a:solidFill>
          <a:ln w="25400" cap="flat" cmpd="sng" algn="ctr">
            <a:noFill/>
            <a:prstDash val="solid"/>
          </a:ln>
          <a:effectLst/>
        </p:spPr>
        <p:txBody>
          <a:bodyPr lIns="0" rIns="0" bIns="18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mn-ea"/>
                <a:cs typeface="+mn-cs"/>
              </a:rPr>
              <a:t>大阪駅周辺</a:t>
            </a: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smtClean="0">
              <a:ln>
                <a:noFill/>
              </a:ln>
              <a:solidFill>
                <a:prstClr val="white"/>
              </a:solidFill>
              <a:effectLst/>
              <a:uLnTx/>
              <a:uFillTx/>
              <a:latin typeface="+mn-ea"/>
              <a:cs typeface="+mn-cs"/>
            </a:endParaRPr>
          </a:p>
        </p:txBody>
      </p:sp>
      <p:sp>
        <p:nvSpPr>
          <p:cNvPr id="78" name="テキスト ボックス 77"/>
          <p:cNvSpPr txBox="1"/>
          <p:nvPr/>
        </p:nvSpPr>
        <p:spPr>
          <a:xfrm>
            <a:off x="3747652" y="4219500"/>
            <a:ext cx="1247457" cy="415498"/>
          </a:xfrm>
          <a:prstGeom prst="rect">
            <a:avLst/>
          </a:prstGeom>
          <a:noFill/>
          <a:ln w="19050" cmpd="dbl">
            <a:noFill/>
          </a:ln>
        </p:spPr>
        <p:txBody>
          <a:bodyPr wrap="none" rtlCol="0" anchor="ctr" anchorCtr="1">
            <a:spAutoFit/>
          </a:bodyPr>
          <a:lstStyle/>
          <a:p>
            <a:r>
              <a:rPr lang="ja-JP" altLang="en-US" sz="1050" dirty="0" smtClean="0">
                <a:solidFill>
                  <a:prstClr val="white"/>
                </a:solidFill>
                <a:latin typeface="+mn-ea"/>
              </a:rPr>
              <a:t>企業ミーティング</a:t>
            </a:r>
            <a:endParaRPr lang="en-US" altLang="ja-JP" sz="1050" dirty="0" smtClean="0">
              <a:solidFill>
                <a:prstClr val="white"/>
              </a:solidFill>
              <a:latin typeface="+mn-ea"/>
            </a:endParaRPr>
          </a:p>
          <a:p>
            <a:r>
              <a:rPr lang="ja-JP" altLang="en-US" sz="1050" dirty="0" smtClean="0">
                <a:solidFill>
                  <a:prstClr val="white"/>
                </a:solidFill>
                <a:latin typeface="+mn-ea"/>
              </a:rPr>
              <a:t>中小インセンティブ</a:t>
            </a:r>
            <a:endParaRPr lang="ja-JP" altLang="en-US" sz="1050" dirty="0">
              <a:solidFill>
                <a:prstClr val="white"/>
              </a:solidFill>
              <a:latin typeface="+mn-ea"/>
            </a:endParaRPr>
          </a:p>
        </p:txBody>
      </p:sp>
      <p:sp>
        <p:nvSpPr>
          <p:cNvPr id="81" name="テキスト ボックス 80"/>
          <p:cNvSpPr txBox="1"/>
          <p:nvPr/>
        </p:nvSpPr>
        <p:spPr>
          <a:xfrm>
            <a:off x="592615" y="2977837"/>
            <a:ext cx="1966826" cy="646331"/>
          </a:xfrm>
          <a:prstGeom prst="rect">
            <a:avLst/>
          </a:prstGeom>
          <a:solidFill>
            <a:schemeClr val="bg1"/>
          </a:solidFill>
          <a:ln w="19050" cmpd="sng">
            <a:solidFill>
              <a:schemeClr val="tx1"/>
            </a:solidFill>
          </a:ln>
        </p:spPr>
        <p:txBody>
          <a:bodyPr wrap="square" rtlCol="0" anchor="ctr" anchorCtr="1">
            <a:spAutoFit/>
          </a:bodyPr>
          <a:lstStyle/>
          <a:p>
            <a:r>
              <a:rPr lang="ja-JP" altLang="en-US" sz="900" dirty="0" smtClean="0">
                <a:latin typeface="+mn-ea"/>
              </a:rPr>
              <a:t>大阪駅周辺</a:t>
            </a:r>
            <a:r>
              <a:rPr kumimoji="1" lang="ja-JP" altLang="en-US" sz="900" dirty="0" smtClean="0">
                <a:latin typeface="+mn-ea"/>
              </a:rPr>
              <a:t>・中之島・ベイエリアを　中心に</a:t>
            </a:r>
            <a:r>
              <a:rPr lang="ja-JP" altLang="en-US" sz="900" dirty="0" smtClean="0">
                <a:latin typeface="+mn-ea"/>
              </a:rPr>
              <a:t>エリア毎に誘致対象を棲み　分け、ゆるやかに連携し大阪全体で</a:t>
            </a:r>
            <a:r>
              <a:rPr lang="ja-JP" altLang="en-US" sz="900" dirty="0">
                <a:latin typeface="+mn-ea"/>
              </a:rPr>
              <a:t>ＭＩＣＥ</a:t>
            </a:r>
            <a:r>
              <a:rPr lang="ja-JP" altLang="en-US" sz="900" dirty="0" smtClean="0">
                <a:latin typeface="+mn-ea"/>
              </a:rPr>
              <a:t>を推進</a:t>
            </a:r>
            <a:endParaRPr kumimoji="1" lang="ja-JP" altLang="en-US" sz="900" dirty="0">
              <a:latin typeface="+mn-ea"/>
            </a:endParaRPr>
          </a:p>
        </p:txBody>
      </p:sp>
      <p:sp>
        <p:nvSpPr>
          <p:cNvPr id="135" name="テキスト ボックス 134"/>
          <p:cNvSpPr txBox="1"/>
          <p:nvPr/>
        </p:nvSpPr>
        <p:spPr>
          <a:xfrm>
            <a:off x="4636409" y="930234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en-US" altLang="ja-JP" sz="800" dirty="0" smtClean="0">
                <a:latin typeface="+mn-ea"/>
              </a:rPr>
              <a:t>※H29.</a:t>
            </a:r>
            <a:r>
              <a:rPr lang="ja-JP" altLang="en-US" sz="800" dirty="0" smtClean="0">
                <a:latin typeface="+mn-ea"/>
              </a:rPr>
              <a:t>３「大阪における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
        <p:nvSpPr>
          <p:cNvPr id="41" name="テキスト ボックス 40"/>
          <p:cNvSpPr txBox="1"/>
          <p:nvPr/>
        </p:nvSpPr>
        <p:spPr>
          <a:xfrm>
            <a:off x="4446374" y="7040793"/>
            <a:ext cx="2603227"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a:t>
            </a:r>
            <a:r>
              <a:rPr lang="en-US" altLang="ja-JP" sz="800" dirty="0" smtClean="0">
                <a:latin typeface="+mn-ea"/>
              </a:rPr>
              <a:t>H29.3</a:t>
            </a:r>
            <a:r>
              <a:rPr lang="ja-JP" altLang="en-US" sz="800" dirty="0" smtClean="0">
                <a:latin typeface="+mn-ea"/>
              </a:rPr>
              <a:t>「大阪における</a:t>
            </a:r>
            <a:r>
              <a:rPr lang="en-US" altLang="ja-JP" sz="800" dirty="0" smtClean="0">
                <a:latin typeface="+mn-ea"/>
              </a:rPr>
              <a:t>MICE</a:t>
            </a:r>
            <a:r>
              <a:rPr lang="ja-JP" altLang="en-US" sz="800" dirty="0" smtClean="0">
                <a:latin typeface="+mn-ea"/>
              </a:rPr>
              <a:t>推進方針」より</a:t>
            </a:r>
            <a:endParaRPr kumimoji="1" lang="en-US" altLang="ja-JP" sz="800" dirty="0" smtClean="0">
              <a:latin typeface="+mn-ea"/>
            </a:endParaRPr>
          </a:p>
        </p:txBody>
      </p:sp>
    </p:spTree>
    <p:extLst>
      <p:ext uri="{BB962C8B-B14F-4D97-AF65-F5344CB8AC3E}">
        <p14:creationId xmlns:p14="http://schemas.microsoft.com/office/powerpoint/2010/main" val="1397669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テキスト ボックス 51"/>
          <p:cNvSpPr txBox="1"/>
          <p:nvPr/>
        </p:nvSpPr>
        <p:spPr>
          <a:xfrm>
            <a:off x="3547051"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ポップカルチャーのイベント等を開催し</a:t>
            </a:r>
            <a:endParaRPr lang="en-US" altLang="ja-JP" sz="900" dirty="0" smtClean="0">
              <a:effectLst>
                <a:glow>
                  <a:prstClr val="white"/>
                </a:glow>
              </a:effectLst>
            </a:endParaRPr>
          </a:p>
          <a:p>
            <a:r>
              <a:rPr lang="ja-JP" altLang="en-US" sz="900" dirty="0" smtClean="0">
                <a:effectLst>
                  <a:glow>
                    <a:prstClr val="white"/>
                  </a:glow>
                </a:effectLst>
              </a:rPr>
              <a:t>海外の新たなファン層を開拓</a:t>
            </a:r>
            <a:r>
              <a:rPr lang="en-US" altLang="ja-JP" sz="900" baseline="30000" dirty="0" smtClean="0">
                <a:effectLst>
                  <a:glow>
                    <a:prstClr val="white"/>
                  </a:glow>
                </a:effectLst>
              </a:rPr>
              <a:t>48</a:t>
            </a:r>
            <a:endParaRPr lang="ja-JP" altLang="en-US" sz="900" baseline="30000" dirty="0">
              <a:effectLst>
                <a:glow>
                  <a:prstClr val="white"/>
                </a:glow>
              </a:effectLst>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23</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mn-ea"/>
                <a:cs typeface="Meiryo UI" pitchFamily="50" charset="-128"/>
              </a:rPr>
              <a:t>２－２－２－①．大阪・関西・日本が誇る魅力</a:t>
            </a:r>
            <a:r>
              <a:rPr lang="ja-JP" altLang="en-US" sz="1400" dirty="0" smtClean="0">
                <a:latin typeface="+mn-ea"/>
                <a:cs typeface="Meiryo UI" pitchFamily="50" charset="-128"/>
              </a:rPr>
              <a:t>を効果的な手法で</a:t>
            </a:r>
            <a:r>
              <a:rPr lang="ja-JP" altLang="en-US" sz="1400" dirty="0" smtClean="0">
                <a:solidFill>
                  <a:prstClr val="black"/>
                </a:solidFill>
                <a:latin typeface="+mn-ea"/>
                <a:cs typeface="Meiryo UI" pitchFamily="50" charset="-128"/>
              </a:rPr>
              <a:t>発信</a:t>
            </a:r>
            <a:endParaRPr lang="ja-JP" altLang="en-US" sz="1400" dirty="0">
              <a:latin typeface="+mn-ea"/>
              <a:cs typeface="Meiryo UI" pitchFamily="50" charset="-128"/>
            </a:endParaRPr>
          </a:p>
        </p:txBody>
      </p:sp>
      <p:sp>
        <p:nvSpPr>
          <p:cNvPr id="29" name="テキスト ボックス 28"/>
          <p:cNvSpPr txBox="1"/>
          <p:nvPr/>
        </p:nvSpPr>
        <p:spPr>
          <a:xfrm>
            <a:off x="714788" y="2216696"/>
            <a:ext cx="5572932" cy="52387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smtClean="0">
                <a:latin typeface="+mn-ea"/>
                <a:ea typeface="+mn-ea"/>
              </a:rPr>
              <a:t>展示や公演、鑑賞、体験、販売・消費などコンテンツに適した手法により発信</a:t>
            </a:r>
            <a:endParaRPr lang="en-US" altLang="ja-JP" dirty="0" smtClean="0">
              <a:latin typeface="+mn-ea"/>
              <a:ea typeface="+mn-ea"/>
            </a:endParaRPr>
          </a:p>
          <a:p>
            <a:pPr>
              <a:spcBef>
                <a:spcPts val="600"/>
              </a:spcBef>
            </a:pPr>
            <a:r>
              <a:rPr lang="ja-JP" altLang="en-US" dirty="0" smtClean="0">
                <a:latin typeface="+mn-ea"/>
                <a:ea typeface="+mn-ea"/>
              </a:rPr>
              <a:t>エンターテイメント性の付加やノンバーバル（非言語）による公演など、訪日外国人をはじめ、あらゆる人が楽しみながら理解・体験できる機会を提供</a:t>
            </a:r>
            <a:endParaRPr lang="ja-JP" altLang="en-US" dirty="0">
              <a:latin typeface="+mn-ea"/>
              <a:ea typeface="+mn-ea"/>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37" name="角丸四角形 36"/>
          <p:cNvSpPr/>
          <p:nvPr/>
        </p:nvSpPr>
        <p:spPr bwMode="gray">
          <a:xfrm>
            <a:off x="772634" y="3051877"/>
            <a:ext cx="5596279" cy="1097060"/>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9" name="角丸四角形 38"/>
          <p:cNvSpPr/>
          <p:nvPr/>
        </p:nvSpPr>
        <p:spPr bwMode="gray">
          <a:xfrm>
            <a:off x="772634" y="2889012"/>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大阪・関西・日本の伝統、文化、芸術などの</a:t>
            </a:r>
            <a:r>
              <a:rPr lang="ja-JP" altLang="en-US" sz="1100" b="1" dirty="0" smtClean="0">
                <a:solidFill>
                  <a:prstClr val="white"/>
                </a:solidFill>
                <a:latin typeface="+mn-ea"/>
              </a:rPr>
              <a:t>魅力の例</a:t>
            </a:r>
            <a:endParaRPr lang="en-US" altLang="ja-JP" sz="1100" b="1" dirty="0" smtClean="0">
              <a:solidFill>
                <a:prstClr val="white"/>
              </a:solidFill>
              <a:latin typeface="+mn-ea"/>
            </a:endParaRPr>
          </a:p>
        </p:txBody>
      </p:sp>
      <p:sp>
        <p:nvSpPr>
          <p:cNvPr id="12" name="テキスト ボックス 11"/>
          <p:cNvSpPr txBox="1"/>
          <p:nvPr/>
        </p:nvSpPr>
        <p:spPr>
          <a:xfrm>
            <a:off x="954088" y="3908895"/>
            <a:ext cx="3999599" cy="23428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n-ea"/>
              </a:rPr>
              <a:t>その他、文学、書画、歴史・人物、風習、祭礼など</a:t>
            </a:r>
          </a:p>
        </p:txBody>
      </p:sp>
      <p:sp>
        <p:nvSpPr>
          <p:cNvPr id="14" name="正方形/長方形 13"/>
          <p:cNvSpPr/>
          <p:nvPr/>
        </p:nvSpPr>
        <p:spPr>
          <a:xfrm>
            <a:off x="678276" y="3224808"/>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a:solidFill>
                  <a:prstClr val="black"/>
                </a:solidFill>
                <a:latin typeface="+mn-ea"/>
              </a:rPr>
              <a:t>演劇・・・・能</a:t>
            </a:r>
            <a:r>
              <a:rPr lang="ja-JP" altLang="en-US" sz="1000" dirty="0" smtClean="0">
                <a:solidFill>
                  <a:prstClr val="black"/>
                </a:solidFill>
                <a:latin typeface="+mn-ea"/>
              </a:rPr>
              <a:t>、狂言、文楽</a:t>
            </a:r>
            <a:r>
              <a:rPr lang="ja-JP" altLang="en-US" sz="1000" dirty="0">
                <a:solidFill>
                  <a:prstClr val="black"/>
                </a:solidFill>
                <a:latin typeface="+mn-ea"/>
              </a:rPr>
              <a:t>、歌舞伎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演芸・・・・落語、漫才、</a:t>
            </a:r>
            <a:r>
              <a:rPr lang="ja-JP" altLang="en-US" sz="1000" dirty="0" smtClean="0">
                <a:solidFill>
                  <a:prstClr val="black"/>
                </a:solidFill>
                <a:latin typeface="+mn-ea"/>
              </a:rPr>
              <a:t>講談、浪曲</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音曲・・・・太鼓、三味線、雅楽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工芸・・・・漆器、陶芸、織物、</a:t>
            </a:r>
            <a:r>
              <a:rPr lang="ja-JP" altLang="en-US" sz="1000" dirty="0" smtClean="0">
                <a:solidFill>
                  <a:prstClr val="black"/>
                </a:solidFill>
                <a:latin typeface="+mn-ea"/>
              </a:rPr>
              <a:t>刀剣</a:t>
            </a:r>
            <a:r>
              <a:rPr lang="ja-JP" altLang="en-US" sz="1000" dirty="0">
                <a:solidFill>
                  <a:prstClr val="black"/>
                </a:solidFill>
                <a:latin typeface="+mn-ea"/>
              </a:rPr>
              <a:t>　</a:t>
            </a:r>
            <a:r>
              <a:rPr lang="ja-JP" altLang="en-US" sz="1000" dirty="0" smtClean="0">
                <a:solidFill>
                  <a:prstClr val="black"/>
                </a:solidFill>
                <a:latin typeface="+mn-ea"/>
              </a:rPr>
              <a:t>など</a:t>
            </a:r>
            <a:endParaRPr lang="en-US" altLang="ja-JP" sz="1000" dirty="0">
              <a:solidFill>
                <a:prstClr val="black"/>
              </a:solidFill>
              <a:latin typeface="+mn-ea"/>
            </a:endParaRPr>
          </a:p>
        </p:txBody>
      </p:sp>
      <p:sp>
        <p:nvSpPr>
          <p:cNvPr id="40" name="正方形/長方形 39"/>
          <p:cNvSpPr/>
          <p:nvPr/>
        </p:nvSpPr>
        <p:spPr>
          <a:xfrm>
            <a:off x="3239187" y="3224808"/>
            <a:ext cx="3429000" cy="861774"/>
          </a:xfrm>
          <a:prstGeom prst="rect">
            <a:avLst/>
          </a:prstGeom>
        </p:spPr>
        <p:txBody>
          <a:bodyPr>
            <a:spAutoFit/>
          </a:bodyPr>
          <a:lstStyle/>
          <a:p>
            <a:pPr marL="342900" indent="-171450">
              <a:buFont typeface="Wingdings" panose="05000000000000000000" pitchFamily="2" charset="2"/>
              <a:buChar char="Ø"/>
            </a:pPr>
            <a:r>
              <a:rPr lang="ja-JP" altLang="en-US" sz="1000" dirty="0" smtClean="0">
                <a:solidFill>
                  <a:prstClr val="black"/>
                </a:solidFill>
                <a:latin typeface="+mn-ea"/>
              </a:rPr>
              <a:t>芸道</a:t>
            </a:r>
            <a:r>
              <a:rPr lang="ja-JP" altLang="en-US" sz="1000" dirty="0">
                <a:solidFill>
                  <a:prstClr val="black"/>
                </a:solidFill>
                <a:latin typeface="+mn-ea"/>
              </a:rPr>
              <a:t>・・・・茶道</a:t>
            </a:r>
            <a:r>
              <a:rPr lang="ja-JP" altLang="en-US" sz="1000" dirty="0" smtClean="0">
                <a:solidFill>
                  <a:prstClr val="black"/>
                </a:solidFill>
                <a:latin typeface="+mn-ea"/>
              </a:rPr>
              <a:t>、日本舞踊、華道</a:t>
            </a:r>
            <a:r>
              <a:rPr lang="ja-JP" altLang="en-US" sz="1000" dirty="0">
                <a:solidFill>
                  <a:prstClr val="black"/>
                </a:solidFill>
                <a:latin typeface="+mn-ea"/>
              </a:rPr>
              <a:t>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食・・・・・・和食、日本酒、粉もの　</a:t>
            </a:r>
            <a:r>
              <a:rPr lang="ja-JP" altLang="en-US" sz="1000" dirty="0" smtClean="0">
                <a:solidFill>
                  <a:prstClr val="black"/>
                </a:solidFill>
                <a:latin typeface="+mn-ea"/>
              </a:rPr>
              <a:t>など</a:t>
            </a:r>
            <a:endParaRPr lang="en-US" altLang="ja-JP" sz="1000" dirty="0" smtClean="0">
              <a:solidFill>
                <a:prstClr val="black"/>
              </a:solidFill>
              <a:latin typeface="+mn-ea"/>
            </a:endParaRPr>
          </a:p>
          <a:p>
            <a:pPr marL="342900" indent="-171450">
              <a:buFont typeface="Wingdings" panose="05000000000000000000" pitchFamily="2" charset="2"/>
              <a:buChar char="Ø"/>
            </a:pPr>
            <a:r>
              <a:rPr lang="ja-JP" altLang="en-US" sz="1000" dirty="0" smtClean="0">
                <a:solidFill>
                  <a:prstClr val="black"/>
                </a:solidFill>
                <a:latin typeface="+mn-ea"/>
              </a:rPr>
              <a:t>スポーツ・・・・武道、相撲　など</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ポップカルチャー・・・・アニメ、ゲーム</a:t>
            </a:r>
            <a:r>
              <a:rPr lang="ja-JP" altLang="en-US" sz="1000" dirty="0" smtClean="0">
                <a:solidFill>
                  <a:prstClr val="black"/>
                </a:solidFill>
                <a:latin typeface="+mn-ea"/>
              </a:rPr>
              <a:t>、忍者・侍</a:t>
            </a:r>
            <a:r>
              <a:rPr lang="en-US" altLang="ja-JP" sz="1000" dirty="0" smtClean="0">
                <a:solidFill>
                  <a:prstClr val="black"/>
                </a:solidFill>
                <a:latin typeface="+mn-ea"/>
              </a:rPr>
              <a:t/>
            </a:r>
            <a:br>
              <a:rPr lang="en-US" altLang="ja-JP" sz="1000" dirty="0" smtClean="0">
                <a:solidFill>
                  <a:prstClr val="black"/>
                </a:solidFill>
                <a:latin typeface="+mn-ea"/>
              </a:rPr>
            </a:br>
            <a:r>
              <a:rPr lang="ja-JP" altLang="en-US" sz="1000" dirty="0" smtClean="0">
                <a:solidFill>
                  <a:prstClr val="black"/>
                </a:solidFill>
                <a:latin typeface="+mn-ea"/>
              </a:rPr>
              <a:t>　　　　　　　　　　　　　　　　　　　　　　　　　</a:t>
            </a:r>
            <a:r>
              <a:rPr lang="ja-JP" altLang="en-US" sz="1000" dirty="0">
                <a:solidFill>
                  <a:prstClr val="black"/>
                </a:solidFill>
                <a:latin typeface="+mn-ea"/>
              </a:rPr>
              <a:t>　など</a:t>
            </a:r>
            <a:endParaRPr lang="en-US" altLang="ja-JP" sz="1000" dirty="0">
              <a:solidFill>
                <a:prstClr val="black"/>
              </a:solidFill>
              <a:latin typeface="+mn-ea"/>
            </a:endParaRPr>
          </a:p>
        </p:txBody>
      </p:sp>
      <p:sp>
        <p:nvSpPr>
          <p:cNvPr id="15" name="AutoShape 2" descr="「山本能楽堂　画像」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AutoShape 4" descr="「山本能楽堂　画像」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25" name="グループ化 24"/>
          <p:cNvGrpSpPr/>
          <p:nvPr/>
        </p:nvGrpSpPr>
        <p:grpSpPr>
          <a:xfrm>
            <a:off x="452799" y="291229"/>
            <a:ext cx="5956665" cy="629079"/>
            <a:chOff x="639588" y="159494"/>
            <a:chExt cx="5956665" cy="629079"/>
          </a:xfrm>
        </p:grpSpPr>
        <p:sp>
          <p:nvSpPr>
            <p:cNvPr id="28" name="ホームベース 27"/>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魅力</a:t>
              </a:r>
              <a:r>
                <a:rPr lang="ja-JP" altLang="en-US" sz="1400" b="1" dirty="0">
                  <a:solidFill>
                    <a:schemeClr val="tx1"/>
                  </a:solidFill>
                  <a:latin typeface="ＭＳ Ｐゴシック" panose="020B0600070205080204" pitchFamily="50" charset="-128"/>
                  <a:ea typeface="ＭＳ Ｐゴシック" panose="020B0600070205080204" pitchFamily="50" charset="-128"/>
                </a:rPr>
                <a:t>の創造・</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発信拠点の形成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pic>
        <p:nvPicPr>
          <p:cNvPr id="32" name="図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795" y="4231550"/>
            <a:ext cx="2116467" cy="1408773"/>
          </a:xfrm>
          <a:prstGeom prst="rect">
            <a:avLst/>
          </a:prstGeom>
        </p:spPr>
      </p:pic>
      <p:sp>
        <p:nvSpPr>
          <p:cNvPr id="33" name="テキスト ボックス 32"/>
          <p:cNvSpPr txBox="1"/>
          <p:nvPr/>
        </p:nvSpPr>
        <p:spPr>
          <a:xfrm>
            <a:off x="782447" y="5605874"/>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演劇・演芸などの様々</a:t>
            </a:r>
            <a:r>
              <a:rPr lang="ja-JP" altLang="en-US" sz="900" dirty="0">
                <a:effectLst>
                  <a:glow>
                    <a:prstClr val="white"/>
                  </a:glow>
                </a:effectLst>
              </a:rPr>
              <a:t>な</a:t>
            </a:r>
            <a:r>
              <a:rPr lang="ja-JP" altLang="en-US" sz="900" dirty="0" smtClean="0">
                <a:effectLst>
                  <a:glow>
                    <a:prstClr val="white"/>
                  </a:glow>
                </a:effectLst>
              </a:rPr>
              <a:t>公演等を随時開催</a:t>
            </a:r>
            <a:r>
              <a:rPr lang="en-US" altLang="ja-JP" sz="900" baseline="30000" dirty="0" smtClean="0">
                <a:effectLst>
                  <a:glow>
                    <a:prstClr val="white"/>
                  </a:glow>
                </a:effectLst>
              </a:rPr>
              <a:t>43</a:t>
            </a:r>
            <a:endParaRPr lang="ja-JP" altLang="en-US" sz="900" baseline="30000" dirty="0">
              <a:effectLst>
                <a:glow>
                  <a:prstClr val="white"/>
                </a:glow>
              </a:effectLst>
            </a:endParaRPr>
          </a:p>
        </p:txBody>
      </p:sp>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r="656" b="6276"/>
          <a:stretch/>
        </p:blipFill>
        <p:spPr>
          <a:xfrm>
            <a:off x="1024108" y="5982084"/>
            <a:ext cx="2104105" cy="1389562"/>
          </a:xfrm>
          <a:prstGeom prst="rect">
            <a:avLst/>
          </a:prstGeom>
        </p:spPr>
      </p:pic>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159" y="7717148"/>
            <a:ext cx="2118005" cy="1416415"/>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048" y="4228742"/>
            <a:ext cx="2111510" cy="1408773"/>
          </a:xfrm>
          <a:prstGeom prst="rect">
            <a:avLst/>
          </a:prstGeom>
        </p:spPr>
      </p:pic>
      <p:sp>
        <p:nvSpPr>
          <p:cNvPr id="48" name="テキスト ボックス 47"/>
          <p:cNvSpPr txBox="1"/>
          <p:nvPr/>
        </p:nvSpPr>
        <p:spPr>
          <a:xfrm>
            <a:off x="3578221" y="5605874"/>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伝統的な芸道を実際に</a:t>
            </a:r>
            <a:endParaRPr lang="en-US" altLang="ja-JP" sz="900" dirty="0" smtClean="0">
              <a:effectLst>
                <a:glow>
                  <a:prstClr val="white"/>
                </a:glow>
              </a:effectLst>
            </a:endParaRPr>
          </a:p>
          <a:p>
            <a:r>
              <a:rPr lang="ja-JP" altLang="en-US" sz="900" dirty="0" smtClean="0">
                <a:effectLst>
                  <a:glow>
                    <a:prstClr val="white"/>
                  </a:glow>
                </a:effectLst>
              </a:rPr>
              <a:t>体験・体感できる機会を提供</a:t>
            </a:r>
            <a:r>
              <a:rPr lang="en-US" altLang="ja-JP" sz="900" baseline="30000" dirty="0" smtClean="0">
                <a:effectLst>
                  <a:glow>
                    <a:prstClr val="white"/>
                  </a:glow>
                </a:effectLst>
              </a:rPr>
              <a:t>44</a:t>
            </a:r>
            <a:endParaRPr lang="ja-JP" altLang="en-US" sz="900" baseline="30000" dirty="0">
              <a:effectLst>
                <a:glow>
                  <a:prstClr val="white"/>
                </a:glow>
              </a:effectLst>
            </a:endParaRPr>
          </a:p>
        </p:txBody>
      </p:sp>
      <p:sp>
        <p:nvSpPr>
          <p:cNvPr id="50" name="テキスト ボックス 49"/>
          <p:cNvSpPr txBox="1"/>
          <p:nvPr/>
        </p:nvSpPr>
        <p:spPr>
          <a:xfrm>
            <a:off x="795578" y="7347816"/>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a:effectLst>
                  <a:glow>
                    <a:prstClr val="white"/>
                  </a:glow>
                </a:effectLst>
              </a:rPr>
              <a:t>日本</a:t>
            </a:r>
            <a:r>
              <a:rPr lang="ja-JP" altLang="en-US" sz="900" dirty="0" smtClean="0">
                <a:effectLst>
                  <a:glow>
                    <a:prstClr val="white"/>
                  </a:glow>
                </a:effectLst>
              </a:rPr>
              <a:t>の様々な食文化を知ったり</a:t>
            </a:r>
            <a:r>
              <a:rPr lang="en-US" altLang="ja-JP" sz="900" dirty="0" smtClean="0">
                <a:effectLst>
                  <a:glow>
                    <a:prstClr val="white"/>
                  </a:glow>
                </a:effectLst>
              </a:rPr>
              <a:t/>
            </a:r>
            <a:br>
              <a:rPr lang="en-US" altLang="ja-JP" sz="900" dirty="0" smtClean="0">
                <a:effectLst>
                  <a:glow>
                    <a:prstClr val="white"/>
                  </a:glow>
                </a:effectLst>
              </a:rPr>
            </a:br>
            <a:r>
              <a:rPr lang="ja-JP" altLang="en-US" sz="900" dirty="0" smtClean="0">
                <a:effectLst>
                  <a:glow>
                    <a:prstClr val="white"/>
                  </a:glow>
                </a:effectLst>
              </a:rPr>
              <a:t>味わうことができるフードゾーン</a:t>
            </a:r>
            <a:r>
              <a:rPr lang="ja-JP" altLang="en-US" sz="900" dirty="0">
                <a:effectLst>
                  <a:glow>
                    <a:prstClr val="white"/>
                  </a:glow>
                </a:effectLst>
              </a:rPr>
              <a:t>を</a:t>
            </a:r>
            <a:r>
              <a:rPr lang="ja-JP" altLang="en-US" sz="900" dirty="0" smtClean="0">
                <a:effectLst>
                  <a:glow>
                    <a:prstClr val="white"/>
                  </a:glow>
                </a:effectLst>
              </a:rPr>
              <a:t>設置</a:t>
            </a:r>
            <a:r>
              <a:rPr lang="en-US" altLang="ja-JP" sz="900" baseline="30000" dirty="0" smtClean="0">
                <a:effectLst>
                  <a:glow>
                    <a:prstClr val="white"/>
                  </a:glow>
                </a:effectLst>
              </a:rPr>
              <a:t>45</a:t>
            </a:r>
            <a:endParaRPr lang="ja-JP" altLang="en-US" sz="900" baseline="30000" dirty="0">
              <a:effectLst>
                <a:glow>
                  <a:prstClr val="white"/>
                </a:glow>
              </a:effectLst>
            </a:endParaRPr>
          </a:p>
        </p:txBody>
      </p:sp>
      <p:sp>
        <p:nvSpPr>
          <p:cNvPr id="53" name="テキスト ボックス 52"/>
          <p:cNvSpPr txBox="1"/>
          <p:nvPr/>
        </p:nvSpPr>
        <p:spPr>
          <a:xfrm>
            <a:off x="827973" y="9098358"/>
            <a:ext cx="2561164" cy="3693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工芸品の展示・即売会などを行い</a:t>
            </a:r>
            <a:endParaRPr lang="en-US" altLang="ja-JP" sz="900" dirty="0" smtClean="0">
              <a:effectLst>
                <a:glow>
                  <a:prstClr val="white"/>
                </a:glow>
              </a:effectLst>
            </a:endParaRPr>
          </a:p>
          <a:p>
            <a:r>
              <a:rPr lang="ja-JP" altLang="en-US" sz="900" dirty="0" smtClean="0">
                <a:effectLst>
                  <a:glow>
                    <a:prstClr val="white"/>
                  </a:glow>
                </a:effectLst>
              </a:rPr>
              <a:t>日本伝統のものづくりの質の高さを証明</a:t>
            </a:r>
            <a:r>
              <a:rPr lang="en-US" altLang="ja-JP" sz="900" baseline="30000" dirty="0" smtClean="0">
                <a:effectLst>
                  <a:glow>
                    <a:prstClr val="white"/>
                  </a:glow>
                </a:effectLst>
              </a:rPr>
              <a:t>47</a:t>
            </a:r>
            <a:endParaRPr lang="ja-JP" altLang="en-US" sz="900" baseline="30000" dirty="0">
              <a:effectLst>
                <a:glow>
                  <a:prstClr val="white"/>
                </a:glow>
              </a:effectLst>
            </a:endParaRPr>
          </a:p>
        </p:txBody>
      </p:sp>
      <p:sp>
        <p:nvSpPr>
          <p:cNvPr id="54" name="テキスト ボックス 53"/>
          <p:cNvSpPr txBox="1"/>
          <p:nvPr/>
        </p:nvSpPr>
        <p:spPr>
          <a:xfrm>
            <a:off x="3578221" y="7347816"/>
            <a:ext cx="2561164" cy="230832"/>
          </a:xfrm>
          <a:prstGeom prst="rect">
            <a:avLst/>
          </a:prstGeom>
        </p:spPr>
        <p:txBody>
          <a:bodyPr wrap="square">
            <a:spAutoFit/>
          </a:bodyPr>
          <a:lstStyle>
            <a:defPPr>
              <a:defRPr lang="ja-JP"/>
            </a:defPPr>
            <a:lvl1pPr algn="ctr">
              <a:tabLst>
                <a:tab pos="5748655" algn="l"/>
              </a:tabLst>
              <a:defRPr sz="10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sz="900" dirty="0" smtClean="0">
                <a:effectLst>
                  <a:glow>
                    <a:prstClr val="white"/>
                  </a:glow>
                </a:effectLst>
              </a:rPr>
              <a:t>日本</a:t>
            </a:r>
            <a:r>
              <a:rPr lang="ja-JP" altLang="en-US" sz="900" dirty="0">
                <a:effectLst>
                  <a:glow>
                    <a:prstClr val="white"/>
                  </a:glow>
                </a:effectLst>
              </a:rPr>
              <a:t>の</a:t>
            </a:r>
            <a:r>
              <a:rPr lang="ja-JP" altLang="en-US" sz="900" dirty="0" smtClean="0">
                <a:effectLst>
                  <a:glow>
                    <a:prstClr val="white"/>
                  </a:glow>
                </a:effectLst>
              </a:rPr>
              <a:t>祭礼の盛り上がりをＩＲ</a:t>
            </a:r>
            <a:r>
              <a:rPr lang="ja-JP" altLang="en-US" sz="900" dirty="0">
                <a:effectLst>
                  <a:glow>
                    <a:prstClr val="white"/>
                  </a:glow>
                </a:effectLst>
              </a:rPr>
              <a:t>でリアル</a:t>
            </a:r>
            <a:r>
              <a:rPr lang="ja-JP" altLang="en-US" sz="900" dirty="0" smtClean="0">
                <a:effectLst>
                  <a:glow>
                    <a:prstClr val="white"/>
                  </a:glow>
                </a:effectLst>
              </a:rPr>
              <a:t>に実感</a:t>
            </a:r>
            <a:r>
              <a:rPr lang="en-US" altLang="ja-JP" sz="900" baseline="30000" dirty="0" smtClean="0">
                <a:effectLst>
                  <a:glow>
                    <a:prstClr val="white"/>
                  </a:glow>
                </a:effectLst>
              </a:rPr>
              <a:t>46</a:t>
            </a:r>
            <a:endParaRPr lang="ja-JP" altLang="en-US" sz="900" baseline="30000" dirty="0">
              <a:effectLst>
                <a:glow>
                  <a:prstClr val="white"/>
                </a:glow>
              </a:effectLst>
            </a:endParaRPr>
          </a:p>
        </p:txBody>
      </p:sp>
      <p:sp>
        <p:nvSpPr>
          <p:cNvPr id="35" name="正方形/長方形 34"/>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6" name="テキスト ボックス 35"/>
          <p:cNvSpPr txBox="1"/>
          <p:nvPr/>
        </p:nvSpPr>
        <p:spPr>
          <a:xfrm>
            <a:off x="551504" y="1630739"/>
            <a:ext cx="5940000" cy="506406"/>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大阪・関西・日本が育んできた伝統、文化、芸術など、長い歴史に裏打ちされるコンテンツや、現代に</a:t>
            </a:r>
            <a:r>
              <a:rPr lang="ja-JP" altLang="en-US" sz="1000" dirty="0" smtClean="0">
                <a:latin typeface="+mn-ea"/>
                <a:ea typeface="+mn-ea"/>
              </a:rPr>
              <a:t>生きる　日本</a:t>
            </a:r>
            <a:r>
              <a:rPr lang="ja-JP" altLang="en-US" sz="1000" dirty="0">
                <a:latin typeface="+mn-ea"/>
                <a:ea typeface="+mn-ea"/>
              </a:rPr>
              <a:t>発祥のコンテンツに気軽に触れられる施設を整備し、大阪・関西・日本の魅力を効果的な手法で発信する。</a:t>
            </a:r>
            <a:endParaRPr lang="en-US" altLang="ja-JP" sz="1000" dirty="0">
              <a:latin typeface="+mn-ea"/>
              <a:ea typeface="+mn-ea"/>
            </a:endParaRPr>
          </a:p>
        </p:txBody>
      </p:sp>
      <p:pic>
        <p:nvPicPr>
          <p:cNvPr id="38" name="図 37"/>
          <p:cNvPicPr>
            <a:picLocks/>
          </p:cNvPicPr>
          <p:nvPr/>
        </p:nvPicPr>
        <p:blipFill rotWithShape="1">
          <a:blip r:embed="rId7" cstate="print">
            <a:extLst>
              <a:ext uri="{28A0092B-C50C-407E-A947-70E740481C1C}">
                <a14:useLocalDpi xmlns:a14="http://schemas.microsoft.com/office/drawing/2010/main" val="0"/>
              </a:ext>
            </a:extLst>
          </a:blip>
          <a:srcRect l="941" r="11844"/>
          <a:stretch/>
        </p:blipFill>
        <p:spPr>
          <a:xfrm>
            <a:off x="3796177" y="5982084"/>
            <a:ext cx="2097154" cy="1401945"/>
          </a:xfrm>
          <a:prstGeom prst="rect">
            <a:avLst/>
          </a:prstGeom>
          <a:ln>
            <a:noFill/>
          </a:ln>
          <a:effectLst>
            <a:softEdge rad="0"/>
          </a:effectLst>
        </p:spPr>
      </p:pic>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0660" y="7723666"/>
            <a:ext cx="2133898" cy="1409897"/>
          </a:xfrm>
          <a:prstGeom prst="rect">
            <a:avLst/>
          </a:prstGeom>
        </p:spPr>
      </p:pic>
    </p:spTree>
    <p:extLst>
      <p:ext uri="{BB962C8B-B14F-4D97-AF65-F5344CB8AC3E}">
        <p14:creationId xmlns:p14="http://schemas.microsoft.com/office/powerpoint/2010/main" val="157081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3" name="テキスト プレースホルダー 2"/>
          <p:cNvSpPr>
            <a:spLocks noGrp="1"/>
          </p:cNvSpPr>
          <p:nvPr>
            <p:ph type="body" sz="quarter" idx="11"/>
          </p:nvPr>
        </p:nvSpPr>
        <p:spPr>
          <a:xfrm>
            <a:off x="207264" y="1096836"/>
            <a:ext cx="6425184" cy="354012"/>
          </a:xfrm>
        </p:spPr>
        <p:txBody>
          <a:bodyPr anchor="b">
            <a:normAutofit/>
          </a:body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２－２－２－②．大阪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発、大阪・関西・日本のコンテンツの発展・創造</a:t>
            </a:r>
            <a:endParaRPr lang="ja-JP" altLang="en-US" sz="1400" dirty="0">
              <a:latin typeface="ＭＳ Ｐゴシック" panose="020B0600070205080204" pitchFamily="50" charset="-128"/>
              <a:ea typeface="ＭＳ Ｐゴシック" panose="020B0600070205080204" pitchFamily="50" charset="-128"/>
              <a:cs typeface="Meiryo UI" pitchFamily="50" charset="-128"/>
            </a:endParaRPr>
          </a:p>
        </p:txBody>
      </p:sp>
      <p:sp>
        <p:nvSpPr>
          <p:cNvPr id="29" name="テキスト ボックス 28"/>
          <p:cNvSpPr txBox="1"/>
          <p:nvPr/>
        </p:nvSpPr>
        <p:spPr>
          <a:xfrm>
            <a:off x="714786" y="2306933"/>
            <a:ext cx="5678349"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600"/>
              </a:spcBef>
            </a:pPr>
            <a:r>
              <a:rPr lang="ja-JP" altLang="en-US" dirty="0">
                <a:latin typeface="ＭＳ Ｐゴシック" panose="020B0600070205080204" pitchFamily="50" charset="-128"/>
                <a:ea typeface="ＭＳ Ｐゴシック" panose="020B0600070205080204" pitchFamily="50" charset="-128"/>
              </a:rPr>
              <a:t>常識にとらわれないコラボレーション</a:t>
            </a:r>
            <a:r>
              <a:rPr lang="ja-JP" altLang="en-US" dirty="0" smtClean="0">
                <a:latin typeface="ＭＳ Ｐゴシック" panose="020B0600070205080204" pitchFamily="50" charset="-128"/>
                <a:ea typeface="ＭＳ Ｐゴシック" panose="020B0600070205080204" pitchFamily="50" charset="-128"/>
              </a:rPr>
              <a:t>など</a:t>
            </a:r>
            <a:r>
              <a:rPr lang="ja-JP" altLang="en-US" dirty="0">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既存コンテンツの融合・応用などにより、これまでにない大阪独自のコンテンツ</a:t>
            </a:r>
            <a:r>
              <a:rPr lang="ja-JP" altLang="en-US" dirty="0">
                <a:latin typeface="ＭＳ Ｐゴシック" panose="020B0600070205080204" pitchFamily="50" charset="-128"/>
                <a:ea typeface="ＭＳ Ｐゴシック" panose="020B0600070205080204" pitchFamily="50" charset="-128"/>
              </a:rPr>
              <a:t>を</a:t>
            </a:r>
            <a:r>
              <a:rPr lang="ja-JP" altLang="en-US" dirty="0" smtClean="0">
                <a:latin typeface="ＭＳ Ｐゴシック" panose="020B0600070205080204" pitchFamily="50" charset="-128"/>
                <a:ea typeface="ＭＳ Ｐゴシック" panose="020B0600070205080204" pitchFamily="50" charset="-128"/>
              </a:rPr>
              <a:t>創造</a:t>
            </a:r>
            <a:endParaRPr lang="en-US" altLang="ja-JP" dirty="0">
              <a:latin typeface="ＭＳ Ｐゴシック" panose="020B0600070205080204" pitchFamily="50" charset="-128"/>
              <a:ea typeface="ＭＳ Ｐゴシック" panose="020B0600070205080204" pitchFamily="50" charset="-128"/>
            </a:endParaRPr>
          </a:p>
          <a:p>
            <a:pPr>
              <a:spcBef>
                <a:spcPts val="600"/>
              </a:spcBef>
            </a:pPr>
            <a:r>
              <a:rPr lang="ja-JP" altLang="en-US" dirty="0" smtClean="0">
                <a:latin typeface="ＭＳ Ｐゴシック" panose="020B0600070205080204" pitchFamily="50" charset="-128"/>
                <a:ea typeface="ＭＳ Ｐゴシック" panose="020B0600070205080204" pitchFamily="50" charset="-128"/>
              </a:rPr>
              <a:t>大阪ＩＲでの体験をきっかけにコンテンツのファン、リピーターを獲得するとともに、エンターテイメント性の付加や最先端技術の活用など工夫をこらすことにより、日本</a:t>
            </a:r>
            <a:r>
              <a:rPr lang="ja-JP" altLang="en-US" dirty="0">
                <a:latin typeface="ＭＳ Ｐゴシック" panose="020B0600070205080204" pitchFamily="50" charset="-128"/>
                <a:ea typeface="ＭＳ Ｐゴシック" panose="020B0600070205080204" pitchFamily="50" charset="-128"/>
              </a:rPr>
              <a:t>の</a:t>
            </a:r>
            <a:r>
              <a:rPr lang="ja-JP" altLang="en-US" dirty="0" smtClean="0">
                <a:latin typeface="ＭＳ Ｐゴシック" panose="020B0600070205080204" pitchFamily="50" charset="-128"/>
                <a:ea typeface="ＭＳ Ｐゴシック" panose="020B0600070205080204" pitchFamily="50" charset="-128"/>
              </a:rPr>
              <a:t>コンテンツのさらなる発展に寄与</a:t>
            </a:r>
            <a:endParaRPr lang="en-US" altLang="ja-JP" dirty="0" smtClean="0">
              <a:latin typeface="ＭＳ Ｐゴシック" panose="020B0600070205080204" pitchFamily="50" charset="-128"/>
              <a:ea typeface="ＭＳ Ｐゴシック" panose="020B0600070205080204" pitchFamily="50" charset="-128"/>
            </a:endParaRPr>
          </a:p>
        </p:txBody>
      </p:sp>
      <p:sp>
        <p:nvSpPr>
          <p:cNvPr id="3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26" name="スライド番号プレースホルダー 1"/>
          <p:cNvSpPr txBox="1">
            <a:spLocks/>
          </p:cNvSpPr>
          <p:nvPr/>
        </p:nvSpPr>
        <p:spPr>
          <a:xfrm>
            <a:off x="5009030" y="10191092"/>
            <a:ext cx="1600200" cy="235616"/>
          </a:xfrm>
          <a:prstGeom prst="rect">
            <a:avLst/>
          </a:prstGeom>
        </p:spPr>
        <p:txBody>
          <a:bodyPr/>
          <a:lstStyle>
            <a:defPPr>
              <a:defRPr lang="ja-JP"/>
            </a:defPPr>
            <a:lvl1pPr marL="0" algn="r"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F5FFCC2-724E-4DD4-AEC6-56C0720B265A}" type="slidenum">
              <a:rPr lang="ja-JP" altLang="en-US" smtClean="0">
                <a:solidFill>
                  <a:prstClr val="black"/>
                </a:solidFill>
              </a:rPr>
              <a:pPr/>
              <a:t>24</a:t>
            </a:fld>
            <a:endParaRPr lang="ja-JP" altLang="en-US" dirty="0">
              <a:solidFill>
                <a:prstClr val="black"/>
              </a:solidFill>
            </a:endParaRPr>
          </a:p>
        </p:txBody>
      </p:sp>
      <p:sp>
        <p:nvSpPr>
          <p:cNvPr id="28" name="テキスト プレースホルダー 2"/>
          <p:cNvSpPr txBox="1">
            <a:spLocks/>
          </p:cNvSpPr>
          <p:nvPr/>
        </p:nvSpPr>
        <p:spPr bwMode="gray">
          <a:xfrm>
            <a:off x="395389" y="7249046"/>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海外における文化とエンターテイメントの融合事例</a:t>
            </a:r>
            <a:endParaRPr lang="ja-JP" altLang="en-US" sz="1400" dirty="0">
              <a:solidFill>
                <a:prstClr val="black"/>
              </a:solidFill>
            </a:endParaRPr>
          </a:p>
        </p:txBody>
      </p:sp>
      <p:cxnSp>
        <p:nvCxnSpPr>
          <p:cNvPr id="30" name="直線コネクタ 29"/>
          <p:cNvCxnSpPr/>
          <p:nvPr/>
        </p:nvCxnSpPr>
        <p:spPr>
          <a:xfrm>
            <a:off x="395389" y="7661939"/>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4367" y="9285507"/>
            <a:ext cx="4744663"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ヨーロッパ</a:t>
            </a:r>
            <a:r>
              <a:rPr lang="ja-JP" altLang="en-US"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の城をモチーフにしたディナーショー</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専用施設（</a:t>
            </a:r>
            <a:r>
              <a:rPr lang="en-US" altLang="ja-JP" sz="900" kern="1100" dirty="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Medieval Times</a:t>
            </a: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51</a:t>
            </a:r>
          </a:p>
        </p:txBody>
      </p:sp>
      <p:grpSp>
        <p:nvGrpSpPr>
          <p:cNvPr id="40" name="グループ化 39"/>
          <p:cNvGrpSpPr/>
          <p:nvPr/>
        </p:nvGrpSpPr>
        <p:grpSpPr>
          <a:xfrm>
            <a:off x="452799" y="291229"/>
            <a:ext cx="5956665" cy="629079"/>
            <a:chOff x="639588" y="159494"/>
            <a:chExt cx="5956665" cy="629079"/>
          </a:xfrm>
        </p:grpSpPr>
        <p:sp>
          <p:nvSpPr>
            <p:cNvPr id="41" name="ホームベース 40"/>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魅力の創造・発信拠点の形成</a:t>
              </a:r>
            </a:p>
          </p:txBody>
        </p:sp>
        <p:sp>
          <p:nvSpPr>
            <p:cNvPr id="42" name="正方形/長方形 41"/>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zh-TW" altLang="en-US" sz="1000" b="1" dirty="0">
                  <a:latin typeface="+mn-ea"/>
                </a:rPr>
                <a:t>魅力増進施設</a:t>
              </a:r>
            </a:p>
          </p:txBody>
        </p:sp>
      </p:grpSp>
      <p:grpSp>
        <p:nvGrpSpPr>
          <p:cNvPr id="3" name="グループ化 2"/>
          <p:cNvGrpSpPr/>
          <p:nvPr/>
        </p:nvGrpSpPr>
        <p:grpSpPr>
          <a:xfrm>
            <a:off x="714788" y="7830667"/>
            <a:ext cx="3586991" cy="1473882"/>
            <a:chOff x="555639" y="7799002"/>
            <a:chExt cx="3586991" cy="1473882"/>
          </a:xfrm>
        </p:grpSpPr>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39" y="7799859"/>
              <a:ext cx="2673039" cy="1456208"/>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029" y="7799002"/>
              <a:ext cx="1056601" cy="817545"/>
            </a:xfrm>
            <a:prstGeom prst="rect">
              <a:avLst/>
            </a:prstGeom>
          </p:spPr>
        </p:pic>
        <p:pic>
          <p:nvPicPr>
            <p:cNvPr id="46" name="図 45"/>
            <p:cNvPicPr>
              <a:picLocks noChangeAspect="1"/>
            </p:cNvPicPr>
            <p:nvPr/>
          </p:nvPicPr>
          <p:blipFill rotWithShape="1">
            <a:blip r:embed="rId5" cstate="print">
              <a:extLst>
                <a:ext uri="{28A0092B-C50C-407E-A947-70E740481C1C}">
                  <a14:useLocalDpi xmlns:a14="http://schemas.microsoft.com/office/drawing/2010/main" val="0"/>
                </a:ext>
              </a:extLst>
            </a:blip>
            <a:srcRect l="22113" t="33986" r="17434" b="15806"/>
            <a:stretch/>
          </p:blipFill>
          <p:spPr>
            <a:xfrm>
              <a:off x="3086029" y="8618288"/>
              <a:ext cx="1050878" cy="654596"/>
            </a:xfrm>
            <a:prstGeom prst="rect">
              <a:avLst/>
            </a:prstGeom>
          </p:spPr>
        </p:pic>
      </p:grpSp>
      <p:sp>
        <p:nvSpPr>
          <p:cNvPr id="6" name="正方形/長方形 5"/>
          <p:cNvSpPr/>
          <p:nvPr/>
        </p:nvSpPr>
        <p:spPr>
          <a:xfrm>
            <a:off x="4360373" y="8755161"/>
            <a:ext cx="2236975" cy="646331"/>
          </a:xfrm>
          <a:prstGeom prst="rect">
            <a:avLst/>
          </a:prstGeom>
        </p:spPr>
        <p:txBody>
          <a:bodyPr wrap="square">
            <a:spAutoFit/>
          </a:bodyPr>
          <a:lstStyle/>
          <a:p>
            <a:pPr marL="171450" indent="-171450">
              <a:buFont typeface="Wingdings" panose="05000000000000000000" pitchFamily="2" charset="2"/>
              <a:buChar char="Ø"/>
            </a:pPr>
            <a:r>
              <a:rPr lang="ja-JP" altLang="ja-JP" sz="900" dirty="0"/>
              <a:t>参加者はチーム（国）に分けられ、自分のチーム（国）の騎士を応援しながら、中世ヨーロッパスタイル（手づかみ）で食事を</a:t>
            </a:r>
            <a:r>
              <a:rPr lang="ja-JP" altLang="ja-JP" sz="900" dirty="0" smtClean="0"/>
              <a:t>楽しむ</a:t>
            </a:r>
            <a:r>
              <a:rPr lang="ja-JP" altLang="en-US" sz="900" dirty="0" smtClean="0"/>
              <a:t>。</a:t>
            </a:r>
            <a:endParaRPr lang="ja-JP" altLang="ja-JP" sz="900" dirty="0"/>
          </a:p>
        </p:txBody>
      </p:sp>
      <p:sp>
        <p:nvSpPr>
          <p:cNvPr id="34" name="正方形/長方形 33"/>
          <p:cNvSpPr/>
          <p:nvPr/>
        </p:nvSpPr>
        <p:spPr bwMode="gray">
          <a:xfrm>
            <a:off x="442269" y="1543065"/>
            <a:ext cx="6155081" cy="582119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正方形/長方形 34"/>
          <p:cNvSpPr/>
          <p:nvPr/>
        </p:nvSpPr>
        <p:spPr bwMode="gray">
          <a:xfrm>
            <a:off x="442268" y="7761050"/>
            <a:ext cx="6155081" cy="1760901"/>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346075" lvl="1" indent="-171450" algn="just">
              <a:spcBef>
                <a:spcPts val="600"/>
              </a:spcBef>
              <a:buFont typeface="Wingdings" panose="05000000000000000000" pitchFamily="2" charset="2"/>
              <a:buChar char="ü"/>
            </a:pPr>
            <a:endParaRPr lang="en-US" altLang="ja-JP" sz="1000" dirty="0" smtClean="0">
              <a:solidFill>
                <a:prstClr val="black"/>
              </a:solidFill>
            </a:endParaRPr>
          </a:p>
        </p:txBody>
      </p:sp>
      <p:sp>
        <p:nvSpPr>
          <p:cNvPr id="32" name="テキスト ボックス 31"/>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優れたポテンシャルを持つコンテンツを発掘し、クオリティの高いものへとプロデュースすることで</a:t>
            </a:r>
            <a:r>
              <a:rPr lang="ja-JP" altLang="en-US" sz="1000" dirty="0" smtClean="0">
                <a:latin typeface="ＭＳ Ｐゴシック" panose="020B0600070205080204" pitchFamily="50" charset="-128"/>
                <a:ea typeface="ＭＳ Ｐゴシック" panose="020B0600070205080204" pitchFamily="50" charset="-128"/>
              </a:rPr>
              <a:t>、新たな</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コンテンツ</a:t>
            </a:r>
            <a:r>
              <a:rPr lang="ja-JP" altLang="en-US" sz="1000" dirty="0">
                <a:latin typeface="ＭＳ Ｐゴシック" panose="020B0600070205080204" pitchFamily="50" charset="-128"/>
                <a:ea typeface="ＭＳ Ｐゴシック" panose="020B0600070205080204" pitchFamily="50" charset="-128"/>
              </a:rPr>
              <a:t>を創造するとともに</a:t>
            </a:r>
            <a:r>
              <a:rPr lang="ja-JP" altLang="en-US" sz="1000" dirty="0" smtClean="0">
                <a:latin typeface="ＭＳ Ｐゴシック" panose="020B0600070205080204" pitchFamily="50" charset="-128"/>
                <a:ea typeface="ＭＳ Ｐゴシック" panose="020B0600070205080204" pitchFamily="50" charset="-128"/>
              </a:rPr>
              <a:t>、ＩＲ内</a:t>
            </a:r>
            <a:r>
              <a:rPr lang="ja-JP" altLang="en-US" sz="1000" dirty="0">
                <a:latin typeface="ＭＳ Ｐゴシック" panose="020B0600070205080204" pitchFamily="50" charset="-128"/>
                <a:ea typeface="ＭＳ Ｐゴシック" panose="020B0600070205080204" pitchFamily="50" charset="-128"/>
              </a:rPr>
              <a:t>での場の活用や発信方法の工夫などにより、既存コンテンツを発展させ、魅力をさらに高める。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33" name="テキスト ボックス 32"/>
          <p:cNvSpPr txBox="1"/>
          <p:nvPr/>
        </p:nvSpPr>
        <p:spPr>
          <a:xfrm>
            <a:off x="1088558" y="5082796"/>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和楽器と海外の舞踊のコラボレーション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9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070003" y="7092885"/>
            <a:ext cx="4862501"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日本の武術とオーケストラのコラボレーション</a:t>
            </a:r>
            <a:r>
              <a:rPr lang="en-US" altLang="ja-JP" sz="900" kern="1100" baseline="30000" dirty="0" smtClean="0">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50</a:t>
            </a:r>
          </a:p>
        </p:txBody>
      </p:sp>
      <p:grpSp>
        <p:nvGrpSpPr>
          <p:cNvPr id="9" name="グループ化 8"/>
          <p:cNvGrpSpPr/>
          <p:nvPr/>
        </p:nvGrpSpPr>
        <p:grpSpPr>
          <a:xfrm>
            <a:off x="1087831" y="5313040"/>
            <a:ext cx="4638565" cy="1737494"/>
            <a:chOff x="1087831" y="5241032"/>
            <a:chExt cx="4638565" cy="1737494"/>
          </a:xfrm>
        </p:grpSpPr>
        <p:pic>
          <p:nvPicPr>
            <p:cNvPr id="43" name="図 42" descr="クラシック音楽, コンサート, マクロ, 音楽, 楽器, ミュージシャン">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53" b="34040"/>
            <a:stretch/>
          </p:blipFill>
          <p:spPr bwMode="auto">
            <a:xfrm>
              <a:off x="3765013" y="6109543"/>
              <a:ext cx="1961383" cy="868983"/>
            </a:xfrm>
            <a:prstGeom prst="rect">
              <a:avLst/>
            </a:prstGeom>
            <a:noFill/>
            <a:extLst>
              <a:ext uri="{909E8E84-426E-40DD-AFC4-6F175D3DCCD1}">
                <a14:hiddenFill xmlns:a14="http://schemas.microsoft.com/office/drawing/2010/main">
                  <a:solidFill>
                    <a:srgbClr val="FFFFFF"/>
                  </a:solidFill>
                </a14:hiddenFill>
              </a:ext>
            </a:extLst>
          </p:spPr>
        </p:pic>
        <p:pic>
          <p:nvPicPr>
            <p:cNvPr id="47" name="jq_thumb_1380858" descr="https://d1f5hsy4d47upe.cloudfront.net/df/dfc015037a1537db214fcf08f0013b0a_t.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588"/>
            <a:stretch/>
          </p:blipFill>
          <p:spPr bwMode="auto">
            <a:xfrm>
              <a:off x="3717032" y="5241032"/>
              <a:ext cx="2009364" cy="947552"/>
            </a:xfrm>
            <a:prstGeom prst="rect">
              <a:avLst/>
            </a:prstGeom>
            <a:noFill/>
            <a:extLst>
              <a:ext uri="{909E8E84-426E-40DD-AFC4-6F175D3DCCD1}">
                <a14:hiddenFill xmlns:a14="http://schemas.microsoft.com/office/drawing/2010/main">
                  <a:solidFill>
                    <a:srgbClr val="FFFFFF"/>
                  </a:solidFill>
                </a14:hiddenFill>
              </a:ext>
            </a:extLst>
          </p:spPr>
        </p:pic>
        <p:pic>
          <p:nvPicPr>
            <p:cNvPr id="48" name="jq_thumb_1380857" descr="https://d1f5hsy4d47upe.cloudfront.net/15/159eccfcc54110b1fca467e28bbdbc2f_t.jpeg"/>
            <p:cNvPicPr>
              <a:picLocks noChangeAspect="1" noChangeArrowheads="1"/>
            </p:cNvPicPr>
            <p:nvPr/>
          </p:nvPicPr>
          <p:blipFill rotWithShape="1">
            <a:blip r:embed="rId9">
              <a:extLst>
                <a:ext uri="{28A0092B-C50C-407E-A947-70E740481C1C}">
                  <a14:useLocalDpi xmlns:a14="http://schemas.microsoft.com/office/drawing/2010/main" val="0"/>
                </a:ext>
              </a:extLst>
            </a:blip>
            <a:srcRect t="2348"/>
            <a:stretch/>
          </p:blipFill>
          <p:spPr bwMode="auto">
            <a:xfrm>
              <a:off x="1087831" y="5241032"/>
              <a:ext cx="2668905" cy="173749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図 7"/>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87831" y="3296816"/>
            <a:ext cx="4663055" cy="1785980"/>
          </a:xfrm>
          <a:prstGeom prst="rect">
            <a:avLst/>
          </a:prstGeom>
        </p:spPr>
      </p:pic>
      <p:sp>
        <p:nvSpPr>
          <p:cNvPr id="4" name="テキスト ボックス 3"/>
          <p:cNvSpPr txBox="1"/>
          <p:nvPr/>
        </p:nvSpPr>
        <p:spPr>
          <a:xfrm>
            <a:off x="924338" y="3073400"/>
            <a:ext cx="2026894"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t>（コラボレーションの例）</a:t>
            </a:r>
          </a:p>
        </p:txBody>
      </p:sp>
    </p:spTree>
    <p:extLst>
      <p:ext uri="{BB962C8B-B14F-4D97-AF65-F5344CB8AC3E}">
        <p14:creationId xmlns:p14="http://schemas.microsoft.com/office/powerpoint/2010/main" val="52103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角丸四角形 82"/>
          <p:cNvSpPr/>
          <p:nvPr/>
        </p:nvSpPr>
        <p:spPr bwMode="gray">
          <a:xfrm>
            <a:off x="764704" y="3279400"/>
            <a:ext cx="4686372" cy="546877"/>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ショーケース機能</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旅行</a:t>
            </a:r>
            <a:r>
              <a:rPr lang="ja-JP" altLang="en-US" sz="1000" dirty="0" smtClean="0">
                <a:latin typeface="+mn-ea"/>
              </a:rPr>
              <a:t>博</a:t>
            </a:r>
            <a:r>
              <a:rPr lang="ja-JP" altLang="ja-JP" sz="1000" dirty="0" smtClean="0">
                <a:latin typeface="+mn-ea"/>
              </a:rPr>
              <a:t>などの開催により</a:t>
            </a:r>
            <a:r>
              <a:rPr lang="ja-JP" altLang="en-US" sz="1000" dirty="0" smtClean="0">
                <a:latin typeface="+mn-ea"/>
              </a:rPr>
              <a:t>日本各地の名物や特産品などの魅力を</a:t>
            </a:r>
            <a:r>
              <a:rPr lang="ja-JP" altLang="ja-JP" sz="1000" dirty="0" smtClean="0">
                <a:latin typeface="+mn-ea"/>
              </a:rPr>
              <a:t>発信</a:t>
            </a:r>
            <a:endParaRPr lang="en-US" altLang="ja-JP" sz="1000" dirty="0" smtClean="0">
              <a:latin typeface="+mn-ea"/>
            </a:endParaRPr>
          </a:p>
          <a:p>
            <a:pPr marL="354013" indent="-171450">
              <a:buFont typeface="Wingdings" panose="05000000000000000000" pitchFamily="2" charset="2"/>
              <a:buChar char="Ø"/>
            </a:pPr>
            <a:r>
              <a:rPr lang="ja-JP" altLang="ja-JP" sz="1000" dirty="0" smtClean="0">
                <a:latin typeface="+mn-ea"/>
              </a:rPr>
              <a:t>最新技術（ＶＲなど）を活用し</a:t>
            </a:r>
            <a:r>
              <a:rPr lang="ja-JP" altLang="en-US" sz="1000" dirty="0" smtClean="0">
                <a:latin typeface="+mn-ea"/>
              </a:rPr>
              <a:t>臨場感あふれる手法で観光スポットの魅力を発信</a:t>
            </a:r>
            <a:endParaRPr lang="en-US" altLang="ja-JP" sz="1000" dirty="0" smtClean="0">
              <a:latin typeface="+mn-ea"/>
            </a:endParaRPr>
          </a:p>
        </p:txBody>
      </p:sp>
      <p:pic>
        <p:nvPicPr>
          <p:cNvPr id="1042" name="Picture 18" descr="https://image.shutterstock.com/image-photo/nachi-japan-seigantoji-pagoda-falls-260nw-189118511.jpg"/>
          <p:cNvPicPr>
            <a:picLocks noChangeAspect="1" noChangeArrowheads="1"/>
          </p:cNvPicPr>
          <p:nvPr/>
        </p:nvPicPr>
        <p:blipFill rotWithShape="1">
          <a:blip r:embed="rId2">
            <a:extLst>
              <a:ext uri="{28A0092B-C50C-407E-A947-70E740481C1C}">
                <a14:useLocalDpi xmlns:a14="http://schemas.microsoft.com/office/drawing/2010/main" val="0"/>
              </a:ext>
            </a:extLst>
          </a:blip>
          <a:srcRect t="7207" b="17927"/>
          <a:stretch/>
        </p:blipFill>
        <p:spPr bwMode="auto">
          <a:xfrm>
            <a:off x="3717032" y="3783455"/>
            <a:ext cx="2135549" cy="114786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25</a:t>
            </a:fld>
            <a:endParaRPr lang="ja-JP" altLang="en-US" dirty="0">
              <a:solidFill>
                <a:prstClr val="black"/>
              </a:solidFill>
            </a:endParaRPr>
          </a:p>
        </p:txBody>
      </p:sp>
      <p:sp>
        <p:nvSpPr>
          <p:cNvPr id="145" name="テキスト プレースホルダー 2"/>
          <p:cNvSpPr txBox="1">
            <a:spLocks/>
          </p:cNvSpPr>
          <p:nvPr/>
        </p:nvSpPr>
        <p:spPr bwMode="gray">
          <a:xfrm>
            <a:off x="207264" y="1017508"/>
            <a:ext cx="6425184" cy="433340"/>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関西・西日本</a:t>
            </a:r>
            <a:r>
              <a:rPr lang="ja-JP" altLang="en-US" sz="1400" spc="-150">
                <a:latin typeface="ＭＳ Ｐゴシック" panose="020B0600070205080204" pitchFamily="50" charset="-128"/>
                <a:ea typeface="ＭＳ Ｐゴシック" panose="020B0600070205080204" pitchFamily="50" charset="-128"/>
                <a:cs typeface="Meiryo UI" pitchFamily="50" charset="-128"/>
              </a:rPr>
              <a:t>を</a:t>
            </a:r>
            <a:r>
              <a:rPr lang="ja-JP" altLang="en-US" sz="1400" spc="-150" smtClean="0">
                <a:latin typeface="ＭＳ Ｐゴシック" panose="020B0600070205080204" pitchFamily="50" charset="-128"/>
                <a:ea typeface="ＭＳ Ｐゴシック" panose="020B0600070205080204" pitchFamily="50" charset="-128"/>
                <a:cs typeface="Meiryo UI" pitchFamily="50" charset="-128"/>
              </a:rPr>
              <a:t>はじめ、日本</a:t>
            </a:r>
            <a:r>
              <a:rPr lang="ja-JP" altLang="en-US" sz="1400" spc="-150" dirty="0">
                <a:latin typeface="ＭＳ Ｐゴシック" panose="020B0600070205080204" pitchFamily="50" charset="-128"/>
                <a:ea typeface="ＭＳ Ｐゴシック" panose="020B0600070205080204" pitchFamily="50" charset="-128"/>
                <a:cs typeface="Meiryo UI" pitchFamily="50" charset="-128"/>
              </a:rPr>
              <a:t>各地</a:t>
            </a:r>
            <a:r>
              <a:rPr lang="ja-JP" altLang="en-US" sz="1400" spc="-15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との連携による観光客の送り出し</a:t>
            </a:r>
            <a:endParaRPr lang="en-US" altLang="ja-JP" sz="1400" spc="-15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159" name="正方形/長方形 158"/>
          <p:cNvSpPr/>
          <p:nvPr/>
        </p:nvSpPr>
        <p:spPr bwMode="gray">
          <a:xfrm>
            <a:off x="442269" y="1539618"/>
            <a:ext cx="6155081" cy="7982333"/>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44" name="角丸四角形 143"/>
          <p:cNvSpPr/>
          <p:nvPr/>
        </p:nvSpPr>
        <p:spPr bwMode="gray">
          <a:xfrm>
            <a:off x="718092" y="5151608"/>
            <a:ext cx="5346099" cy="85296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コンシェルジュ機能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日本各地と連携し周遊ツアーを</a:t>
            </a:r>
            <a:r>
              <a:rPr lang="ja-JP" altLang="en-US" sz="1000" dirty="0">
                <a:latin typeface="+mn-ea"/>
              </a:rPr>
              <a:t>企画</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プレミアム感のある周遊ツアーなど</a:t>
            </a:r>
            <a:r>
              <a:rPr lang="ja-JP" altLang="en-US" sz="1000" dirty="0" smtClean="0">
                <a:latin typeface="+mn-ea"/>
              </a:rPr>
              <a:t>、来訪者の希望にかなったオーダーメイド</a:t>
            </a:r>
            <a:r>
              <a:rPr lang="ja-JP" altLang="en-US" sz="1000" dirty="0">
                <a:latin typeface="+mn-ea"/>
              </a:rPr>
              <a:t>のツアーを</a:t>
            </a:r>
            <a:r>
              <a:rPr lang="ja-JP" altLang="en-US" sz="1000" dirty="0" smtClean="0">
                <a:latin typeface="+mn-ea"/>
              </a:rPr>
              <a:t>提案</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ツアーや交通手段、宿泊施設、チケットなどを一元的に手配</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対面やＩＣＴを活用した端末など、ニーズに応じた多様な手法、言語でサービスを提供</a:t>
            </a:r>
            <a:endParaRPr lang="en-US" altLang="ja-JP" sz="1000" dirty="0">
              <a:latin typeface="+mn-ea"/>
            </a:endParaRPr>
          </a:p>
        </p:txBody>
      </p:sp>
      <p:sp>
        <p:nvSpPr>
          <p:cNvPr id="161" name="正方形/長方形 160"/>
          <p:cNvSpPr/>
          <p:nvPr/>
        </p:nvSpPr>
        <p:spPr>
          <a:xfrm>
            <a:off x="3882125" y="4897316"/>
            <a:ext cx="1743263" cy="230832"/>
          </a:xfrm>
          <a:prstGeom prst="rect">
            <a:avLst/>
          </a:prstGeom>
        </p:spPr>
        <p:txBody>
          <a:bodyPr wrap="square">
            <a:spAutoFit/>
          </a:bodyPr>
          <a:lstStyle/>
          <a:p>
            <a:pPr algn="ctr">
              <a:tabLst>
                <a:tab pos="5748655" algn="l"/>
              </a:tabLst>
            </a:pPr>
            <a:r>
              <a:rPr lang="en-US" altLang="ja-JP"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VR</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技術等による観光案内</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53</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タイトル 6"/>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102"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sp>
        <p:nvSpPr>
          <p:cNvPr id="82" name="角丸四角形 81"/>
          <p:cNvSpPr/>
          <p:nvPr/>
        </p:nvSpPr>
        <p:spPr bwMode="gray">
          <a:xfrm>
            <a:off x="723210" y="7383856"/>
            <a:ext cx="4209150" cy="727175"/>
          </a:xfrm>
          <a:prstGeom prst="roundRect">
            <a:avLst>
              <a:gd name="adj" fmla="val 0"/>
            </a:avLst>
          </a:prstGeom>
          <a:solidFill>
            <a:schemeClr val="bg1"/>
          </a:solidFill>
          <a:ln w="12700" algn="ctr">
            <a:noFill/>
            <a:miter lim="800000"/>
            <a:headEnd/>
            <a:tailEnd/>
          </a:ln>
        </p:spPr>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n"/>
            </a:pPr>
            <a:r>
              <a:rPr lang="ja-JP" altLang="en-US" sz="1000" dirty="0" smtClean="0">
                <a:latin typeface="+mn-ea"/>
              </a:rPr>
              <a:t>交通機能</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関西国際空港や神戸空港、瀬戸内、西日本などを結ぶ海上交通拠点</a:t>
            </a:r>
            <a:endParaRPr lang="en-US" altLang="ja-JP" sz="1000" dirty="0">
              <a:latin typeface="+mn-ea"/>
            </a:endParaRPr>
          </a:p>
          <a:p>
            <a:pPr marL="354013" indent="-171450">
              <a:buFont typeface="Wingdings" panose="05000000000000000000" pitchFamily="2" charset="2"/>
              <a:buChar char="Ø"/>
            </a:pPr>
            <a:r>
              <a:rPr lang="ja-JP" altLang="en-US" sz="1000" dirty="0" smtClean="0">
                <a:latin typeface="+mn-ea"/>
              </a:rPr>
              <a:t>観光地に直接アクセスできるバス交通拠点</a:t>
            </a:r>
            <a:endParaRPr lang="en-US" altLang="ja-JP" sz="1000" dirty="0" smtClean="0">
              <a:latin typeface="+mn-ea"/>
            </a:endParaRPr>
          </a:p>
          <a:p>
            <a:pPr marL="354013" indent="-171450">
              <a:buFont typeface="Wingdings" panose="05000000000000000000" pitchFamily="2" charset="2"/>
              <a:buChar char="Ø"/>
            </a:pPr>
            <a:r>
              <a:rPr lang="ja-JP" altLang="en-US" sz="1000" dirty="0">
                <a:latin typeface="+mn-ea"/>
              </a:rPr>
              <a:t>富裕層向けの</a:t>
            </a:r>
            <a:r>
              <a:rPr lang="ja-JP" altLang="en-US" sz="1000" dirty="0" smtClean="0">
                <a:latin typeface="+mn-ea"/>
              </a:rPr>
              <a:t>ヘリポート</a:t>
            </a:r>
            <a:endParaRPr lang="en-US" altLang="ja-JP" sz="1000" dirty="0">
              <a:solidFill>
                <a:prstClr val="black"/>
              </a:solidFill>
              <a:latin typeface="+mn-ea"/>
            </a:endParaRPr>
          </a:p>
        </p:txBody>
      </p:sp>
      <p:sp>
        <p:nvSpPr>
          <p:cNvPr id="3" name="AutoShape 10" descr="「食博」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97"/>
          <p:cNvSpPr/>
          <p:nvPr/>
        </p:nvSpPr>
        <p:spPr>
          <a:xfrm>
            <a:off x="3474950" y="7140806"/>
            <a:ext cx="2519538"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ＩＣＴを活用した情報提供・チケット等の手配</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55</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正方形/長方形 98"/>
          <p:cNvSpPr/>
          <p:nvPr/>
        </p:nvSpPr>
        <p:spPr bwMode="gray">
          <a:xfrm>
            <a:off x="706967" y="2988860"/>
            <a:ext cx="5582109" cy="6455391"/>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52" name="角丸四角形 151"/>
          <p:cNvSpPr/>
          <p:nvPr/>
        </p:nvSpPr>
        <p:spPr bwMode="gray">
          <a:xfrm>
            <a:off x="705361" y="2946656"/>
            <a:ext cx="558371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観光客を送り出す機能の例</a:t>
            </a:r>
            <a:endParaRPr lang="en-US" altLang="ja-JP" sz="1100" b="1" dirty="0" smtClean="0">
              <a:solidFill>
                <a:prstClr val="white"/>
              </a:solidFill>
              <a:latin typeface="+mn-ea"/>
            </a:endParaRPr>
          </a:p>
        </p:txBody>
      </p:sp>
      <p:sp>
        <p:nvSpPr>
          <p:cNvPr id="107" name="正方形/長方形 106"/>
          <p:cNvSpPr/>
          <p:nvPr/>
        </p:nvSpPr>
        <p:spPr>
          <a:xfrm>
            <a:off x="1415381" y="4905109"/>
            <a:ext cx="16373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旅行</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博などのイベント</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52</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8" name="正方形/長方形 107"/>
          <p:cNvSpPr/>
          <p:nvPr/>
        </p:nvSpPr>
        <p:spPr>
          <a:xfrm>
            <a:off x="1169092" y="7130619"/>
            <a:ext cx="216093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コンシェルジュによるきめ細やかなサービス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54</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2" name="正方形/長方形 111"/>
          <p:cNvSpPr/>
          <p:nvPr/>
        </p:nvSpPr>
        <p:spPr>
          <a:xfrm>
            <a:off x="1219884" y="9201950"/>
            <a:ext cx="207773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立地特性を活かした海上交通</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56</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3" name="正方形/長方形 112"/>
          <p:cNvSpPr/>
          <p:nvPr/>
        </p:nvSpPr>
        <p:spPr>
          <a:xfrm>
            <a:off x="3659501" y="9201950"/>
            <a:ext cx="2264813"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ラグジュアリーな観光ツアーバス</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57</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38" name="グループ化 37"/>
          <p:cNvGrpSpPr/>
          <p:nvPr/>
        </p:nvGrpSpPr>
        <p:grpSpPr>
          <a:xfrm>
            <a:off x="452799" y="291229"/>
            <a:ext cx="5956665" cy="629079"/>
            <a:chOff x="639588" y="159494"/>
            <a:chExt cx="5956665" cy="629079"/>
          </a:xfrm>
        </p:grpSpPr>
        <p:sp>
          <p:nvSpPr>
            <p:cNvPr id="39" name="ホームベース 3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日本観光のゲートウェイの形成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40" name="正方形/長方形 3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932"/>
          <a:stretch/>
        </p:blipFill>
        <p:spPr bwMode="auto">
          <a:xfrm>
            <a:off x="1128458" y="5943696"/>
            <a:ext cx="2211145" cy="120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図 42"/>
          <p:cNvPicPr>
            <a:picLocks noChangeAspect="1"/>
          </p:cNvPicPr>
          <p:nvPr/>
        </p:nvPicPr>
        <p:blipFill rotWithShape="1">
          <a:blip r:embed="rId4" cstate="print">
            <a:extLst>
              <a:ext uri="{28A0092B-C50C-407E-A947-70E740481C1C}">
                <a14:useLocalDpi xmlns:a14="http://schemas.microsoft.com/office/drawing/2010/main" val="0"/>
              </a:ext>
            </a:extLst>
          </a:blip>
          <a:srcRect t="9328" b="10141"/>
          <a:stretch/>
        </p:blipFill>
        <p:spPr>
          <a:xfrm>
            <a:off x="1169092" y="8031929"/>
            <a:ext cx="2179320" cy="1170021"/>
          </a:xfrm>
          <a:prstGeom prst="rect">
            <a:avLst/>
          </a:prstGeom>
        </p:spPr>
      </p:pic>
      <p:pic>
        <p:nvPicPr>
          <p:cNvPr id="44" name="図 43"/>
          <p:cNvPicPr>
            <a:picLocks noChangeAspect="1"/>
          </p:cNvPicPr>
          <p:nvPr/>
        </p:nvPicPr>
        <p:blipFill rotWithShape="1">
          <a:blip r:embed="rId5" cstate="print">
            <a:extLst>
              <a:ext uri="{28A0092B-C50C-407E-A947-70E740481C1C}">
                <a14:useLocalDpi xmlns:a14="http://schemas.microsoft.com/office/drawing/2010/main" val="0"/>
              </a:ext>
            </a:extLst>
          </a:blip>
          <a:srcRect t="5014"/>
          <a:stretch/>
        </p:blipFill>
        <p:spPr>
          <a:xfrm>
            <a:off x="3707522" y="8031928"/>
            <a:ext cx="2191163" cy="1170022"/>
          </a:xfrm>
          <a:prstGeom prst="rect">
            <a:avLst/>
          </a:prstGeom>
        </p:spPr>
      </p:pic>
      <p:sp>
        <p:nvSpPr>
          <p:cNvPr id="9" name="AutoShape 6" descr="https://image.shutterstock.com/image-photo/waterfall-autumn-forest-erawan-national-260nw-367267391.jpg"/>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8" descr="https://image.shutterstock.com/image-photo/waterfall-autumn-forest-erawan-national-260nw-367267391.jpg"/>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Picture 16" descr="Vr, ブラック, 女性実業家, デバイス, デジタル, 楽しむ, エンターテイメント, 楽しい, ゲーム"/>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41" t="3825" r="37206" b="33315"/>
          <a:stretch/>
        </p:blipFill>
        <p:spPr bwMode="auto">
          <a:xfrm>
            <a:off x="5085073" y="4255611"/>
            <a:ext cx="784119" cy="675711"/>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http://www.t-expo.jp/wp-2018/wp-content/themes/t-expo-2018/img/img-past.jpg"/>
          <p:cNvPicPr>
            <a:picLocks noChangeAspect="1" noChangeArrowheads="1"/>
          </p:cNvPicPr>
          <p:nvPr/>
        </p:nvPicPr>
        <p:blipFill rotWithShape="1">
          <a:blip r:embed="rId7">
            <a:extLst>
              <a:ext uri="{28A0092B-C50C-407E-A947-70E740481C1C}">
                <a14:useLocalDpi xmlns:a14="http://schemas.microsoft.com/office/drawing/2010/main" val="0"/>
              </a:ext>
            </a:extLst>
          </a:blip>
          <a:srcRect l="20100" t="13589" r="60300" b="60411"/>
          <a:stretch/>
        </p:blipFill>
        <p:spPr bwMode="auto">
          <a:xfrm>
            <a:off x="1128458" y="3783456"/>
            <a:ext cx="2163334" cy="1147866"/>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p:cNvSpPr txBox="1"/>
          <p:nvPr/>
        </p:nvSpPr>
        <p:spPr>
          <a:xfrm>
            <a:off x="660196" y="2226574"/>
            <a:ext cx="5749267" cy="672842"/>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400"/>
              </a:spcBef>
            </a:pPr>
            <a:r>
              <a:rPr lang="ja-JP" altLang="en-US" dirty="0">
                <a:latin typeface="+mn-ea"/>
                <a:ea typeface="+mn-ea"/>
              </a:rPr>
              <a:t>日本</a:t>
            </a:r>
            <a:r>
              <a:rPr lang="ja-JP" altLang="en-US" dirty="0" smtClean="0">
                <a:latin typeface="+mn-ea"/>
                <a:ea typeface="+mn-ea"/>
              </a:rPr>
              <a:t>の観光のショーケースとして、大阪観光局をはじめ各地の自治体や</a:t>
            </a:r>
            <a:r>
              <a:rPr lang="ja-JP" altLang="en-US" dirty="0">
                <a:latin typeface="+mn-ea"/>
                <a:ea typeface="+mn-ea"/>
              </a:rPr>
              <a:t>ＤＭＯ</a:t>
            </a:r>
            <a:r>
              <a:rPr lang="ja-JP" altLang="en-US" dirty="0" smtClean="0">
                <a:latin typeface="+mn-ea"/>
                <a:ea typeface="+mn-ea"/>
              </a:rPr>
              <a:t>等との連携により常に</a:t>
            </a:r>
            <a:endParaRPr lang="en-US" altLang="ja-JP" dirty="0" smtClean="0">
              <a:latin typeface="+mn-ea"/>
              <a:ea typeface="+mn-ea"/>
            </a:endParaRPr>
          </a:p>
          <a:p>
            <a:pPr marL="85725" indent="0">
              <a:buNone/>
            </a:pPr>
            <a:r>
              <a:rPr lang="ja-JP" altLang="en-US" dirty="0" smtClean="0">
                <a:latin typeface="+mn-ea"/>
                <a:ea typeface="+mn-ea"/>
              </a:rPr>
              <a:t>　最先端の情報を集めて来訪者に発信</a:t>
            </a:r>
            <a:endParaRPr lang="en-US" altLang="ja-JP" dirty="0" smtClean="0">
              <a:latin typeface="+mn-ea"/>
              <a:ea typeface="+mn-ea"/>
            </a:endParaRPr>
          </a:p>
          <a:p>
            <a:pPr>
              <a:spcBef>
                <a:spcPts val="400"/>
              </a:spcBef>
            </a:pPr>
            <a:r>
              <a:rPr lang="ja-JP" altLang="en-US" dirty="0" smtClean="0">
                <a:latin typeface="+mn-ea"/>
                <a:ea typeface="+mn-ea"/>
              </a:rPr>
              <a:t>来訪者のニーズに応じた日本各地への旅行を提案・手配（コンシェルジュ）する機能の整備</a:t>
            </a:r>
            <a:endParaRPr lang="en-US" altLang="ja-JP" dirty="0" smtClean="0">
              <a:latin typeface="+mn-ea"/>
              <a:ea typeface="+mn-ea"/>
            </a:endParaRPr>
          </a:p>
          <a:p>
            <a:pPr>
              <a:spcBef>
                <a:spcPts val="400"/>
              </a:spcBef>
            </a:pPr>
            <a:r>
              <a:rPr lang="ja-JP" altLang="en-US" dirty="0" smtClean="0">
                <a:latin typeface="+mn-ea"/>
                <a:ea typeface="+mn-ea"/>
              </a:rPr>
              <a:t>関西の中心、大阪港の玄関口という立地を活かした交通機能の充実</a:t>
            </a:r>
            <a:endParaRPr lang="ja-JP" altLang="en-US" dirty="0">
              <a:latin typeface="+mn-ea"/>
              <a:ea typeface="+mn-ea"/>
            </a:endParaRPr>
          </a:p>
        </p:txBody>
      </p:sp>
      <p:sp>
        <p:nvSpPr>
          <p:cNvPr id="45" name="テキスト ボックス 44"/>
          <p:cNvSpPr txBox="1"/>
          <p:nvPr/>
        </p:nvSpPr>
        <p:spPr>
          <a:xfrm>
            <a:off x="551504" y="1630739"/>
            <a:ext cx="5940000" cy="5219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大阪・夢洲の立地を活かし、世界と日本各地をつなぐハブとして、各地の様々な観光情報の提供や来訪者の要望に叶った旅行の手配などを行う機能を構築し、</a:t>
            </a:r>
            <a:r>
              <a:rPr lang="zh-CN" altLang="en-US" sz="1000" dirty="0">
                <a:latin typeface="+mn-ea"/>
                <a:ea typeface="+mn-ea"/>
              </a:rPr>
              <a:t>瀬戸内</a:t>
            </a:r>
            <a:r>
              <a:rPr lang="ja-JP" altLang="en-US" sz="1000" dirty="0">
                <a:latin typeface="+mn-ea"/>
                <a:ea typeface="+mn-ea"/>
              </a:rPr>
              <a:t>や</a:t>
            </a:r>
            <a:r>
              <a:rPr lang="zh-CN" altLang="en-US" sz="1000" dirty="0">
                <a:latin typeface="+mn-ea"/>
                <a:ea typeface="+mn-ea"/>
              </a:rPr>
              <a:t>西日本</a:t>
            </a:r>
            <a:r>
              <a:rPr lang="ja-JP" altLang="en-US" sz="1000" dirty="0">
                <a:latin typeface="+mn-ea"/>
                <a:ea typeface="+mn-ea"/>
              </a:rPr>
              <a:t>をはじめ、ＩＲから日本各地に観光客を送り出す。</a:t>
            </a:r>
            <a:endParaRPr lang="ja-JP" altLang="ja-JP" sz="1000" dirty="0">
              <a:latin typeface="+mn-ea"/>
              <a:ea typeface="+mn-ea"/>
            </a:endParaRPr>
          </a:p>
        </p:txBody>
      </p:sp>
      <p:pic>
        <p:nvPicPr>
          <p:cNvPr id="47" name="図 46" descr="計算されました, タブレット, 技術, タッチ, コンピュータ, 画面, 通信">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338"/>
          <a:stretch/>
        </p:blipFill>
        <p:spPr bwMode="auto">
          <a:xfrm>
            <a:off x="3659755" y="5943696"/>
            <a:ext cx="2188001" cy="120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78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図 134" descr="ハイカー, バックパッカー, ハイキング, 林, 自然, 若いです, 人">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566" y="6164188"/>
            <a:ext cx="1612805" cy="1075203"/>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グループ化 77"/>
          <p:cNvGrpSpPr>
            <a:grpSpLocks noChangeAspect="1"/>
          </p:cNvGrpSpPr>
          <p:nvPr/>
        </p:nvGrpSpPr>
        <p:grpSpPr>
          <a:xfrm>
            <a:off x="1183593" y="3368824"/>
            <a:ext cx="4482760" cy="4909575"/>
            <a:chOff x="-4253798" y="4192667"/>
            <a:chExt cx="625105" cy="681878"/>
          </a:xfrm>
          <a:solidFill>
            <a:schemeClr val="accent1">
              <a:lumMod val="60000"/>
              <a:lumOff val="40000"/>
            </a:schemeClr>
          </a:solidFill>
        </p:grpSpPr>
        <p:sp>
          <p:nvSpPr>
            <p:cNvPr id="79" name="Freeform 31"/>
            <p:cNvSpPr>
              <a:spLocks noChangeAspect="1"/>
            </p:cNvSpPr>
            <p:nvPr/>
          </p:nvSpPr>
          <p:spPr bwMode="gray">
            <a:xfrm>
              <a:off x="-3848364" y="4232137"/>
              <a:ext cx="219671" cy="272207"/>
            </a:xfrm>
            <a:custGeom>
              <a:avLst/>
              <a:gdLst/>
              <a:ahLst/>
              <a:cxnLst>
                <a:cxn ang="0">
                  <a:pos x="50" y="250"/>
                </a:cxn>
                <a:cxn ang="0">
                  <a:pos x="25" y="184"/>
                </a:cxn>
                <a:cxn ang="0">
                  <a:pos x="11" y="165"/>
                </a:cxn>
                <a:cxn ang="0">
                  <a:pos x="21" y="125"/>
                </a:cxn>
                <a:cxn ang="0">
                  <a:pos x="0" y="83"/>
                </a:cxn>
                <a:cxn ang="0">
                  <a:pos x="21" y="67"/>
                </a:cxn>
                <a:cxn ang="0">
                  <a:pos x="40" y="48"/>
                </a:cxn>
                <a:cxn ang="0">
                  <a:pos x="78" y="29"/>
                </a:cxn>
                <a:cxn ang="0">
                  <a:pos x="88" y="0"/>
                </a:cxn>
                <a:cxn ang="0">
                  <a:pos x="115" y="0"/>
                </a:cxn>
                <a:cxn ang="0">
                  <a:pos x="146" y="62"/>
                </a:cxn>
                <a:cxn ang="0">
                  <a:pos x="138" y="113"/>
                </a:cxn>
                <a:cxn ang="0">
                  <a:pos x="172" y="117"/>
                </a:cxn>
                <a:cxn ang="0">
                  <a:pos x="174" y="125"/>
                </a:cxn>
                <a:cxn ang="0">
                  <a:pos x="142" y="177"/>
                </a:cxn>
                <a:cxn ang="0">
                  <a:pos x="132" y="196"/>
                </a:cxn>
                <a:cxn ang="0">
                  <a:pos x="107" y="213"/>
                </a:cxn>
                <a:cxn ang="0">
                  <a:pos x="82" y="213"/>
                </a:cxn>
                <a:cxn ang="0">
                  <a:pos x="50" y="250"/>
                </a:cxn>
              </a:cxnLst>
              <a:rect l="0" t="0" r="r" b="b"/>
              <a:pathLst>
                <a:path w="174" h="250">
                  <a:moveTo>
                    <a:pt x="50" y="250"/>
                  </a:moveTo>
                  <a:lnTo>
                    <a:pt x="25" y="184"/>
                  </a:lnTo>
                  <a:lnTo>
                    <a:pt x="11" y="165"/>
                  </a:lnTo>
                  <a:lnTo>
                    <a:pt x="21" y="125"/>
                  </a:lnTo>
                  <a:lnTo>
                    <a:pt x="0" y="83"/>
                  </a:lnTo>
                  <a:lnTo>
                    <a:pt x="21" y="67"/>
                  </a:lnTo>
                  <a:lnTo>
                    <a:pt x="40" y="48"/>
                  </a:lnTo>
                  <a:lnTo>
                    <a:pt x="78" y="29"/>
                  </a:lnTo>
                  <a:lnTo>
                    <a:pt x="88" y="0"/>
                  </a:lnTo>
                  <a:lnTo>
                    <a:pt x="115" y="0"/>
                  </a:lnTo>
                  <a:lnTo>
                    <a:pt x="146" y="62"/>
                  </a:lnTo>
                  <a:lnTo>
                    <a:pt x="138" y="113"/>
                  </a:lnTo>
                  <a:lnTo>
                    <a:pt x="172" y="117"/>
                  </a:lnTo>
                  <a:lnTo>
                    <a:pt x="174" y="125"/>
                  </a:lnTo>
                  <a:lnTo>
                    <a:pt x="142" y="177"/>
                  </a:lnTo>
                  <a:lnTo>
                    <a:pt x="132" y="196"/>
                  </a:lnTo>
                  <a:lnTo>
                    <a:pt x="107" y="213"/>
                  </a:lnTo>
                  <a:lnTo>
                    <a:pt x="82" y="213"/>
                  </a:lnTo>
                  <a:lnTo>
                    <a:pt x="50" y="250"/>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0" name="Freeform 34"/>
            <p:cNvSpPr>
              <a:spLocks noChangeAspect="1"/>
            </p:cNvSpPr>
            <p:nvPr/>
          </p:nvSpPr>
          <p:spPr bwMode="gray">
            <a:xfrm>
              <a:off x="-4084253" y="4192667"/>
              <a:ext cx="302232" cy="326648"/>
            </a:xfrm>
            <a:custGeom>
              <a:avLst/>
              <a:gdLst/>
              <a:ahLst/>
              <a:cxnLst>
                <a:cxn ang="0">
                  <a:pos x="178" y="297"/>
                </a:cxn>
                <a:cxn ang="0">
                  <a:pos x="207" y="295"/>
                </a:cxn>
                <a:cxn ang="0">
                  <a:pos x="242" y="284"/>
                </a:cxn>
                <a:cxn ang="0">
                  <a:pos x="217" y="218"/>
                </a:cxn>
                <a:cxn ang="0">
                  <a:pos x="203" y="199"/>
                </a:cxn>
                <a:cxn ang="0">
                  <a:pos x="213" y="159"/>
                </a:cxn>
                <a:cxn ang="0">
                  <a:pos x="192" y="117"/>
                </a:cxn>
                <a:cxn ang="0">
                  <a:pos x="142" y="100"/>
                </a:cxn>
                <a:cxn ang="0">
                  <a:pos x="132" y="71"/>
                </a:cxn>
                <a:cxn ang="0">
                  <a:pos x="102" y="52"/>
                </a:cxn>
                <a:cxn ang="0">
                  <a:pos x="77" y="65"/>
                </a:cxn>
                <a:cxn ang="0">
                  <a:pos x="54" y="46"/>
                </a:cxn>
                <a:cxn ang="0">
                  <a:pos x="75" y="23"/>
                </a:cxn>
                <a:cxn ang="0">
                  <a:pos x="75" y="7"/>
                </a:cxn>
                <a:cxn ang="0">
                  <a:pos x="55" y="0"/>
                </a:cxn>
                <a:cxn ang="0">
                  <a:pos x="0" y="32"/>
                </a:cxn>
                <a:cxn ang="0">
                  <a:pos x="6" y="55"/>
                </a:cxn>
                <a:cxn ang="0">
                  <a:pos x="32" y="69"/>
                </a:cxn>
                <a:cxn ang="0">
                  <a:pos x="36" y="103"/>
                </a:cxn>
                <a:cxn ang="0">
                  <a:pos x="17" y="111"/>
                </a:cxn>
                <a:cxn ang="0">
                  <a:pos x="21" y="128"/>
                </a:cxn>
                <a:cxn ang="0">
                  <a:pos x="46" y="147"/>
                </a:cxn>
                <a:cxn ang="0">
                  <a:pos x="111" y="182"/>
                </a:cxn>
                <a:cxn ang="0">
                  <a:pos x="111" y="199"/>
                </a:cxn>
                <a:cxn ang="0">
                  <a:pos x="138" y="224"/>
                </a:cxn>
                <a:cxn ang="0">
                  <a:pos x="171" y="230"/>
                </a:cxn>
                <a:cxn ang="0">
                  <a:pos x="178" y="247"/>
                </a:cxn>
                <a:cxn ang="0">
                  <a:pos x="178" y="297"/>
                </a:cxn>
              </a:cxnLst>
              <a:rect l="0" t="0" r="r" b="b"/>
              <a:pathLst>
                <a:path w="242" h="297">
                  <a:moveTo>
                    <a:pt x="178" y="297"/>
                  </a:moveTo>
                  <a:lnTo>
                    <a:pt x="207" y="295"/>
                  </a:lnTo>
                  <a:lnTo>
                    <a:pt x="242" y="284"/>
                  </a:lnTo>
                  <a:lnTo>
                    <a:pt x="217" y="218"/>
                  </a:lnTo>
                  <a:lnTo>
                    <a:pt x="203" y="199"/>
                  </a:lnTo>
                  <a:lnTo>
                    <a:pt x="213" y="159"/>
                  </a:lnTo>
                  <a:lnTo>
                    <a:pt x="192" y="117"/>
                  </a:lnTo>
                  <a:lnTo>
                    <a:pt x="142" y="100"/>
                  </a:lnTo>
                  <a:lnTo>
                    <a:pt x="132" y="71"/>
                  </a:lnTo>
                  <a:lnTo>
                    <a:pt x="102" y="52"/>
                  </a:lnTo>
                  <a:lnTo>
                    <a:pt x="77" y="65"/>
                  </a:lnTo>
                  <a:lnTo>
                    <a:pt x="54" y="46"/>
                  </a:lnTo>
                  <a:lnTo>
                    <a:pt x="75" y="23"/>
                  </a:lnTo>
                  <a:lnTo>
                    <a:pt x="75" y="7"/>
                  </a:lnTo>
                  <a:lnTo>
                    <a:pt x="55" y="0"/>
                  </a:lnTo>
                  <a:lnTo>
                    <a:pt x="0" y="32"/>
                  </a:lnTo>
                  <a:lnTo>
                    <a:pt x="6" y="55"/>
                  </a:lnTo>
                  <a:lnTo>
                    <a:pt x="32" y="69"/>
                  </a:lnTo>
                  <a:lnTo>
                    <a:pt x="36" y="103"/>
                  </a:lnTo>
                  <a:lnTo>
                    <a:pt x="17" y="111"/>
                  </a:lnTo>
                  <a:lnTo>
                    <a:pt x="21" y="128"/>
                  </a:lnTo>
                  <a:lnTo>
                    <a:pt x="46" y="147"/>
                  </a:lnTo>
                  <a:lnTo>
                    <a:pt x="111" y="182"/>
                  </a:lnTo>
                  <a:lnTo>
                    <a:pt x="111" y="199"/>
                  </a:lnTo>
                  <a:lnTo>
                    <a:pt x="138" y="224"/>
                  </a:lnTo>
                  <a:lnTo>
                    <a:pt x="171" y="230"/>
                  </a:lnTo>
                  <a:lnTo>
                    <a:pt x="178" y="247"/>
                  </a:lnTo>
                  <a:lnTo>
                    <a:pt x="178" y="29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5" name="Freeform 35"/>
            <p:cNvSpPr>
              <a:spLocks noChangeAspect="1"/>
            </p:cNvSpPr>
            <p:nvPr/>
          </p:nvSpPr>
          <p:spPr bwMode="gray">
            <a:xfrm>
              <a:off x="-3907336" y="4504344"/>
              <a:ext cx="184288" cy="250430"/>
            </a:xfrm>
            <a:custGeom>
              <a:avLst/>
              <a:gdLst/>
              <a:ahLst/>
              <a:cxnLst>
                <a:cxn ang="0">
                  <a:pos x="65" y="228"/>
                </a:cxn>
                <a:cxn ang="0">
                  <a:pos x="96" y="201"/>
                </a:cxn>
                <a:cxn ang="0">
                  <a:pos x="115" y="159"/>
                </a:cxn>
                <a:cxn ang="0">
                  <a:pos x="126" y="124"/>
                </a:cxn>
                <a:cxn ang="0">
                  <a:pos x="115" y="101"/>
                </a:cxn>
                <a:cxn ang="0">
                  <a:pos x="121" y="86"/>
                </a:cxn>
                <a:cxn ang="0">
                  <a:pos x="146" y="63"/>
                </a:cxn>
                <a:cxn ang="0">
                  <a:pos x="121" y="36"/>
                </a:cxn>
                <a:cxn ang="0">
                  <a:pos x="98" y="0"/>
                </a:cxn>
                <a:cxn ang="0">
                  <a:pos x="63" y="11"/>
                </a:cxn>
                <a:cxn ang="0">
                  <a:pos x="34" y="13"/>
                </a:cxn>
                <a:cxn ang="0">
                  <a:pos x="17" y="42"/>
                </a:cxn>
                <a:cxn ang="0">
                  <a:pos x="25" y="71"/>
                </a:cxn>
                <a:cxn ang="0">
                  <a:pos x="17" y="92"/>
                </a:cxn>
                <a:cxn ang="0">
                  <a:pos x="34" y="124"/>
                </a:cxn>
                <a:cxn ang="0">
                  <a:pos x="15" y="146"/>
                </a:cxn>
                <a:cxn ang="0">
                  <a:pos x="0" y="169"/>
                </a:cxn>
                <a:cxn ang="0">
                  <a:pos x="13" y="190"/>
                </a:cxn>
                <a:cxn ang="0">
                  <a:pos x="13" y="222"/>
                </a:cxn>
                <a:cxn ang="0">
                  <a:pos x="65" y="228"/>
                </a:cxn>
              </a:cxnLst>
              <a:rect l="0" t="0" r="r" b="b"/>
              <a:pathLst>
                <a:path w="146" h="228">
                  <a:moveTo>
                    <a:pt x="65" y="228"/>
                  </a:moveTo>
                  <a:lnTo>
                    <a:pt x="96" y="201"/>
                  </a:lnTo>
                  <a:lnTo>
                    <a:pt x="115" y="159"/>
                  </a:lnTo>
                  <a:lnTo>
                    <a:pt x="126" y="124"/>
                  </a:lnTo>
                  <a:lnTo>
                    <a:pt x="115" y="101"/>
                  </a:lnTo>
                  <a:lnTo>
                    <a:pt x="121" y="86"/>
                  </a:lnTo>
                  <a:lnTo>
                    <a:pt x="146" y="63"/>
                  </a:lnTo>
                  <a:lnTo>
                    <a:pt x="121" y="36"/>
                  </a:lnTo>
                  <a:lnTo>
                    <a:pt x="98" y="0"/>
                  </a:lnTo>
                  <a:lnTo>
                    <a:pt x="63" y="11"/>
                  </a:lnTo>
                  <a:lnTo>
                    <a:pt x="34" y="13"/>
                  </a:lnTo>
                  <a:lnTo>
                    <a:pt x="17" y="42"/>
                  </a:lnTo>
                  <a:lnTo>
                    <a:pt x="25" y="71"/>
                  </a:lnTo>
                  <a:lnTo>
                    <a:pt x="17" y="92"/>
                  </a:lnTo>
                  <a:lnTo>
                    <a:pt x="34" y="124"/>
                  </a:lnTo>
                  <a:lnTo>
                    <a:pt x="15" y="146"/>
                  </a:lnTo>
                  <a:lnTo>
                    <a:pt x="0" y="169"/>
                  </a:lnTo>
                  <a:lnTo>
                    <a:pt x="13" y="190"/>
                  </a:lnTo>
                  <a:lnTo>
                    <a:pt x="13" y="222"/>
                  </a:lnTo>
                  <a:lnTo>
                    <a:pt x="65" y="228"/>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6" name="Freeform 36"/>
            <p:cNvSpPr>
              <a:spLocks noChangeAspect="1"/>
            </p:cNvSpPr>
            <p:nvPr/>
          </p:nvSpPr>
          <p:spPr bwMode="gray">
            <a:xfrm>
              <a:off x="-4054767" y="4603699"/>
              <a:ext cx="253580" cy="270846"/>
            </a:xfrm>
            <a:custGeom>
              <a:avLst/>
              <a:gdLst/>
              <a:ahLst/>
              <a:cxnLst>
                <a:cxn ang="0">
                  <a:pos x="203" y="167"/>
                </a:cxn>
                <a:cxn ang="0">
                  <a:pos x="192" y="190"/>
                </a:cxn>
                <a:cxn ang="0">
                  <a:pos x="188" y="213"/>
                </a:cxn>
                <a:cxn ang="0">
                  <a:pos x="153" y="244"/>
                </a:cxn>
                <a:cxn ang="0">
                  <a:pos x="148" y="247"/>
                </a:cxn>
                <a:cxn ang="0">
                  <a:pos x="101" y="217"/>
                </a:cxn>
                <a:cxn ang="0">
                  <a:pos x="61" y="190"/>
                </a:cxn>
                <a:cxn ang="0">
                  <a:pos x="55" y="178"/>
                </a:cxn>
                <a:cxn ang="0">
                  <a:pos x="61" y="171"/>
                </a:cxn>
                <a:cxn ang="0">
                  <a:pos x="0" y="115"/>
                </a:cxn>
                <a:cxn ang="0">
                  <a:pos x="0" y="100"/>
                </a:cxn>
                <a:cxn ang="0">
                  <a:pos x="15" y="80"/>
                </a:cxn>
                <a:cxn ang="0">
                  <a:pos x="9" y="50"/>
                </a:cxn>
                <a:cxn ang="0">
                  <a:pos x="6" y="32"/>
                </a:cxn>
                <a:cxn ang="0">
                  <a:pos x="115" y="4"/>
                </a:cxn>
                <a:cxn ang="0">
                  <a:pos x="136" y="0"/>
                </a:cxn>
                <a:cxn ang="0">
                  <a:pos x="153" y="32"/>
                </a:cxn>
                <a:cxn ang="0">
                  <a:pos x="134" y="54"/>
                </a:cxn>
                <a:cxn ang="0">
                  <a:pos x="119" y="77"/>
                </a:cxn>
                <a:cxn ang="0">
                  <a:pos x="132" y="98"/>
                </a:cxn>
                <a:cxn ang="0">
                  <a:pos x="132" y="130"/>
                </a:cxn>
                <a:cxn ang="0">
                  <a:pos x="184" y="136"/>
                </a:cxn>
                <a:cxn ang="0">
                  <a:pos x="203" y="167"/>
                </a:cxn>
              </a:cxnLst>
              <a:rect l="0" t="0" r="r" b="b"/>
              <a:pathLst>
                <a:path w="203" h="247">
                  <a:moveTo>
                    <a:pt x="203" y="167"/>
                  </a:moveTo>
                  <a:lnTo>
                    <a:pt x="192" y="190"/>
                  </a:lnTo>
                  <a:lnTo>
                    <a:pt x="188" y="213"/>
                  </a:lnTo>
                  <a:lnTo>
                    <a:pt x="153" y="244"/>
                  </a:lnTo>
                  <a:lnTo>
                    <a:pt x="148" y="247"/>
                  </a:lnTo>
                  <a:lnTo>
                    <a:pt x="101" y="217"/>
                  </a:lnTo>
                  <a:lnTo>
                    <a:pt x="61" y="190"/>
                  </a:lnTo>
                  <a:lnTo>
                    <a:pt x="55" y="178"/>
                  </a:lnTo>
                  <a:lnTo>
                    <a:pt x="61" y="171"/>
                  </a:lnTo>
                  <a:lnTo>
                    <a:pt x="0" y="115"/>
                  </a:lnTo>
                  <a:lnTo>
                    <a:pt x="0" y="100"/>
                  </a:lnTo>
                  <a:lnTo>
                    <a:pt x="15" y="80"/>
                  </a:lnTo>
                  <a:lnTo>
                    <a:pt x="9" y="50"/>
                  </a:lnTo>
                  <a:lnTo>
                    <a:pt x="6" y="32"/>
                  </a:lnTo>
                  <a:lnTo>
                    <a:pt x="115" y="4"/>
                  </a:lnTo>
                  <a:lnTo>
                    <a:pt x="136" y="0"/>
                  </a:lnTo>
                  <a:lnTo>
                    <a:pt x="153" y="32"/>
                  </a:lnTo>
                  <a:lnTo>
                    <a:pt x="134" y="54"/>
                  </a:lnTo>
                  <a:lnTo>
                    <a:pt x="119" y="77"/>
                  </a:lnTo>
                  <a:lnTo>
                    <a:pt x="132" y="98"/>
                  </a:lnTo>
                  <a:lnTo>
                    <a:pt x="132" y="130"/>
                  </a:lnTo>
                  <a:lnTo>
                    <a:pt x="184" y="136"/>
                  </a:lnTo>
                  <a:lnTo>
                    <a:pt x="203" y="16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7" name="Freeform 37"/>
            <p:cNvSpPr>
              <a:spLocks noChangeAspect="1"/>
            </p:cNvSpPr>
            <p:nvPr/>
          </p:nvSpPr>
          <p:spPr bwMode="gray">
            <a:xfrm>
              <a:off x="-4057715" y="4411793"/>
              <a:ext cx="194608" cy="230015"/>
            </a:xfrm>
            <a:custGeom>
              <a:avLst/>
              <a:gdLst/>
              <a:ahLst/>
              <a:cxnLst>
                <a:cxn ang="0">
                  <a:pos x="138" y="177"/>
                </a:cxn>
                <a:cxn ang="0">
                  <a:pos x="117" y="181"/>
                </a:cxn>
                <a:cxn ang="0">
                  <a:pos x="8" y="209"/>
                </a:cxn>
                <a:cxn ang="0">
                  <a:pos x="0" y="192"/>
                </a:cxn>
                <a:cxn ang="0">
                  <a:pos x="69" y="150"/>
                </a:cxn>
                <a:cxn ang="0">
                  <a:pos x="82" y="115"/>
                </a:cxn>
                <a:cxn ang="0">
                  <a:pos x="75" y="85"/>
                </a:cxn>
                <a:cxn ang="0">
                  <a:pos x="96" y="66"/>
                </a:cxn>
                <a:cxn ang="0">
                  <a:pos x="98" y="39"/>
                </a:cxn>
                <a:cxn ang="0">
                  <a:pos x="80" y="12"/>
                </a:cxn>
                <a:cxn ang="0">
                  <a:pos x="88" y="0"/>
                </a:cxn>
                <a:cxn ang="0">
                  <a:pos x="115" y="25"/>
                </a:cxn>
                <a:cxn ang="0">
                  <a:pos x="148" y="31"/>
                </a:cxn>
                <a:cxn ang="0">
                  <a:pos x="155" y="48"/>
                </a:cxn>
                <a:cxn ang="0">
                  <a:pos x="155" y="98"/>
                </a:cxn>
                <a:cxn ang="0">
                  <a:pos x="138" y="127"/>
                </a:cxn>
                <a:cxn ang="0">
                  <a:pos x="146" y="156"/>
                </a:cxn>
                <a:cxn ang="0">
                  <a:pos x="138" y="177"/>
                </a:cxn>
              </a:cxnLst>
              <a:rect l="0" t="0" r="r" b="b"/>
              <a:pathLst>
                <a:path w="155" h="209">
                  <a:moveTo>
                    <a:pt x="138" y="177"/>
                  </a:moveTo>
                  <a:lnTo>
                    <a:pt x="117" y="181"/>
                  </a:lnTo>
                  <a:lnTo>
                    <a:pt x="8" y="209"/>
                  </a:lnTo>
                  <a:lnTo>
                    <a:pt x="0" y="192"/>
                  </a:lnTo>
                  <a:lnTo>
                    <a:pt x="69" y="150"/>
                  </a:lnTo>
                  <a:lnTo>
                    <a:pt x="82" y="115"/>
                  </a:lnTo>
                  <a:lnTo>
                    <a:pt x="75" y="85"/>
                  </a:lnTo>
                  <a:lnTo>
                    <a:pt x="96" y="66"/>
                  </a:lnTo>
                  <a:lnTo>
                    <a:pt x="98" y="39"/>
                  </a:lnTo>
                  <a:lnTo>
                    <a:pt x="80" y="12"/>
                  </a:lnTo>
                  <a:lnTo>
                    <a:pt x="88" y="0"/>
                  </a:lnTo>
                  <a:lnTo>
                    <a:pt x="115" y="25"/>
                  </a:lnTo>
                  <a:lnTo>
                    <a:pt x="148" y="31"/>
                  </a:lnTo>
                  <a:lnTo>
                    <a:pt x="155" y="48"/>
                  </a:lnTo>
                  <a:lnTo>
                    <a:pt x="155" y="98"/>
                  </a:lnTo>
                  <a:lnTo>
                    <a:pt x="138" y="127"/>
                  </a:lnTo>
                  <a:lnTo>
                    <a:pt x="146" y="156"/>
                  </a:lnTo>
                  <a:lnTo>
                    <a:pt x="138" y="177"/>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sp>
          <p:nvSpPr>
            <p:cNvPr id="88" name="Freeform 38"/>
            <p:cNvSpPr>
              <a:spLocks noChangeAspect="1"/>
            </p:cNvSpPr>
            <p:nvPr/>
          </p:nvSpPr>
          <p:spPr bwMode="gray">
            <a:xfrm>
              <a:off x="-4253798" y="4230776"/>
              <a:ext cx="316975" cy="293984"/>
            </a:xfrm>
            <a:custGeom>
              <a:avLst/>
              <a:gdLst/>
              <a:ahLst/>
              <a:cxnLst>
                <a:cxn ang="0">
                  <a:pos x="32" y="121"/>
                </a:cxn>
                <a:cxn ang="0">
                  <a:pos x="42" y="121"/>
                </a:cxn>
                <a:cxn ang="0">
                  <a:pos x="55" y="108"/>
                </a:cxn>
                <a:cxn ang="0">
                  <a:pos x="24" y="4"/>
                </a:cxn>
                <a:cxn ang="0">
                  <a:pos x="42" y="0"/>
                </a:cxn>
                <a:cxn ang="0">
                  <a:pos x="136" y="0"/>
                </a:cxn>
                <a:cxn ang="0">
                  <a:pos x="142" y="23"/>
                </a:cxn>
                <a:cxn ang="0">
                  <a:pos x="168" y="37"/>
                </a:cxn>
                <a:cxn ang="0">
                  <a:pos x="172" y="71"/>
                </a:cxn>
                <a:cxn ang="0">
                  <a:pos x="153" y="79"/>
                </a:cxn>
                <a:cxn ang="0">
                  <a:pos x="157" y="96"/>
                </a:cxn>
                <a:cxn ang="0">
                  <a:pos x="182" y="115"/>
                </a:cxn>
                <a:cxn ang="0">
                  <a:pos x="247" y="150"/>
                </a:cxn>
                <a:cxn ang="0">
                  <a:pos x="247" y="167"/>
                </a:cxn>
                <a:cxn ang="0">
                  <a:pos x="239" y="179"/>
                </a:cxn>
                <a:cxn ang="0">
                  <a:pos x="257" y="206"/>
                </a:cxn>
                <a:cxn ang="0">
                  <a:pos x="255" y="233"/>
                </a:cxn>
                <a:cxn ang="0">
                  <a:pos x="234" y="252"/>
                </a:cxn>
                <a:cxn ang="0">
                  <a:pos x="216" y="242"/>
                </a:cxn>
                <a:cxn ang="0">
                  <a:pos x="153" y="271"/>
                </a:cxn>
                <a:cxn ang="0">
                  <a:pos x="67" y="231"/>
                </a:cxn>
                <a:cxn ang="0">
                  <a:pos x="36" y="227"/>
                </a:cxn>
                <a:cxn ang="0">
                  <a:pos x="26" y="227"/>
                </a:cxn>
                <a:cxn ang="0">
                  <a:pos x="13" y="240"/>
                </a:cxn>
                <a:cxn ang="0">
                  <a:pos x="0" y="186"/>
                </a:cxn>
                <a:cxn ang="0">
                  <a:pos x="32" y="121"/>
                </a:cxn>
              </a:cxnLst>
              <a:rect l="0" t="0" r="r" b="b"/>
              <a:pathLst>
                <a:path w="257" h="271">
                  <a:moveTo>
                    <a:pt x="32" y="121"/>
                  </a:moveTo>
                  <a:lnTo>
                    <a:pt x="42" y="121"/>
                  </a:lnTo>
                  <a:lnTo>
                    <a:pt x="55" y="108"/>
                  </a:lnTo>
                  <a:lnTo>
                    <a:pt x="24" y="4"/>
                  </a:lnTo>
                  <a:lnTo>
                    <a:pt x="42" y="0"/>
                  </a:lnTo>
                  <a:lnTo>
                    <a:pt x="136" y="0"/>
                  </a:lnTo>
                  <a:lnTo>
                    <a:pt x="142" y="23"/>
                  </a:lnTo>
                  <a:lnTo>
                    <a:pt x="168" y="37"/>
                  </a:lnTo>
                  <a:lnTo>
                    <a:pt x="172" y="71"/>
                  </a:lnTo>
                  <a:lnTo>
                    <a:pt x="153" y="79"/>
                  </a:lnTo>
                  <a:lnTo>
                    <a:pt x="157" y="96"/>
                  </a:lnTo>
                  <a:lnTo>
                    <a:pt x="182" y="115"/>
                  </a:lnTo>
                  <a:lnTo>
                    <a:pt x="247" y="150"/>
                  </a:lnTo>
                  <a:lnTo>
                    <a:pt x="247" y="167"/>
                  </a:lnTo>
                  <a:lnTo>
                    <a:pt x="239" y="179"/>
                  </a:lnTo>
                  <a:lnTo>
                    <a:pt x="257" y="206"/>
                  </a:lnTo>
                  <a:lnTo>
                    <a:pt x="255" y="233"/>
                  </a:lnTo>
                  <a:lnTo>
                    <a:pt x="234" y="252"/>
                  </a:lnTo>
                  <a:lnTo>
                    <a:pt x="216" y="242"/>
                  </a:lnTo>
                  <a:lnTo>
                    <a:pt x="153" y="271"/>
                  </a:lnTo>
                  <a:lnTo>
                    <a:pt x="67" y="231"/>
                  </a:lnTo>
                  <a:lnTo>
                    <a:pt x="36" y="227"/>
                  </a:lnTo>
                  <a:lnTo>
                    <a:pt x="26" y="227"/>
                  </a:lnTo>
                  <a:lnTo>
                    <a:pt x="13" y="240"/>
                  </a:lnTo>
                  <a:lnTo>
                    <a:pt x="0" y="186"/>
                  </a:lnTo>
                  <a:lnTo>
                    <a:pt x="32" y="121"/>
                  </a:lnTo>
                  <a:close/>
                </a:path>
              </a:pathLst>
            </a:custGeom>
            <a:grpFill/>
            <a:ln w="3175" cap="flat" cmpd="sng">
              <a:solidFill>
                <a:schemeClr val="bg1"/>
              </a:solidFill>
              <a:prstDash val="solid"/>
              <a:round/>
              <a:headEnd type="none" w="med" len="med"/>
              <a:tailEnd type="none" w="med" len="med"/>
            </a:ln>
            <a:effectLst/>
          </p:spPr>
          <p:txBody>
            <a:bodyPr wrap="none" lIns="0" tIns="0" rIns="0" bIns="0" anchor="ctr" anchorCtr="0"/>
            <a:lstStyle/>
            <a:p>
              <a:pPr algn="ctr"/>
              <a:endParaRPr lang="ja-JP" altLang="en-US" sz="1200" dirty="0">
                <a:solidFill>
                  <a:prstClr val="black"/>
                </a:solidFill>
              </a:endParaRPr>
            </a:p>
          </p:txBody>
        </p:sp>
      </p:gr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26</a:t>
            </a:fld>
            <a:endParaRPr lang="ja-JP" altLang="en-US" dirty="0">
              <a:solidFill>
                <a:prstClr val="black"/>
              </a:solidFill>
            </a:endParaRPr>
          </a:p>
        </p:txBody>
      </p:sp>
      <p:sp>
        <p:nvSpPr>
          <p:cNvPr id="59"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２－２－３－②</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大阪</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関西の強みを活かしたニューツーリズムの創出</a:t>
            </a:r>
            <a:endParaRPr lang="en-US" altLang="ja-JP"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61" name="テキスト ボックス 60"/>
          <p:cNvSpPr txBox="1"/>
          <p:nvPr/>
        </p:nvSpPr>
        <p:spPr>
          <a:xfrm>
            <a:off x="556945" y="2284166"/>
            <a:ext cx="5965862" cy="973879"/>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0"/>
              </a:spcBef>
            </a:pPr>
            <a:r>
              <a:rPr lang="ja-JP" altLang="en-US" dirty="0" smtClean="0">
                <a:latin typeface="ＭＳ Ｐゴシック" panose="020B0600070205080204" pitchFamily="50" charset="-128"/>
                <a:ea typeface="ＭＳ Ｐゴシック" panose="020B0600070205080204" pitchFamily="50" charset="-128"/>
              </a:rPr>
              <a:t>周辺</a:t>
            </a:r>
            <a:r>
              <a:rPr lang="ja-JP" altLang="en-US" dirty="0">
                <a:latin typeface="ＭＳ Ｐゴシック" panose="020B0600070205080204" pitchFamily="50" charset="-128"/>
                <a:ea typeface="ＭＳ Ｐゴシック" panose="020B0600070205080204" pitchFamily="50" charset="-128"/>
              </a:rPr>
              <a:t>に集積する関連</a:t>
            </a:r>
            <a:r>
              <a:rPr lang="ja-JP" altLang="en-US" dirty="0" smtClean="0">
                <a:latin typeface="ＭＳ Ｐゴシック" panose="020B0600070205080204" pitchFamily="50" charset="-128"/>
                <a:ea typeface="ＭＳ Ｐゴシック" panose="020B0600070205080204" pitchFamily="50" charset="-128"/>
              </a:rPr>
              <a:t>産業や観光資源等を</a:t>
            </a:r>
            <a:r>
              <a:rPr lang="ja-JP" altLang="en-US" dirty="0">
                <a:latin typeface="ＭＳ Ｐゴシック" panose="020B0600070205080204" pitchFamily="50" charset="-128"/>
                <a:ea typeface="ＭＳ Ｐゴシック" panose="020B0600070205080204" pitchFamily="50" charset="-128"/>
              </a:rPr>
              <a:t>活用</a:t>
            </a:r>
            <a:r>
              <a:rPr lang="ja-JP" altLang="en-US" dirty="0" smtClean="0">
                <a:latin typeface="ＭＳ Ｐゴシック" panose="020B0600070205080204" pitchFamily="50" charset="-128"/>
                <a:ea typeface="ＭＳ Ｐゴシック" panose="020B0600070205080204" pitchFamily="50" charset="-128"/>
              </a:rPr>
              <a:t>し</a:t>
            </a:r>
            <a:r>
              <a:rPr lang="ja-JP" altLang="en-US" dirty="0" smtClean="0">
                <a:solidFill>
                  <a:srgbClr val="FF0000"/>
                </a:solidFill>
                <a:latin typeface="ＭＳ Ｐゴシック" panose="020B0600070205080204" pitchFamily="50" charset="-128"/>
                <a:ea typeface="ＭＳ Ｐゴシック" panose="020B0600070205080204" pitchFamily="50" charset="-128"/>
              </a:rPr>
              <a:t>、</a:t>
            </a:r>
            <a:r>
              <a:rPr lang="ja-JP" altLang="en-US" dirty="0" smtClean="0">
                <a:latin typeface="ＭＳ Ｐゴシック" panose="020B0600070205080204" pitchFamily="50" charset="-128"/>
                <a:ea typeface="ＭＳ Ｐゴシック" panose="020B0600070205080204" pitchFamily="50" charset="-128"/>
              </a:rPr>
              <a:t>「多様で心身ともに健康な生き方」を提案するウェルネスツーリズム</a:t>
            </a:r>
            <a:endParaRPr lang="ja-JP" altLang="ja-JP" dirty="0">
              <a:latin typeface="ＭＳ Ｐゴシック" panose="020B0600070205080204" pitchFamily="50" charset="-128"/>
              <a:ea typeface="ＭＳ Ｐゴシック" panose="020B0600070205080204" pitchFamily="50" charset="-128"/>
            </a:endParaRPr>
          </a:p>
          <a:p>
            <a:pPr>
              <a:spcBef>
                <a:spcPts val="300"/>
              </a:spcBef>
            </a:pPr>
            <a:r>
              <a:rPr lang="ja-JP" altLang="en-US" dirty="0" smtClean="0">
                <a:latin typeface="ＭＳ Ｐゴシック" panose="020B0600070205080204" pitchFamily="50" charset="-128"/>
                <a:ea typeface="ＭＳ Ｐゴシック" panose="020B0600070205080204" pitchFamily="50" charset="-128"/>
              </a:rPr>
              <a:t>大阪・関西に</a:t>
            </a:r>
            <a:r>
              <a:rPr lang="ja-JP" altLang="en-US" dirty="0">
                <a:latin typeface="ＭＳ Ｐゴシック" panose="020B0600070205080204" pitchFamily="50" charset="-128"/>
                <a:ea typeface="ＭＳ Ｐゴシック" panose="020B0600070205080204" pitchFamily="50" charset="-128"/>
              </a:rPr>
              <a:t>集積するプロスポーツやスポーツ施設を活用したスポーツ</a:t>
            </a:r>
            <a:r>
              <a:rPr lang="ja-JP" altLang="en-US" dirty="0" smtClean="0">
                <a:latin typeface="ＭＳ Ｐゴシック" panose="020B0600070205080204" pitchFamily="50" charset="-128"/>
                <a:ea typeface="ＭＳ Ｐゴシック" panose="020B0600070205080204" pitchFamily="50" charset="-128"/>
              </a:rPr>
              <a:t>観戦、スポーツイベント</a:t>
            </a:r>
            <a:r>
              <a:rPr lang="ja-JP" altLang="en-US" dirty="0">
                <a:latin typeface="ＭＳ Ｐゴシック" panose="020B0600070205080204" pitchFamily="50" charset="-128"/>
                <a:ea typeface="ＭＳ Ｐゴシック" panose="020B0600070205080204" pitchFamily="50" charset="-128"/>
              </a:rPr>
              <a:t>への</a:t>
            </a:r>
            <a:r>
              <a:rPr lang="ja-JP" altLang="en-US" dirty="0" smtClean="0">
                <a:latin typeface="ＭＳ Ｐゴシック" panose="020B0600070205080204" pitchFamily="50" charset="-128"/>
                <a:ea typeface="ＭＳ Ｐゴシック" panose="020B0600070205080204" pitchFamily="50" charset="-128"/>
              </a:rPr>
              <a:t>参加</a:t>
            </a:r>
            <a:endParaRPr lang="en-US" altLang="ja-JP" dirty="0" smtClean="0">
              <a:latin typeface="ＭＳ Ｐゴシック" panose="020B0600070205080204" pitchFamily="50" charset="-128"/>
              <a:ea typeface="ＭＳ Ｐゴシック" panose="020B0600070205080204" pitchFamily="50" charset="-128"/>
            </a:endParaRPr>
          </a:p>
          <a:p>
            <a:pPr marL="85725" indent="0">
              <a:spcBef>
                <a:spcPts val="0"/>
              </a:spcBef>
              <a:buNone/>
            </a:pPr>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を目的と</a:t>
            </a:r>
            <a:r>
              <a:rPr lang="ja-JP" altLang="en-US" dirty="0">
                <a:latin typeface="ＭＳ Ｐゴシック" panose="020B0600070205080204" pitchFamily="50" charset="-128"/>
                <a:ea typeface="ＭＳ Ｐゴシック" panose="020B0600070205080204" pitchFamily="50" charset="-128"/>
              </a:rPr>
              <a:t>した</a:t>
            </a:r>
            <a:r>
              <a:rPr lang="ja-JP" altLang="en-US" dirty="0" smtClean="0">
                <a:latin typeface="ＭＳ Ｐゴシック" panose="020B0600070205080204" pitchFamily="50" charset="-128"/>
                <a:ea typeface="ＭＳ Ｐゴシック" panose="020B0600070205080204" pitchFamily="50" charset="-128"/>
              </a:rPr>
              <a:t>スポーツツーリズム</a:t>
            </a:r>
            <a:endParaRPr lang="en-US" altLang="ja-JP" dirty="0" smtClean="0">
              <a:latin typeface="ＭＳ Ｐゴシック" panose="020B0600070205080204" pitchFamily="50" charset="-128"/>
              <a:ea typeface="ＭＳ Ｐゴシック" panose="020B0600070205080204" pitchFamily="50" charset="-128"/>
            </a:endParaRPr>
          </a:p>
          <a:p>
            <a:pPr>
              <a:spcBef>
                <a:spcPts val="300"/>
              </a:spcBef>
            </a:pPr>
            <a:r>
              <a:rPr lang="ja-JP" altLang="en-US" dirty="0">
                <a:latin typeface="ＭＳ Ｐゴシック" panose="020B0600070205080204" pitchFamily="50" charset="-128"/>
                <a:ea typeface="ＭＳ Ｐゴシック" panose="020B0600070205080204" pitchFamily="50" charset="-128"/>
              </a:rPr>
              <a:t>地域に</a:t>
            </a:r>
            <a:r>
              <a:rPr lang="ja-JP" altLang="en-US" dirty="0" smtClean="0">
                <a:latin typeface="ＭＳ Ｐゴシック" panose="020B0600070205080204" pitchFamily="50" charset="-128"/>
                <a:ea typeface="ＭＳ Ｐゴシック" panose="020B0600070205080204" pitchFamily="50" charset="-128"/>
              </a:rPr>
              <a:t>根ざした伝統的</a:t>
            </a:r>
            <a:r>
              <a:rPr lang="ja-JP" altLang="en-US" dirty="0">
                <a:latin typeface="ＭＳ Ｐゴシック" panose="020B0600070205080204" pitchFamily="50" charset="-128"/>
                <a:ea typeface="ＭＳ Ｐゴシック" panose="020B0600070205080204" pitchFamily="50" charset="-128"/>
              </a:rPr>
              <a:t>な食文化や、その土地固有の食材・飲料を楽しむことを目的としたフードツーリズム</a:t>
            </a:r>
            <a:endParaRPr lang="ja-JP" altLang="ja-JP" dirty="0">
              <a:latin typeface="ＭＳ Ｐゴシック" panose="020B0600070205080204" pitchFamily="50" charset="-128"/>
              <a:ea typeface="ＭＳ Ｐゴシック" panose="020B0600070205080204" pitchFamily="50" charset="-128"/>
            </a:endParaRPr>
          </a:p>
        </p:txBody>
      </p:sp>
      <p:sp>
        <p:nvSpPr>
          <p:cNvPr id="62"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sp>
        <p:nvSpPr>
          <p:cNvPr id="63" name="タイトル 4"/>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mtClean="0"/>
              <a:t/>
            </a:r>
            <a:br>
              <a:rPr lang="en-US" altLang="ja-JP" smtClean="0"/>
            </a:br>
            <a:endParaRPr lang="ja-JP" altLang="en-US" dirty="0"/>
          </a:p>
        </p:txBody>
      </p:sp>
      <p:pic>
        <p:nvPicPr>
          <p:cNvPr id="77" name="図 76">
            <a:extLst>
              <a:ext uri="{FF2B5EF4-FFF2-40B4-BE49-F238E27FC236}">
                <a16:creationId xmlns:a16="http://schemas.microsoft.com/office/drawing/2014/main" id="{1CB81BB1-355B-404C-91EB-6C0CB68E4D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3216" y="8481392"/>
            <a:ext cx="1151954" cy="976857"/>
          </a:xfrm>
          <a:prstGeom prst="rect">
            <a:avLst/>
          </a:prstGeom>
        </p:spPr>
      </p:pic>
      <p:sp>
        <p:nvSpPr>
          <p:cNvPr id="23" name="角丸四角形 22"/>
          <p:cNvSpPr/>
          <p:nvPr/>
        </p:nvSpPr>
        <p:spPr bwMode="gray">
          <a:xfrm>
            <a:off x="4566806" y="4305479"/>
            <a:ext cx="752329"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サイクリング</a:t>
            </a:r>
          </a:p>
        </p:txBody>
      </p:sp>
      <p:sp>
        <p:nvSpPr>
          <p:cNvPr id="2056" name="AutoShape 8" descr="「禅」の画像検索結果"/>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7" name="AutoShape 10" descr="「禅」の画像検索結果"/>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58" name="AutoShape 12" descr="「禅」の画像検索結果"/>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68" name="グループ化 67"/>
          <p:cNvGrpSpPr/>
          <p:nvPr/>
        </p:nvGrpSpPr>
        <p:grpSpPr>
          <a:xfrm>
            <a:off x="452799" y="291229"/>
            <a:ext cx="5956665" cy="629079"/>
            <a:chOff x="639588" y="159494"/>
            <a:chExt cx="5956665" cy="629079"/>
          </a:xfrm>
        </p:grpSpPr>
        <p:sp>
          <p:nvSpPr>
            <p:cNvPr id="70" name="ホームベース 6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日本観光の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ゲートウェイの形成</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74" name="正方形/長方形 7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送客施設</a:t>
              </a:r>
              <a:endParaRPr lang="zh-TW" altLang="en-US" sz="1000" b="1" dirty="0">
                <a:latin typeface="+mn-ea"/>
              </a:endParaRPr>
            </a:p>
          </p:txBody>
        </p:sp>
      </p:gr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55"/>
          <a:stretch/>
        </p:blipFill>
        <p:spPr bwMode="auto">
          <a:xfrm>
            <a:off x="520045" y="8337376"/>
            <a:ext cx="1656810"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図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7538" y="8487655"/>
            <a:ext cx="1413209" cy="989246"/>
          </a:xfrm>
          <a:prstGeom prst="rect">
            <a:avLst/>
          </a:prstGeom>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l="10463" b="10836"/>
          <a:stretch/>
        </p:blipFill>
        <p:spPr>
          <a:xfrm>
            <a:off x="3777068" y="8496889"/>
            <a:ext cx="1488922" cy="989246"/>
          </a:xfrm>
          <a:prstGeom prst="rect">
            <a:avLst/>
          </a:prstGeom>
        </p:spPr>
      </p:pic>
      <p:sp>
        <p:nvSpPr>
          <p:cNvPr id="67" name="正方形/長方形 66"/>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9" name="テキスト ボックス 68"/>
          <p:cNvSpPr txBox="1"/>
          <p:nvPr/>
        </p:nvSpPr>
        <p:spPr>
          <a:xfrm>
            <a:off x="551504" y="1630738"/>
            <a:ext cx="5940000" cy="60581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周辺の地域と連携して、ウェルネスやフード、スポーツなど大阪・関西の強みを活かしたテーマで</a:t>
            </a:r>
            <a:r>
              <a:rPr lang="ja-JP" altLang="en-US" sz="1000" dirty="0" smtClean="0">
                <a:latin typeface="ＭＳ Ｐゴシック" panose="020B0600070205080204" pitchFamily="50" charset="-128"/>
                <a:ea typeface="ＭＳ Ｐゴシック" panose="020B0600070205080204" pitchFamily="50" charset="-128"/>
              </a:rPr>
              <a:t>、体験型・</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交流型</a:t>
            </a:r>
            <a:r>
              <a:rPr lang="ja-JP" altLang="en-US" sz="1000" dirty="0">
                <a:latin typeface="ＭＳ Ｐゴシック" panose="020B0600070205080204" pitchFamily="50" charset="-128"/>
                <a:ea typeface="ＭＳ Ｐゴシック" panose="020B0600070205080204" pitchFamily="50" charset="-128"/>
              </a:rPr>
              <a:t>の要素を取り入れた、大阪ＩＲ発の付加価値が高くオリジナリティあふれるニューツーリズムの創出</a:t>
            </a:r>
            <a:r>
              <a:rPr lang="ja-JP" altLang="en-US" sz="1000" dirty="0" smtClean="0">
                <a:latin typeface="ＭＳ Ｐゴシック" panose="020B0600070205080204" pitchFamily="50" charset="-128"/>
                <a:ea typeface="ＭＳ Ｐゴシック" panose="020B0600070205080204" pitchFamily="50" charset="-128"/>
              </a:rPr>
              <a:t>に</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より</a:t>
            </a:r>
            <a:r>
              <a:rPr lang="ja-JP" altLang="en-US" sz="1000" dirty="0">
                <a:latin typeface="ＭＳ Ｐゴシック" panose="020B0600070205080204" pitchFamily="50" charset="-128"/>
                <a:ea typeface="ＭＳ Ｐゴシック" panose="020B0600070205080204" pitchFamily="50" charset="-128"/>
              </a:rPr>
              <a:t>、大阪を拠点とする広域観光を促進する。</a:t>
            </a:r>
          </a:p>
        </p:txBody>
      </p:sp>
      <p:sp>
        <p:nvSpPr>
          <p:cNvPr id="94" name="左右矢印 93"/>
          <p:cNvSpPr/>
          <p:nvPr/>
        </p:nvSpPr>
        <p:spPr bwMode="gray">
          <a:xfrm>
            <a:off x="5157192" y="4456422"/>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5" name="角丸四角形 94"/>
          <p:cNvSpPr/>
          <p:nvPr/>
        </p:nvSpPr>
        <p:spPr bwMode="gray">
          <a:xfrm>
            <a:off x="5694982" y="4424854"/>
            <a:ext cx="862581"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中部・北陸</a:t>
            </a:r>
            <a:r>
              <a:rPr kumimoji="1" lang="en-US" altLang="ja-JP" sz="1100" dirty="0" smtClean="0"/>
              <a:t/>
            </a:r>
            <a:br>
              <a:rPr kumimoji="1" lang="en-US" altLang="ja-JP" sz="1100" dirty="0" smtClean="0"/>
            </a:br>
            <a:r>
              <a:rPr kumimoji="1" lang="ja-JP" altLang="en-US" sz="1100" dirty="0" smtClean="0"/>
              <a:t>との連携</a:t>
            </a:r>
          </a:p>
        </p:txBody>
      </p:sp>
      <p:sp>
        <p:nvSpPr>
          <p:cNvPr id="108" name="角丸四角形 107"/>
          <p:cNvSpPr/>
          <p:nvPr/>
        </p:nvSpPr>
        <p:spPr bwMode="gray">
          <a:xfrm>
            <a:off x="1905514" y="3742083"/>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0" name="角丸四角形 109"/>
          <p:cNvSpPr/>
          <p:nvPr/>
        </p:nvSpPr>
        <p:spPr bwMode="gray">
          <a:xfrm>
            <a:off x="3857230" y="7826467"/>
            <a:ext cx="943398"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マリンスポーツ</a:t>
            </a:r>
          </a:p>
        </p:txBody>
      </p:sp>
      <p:sp>
        <p:nvSpPr>
          <p:cNvPr id="111" name="角丸四角形 110"/>
          <p:cNvSpPr/>
          <p:nvPr/>
        </p:nvSpPr>
        <p:spPr bwMode="gray">
          <a:xfrm>
            <a:off x="3110377" y="7809955"/>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12" name="円弧 111"/>
          <p:cNvSpPr/>
          <p:nvPr/>
        </p:nvSpPr>
        <p:spPr>
          <a:xfrm>
            <a:off x="2548625" y="4761033"/>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円弧 112"/>
          <p:cNvSpPr/>
          <p:nvPr/>
        </p:nvSpPr>
        <p:spPr>
          <a:xfrm rot="5400000">
            <a:off x="2419930" y="5059008"/>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5" name="円弧 114"/>
          <p:cNvSpPr/>
          <p:nvPr/>
        </p:nvSpPr>
        <p:spPr>
          <a:xfrm rot="16200000">
            <a:off x="2137498" y="469736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6" name="右矢印 282"/>
          <p:cNvSpPr/>
          <p:nvPr/>
        </p:nvSpPr>
        <p:spPr bwMode="gray">
          <a:xfrm rot="18469315">
            <a:off x="2953505" y="4829563"/>
            <a:ext cx="1878430"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7" name="右矢印 282"/>
          <p:cNvSpPr/>
          <p:nvPr/>
        </p:nvSpPr>
        <p:spPr bwMode="gray">
          <a:xfrm rot="14049061">
            <a:off x="1369017" y="4752371"/>
            <a:ext cx="229525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8" name="右矢印 282"/>
          <p:cNvSpPr/>
          <p:nvPr/>
        </p:nvSpPr>
        <p:spPr bwMode="gray">
          <a:xfrm rot="6349764">
            <a:off x="2233348" y="652347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19" name="右矢印 282"/>
          <p:cNvSpPr/>
          <p:nvPr/>
        </p:nvSpPr>
        <p:spPr bwMode="gray">
          <a:xfrm rot="2370011">
            <a:off x="3276722" y="6120435"/>
            <a:ext cx="1719336" cy="450386"/>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C4D600"/>
              </a:gs>
              <a:gs pos="50000">
                <a:srgbClr val="046A38"/>
              </a:gs>
              <a:gs pos="98000">
                <a:schemeClr val="accent2"/>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2" name="角丸四角形 101"/>
          <p:cNvSpPr/>
          <p:nvPr/>
        </p:nvSpPr>
        <p:spPr bwMode="gray">
          <a:xfrm>
            <a:off x="4017587" y="6403604"/>
            <a:ext cx="822277"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森林セラピー</a:t>
            </a:r>
          </a:p>
        </p:txBody>
      </p:sp>
      <p:sp>
        <p:nvSpPr>
          <p:cNvPr id="90" name="角丸四角形 89"/>
          <p:cNvSpPr/>
          <p:nvPr/>
        </p:nvSpPr>
        <p:spPr bwMode="gray">
          <a:xfrm>
            <a:off x="4120821" y="5178418"/>
            <a:ext cx="280635"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禅</a:t>
            </a:r>
          </a:p>
        </p:txBody>
      </p:sp>
      <p:sp>
        <p:nvSpPr>
          <p:cNvPr id="91" name="角丸四角形 90"/>
          <p:cNvSpPr/>
          <p:nvPr/>
        </p:nvSpPr>
        <p:spPr bwMode="gray">
          <a:xfrm>
            <a:off x="4014368" y="5403457"/>
            <a:ext cx="409432"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お茶</a:t>
            </a:r>
          </a:p>
        </p:txBody>
      </p:sp>
      <p:sp>
        <p:nvSpPr>
          <p:cNvPr id="89" name="角丸四角形 88"/>
          <p:cNvSpPr/>
          <p:nvPr/>
        </p:nvSpPr>
        <p:spPr bwMode="gray">
          <a:xfrm>
            <a:off x="3751246" y="4960643"/>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懐石料理</a:t>
            </a:r>
          </a:p>
        </p:txBody>
      </p:sp>
      <p:sp>
        <p:nvSpPr>
          <p:cNvPr id="96" name="角丸四角形 95"/>
          <p:cNvSpPr/>
          <p:nvPr/>
        </p:nvSpPr>
        <p:spPr bwMode="gray">
          <a:xfrm>
            <a:off x="3341814" y="5178418"/>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検診</a:t>
            </a:r>
          </a:p>
        </p:txBody>
      </p:sp>
      <p:sp>
        <p:nvSpPr>
          <p:cNvPr id="98" name="角丸四角形 97"/>
          <p:cNvSpPr/>
          <p:nvPr/>
        </p:nvSpPr>
        <p:spPr bwMode="gray">
          <a:xfrm>
            <a:off x="3229514" y="5413174"/>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粉もの</a:t>
            </a:r>
          </a:p>
        </p:txBody>
      </p:sp>
      <p:sp>
        <p:nvSpPr>
          <p:cNvPr id="99" name="角丸四角形 98"/>
          <p:cNvSpPr/>
          <p:nvPr/>
        </p:nvSpPr>
        <p:spPr bwMode="gray">
          <a:xfrm>
            <a:off x="3341814" y="5662636"/>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美容</a:t>
            </a:r>
          </a:p>
        </p:txBody>
      </p:sp>
      <p:sp>
        <p:nvSpPr>
          <p:cNvPr id="101" name="角丸四角形 100"/>
          <p:cNvSpPr/>
          <p:nvPr/>
        </p:nvSpPr>
        <p:spPr bwMode="gray">
          <a:xfrm>
            <a:off x="3413209" y="5889632"/>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ワイン</a:t>
            </a:r>
          </a:p>
        </p:txBody>
      </p:sp>
      <p:sp>
        <p:nvSpPr>
          <p:cNvPr id="103" name="角丸四角形 102"/>
          <p:cNvSpPr/>
          <p:nvPr/>
        </p:nvSpPr>
        <p:spPr bwMode="gray">
          <a:xfrm>
            <a:off x="2239809" y="5681445"/>
            <a:ext cx="1009074"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スポーツイベント</a:t>
            </a:r>
          </a:p>
        </p:txBody>
      </p:sp>
      <p:sp>
        <p:nvSpPr>
          <p:cNvPr id="104" name="角丸四角形 103"/>
          <p:cNvSpPr/>
          <p:nvPr/>
        </p:nvSpPr>
        <p:spPr bwMode="gray">
          <a:xfrm>
            <a:off x="2421987" y="5426449"/>
            <a:ext cx="532260"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日本酒</a:t>
            </a:r>
          </a:p>
        </p:txBody>
      </p:sp>
      <p:sp>
        <p:nvSpPr>
          <p:cNvPr id="105" name="角丸四角形 104"/>
          <p:cNvSpPr/>
          <p:nvPr/>
        </p:nvSpPr>
        <p:spPr bwMode="gray">
          <a:xfrm>
            <a:off x="2483401" y="5122682"/>
            <a:ext cx="409432" cy="156949"/>
          </a:xfrm>
          <a:prstGeom prst="roundRect">
            <a:avLst/>
          </a:prstGeom>
          <a:solidFill>
            <a:srgbClr val="FFFF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温泉</a:t>
            </a:r>
          </a:p>
        </p:txBody>
      </p:sp>
      <p:sp>
        <p:nvSpPr>
          <p:cNvPr id="106" name="角丸四角形 105"/>
          <p:cNvSpPr/>
          <p:nvPr/>
        </p:nvSpPr>
        <p:spPr bwMode="gray">
          <a:xfrm>
            <a:off x="1947730" y="4388673"/>
            <a:ext cx="948513"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パラグライダー</a:t>
            </a:r>
          </a:p>
        </p:txBody>
      </p:sp>
      <p:pic>
        <p:nvPicPr>
          <p:cNvPr id="120" name="図 119"/>
          <p:cNvPicPr>
            <a:picLocks noChangeAspect="1"/>
          </p:cNvPicPr>
          <p:nvPr/>
        </p:nvPicPr>
        <p:blipFill rotWithShape="1">
          <a:blip r:embed="rId8">
            <a:extLst>
              <a:ext uri="{28A0092B-C50C-407E-A947-70E740481C1C}">
                <a14:useLocalDpi xmlns:a14="http://schemas.microsoft.com/office/drawing/2010/main" val="0"/>
              </a:ext>
            </a:extLst>
          </a:blip>
          <a:srcRect l="8013" r="9657"/>
          <a:stretch/>
        </p:blipFill>
        <p:spPr>
          <a:xfrm>
            <a:off x="493218" y="6198896"/>
            <a:ext cx="1663524" cy="955318"/>
          </a:xfrm>
          <a:prstGeom prst="rect">
            <a:avLst/>
          </a:prstGeom>
        </p:spPr>
      </p:pic>
      <p:grpSp>
        <p:nvGrpSpPr>
          <p:cNvPr id="121" name="グループ化 120"/>
          <p:cNvGrpSpPr/>
          <p:nvPr/>
        </p:nvGrpSpPr>
        <p:grpSpPr>
          <a:xfrm>
            <a:off x="620688" y="5791654"/>
            <a:ext cx="1029864" cy="292480"/>
            <a:chOff x="6937216" y="4988808"/>
            <a:chExt cx="1029864" cy="292480"/>
          </a:xfrm>
        </p:grpSpPr>
        <p:sp>
          <p:nvSpPr>
            <p:cNvPr id="122" name="角丸四角形 121"/>
            <p:cNvSpPr/>
            <p:nvPr/>
          </p:nvSpPr>
          <p:spPr bwMode="gray">
            <a:xfrm>
              <a:off x="6937216" y="4988808"/>
              <a:ext cx="1029864" cy="292480"/>
            </a:xfrm>
            <a:prstGeom prst="roundRect">
              <a:avLst/>
            </a:prstGeom>
            <a:solidFill>
              <a:srgbClr val="A0DCFF"/>
            </a:solidFill>
            <a:ln w="12700" algn="ctr">
              <a:solidFill>
                <a:srgbClr val="BBBCBC"/>
              </a:solidFill>
              <a:miter lim="800000"/>
              <a:headEnd/>
              <a:tailEnd/>
            </a:ln>
            <a:effectLst>
              <a:glow rad="127000">
                <a:srgbClr val="A0DCFF"/>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3" name="テキスト ボックス 122"/>
            <p:cNvSpPr txBox="1"/>
            <p:nvPr/>
          </p:nvSpPr>
          <p:spPr>
            <a:xfrm>
              <a:off x="7009224" y="5014250"/>
              <a:ext cx="944140"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スポーツ </a:t>
              </a:r>
              <a:r>
                <a:rPr kumimoji="1" lang="en-US" altLang="ja-JP" sz="900" b="1" baseline="40000" dirty="0" smtClean="0">
                  <a:solidFill>
                    <a:schemeClr val="accent4"/>
                  </a:solidFill>
                  <a:effectLst>
                    <a:glow rad="203200">
                      <a:schemeClr val="bg1">
                        <a:alpha val="87000"/>
                      </a:schemeClr>
                    </a:glow>
                  </a:effectLst>
                  <a:latin typeface="+mn-ea"/>
                  <a:cs typeface="メイリオ" panose="020B0604030504040204" pitchFamily="50" charset="-128"/>
                </a:rPr>
                <a:t>58</a:t>
              </a:r>
              <a:endParaRPr lang="ja-JP" altLang="en-US" sz="9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pic>
        <p:nvPicPr>
          <p:cNvPr id="124" name="図 1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25" y="7171805"/>
            <a:ext cx="1658617" cy="1144187"/>
          </a:xfrm>
          <a:prstGeom prst="rect">
            <a:avLst/>
          </a:prstGeom>
        </p:spPr>
      </p:pic>
      <p:pic>
        <p:nvPicPr>
          <p:cNvPr id="126" name="Picture 6" descr="露天風呂 温泉 スパ バス 湯 林 山 樹木 水面 ホットスパ 観光 療養 保養"/>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0654" y="7300150"/>
            <a:ext cx="1626717" cy="1119603"/>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グループ化 126"/>
          <p:cNvGrpSpPr/>
          <p:nvPr/>
        </p:nvGrpSpPr>
        <p:grpSpPr>
          <a:xfrm>
            <a:off x="5085184" y="5755495"/>
            <a:ext cx="1343025" cy="292480"/>
            <a:chOff x="6557075" y="6626255"/>
            <a:chExt cx="1343025" cy="292480"/>
          </a:xfrm>
        </p:grpSpPr>
        <p:sp>
          <p:nvSpPr>
            <p:cNvPr id="128" name="角丸四角形 127"/>
            <p:cNvSpPr/>
            <p:nvPr/>
          </p:nvSpPr>
          <p:spPr bwMode="gray">
            <a:xfrm>
              <a:off x="6694911" y="6626255"/>
              <a:ext cx="1029864" cy="292480"/>
            </a:xfrm>
            <a:prstGeom prst="roundRect">
              <a:avLst/>
            </a:prstGeom>
            <a:solidFill>
              <a:srgbClr val="FFFF66"/>
            </a:solidFill>
            <a:ln w="12700" algn="ctr">
              <a:solidFill>
                <a:srgbClr val="BBBCBC"/>
              </a:solidFill>
              <a:miter lim="800000"/>
              <a:headEnd/>
              <a:tailEnd/>
            </a:ln>
            <a:effectLst>
              <a:glow rad="127000">
                <a:srgbClr val="FFFF66"/>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9" name="テキスト ボックス 128"/>
            <p:cNvSpPr txBox="1"/>
            <p:nvPr/>
          </p:nvSpPr>
          <p:spPr>
            <a:xfrm>
              <a:off x="6557075" y="6662414"/>
              <a:ext cx="1343025"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ウェルネス</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6</a:t>
              </a:r>
              <a:r>
                <a:rPr lang="en-US" altLang="ja-JP" sz="1100" b="1" baseline="40000" dirty="0">
                  <a:solidFill>
                    <a:schemeClr val="accent4"/>
                  </a:solidFill>
                  <a:effectLst>
                    <a:glow rad="203200">
                      <a:schemeClr val="bg1">
                        <a:alpha val="87000"/>
                      </a:schemeClr>
                    </a:glow>
                  </a:effectLst>
                  <a:latin typeface="+mn-ea"/>
                  <a:cs typeface="メイリオ" panose="020B0604030504040204" pitchFamily="50" charset="-128"/>
                </a:rPr>
                <a:t>0</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9" name="角丸四角形 108"/>
          <p:cNvSpPr/>
          <p:nvPr/>
        </p:nvSpPr>
        <p:spPr bwMode="gray">
          <a:xfrm>
            <a:off x="3195677" y="6859025"/>
            <a:ext cx="648264" cy="156949"/>
          </a:xfrm>
          <a:prstGeom prst="roundRect">
            <a:avLst/>
          </a:prstGeom>
          <a:solidFill>
            <a:srgbClr val="FF99CC"/>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精進料理</a:t>
            </a:r>
          </a:p>
        </p:txBody>
      </p:sp>
      <p:grpSp>
        <p:nvGrpSpPr>
          <p:cNvPr id="130" name="グループ化 129"/>
          <p:cNvGrpSpPr/>
          <p:nvPr/>
        </p:nvGrpSpPr>
        <p:grpSpPr>
          <a:xfrm>
            <a:off x="3212976" y="8147737"/>
            <a:ext cx="1029864" cy="292480"/>
            <a:chOff x="7365224" y="6224105"/>
            <a:chExt cx="1029864" cy="292480"/>
          </a:xfrm>
        </p:grpSpPr>
        <p:sp>
          <p:nvSpPr>
            <p:cNvPr id="131" name="角丸四角形 130"/>
            <p:cNvSpPr/>
            <p:nvPr/>
          </p:nvSpPr>
          <p:spPr bwMode="gray">
            <a:xfrm>
              <a:off x="7365224" y="6224105"/>
              <a:ext cx="1029864" cy="292480"/>
            </a:xfrm>
            <a:prstGeom prst="roundRect">
              <a:avLst/>
            </a:prstGeom>
            <a:solidFill>
              <a:srgbClr val="FF99CC"/>
            </a:solidFill>
            <a:ln w="12700" algn="ctr">
              <a:solidFill>
                <a:srgbClr val="BBBCBC"/>
              </a:solidFill>
              <a:miter lim="800000"/>
              <a:headEnd/>
              <a:tailEnd/>
            </a:ln>
            <a:effectLst>
              <a:glow rad="127000">
                <a:srgbClr val="FF99CC"/>
              </a:glow>
              <a:softEdge rad="101600"/>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2" name="テキスト ボックス 131"/>
            <p:cNvSpPr txBox="1"/>
            <p:nvPr/>
          </p:nvSpPr>
          <p:spPr>
            <a:xfrm>
              <a:off x="7509240" y="6249144"/>
              <a:ext cx="803527" cy="241980"/>
            </a:xfrm>
            <a:prstGeom prst="rect">
              <a:avLst/>
            </a:prstGeom>
            <a:noFill/>
            <a:effectLst>
              <a:glow>
                <a:schemeClr val="bg1">
                  <a:alpha val="47000"/>
                </a:schemeClr>
              </a:glow>
              <a:softEdge rad="635000"/>
            </a:effectLst>
          </p:spPr>
          <p:txBody>
            <a:bodyPr wrap="square" lIns="36000" tIns="36000" rIns="36000" bIns="36000" rtlCol="0" anchor="ctr" anchorCtr="0">
              <a:spAutoFit/>
            </a:bodyPr>
            <a:lstStyle/>
            <a:p>
              <a:pPr algn="ctr">
                <a:buSzPct val="100000"/>
              </a:pPr>
              <a:r>
                <a:rPr kumimoji="1" lang="ja-JP" altLang="en-US" sz="1100" b="1" dirty="0" smtClean="0">
                  <a:solidFill>
                    <a:schemeClr val="accent4"/>
                  </a:solidFill>
                  <a:effectLst>
                    <a:glow rad="203200">
                      <a:schemeClr val="bg1">
                        <a:alpha val="87000"/>
                      </a:schemeClr>
                    </a:glow>
                  </a:effectLst>
                  <a:latin typeface="+mn-ea"/>
                  <a:cs typeface="メイリオ" panose="020B0604030504040204" pitchFamily="50" charset="-128"/>
                </a:rPr>
                <a:t>フード</a:t>
              </a:r>
              <a:r>
                <a:rPr lang="en-US" altLang="ja-JP" sz="1100" b="1" baseline="40000" dirty="0" smtClean="0">
                  <a:solidFill>
                    <a:schemeClr val="accent4"/>
                  </a:solidFill>
                  <a:effectLst>
                    <a:glow rad="203200">
                      <a:schemeClr val="bg1">
                        <a:alpha val="87000"/>
                      </a:schemeClr>
                    </a:glow>
                  </a:effectLst>
                  <a:latin typeface="+mn-ea"/>
                  <a:cs typeface="メイリオ" panose="020B0604030504040204" pitchFamily="50" charset="-128"/>
                </a:rPr>
                <a:t>59</a:t>
              </a:r>
              <a:endParaRPr lang="ja-JP" altLang="en-US" sz="1100" b="1" cap="small" baseline="4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07" name="角丸四角形 106"/>
          <p:cNvSpPr/>
          <p:nvPr/>
        </p:nvSpPr>
        <p:spPr bwMode="gray">
          <a:xfrm>
            <a:off x="1446940" y="4043040"/>
            <a:ext cx="532260" cy="156949"/>
          </a:xfrm>
          <a:prstGeom prst="roundRect">
            <a:avLst/>
          </a:prstGeom>
          <a:solidFill>
            <a:srgbClr val="A0DCFF"/>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スキー</a:t>
            </a:r>
          </a:p>
        </p:txBody>
      </p:sp>
      <p:sp>
        <p:nvSpPr>
          <p:cNvPr id="133" name="左右矢印 132"/>
          <p:cNvSpPr/>
          <p:nvPr/>
        </p:nvSpPr>
        <p:spPr bwMode="gray">
          <a:xfrm>
            <a:off x="1328954" y="4377649"/>
            <a:ext cx="523875" cy="303413"/>
          </a:xfrm>
          <a:prstGeom prst="leftRightArrow">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4" name="角丸四角形 133"/>
          <p:cNvSpPr/>
          <p:nvPr/>
        </p:nvSpPr>
        <p:spPr bwMode="gray">
          <a:xfrm>
            <a:off x="542071" y="4354009"/>
            <a:ext cx="775488" cy="371897"/>
          </a:xfrm>
          <a:prstGeom prst="roundRect">
            <a:avLst/>
          </a:prstGeom>
          <a:solidFill>
            <a:schemeClr val="accent1"/>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dirty="0" smtClean="0"/>
              <a:t>瀬戸内</a:t>
            </a:r>
            <a:r>
              <a:rPr kumimoji="1" lang="en-US" altLang="ja-JP" sz="1100" dirty="0" smtClean="0"/>
              <a:t/>
            </a:r>
            <a:br>
              <a:rPr kumimoji="1" lang="en-US" altLang="ja-JP" sz="1100" dirty="0" smtClean="0"/>
            </a:br>
            <a:r>
              <a:rPr kumimoji="1" lang="ja-JP" altLang="en-US" sz="1100" dirty="0" smtClean="0"/>
              <a:t>との連携</a:t>
            </a:r>
          </a:p>
        </p:txBody>
      </p:sp>
      <p:sp>
        <p:nvSpPr>
          <p:cNvPr id="114" name="円弧 113"/>
          <p:cNvSpPr/>
          <p:nvPr/>
        </p:nvSpPr>
        <p:spPr>
          <a:xfrm rot="10800000">
            <a:off x="2090641" y="4840380"/>
            <a:ext cx="1945758" cy="2073106"/>
          </a:xfrm>
          <a:prstGeom prst="arc">
            <a:avLst>
              <a:gd name="adj1" fmla="val 16002002"/>
              <a:gd name="adj2" fmla="val 63164"/>
            </a:avLst>
          </a:prstGeom>
          <a:noFill/>
          <a:ln w="114300">
            <a:gradFill flip="none" rotWithShape="1">
              <a:gsLst>
                <a:gs pos="49000">
                  <a:schemeClr val="accent2"/>
                </a:gs>
                <a:gs pos="0">
                  <a:schemeClr val="accent2"/>
                </a:gs>
                <a:gs pos="92000">
                  <a:schemeClr val="accent1">
                    <a:tint val="44500"/>
                    <a:satMod val="160000"/>
                  </a:schemeClr>
                </a:gs>
                <a:gs pos="100000">
                  <a:schemeClr val="accent1">
                    <a:tint val="23500"/>
                    <a:satMod val="160000"/>
                  </a:schemeClr>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46728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27</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①</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世界水準の規模</a:t>
            </a:r>
            <a:r>
              <a:rPr lang="ja-JP" altLang="en-US" sz="1400" dirty="0" smtClean="0">
                <a:latin typeface="+mn-ea"/>
                <a:cs typeface="Meiryo UI" pitchFamily="50" charset="-128"/>
              </a:rPr>
              <a:t>と質を</a:t>
            </a:r>
            <a:r>
              <a:rPr lang="ja-JP" altLang="en-US" sz="1400" dirty="0" smtClean="0">
                <a:solidFill>
                  <a:prstClr val="black"/>
                </a:solidFill>
                <a:latin typeface="+mn-ea"/>
                <a:cs typeface="Meiryo UI" pitchFamily="50" charset="-128"/>
              </a:rPr>
              <a:t>有する宿泊施設</a:t>
            </a:r>
            <a:endParaRPr lang="en-US" altLang="ja-JP" sz="1400" dirty="0" smtClean="0">
              <a:solidFill>
                <a:prstClr val="black"/>
              </a:solidFill>
              <a:latin typeface="+mn-ea"/>
              <a:cs typeface="Meiryo UI" pitchFamily="50" charset="-128"/>
            </a:endParaRPr>
          </a:p>
        </p:txBody>
      </p:sp>
      <p:sp>
        <p:nvSpPr>
          <p:cNvPr id="56" name="テキスト ボックス 55"/>
          <p:cNvSpPr txBox="1"/>
          <p:nvPr/>
        </p:nvSpPr>
        <p:spPr>
          <a:xfrm>
            <a:off x="528564" y="1964152"/>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諸外国のＩ</a:t>
            </a:r>
            <a:r>
              <a:rPr lang="ja-JP" altLang="en-US" dirty="0">
                <a:solidFill>
                  <a:prstClr val="black"/>
                </a:solidFill>
                <a:latin typeface="+mn-ea"/>
                <a:ea typeface="+mn-ea"/>
              </a:rPr>
              <a:t>Ｒ</a:t>
            </a:r>
            <a:r>
              <a:rPr lang="ja-JP" altLang="en-US" dirty="0" smtClean="0">
                <a:solidFill>
                  <a:prstClr val="black"/>
                </a:solidFill>
                <a:latin typeface="+mn-ea"/>
                <a:ea typeface="+mn-ea"/>
              </a:rPr>
              <a:t>や世界水準の宿泊施設に匹敵する客室数を備えた宿泊施設の整備</a:t>
            </a:r>
            <a:endParaRPr lang="en-US" altLang="ja-JP" dirty="0" smtClean="0">
              <a:solidFill>
                <a:prstClr val="black"/>
              </a:solidFill>
              <a:latin typeface="+mn-ea"/>
              <a:ea typeface="+mn-ea"/>
            </a:endParaRPr>
          </a:p>
          <a:p>
            <a:pPr>
              <a:spcBef>
                <a:spcPts val="300"/>
              </a:spcBef>
            </a:pPr>
            <a:r>
              <a:rPr lang="ja-JP" altLang="en-US" dirty="0">
                <a:solidFill>
                  <a:prstClr val="black"/>
                </a:solidFill>
                <a:latin typeface="+mn-ea"/>
                <a:ea typeface="+mn-ea"/>
              </a:rPr>
              <a:t>心安らぐ上質なリゾート空間を体感できるゆとりある客室面積の</a:t>
            </a:r>
            <a:r>
              <a:rPr lang="ja-JP" altLang="en-US" dirty="0" smtClean="0">
                <a:solidFill>
                  <a:prstClr val="black"/>
                </a:solidFill>
                <a:latin typeface="+mn-ea"/>
                <a:ea typeface="+mn-ea"/>
              </a:rPr>
              <a:t>確保</a:t>
            </a:r>
            <a:endParaRPr lang="en-US" altLang="ja-JP" dirty="0" smtClean="0">
              <a:solidFill>
                <a:prstClr val="black"/>
              </a:solidFill>
              <a:latin typeface="+mn-ea"/>
              <a:ea typeface="+mn-ea"/>
            </a:endParaRPr>
          </a:p>
        </p:txBody>
      </p:sp>
      <p:pic>
        <p:nvPicPr>
          <p:cNvPr id="1027" name="Picture 3" descr="\\G0000sv0ns502\b24000$\doc\総務・企画G\★企画G\02 IR構想\05_納品\（１）大阪ＩＲ基本構想（案）及び概要版資料\03_イメージ図等\イメージ画像\11_宿泊施設\Rooms\7\Millenia_suite,_The_Ritz-Carlton.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546" y="4974902"/>
            <a:ext cx="2798807" cy="1480340"/>
          </a:xfrm>
          <a:prstGeom prst="rect">
            <a:avLst/>
          </a:prstGeom>
          <a:noFill/>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625844" y="7135990"/>
            <a:ext cx="2283679"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a:t>
            </a:r>
            <a:r>
              <a:rPr lang="ja-JP" altLang="en-US" sz="1100" dirty="0">
                <a:solidFill>
                  <a:prstClr val="black"/>
                </a:solidFill>
                <a:latin typeface="+mn-ea"/>
              </a:rPr>
              <a:t>諸外国</a:t>
            </a:r>
            <a:r>
              <a:rPr lang="ja-JP" altLang="en-US" sz="1100" dirty="0" smtClean="0">
                <a:solidFill>
                  <a:prstClr val="black"/>
                </a:solidFill>
                <a:latin typeface="+mn-ea"/>
              </a:rPr>
              <a:t>のＩＲの宿泊施設</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30" name="テキスト ボックス 29"/>
          <p:cNvSpPr txBox="1"/>
          <p:nvPr/>
        </p:nvSpPr>
        <p:spPr>
          <a:xfrm>
            <a:off x="3622249" y="7135990"/>
            <a:ext cx="2787216" cy="241980"/>
          </a:xfrm>
          <a:prstGeom prst="rect">
            <a:avLst/>
          </a:prstGeom>
          <a:noFill/>
        </p:spPr>
        <p:txBody>
          <a:bodyPr wrap="square" lIns="36000" tIns="36000" rIns="36000" bIns="36000" rtlCol="0" anchor="ctr" anchorCtr="0">
            <a:spAutoFit/>
          </a:bodyPr>
          <a:lstStyle/>
          <a:p>
            <a:pPr>
              <a:buSzPct val="100000"/>
            </a:pPr>
            <a:r>
              <a:rPr lang="ja-JP" altLang="en-US" sz="1100" dirty="0" smtClean="0">
                <a:solidFill>
                  <a:prstClr val="black"/>
                </a:solidFill>
                <a:latin typeface="+mn-ea"/>
              </a:rPr>
              <a:t>≪日本の大規模ホテル</a:t>
            </a:r>
            <a:r>
              <a:rPr lang="en-US" altLang="ja-JP" sz="800" dirty="0" smtClean="0">
                <a:solidFill>
                  <a:prstClr val="black"/>
                </a:solidFill>
                <a:latin typeface="+mn-ea"/>
              </a:rPr>
              <a:t>※</a:t>
            </a:r>
            <a:r>
              <a:rPr lang="ja-JP" altLang="en-US" sz="1100" dirty="0" smtClean="0">
                <a:solidFill>
                  <a:prstClr val="black"/>
                </a:solidFill>
                <a:latin typeface="+mn-ea"/>
              </a:rPr>
              <a:t>≫</a:t>
            </a:r>
          </a:p>
        </p:txBody>
      </p:sp>
      <p:sp>
        <p:nvSpPr>
          <p:cNvPr id="9" name="テキスト ボックス 8"/>
          <p:cNvSpPr txBox="1"/>
          <p:nvPr/>
        </p:nvSpPr>
        <p:spPr>
          <a:xfrm>
            <a:off x="650021" y="2524535"/>
            <a:ext cx="3321904"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大阪ＩＲにおける宿泊施設</a:t>
            </a:r>
            <a:r>
              <a:rPr lang="ja-JP" altLang="en-US" sz="1200" b="1" u="sng" dirty="0" smtClean="0">
                <a:latin typeface="+mn-ea"/>
              </a:rPr>
              <a:t>の規模</a:t>
            </a:r>
            <a:r>
              <a:rPr kumimoji="1" lang="en-US" altLang="ja-JP" sz="1200" b="1" u="sng" dirty="0" smtClean="0">
                <a:latin typeface="+mn-ea"/>
              </a:rPr>
              <a:t>】</a:t>
            </a:r>
            <a:endParaRPr kumimoji="1" lang="ja-JP" altLang="en-US" sz="1200" b="1" u="sng" dirty="0" smtClean="0">
              <a:latin typeface="+mn-ea"/>
            </a:endParaRPr>
          </a:p>
        </p:txBody>
      </p:sp>
      <p:graphicFrame>
        <p:nvGraphicFramePr>
          <p:cNvPr id="45" name="表 44"/>
          <p:cNvGraphicFramePr>
            <a:graphicFrameLocks noGrp="1"/>
          </p:cNvGraphicFramePr>
          <p:nvPr>
            <p:extLst/>
          </p:nvPr>
        </p:nvGraphicFramePr>
        <p:xfrm>
          <a:off x="548644" y="7392599"/>
          <a:ext cx="2948022" cy="1657940"/>
        </p:xfrm>
        <a:graphic>
          <a:graphicData uri="http://schemas.openxmlformats.org/drawingml/2006/table">
            <a:tbl>
              <a:tblPr firstRow="1" bandRow="1">
                <a:tableStyleId>{5C22544A-7EE6-4342-B048-85BDC9FD1C3A}</a:tableStyleId>
              </a:tblPr>
              <a:tblGrid>
                <a:gridCol w="842838">
                  <a:extLst>
                    <a:ext uri="{9D8B030D-6E8A-4147-A177-3AD203B41FA5}">
                      <a16:colId xmlns:a16="http://schemas.microsoft.com/office/drawing/2014/main" val="20002"/>
                    </a:ext>
                  </a:extLst>
                </a:gridCol>
                <a:gridCol w="1373664">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tblGrid>
              <a:tr h="247148">
                <a:tc>
                  <a:txBody>
                    <a:bodyPr/>
                    <a:lstStyle/>
                    <a:p>
                      <a:pPr algn="ctr"/>
                      <a:r>
                        <a:rPr kumimoji="1" lang="ja-JP" altLang="en-US" sz="900" dirty="0" smtClean="0">
                          <a:latin typeface="+mn-ea"/>
                          <a:ea typeface="+mn-ea"/>
                        </a:rPr>
                        <a:t>都市名</a:t>
                      </a:r>
                      <a:endParaRPr kumimoji="1" lang="ja-JP" altLang="en-US" sz="900" dirty="0">
                        <a:latin typeface="+mn-ea"/>
                        <a:ea typeface="+mn-ea"/>
                      </a:endParaRPr>
                    </a:p>
                  </a:txBody>
                  <a:tcPr anchor="ctr"/>
                </a:tc>
                <a:tc>
                  <a:txBody>
                    <a:bodyPr/>
                    <a:lstStyle/>
                    <a:p>
                      <a:pPr algn="ctr"/>
                      <a:r>
                        <a:rPr kumimoji="1" lang="en-US" altLang="ja-JP" sz="900" dirty="0" smtClean="0">
                          <a:latin typeface="+mn-ea"/>
                          <a:ea typeface="+mn-ea"/>
                        </a:rPr>
                        <a:t>IR</a:t>
                      </a:r>
                      <a:r>
                        <a:rPr kumimoji="1" lang="ja-JP" altLang="en-US" sz="900" dirty="0" smtClean="0">
                          <a:latin typeface="+mn-ea"/>
                          <a:ea typeface="+mn-ea"/>
                        </a:rPr>
                        <a:t>施設名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00370">
                <a:tc>
                  <a:txBody>
                    <a:bodyPr/>
                    <a:lstStyle/>
                    <a:p>
                      <a:pPr algn="ctr"/>
                      <a:r>
                        <a:rPr kumimoji="1" lang="ja-JP" altLang="en-US" sz="1000" dirty="0" smtClean="0">
                          <a:latin typeface="+mn-ea"/>
                          <a:ea typeface="+mn-ea"/>
                        </a:rPr>
                        <a:t>ラスベガス</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The Venetian &amp;</a:t>
                      </a:r>
                      <a:r>
                        <a:rPr kumimoji="1" lang="ja-JP" altLang="en-US" sz="1000" baseline="0" dirty="0" smtClean="0">
                          <a:latin typeface="+mn-ea"/>
                          <a:ea typeface="+mn-ea"/>
                        </a:rPr>
                        <a:t> </a:t>
                      </a:r>
                      <a:endParaRPr kumimoji="1" lang="en-US" altLang="ja-JP" sz="1000" baseline="0" dirty="0" smtClean="0">
                        <a:latin typeface="+mn-ea"/>
                        <a:ea typeface="+mn-ea"/>
                      </a:endParaRPr>
                    </a:p>
                    <a:p>
                      <a:r>
                        <a:rPr kumimoji="1" lang="ja-JP" altLang="en-US" sz="1000" baseline="0" dirty="0" smtClean="0">
                          <a:latin typeface="+mn-ea"/>
                          <a:ea typeface="+mn-ea"/>
                        </a:rPr>
                        <a:t>　　　　　</a:t>
                      </a:r>
                      <a:r>
                        <a:rPr kumimoji="1" lang="en-US" altLang="ja-JP" sz="1000" baseline="0" dirty="0" smtClean="0">
                          <a:latin typeface="+mn-ea"/>
                          <a:ea typeface="+mn-ea"/>
                        </a:rPr>
                        <a:t>The  Palazzo</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7,092</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405754">
                <a:tc>
                  <a:txBody>
                    <a:bodyPr/>
                    <a:lstStyle/>
                    <a:p>
                      <a:pPr algn="ctr"/>
                      <a:r>
                        <a:rPr kumimoji="1" lang="ja-JP" altLang="en-US" sz="1000" dirty="0" smtClean="0">
                          <a:latin typeface="+mn-ea"/>
                          <a:ea typeface="+mn-ea"/>
                        </a:rPr>
                        <a:t>マカオ</a:t>
                      </a:r>
                      <a:endParaRPr kumimoji="1" lang="ja-JP" altLang="en-US" sz="1000" dirty="0">
                        <a:latin typeface="+mn-ea"/>
                        <a:ea typeface="+mn-ea"/>
                      </a:endParaRPr>
                    </a:p>
                  </a:txBody>
                  <a:tcPr anchor="ctr"/>
                </a:tc>
                <a:tc>
                  <a:txBody>
                    <a:bodyPr/>
                    <a:lstStyle/>
                    <a:p>
                      <a:r>
                        <a:rPr kumimoji="1" lang="en-US" altLang="ja-JP" sz="1000" dirty="0" smtClean="0">
                          <a:latin typeface="+mn-ea"/>
                          <a:ea typeface="+mn-ea"/>
                        </a:rPr>
                        <a:t>Sands </a:t>
                      </a:r>
                      <a:r>
                        <a:rPr kumimoji="1" lang="en-US" altLang="ja-JP" sz="1000" dirty="0" err="1" smtClean="0">
                          <a:latin typeface="+mn-ea"/>
                          <a:ea typeface="+mn-ea"/>
                        </a:rPr>
                        <a:t>Cotai</a:t>
                      </a:r>
                      <a:r>
                        <a:rPr kumimoji="1" lang="en-US" altLang="ja-JP" sz="1000" dirty="0" smtClean="0">
                          <a:latin typeface="+mn-ea"/>
                          <a:ea typeface="+mn-ea"/>
                        </a:rPr>
                        <a:t> Central</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6,279</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Marina Bay Sands</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2,561</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304399">
                <a:tc>
                  <a:txBody>
                    <a:bodyPr/>
                    <a:lstStyle/>
                    <a:p>
                      <a:pPr algn="ctr"/>
                      <a:r>
                        <a:rPr kumimoji="1" lang="ja-JP" altLang="en-US" sz="900" dirty="0" smtClean="0">
                          <a:latin typeface="+mn-ea"/>
                          <a:ea typeface="+mn-ea"/>
                        </a:rPr>
                        <a:t>シンガポール</a:t>
                      </a:r>
                      <a:endParaRPr kumimoji="1" lang="ja-JP" altLang="en-US" sz="900" dirty="0">
                        <a:latin typeface="+mn-ea"/>
                        <a:ea typeface="+mn-ea"/>
                      </a:endParaRPr>
                    </a:p>
                  </a:txBody>
                  <a:tcPr anchor="ctr"/>
                </a:tc>
                <a:tc>
                  <a:txBody>
                    <a:bodyPr/>
                    <a:lstStyle/>
                    <a:p>
                      <a:r>
                        <a:rPr kumimoji="1" lang="en-US" altLang="ja-JP" sz="1000" dirty="0" smtClean="0">
                          <a:latin typeface="+mn-ea"/>
                          <a:ea typeface="+mn-ea"/>
                        </a:rPr>
                        <a:t>Resort World </a:t>
                      </a:r>
                      <a:r>
                        <a:rPr kumimoji="1" lang="en-US" altLang="ja-JP" sz="1000" dirty="0" err="1" smtClean="0">
                          <a:latin typeface="+mn-ea"/>
                          <a:ea typeface="+mn-ea"/>
                        </a:rPr>
                        <a:t>Sentosa</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1,612</a:t>
                      </a:r>
                      <a:endParaRPr kumimoji="1" lang="ja-JP" altLang="en-US" sz="1000" dirty="0">
                        <a:latin typeface="+mn-ea"/>
                        <a:ea typeface="+mn-ea"/>
                      </a:endParaRPr>
                    </a:p>
                  </a:txBody>
                  <a:tcPr anchor="ctr"/>
                </a:tc>
                <a:extLst>
                  <a:ext uri="{0D108BD9-81ED-4DB2-BD59-A6C34878D82A}">
                    <a16:rowId xmlns:a16="http://schemas.microsoft.com/office/drawing/2014/main" val="10006"/>
                  </a:ext>
                </a:extLst>
              </a:tr>
            </a:tbl>
          </a:graphicData>
        </a:graphic>
      </p:graphicFrame>
      <p:sp>
        <p:nvSpPr>
          <p:cNvPr id="59" name="正方形/長方形 58"/>
          <p:cNvSpPr/>
          <p:nvPr/>
        </p:nvSpPr>
        <p:spPr>
          <a:xfrm>
            <a:off x="4135857" y="4487603"/>
            <a:ext cx="1760000" cy="3693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世界中からの来訪者を惹きつける世界水準の宿泊施設</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61</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正方形/長方形 59"/>
          <p:cNvSpPr/>
          <p:nvPr/>
        </p:nvSpPr>
        <p:spPr>
          <a:xfrm>
            <a:off x="4149080" y="6431549"/>
            <a:ext cx="1702075"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ゆとりある空間を有する客室</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62</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1" name="タイトル 6"/>
          <p:cNvSpPr>
            <a:spLocks noGrp="1"/>
          </p:cNvSpPr>
          <p:nvPr>
            <p:ph type="title"/>
          </p:nvPr>
        </p:nvSpPr>
        <p:spPr>
          <a:xfrm>
            <a:off x="207264" y="195072"/>
            <a:ext cx="6425184" cy="761541"/>
          </a:xfrm>
        </p:spPr>
        <p:txBody>
          <a:bodyPr/>
          <a:lstStyle/>
          <a:p>
            <a:r>
              <a:rPr kumimoji="1" lang="en-US" altLang="ja-JP" dirty="0" smtClean="0"/>
              <a:t/>
            </a:r>
            <a:br>
              <a:rPr kumimoji="1" lang="en-US" altLang="ja-JP" dirty="0" smtClean="0"/>
            </a:br>
            <a:endParaRPr kumimoji="1" lang="ja-JP" altLang="en-US" dirty="0"/>
          </a:p>
        </p:txBody>
      </p:sp>
      <p:grpSp>
        <p:nvGrpSpPr>
          <p:cNvPr id="43" name="グループ化 42"/>
          <p:cNvGrpSpPr/>
          <p:nvPr/>
        </p:nvGrpSpPr>
        <p:grpSpPr>
          <a:xfrm>
            <a:off x="452799" y="291229"/>
            <a:ext cx="5956665" cy="629079"/>
            <a:chOff x="639588" y="159494"/>
            <a:chExt cx="5956665" cy="629079"/>
          </a:xfrm>
        </p:grpSpPr>
        <p:sp>
          <p:nvSpPr>
            <p:cNvPr id="47" name="ホームベース 46"/>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48" name="正方形/長方形 47"/>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34" name="正方形/長方形 33"/>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5" name="テキスト ボックス 34"/>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宿泊施設自体が世界中からの来訪者を惹きつけ、宿泊需要を創出するような世界水準の客室数や客室面積を有する宿泊施設を整備する。</a:t>
            </a:r>
          </a:p>
        </p:txBody>
      </p:sp>
      <p:graphicFrame>
        <p:nvGraphicFramePr>
          <p:cNvPr id="37" name="表 36"/>
          <p:cNvGraphicFramePr>
            <a:graphicFrameLocks noGrp="1"/>
          </p:cNvGraphicFramePr>
          <p:nvPr>
            <p:extLst/>
          </p:nvPr>
        </p:nvGraphicFramePr>
        <p:xfrm>
          <a:off x="3585887" y="7402092"/>
          <a:ext cx="2975847" cy="1637699"/>
        </p:xfrm>
        <a:graphic>
          <a:graphicData uri="http://schemas.openxmlformats.org/drawingml/2006/table">
            <a:tbl>
              <a:tblPr firstRow="1" bandRow="1">
                <a:tableStyleId>{5C22544A-7EE6-4342-B048-85BDC9FD1C3A}</a:tableStyleId>
              </a:tblPr>
              <a:tblGrid>
                <a:gridCol w="663929">
                  <a:extLst>
                    <a:ext uri="{9D8B030D-6E8A-4147-A177-3AD203B41FA5}">
                      <a16:colId xmlns:a16="http://schemas.microsoft.com/office/drawing/2014/main" val="20002"/>
                    </a:ext>
                  </a:extLst>
                </a:gridCol>
                <a:gridCol w="1595029">
                  <a:extLst>
                    <a:ext uri="{9D8B030D-6E8A-4147-A177-3AD203B41FA5}">
                      <a16:colId xmlns:a16="http://schemas.microsoft.com/office/drawing/2014/main" val="20000"/>
                    </a:ext>
                  </a:extLst>
                </a:gridCol>
                <a:gridCol w="716889">
                  <a:extLst>
                    <a:ext uri="{9D8B030D-6E8A-4147-A177-3AD203B41FA5}">
                      <a16:colId xmlns:a16="http://schemas.microsoft.com/office/drawing/2014/main" val="20001"/>
                    </a:ext>
                  </a:extLst>
                </a:gridCol>
              </a:tblGrid>
              <a:tr h="245529">
                <a:tc>
                  <a:txBody>
                    <a:bodyPr/>
                    <a:lstStyle/>
                    <a:p>
                      <a:pPr algn="ctr"/>
                      <a:r>
                        <a:rPr kumimoji="1" lang="ja-JP" altLang="en-US" sz="900" dirty="0" smtClean="0">
                          <a:latin typeface="+mn-ea"/>
                          <a:ea typeface="+mn-ea"/>
                        </a:rPr>
                        <a:t>都道府県</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ホテル名</a:t>
                      </a:r>
                      <a:endParaRPr kumimoji="1" lang="ja-JP" altLang="en-US" sz="900" dirty="0">
                        <a:latin typeface="+mn-ea"/>
                        <a:ea typeface="+mn-ea"/>
                      </a:endParaRPr>
                    </a:p>
                  </a:txBody>
                  <a:tcPr anchor="ctr"/>
                </a:tc>
                <a:tc>
                  <a:txBody>
                    <a:bodyPr/>
                    <a:lstStyle/>
                    <a:p>
                      <a:pPr algn="ctr"/>
                      <a:r>
                        <a:rPr kumimoji="1" lang="ja-JP" altLang="en-US" sz="900" dirty="0" smtClean="0">
                          <a:latin typeface="+mn-ea"/>
                          <a:ea typeface="+mn-ea"/>
                        </a:rPr>
                        <a:t>総客室数</a:t>
                      </a:r>
                      <a:endParaRPr kumimoji="1" lang="ja-JP" altLang="en-US" sz="900" dirty="0">
                        <a:latin typeface="+mn-ea"/>
                        <a:ea typeface="+mn-ea"/>
                      </a:endParaRPr>
                    </a:p>
                  </a:txBody>
                  <a:tcPr anchor="ctr"/>
                </a:tc>
                <a:extLst>
                  <a:ext uri="{0D108BD9-81ED-4DB2-BD59-A6C34878D82A}">
                    <a16:rowId xmlns:a16="http://schemas.microsoft.com/office/drawing/2014/main" val="10000"/>
                  </a:ext>
                </a:extLst>
              </a:tr>
              <a:tr h="377153">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品川プリンスホテル</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3,560</a:t>
                      </a:r>
                      <a:endParaRPr kumimoji="1" lang="ja-JP" altLang="en-US" sz="1000" dirty="0">
                        <a:latin typeface="+mn-ea"/>
                        <a:ea typeface="+mn-ea"/>
                      </a:endParaRPr>
                    </a:p>
                  </a:txBody>
                  <a:tcPr anchor="ctr"/>
                </a:tc>
                <a:extLst>
                  <a:ext uri="{0D108BD9-81ED-4DB2-BD59-A6C34878D82A}">
                    <a16:rowId xmlns:a16="http://schemas.microsoft.com/office/drawing/2014/main" val="10001"/>
                  </a:ext>
                </a:extLst>
              </a:tr>
              <a:tr h="418607">
                <a:tc>
                  <a:txBody>
                    <a:bodyPr/>
                    <a:lstStyle/>
                    <a:p>
                      <a:pPr algn="ctr"/>
                      <a:r>
                        <a:rPr kumimoji="1" lang="ja-JP" altLang="en-US" sz="1000" dirty="0" smtClean="0">
                          <a:latin typeface="+mn-ea"/>
                          <a:ea typeface="+mn-ea"/>
                        </a:rPr>
                        <a:t>千葉</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アパホテル</a:t>
                      </a:r>
                      <a:r>
                        <a:rPr kumimoji="1" lang="en-US" altLang="ja-JP" sz="1000" dirty="0" smtClean="0">
                          <a:latin typeface="+mn-ea"/>
                          <a:ea typeface="+mn-ea"/>
                        </a:rPr>
                        <a:t>&amp;</a:t>
                      </a:r>
                      <a:r>
                        <a:rPr kumimoji="1" lang="ja-JP" altLang="en-US" sz="1000" dirty="0" smtClean="0">
                          <a:latin typeface="+mn-ea"/>
                          <a:ea typeface="+mn-ea"/>
                        </a:rPr>
                        <a:t>リゾート</a:t>
                      </a:r>
                      <a:endParaRPr kumimoji="1" lang="en-US" altLang="ja-JP" sz="1000" dirty="0" smtClean="0">
                        <a:latin typeface="+mn-ea"/>
                        <a:ea typeface="+mn-ea"/>
                      </a:endParaRPr>
                    </a:p>
                    <a:p>
                      <a:r>
                        <a:rPr kumimoji="1" lang="ja-JP" altLang="en-US" sz="1000" dirty="0" smtClean="0">
                          <a:latin typeface="+mn-ea"/>
                          <a:ea typeface="+mn-ea"/>
                        </a:rPr>
                        <a:t>＜東京ベイ幕張＞</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2,007</a:t>
                      </a:r>
                      <a:endParaRPr kumimoji="1" lang="ja-JP" altLang="en-US" sz="1000" dirty="0">
                        <a:latin typeface="+mn-ea"/>
                        <a:ea typeface="+mn-ea"/>
                      </a:endParaRPr>
                    </a:p>
                  </a:txBody>
                  <a:tcPr anchor="ctr"/>
                </a:tc>
                <a:extLst>
                  <a:ext uri="{0D108BD9-81ED-4DB2-BD59-A6C34878D82A}">
                    <a16:rowId xmlns:a16="http://schemas.microsoft.com/office/drawing/2014/main" val="10002"/>
                  </a:ext>
                </a:extLst>
              </a:tr>
              <a:tr h="302405">
                <a:tc>
                  <a:txBody>
                    <a:bodyPr/>
                    <a:lstStyle/>
                    <a:p>
                      <a:pPr algn="ctr"/>
                      <a:r>
                        <a:rPr kumimoji="1" lang="ja-JP" altLang="en-US" sz="1000" dirty="0" smtClean="0">
                          <a:latin typeface="+mn-ea"/>
                          <a:ea typeface="+mn-ea"/>
                        </a:rPr>
                        <a:t>東京</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ホテルニューオータニ</a:t>
                      </a:r>
                      <a:endParaRPr kumimoji="1" lang="ja-JP" altLang="en-US" sz="1000" dirty="0">
                        <a:latin typeface="+mn-ea"/>
                        <a:ea typeface="+mn-ea"/>
                      </a:endParaRPr>
                    </a:p>
                  </a:txBody>
                  <a:tcPr anchor="ctr"/>
                </a:tc>
                <a:tc>
                  <a:txBody>
                    <a:bodyPr/>
                    <a:lstStyle/>
                    <a:p>
                      <a:pPr algn="ctr"/>
                      <a:r>
                        <a:rPr kumimoji="1" lang="en-US" altLang="ja-JP" sz="1000" dirty="0" smtClean="0">
                          <a:latin typeface="+mn-ea"/>
                          <a:ea typeface="+mn-ea"/>
                        </a:rPr>
                        <a:t>1,479</a:t>
                      </a:r>
                      <a:endParaRPr kumimoji="1" lang="ja-JP" altLang="en-US" sz="1000" dirty="0">
                        <a:latin typeface="+mn-ea"/>
                        <a:ea typeface="+mn-ea"/>
                      </a:endParaRPr>
                    </a:p>
                  </a:txBody>
                  <a:tcPr anchor="ctr"/>
                </a:tc>
                <a:extLst>
                  <a:ext uri="{0D108BD9-81ED-4DB2-BD59-A6C34878D82A}">
                    <a16:rowId xmlns:a16="http://schemas.microsoft.com/office/drawing/2014/main" val="10003"/>
                  </a:ext>
                </a:extLst>
              </a:tr>
              <a:tr h="294005">
                <a:tc>
                  <a:txBody>
                    <a:bodyPr/>
                    <a:lstStyle/>
                    <a:p>
                      <a:pPr algn="ctr"/>
                      <a:r>
                        <a:rPr kumimoji="1" lang="ja-JP" altLang="en-US" sz="1000" dirty="0" smtClean="0">
                          <a:latin typeface="+mn-ea"/>
                          <a:ea typeface="+mn-ea"/>
                        </a:rPr>
                        <a:t>大阪</a:t>
                      </a:r>
                      <a:endParaRPr kumimoji="1" lang="ja-JP" altLang="en-US" sz="1000" dirty="0">
                        <a:latin typeface="+mn-ea"/>
                        <a:ea typeface="+mn-ea"/>
                      </a:endParaRPr>
                    </a:p>
                  </a:txBody>
                  <a:tcPr anchor="ctr"/>
                </a:tc>
                <a:tc>
                  <a:txBody>
                    <a:bodyPr/>
                    <a:lstStyle/>
                    <a:p>
                      <a:r>
                        <a:rPr kumimoji="1" lang="ja-JP" altLang="en-US" sz="1000" dirty="0" smtClean="0">
                          <a:latin typeface="+mn-ea"/>
                          <a:ea typeface="+mn-ea"/>
                        </a:rPr>
                        <a:t>リーガロイヤルホテル</a:t>
                      </a:r>
                      <a:r>
                        <a:rPr kumimoji="1" lang="en-US" altLang="ja-JP" sz="700" dirty="0" smtClean="0">
                          <a:latin typeface="+mn-ea"/>
                          <a:ea typeface="+mn-ea"/>
                        </a:rPr>
                        <a:t>(</a:t>
                      </a:r>
                      <a:r>
                        <a:rPr kumimoji="1" lang="ja-JP" altLang="en-US" sz="700" dirty="0" smtClean="0">
                          <a:latin typeface="+mn-ea"/>
                          <a:ea typeface="+mn-ea"/>
                        </a:rPr>
                        <a:t>大阪</a:t>
                      </a:r>
                      <a:r>
                        <a:rPr kumimoji="1" lang="en-US" altLang="ja-JP" sz="700" dirty="0" smtClean="0">
                          <a:latin typeface="+mn-ea"/>
                          <a:ea typeface="+mn-ea"/>
                        </a:rPr>
                        <a:t>)</a:t>
                      </a:r>
                      <a:endParaRPr kumimoji="1" lang="ja-JP" altLang="en-US" sz="1050" dirty="0">
                        <a:latin typeface="+mn-ea"/>
                        <a:ea typeface="+mn-ea"/>
                      </a:endParaRPr>
                    </a:p>
                  </a:txBody>
                  <a:tcPr anchor="ctr"/>
                </a:tc>
                <a:tc>
                  <a:txBody>
                    <a:bodyPr/>
                    <a:lstStyle/>
                    <a:p>
                      <a:pPr algn="ctr"/>
                      <a:r>
                        <a:rPr kumimoji="1" lang="en-US" altLang="ja-JP" sz="1000" dirty="0" smtClean="0">
                          <a:latin typeface="+mn-ea"/>
                          <a:ea typeface="+mn-ea"/>
                        </a:rPr>
                        <a:t>1,042</a:t>
                      </a:r>
                      <a:endParaRPr kumimoji="1" lang="ja-JP" altLang="en-US" sz="1000" dirty="0">
                        <a:latin typeface="+mn-ea"/>
                        <a:ea typeface="+mn-ea"/>
                      </a:endParaRPr>
                    </a:p>
                  </a:txBody>
                  <a:tcPr anchor="ctr"/>
                </a:tc>
                <a:extLst>
                  <a:ext uri="{0D108BD9-81ED-4DB2-BD59-A6C34878D82A}">
                    <a16:rowId xmlns:a16="http://schemas.microsoft.com/office/drawing/2014/main" val="10004"/>
                  </a:ext>
                </a:extLst>
              </a:tr>
            </a:tbl>
          </a:graphicData>
        </a:graphic>
      </p:graphicFrame>
      <p:sp>
        <p:nvSpPr>
          <p:cNvPr id="39" name="テキスト ボックス 38"/>
          <p:cNvSpPr txBox="1"/>
          <p:nvPr/>
        </p:nvSpPr>
        <p:spPr>
          <a:xfrm>
            <a:off x="2648103" y="9087028"/>
            <a:ext cx="3949248" cy="195814"/>
          </a:xfrm>
          <a:prstGeom prst="rect">
            <a:avLst/>
          </a:prstGeom>
          <a:noFill/>
          <a:ln w="19050">
            <a:noFill/>
          </a:ln>
        </p:spPr>
        <p:txBody>
          <a:bodyPr wrap="square" lIns="36000" tIns="36000" rIns="36000" bIns="36000" rtlCol="0" anchor="ctr" anchorCtr="0">
            <a:spAutoFit/>
          </a:bodyPr>
          <a:lstStyle/>
          <a:p>
            <a:pPr>
              <a:spcBef>
                <a:spcPts val="0"/>
              </a:spcBef>
              <a:buSzPct val="100000"/>
            </a:pPr>
            <a:r>
              <a:rPr lang="ja-JP" altLang="en-US" sz="800" dirty="0" smtClean="0">
                <a:latin typeface="+mn-ea"/>
              </a:rPr>
              <a:t>（注）第</a:t>
            </a:r>
            <a:r>
              <a:rPr lang="en-US" altLang="ja-JP" sz="800" dirty="0" smtClean="0">
                <a:latin typeface="+mn-ea"/>
              </a:rPr>
              <a:t>12</a:t>
            </a:r>
            <a:r>
              <a:rPr lang="ja-JP" altLang="en-US" sz="800" dirty="0" smtClean="0">
                <a:latin typeface="+mn-ea"/>
              </a:rPr>
              <a:t>回特定複合観光施設区域整備推進会議資料及び各社ホームページをもとに作成</a:t>
            </a:r>
            <a:endParaRPr kumimoji="1" lang="en-US" altLang="ja-JP" sz="800" dirty="0" smtClean="0">
              <a:latin typeface="+mn-ea"/>
            </a:endParaRPr>
          </a:p>
        </p:txBody>
      </p:sp>
      <p:sp>
        <p:nvSpPr>
          <p:cNvPr id="42" name="テキスト ボックス 41"/>
          <p:cNvSpPr txBox="1"/>
          <p:nvPr/>
        </p:nvSpPr>
        <p:spPr>
          <a:xfrm>
            <a:off x="528563" y="6913475"/>
            <a:ext cx="3884411" cy="257369"/>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200" b="1" u="sng" dirty="0" smtClean="0">
                <a:latin typeface="+mn-ea"/>
              </a:rPr>
              <a:t> </a:t>
            </a:r>
            <a:r>
              <a:rPr kumimoji="1" lang="en-US" altLang="ja-JP" sz="1200" b="1" u="sng" dirty="0" smtClean="0">
                <a:latin typeface="+mn-ea"/>
              </a:rPr>
              <a:t>【</a:t>
            </a:r>
            <a:r>
              <a:rPr kumimoji="1" lang="ja-JP" altLang="en-US" sz="1200" b="1" u="sng" dirty="0" smtClean="0">
                <a:latin typeface="+mn-ea"/>
              </a:rPr>
              <a:t>（参考）</a:t>
            </a:r>
            <a:r>
              <a:rPr lang="ja-JP" altLang="en-US" sz="1200" b="1" u="sng" dirty="0" smtClean="0">
                <a:latin typeface="+mn-ea"/>
              </a:rPr>
              <a:t>諸外国のＩ</a:t>
            </a:r>
            <a:r>
              <a:rPr lang="ja-JP" altLang="en-US" sz="1200" b="1" u="sng" dirty="0">
                <a:latin typeface="+mn-ea"/>
              </a:rPr>
              <a:t>Ｒ</a:t>
            </a:r>
            <a:r>
              <a:rPr lang="ja-JP" altLang="en-US" sz="1200" b="1" u="sng" dirty="0" smtClean="0">
                <a:latin typeface="+mn-ea"/>
              </a:rPr>
              <a:t>及び日本の大規模</a:t>
            </a:r>
            <a:r>
              <a:rPr kumimoji="1" lang="ja-JP" altLang="en-US" sz="1200" b="1" u="sng" dirty="0" smtClean="0">
                <a:latin typeface="+mn-ea"/>
              </a:rPr>
              <a:t>宿泊施設</a:t>
            </a:r>
            <a:r>
              <a:rPr lang="ja-JP" altLang="en-US" sz="1200" b="1" u="sng" dirty="0" smtClean="0">
                <a:latin typeface="+mn-ea"/>
              </a:rPr>
              <a:t>の規模</a:t>
            </a:r>
            <a:r>
              <a:rPr lang="en-US" altLang="ja-JP" sz="1200" b="1" u="sng" dirty="0" smtClean="0">
                <a:latin typeface="+mn-ea"/>
              </a:rPr>
              <a:t>】</a:t>
            </a:r>
            <a:endParaRPr kumimoji="1" lang="ja-JP" altLang="en-US" sz="1200" b="1" u="sng" dirty="0" smtClean="0">
              <a:latin typeface="+mn-ea"/>
            </a:endParaRPr>
          </a:p>
        </p:txBody>
      </p:sp>
      <p:sp>
        <p:nvSpPr>
          <p:cNvPr id="3" name="円/楕円 2"/>
          <p:cNvSpPr/>
          <p:nvPr/>
        </p:nvSpPr>
        <p:spPr bwMode="gray">
          <a:xfrm>
            <a:off x="604600" y="2797006"/>
            <a:ext cx="2778390" cy="1635924"/>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kumimoji="1" lang="ja-JP" altLang="en-US" sz="1400" b="1" u="sng" dirty="0" smtClean="0">
                <a:latin typeface="+mn-ea"/>
              </a:rPr>
              <a:t>客室数</a:t>
            </a:r>
            <a:endParaRPr kumimoji="1" lang="en-US" altLang="ja-JP" sz="1400" b="1" u="sng" dirty="0" smtClean="0">
              <a:latin typeface="+mn-ea"/>
            </a:endParaRPr>
          </a:p>
          <a:p>
            <a:pPr algn="ctr">
              <a:buFont typeface="Wingdings 2" pitchFamily="18" charset="2"/>
              <a:buNone/>
            </a:pPr>
            <a:endParaRPr lang="en-US" altLang="ja-JP" sz="1200" b="1" dirty="0">
              <a:latin typeface="+mn-ea"/>
            </a:endParaRPr>
          </a:p>
          <a:p>
            <a:pPr algn="ctr">
              <a:buFont typeface="Wingdings 2" pitchFamily="18" charset="2"/>
              <a:buNone/>
            </a:pPr>
            <a:r>
              <a:rPr kumimoji="1" lang="ja-JP" altLang="en-US" sz="1200" b="1" dirty="0" smtClean="0">
                <a:latin typeface="+mn-ea"/>
              </a:rPr>
              <a:t>大阪</a:t>
            </a:r>
            <a:r>
              <a:rPr lang="ja-JP" altLang="en-US" sz="1200" b="1" dirty="0" smtClean="0">
                <a:latin typeface="+mn-ea"/>
              </a:rPr>
              <a:t>Ｉ</a:t>
            </a:r>
            <a:r>
              <a:rPr lang="ja-JP" altLang="en-US" sz="1200" b="1" dirty="0">
                <a:latin typeface="+mn-ea"/>
              </a:rPr>
              <a:t>Ｒ</a:t>
            </a:r>
            <a:r>
              <a:rPr kumimoji="1" lang="ja-JP" altLang="en-US" sz="1200" b="1" dirty="0" smtClean="0">
                <a:latin typeface="+mn-ea"/>
              </a:rPr>
              <a:t>全体の来場者数等を踏まえ、</a:t>
            </a:r>
            <a:r>
              <a:rPr lang="en-US" altLang="ja-JP" sz="1200" b="1" dirty="0" smtClean="0">
                <a:latin typeface="+mn-ea"/>
              </a:rPr>
              <a:t>3,000</a:t>
            </a:r>
            <a:r>
              <a:rPr lang="ja-JP" altLang="en-US" sz="1200" b="1" dirty="0" smtClean="0">
                <a:latin typeface="+mn-ea"/>
              </a:rPr>
              <a:t>室以上の</a:t>
            </a:r>
            <a:endParaRPr lang="en-US" altLang="ja-JP" sz="1200" b="1" dirty="0" smtClean="0">
              <a:latin typeface="+mn-ea"/>
            </a:endParaRPr>
          </a:p>
          <a:p>
            <a:pPr algn="ctr">
              <a:buFont typeface="Wingdings 2" pitchFamily="18" charset="2"/>
              <a:buNone/>
            </a:pPr>
            <a:r>
              <a:rPr lang="ja-JP" altLang="en-US" sz="1200" b="1" dirty="0" smtClean="0">
                <a:latin typeface="+mn-ea"/>
              </a:rPr>
              <a:t>客室数を整備</a:t>
            </a:r>
            <a:endParaRPr kumimoji="1" lang="ja-JP" altLang="en-US" sz="1200" b="1" dirty="0" smtClean="0">
              <a:latin typeface="+mn-ea"/>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6425" y="2687603"/>
            <a:ext cx="185265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円/楕円 24"/>
          <p:cNvSpPr/>
          <p:nvPr/>
        </p:nvSpPr>
        <p:spPr bwMode="gray">
          <a:xfrm>
            <a:off x="625844" y="4911041"/>
            <a:ext cx="2735903" cy="1595509"/>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buFont typeface="Wingdings 2" pitchFamily="18" charset="2"/>
              <a:buNone/>
            </a:pPr>
            <a:r>
              <a:rPr lang="ja-JP" altLang="en-US" sz="1400" b="1" u="sng" dirty="0" smtClean="0">
                <a:latin typeface="+mn-ea"/>
              </a:rPr>
              <a:t>客室面積</a:t>
            </a:r>
            <a:endParaRPr lang="en-US" altLang="ja-JP" sz="1400" b="1" u="sng" dirty="0" smtClean="0">
              <a:latin typeface="+mn-ea"/>
            </a:endParaRPr>
          </a:p>
          <a:p>
            <a:pPr algn="ctr">
              <a:buFont typeface="Wingdings 2" pitchFamily="18" charset="2"/>
              <a:buNone/>
            </a:pPr>
            <a:endParaRPr lang="en-US" altLang="ja-JP" sz="1200" b="1" dirty="0" smtClean="0">
              <a:latin typeface="+mn-ea"/>
            </a:endParaRPr>
          </a:p>
          <a:p>
            <a:pPr algn="ctr">
              <a:buFont typeface="Wingdings 2" pitchFamily="18" charset="2"/>
              <a:buNone/>
            </a:pPr>
            <a:r>
              <a:rPr lang="ja-JP" altLang="en-US" sz="1200" b="1" dirty="0" smtClean="0">
                <a:latin typeface="+mn-ea"/>
              </a:rPr>
              <a:t>諸外国の</a:t>
            </a:r>
            <a:r>
              <a:rPr lang="ja-JP" altLang="en-US" sz="1200" b="1" dirty="0">
                <a:latin typeface="+mn-ea"/>
              </a:rPr>
              <a:t>ＩＲ</a:t>
            </a:r>
            <a:r>
              <a:rPr lang="ja-JP" altLang="en-US" sz="1200" b="1" dirty="0" smtClean="0">
                <a:latin typeface="+mn-ea"/>
              </a:rPr>
              <a:t>や</a:t>
            </a:r>
            <a:r>
              <a:rPr lang="ja-JP" altLang="en-US" sz="1200" b="1" dirty="0">
                <a:latin typeface="+mn-ea"/>
              </a:rPr>
              <a:t>世界的なブランドの宿泊施設に匹敵する、ゆとり</a:t>
            </a:r>
            <a:r>
              <a:rPr lang="ja-JP" altLang="en-US" sz="1200" b="1" dirty="0" smtClean="0">
                <a:latin typeface="+mn-ea"/>
              </a:rPr>
              <a:t>ある</a:t>
            </a:r>
            <a:r>
              <a:rPr lang="ja-JP" altLang="en-US" sz="1200" b="1" dirty="0" smtClean="0">
                <a:solidFill>
                  <a:schemeClr val="tx1"/>
                </a:solidFill>
                <a:latin typeface="+mn-ea"/>
              </a:rPr>
              <a:t>客室</a:t>
            </a:r>
            <a:r>
              <a:rPr lang="ja-JP" altLang="en-US" sz="1200" b="1" dirty="0">
                <a:solidFill>
                  <a:schemeClr val="tx1"/>
                </a:solidFill>
                <a:latin typeface="+mn-ea"/>
              </a:rPr>
              <a:t>面積</a:t>
            </a:r>
            <a:r>
              <a:rPr lang="ja-JP" altLang="en-US" sz="1200" b="1" dirty="0" smtClean="0">
                <a:solidFill>
                  <a:schemeClr val="tx1"/>
                </a:solidFill>
                <a:latin typeface="+mn-ea"/>
              </a:rPr>
              <a:t>を</a:t>
            </a:r>
            <a:r>
              <a:rPr lang="ja-JP" altLang="en-US" sz="1200" b="1" dirty="0">
                <a:solidFill>
                  <a:schemeClr val="tx1"/>
                </a:solidFill>
                <a:latin typeface="+mn-ea"/>
              </a:rPr>
              <a:t>確保</a:t>
            </a:r>
          </a:p>
        </p:txBody>
      </p:sp>
    </p:spTree>
    <p:extLst>
      <p:ext uri="{BB962C8B-B14F-4D97-AF65-F5344CB8AC3E}">
        <p14:creationId xmlns:p14="http://schemas.microsoft.com/office/powerpoint/2010/main" val="27234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96" y="6151795"/>
            <a:ext cx="3996000" cy="2808000"/>
          </a:xfrm>
          <a:prstGeom prst="rect">
            <a:avLst/>
          </a:prstGeom>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28</a:t>
            </a:fld>
            <a:endParaRPr lang="ja-JP" altLang="en-US" dirty="0">
              <a:solidFill>
                <a:prstClr val="black"/>
              </a:solidFill>
            </a:endParaRPr>
          </a:p>
        </p:txBody>
      </p:sp>
      <p:sp>
        <p:nvSpPr>
          <p:cNvPr id="67"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mn-ea"/>
                <a:cs typeface="Meiryo UI" pitchFamily="50" charset="-128"/>
              </a:rPr>
              <a:t>２－２－４－</a:t>
            </a:r>
            <a:r>
              <a:rPr lang="ja-JP" altLang="en-US" sz="1400" dirty="0" smtClean="0">
                <a:solidFill>
                  <a:prstClr val="black"/>
                </a:solidFill>
                <a:latin typeface="+mn-ea"/>
                <a:cs typeface="Meiryo UI" pitchFamily="50" charset="-128"/>
              </a:rPr>
              <a:t>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多様</a:t>
            </a:r>
            <a:r>
              <a:rPr lang="ja-JP" altLang="en-US" sz="1400" dirty="0">
                <a:solidFill>
                  <a:prstClr val="black"/>
                </a:solidFill>
                <a:latin typeface="+mn-ea"/>
                <a:cs typeface="Meiryo UI" pitchFamily="50" charset="-128"/>
              </a:rPr>
              <a:t>な宿泊ニーズに対応できる施設・</a:t>
            </a:r>
            <a:r>
              <a:rPr lang="ja-JP" altLang="en-US" sz="1400" dirty="0" smtClean="0">
                <a:solidFill>
                  <a:prstClr val="black"/>
                </a:solidFill>
                <a:latin typeface="+mn-ea"/>
                <a:cs typeface="Meiryo UI" pitchFamily="50" charset="-128"/>
              </a:rPr>
              <a:t>サービスの提供</a:t>
            </a:r>
            <a:endParaRPr lang="ja-JP" altLang="en-US" sz="1400" dirty="0">
              <a:solidFill>
                <a:prstClr val="black"/>
              </a:solidFill>
              <a:latin typeface="+mn-ea"/>
              <a:cs typeface="Meiryo UI" pitchFamily="50" charset="-128"/>
            </a:endParaRPr>
          </a:p>
        </p:txBody>
      </p:sp>
      <p:sp>
        <p:nvSpPr>
          <p:cNvPr id="56" name="テキスト ボックス 55"/>
          <p:cNvSpPr txBox="1"/>
          <p:nvPr/>
        </p:nvSpPr>
        <p:spPr>
          <a:xfrm>
            <a:off x="528564" y="2183389"/>
            <a:ext cx="5965862" cy="655061"/>
          </a:xfrm>
          <a:prstGeom prst="rect">
            <a:avLst/>
          </a:prstGeom>
          <a:noFill/>
          <a:ln w="19050">
            <a:noFill/>
          </a:ln>
        </p:spPr>
        <p:txBody>
          <a:bodyPr wrap="square" lIns="36000" tIns="36000" rIns="36000" bIns="36000" rtlCol="0" anchor="ctr" anchorCtr="0">
            <a:noAutofit/>
          </a:bodyPr>
          <a:lstStyle>
            <a:defPPr>
              <a:defRPr lang="ja-JP"/>
            </a:defPPr>
            <a:lvl1pPr marL="171450" indent="-85725">
              <a:spcBef>
                <a:spcPts val="600"/>
              </a:spcBef>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solidFill>
                  <a:prstClr val="black"/>
                </a:solidFill>
                <a:latin typeface="+mn-ea"/>
                <a:ea typeface="+mn-ea"/>
              </a:rPr>
              <a:t>夢洲のロケーションを活かした滞在空間の形成</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リゾートにふさわしいハイグレードホテルや高級ヴィラ等の提供</a:t>
            </a:r>
            <a:endParaRPr lang="en-US" altLang="ja-JP" dirty="0" smtClean="0">
              <a:solidFill>
                <a:prstClr val="black"/>
              </a:solidFill>
              <a:latin typeface="+mn-ea"/>
              <a:ea typeface="+mn-ea"/>
            </a:endParaRPr>
          </a:p>
          <a:p>
            <a:pPr>
              <a:spcBef>
                <a:spcPts val="300"/>
              </a:spcBef>
            </a:pPr>
            <a:r>
              <a:rPr lang="ja-JP" altLang="en-US" dirty="0" smtClean="0">
                <a:solidFill>
                  <a:prstClr val="black"/>
                </a:solidFill>
                <a:latin typeface="+mn-ea"/>
                <a:ea typeface="+mn-ea"/>
              </a:rPr>
              <a:t>長期滞在可能なコンドミニアムやその滞在をサポートするホスピタリティあふれるサービスを提供</a:t>
            </a:r>
            <a:endParaRPr lang="en-US" altLang="ja-JP" dirty="0" smtClean="0">
              <a:solidFill>
                <a:prstClr val="black"/>
              </a:solidFill>
              <a:latin typeface="+mn-ea"/>
              <a:ea typeface="+mn-ea"/>
            </a:endParaRPr>
          </a:p>
        </p:txBody>
      </p:sp>
      <p:sp>
        <p:nvSpPr>
          <p:cNvPr id="72" name="テキスト ボックス 71"/>
          <p:cNvSpPr txBox="1"/>
          <p:nvPr/>
        </p:nvSpPr>
        <p:spPr>
          <a:xfrm>
            <a:off x="1484784" y="8959795"/>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ビジネス客やファミリー層など多様な客層のニーズに対応できる施設・サービス</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64</a:t>
            </a:r>
            <a:endParaRPr lang="en-US" altLang="ja-JP" sz="900" kern="1100" dirty="0">
              <a:effectLst>
                <a:glow>
                  <a:prstClr val="white"/>
                </a:glow>
              </a:effectLst>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452799" y="291229"/>
            <a:ext cx="5956665" cy="629079"/>
            <a:chOff x="639588" y="159494"/>
            <a:chExt cx="5956665" cy="629079"/>
          </a:xfrm>
        </p:grpSpPr>
        <p:sp>
          <p:nvSpPr>
            <p:cNvPr id="20" name="ホームベース 19"/>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利用者需要の高度化・多様化に対応した宿泊施設の整備</a:t>
              </a:r>
            </a:p>
          </p:txBody>
        </p:sp>
        <p:sp>
          <p:nvSpPr>
            <p:cNvPr id="21" name="正方形/長方形 20"/>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900"/>
                </a:lnSpc>
              </a:pPr>
              <a:r>
                <a:rPr lang="ja-JP" altLang="en-US" sz="1000" b="1" dirty="0" smtClean="0">
                  <a:latin typeface="+mn-ea"/>
                </a:rPr>
                <a:t>宿泊施設</a:t>
              </a:r>
              <a:endParaRPr lang="zh-TW" altLang="en-US" sz="1000" b="1" dirty="0">
                <a:latin typeface="+mn-ea"/>
              </a:endParaRPr>
            </a:p>
          </p:txBody>
        </p:sp>
      </p:grpSp>
      <p:sp>
        <p:nvSpPr>
          <p:cNvPr id="16" name="正方形/長方形 15"/>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7" name="テキスト ボックス 16"/>
          <p:cNvSpPr txBox="1"/>
          <p:nvPr/>
        </p:nvSpPr>
        <p:spPr>
          <a:xfrm>
            <a:off x="503315" y="1623352"/>
            <a:ext cx="604641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solidFill>
                  <a:prstClr val="black"/>
                </a:solidFill>
                <a:latin typeface="+mn-ea"/>
                <a:ea typeface="+mn-ea"/>
              </a:rPr>
              <a:t>世界各地から</a:t>
            </a:r>
            <a:r>
              <a:rPr lang="ja-JP" altLang="en-US" sz="1000" dirty="0" smtClean="0">
                <a:solidFill>
                  <a:prstClr val="black"/>
                </a:solidFill>
                <a:latin typeface="+mn-ea"/>
                <a:ea typeface="+mn-ea"/>
              </a:rPr>
              <a:t>大阪ＩＲを</a:t>
            </a:r>
            <a:r>
              <a:rPr lang="ja-JP" altLang="en-US" sz="1000" dirty="0">
                <a:latin typeface="+mn-ea"/>
                <a:ea typeface="+mn-ea"/>
              </a:rPr>
              <a:t>訪れる</a:t>
            </a:r>
            <a:r>
              <a:rPr lang="ja-JP" altLang="en-US" sz="1000" dirty="0" smtClean="0">
                <a:latin typeface="+mn-ea"/>
                <a:ea typeface="+mn-ea"/>
              </a:rPr>
              <a:t>、ビジネス客やファミリー層、</a:t>
            </a:r>
            <a:r>
              <a:rPr lang="ja-JP" altLang="en-US" sz="1000" dirty="0">
                <a:latin typeface="+mn-ea"/>
                <a:ea typeface="+mn-ea"/>
              </a:rPr>
              <a:t>富裕層</a:t>
            </a:r>
            <a:r>
              <a:rPr lang="ja-JP" altLang="en-US" sz="1000" dirty="0">
                <a:solidFill>
                  <a:prstClr val="black"/>
                </a:solidFill>
                <a:latin typeface="+mn-ea"/>
                <a:ea typeface="+mn-ea"/>
              </a:rPr>
              <a:t>などの多様な客層や個々の来訪者のニーズに対応できる施設・サービスを提供する。</a:t>
            </a:r>
          </a:p>
        </p:txBody>
      </p:sp>
      <p:pic>
        <p:nvPicPr>
          <p:cNvPr id="18" name="Picture 2" descr="\\G0000sv0ns502\b24000$\doc\総務・企画G\★企画G\02 IR構想\05_納品\（１）大阪ＩＲ基本構想（案）及び概要版資料\03_イメージ図等\イメージ画像\11_宿泊施設\Rooms\6\Petit_St_Vincent_Island.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431" y="2936776"/>
            <a:ext cx="2278509" cy="1443056"/>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340768" y="5757768"/>
            <a:ext cx="4333894"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夢洲のロケーションを活かした滞在空間やリゾートにふさわしい高級ヴィラ</a:t>
            </a:r>
            <a:r>
              <a:rPr lang="en-US" altLang="ja-JP" sz="900" baseline="30000" dirty="0" smtClean="0">
                <a:effectLst>
                  <a:glow>
                    <a:prstClr val="white"/>
                  </a:glow>
                </a:effectLst>
                <a:latin typeface="Meiryo UI" panose="020B0604030504040204" pitchFamily="50" charset="-128"/>
                <a:ea typeface="Meiryo UI" panose="020B0604030504040204" pitchFamily="50" charset="-128"/>
              </a:rPr>
              <a:t>63</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pic>
        <p:nvPicPr>
          <p:cNvPr id="1026"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r="11531"/>
          <a:stretch/>
        </p:blipFill>
        <p:spPr bwMode="auto">
          <a:xfrm>
            <a:off x="4579996" y="6135382"/>
            <a:ext cx="1910944" cy="1368000"/>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7852" y="4328001"/>
            <a:ext cx="2236574" cy="1416497"/>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r="16750"/>
          <a:stretch/>
        </p:blipFill>
        <p:spPr bwMode="auto">
          <a:xfrm>
            <a:off x="4579995" y="7503381"/>
            <a:ext cx="1914431" cy="1456413"/>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descr="\\G0000sv0ns502\b24000$\doc\総務・企画G\★企画G\02 IR構想\05_納品\（１）大阪ＩＲ基本構想（案）及び概要版資料\03_イメージ図等\イメージ画像\11_宿泊施設\Rooms\9\Me_at_leela.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940" y="2949768"/>
            <a:ext cx="3996000" cy="2808000"/>
          </a:xfrm>
          <a:prstGeom prst="rect">
            <a:avLst/>
          </a:prstGeom>
          <a:ln>
            <a:no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04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１．</a:t>
            </a:r>
            <a:r>
              <a:rPr lang="ja-JP" altLang="en-US" dirty="0" smtClean="0"/>
              <a:t>大阪の現状と取組みの方向性</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2</a:t>
            </a:fld>
            <a:endParaRPr lang="ja-JP" altLang="en-US" dirty="0"/>
          </a:p>
        </p:txBody>
      </p:sp>
    </p:spTree>
    <p:extLst>
      <p:ext uri="{BB962C8B-B14F-4D97-AF65-F5344CB8AC3E}">
        <p14:creationId xmlns:p14="http://schemas.microsoft.com/office/powerpoint/2010/main" val="309510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759" y="6489032"/>
            <a:ext cx="2095767" cy="1336051"/>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125" y="7825083"/>
            <a:ext cx="2227402" cy="1252914"/>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29</a:t>
            </a:fld>
            <a:endParaRPr lang="ja-JP" altLang="en-US" dirty="0">
              <a:solidFill>
                <a:prstClr val="black"/>
              </a:solidFill>
            </a:endParaRPr>
          </a:p>
        </p:txBody>
      </p:sp>
      <p:sp>
        <p:nvSpPr>
          <p:cNvPr id="41"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21" y="3299160"/>
            <a:ext cx="3979304" cy="2814513"/>
          </a:xfrm>
          <a:prstGeom prst="rect">
            <a:avLst/>
          </a:prstGeom>
        </p:spPr>
      </p:pic>
      <p:sp>
        <p:nvSpPr>
          <p:cNvPr id="21" name="テキスト ボックス 20"/>
          <p:cNvSpPr txBox="1"/>
          <p:nvPr/>
        </p:nvSpPr>
        <p:spPr>
          <a:xfrm>
            <a:off x="1625711" y="6015760"/>
            <a:ext cx="3906111" cy="3693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ja-JP" sz="900" kern="1100" dirty="0">
                <a:effectLst>
                  <a:glow>
                    <a:prstClr val="white"/>
                  </a:glow>
                </a:effectLst>
                <a:latin typeface="Meiryo UI" panose="020B0604030504040204" pitchFamily="50" charset="-128"/>
                <a:ea typeface="Meiryo UI" panose="020B0604030504040204" pitchFamily="50" charset="-128"/>
              </a:rPr>
              <a:t>世界最高峰の</a:t>
            </a:r>
            <a:r>
              <a:rPr lang="ja-JP" altLang="ja-JP" sz="900" kern="1100" dirty="0" smtClean="0">
                <a:effectLst>
                  <a:glow>
                    <a:prstClr val="white"/>
                  </a:glow>
                </a:effectLst>
                <a:latin typeface="Meiryo UI" panose="020B0604030504040204" pitchFamily="50" charset="-128"/>
                <a:ea typeface="Meiryo UI" panose="020B0604030504040204" pitchFamily="50" charset="-128"/>
              </a:rPr>
              <a:t>ショー</a:t>
            </a:r>
            <a:r>
              <a:rPr lang="ja-JP" altLang="en-US" sz="900" kern="1100" dirty="0">
                <a:effectLst>
                  <a:glow>
                    <a:prstClr val="white"/>
                  </a:glow>
                </a:effectLst>
                <a:latin typeface="Meiryo UI" panose="020B0604030504040204" pitchFamily="50" charset="-128"/>
                <a:ea typeface="Meiryo UI" panose="020B0604030504040204" pitchFamily="50" charset="-128"/>
              </a:rPr>
              <a:t>、</a:t>
            </a:r>
            <a:r>
              <a:rPr lang="ja-JP" altLang="ja-JP" sz="900" kern="1100" dirty="0" smtClean="0">
                <a:effectLst>
                  <a:glow>
                    <a:prstClr val="white"/>
                  </a:glow>
                </a:effectLst>
                <a:latin typeface="Meiryo UI" panose="020B0604030504040204" pitchFamily="50" charset="-128"/>
                <a:ea typeface="Meiryo UI" panose="020B0604030504040204" pitchFamily="50" charset="-128"/>
              </a:rPr>
              <a:t>一流</a:t>
            </a:r>
            <a:r>
              <a:rPr lang="ja-JP" altLang="ja-JP" sz="900" kern="1100" dirty="0">
                <a:effectLst>
                  <a:glow>
                    <a:prstClr val="white"/>
                  </a:glow>
                </a:effectLst>
                <a:latin typeface="Meiryo UI" panose="020B0604030504040204" pitchFamily="50" charset="-128"/>
                <a:ea typeface="Meiryo UI" panose="020B0604030504040204" pitchFamily="50" charset="-128"/>
              </a:rPr>
              <a:t>アーティストのコンサート</a:t>
            </a:r>
            <a:r>
              <a:rPr lang="ja-JP" altLang="ja-JP" sz="900" kern="1100" dirty="0" smtClean="0">
                <a:effectLst>
                  <a:glow>
                    <a:prstClr val="white"/>
                  </a:glow>
                </a:effectLst>
                <a:latin typeface="Meiryo UI" panose="020B0604030504040204" pitchFamily="50" charset="-128"/>
                <a:ea typeface="Meiryo UI" panose="020B0604030504040204" pitchFamily="50" charset="-128"/>
              </a:rPr>
              <a:t>、国際的</a:t>
            </a:r>
            <a:r>
              <a:rPr lang="ja-JP" altLang="ja-JP" sz="900" kern="1100" dirty="0">
                <a:effectLst>
                  <a:glow>
                    <a:prstClr val="white"/>
                  </a:glow>
                </a:effectLst>
                <a:latin typeface="Meiryo UI" panose="020B0604030504040204" pitchFamily="50" charset="-128"/>
                <a:ea typeface="Meiryo UI" panose="020B0604030504040204" pitchFamily="50" charset="-128"/>
              </a:rPr>
              <a:t>な</a:t>
            </a:r>
            <a:r>
              <a:rPr lang="ja-JP" altLang="ja-JP" sz="900" kern="1100" dirty="0" smtClean="0">
                <a:effectLst>
                  <a:glow>
                    <a:prstClr val="white"/>
                  </a:glow>
                </a:effectLst>
                <a:latin typeface="Meiryo UI" panose="020B0604030504040204" pitchFamily="50" charset="-128"/>
                <a:ea typeface="Meiryo UI" panose="020B0604030504040204" pitchFamily="50" charset="-128"/>
              </a:rPr>
              <a:t>スポーツイベント</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などを</a:t>
            </a:r>
            <a:r>
              <a:rPr lang="ja-JP" altLang="ja-JP" sz="900" kern="1100" dirty="0" smtClean="0">
                <a:effectLst>
                  <a:glow>
                    <a:prstClr val="white"/>
                  </a:glow>
                </a:effectLst>
                <a:latin typeface="Meiryo UI" panose="020B0604030504040204" pitchFamily="50" charset="-128"/>
                <a:ea typeface="Meiryo UI" panose="020B0604030504040204" pitchFamily="50" charset="-128"/>
              </a:rPr>
              <a:t>開催できる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シアターやアリーナ、夜も楽しめる多様なエンターテイメント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65</a:t>
            </a:r>
            <a:endParaRPr lang="ja-JP" altLang="en-US" sz="900" kern="1100" baseline="30000" dirty="0">
              <a:effectLst>
                <a:glow>
                  <a:prstClr val="white"/>
                </a:glow>
              </a:effectLst>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5" cstate="print">
            <a:extLst>
              <a:ext uri="{28A0092B-C50C-407E-A947-70E740481C1C}">
                <a14:useLocalDpi xmlns:a14="http://schemas.microsoft.com/office/drawing/2010/main" val="0"/>
              </a:ext>
            </a:extLst>
          </a:blip>
          <a:srcRect b="3101"/>
          <a:stretch/>
        </p:blipFill>
        <p:spPr>
          <a:xfrm>
            <a:off x="616225" y="6489032"/>
            <a:ext cx="3774534" cy="2588965"/>
          </a:xfrm>
          <a:prstGeom prst="rect">
            <a:avLst/>
          </a:prstGeom>
        </p:spPr>
      </p:pic>
      <p:sp>
        <p:nvSpPr>
          <p:cNvPr id="23" name="テキスト ボックス 22"/>
          <p:cNvSpPr txBox="1"/>
          <p:nvPr/>
        </p:nvSpPr>
        <p:spPr>
          <a:xfrm>
            <a:off x="1751738" y="9077997"/>
            <a:ext cx="3780083" cy="374461"/>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ts val="1100"/>
              </a:lnSpc>
            </a:pPr>
            <a:r>
              <a:rPr lang="ja-JP" altLang="ja-JP" sz="900" dirty="0">
                <a:effectLst>
                  <a:glow>
                    <a:prstClr val="white"/>
                  </a:glow>
                </a:effectLst>
                <a:latin typeface="Meiryo UI" panose="020B0604030504040204" pitchFamily="50" charset="-128"/>
                <a:ea typeface="Meiryo UI" panose="020B0604030504040204" pitchFamily="50" charset="-128"/>
              </a:rPr>
              <a:t>最先端技術を使った魅力的な屋外ショー</a:t>
            </a:r>
            <a:r>
              <a:rPr lang="ja-JP" altLang="ja-JP" sz="900" dirty="0" smtClean="0">
                <a:effectLst>
                  <a:glow>
                    <a:prstClr val="white"/>
                  </a:glow>
                </a:effectLst>
                <a:latin typeface="Meiryo UI" panose="020B0604030504040204" pitchFamily="50" charset="-128"/>
                <a:ea typeface="Meiryo UI" panose="020B0604030504040204" pitchFamily="50" charset="-128"/>
              </a:rPr>
              <a:t>や体験型エンターテイメント</a:t>
            </a:r>
            <a:r>
              <a:rPr lang="ja-JP" altLang="en-US" sz="900" dirty="0" smtClean="0">
                <a:effectLst>
                  <a:glow>
                    <a:prstClr val="white"/>
                  </a:glow>
                </a:effectLst>
                <a:latin typeface="Meiryo UI" panose="020B0604030504040204" pitchFamily="50" charset="-128"/>
                <a:ea typeface="Meiryo UI" panose="020B0604030504040204" pitchFamily="50" charset="-128"/>
              </a:rPr>
              <a:t>、</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a:p>
            <a:pPr>
              <a:lnSpc>
                <a:spcPts val="1100"/>
              </a:lnSpc>
            </a:pPr>
            <a:r>
              <a:rPr lang="ja-JP" altLang="en-US" sz="900" dirty="0" smtClean="0">
                <a:effectLst>
                  <a:glow>
                    <a:prstClr val="white"/>
                  </a:glow>
                </a:effectLst>
                <a:latin typeface="Meiryo UI" panose="020B0604030504040204" pitchFamily="50" charset="-128"/>
                <a:ea typeface="Meiryo UI" panose="020B0604030504040204" pitchFamily="50" charset="-128"/>
              </a:rPr>
              <a:t>家族</a:t>
            </a:r>
            <a:r>
              <a:rPr lang="ja-JP" altLang="en-US" sz="900" dirty="0">
                <a:effectLst>
                  <a:glow>
                    <a:prstClr val="white"/>
                  </a:glow>
                </a:effectLst>
                <a:latin typeface="Meiryo UI" panose="020B0604030504040204" pitchFamily="50" charset="-128"/>
                <a:ea typeface="Meiryo UI" panose="020B0604030504040204" pitchFamily="50" charset="-128"/>
              </a:rPr>
              <a:t>で</a:t>
            </a:r>
            <a:r>
              <a:rPr lang="ja-JP" altLang="en-US" sz="900" dirty="0" smtClean="0">
                <a:effectLst>
                  <a:glow>
                    <a:prstClr val="white"/>
                  </a:glow>
                </a:effectLst>
                <a:latin typeface="Meiryo UI" panose="020B0604030504040204" pitchFamily="50" charset="-128"/>
                <a:ea typeface="Meiryo UI" panose="020B0604030504040204" pitchFamily="50" charset="-128"/>
              </a:rPr>
              <a:t>楽しめるアミューズメント</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66</a:t>
            </a:r>
            <a:endParaRPr lang="en-US" altLang="ja-JP" sz="900" dirty="0" smtClean="0">
              <a:effectLst>
                <a:glow>
                  <a:prstClr val="white"/>
                </a:glow>
              </a:effectLst>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94834" y="2266754"/>
            <a:ext cx="5791692" cy="888233"/>
          </a:xfrm>
          <a:prstGeom prst="rect">
            <a:avLst/>
          </a:prstGeom>
          <a:noFill/>
          <a:ln w="19050">
            <a:noFill/>
          </a:ln>
        </p:spPr>
        <p:txBody>
          <a:bodyPr wrap="square" lIns="36000" tIns="36000" rIns="36000" bIns="36000" rtlCol="0" anchor="ctr" anchorCtr="0">
            <a:noAutofit/>
          </a:bodyPr>
          <a:lstStyle/>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世界最高峰のショー、多様</a:t>
            </a:r>
            <a:r>
              <a:rPr lang="ja-JP" altLang="ja-JP" sz="1000" dirty="0" smtClean="0">
                <a:latin typeface="ＭＳ Ｐゴシック" panose="020B0600070205080204" pitchFamily="50" charset="-128"/>
                <a:ea typeface="ＭＳ Ｐゴシック" panose="020B0600070205080204" pitchFamily="50" charset="-128"/>
              </a:rPr>
              <a:t>なメニュー</a:t>
            </a:r>
            <a:r>
              <a:rPr lang="ja-JP" altLang="ja-JP" sz="1000" dirty="0">
                <a:latin typeface="ＭＳ Ｐゴシック" panose="020B0600070205080204" pitchFamily="50" charset="-128"/>
                <a:ea typeface="ＭＳ Ｐゴシック" panose="020B0600070205080204" pitchFamily="50" charset="-128"/>
              </a:rPr>
              <a:t>によるナイトタイムの充実、朝時間を活用したツアー</a:t>
            </a:r>
            <a:r>
              <a:rPr lang="ja-JP" altLang="ja-JP" sz="1000" dirty="0" smtClean="0">
                <a:latin typeface="ＭＳ Ｐゴシック" panose="020B0600070205080204" pitchFamily="50" charset="-128"/>
                <a:ea typeface="ＭＳ Ｐゴシック" panose="020B0600070205080204" pitchFamily="50" charset="-128"/>
              </a:rPr>
              <a:t>やアクティビティなど</a:t>
            </a:r>
            <a:r>
              <a:rPr lang="ja-JP" altLang="en-US" sz="1000" dirty="0" smtClean="0">
                <a:latin typeface="ＭＳ Ｐゴシック" panose="020B0600070205080204" pitchFamily="50" charset="-128"/>
                <a:ea typeface="ＭＳ Ｐゴシック" panose="020B0600070205080204" pitchFamily="50" charset="-128"/>
              </a:rPr>
              <a:t>、</a:t>
            </a:r>
            <a:r>
              <a:rPr lang="ja-JP" altLang="ja-JP" sz="1000" dirty="0" smtClean="0">
                <a:latin typeface="ＭＳ Ｐゴシック" panose="020B0600070205080204" pitchFamily="50" charset="-128"/>
                <a:ea typeface="ＭＳ Ｐゴシック" panose="020B0600070205080204" pitchFamily="50" charset="-128"/>
              </a:rPr>
              <a:t>様々</a:t>
            </a:r>
            <a:r>
              <a:rPr lang="ja-JP" altLang="ja-JP" sz="1000" dirty="0">
                <a:latin typeface="ＭＳ Ｐゴシック" panose="020B0600070205080204" pitchFamily="50" charset="-128"/>
                <a:ea typeface="ＭＳ Ｐゴシック" panose="020B0600070205080204" pitchFamily="50" charset="-128"/>
              </a:rPr>
              <a:t>な</a:t>
            </a:r>
            <a:r>
              <a:rPr lang="ja-JP" altLang="ja-JP" sz="1000" dirty="0" smtClean="0">
                <a:latin typeface="ＭＳ Ｐゴシック" panose="020B0600070205080204" pitchFamily="50" charset="-128"/>
                <a:ea typeface="ＭＳ Ｐゴシック" panose="020B0600070205080204" pitchFamily="50" charset="-128"/>
              </a:rPr>
              <a:t>体験</a:t>
            </a:r>
            <a:r>
              <a:rPr lang="ja-JP" altLang="en-US" sz="1000" dirty="0" smtClean="0">
                <a:latin typeface="ＭＳ Ｐゴシック" panose="020B0600070205080204" pitchFamily="50" charset="-128"/>
                <a:ea typeface="ＭＳ Ｐゴシック" panose="020B0600070205080204" pitchFamily="50" charset="-128"/>
              </a:rPr>
              <a:t>が</a:t>
            </a:r>
            <a:r>
              <a:rPr lang="ja-JP" altLang="en-US" sz="1000" dirty="0">
                <a:latin typeface="ＭＳ Ｐゴシック" panose="020B0600070205080204" pitchFamily="50" charset="-128"/>
                <a:ea typeface="ＭＳ Ｐゴシック" panose="020B0600070205080204" pitchFamily="50" charset="-128"/>
              </a:rPr>
              <a:t>可能な</a:t>
            </a:r>
            <a:r>
              <a:rPr lang="ja-JP" altLang="ja-JP" sz="1000" dirty="0" smtClean="0">
                <a:latin typeface="ＭＳ Ｐゴシック" panose="020B0600070205080204" pitchFamily="50" charset="-128"/>
                <a:ea typeface="ＭＳ Ｐゴシック" panose="020B0600070205080204" pitchFamily="50" charset="-128"/>
              </a:rPr>
              <a:t>エンターテイメント</a:t>
            </a:r>
            <a:r>
              <a:rPr lang="ja-JP" altLang="en-US" sz="1000" dirty="0" smtClean="0">
                <a:latin typeface="ＭＳ Ｐゴシック" panose="020B0600070205080204" pitchFamily="50" charset="-128"/>
                <a:ea typeface="ＭＳ Ｐゴシック" panose="020B0600070205080204" pitchFamily="50" charset="-128"/>
              </a:rPr>
              <a:t>を提供</a:t>
            </a:r>
            <a:endParaRPr lang="ja-JP" altLang="ja-JP" sz="1000" dirty="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ja-JP" sz="1000" dirty="0">
                <a:latin typeface="ＭＳ Ｐゴシック" panose="020B0600070205080204" pitchFamily="50" charset="-128"/>
                <a:ea typeface="ＭＳ Ｐゴシック" panose="020B0600070205080204" pitchFamily="50" charset="-128"/>
              </a:rPr>
              <a:t>海に囲まれた立地条件や都心部にはない広大な土地を最大限に</a:t>
            </a:r>
            <a:r>
              <a:rPr lang="ja-JP" altLang="ja-JP" sz="1000" dirty="0" smtClean="0">
                <a:latin typeface="ＭＳ Ｐゴシック" panose="020B0600070205080204" pitchFamily="50" charset="-128"/>
                <a:ea typeface="ＭＳ Ｐゴシック" panose="020B0600070205080204" pitchFamily="50" charset="-128"/>
              </a:rPr>
              <a:t>活かした屋外イベント、体験型エンターテイメント</a:t>
            </a:r>
            <a:r>
              <a:rPr lang="ja-JP" altLang="ja-JP" sz="1000" dirty="0">
                <a:latin typeface="ＭＳ Ｐゴシック" panose="020B0600070205080204" pitchFamily="50" charset="-128"/>
                <a:ea typeface="ＭＳ Ｐゴシック" panose="020B0600070205080204" pitchFamily="50" charset="-128"/>
              </a:rPr>
              <a:t>などの魅力的な</a:t>
            </a:r>
            <a:r>
              <a:rPr lang="ja-JP" altLang="ja-JP" sz="1000" dirty="0" smtClean="0">
                <a:latin typeface="ＭＳ Ｐゴシック" panose="020B0600070205080204" pitchFamily="50" charset="-128"/>
                <a:ea typeface="ＭＳ Ｐゴシック" panose="020B0600070205080204" pitchFamily="50" charset="-128"/>
              </a:rPr>
              <a:t>アクティビティ</a:t>
            </a:r>
            <a:r>
              <a:rPr lang="ja-JP" altLang="en-US" sz="1000" dirty="0" smtClean="0">
                <a:latin typeface="ＭＳ Ｐゴシック" panose="020B0600070205080204" pitchFamily="50" charset="-128"/>
                <a:ea typeface="ＭＳ Ｐゴシック" panose="020B0600070205080204" pitchFamily="50" charset="-128"/>
              </a:rPr>
              <a:t>を提供</a:t>
            </a:r>
            <a:endParaRPr lang="en-US" altLang="ja-JP" sz="1000" dirty="0" smtClean="0">
              <a:latin typeface="ＭＳ Ｐゴシック" panose="020B0600070205080204" pitchFamily="50" charset="-128"/>
              <a:ea typeface="ＭＳ Ｐゴシック" panose="020B0600070205080204" pitchFamily="50" charset="-128"/>
            </a:endParaRPr>
          </a:p>
          <a:p>
            <a:pPr marL="171450" indent="-85725">
              <a:spcBef>
                <a:spcPts val="600"/>
              </a:spcBef>
              <a:buFont typeface="Arial" panose="020B0604020202020204" pitchFamily="34" charset="0"/>
              <a:buChar char="•"/>
            </a:pPr>
            <a:r>
              <a:rPr lang="ja-JP" altLang="en-US" sz="1000" spc="-100" dirty="0" smtClean="0">
                <a:latin typeface="ＭＳ Ｐゴシック" panose="020B0600070205080204" pitchFamily="50" charset="-128"/>
                <a:ea typeface="ＭＳ Ｐゴシック" panose="020B0600070205080204" pitchFamily="50" charset="-128"/>
              </a:rPr>
              <a:t>ファン、リピーターの獲得に向け、ニーズや流行の変化等を踏まえ、常に最先端の施設・サービスを提供</a:t>
            </a:r>
            <a:endParaRPr lang="ja-JP" altLang="en-US" sz="1000" spc="-100" dirty="0">
              <a:latin typeface="ＭＳ Ｐゴシック" panose="020B0600070205080204" pitchFamily="50" charset="-128"/>
              <a:ea typeface="ＭＳ Ｐゴシック" panose="020B0600070205080204" pitchFamily="50" charset="-128"/>
            </a:endParaRPr>
          </a:p>
        </p:txBody>
      </p:sp>
      <p:grpSp>
        <p:nvGrpSpPr>
          <p:cNvPr id="20" name="グループ化 19"/>
          <p:cNvGrpSpPr/>
          <p:nvPr/>
        </p:nvGrpSpPr>
        <p:grpSpPr>
          <a:xfrm>
            <a:off x="452799" y="291229"/>
            <a:ext cx="5956665" cy="629079"/>
            <a:chOff x="639588" y="159494"/>
            <a:chExt cx="5956665" cy="629079"/>
          </a:xfrm>
        </p:grpSpPr>
        <p:sp>
          <p:nvSpPr>
            <p:cNvPr id="29" name="ホームベース 28"/>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0" name="正方形/長方形 29"/>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a:latin typeface="+mn-ea"/>
                </a:rPr>
                <a:t>来訪及び</a:t>
              </a:r>
            </a:p>
            <a:p>
              <a:pPr algn="ctr">
                <a:lnSpc>
                  <a:spcPts val="1300"/>
                </a:lnSpc>
              </a:pPr>
              <a:r>
                <a:rPr lang="ja-JP" altLang="en-US" sz="1000" b="1" dirty="0">
                  <a:latin typeface="+mn-ea"/>
                </a:rPr>
                <a:t>滞在寄与施設</a:t>
              </a:r>
            </a:p>
          </p:txBody>
        </p:sp>
      </p:grpSp>
      <p:sp>
        <p:nvSpPr>
          <p:cNvPr id="25" name="テキスト プレースホルダー 2"/>
          <p:cNvSpPr txBox="1">
            <a:spLocks/>
          </p:cNvSpPr>
          <p:nvPr/>
        </p:nvSpPr>
        <p:spPr bwMode="gray">
          <a:xfrm>
            <a:off x="207264" y="1096836"/>
            <a:ext cx="6425184" cy="354012"/>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２－２－５－</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①</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夢</a:t>
            </a:r>
            <a:r>
              <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rPr>
              <a:t>洲でしか体験</a:t>
            </a:r>
            <a:r>
              <a:rPr lang="ja-JP" altLang="en-US" sz="1400"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できないエンターテイメントの提供</a:t>
            </a:r>
            <a:endParaRPr lang="ja-JP" altLang="en-US" sz="1400" dirty="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p:txBody>
      </p:sp>
      <p:sp>
        <p:nvSpPr>
          <p:cNvPr id="28" name="正方形/長方形 27"/>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1" name="テキスト ボックス 30"/>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ＭＳ Ｐゴシック" panose="020B0600070205080204" pitchFamily="50" charset="-128"/>
                <a:ea typeface="ＭＳ Ｐゴシック" panose="020B0600070205080204" pitchFamily="50" charset="-128"/>
              </a:rPr>
              <a:t>ビジネス客</a:t>
            </a:r>
            <a:r>
              <a:rPr lang="ja-JP" altLang="en-US" sz="1000" dirty="0" smtClean="0">
                <a:latin typeface="ＭＳ Ｐゴシック" panose="020B0600070205080204" pitchFamily="50" charset="-128"/>
                <a:ea typeface="ＭＳ Ｐゴシック" panose="020B0600070205080204" pitchFamily="50" charset="-128"/>
              </a:rPr>
              <a:t>からファミリー層まで</a:t>
            </a:r>
            <a:r>
              <a:rPr lang="ja-JP" altLang="en-US" sz="1000" dirty="0">
                <a:latin typeface="ＭＳ Ｐゴシック" panose="020B0600070205080204" pitchFamily="50" charset="-128"/>
                <a:ea typeface="ＭＳ Ｐゴシック" panose="020B0600070205080204" pitchFamily="50" charset="-128"/>
              </a:rPr>
              <a:t>あらゆる人が楽しめ、大阪ＩＲの象徴となるような世界に類を見ない</a:t>
            </a:r>
            <a:r>
              <a:rPr lang="ja-JP" altLang="en-US" sz="1000" dirty="0" smtClean="0">
                <a:latin typeface="ＭＳ Ｐゴシック" panose="020B0600070205080204" pitchFamily="50" charset="-128"/>
                <a:ea typeface="ＭＳ Ｐゴシック" panose="020B0600070205080204" pitchFamily="50" charset="-128"/>
              </a:rPr>
              <a:t>エンター</a:t>
            </a:r>
            <a:r>
              <a:rPr lang="en-US" altLang="ja-JP" sz="1000" dirty="0" smtClean="0">
                <a:latin typeface="ＭＳ Ｐゴシック" panose="020B0600070205080204" pitchFamily="50" charset="-128"/>
                <a:ea typeface="ＭＳ Ｐゴシック" panose="020B0600070205080204" pitchFamily="50" charset="-128"/>
              </a:rPr>
              <a:t/>
            </a:r>
            <a:br>
              <a:rPr lang="en-US" altLang="ja-JP" sz="1000" dirty="0" smtClean="0">
                <a:latin typeface="ＭＳ Ｐゴシック" panose="020B0600070205080204" pitchFamily="50" charset="-128"/>
                <a:ea typeface="ＭＳ Ｐゴシック" panose="020B0600070205080204" pitchFamily="50" charset="-128"/>
              </a:rPr>
            </a:br>
            <a:r>
              <a:rPr lang="ja-JP" altLang="en-US" sz="1000" dirty="0" smtClean="0">
                <a:latin typeface="ＭＳ Ｐゴシック" panose="020B0600070205080204" pitchFamily="50" charset="-128"/>
                <a:ea typeface="ＭＳ Ｐゴシック" panose="020B0600070205080204" pitchFamily="50" charset="-128"/>
              </a:rPr>
              <a:t>テイメント</a:t>
            </a:r>
            <a:r>
              <a:rPr lang="ja-JP" altLang="en-US" sz="1000" dirty="0">
                <a:latin typeface="ＭＳ Ｐゴシック" panose="020B0600070205080204" pitchFamily="50" charset="-128"/>
                <a:ea typeface="ＭＳ Ｐゴシック" panose="020B0600070205080204" pitchFamily="50" charset="-128"/>
              </a:rPr>
              <a:t>を提供することにより、国内外から多くの来訪者を呼び込む。</a:t>
            </a:r>
            <a:endParaRPr lang="en-US" altLang="ja-JP" sz="1000" dirty="0">
              <a:latin typeface="ＭＳ Ｐゴシック" panose="020B0600070205080204" pitchFamily="50" charset="-128"/>
              <a:ea typeface="ＭＳ Ｐゴシック" panose="020B0600070205080204" pitchFamily="50" charset="-128"/>
            </a:endParaRPr>
          </a:p>
        </p:txBody>
      </p:sp>
      <p:pic>
        <p:nvPicPr>
          <p:cNvPr id="32" name="図 31" descr="41basketball"/>
          <p:cNvPicPr/>
          <p:nvPr/>
        </p:nvPicPr>
        <p:blipFill rotWithShape="1">
          <a:blip r:embed="rId6" cstate="print">
            <a:extLst>
              <a:ext uri="{28A0092B-C50C-407E-A947-70E740481C1C}">
                <a14:useLocalDpi xmlns:a14="http://schemas.microsoft.com/office/drawing/2010/main" val="0"/>
              </a:ext>
            </a:extLst>
          </a:blip>
          <a:srcRect/>
          <a:stretch/>
        </p:blipFill>
        <p:spPr bwMode="auto">
          <a:xfrm>
            <a:off x="4390759" y="3407420"/>
            <a:ext cx="2095767" cy="1368115"/>
          </a:xfrm>
          <a:prstGeom prst="rect">
            <a:avLst/>
          </a:prstGeom>
          <a:noFill/>
        </p:spPr>
      </p:pic>
      <p:pic>
        <p:nvPicPr>
          <p:cNvPr id="1028" name="Picture 4" descr="\\G0000sv0ns502\b24000$\doc\総務・企画G\★企画G\02 IR構想\06_修正作業\第2章\三四六作業用\画像・写真\ELE TOKYO（ナイトクラブ）\unnamed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787" b="16622"/>
          <a:stretch/>
        </p:blipFill>
        <p:spPr bwMode="auto">
          <a:xfrm>
            <a:off x="4390759" y="4775535"/>
            <a:ext cx="2100181" cy="124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36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30</a:t>
            </a:fld>
            <a:endParaRPr lang="ja-JP" altLang="en-US" dirty="0">
              <a:solidFill>
                <a:prstClr val="black"/>
              </a:solidFill>
            </a:endParaRPr>
          </a:p>
        </p:txBody>
      </p:sp>
      <p:sp>
        <p:nvSpPr>
          <p:cNvPr id="23" name="テキスト プレースホルダー 2"/>
          <p:cNvSpPr txBox="1">
            <a:spLocks/>
          </p:cNvSpPr>
          <p:nvPr/>
        </p:nvSpPr>
        <p:spPr bwMode="gray">
          <a:xfrm>
            <a:off x="100347" y="1095926"/>
            <a:ext cx="6745986" cy="354012"/>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２－２－５－②</a:t>
            </a:r>
            <a:r>
              <a:rPr lang="ja-JP" altLang="en-US" sz="1400" dirty="0">
                <a:solidFill>
                  <a:prstClr val="black"/>
                </a:solidFill>
                <a:latin typeface="+mn-ea"/>
                <a:cs typeface="Meiryo UI" pitchFamily="50" charset="-128"/>
              </a:rPr>
              <a:t>．</a:t>
            </a:r>
            <a:r>
              <a:rPr lang="ja-JP" altLang="en-US" sz="1400" dirty="0" smtClean="0">
                <a:solidFill>
                  <a:prstClr val="black"/>
                </a:solidFill>
                <a:latin typeface="+mn-ea"/>
                <a:cs typeface="Meiryo UI" pitchFamily="50" charset="-128"/>
              </a:rPr>
              <a:t>長期</a:t>
            </a:r>
            <a:r>
              <a:rPr lang="ja-JP" altLang="en-US" sz="1400" dirty="0">
                <a:solidFill>
                  <a:prstClr val="black"/>
                </a:solidFill>
                <a:latin typeface="+mn-ea"/>
                <a:cs typeface="Meiryo UI" pitchFamily="50" charset="-128"/>
              </a:rPr>
              <a:t>滞在を</a:t>
            </a:r>
            <a:r>
              <a:rPr lang="ja-JP" altLang="en-US" sz="1400" dirty="0" smtClean="0">
                <a:solidFill>
                  <a:prstClr val="black"/>
                </a:solidFill>
                <a:latin typeface="+mn-ea"/>
                <a:cs typeface="Meiryo UI" pitchFamily="50" charset="-128"/>
              </a:rPr>
              <a:t>楽しめる都市型のリゾート</a:t>
            </a:r>
            <a:r>
              <a:rPr lang="ja-JP" altLang="en-US" sz="1400" dirty="0">
                <a:solidFill>
                  <a:prstClr val="black"/>
                </a:solidFill>
                <a:latin typeface="+mn-ea"/>
                <a:cs typeface="Meiryo UI" pitchFamily="50" charset="-128"/>
              </a:rPr>
              <a:t>空間、上質</a:t>
            </a:r>
            <a:r>
              <a:rPr lang="ja-JP" altLang="en-US" sz="1400" dirty="0" smtClean="0">
                <a:solidFill>
                  <a:prstClr val="black"/>
                </a:solidFill>
                <a:latin typeface="+mn-ea"/>
                <a:cs typeface="Meiryo UI" pitchFamily="50" charset="-128"/>
              </a:rPr>
              <a:t>な施設・サービスの提供</a:t>
            </a:r>
            <a:endParaRPr lang="ja-JP" altLang="en-US" sz="1400" dirty="0">
              <a:latin typeface="+mn-ea"/>
              <a:cs typeface="Meiryo UI" pitchFamily="50" charset="-128"/>
            </a:endParaRPr>
          </a:p>
        </p:txBody>
      </p:sp>
      <p:sp>
        <p:nvSpPr>
          <p:cNvPr id="24" name="角丸四角形 23"/>
          <p:cNvSpPr/>
          <p:nvPr/>
        </p:nvSpPr>
        <p:spPr bwMode="gray">
          <a:xfrm>
            <a:off x="703021" y="3080084"/>
            <a:ext cx="5596279" cy="1010653"/>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31" name="角丸四角形 30"/>
          <p:cNvSpPr/>
          <p:nvPr/>
        </p:nvSpPr>
        <p:spPr bwMode="gray">
          <a:xfrm>
            <a:off x="703021" y="2925538"/>
            <a:ext cx="5597363"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あらゆる人が長期滞在を</a:t>
            </a:r>
            <a:r>
              <a:rPr lang="ja-JP" altLang="en-US" sz="1100" b="1" dirty="0" smtClean="0">
                <a:solidFill>
                  <a:prstClr val="white"/>
                </a:solidFill>
                <a:latin typeface="+mn-ea"/>
              </a:rPr>
              <a:t>楽しめるサービスや施設例</a:t>
            </a:r>
            <a:endParaRPr lang="en-US" altLang="ja-JP" sz="1100" b="1" dirty="0" smtClean="0">
              <a:solidFill>
                <a:prstClr val="white"/>
              </a:solidFill>
              <a:latin typeface="+mn-ea"/>
            </a:endParaRPr>
          </a:p>
        </p:txBody>
      </p:sp>
      <p:sp>
        <p:nvSpPr>
          <p:cNvPr id="3" name="正方形/長方形 2"/>
          <p:cNvSpPr/>
          <p:nvPr/>
        </p:nvSpPr>
        <p:spPr>
          <a:xfrm>
            <a:off x="656099" y="3296816"/>
            <a:ext cx="2817241" cy="707886"/>
          </a:xfrm>
          <a:prstGeom prst="rect">
            <a:avLst/>
          </a:prstGeom>
        </p:spPr>
        <p:txBody>
          <a:bodyPr wrap="square">
            <a:spAutoFit/>
          </a:bodyPr>
          <a:lstStyle/>
          <a:p>
            <a:pPr marL="342900" indent="-171450">
              <a:buFont typeface="Wingdings" panose="05000000000000000000" pitchFamily="2" charset="2"/>
              <a:buChar char="Ø"/>
            </a:pPr>
            <a:r>
              <a:rPr lang="ja-JP" altLang="en-US" sz="1000" dirty="0">
                <a:latin typeface="+mn-ea"/>
              </a:rPr>
              <a:t>最新技術を活用した多言語対応サービス</a:t>
            </a:r>
            <a:endParaRPr lang="en-US" altLang="ja-JP" sz="1000" dirty="0">
              <a:latin typeface="+mn-ea"/>
            </a:endParaRPr>
          </a:p>
          <a:p>
            <a:pPr marL="342900" indent="-171450">
              <a:buFont typeface="Wingdings" panose="05000000000000000000" pitchFamily="2" charset="2"/>
              <a:buChar char="Ø"/>
            </a:pPr>
            <a:r>
              <a:rPr lang="ja-JP" altLang="en-US" sz="1000" dirty="0">
                <a:latin typeface="+mn-ea"/>
              </a:rPr>
              <a:t>宗教や文化に配慮</a:t>
            </a:r>
            <a:r>
              <a:rPr lang="ja-JP" altLang="en-US" sz="1000" dirty="0" smtClean="0">
                <a:latin typeface="+mn-ea"/>
              </a:rPr>
              <a:t>した施設やサービス</a:t>
            </a:r>
            <a:endParaRPr lang="en-US" altLang="ja-JP" sz="1000" dirty="0" smtClean="0">
              <a:latin typeface="+mn-ea"/>
            </a:endParaRPr>
          </a:p>
          <a:p>
            <a:pPr marL="342900" indent="-171450">
              <a:buFont typeface="Wingdings" panose="05000000000000000000" pitchFamily="2" charset="2"/>
              <a:buChar char="Ø"/>
            </a:pPr>
            <a:r>
              <a:rPr lang="ja-JP" altLang="en-US" sz="1000" dirty="0" smtClean="0">
                <a:latin typeface="+mn-ea"/>
              </a:rPr>
              <a:t>世界</a:t>
            </a:r>
            <a:r>
              <a:rPr lang="ja-JP" altLang="en-US" sz="1000" dirty="0">
                <a:latin typeface="+mn-ea"/>
              </a:rPr>
              <a:t>一流の食が楽しめるレストランエリア</a:t>
            </a:r>
            <a:endParaRPr lang="en-US" altLang="ja-JP" sz="1000" dirty="0">
              <a:latin typeface="+mn-ea"/>
            </a:endParaRPr>
          </a:p>
          <a:p>
            <a:pPr marL="342900" indent="-171450">
              <a:buFont typeface="Wingdings" panose="05000000000000000000" pitchFamily="2" charset="2"/>
              <a:buChar char="Ø"/>
            </a:pPr>
            <a:r>
              <a:rPr lang="ja-JP" altLang="en-US" sz="1000" dirty="0" smtClean="0">
                <a:latin typeface="+mn-ea"/>
              </a:rPr>
              <a:t>子ども向け</a:t>
            </a:r>
            <a:r>
              <a:rPr lang="ja-JP" altLang="en-US" sz="1000" dirty="0">
                <a:latin typeface="+mn-ea"/>
              </a:rPr>
              <a:t>の施設や一時預かり</a:t>
            </a:r>
            <a:r>
              <a:rPr lang="ja-JP" altLang="en-US" sz="1000" dirty="0" smtClean="0">
                <a:latin typeface="+mn-ea"/>
              </a:rPr>
              <a:t>機能</a:t>
            </a:r>
            <a:endParaRPr lang="en-US" altLang="ja-JP" sz="1000" dirty="0">
              <a:solidFill>
                <a:prstClr val="black"/>
              </a:solidFill>
              <a:latin typeface="+mn-ea"/>
            </a:endParaRPr>
          </a:p>
        </p:txBody>
      </p:sp>
      <p:sp>
        <p:nvSpPr>
          <p:cNvPr id="32" name="正方形/長方形 31"/>
          <p:cNvSpPr/>
          <p:nvPr/>
        </p:nvSpPr>
        <p:spPr>
          <a:xfrm>
            <a:off x="3284984" y="3296816"/>
            <a:ext cx="3429000" cy="707886"/>
          </a:xfrm>
          <a:prstGeom prst="rect">
            <a:avLst/>
          </a:prstGeom>
        </p:spPr>
        <p:txBody>
          <a:bodyPr>
            <a:spAutoFit/>
          </a:bodyPr>
          <a:lstStyle/>
          <a:p>
            <a:pPr marL="342900" indent="-171450">
              <a:buFont typeface="Wingdings" panose="05000000000000000000" pitchFamily="2" charset="2"/>
              <a:buChar char="Ø"/>
            </a:pPr>
            <a:r>
              <a:rPr lang="ja-JP" altLang="en-US" sz="1000" dirty="0" smtClean="0">
                <a:latin typeface="+mn-ea"/>
              </a:rPr>
              <a:t>心</a:t>
            </a:r>
            <a:r>
              <a:rPr lang="ja-JP" altLang="en-US" sz="1000" dirty="0">
                <a:latin typeface="+mn-ea"/>
              </a:rPr>
              <a:t>と体を癒すウェルネス施設</a:t>
            </a:r>
            <a:endParaRPr lang="en-US" altLang="ja-JP" sz="1000" dirty="0">
              <a:latin typeface="+mn-ea"/>
            </a:endParaRPr>
          </a:p>
          <a:p>
            <a:pPr marL="342900" indent="-171450">
              <a:buFont typeface="Wingdings" panose="05000000000000000000" pitchFamily="2" charset="2"/>
              <a:buChar char="Ø"/>
            </a:pPr>
            <a:r>
              <a:rPr lang="ja-JP" altLang="en-US" sz="1000" dirty="0">
                <a:solidFill>
                  <a:prstClr val="black"/>
                </a:solidFill>
                <a:latin typeface="+mn-ea"/>
              </a:rPr>
              <a:t>好奇心を満たすショッピングモール</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自然を</a:t>
            </a:r>
            <a:r>
              <a:rPr lang="ja-JP" altLang="en-US" sz="1000" dirty="0" smtClean="0">
                <a:solidFill>
                  <a:prstClr val="black"/>
                </a:solidFill>
                <a:latin typeface="+mn-ea"/>
              </a:rPr>
              <a:t>感じられる親水緑地</a:t>
            </a:r>
            <a:r>
              <a:rPr lang="ja-JP" altLang="en-US" sz="1000" dirty="0">
                <a:solidFill>
                  <a:prstClr val="black"/>
                </a:solidFill>
                <a:latin typeface="+mn-ea"/>
              </a:rPr>
              <a:t>公園</a:t>
            </a:r>
            <a:endParaRPr lang="en-US" altLang="ja-JP" sz="1000" dirty="0">
              <a:solidFill>
                <a:prstClr val="black"/>
              </a:solidFill>
              <a:latin typeface="+mn-ea"/>
            </a:endParaRPr>
          </a:p>
          <a:p>
            <a:pPr marL="342900" indent="-171450">
              <a:buFont typeface="Wingdings" panose="05000000000000000000" pitchFamily="2" charset="2"/>
              <a:buChar char="Ø"/>
            </a:pPr>
            <a:r>
              <a:rPr lang="ja-JP" altLang="en-US" sz="1000" dirty="0">
                <a:solidFill>
                  <a:prstClr val="black"/>
                </a:solidFill>
                <a:latin typeface="+mn-ea"/>
              </a:rPr>
              <a:t>ＩＲ施設内外で共通して使えるポイントサービス</a:t>
            </a:r>
            <a:endParaRPr lang="en-US" altLang="ja-JP" sz="1000" dirty="0">
              <a:solidFill>
                <a:prstClr val="black"/>
              </a:solidFill>
              <a:latin typeface="+mn-ea"/>
            </a:endParaRPr>
          </a:p>
        </p:txBody>
      </p:sp>
      <p:sp>
        <p:nvSpPr>
          <p:cNvPr id="22"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452799" y="291229"/>
            <a:ext cx="5956665" cy="629079"/>
            <a:chOff x="639588" y="159494"/>
            <a:chExt cx="5956665" cy="629079"/>
          </a:xfrm>
        </p:grpSpPr>
        <p:sp>
          <p:nvSpPr>
            <p:cNvPr id="33" name="ホームベース 32"/>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pic>
        <p:nvPicPr>
          <p:cNvPr id="26" name="図 25"/>
          <p:cNvPicPr>
            <a:picLocks noChangeAspect="1"/>
          </p:cNvPicPr>
          <p:nvPr/>
        </p:nvPicPr>
        <p:blipFill rotWithShape="1">
          <a:blip r:embed="rId2" cstate="print">
            <a:extLst>
              <a:ext uri="{28A0092B-C50C-407E-A947-70E740481C1C}">
                <a14:useLocalDpi xmlns:a14="http://schemas.microsoft.com/office/drawing/2010/main" val="0"/>
              </a:ext>
            </a:extLst>
          </a:blip>
          <a:srcRect t="1" r="1330" b="5388"/>
          <a:stretch/>
        </p:blipFill>
        <p:spPr>
          <a:xfrm>
            <a:off x="854057" y="7785375"/>
            <a:ext cx="2413416" cy="1538554"/>
          </a:xfrm>
          <a:prstGeom prst="rect">
            <a:avLst/>
          </a:prstGeom>
        </p:spPr>
      </p:pic>
      <p:pic>
        <p:nvPicPr>
          <p:cNvPr id="3074" name="Picture 2" descr="アラビア, アラビア語, ベーキング, 料理, 文化, おいしい, ダイニング"/>
          <p:cNvPicPr>
            <a:picLocks noChangeAspect="1" noChangeArrowheads="1"/>
          </p:cNvPicPr>
          <p:nvPr/>
        </p:nvPicPr>
        <p:blipFill rotWithShape="1">
          <a:blip r:embed="rId3">
            <a:extLst>
              <a:ext uri="{28A0092B-C50C-407E-A947-70E740481C1C}">
                <a14:useLocalDpi xmlns:a14="http://schemas.microsoft.com/office/drawing/2010/main" val="0"/>
              </a:ext>
            </a:extLst>
          </a:blip>
          <a:srcRect r="2139" b="5147"/>
          <a:stretch/>
        </p:blipFill>
        <p:spPr bwMode="auto">
          <a:xfrm>
            <a:off x="3645024" y="41849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l="16979" r="6640"/>
          <a:stretch/>
        </p:blipFill>
        <p:spPr>
          <a:xfrm>
            <a:off x="3645024" y="5985175"/>
            <a:ext cx="2404555" cy="1556813"/>
          </a:xfrm>
          <a:prstGeom prst="rect">
            <a:avLst/>
          </a:prstGeom>
        </p:spPr>
      </p:pic>
      <p:pic>
        <p:nvPicPr>
          <p:cNvPr id="3076" name="Picture 4" descr="モール, ショッピング, インテリア, ストア, 販売, ショップ, ビジネス"/>
          <p:cNvPicPr>
            <a:picLocks noChangeAspect="1" noChangeArrowheads="1"/>
          </p:cNvPicPr>
          <p:nvPr/>
        </p:nvPicPr>
        <p:blipFill rotWithShape="1">
          <a:blip r:embed="rId5">
            <a:extLst>
              <a:ext uri="{28A0092B-C50C-407E-A947-70E740481C1C}">
                <a14:useLocalDpi xmlns:a14="http://schemas.microsoft.com/office/drawing/2010/main" val="0"/>
              </a:ext>
            </a:extLst>
          </a:blip>
          <a:srcRect l="3648" t="14726" r="3648" b="5304"/>
          <a:stretch/>
        </p:blipFill>
        <p:spPr bwMode="auto">
          <a:xfrm>
            <a:off x="908720" y="5985175"/>
            <a:ext cx="2422543" cy="15684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保育園, 子, 母, 学校"/>
          <p:cNvPicPr>
            <a:picLocks noChangeAspect="1" noChangeArrowheads="1"/>
          </p:cNvPicPr>
          <p:nvPr/>
        </p:nvPicPr>
        <p:blipFill rotWithShape="1">
          <a:blip r:embed="rId6">
            <a:extLst>
              <a:ext uri="{28A0092B-C50C-407E-A947-70E740481C1C}">
                <a14:useLocalDpi xmlns:a14="http://schemas.microsoft.com/office/drawing/2010/main" val="0"/>
              </a:ext>
            </a:extLst>
          </a:blip>
          <a:srcRect b="4374"/>
          <a:stretch/>
        </p:blipFill>
        <p:spPr bwMode="auto">
          <a:xfrm>
            <a:off x="3692108" y="7785375"/>
            <a:ext cx="2413417" cy="1538554"/>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3795762"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自然を感じられる親水緑地</a:t>
            </a:r>
            <a:r>
              <a:rPr lang="ja-JP" altLang="en-US" sz="900" kern="1100" dirty="0" smtClean="0">
                <a:effectLst>
                  <a:glow>
                    <a:prstClr val="white"/>
                  </a:glow>
                </a:effectLst>
                <a:latin typeface="Meiryo UI" panose="020B0604030504040204" pitchFamily="50" charset="-128"/>
                <a:ea typeface="Meiryo UI" panose="020B0604030504040204" pitchFamily="50" charset="-128"/>
              </a:rPr>
              <a:t>公園</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70</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029911"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心と体を癒すウェルネス</a:t>
            </a:r>
            <a:r>
              <a:rPr lang="ja-JP" altLang="en-US" sz="900" kern="1100" dirty="0" smtClean="0">
                <a:effectLst>
                  <a:glow>
                    <a:prstClr val="white"/>
                  </a:glow>
                </a:effectLst>
                <a:latin typeface="Meiryo UI" panose="020B0604030504040204" pitchFamily="50" charset="-128"/>
                <a:ea typeface="Meiryo UI" panose="020B0604030504040204" pitchFamily="50" charset="-128"/>
              </a:rPr>
              <a:t>施設</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67</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795762" y="57066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宗教や文化に配慮した</a:t>
            </a:r>
            <a:r>
              <a:rPr lang="ja-JP" altLang="en-US" sz="900" kern="1100" dirty="0" smtClean="0">
                <a:effectLst>
                  <a:glow>
                    <a:prstClr val="white"/>
                  </a:glow>
                </a:effectLst>
                <a:latin typeface="Meiryo UI" panose="020B0604030504040204" pitchFamily="50" charset="-128"/>
                <a:ea typeface="Meiryo UI" panose="020B0604030504040204" pitchFamily="50" charset="-128"/>
              </a:rPr>
              <a:t>フードサービス</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68</a:t>
            </a:r>
            <a:endParaRPr lang="en-US" altLang="ja-JP" sz="900" kern="1100" dirty="0" smtClean="0">
              <a:effectLst>
                <a:glow>
                  <a:prstClr val="white"/>
                </a:glow>
              </a:effectLst>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052736" y="7506868"/>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好奇心を満たす</a:t>
            </a:r>
            <a:r>
              <a:rPr lang="ja-JP" altLang="en-US" sz="900" kern="1100" dirty="0" smtClean="0">
                <a:effectLst>
                  <a:glow>
                    <a:prstClr val="white"/>
                  </a:glow>
                </a:effectLst>
                <a:latin typeface="Meiryo UI" panose="020B0604030504040204" pitchFamily="50" charset="-128"/>
                <a:ea typeface="Meiryo UI" panose="020B0604030504040204" pitchFamily="50" charset="-128"/>
              </a:rPr>
              <a:t>ショッピングモール</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69</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977291" y="9275877"/>
            <a:ext cx="2353972"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a:effectLst>
                  <a:glow>
                    <a:prstClr val="white"/>
                  </a:glow>
                </a:effectLst>
                <a:latin typeface="Meiryo UI" panose="020B0604030504040204" pitchFamily="50" charset="-128"/>
                <a:ea typeface="Meiryo UI" panose="020B0604030504040204" pitchFamily="50" charset="-128"/>
              </a:rPr>
              <a:t>世界一流の食が楽しめる</a:t>
            </a:r>
            <a:r>
              <a:rPr lang="ja-JP" altLang="en-US" sz="900" kern="1100" dirty="0" smtClean="0">
                <a:effectLst>
                  <a:glow>
                    <a:prstClr val="white"/>
                  </a:glow>
                </a:effectLst>
                <a:latin typeface="Meiryo UI" panose="020B0604030504040204" pitchFamily="50" charset="-128"/>
                <a:ea typeface="Meiryo UI" panose="020B0604030504040204" pitchFamily="50" charset="-128"/>
              </a:rPr>
              <a:t>レストランエリア</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71</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3789040" y="9275877"/>
            <a:ext cx="2166947" cy="230832"/>
          </a:xfrm>
          <a:prstGeom prst="rect">
            <a:avLst/>
          </a:prstGeom>
        </p:spPr>
        <p:txBody>
          <a:bodyPr wrap="square">
            <a:spAutoFit/>
          </a:bodyPr>
          <a:lstStyle>
            <a:defPPr>
              <a:defRPr lang="ja-JP"/>
            </a:defPPr>
            <a:lvl1pPr algn="ctr">
              <a:lnSpc>
                <a:spcPts val="1800"/>
              </a:lnSpc>
              <a:tabLst>
                <a:tab pos="5748655" algn="l"/>
              </a:tabLst>
              <a:defRPr sz="1000" b="1" cap="small">
                <a:solidFill>
                  <a:srgbClr val="012169"/>
                </a:solidFill>
                <a:effectLst>
                  <a:glow rad="228600">
                    <a:prstClr val="white">
                      <a:alpha val="87000"/>
                    </a:prstClr>
                  </a:glow>
                </a:effectLst>
                <a:latin typeface="ＭＳ Ｐゴシック"/>
                <a:cs typeface="Times New Roman" panose="02020603050405020304" pitchFamily="18" charset="0"/>
              </a:defRPr>
            </a:lvl1pPr>
          </a:lstStyle>
          <a:p>
            <a:pPr>
              <a:lnSpc>
                <a:spcPct val="100000"/>
              </a:lnSpc>
            </a:pPr>
            <a:r>
              <a:rPr lang="ja-JP" altLang="en-US" sz="900" kern="1100" dirty="0" smtClean="0">
                <a:effectLst>
                  <a:glow>
                    <a:prstClr val="white"/>
                  </a:glow>
                </a:effectLst>
                <a:latin typeface="Meiryo UI" panose="020B0604030504040204" pitchFamily="50" charset="-128"/>
                <a:ea typeface="Meiryo UI" panose="020B0604030504040204" pitchFamily="50" charset="-128"/>
              </a:rPr>
              <a:t>子ども向け</a:t>
            </a:r>
            <a:r>
              <a:rPr lang="ja-JP" altLang="en-US" sz="900" kern="1100" dirty="0">
                <a:effectLst>
                  <a:glow>
                    <a:prstClr val="white"/>
                  </a:glow>
                </a:effectLst>
                <a:latin typeface="Meiryo UI" panose="020B0604030504040204" pitchFamily="50" charset="-128"/>
                <a:ea typeface="Meiryo UI" panose="020B0604030504040204" pitchFamily="50" charset="-128"/>
              </a:rPr>
              <a:t>の施設や一時預かり</a:t>
            </a:r>
            <a:r>
              <a:rPr lang="ja-JP" altLang="en-US" sz="900" kern="1100" dirty="0" smtClean="0">
                <a:effectLst>
                  <a:glow>
                    <a:prstClr val="white"/>
                  </a:glow>
                </a:effectLst>
                <a:latin typeface="Meiryo UI" panose="020B0604030504040204" pitchFamily="50" charset="-128"/>
                <a:ea typeface="Meiryo UI" panose="020B0604030504040204" pitchFamily="50" charset="-128"/>
              </a:rPr>
              <a:t>機能</a:t>
            </a:r>
            <a:r>
              <a:rPr lang="en-US" altLang="ja-JP" sz="900" baseline="40000" dirty="0" smtClean="0">
                <a:effectLst>
                  <a:glow>
                    <a:prstClr val="white"/>
                  </a:glow>
                </a:effectLst>
                <a:latin typeface="Meiryo UI" panose="020B0604030504040204" pitchFamily="50" charset="-128"/>
                <a:ea typeface="Meiryo UI" panose="020B0604030504040204" pitchFamily="50" charset="-128"/>
              </a:rPr>
              <a:t>72</a:t>
            </a:r>
            <a:endParaRPr lang="ja-JP" altLang="en-US" sz="900" kern="1100" dirty="0">
              <a:effectLst>
                <a:glow>
                  <a:prstClr val="white"/>
                </a:glow>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54830" y="2161422"/>
            <a:ext cx="5754634" cy="739081"/>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a:latin typeface="+mn-ea"/>
                <a:ea typeface="+mn-ea"/>
              </a:rPr>
              <a:t>ショッピングモールやレストランなど、ＩＲ全体の集客に資するとともに、多様な言語や宗教、文化など</a:t>
            </a:r>
            <a:r>
              <a:rPr lang="ja-JP" altLang="en-US" dirty="0" smtClean="0">
                <a:latin typeface="+mn-ea"/>
                <a:ea typeface="+mn-ea"/>
              </a:rPr>
              <a:t>に　配慮した施設やサービス</a:t>
            </a:r>
            <a:r>
              <a:rPr lang="ja-JP" altLang="en-US" dirty="0">
                <a:latin typeface="+mn-ea"/>
                <a:ea typeface="+mn-ea"/>
              </a:rPr>
              <a:t>の提供などにより、ＩＲ内における長期滞在に寄与</a:t>
            </a:r>
          </a:p>
          <a:p>
            <a:pPr>
              <a:spcBef>
                <a:spcPts val="300"/>
              </a:spcBef>
            </a:pPr>
            <a:r>
              <a:rPr lang="ja-JP" altLang="en-US" dirty="0" smtClean="0">
                <a:latin typeface="+mn-ea"/>
                <a:ea typeface="+mn-ea"/>
              </a:rPr>
              <a:t>他の中核施設と連携し、空間的・時間的なつなぎとなることで、施設間の相乗効果による、さらなる集客・長期滞在を促進</a:t>
            </a:r>
            <a:endParaRPr lang="en-US" altLang="ja-JP" dirty="0" smtClean="0">
              <a:latin typeface="+mn-ea"/>
              <a:ea typeface="+mn-ea"/>
            </a:endParaRPr>
          </a:p>
        </p:txBody>
      </p:sp>
      <p:sp>
        <p:nvSpPr>
          <p:cNvPr id="39" name="正方形/長方形 38"/>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40" name="テキスト ボックス 39"/>
          <p:cNvSpPr txBox="1"/>
          <p:nvPr/>
        </p:nvSpPr>
        <p:spPr>
          <a:xfrm>
            <a:off x="550940" y="1623352"/>
            <a:ext cx="5940000" cy="436212"/>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夢洲ならではの特性</a:t>
            </a:r>
            <a:r>
              <a:rPr lang="ja-JP" altLang="en-US" sz="1000" dirty="0" smtClean="0">
                <a:latin typeface="+mn-ea"/>
                <a:ea typeface="+mn-ea"/>
              </a:rPr>
              <a:t>を活かし、</a:t>
            </a:r>
            <a:r>
              <a:rPr lang="ja-JP" altLang="en-US" sz="1000" dirty="0">
                <a:latin typeface="+mn-ea"/>
                <a:ea typeface="+mn-ea"/>
              </a:rPr>
              <a:t>世界中の人が訪れたくなる非日常を</a:t>
            </a:r>
            <a:r>
              <a:rPr lang="ja-JP" altLang="en-US" sz="1000" dirty="0" smtClean="0">
                <a:latin typeface="+mn-ea"/>
                <a:ea typeface="+mn-ea"/>
              </a:rPr>
              <a:t>感じられる都市型のリゾート空間を創出　する</a:t>
            </a:r>
            <a:r>
              <a:rPr lang="ja-JP" altLang="en-US" sz="1000" dirty="0">
                <a:latin typeface="+mn-ea"/>
                <a:ea typeface="+mn-ea"/>
              </a:rPr>
              <a:t>とともに、あらゆる人が快適に長期滞在を楽しめる上質な施設やサービスを提供する。</a:t>
            </a:r>
          </a:p>
        </p:txBody>
      </p:sp>
      <p:pic>
        <p:nvPicPr>
          <p:cNvPr id="41" name="図 40" descr="http://thegainsboroughbathspa.co.uk/pages/images/offers-leading-spa.jpg"/>
          <p:cNvPicPr>
            <a:picLocks noChangeAspect="1" noChangeArrowheads="1"/>
          </p:cNvPicPr>
          <p:nvPr/>
        </p:nvPicPr>
        <p:blipFill rotWithShape="1">
          <a:blip r:embed="rId7">
            <a:extLst>
              <a:ext uri="{28A0092B-C50C-407E-A947-70E740481C1C}">
                <a14:useLocalDpi xmlns:a14="http://schemas.microsoft.com/office/drawing/2010/main" val="0"/>
              </a:ext>
            </a:extLst>
          </a:blip>
          <a:srcRect l="2195" r="2376"/>
          <a:stretch/>
        </p:blipFill>
        <p:spPr bwMode="auto">
          <a:xfrm>
            <a:off x="908720" y="4184973"/>
            <a:ext cx="2376264" cy="156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60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783" y="6476173"/>
            <a:ext cx="4321288" cy="2793077"/>
          </a:xfrm>
          <a:prstGeom prst="rect">
            <a:avLst/>
          </a:prstGeom>
        </p:spPr>
      </p:pic>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31</a:t>
            </a:fld>
            <a:endParaRPr lang="ja-JP" altLang="en-US" dirty="0">
              <a:solidFill>
                <a:prstClr val="black"/>
              </a:solidFill>
            </a:endParaRPr>
          </a:p>
        </p:txBody>
      </p:sp>
      <p:sp>
        <p:nvSpPr>
          <p:cNvPr id="23" name="テキスト プレースホルダー 2"/>
          <p:cNvSpPr txBox="1">
            <a:spLocks/>
          </p:cNvSpPr>
          <p:nvPr/>
        </p:nvSpPr>
        <p:spPr bwMode="gray">
          <a:xfrm>
            <a:off x="207264" y="742950"/>
            <a:ext cx="6425184" cy="707898"/>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２－２－５－③．</a:t>
            </a:r>
            <a:r>
              <a:rPr lang="ja-JP" altLang="en-US" sz="1400" dirty="0">
                <a:latin typeface="+mn-ea"/>
              </a:rPr>
              <a:t>大阪の新たなランドマークとなるインパクトのある空間の形成</a:t>
            </a: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710" y="3368947"/>
            <a:ext cx="4293357" cy="2836968"/>
          </a:xfrm>
          <a:prstGeom prst="rect">
            <a:avLst/>
          </a:prstGeom>
        </p:spPr>
      </p:pic>
      <p:sp>
        <p:nvSpPr>
          <p:cNvPr id="28" name="正方形/長方形 27"/>
          <p:cNvSpPr/>
          <p:nvPr/>
        </p:nvSpPr>
        <p:spPr>
          <a:xfrm>
            <a:off x="1872532" y="9261447"/>
            <a:ext cx="3241593"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海に囲まれた広大な土地を活かした夢洲にしかない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正方形/長方形 28"/>
          <p:cNvSpPr/>
          <p:nvPr/>
        </p:nvSpPr>
        <p:spPr>
          <a:xfrm>
            <a:off x="1193521" y="6190207"/>
            <a:ext cx="4512977"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斬新</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なデザインの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建築物による新たな都市景観</a:t>
            </a:r>
            <a:r>
              <a:rPr lang="en-US" altLang="ja-JP" sz="900" b="1" cap="small" baseline="4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73</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p:cNvSpPr txBox="1"/>
          <p:nvPr/>
        </p:nvSpPr>
        <p:spPr>
          <a:xfrm>
            <a:off x="544666" y="2285170"/>
            <a:ext cx="5965862" cy="949086"/>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ja-JP" dirty="0">
                <a:latin typeface="+mn-ea"/>
                <a:ea typeface="+mn-ea"/>
              </a:rPr>
              <a:t>先進的で斬新なデザインの建築物</a:t>
            </a:r>
            <a:r>
              <a:rPr lang="ja-JP" altLang="ja-JP" dirty="0" smtClean="0">
                <a:latin typeface="+mn-ea"/>
                <a:ea typeface="+mn-ea"/>
              </a:rPr>
              <a:t>、</a:t>
            </a:r>
            <a:r>
              <a:rPr lang="ja-JP" altLang="en-US" dirty="0" smtClean="0">
                <a:latin typeface="+mn-ea"/>
                <a:ea typeface="+mn-ea"/>
              </a:rPr>
              <a:t>対岸や</a:t>
            </a:r>
            <a:r>
              <a:rPr lang="ja-JP" altLang="ja-JP" dirty="0" smtClean="0">
                <a:latin typeface="+mn-ea"/>
                <a:ea typeface="+mn-ea"/>
              </a:rPr>
              <a:t>空から</a:t>
            </a:r>
            <a:r>
              <a:rPr lang="ja-JP" altLang="en-US" dirty="0" smtClean="0">
                <a:latin typeface="+mn-ea"/>
                <a:ea typeface="+mn-ea"/>
              </a:rPr>
              <a:t>など多様な</a:t>
            </a:r>
            <a:r>
              <a:rPr lang="ja-JP" altLang="ja-JP" dirty="0" smtClean="0">
                <a:latin typeface="+mn-ea"/>
                <a:ea typeface="+mn-ea"/>
              </a:rPr>
              <a:t>視点</a:t>
            </a:r>
            <a:r>
              <a:rPr lang="ja-JP" altLang="ja-JP" dirty="0">
                <a:latin typeface="+mn-ea"/>
                <a:ea typeface="+mn-ea"/>
              </a:rPr>
              <a:t>を意識したランドスケープなどにより</a:t>
            </a:r>
            <a:r>
              <a:rPr lang="ja-JP" altLang="ja-JP" dirty="0" smtClean="0">
                <a:latin typeface="+mn-ea"/>
                <a:ea typeface="+mn-ea"/>
              </a:rPr>
              <a:t>、</a:t>
            </a:r>
            <a:r>
              <a:rPr lang="ja-JP" altLang="en-US" dirty="0" smtClean="0">
                <a:latin typeface="+mn-ea"/>
                <a:ea typeface="+mn-ea"/>
              </a:rPr>
              <a:t>　　</a:t>
            </a:r>
            <a:r>
              <a:rPr lang="ja-JP" altLang="ja-JP" dirty="0" smtClean="0">
                <a:latin typeface="+mn-ea"/>
                <a:ea typeface="+mn-ea"/>
              </a:rPr>
              <a:t>夢</a:t>
            </a:r>
            <a:r>
              <a:rPr lang="ja-JP" altLang="ja-JP" dirty="0">
                <a:latin typeface="+mn-ea"/>
                <a:ea typeface="+mn-ea"/>
              </a:rPr>
              <a:t>洲全体</a:t>
            </a:r>
            <a:r>
              <a:rPr lang="ja-JP" altLang="ja-JP" dirty="0" smtClean="0">
                <a:latin typeface="+mn-ea"/>
                <a:ea typeface="+mn-ea"/>
              </a:rPr>
              <a:t>がランドマーク</a:t>
            </a:r>
            <a:r>
              <a:rPr lang="ja-JP" altLang="ja-JP" dirty="0">
                <a:latin typeface="+mn-ea"/>
                <a:ea typeface="+mn-ea"/>
              </a:rPr>
              <a:t>となる新たな都市景観を形成</a:t>
            </a:r>
          </a:p>
          <a:p>
            <a:pPr>
              <a:spcBef>
                <a:spcPts val="300"/>
              </a:spcBef>
            </a:pPr>
            <a:r>
              <a:rPr lang="ja-JP" altLang="ja-JP" dirty="0">
                <a:latin typeface="+mn-ea"/>
                <a:ea typeface="+mn-ea"/>
              </a:rPr>
              <a:t>広大な土地を活かしたゆとりのある施設配置、水・みどりを適切に配置した上質な空間整備</a:t>
            </a:r>
            <a:r>
              <a:rPr lang="ja-JP" altLang="ja-JP" dirty="0" smtClean="0">
                <a:latin typeface="+mn-ea"/>
                <a:ea typeface="+mn-ea"/>
              </a:rPr>
              <a:t>や印象的な</a:t>
            </a:r>
            <a:r>
              <a:rPr lang="ja-JP" altLang="en-US" dirty="0" smtClean="0">
                <a:latin typeface="+mn-ea"/>
                <a:ea typeface="+mn-ea"/>
              </a:rPr>
              <a:t>　　</a:t>
            </a:r>
            <a:r>
              <a:rPr lang="ja-JP" altLang="ja-JP" dirty="0" smtClean="0">
                <a:latin typeface="+mn-ea"/>
                <a:ea typeface="+mn-ea"/>
              </a:rPr>
              <a:t>景観づくり</a:t>
            </a:r>
            <a:r>
              <a:rPr lang="ja-JP" altLang="en-US" dirty="0" smtClean="0">
                <a:latin typeface="+mn-ea"/>
                <a:ea typeface="+mn-ea"/>
              </a:rPr>
              <a:t>、</a:t>
            </a:r>
            <a:r>
              <a:rPr lang="ja-JP" altLang="ja-JP" dirty="0" smtClean="0">
                <a:latin typeface="+mn-ea"/>
                <a:ea typeface="+mn-ea"/>
              </a:rPr>
              <a:t>空間</a:t>
            </a:r>
            <a:r>
              <a:rPr lang="ja-JP" altLang="ja-JP" dirty="0">
                <a:latin typeface="+mn-ea"/>
                <a:ea typeface="+mn-ea"/>
              </a:rPr>
              <a:t>演出のための夜間のライトアップなどに配慮した都市空間</a:t>
            </a:r>
            <a:r>
              <a:rPr lang="ja-JP" altLang="en-US" dirty="0">
                <a:latin typeface="+mn-ea"/>
                <a:ea typeface="+mn-ea"/>
              </a:rPr>
              <a:t>を形成</a:t>
            </a:r>
            <a:endParaRPr lang="ja-JP" altLang="ja-JP" dirty="0">
              <a:latin typeface="+mn-ea"/>
              <a:ea typeface="+mn-ea"/>
            </a:endParaRPr>
          </a:p>
          <a:p>
            <a:pPr>
              <a:spcBef>
                <a:spcPts val="300"/>
              </a:spcBef>
            </a:pPr>
            <a:r>
              <a:rPr lang="ja-JP" altLang="ja-JP" dirty="0">
                <a:latin typeface="+mn-ea"/>
                <a:ea typeface="+mn-ea"/>
              </a:rPr>
              <a:t>日本の四季</a:t>
            </a:r>
            <a:r>
              <a:rPr lang="ja-JP" altLang="en-US" dirty="0">
                <a:latin typeface="+mn-ea"/>
                <a:ea typeface="+mn-ea"/>
              </a:rPr>
              <a:t>や水辺の魅力</a:t>
            </a:r>
            <a:r>
              <a:rPr lang="ja-JP" altLang="ja-JP" dirty="0">
                <a:latin typeface="+mn-ea"/>
                <a:ea typeface="+mn-ea"/>
              </a:rPr>
              <a:t>を感じられる上質で快適な都市空間</a:t>
            </a:r>
            <a:r>
              <a:rPr lang="ja-JP" altLang="en-US" dirty="0">
                <a:latin typeface="+mn-ea"/>
                <a:ea typeface="+mn-ea"/>
              </a:rPr>
              <a:t>を</a:t>
            </a:r>
            <a:r>
              <a:rPr lang="ja-JP" altLang="ja-JP" dirty="0">
                <a:latin typeface="+mn-ea"/>
                <a:ea typeface="+mn-ea"/>
              </a:rPr>
              <a:t>形成</a:t>
            </a:r>
            <a:endParaRPr lang="ja-JP" altLang="en-US" dirty="0">
              <a:latin typeface="+mn-ea"/>
              <a:ea typeface="+mn-ea"/>
            </a:endParaRPr>
          </a:p>
        </p:txBody>
      </p:sp>
      <p:sp>
        <p:nvSpPr>
          <p:cNvPr id="11" name="正方形/長方形 10"/>
          <p:cNvSpPr/>
          <p:nvPr/>
        </p:nvSpPr>
        <p:spPr bwMode="gray">
          <a:xfrm>
            <a:off x="442269" y="1543064"/>
            <a:ext cx="6155081" cy="7978887"/>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テキスト ボックス 11"/>
          <p:cNvSpPr txBox="1"/>
          <p:nvPr/>
        </p:nvSpPr>
        <p:spPr>
          <a:xfrm>
            <a:off x="551504" y="1630738"/>
            <a:ext cx="5940000" cy="527671"/>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ＩＲ</a:t>
            </a:r>
            <a:r>
              <a:rPr lang="ja-JP" altLang="en-US" sz="1000" dirty="0" smtClean="0">
                <a:latin typeface="+mn-ea"/>
                <a:ea typeface="+mn-ea"/>
              </a:rPr>
              <a:t>全体</a:t>
            </a:r>
            <a:r>
              <a:rPr lang="ja-JP" altLang="en-US" sz="1000" dirty="0">
                <a:latin typeface="+mn-ea"/>
                <a:ea typeface="+mn-ea"/>
              </a:rPr>
              <a:t>として、来訪者の印象に強く残る斬新なデザインの建築物や、夢洲ならではの海に囲まれた広大</a:t>
            </a:r>
            <a:r>
              <a:rPr lang="ja-JP" altLang="en-US" sz="1000" dirty="0" smtClean="0">
                <a:latin typeface="+mn-ea"/>
                <a:ea typeface="+mn-ea"/>
              </a:rPr>
              <a:t>な　　土地</a:t>
            </a:r>
            <a:r>
              <a:rPr lang="ja-JP" altLang="en-US" sz="1000" dirty="0">
                <a:latin typeface="+mn-ea"/>
                <a:ea typeface="+mn-ea"/>
              </a:rPr>
              <a:t>を活かしたゆとりある空間など、世界中の人が訪れたくなる非日常を感じられる空間</a:t>
            </a:r>
            <a:r>
              <a:rPr lang="ja-JP" altLang="en-US" sz="1000" dirty="0" smtClean="0">
                <a:latin typeface="+mn-ea"/>
                <a:ea typeface="+mn-ea"/>
              </a:rPr>
              <a:t>・施設</a:t>
            </a:r>
            <a:r>
              <a:rPr lang="ja-JP" altLang="en-US" sz="1000" dirty="0">
                <a:latin typeface="+mn-ea"/>
                <a:ea typeface="+mn-ea"/>
              </a:rPr>
              <a:t>を整備する。</a:t>
            </a:r>
          </a:p>
        </p:txBody>
      </p:sp>
      <p:sp>
        <p:nvSpPr>
          <p:cNvPr id="13" name="タイトル 3"/>
          <p:cNvSpPr>
            <a:spLocks noGrp="1"/>
          </p:cNvSpPr>
          <p:nvPr>
            <p:ph type="title"/>
          </p:nvPr>
        </p:nvSpPr>
        <p:spPr>
          <a:xfrm>
            <a:off x="207264" y="195072"/>
            <a:ext cx="6425184" cy="761541"/>
          </a:xfrm>
        </p:spPr>
        <p:txBody>
          <a:bodyPr/>
          <a:lstStyle/>
          <a:p>
            <a:r>
              <a:rPr kumimoji="1" lang="en-US" altLang="ja-JP" u="sng" dirty="0" smtClean="0">
                <a:latin typeface="ＭＳ Ｐゴシック" panose="020B0600070205080204" pitchFamily="50" charset="-128"/>
                <a:ea typeface="ＭＳ Ｐゴシック" panose="020B0600070205080204" pitchFamily="50" charset="-128"/>
              </a:rPr>
              <a:t/>
            </a:r>
            <a:br>
              <a:rPr kumimoji="1" lang="en-US" altLang="ja-JP" u="sng" dirty="0" smtClean="0">
                <a:latin typeface="ＭＳ Ｐゴシック" panose="020B0600070205080204" pitchFamily="50" charset="-128"/>
                <a:ea typeface="ＭＳ Ｐゴシック" panose="020B0600070205080204" pitchFamily="50" charset="-128"/>
              </a:rPr>
            </a:br>
            <a:endParaRPr kumimoji="1" lang="ja-JP" altLang="en-US" u="sng" dirty="0">
              <a:latin typeface="ＭＳ Ｐゴシック" panose="020B0600070205080204" pitchFamily="50" charset="-128"/>
              <a:ea typeface="ＭＳ Ｐゴシック" panose="020B0600070205080204" pitchFamily="50" charset="-128"/>
            </a:endParaRPr>
          </a:p>
        </p:txBody>
      </p:sp>
      <p:grpSp>
        <p:nvGrpSpPr>
          <p:cNvPr id="14" name="グループ化 13"/>
          <p:cNvGrpSpPr/>
          <p:nvPr/>
        </p:nvGrpSpPr>
        <p:grpSpPr>
          <a:xfrm>
            <a:off x="452799" y="291229"/>
            <a:ext cx="5956665" cy="629079"/>
            <a:chOff x="639588" y="159494"/>
            <a:chExt cx="5956665" cy="629079"/>
          </a:xfrm>
        </p:grpSpPr>
        <p:sp>
          <p:nvSpPr>
            <p:cNvPr id="15" name="ホームベース 14"/>
            <p:cNvSpPr/>
            <p:nvPr/>
          </p:nvSpPr>
          <p:spPr>
            <a:xfrm>
              <a:off x="1812500" y="159494"/>
              <a:ext cx="4783753" cy="629079"/>
            </a:xfrm>
            <a:prstGeom prst="homePlate">
              <a:avLst>
                <a:gd name="adj" fmla="val 11083"/>
              </a:avLst>
            </a:prstGeom>
            <a:solidFill>
              <a:srgbClr val="DDEFE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nSpc>
                  <a:spcPts val="1800"/>
                </a:lnSpc>
              </a:pPr>
              <a:r>
                <a:rPr lang="ja-JP" altLang="en-US" sz="1400" b="1" dirty="0">
                  <a:solidFill>
                    <a:schemeClr val="tx1"/>
                  </a:solidFill>
                  <a:latin typeface="ＭＳ Ｐゴシック" panose="020B0600070205080204" pitchFamily="50" charset="-128"/>
                  <a:ea typeface="ＭＳ Ｐゴシック" panose="020B0600070205080204" pitchFamily="50" charset="-128"/>
                </a:rPr>
                <a:t>オンリーワンの</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エンターテイメント</a:t>
              </a:r>
              <a:r>
                <a:rPr lang="ja-JP" altLang="en-US" sz="1400" b="1" dirty="0">
                  <a:solidFill>
                    <a:schemeClr val="tx1"/>
                  </a:solidFill>
                  <a:latin typeface="ＭＳ Ｐゴシック" panose="020B0600070205080204" pitchFamily="50" charset="-128"/>
                  <a:ea typeface="ＭＳ Ｐゴシック" panose="020B0600070205080204" pitchFamily="50" charset="-128"/>
                </a:rPr>
                <a:t>拠点</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、リゾート空間の創出</a:t>
              </a:r>
              <a:endParaRPr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p:cNvSpPr/>
            <p:nvPr/>
          </p:nvSpPr>
          <p:spPr>
            <a:xfrm>
              <a:off x="639588" y="159494"/>
              <a:ext cx="1103993" cy="62907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7" tIns="27004" rIns="54007" bIns="27004" numCol="1" spcCol="0" rtlCol="0" fromWordArt="0" anchor="ctr" anchorCtr="0" forceAA="0" compatLnSpc="1">
              <a:prstTxWarp prst="textNoShape">
                <a:avLst/>
              </a:prstTxWarp>
              <a:noAutofit/>
            </a:bodyPr>
            <a:lstStyle/>
            <a:p>
              <a:pPr algn="ctr">
                <a:lnSpc>
                  <a:spcPts val="1300"/>
                </a:lnSpc>
              </a:pPr>
              <a:r>
                <a:rPr lang="ja-JP" altLang="en-US" sz="1000" b="1" dirty="0" smtClean="0">
                  <a:latin typeface="+mn-ea"/>
                </a:rPr>
                <a:t>来訪及び</a:t>
              </a:r>
              <a:endParaRPr lang="ja-JP" altLang="en-US" sz="1000" b="1" dirty="0">
                <a:latin typeface="+mn-ea"/>
              </a:endParaRPr>
            </a:p>
            <a:p>
              <a:pPr algn="ctr">
                <a:lnSpc>
                  <a:spcPts val="900"/>
                </a:lnSpc>
              </a:pPr>
              <a:r>
                <a:rPr lang="ja-JP" altLang="en-US" sz="1000" b="1" dirty="0">
                  <a:latin typeface="+mn-ea"/>
                </a:rPr>
                <a:t>滞在寄与施設</a:t>
              </a:r>
            </a:p>
          </p:txBody>
        </p:sp>
      </p:grpSp>
    </p:spTree>
    <p:extLst>
      <p:ext uri="{BB962C8B-B14F-4D97-AF65-F5344CB8AC3E}">
        <p14:creationId xmlns:p14="http://schemas.microsoft.com/office/powerpoint/2010/main" val="2729538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32</a:t>
            </a:fld>
            <a:endParaRPr lang="ja-JP" altLang="en-US" dirty="0">
              <a:solidFill>
                <a:prstClr val="black"/>
              </a:solidFill>
            </a:endParaRPr>
          </a:p>
        </p:txBody>
      </p:sp>
      <p:sp>
        <p:nvSpPr>
          <p:cNvPr id="300" name="テキスト ボックス 299"/>
          <p:cNvSpPr txBox="1"/>
          <p:nvPr/>
        </p:nvSpPr>
        <p:spPr>
          <a:xfrm>
            <a:off x="695787" y="7788291"/>
            <a:ext cx="1758461"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まちへの</a:t>
            </a:r>
            <a:r>
              <a:rPr lang="ja-JP" altLang="en-US" sz="900" dirty="0" smtClean="0">
                <a:solidFill>
                  <a:prstClr val="black"/>
                </a:solidFill>
              </a:rPr>
              <a:t>効果</a:t>
            </a:r>
            <a:r>
              <a:rPr lang="en-US" altLang="ja-JP" sz="900" baseline="30000" dirty="0" smtClean="0">
                <a:solidFill>
                  <a:prstClr val="black"/>
                </a:solidFill>
              </a:rPr>
              <a:t>79</a:t>
            </a:r>
            <a:endParaRPr lang="ja-JP" altLang="en-US" sz="900" baseline="30000" dirty="0">
              <a:solidFill>
                <a:prstClr val="black"/>
              </a:solidFill>
            </a:endParaRPr>
          </a:p>
        </p:txBody>
      </p:sp>
      <p:sp>
        <p:nvSpPr>
          <p:cNvPr id="301" name="テキスト ボックス 300"/>
          <p:cNvSpPr txBox="1"/>
          <p:nvPr/>
        </p:nvSpPr>
        <p:spPr>
          <a:xfrm>
            <a:off x="2569824" y="7788291"/>
            <a:ext cx="1962584"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ひとへの</a:t>
            </a:r>
            <a:r>
              <a:rPr lang="ja-JP" altLang="en-US" sz="900" dirty="0" smtClean="0">
                <a:solidFill>
                  <a:prstClr val="black"/>
                </a:solidFill>
              </a:rPr>
              <a:t>効果</a:t>
            </a:r>
            <a:r>
              <a:rPr lang="en-US" altLang="ja-JP" sz="900" baseline="30000" dirty="0" smtClean="0">
                <a:solidFill>
                  <a:prstClr val="black"/>
                </a:solidFill>
              </a:rPr>
              <a:t>80</a:t>
            </a:r>
            <a:endParaRPr lang="ja-JP" altLang="en-US" sz="900" baseline="30000" dirty="0">
              <a:solidFill>
                <a:prstClr val="black"/>
              </a:solidFill>
            </a:endParaRPr>
          </a:p>
        </p:txBody>
      </p:sp>
      <p:sp>
        <p:nvSpPr>
          <p:cNvPr id="302" name="テキスト ボックス 301"/>
          <p:cNvSpPr txBox="1"/>
          <p:nvPr/>
        </p:nvSpPr>
        <p:spPr>
          <a:xfrm>
            <a:off x="4647660" y="7788291"/>
            <a:ext cx="1700079" cy="230832"/>
          </a:xfrm>
          <a:prstGeom prst="rect">
            <a:avLst/>
          </a:prstGeom>
          <a:solidFill>
            <a:schemeClr val="accent6">
              <a:lumMod val="20000"/>
              <a:lumOff val="80000"/>
            </a:schemeClr>
          </a:solidFill>
          <a:ln>
            <a:solidFill>
              <a:schemeClr val="tx1"/>
            </a:solidFill>
          </a:ln>
        </p:spPr>
        <p:txBody>
          <a:bodyPr wrap="square" rtlCol="0">
            <a:spAutoFit/>
          </a:bodyPr>
          <a:lstStyle/>
          <a:p>
            <a:pPr algn="ctr"/>
            <a:r>
              <a:rPr lang="ja-JP" altLang="en-US" sz="900" dirty="0">
                <a:solidFill>
                  <a:prstClr val="black"/>
                </a:solidFill>
              </a:rPr>
              <a:t>懸念事項の</a:t>
            </a:r>
            <a:r>
              <a:rPr lang="ja-JP" altLang="en-US" sz="900" dirty="0" smtClean="0">
                <a:solidFill>
                  <a:prstClr val="black"/>
                </a:solidFill>
              </a:rPr>
              <a:t>対策</a:t>
            </a:r>
            <a:r>
              <a:rPr lang="en-US" altLang="ja-JP" sz="900" baseline="30000" dirty="0" smtClean="0">
                <a:solidFill>
                  <a:prstClr val="black"/>
                </a:solidFill>
              </a:rPr>
              <a:t>81</a:t>
            </a:r>
            <a:endParaRPr lang="ja-JP" altLang="en-US" sz="900" baseline="30000" dirty="0">
              <a:solidFill>
                <a:prstClr val="black"/>
              </a:solidFill>
            </a:endParaRPr>
          </a:p>
        </p:txBody>
      </p:sp>
      <p:sp>
        <p:nvSpPr>
          <p:cNvPr id="297" name="テキスト ボックス 296"/>
          <p:cNvSpPr txBox="1"/>
          <p:nvPr/>
        </p:nvSpPr>
        <p:spPr>
          <a:xfrm>
            <a:off x="695787" y="8023433"/>
            <a:ext cx="1758461" cy="1473239"/>
          </a:xfrm>
          <a:prstGeom prst="rect">
            <a:avLst/>
          </a:prstGeom>
          <a:solidFill>
            <a:schemeClr val="bg1"/>
          </a:solidFill>
          <a:ln>
            <a:solidFill>
              <a:schemeClr val="tx1"/>
            </a:solidFill>
          </a:ln>
        </p:spPr>
        <p:txBody>
          <a:bodyPr wrap="square" rtlCol="0">
            <a:noAutofit/>
          </a:bodyPr>
          <a:lstStyle/>
          <a:p>
            <a:pPr marL="87313" indent="-87313">
              <a:buFont typeface="Arial" panose="020B0604020202020204" pitchFamily="34" charset="0"/>
              <a:buChar char="•"/>
            </a:pPr>
            <a:r>
              <a:rPr lang="ja-JP" altLang="en-US" sz="800" dirty="0" smtClean="0">
                <a:solidFill>
                  <a:prstClr val="black"/>
                </a:solidFill>
              </a:rPr>
              <a:t>都市</a:t>
            </a:r>
            <a:r>
              <a:rPr lang="ja-JP" altLang="en-US" sz="800" dirty="0">
                <a:solidFill>
                  <a:prstClr val="black"/>
                </a:solidFill>
              </a:rPr>
              <a:t>活動の効率化・</a:t>
            </a:r>
            <a:r>
              <a:rPr lang="ja-JP" altLang="en-US" sz="800" dirty="0" smtClean="0">
                <a:solidFill>
                  <a:prstClr val="black"/>
                </a:solidFill>
              </a:rPr>
              <a:t>円滑化</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a:t>
            </a:r>
            <a:r>
              <a:rPr lang="ja-JP" altLang="en-US" sz="800" dirty="0">
                <a:solidFill>
                  <a:prstClr val="black"/>
                </a:solidFill>
              </a:rPr>
              <a:t>交通アクセス、エネルギー利用</a:t>
            </a:r>
            <a:r>
              <a:rPr lang="ja-JP" altLang="en-US" sz="800" dirty="0" smtClean="0">
                <a:solidFill>
                  <a:prstClr val="black"/>
                </a:solidFill>
              </a:rPr>
              <a:t>）</a:t>
            </a:r>
            <a:endParaRPr lang="en-US" altLang="ja-JP" sz="800" dirty="0" smtClean="0">
              <a:solidFill>
                <a:prstClr val="black"/>
              </a:solidFill>
            </a:endParaRPr>
          </a:p>
          <a:p>
            <a:pPr marL="87313" indent="-87313" algn="just">
              <a:buFont typeface="Arial" panose="020B0604020202020204" pitchFamily="34" charset="0"/>
              <a:buChar char="•"/>
            </a:pPr>
            <a:r>
              <a:rPr lang="ja-JP" altLang="en-US" sz="800" dirty="0" smtClean="0">
                <a:solidFill>
                  <a:prstClr val="black"/>
                </a:solidFill>
              </a:rPr>
              <a:t>各施設</a:t>
            </a:r>
            <a:r>
              <a:rPr lang="ja-JP" altLang="en-US" sz="800" dirty="0">
                <a:solidFill>
                  <a:prstClr val="black"/>
                </a:solidFill>
              </a:rPr>
              <a:t>の魅力・集客力</a:t>
            </a:r>
            <a:r>
              <a:rPr lang="ja-JP" altLang="en-US" sz="800" dirty="0" smtClean="0">
                <a:solidFill>
                  <a:prstClr val="black"/>
                </a:solidFill>
              </a:rPr>
              <a:t>向上</a:t>
            </a:r>
            <a:endParaRPr lang="en-US" altLang="ja-JP" sz="800" dirty="0">
              <a:solidFill>
                <a:prstClr val="black"/>
              </a:solidFill>
            </a:endParaRPr>
          </a:p>
          <a:p>
            <a:pPr algn="just"/>
            <a:r>
              <a:rPr lang="ja-JP" altLang="en-US" sz="800" dirty="0" smtClean="0">
                <a:solidFill>
                  <a:prstClr val="black"/>
                </a:solidFill>
              </a:rPr>
              <a:t>　（</a:t>
            </a:r>
            <a:r>
              <a:rPr lang="ja-JP" altLang="en-US" sz="800" dirty="0">
                <a:solidFill>
                  <a:prstClr val="black"/>
                </a:solidFill>
              </a:rPr>
              <a:t>安全で快適な空間、世界中</a:t>
            </a:r>
            <a:r>
              <a:rPr lang="ja-JP" altLang="en-US" sz="800" dirty="0" smtClean="0">
                <a:solidFill>
                  <a:prstClr val="black"/>
                </a:solidFill>
              </a:rPr>
              <a:t>に</a:t>
            </a:r>
            <a:endParaRPr lang="en-US" altLang="ja-JP" sz="800" dirty="0" smtClean="0">
              <a:solidFill>
                <a:prstClr val="black"/>
              </a:solidFill>
            </a:endParaRPr>
          </a:p>
          <a:p>
            <a:pPr algn="just"/>
            <a:r>
              <a:rPr lang="ja-JP" altLang="en-US" sz="800" dirty="0" smtClean="0">
                <a:solidFill>
                  <a:prstClr val="black"/>
                </a:solidFill>
              </a:rPr>
              <a:t>　　ない新たなコンテンツ）</a:t>
            </a:r>
            <a:endParaRPr lang="ja-JP" altLang="en-US" sz="800" dirty="0">
              <a:solidFill>
                <a:prstClr val="black"/>
              </a:solidFill>
            </a:endParaRPr>
          </a:p>
        </p:txBody>
      </p:sp>
      <p:sp>
        <p:nvSpPr>
          <p:cNvPr id="298" name="テキスト ボックス 297"/>
          <p:cNvSpPr txBox="1"/>
          <p:nvPr/>
        </p:nvSpPr>
        <p:spPr>
          <a:xfrm>
            <a:off x="2569500" y="8023620"/>
            <a:ext cx="1962908" cy="1473052"/>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ja-JP" altLang="en-US" dirty="0" smtClean="0">
                <a:solidFill>
                  <a:prstClr val="black"/>
                </a:solidFill>
              </a:rPr>
              <a:t>施設</a:t>
            </a:r>
            <a:r>
              <a:rPr lang="ja-JP" altLang="en-US" dirty="0">
                <a:solidFill>
                  <a:prstClr val="black"/>
                </a:solidFill>
              </a:rPr>
              <a:t>利用の快適性・利便性</a:t>
            </a:r>
            <a:r>
              <a:rPr lang="ja-JP" altLang="en-US" dirty="0" smtClean="0">
                <a:solidFill>
                  <a:prstClr val="black"/>
                </a:solidFill>
              </a:rPr>
              <a:t>向上</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（キーレス、キャッシュレス</a:t>
            </a:r>
            <a:r>
              <a:rPr lang="ja-JP" altLang="en-US" dirty="0">
                <a:solidFill>
                  <a:prstClr val="black"/>
                </a:solidFill>
              </a:rPr>
              <a:t>、リアルタイムの情報提供）</a:t>
            </a:r>
          </a:p>
          <a:p>
            <a:r>
              <a:rPr lang="ja-JP" altLang="en-US" dirty="0" smtClean="0">
                <a:solidFill>
                  <a:prstClr val="black"/>
                </a:solidFill>
              </a:rPr>
              <a:t>利用者</a:t>
            </a:r>
            <a:r>
              <a:rPr lang="ja-JP" altLang="en-US" dirty="0">
                <a:solidFill>
                  <a:prstClr val="black"/>
                </a:solidFill>
              </a:rPr>
              <a:t>に対する付加価値の</a:t>
            </a:r>
            <a:r>
              <a:rPr lang="ja-JP" altLang="en-US" dirty="0" smtClean="0">
                <a:solidFill>
                  <a:prstClr val="black"/>
                </a:solidFill>
              </a:rPr>
              <a:t>創出</a:t>
            </a:r>
            <a:r>
              <a:rPr lang="en-US" altLang="ja-JP" dirty="0" smtClean="0">
                <a:solidFill>
                  <a:prstClr val="black"/>
                </a:solidFill>
              </a:rPr>
              <a:t/>
            </a:r>
            <a:br>
              <a:rPr lang="en-US" altLang="ja-JP" dirty="0" smtClean="0">
                <a:solidFill>
                  <a:prstClr val="black"/>
                </a:solidFill>
              </a:rPr>
            </a:br>
            <a:r>
              <a:rPr lang="en-US" altLang="ja-JP" dirty="0">
                <a:solidFill>
                  <a:prstClr val="black"/>
                </a:solidFill>
              </a:rPr>
              <a:t>(</a:t>
            </a:r>
            <a:r>
              <a:rPr lang="ja-JP" altLang="en-US" dirty="0" smtClean="0">
                <a:solidFill>
                  <a:prstClr val="black"/>
                </a:solidFill>
              </a:rPr>
              <a:t>ニューツーリズム</a:t>
            </a:r>
            <a:r>
              <a:rPr lang="ja-JP" altLang="en-US" dirty="0">
                <a:solidFill>
                  <a:prstClr val="black"/>
                </a:solidFill>
              </a:rPr>
              <a:t>、最先端技術の</a:t>
            </a:r>
            <a:r>
              <a:rPr lang="ja-JP" altLang="en-US" dirty="0" smtClean="0">
                <a:solidFill>
                  <a:prstClr val="black"/>
                </a:solidFill>
              </a:rPr>
              <a:t>体験</a:t>
            </a:r>
            <a:r>
              <a:rPr lang="en-US" altLang="ja-JP" dirty="0" smtClean="0">
                <a:solidFill>
                  <a:prstClr val="black"/>
                </a:solidFill>
              </a:rPr>
              <a:t>)</a:t>
            </a:r>
            <a:endParaRPr lang="ja-JP" altLang="en-US" dirty="0">
              <a:solidFill>
                <a:prstClr val="black"/>
              </a:solidFill>
            </a:endParaRPr>
          </a:p>
        </p:txBody>
      </p:sp>
      <p:sp>
        <p:nvSpPr>
          <p:cNvPr id="299" name="テキスト ボックス 298"/>
          <p:cNvSpPr txBox="1"/>
          <p:nvPr/>
        </p:nvSpPr>
        <p:spPr>
          <a:xfrm>
            <a:off x="4647660" y="8023434"/>
            <a:ext cx="1700079" cy="1469164"/>
          </a:xfrm>
          <a:prstGeom prst="rect">
            <a:avLst/>
          </a:prstGeom>
          <a:solidFill>
            <a:schemeClr val="bg1"/>
          </a:solidFill>
          <a:ln>
            <a:solidFill>
              <a:schemeClr val="tx1"/>
            </a:solidFill>
          </a:ln>
        </p:spPr>
        <p:txBody>
          <a:bodyPr wrap="square" rtlCol="0">
            <a:noAutofit/>
          </a:bodyPr>
          <a:lstStyle>
            <a:defPPr>
              <a:defRPr lang="ja-JP"/>
            </a:defPPr>
            <a:lvl1pPr marL="87313" indent="-87313">
              <a:buFont typeface="Arial" panose="020B0604020202020204" pitchFamily="34" charset="0"/>
              <a:buChar char="•"/>
              <a:defRPr sz="800"/>
            </a:lvl1pPr>
          </a:lstStyle>
          <a:p>
            <a:r>
              <a:rPr lang="en-US" altLang="ja-JP" dirty="0" smtClean="0">
                <a:solidFill>
                  <a:prstClr val="black"/>
                </a:solidFill>
              </a:rPr>
              <a:t>24</a:t>
            </a:r>
            <a:r>
              <a:rPr lang="ja-JP" altLang="en-US" dirty="0">
                <a:solidFill>
                  <a:prstClr val="black"/>
                </a:solidFill>
              </a:rPr>
              <a:t>時間安全・安心な</a:t>
            </a:r>
            <a:r>
              <a:rPr lang="ja-JP" altLang="en-US" dirty="0" smtClean="0">
                <a:solidFill>
                  <a:prstClr val="black"/>
                </a:solidFill>
              </a:rPr>
              <a:t>まち</a:t>
            </a:r>
            <a:r>
              <a:rPr lang="en-US" altLang="ja-JP" dirty="0" smtClean="0">
                <a:solidFill>
                  <a:prstClr val="black"/>
                </a:solidFill>
              </a:rPr>
              <a:t/>
            </a:r>
            <a:br>
              <a:rPr lang="en-US" altLang="ja-JP" dirty="0" smtClean="0">
                <a:solidFill>
                  <a:prstClr val="black"/>
                </a:solidFill>
              </a:rPr>
            </a:br>
            <a:r>
              <a:rPr lang="ja-JP" altLang="en-US" dirty="0" smtClean="0">
                <a:solidFill>
                  <a:prstClr val="black"/>
                </a:solidFill>
              </a:rPr>
              <a:t>（</a:t>
            </a:r>
            <a:r>
              <a:rPr lang="ja-JP" altLang="en-US" dirty="0">
                <a:solidFill>
                  <a:prstClr val="black"/>
                </a:solidFill>
              </a:rPr>
              <a:t>防犯システム、災害時対応）</a:t>
            </a:r>
          </a:p>
          <a:p>
            <a:r>
              <a:rPr lang="ja-JP" altLang="en-US" dirty="0" smtClean="0">
                <a:solidFill>
                  <a:prstClr val="black"/>
                </a:solidFill>
              </a:rPr>
              <a:t>ギャンブル</a:t>
            </a:r>
            <a:r>
              <a:rPr lang="ja-JP" altLang="en-US" dirty="0">
                <a:solidFill>
                  <a:prstClr val="black"/>
                </a:solidFill>
              </a:rPr>
              <a:t>等依存症</a:t>
            </a:r>
            <a:r>
              <a:rPr lang="ja-JP" altLang="en-US" dirty="0" smtClean="0">
                <a:solidFill>
                  <a:prstClr val="black"/>
                </a:solidFill>
              </a:rPr>
              <a:t>対策</a:t>
            </a:r>
            <a:endParaRPr lang="en-US" altLang="ja-JP" dirty="0">
              <a:solidFill>
                <a:prstClr val="black"/>
              </a:solidFill>
            </a:endParaRPr>
          </a:p>
          <a:p>
            <a:pPr marL="0" indent="0">
              <a:buNone/>
            </a:pPr>
            <a:r>
              <a:rPr lang="ja-JP" altLang="en-US" dirty="0" smtClean="0">
                <a:solidFill>
                  <a:prstClr val="black"/>
                </a:solidFill>
              </a:rPr>
              <a:t>  （</a:t>
            </a:r>
            <a:r>
              <a:rPr lang="ja-JP" altLang="en-US" dirty="0">
                <a:solidFill>
                  <a:prstClr val="black"/>
                </a:solidFill>
              </a:rPr>
              <a:t>行動データを活用した</a:t>
            </a:r>
            <a:r>
              <a:rPr lang="ja-JP" altLang="en-US" dirty="0" smtClean="0">
                <a:solidFill>
                  <a:prstClr val="black"/>
                </a:solidFill>
              </a:rPr>
              <a:t>学術研究</a:t>
            </a:r>
            <a:r>
              <a:rPr lang="ja-JP" altLang="en-US" dirty="0">
                <a:solidFill>
                  <a:prstClr val="black"/>
                </a:solidFill>
              </a:rPr>
              <a:t>）</a:t>
            </a:r>
          </a:p>
        </p:txBody>
      </p:sp>
      <p:sp>
        <p:nvSpPr>
          <p:cNvPr id="254" name="ホームベース 253"/>
          <p:cNvSpPr/>
          <p:nvPr/>
        </p:nvSpPr>
        <p:spPr bwMode="gray">
          <a:xfrm>
            <a:off x="620916" y="5572811"/>
            <a:ext cx="869784" cy="2048398"/>
          </a:xfrm>
          <a:prstGeom prst="homePlate">
            <a:avLst>
              <a:gd name="adj" fmla="val 16394"/>
            </a:avLst>
          </a:prstGeom>
          <a:solidFill>
            <a:schemeClr val="bg1"/>
          </a:solidFill>
          <a:ln w="19050" algn="ctr">
            <a:solidFill>
              <a:schemeClr val="accent4"/>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企業や研究機関</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による実証実験</a:t>
            </a:r>
          </a:p>
        </p:txBody>
      </p:sp>
      <p:sp>
        <p:nvSpPr>
          <p:cNvPr id="255" name="ホームベース 254"/>
          <p:cNvSpPr/>
          <p:nvPr/>
        </p:nvSpPr>
        <p:spPr bwMode="gray">
          <a:xfrm flipH="1">
            <a:off x="5604698" y="5572811"/>
            <a:ext cx="836021" cy="2048398"/>
          </a:xfrm>
          <a:prstGeom prst="homePlate">
            <a:avLst>
              <a:gd name="adj" fmla="val 14958"/>
            </a:avLst>
          </a:prstGeom>
          <a:solidFill>
            <a:schemeClr val="bg1"/>
          </a:solidFill>
          <a:ln w="19050" algn="ctr">
            <a:solidFill>
              <a:schemeClr val="accent2"/>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endParaRPr lang="en-US" altLang="ja-JP" sz="800" dirty="0" smtClean="0">
              <a:solidFill>
                <a:prstClr val="black"/>
              </a:solidFill>
            </a:endParaRPr>
          </a:p>
          <a:p>
            <a:pPr algn="ctr">
              <a:buFont typeface="Wingdings 2" pitchFamily="18" charset="2"/>
              <a:buNone/>
            </a:pPr>
            <a:r>
              <a:rPr lang="ja-JP" altLang="en-US" sz="800" dirty="0" smtClean="0">
                <a:solidFill>
                  <a:prstClr val="black"/>
                </a:solidFill>
              </a:rPr>
              <a:t>Ｉｏ</a:t>
            </a:r>
            <a:r>
              <a:rPr lang="ja-JP" altLang="en-US" sz="800" dirty="0">
                <a:solidFill>
                  <a:prstClr val="black"/>
                </a:solidFill>
              </a:rPr>
              <a:t>Ｔ</a:t>
            </a:r>
            <a:r>
              <a:rPr lang="ja-JP" altLang="en-US" sz="800" dirty="0" smtClean="0">
                <a:solidFill>
                  <a:prstClr val="black"/>
                </a:solidFill>
              </a:rPr>
              <a:t>やＡ</a:t>
            </a:r>
            <a:r>
              <a:rPr lang="ja-JP" altLang="en-US" sz="800" dirty="0">
                <a:solidFill>
                  <a:prstClr val="black"/>
                </a:solidFill>
              </a:rPr>
              <a:t>Ｉ</a:t>
            </a:r>
            <a:r>
              <a:rPr lang="ja-JP" altLang="en-US" sz="800" dirty="0" smtClean="0">
                <a:solidFill>
                  <a:prstClr val="black"/>
                </a:solidFill>
              </a:rPr>
              <a:t>など</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最先端ＩＣ</a:t>
            </a:r>
            <a:r>
              <a:rPr lang="ja-JP" altLang="en-US" sz="800" dirty="0">
                <a:solidFill>
                  <a:prstClr val="black"/>
                </a:solidFill>
              </a:rPr>
              <a:t>Ｔ</a:t>
            </a:r>
            <a:r>
              <a:rPr lang="ja-JP" altLang="en-US" sz="800" dirty="0" smtClean="0">
                <a:solidFill>
                  <a:prstClr val="black"/>
                </a:solidFill>
              </a:rPr>
              <a:t>技術</a:t>
            </a:r>
            <a:r>
              <a:rPr lang="en-US" altLang="ja-JP" sz="800" dirty="0" smtClean="0">
                <a:solidFill>
                  <a:prstClr val="black"/>
                </a:solidFill>
              </a:rPr>
              <a:t/>
            </a:r>
            <a:br>
              <a:rPr lang="en-US" altLang="ja-JP" sz="800" dirty="0" smtClean="0">
                <a:solidFill>
                  <a:prstClr val="black"/>
                </a:solidFill>
              </a:rPr>
            </a:br>
            <a:r>
              <a:rPr lang="ja-JP" altLang="en-US" sz="800" dirty="0" smtClean="0">
                <a:solidFill>
                  <a:prstClr val="black"/>
                </a:solidFill>
              </a:rPr>
              <a:t>の活用</a:t>
            </a:r>
          </a:p>
        </p:txBody>
      </p:sp>
      <p:grpSp>
        <p:nvGrpSpPr>
          <p:cNvPr id="264" name="グループ化 263"/>
          <p:cNvGrpSpPr/>
          <p:nvPr/>
        </p:nvGrpSpPr>
        <p:grpSpPr>
          <a:xfrm>
            <a:off x="749656" y="6253829"/>
            <a:ext cx="579827" cy="252000"/>
            <a:chOff x="-1041005" y="4499611"/>
            <a:chExt cx="595392" cy="252000"/>
          </a:xfrm>
        </p:grpSpPr>
        <p:sp>
          <p:nvSpPr>
            <p:cNvPr id="305" name="Freeform 929"/>
            <p:cNvSpPr>
              <a:spLocks noEditPoints="1"/>
            </p:cNvSpPr>
            <p:nvPr/>
          </p:nvSpPr>
          <p:spPr bwMode="gray">
            <a:xfrm>
              <a:off x="-1041005" y="4499611"/>
              <a:ext cx="252000" cy="252000"/>
            </a:xfrm>
            <a:custGeom>
              <a:avLst/>
              <a:gdLst>
                <a:gd name="T0" fmla="*/ 332 w 512"/>
                <a:gd name="T1" fmla="*/ 245 h 512"/>
                <a:gd name="T2" fmla="*/ 340 w 512"/>
                <a:gd name="T3" fmla="*/ 305 h 512"/>
                <a:gd name="T4" fmla="*/ 256 w 512"/>
                <a:gd name="T5" fmla="*/ 341 h 512"/>
                <a:gd name="T6" fmla="*/ 171 w 512"/>
                <a:gd name="T7" fmla="*/ 306 h 512"/>
                <a:gd name="T8" fmla="*/ 179 w 512"/>
                <a:gd name="T9" fmla="*/ 245 h 512"/>
                <a:gd name="T10" fmla="*/ 251 w 512"/>
                <a:gd name="T11" fmla="*/ 276 h 512"/>
                <a:gd name="T12" fmla="*/ 256 w 512"/>
                <a:gd name="T13" fmla="*/ 277 h 512"/>
                <a:gd name="T14" fmla="*/ 260 w 512"/>
                <a:gd name="T15" fmla="*/ 276 h 512"/>
                <a:gd name="T16" fmla="*/ 332 w 512"/>
                <a:gd name="T17" fmla="*/ 245 h 512"/>
                <a:gd name="T18" fmla="*/ 136 w 512"/>
                <a:gd name="T19" fmla="*/ 203 h 512"/>
                <a:gd name="T20" fmla="*/ 256 w 512"/>
                <a:gd name="T21" fmla="*/ 255 h 512"/>
                <a:gd name="T22" fmla="*/ 376 w 512"/>
                <a:gd name="T23" fmla="*/ 203 h 512"/>
                <a:gd name="T24" fmla="*/ 256 w 512"/>
                <a:gd name="T25" fmla="*/ 160 h 512"/>
                <a:gd name="T26" fmla="*/ 136 w 512"/>
                <a:gd name="T27" fmla="*/ 203 h 512"/>
                <a:gd name="T28" fmla="*/ 512 w 512"/>
                <a:gd name="T29" fmla="*/ 256 h 512"/>
                <a:gd name="T30" fmla="*/ 256 w 512"/>
                <a:gd name="T31" fmla="*/ 512 h 512"/>
                <a:gd name="T32" fmla="*/ 0 w 512"/>
                <a:gd name="T33" fmla="*/ 256 h 512"/>
                <a:gd name="T34" fmla="*/ 256 w 512"/>
                <a:gd name="T35" fmla="*/ 0 h 512"/>
                <a:gd name="T36" fmla="*/ 512 w 512"/>
                <a:gd name="T37" fmla="*/ 256 h 512"/>
                <a:gd name="T38" fmla="*/ 416 w 512"/>
                <a:gd name="T39" fmla="*/ 202 h 512"/>
                <a:gd name="T40" fmla="*/ 409 w 512"/>
                <a:gd name="T41" fmla="*/ 192 h 512"/>
                <a:gd name="T42" fmla="*/ 259 w 512"/>
                <a:gd name="T43" fmla="*/ 139 h 512"/>
                <a:gd name="T44" fmla="*/ 252 w 512"/>
                <a:gd name="T45" fmla="*/ 139 h 512"/>
                <a:gd name="T46" fmla="*/ 103 w 512"/>
                <a:gd name="T47" fmla="*/ 192 h 512"/>
                <a:gd name="T48" fmla="*/ 96 w 512"/>
                <a:gd name="T49" fmla="*/ 202 h 512"/>
                <a:gd name="T50" fmla="*/ 102 w 512"/>
                <a:gd name="T51" fmla="*/ 212 h 512"/>
                <a:gd name="T52" fmla="*/ 159 w 512"/>
                <a:gd name="T53" fmla="*/ 236 h 512"/>
                <a:gd name="T54" fmla="*/ 149 w 512"/>
                <a:gd name="T55" fmla="*/ 308 h 512"/>
                <a:gd name="T56" fmla="*/ 150 w 512"/>
                <a:gd name="T57" fmla="*/ 314 h 512"/>
                <a:gd name="T58" fmla="*/ 256 w 512"/>
                <a:gd name="T59" fmla="*/ 362 h 512"/>
                <a:gd name="T60" fmla="*/ 360 w 512"/>
                <a:gd name="T61" fmla="*/ 316 h 512"/>
                <a:gd name="T62" fmla="*/ 362 w 512"/>
                <a:gd name="T63" fmla="*/ 308 h 512"/>
                <a:gd name="T64" fmla="*/ 353 w 512"/>
                <a:gd name="T65" fmla="*/ 236 h 512"/>
                <a:gd name="T66" fmla="*/ 384 w 512"/>
                <a:gd name="T67" fmla="*/ 223 h 512"/>
                <a:gd name="T68" fmla="*/ 384 w 512"/>
                <a:gd name="T69" fmla="*/ 352 h 512"/>
                <a:gd name="T70" fmla="*/ 394 w 512"/>
                <a:gd name="T71" fmla="*/ 362 h 512"/>
                <a:gd name="T72" fmla="*/ 405 w 512"/>
                <a:gd name="T73" fmla="*/ 352 h 512"/>
                <a:gd name="T74" fmla="*/ 405 w 512"/>
                <a:gd name="T75" fmla="*/ 214 h 512"/>
                <a:gd name="T76" fmla="*/ 409 w 512"/>
                <a:gd name="T77" fmla="*/ 212 h 512"/>
                <a:gd name="T78" fmla="*/ 416 w 512"/>
                <a:gd name="T79"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332" y="245"/>
                  </a:moveTo>
                  <a:cubicBezTo>
                    <a:pt x="340" y="305"/>
                    <a:pt x="340" y="305"/>
                    <a:pt x="340" y="305"/>
                  </a:cubicBezTo>
                  <a:cubicBezTo>
                    <a:pt x="331" y="315"/>
                    <a:pt x="299" y="341"/>
                    <a:pt x="256" y="341"/>
                  </a:cubicBezTo>
                  <a:cubicBezTo>
                    <a:pt x="201" y="341"/>
                    <a:pt x="177" y="315"/>
                    <a:pt x="171" y="306"/>
                  </a:cubicBezTo>
                  <a:cubicBezTo>
                    <a:pt x="179" y="245"/>
                    <a:pt x="179" y="245"/>
                    <a:pt x="179" y="245"/>
                  </a:cubicBezTo>
                  <a:cubicBezTo>
                    <a:pt x="251" y="276"/>
                    <a:pt x="251" y="276"/>
                    <a:pt x="251" y="276"/>
                  </a:cubicBezTo>
                  <a:cubicBezTo>
                    <a:pt x="253" y="277"/>
                    <a:pt x="254" y="277"/>
                    <a:pt x="256" y="277"/>
                  </a:cubicBezTo>
                  <a:cubicBezTo>
                    <a:pt x="257" y="277"/>
                    <a:pt x="259" y="277"/>
                    <a:pt x="260" y="276"/>
                  </a:cubicBezTo>
                  <a:lnTo>
                    <a:pt x="332" y="245"/>
                  </a:lnTo>
                  <a:close/>
                  <a:moveTo>
                    <a:pt x="136" y="203"/>
                  </a:moveTo>
                  <a:cubicBezTo>
                    <a:pt x="256" y="255"/>
                    <a:pt x="256" y="255"/>
                    <a:pt x="256" y="255"/>
                  </a:cubicBezTo>
                  <a:cubicBezTo>
                    <a:pt x="376" y="203"/>
                    <a:pt x="376" y="203"/>
                    <a:pt x="376" y="203"/>
                  </a:cubicBezTo>
                  <a:cubicBezTo>
                    <a:pt x="256" y="160"/>
                    <a:pt x="256" y="160"/>
                    <a:pt x="256" y="160"/>
                  </a:cubicBezTo>
                  <a:lnTo>
                    <a:pt x="136" y="203"/>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02"/>
                  </a:moveTo>
                  <a:cubicBezTo>
                    <a:pt x="416" y="198"/>
                    <a:pt x="413" y="194"/>
                    <a:pt x="409" y="192"/>
                  </a:cubicBezTo>
                  <a:cubicBezTo>
                    <a:pt x="259" y="139"/>
                    <a:pt x="259" y="139"/>
                    <a:pt x="259" y="139"/>
                  </a:cubicBezTo>
                  <a:cubicBezTo>
                    <a:pt x="257" y="138"/>
                    <a:pt x="254" y="138"/>
                    <a:pt x="252" y="139"/>
                  </a:cubicBezTo>
                  <a:cubicBezTo>
                    <a:pt x="103" y="192"/>
                    <a:pt x="103" y="192"/>
                    <a:pt x="103" y="192"/>
                  </a:cubicBezTo>
                  <a:cubicBezTo>
                    <a:pt x="99" y="194"/>
                    <a:pt x="96" y="198"/>
                    <a:pt x="96" y="202"/>
                  </a:cubicBezTo>
                  <a:cubicBezTo>
                    <a:pt x="96" y="206"/>
                    <a:pt x="98" y="210"/>
                    <a:pt x="102" y="212"/>
                  </a:cubicBezTo>
                  <a:cubicBezTo>
                    <a:pt x="159" y="236"/>
                    <a:pt x="159" y="236"/>
                    <a:pt x="159" y="236"/>
                  </a:cubicBezTo>
                  <a:cubicBezTo>
                    <a:pt x="149" y="308"/>
                    <a:pt x="149" y="308"/>
                    <a:pt x="149" y="308"/>
                  </a:cubicBezTo>
                  <a:cubicBezTo>
                    <a:pt x="149" y="310"/>
                    <a:pt x="149" y="312"/>
                    <a:pt x="150" y="314"/>
                  </a:cubicBezTo>
                  <a:cubicBezTo>
                    <a:pt x="152" y="316"/>
                    <a:pt x="179" y="362"/>
                    <a:pt x="256" y="362"/>
                  </a:cubicBezTo>
                  <a:cubicBezTo>
                    <a:pt x="319" y="362"/>
                    <a:pt x="358" y="318"/>
                    <a:pt x="360" y="316"/>
                  </a:cubicBezTo>
                  <a:cubicBezTo>
                    <a:pt x="362" y="314"/>
                    <a:pt x="363" y="311"/>
                    <a:pt x="362" y="308"/>
                  </a:cubicBezTo>
                  <a:cubicBezTo>
                    <a:pt x="353" y="236"/>
                    <a:pt x="353" y="236"/>
                    <a:pt x="353" y="236"/>
                  </a:cubicBezTo>
                  <a:cubicBezTo>
                    <a:pt x="384" y="223"/>
                    <a:pt x="384" y="223"/>
                    <a:pt x="384" y="223"/>
                  </a:cubicBezTo>
                  <a:cubicBezTo>
                    <a:pt x="384" y="352"/>
                    <a:pt x="384" y="352"/>
                    <a:pt x="384" y="352"/>
                  </a:cubicBezTo>
                  <a:cubicBezTo>
                    <a:pt x="384" y="358"/>
                    <a:pt x="388" y="362"/>
                    <a:pt x="394" y="362"/>
                  </a:cubicBezTo>
                  <a:cubicBezTo>
                    <a:pt x="400" y="362"/>
                    <a:pt x="405" y="358"/>
                    <a:pt x="405" y="352"/>
                  </a:cubicBezTo>
                  <a:cubicBezTo>
                    <a:pt x="405" y="214"/>
                    <a:pt x="405" y="214"/>
                    <a:pt x="405" y="214"/>
                  </a:cubicBezTo>
                  <a:cubicBezTo>
                    <a:pt x="409" y="212"/>
                    <a:pt x="409" y="212"/>
                    <a:pt x="409" y="212"/>
                  </a:cubicBezTo>
                  <a:cubicBezTo>
                    <a:pt x="413" y="210"/>
                    <a:pt x="416" y="206"/>
                    <a:pt x="416" y="202"/>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6" name="Freeform 23"/>
            <p:cNvSpPr>
              <a:spLocks noChangeAspect="1" noEditPoints="1"/>
            </p:cNvSpPr>
            <p:nvPr/>
          </p:nvSpPr>
          <p:spPr bwMode="gray">
            <a:xfrm>
              <a:off x="-697613" y="4499611"/>
              <a:ext cx="252000" cy="252000"/>
            </a:xfrm>
            <a:custGeom>
              <a:avLst/>
              <a:gdLst>
                <a:gd name="T0" fmla="*/ 192 w 512"/>
                <a:gd name="T1" fmla="*/ 352 h 512"/>
                <a:gd name="T2" fmla="*/ 266 w 512"/>
                <a:gd name="T3" fmla="*/ 117 h 512"/>
                <a:gd name="T4" fmla="*/ 227 w 512"/>
                <a:gd name="T5" fmla="*/ 141 h 512"/>
                <a:gd name="T6" fmla="*/ 245 w 512"/>
                <a:gd name="T7" fmla="*/ 149 h 512"/>
                <a:gd name="T8" fmla="*/ 234 w 512"/>
                <a:gd name="T9" fmla="*/ 160 h 512"/>
                <a:gd name="T10" fmla="*/ 225 w 512"/>
                <a:gd name="T11" fmla="*/ 188 h 512"/>
                <a:gd name="T12" fmla="*/ 244 w 512"/>
                <a:gd name="T13" fmla="*/ 188 h 512"/>
                <a:gd name="T14" fmla="*/ 234 w 512"/>
                <a:gd name="T15" fmla="*/ 202 h 512"/>
                <a:gd name="T16" fmla="*/ 225 w 512"/>
                <a:gd name="T17" fmla="*/ 188 h 512"/>
                <a:gd name="T18" fmla="*/ 238 w 512"/>
                <a:gd name="T19" fmla="*/ 225 h 512"/>
                <a:gd name="T20" fmla="*/ 242 w 512"/>
                <a:gd name="T21" fmla="*/ 242 h 512"/>
                <a:gd name="T22" fmla="*/ 227 w 512"/>
                <a:gd name="T23" fmla="*/ 242 h 512"/>
                <a:gd name="T24" fmla="*/ 225 w 512"/>
                <a:gd name="T25" fmla="*/ 273 h 512"/>
                <a:gd name="T26" fmla="*/ 245 w 512"/>
                <a:gd name="T27" fmla="*/ 277 h 512"/>
                <a:gd name="T28" fmla="*/ 230 w 512"/>
                <a:gd name="T29" fmla="*/ 287 h 512"/>
                <a:gd name="T30" fmla="*/ 227 w 512"/>
                <a:gd name="T31" fmla="*/ 312 h 512"/>
                <a:gd name="T32" fmla="*/ 242 w 512"/>
                <a:gd name="T33" fmla="*/ 312 h 512"/>
                <a:gd name="T34" fmla="*/ 238 w 512"/>
                <a:gd name="T35" fmla="*/ 329 h 512"/>
                <a:gd name="T36" fmla="*/ 224 w 512"/>
                <a:gd name="T37" fmla="*/ 320 h 512"/>
                <a:gd name="T38" fmla="*/ 230 w 512"/>
                <a:gd name="T39" fmla="*/ 353 h 512"/>
                <a:gd name="T40" fmla="*/ 244 w 512"/>
                <a:gd name="T41" fmla="*/ 366 h 512"/>
                <a:gd name="T42" fmla="*/ 230 w 512"/>
                <a:gd name="T43" fmla="*/ 372 h 512"/>
                <a:gd name="T44" fmla="*/ 225 w 512"/>
                <a:gd name="T45" fmla="*/ 358 h 512"/>
                <a:gd name="T46" fmla="*/ 201 w 512"/>
                <a:gd name="T47" fmla="*/ 145 h 512"/>
                <a:gd name="T48" fmla="*/ 188 w 512"/>
                <a:gd name="T49" fmla="*/ 159 h 512"/>
                <a:gd name="T50" fmla="*/ 182 w 512"/>
                <a:gd name="T51" fmla="*/ 188 h 512"/>
                <a:gd name="T52" fmla="*/ 190 w 512"/>
                <a:gd name="T53" fmla="*/ 181 h 512"/>
                <a:gd name="T54" fmla="*/ 202 w 512"/>
                <a:gd name="T55" fmla="*/ 192 h 512"/>
                <a:gd name="T56" fmla="*/ 184 w 512"/>
                <a:gd name="T57" fmla="*/ 199 h 512"/>
                <a:gd name="T58" fmla="*/ 186 w 512"/>
                <a:gd name="T59" fmla="*/ 225 h 512"/>
                <a:gd name="T60" fmla="*/ 196 w 512"/>
                <a:gd name="T61" fmla="*/ 225 h 512"/>
                <a:gd name="T62" fmla="*/ 201 w 512"/>
                <a:gd name="T63" fmla="*/ 238 h 512"/>
                <a:gd name="T64" fmla="*/ 188 w 512"/>
                <a:gd name="T65" fmla="*/ 244 h 512"/>
                <a:gd name="T66" fmla="*/ 182 w 512"/>
                <a:gd name="T67" fmla="*/ 273 h 512"/>
                <a:gd name="T68" fmla="*/ 199 w 512"/>
                <a:gd name="T69" fmla="*/ 269 h 512"/>
                <a:gd name="T70" fmla="*/ 199 w 512"/>
                <a:gd name="T71" fmla="*/ 285 h 512"/>
                <a:gd name="T72" fmla="*/ 182 w 512"/>
                <a:gd name="T73" fmla="*/ 273 h 512"/>
                <a:gd name="T74" fmla="*/ 202 w 512"/>
                <a:gd name="T75" fmla="*/ 320 h 512"/>
                <a:gd name="T76" fmla="*/ 192 w 512"/>
                <a:gd name="T77" fmla="*/ 330 h 512"/>
                <a:gd name="T78" fmla="*/ 184 w 512"/>
                <a:gd name="T79" fmla="*/ 312 h 512"/>
                <a:gd name="T80" fmla="*/ 320 w 512"/>
                <a:gd name="T81" fmla="*/ 352 h 512"/>
                <a:gd name="T82" fmla="*/ 352 w 512"/>
                <a:gd name="T83" fmla="*/ 202 h 512"/>
                <a:gd name="T84" fmla="*/ 314 w 512"/>
                <a:gd name="T85" fmla="*/ 225 h 512"/>
                <a:gd name="T86" fmla="*/ 330 w 512"/>
                <a:gd name="T87" fmla="*/ 234 h 512"/>
                <a:gd name="T88" fmla="*/ 320 w 512"/>
                <a:gd name="T89" fmla="*/ 245 h 512"/>
                <a:gd name="T90" fmla="*/ 309 w 512"/>
                <a:gd name="T91" fmla="*/ 234 h 512"/>
                <a:gd name="T92" fmla="*/ 316 w 512"/>
                <a:gd name="T93" fmla="*/ 267 h 512"/>
                <a:gd name="T94" fmla="*/ 330 w 512"/>
                <a:gd name="T95" fmla="*/ 277 h 512"/>
                <a:gd name="T96" fmla="*/ 320 w 512"/>
                <a:gd name="T97" fmla="*/ 288 h 512"/>
                <a:gd name="T98" fmla="*/ 309 w 512"/>
                <a:gd name="T99" fmla="*/ 277 h 512"/>
                <a:gd name="T100" fmla="*/ 314 w 512"/>
                <a:gd name="T101" fmla="*/ 311 h 512"/>
                <a:gd name="T102" fmla="*/ 324 w 512"/>
                <a:gd name="T103" fmla="*/ 310 h 512"/>
                <a:gd name="T104" fmla="*/ 330 w 512"/>
                <a:gd name="T105" fmla="*/ 320 h 512"/>
                <a:gd name="T106" fmla="*/ 312 w 512"/>
                <a:gd name="T107" fmla="*/ 327 h 512"/>
                <a:gd name="T108" fmla="*/ 256 w 512"/>
                <a:gd name="T109" fmla="*/ 0 h 512"/>
                <a:gd name="T110" fmla="*/ 256 w 512"/>
                <a:gd name="T111" fmla="*/ 0 h 512"/>
                <a:gd name="T112" fmla="*/ 138 w 512"/>
                <a:gd name="T113" fmla="*/ 405 h 512"/>
                <a:gd name="T114" fmla="*/ 288 w 512"/>
                <a:gd name="T115" fmla="*/ 106 h 512"/>
                <a:gd name="T116" fmla="*/ 373 w 512"/>
                <a:gd name="T117" fmla="*/ 40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2" h="512">
                  <a:moveTo>
                    <a:pt x="160" y="394"/>
                  </a:moveTo>
                  <a:cubicBezTo>
                    <a:pt x="181" y="394"/>
                    <a:pt x="181" y="394"/>
                    <a:pt x="181" y="394"/>
                  </a:cubicBezTo>
                  <a:cubicBezTo>
                    <a:pt x="181" y="362"/>
                    <a:pt x="181" y="362"/>
                    <a:pt x="181" y="362"/>
                  </a:cubicBezTo>
                  <a:cubicBezTo>
                    <a:pt x="181" y="356"/>
                    <a:pt x="186" y="352"/>
                    <a:pt x="192" y="352"/>
                  </a:cubicBezTo>
                  <a:cubicBezTo>
                    <a:pt x="198" y="352"/>
                    <a:pt x="202" y="356"/>
                    <a:pt x="202" y="362"/>
                  </a:cubicBezTo>
                  <a:cubicBezTo>
                    <a:pt x="202" y="394"/>
                    <a:pt x="202" y="394"/>
                    <a:pt x="202" y="394"/>
                  </a:cubicBezTo>
                  <a:cubicBezTo>
                    <a:pt x="266" y="394"/>
                    <a:pt x="266" y="394"/>
                    <a:pt x="266" y="394"/>
                  </a:cubicBezTo>
                  <a:cubicBezTo>
                    <a:pt x="266" y="117"/>
                    <a:pt x="266" y="117"/>
                    <a:pt x="266" y="117"/>
                  </a:cubicBezTo>
                  <a:cubicBezTo>
                    <a:pt x="160" y="117"/>
                    <a:pt x="160" y="117"/>
                    <a:pt x="160" y="117"/>
                  </a:cubicBezTo>
                  <a:lnTo>
                    <a:pt x="160" y="394"/>
                  </a:lnTo>
                  <a:close/>
                  <a:moveTo>
                    <a:pt x="225" y="145"/>
                  </a:moveTo>
                  <a:cubicBezTo>
                    <a:pt x="225" y="144"/>
                    <a:pt x="226" y="142"/>
                    <a:pt x="227" y="141"/>
                  </a:cubicBezTo>
                  <a:cubicBezTo>
                    <a:pt x="230" y="138"/>
                    <a:pt x="235" y="137"/>
                    <a:pt x="238" y="139"/>
                  </a:cubicBezTo>
                  <a:cubicBezTo>
                    <a:pt x="240" y="140"/>
                    <a:pt x="241" y="140"/>
                    <a:pt x="242" y="141"/>
                  </a:cubicBezTo>
                  <a:cubicBezTo>
                    <a:pt x="243" y="142"/>
                    <a:pt x="244" y="144"/>
                    <a:pt x="244" y="145"/>
                  </a:cubicBezTo>
                  <a:cubicBezTo>
                    <a:pt x="245" y="146"/>
                    <a:pt x="245" y="148"/>
                    <a:pt x="245" y="149"/>
                  </a:cubicBezTo>
                  <a:cubicBezTo>
                    <a:pt x="245" y="150"/>
                    <a:pt x="245" y="152"/>
                    <a:pt x="244" y="153"/>
                  </a:cubicBezTo>
                  <a:cubicBezTo>
                    <a:pt x="244" y="154"/>
                    <a:pt x="243" y="155"/>
                    <a:pt x="242" y="157"/>
                  </a:cubicBezTo>
                  <a:cubicBezTo>
                    <a:pt x="241" y="158"/>
                    <a:pt x="240" y="158"/>
                    <a:pt x="238" y="159"/>
                  </a:cubicBezTo>
                  <a:cubicBezTo>
                    <a:pt x="237" y="159"/>
                    <a:pt x="236" y="160"/>
                    <a:pt x="234" y="160"/>
                  </a:cubicBezTo>
                  <a:cubicBezTo>
                    <a:pt x="231" y="160"/>
                    <a:pt x="229" y="159"/>
                    <a:pt x="227" y="157"/>
                  </a:cubicBezTo>
                  <a:cubicBezTo>
                    <a:pt x="225" y="155"/>
                    <a:pt x="224" y="152"/>
                    <a:pt x="224" y="149"/>
                  </a:cubicBezTo>
                  <a:cubicBezTo>
                    <a:pt x="224" y="148"/>
                    <a:pt x="224" y="146"/>
                    <a:pt x="225" y="145"/>
                  </a:cubicBezTo>
                  <a:close/>
                  <a:moveTo>
                    <a:pt x="225" y="188"/>
                  </a:moveTo>
                  <a:cubicBezTo>
                    <a:pt x="225" y="186"/>
                    <a:pt x="226" y="185"/>
                    <a:pt x="227" y="184"/>
                  </a:cubicBezTo>
                  <a:cubicBezTo>
                    <a:pt x="228" y="183"/>
                    <a:pt x="229" y="182"/>
                    <a:pt x="230" y="182"/>
                  </a:cubicBezTo>
                  <a:cubicBezTo>
                    <a:pt x="234" y="180"/>
                    <a:pt x="239" y="181"/>
                    <a:pt x="242" y="184"/>
                  </a:cubicBezTo>
                  <a:cubicBezTo>
                    <a:pt x="243" y="185"/>
                    <a:pt x="244" y="186"/>
                    <a:pt x="244" y="188"/>
                  </a:cubicBezTo>
                  <a:cubicBezTo>
                    <a:pt x="245" y="189"/>
                    <a:pt x="245" y="190"/>
                    <a:pt x="245" y="192"/>
                  </a:cubicBezTo>
                  <a:cubicBezTo>
                    <a:pt x="245" y="195"/>
                    <a:pt x="244" y="197"/>
                    <a:pt x="242" y="199"/>
                  </a:cubicBezTo>
                  <a:cubicBezTo>
                    <a:pt x="241" y="200"/>
                    <a:pt x="240" y="201"/>
                    <a:pt x="238" y="201"/>
                  </a:cubicBezTo>
                  <a:cubicBezTo>
                    <a:pt x="237" y="202"/>
                    <a:pt x="236" y="202"/>
                    <a:pt x="234" y="202"/>
                  </a:cubicBezTo>
                  <a:cubicBezTo>
                    <a:pt x="233" y="202"/>
                    <a:pt x="232" y="202"/>
                    <a:pt x="230" y="201"/>
                  </a:cubicBezTo>
                  <a:cubicBezTo>
                    <a:pt x="229" y="201"/>
                    <a:pt x="228" y="200"/>
                    <a:pt x="227" y="199"/>
                  </a:cubicBezTo>
                  <a:cubicBezTo>
                    <a:pt x="225" y="197"/>
                    <a:pt x="224" y="195"/>
                    <a:pt x="224" y="192"/>
                  </a:cubicBezTo>
                  <a:cubicBezTo>
                    <a:pt x="224" y="190"/>
                    <a:pt x="224" y="189"/>
                    <a:pt x="225" y="188"/>
                  </a:cubicBezTo>
                  <a:close/>
                  <a:moveTo>
                    <a:pt x="227" y="227"/>
                  </a:moveTo>
                  <a:cubicBezTo>
                    <a:pt x="228" y="226"/>
                    <a:pt x="229" y="225"/>
                    <a:pt x="230" y="225"/>
                  </a:cubicBezTo>
                  <a:cubicBezTo>
                    <a:pt x="232" y="224"/>
                    <a:pt x="234" y="223"/>
                    <a:pt x="236" y="224"/>
                  </a:cubicBezTo>
                  <a:cubicBezTo>
                    <a:pt x="237" y="224"/>
                    <a:pt x="238" y="224"/>
                    <a:pt x="238" y="225"/>
                  </a:cubicBezTo>
                  <a:cubicBezTo>
                    <a:pt x="239" y="225"/>
                    <a:pt x="240" y="225"/>
                    <a:pt x="240" y="225"/>
                  </a:cubicBezTo>
                  <a:cubicBezTo>
                    <a:pt x="241" y="226"/>
                    <a:pt x="241" y="226"/>
                    <a:pt x="242" y="227"/>
                  </a:cubicBezTo>
                  <a:cubicBezTo>
                    <a:pt x="244" y="229"/>
                    <a:pt x="245" y="232"/>
                    <a:pt x="245" y="234"/>
                  </a:cubicBezTo>
                  <a:cubicBezTo>
                    <a:pt x="245" y="237"/>
                    <a:pt x="244" y="240"/>
                    <a:pt x="242" y="242"/>
                  </a:cubicBezTo>
                  <a:cubicBezTo>
                    <a:pt x="241" y="243"/>
                    <a:pt x="240" y="244"/>
                    <a:pt x="238" y="244"/>
                  </a:cubicBezTo>
                  <a:cubicBezTo>
                    <a:pt x="237" y="245"/>
                    <a:pt x="236" y="245"/>
                    <a:pt x="234" y="245"/>
                  </a:cubicBezTo>
                  <a:cubicBezTo>
                    <a:pt x="233" y="245"/>
                    <a:pt x="232" y="245"/>
                    <a:pt x="230" y="244"/>
                  </a:cubicBezTo>
                  <a:cubicBezTo>
                    <a:pt x="229" y="244"/>
                    <a:pt x="228" y="243"/>
                    <a:pt x="227" y="242"/>
                  </a:cubicBezTo>
                  <a:cubicBezTo>
                    <a:pt x="226" y="241"/>
                    <a:pt x="225" y="240"/>
                    <a:pt x="225" y="238"/>
                  </a:cubicBezTo>
                  <a:cubicBezTo>
                    <a:pt x="224" y="237"/>
                    <a:pt x="224" y="236"/>
                    <a:pt x="224" y="234"/>
                  </a:cubicBezTo>
                  <a:cubicBezTo>
                    <a:pt x="224" y="232"/>
                    <a:pt x="225" y="229"/>
                    <a:pt x="227" y="227"/>
                  </a:cubicBezTo>
                  <a:close/>
                  <a:moveTo>
                    <a:pt x="225" y="273"/>
                  </a:moveTo>
                  <a:cubicBezTo>
                    <a:pt x="225" y="272"/>
                    <a:pt x="226" y="270"/>
                    <a:pt x="227" y="269"/>
                  </a:cubicBezTo>
                  <a:cubicBezTo>
                    <a:pt x="231" y="265"/>
                    <a:pt x="238" y="265"/>
                    <a:pt x="242" y="269"/>
                  </a:cubicBezTo>
                  <a:cubicBezTo>
                    <a:pt x="243" y="270"/>
                    <a:pt x="244" y="272"/>
                    <a:pt x="244" y="273"/>
                  </a:cubicBezTo>
                  <a:cubicBezTo>
                    <a:pt x="245" y="274"/>
                    <a:pt x="245" y="276"/>
                    <a:pt x="245" y="277"/>
                  </a:cubicBezTo>
                  <a:cubicBezTo>
                    <a:pt x="245" y="278"/>
                    <a:pt x="245" y="280"/>
                    <a:pt x="244" y="281"/>
                  </a:cubicBezTo>
                  <a:cubicBezTo>
                    <a:pt x="244" y="282"/>
                    <a:pt x="243" y="284"/>
                    <a:pt x="242" y="285"/>
                  </a:cubicBezTo>
                  <a:cubicBezTo>
                    <a:pt x="240" y="287"/>
                    <a:pt x="237" y="288"/>
                    <a:pt x="234" y="288"/>
                  </a:cubicBezTo>
                  <a:cubicBezTo>
                    <a:pt x="233" y="288"/>
                    <a:pt x="232" y="287"/>
                    <a:pt x="230" y="287"/>
                  </a:cubicBezTo>
                  <a:cubicBezTo>
                    <a:pt x="229" y="286"/>
                    <a:pt x="228" y="286"/>
                    <a:pt x="227" y="285"/>
                  </a:cubicBezTo>
                  <a:cubicBezTo>
                    <a:pt x="225" y="283"/>
                    <a:pt x="224" y="280"/>
                    <a:pt x="224" y="277"/>
                  </a:cubicBezTo>
                  <a:cubicBezTo>
                    <a:pt x="224" y="276"/>
                    <a:pt x="224" y="274"/>
                    <a:pt x="225" y="273"/>
                  </a:cubicBezTo>
                  <a:close/>
                  <a:moveTo>
                    <a:pt x="227" y="312"/>
                  </a:moveTo>
                  <a:cubicBezTo>
                    <a:pt x="227" y="312"/>
                    <a:pt x="228" y="311"/>
                    <a:pt x="228" y="311"/>
                  </a:cubicBezTo>
                  <a:cubicBezTo>
                    <a:pt x="229" y="310"/>
                    <a:pt x="230" y="310"/>
                    <a:pt x="230" y="310"/>
                  </a:cubicBezTo>
                  <a:cubicBezTo>
                    <a:pt x="231" y="310"/>
                    <a:pt x="232" y="309"/>
                    <a:pt x="232" y="309"/>
                  </a:cubicBezTo>
                  <a:cubicBezTo>
                    <a:pt x="236" y="308"/>
                    <a:pt x="239" y="310"/>
                    <a:pt x="242" y="312"/>
                  </a:cubicBezTo>
                  <a:cubicBezTo>
                    <a:pt x="244" y="314"/>
                    <a:pt x="245" y="317"/>
                    <a:pt x="245" y="320"/>
                  </a:cubicBezTo>
                  <a:cubicBezTo>
                    <a:pt x="245" y="321"/>
                    <a:pt x="245" y="322"/>
                    <a:pt x="244" y="324"/>
                  </a:cubicBezTo>
                  <a:cubicBezTo>
                    <a:pt x="244" y="325"/>
                    <a:pt x="243" y="326"/>
                    <a:pt x="242" y="327"/>
                  </a:cubicBezTo>
                  <a:cubicBezTo>
                    <a:pt x="241" y="328"/>
                    <a:pt x="240" y="329"/>
                    <a:pt x="238" y="329"/>
                  </a:cubicBezTo>
                  <a:cubicBezTo>
                    <a:pt x="237" y="330"/>
                    <a:pt x="236" y="330"/>
                    <a:pt x="234" y="330"/>
                  </a:cubicBezTo>
                  <a:cubicBezTo>
                    <a:pt x="231" y="330"/>
                    <a:pt x="229" y="329"/>
                    <a:pt x="227" y="327"/>
                  </a:cubicBezTo>
                  <a:cubicBezTo>
                    <a:pt x="226" y="326"/>
                    <a:pt x="225" y="325"/>
                    <a:pt x="225" y="324"/>
                  </a:cubicBezTo>
                  <a:cubicBezTo>
                    <a:pt x="224" y="322"/>
                    <a:pt x="224" y="321"/>
                    <a:pt x="224" y="320"/>
                  </a:cubicBezTo>
                  <a:cubicBezTo>
                    <a:pt x="224" y="317"/>
                    <a:pt x="225" y="314"/>
                    <a:pt x="227" y="312"/>
                  </a:cubicBezTo>
                  <a:close/>
                  <a:moveTo>
                    <a:pt x="225" y="358"/>
                  </a:moveTo>
                  <a:cubicBezTo>
                    <a:pt x="225" y="357"/>
                    <a:pt x="226" y="356"/>
                    <a:pt x="227" y="355"/>
                  </a:cubicBezTo>
                  <a:cubicBezTo>
                    <a:pt x="228" y="354"/>
                    <a:pt x="229" y="353"/>
                    <a:pt x="230" y="353"/>
                  </a:cubicBezTo>
                  <a:cubicBezTo>
                    <a:pt x="234" y="351"/>
                    <a:pt x="239" y="352"/>
                    <a:pt x="242" y="355"/>
                  </a:cubicBezTo>
                  <a:cubicBezTo>
                    <a:pt x="243" y="356"/>
                    <a:pt x="244" y="357"/>
                    <a:pt x="244" y="358"/>
                  </a:cubicBezTo>
                  <a:cubicBezTo>
                    <a:pt x="245" y="360"/>
                    <a:pt x="245" y="361"/>
                    <a:pt x="245" y="362"/>
                  </a:cubicBezTo>
                  <a:cubicBezTo>
                    <a:pt x="245" y="364"/>
                    <a:pt x="245" y="365"/>
                    <a:pt x="244" y="366"/>
                  </a:cubicBezTo>
                  <a:cubicBezTo>
                    <a:pt x="244" y="368"/>
                    <a:pt x="243" y="369"/>
                    <a:pt x="242" y="370"/>
                  </a:cubicBezTo>
                  <a:cubicBezTo>
                    <a:pt x="241" y="371"/>
                    <a:pt x="240" y="372"/>
                    <a:pt x="238" y="372"/>
                  </a:cubicBezTo>
                  <a:cubicBezTo>
                    <a:pt x="237" y="373"/>
                    <a:pt x="236" y="373"/>
                    <a:pt x="234" y="373"/>
                  </a:cubicBezTo>
                  <a:cubicBezTo>
                    <a:pt x="233" y="373"/>
                    <a:pt x="232" y="373"/>
                    <a:pt x="230" y="372"/>
                  </a:cubicBezTo>
                  <a:cubicBezTo>
                    <a:pt x="229" y="372"/>
                    <a:pt x="228" y="371"/>
                    <a:pt x="227" y="370"/>
                  </a:cubicBezTo>
                  <a:cubicBezTo>
                    <a:pt x="226" y="369"/>
                    <a:pt x="225" y="368"/>
                    <a:pt x="225" y="366"/>
                  </a:cubicBezTo>
                  <a:cubicBezTo>
                    <a:pt x="224" y="365"/>
                    <a:pt x="224" y="364"/>
                    <a:pt x="224" y="362"/>
                  </a:cubicBezTo>
                  <a:cubicBezTo>
                    <a:pt x="224" y="361"/>
                    <a:pt x="224" y="360"/>
                    <a:pt x="225" y="358"/>
                  </a:cubicBezTo>
                  <a:close/>
                  <a:moveTo>
                    <a:pt x="182" y="145"/>
                  </a:moveTo>
                  <a:cubicBezTo>
                    <a:pt x="182" y="144"/>
                    <a:pt x="183" y="142"/>
                    <a:pt x="184" y="141"/>
                  </a:cubicBezTo>
                  <a:cubicBezTo>
                    <a:pt x="188" y="137"/>
                    <a:pt x="195" y="137"/>
                    <a:pt x="199" y="141"/>
                  </a:cubicBezTo>
                  <a:cubicBezTo>
                    <a:pt x="200" y="142"/>
                    <a:pt x="201" y="144"/>
                    <a:pt x="201" y="145"/>
                  </a:cubicBezTo>
                  <a:cubicBezTo>
                    <a:pt x="202" y="146"/>
                    <a:pt x="202" y="148"/>
                    <a:pt x="202" y="149"/>
                  </a:cubicBezTo>
                  <a:cubicBezTo>
                    <a:pt x="202" y="152"/>
                    <a:pt x="201" y="155"/>
                    <a:pt x="199" y="157"/>
                  </a:cubicBezTo>
                  <a:cubicBezTo>
                    <a:pt x="197" y="159"/>
                    <a:pt x="195" y="160"/>
                    <a:pt x="192" y="160"/>
                  </a:cubicBezTo>
                  <a:cubicBezTo>
                    <a:pt x="190" y="160"/>
                    <a:pt x="189" y="159"/>
                    <a:pt x="188" y="159"/>
                  </a:cubicBezTo>
                  <a:cubicBezTo>
                    <a:pt x="186" y="158"/>
                    <a:pt x="185" y="158"/>
                    <a:pt x="184" y="157"/>
                  </a:cubicBezTo>
                  <a:cubicBezTo>
                    <a:pt x="182" y="155"/>
                    <a:pt x="181" y="152"/>
                    <a:pt x="181" y="149"/>
                  </a:cubicBezTo>
                  <a:cubicBezTo>
                    <a:pt x="181" y="148"/>
                    <a:pt x="181" y="146"/>
                    <a:pt x="182" y="145"/>
                  </a:cubicBezTo>
                  <a:close/>
                  <a:moveTo>
                    <a:pt x="182" y="188"/>
                  </a:moveTo>
                  <a:cubicBezTo>
                    <a:pt x="182" y="186"/>
                    <a:pt x="183" y="185"/>
                    <a:pt x="184" y="184"/>
                  </a:cubicBezTo>
                  <a:cubicBezTo>
                    <a:pt x="185" y="184"/>
                    <a:pt x="185" y="183"/>
                    <a:pt x="186" y="183"/>
                  </a:cubicBezTo>
                  <a:cubicBezTo>
                    <a:pt x="186" y="182"/>
                    <a:pt x="187" y="182"/>
                    <a:pt x="188" y="182"/>
                  </a:cubicBezTo>
                  <a:cubicBezTo>
                    <a:pt x="188" y="182"/>
                    <a:pt x="189" y="181"/>
                    <a:pt x="190" y="181"/>
                  </a:cubicBezTo>
                  <a:cubicBezTo>
                    <a:pt x="192" y="181"/>
                    <a:pt x="194" y="181"/>
                    <a:pt x="196" y="182"/>
                  </a:cubicBezTo>
                  <a:cubicBezTo>
                    <a:pt x="197" y="182"/>
                    <a:pt x="198" y="183"/>
                    <a:pt x="199" y="184"/>
                  </a:cubicBezTo>
                  <a:cubicBezTo>
                    <a:pt x="200" y="185"/>
                    <a:pt x="201" y="186"/>
                    <a:pt x="201" y="188"/>
                  </a:cubicBezTo>
                  <a:cubicBezTo>
                    <a:pt x="202" y="189"/>
                    <a:pt x="202" y="190"/>
                    <a:pt x="202" y="192"/>
                  </a:cubicBezTo>
                  <a:cubicBezTo>
                    <a:pt x="202" y="195"/>
                    <a:pt x="201" y="197"/>
                    <a:pt x="199" y="199"/>
                  </a:cubicBezTo>
                  <a:cubicBezTo>
                    <a:pt x="197" y="201"/>
                    <a:pt x="195" y="202"/>
                    <a:pt x="192" y="202"/>
                  </a:cubicBezTo>
                  <a:cubicBezTo>
                    <a:pt x="190" y="202"/>
                    <a:pt x="189" y="202"/>
                    <a:pt x="188" y="201"/>
                  </a:cubicBezTo>
                  <a:cubicBezTo>
                    <a:pt x="186" y="201"/>
                    <a:pt x="185" y="200"/>
                    <a:pt x="184" y="199"/>
                  </a:cubicBezTo>
                  <a:cubicBezTo>
                    <a:pt x="182" y="197"/>
                    <a:pt x="181" y="195"/>
                    <a:pt x="181" y="192"/>
                  </a:cubicBezTo>
                  <a:cubicBezTo>
                    <a:pt x="181" y="190"/>
                    <a:pt x="181" y="189"/>
                    <a:pt x="182" y="188"/>
                  </a:cubicBezTo>
                  <a:close/>
                  <a:moveTo>
                    <a:pt x="184" y="227"/>
                  </a:moveTo>
                  <a:cubicBezTo>
                    <a:pt x="185" y="226"/>
                    <a:pt x="185" y="226"/>
                    <a:pt x="186" y="225"/>
                  </a:cubicBezTo>
                  <a:cubicBezTo>
                    <a:pt x="186" y="225"/>
                    <a:pt x="187" y="225"/>
                    <a:pt x="188" y="225"/>
                  </a:cubicBezTo>
                  <a:cubicBezTo>
                    <a:pt x="188" y="224"/>
                    <a:pt x="189" y="224"/>
                    <a:pt x="190" y="224"/>
                  </a:cubicBezTo>
                  <a:cubicBezTo>
                    <a:pt x="191" y="224"/>
                    <a:pt x="192" y="224"/>
                    <a:pt x="194" y="224"/>
                  </a:cubicBezTo>
                  <a:cubicBezTo>
                    <a:pt x="194" y="224"/>
                    <a:pt x="195" y="224"/>
                    <a:pt x="196" y="225"/>
                  </a:cubicBezTo>
                  <a:cubicBezTo>
                    <a:pt x="196" y="225"/>
                    <a:pt x="197" y="225"/>
                    <a:pt x="198" y="225"/>
                  </a:cubicBezTo>
                  <a:cubicBezTo>
                    <a:pt x="198" y="226"/>
                    <a:pt x="199" y="226"/>
                    <a:pt x="199" y="227"/>
                  </a:cubicBezTo>
                  <a:cubicBezTo>
                    <a:pt x="201" y="229"/>
                    <a:pt x="202" y="232"/>
                    <a:pt x="202" y="234"/>
                  </a:cubicBezTo>
                  <a:cubicBezTo>
                    <a:pt x="202" y="236"/>
                    <a:pt x="202" y="237"/>
                    <a:pt x="201" y="238"/>
                  </a:cubicBezTo>
                  <a:cubicBezTo>
                    <a:pt x="201" y="240"/>
                    <a:pt x="200" y="241"/>
                    <a:pt x="199" y="242"/>
                  </a:cubicBezTo>
                  <a:cubicBezTo>
                    <a:pt x="198" y="243"/>
                    <a:pt x="197" y="244"/>
                    <a:pt x="196" y="244"/>
                  </a:cubicBezTo>
                  <a:cubicBezTo>
                    <a:pt x="194" y="245"/>
                    <a:pt x="193" y="245"/>
                    <a:pt x="192" y="245"/>
                  </a:cubicBezTo>
                  <a:cubicBezTo>
                    <a:pt x="190" y="245"/>
                    <a:pt x="189" y="245"/>
                    <a:pt x="188" y="244"/>
                  </a:cubicBezTo>
                  <a:cubicBezTo>
                    <a:pt x="186" y="244"/>
                    <a:pt x="185" y="243"/>
                    <a:pt x="184" y="242"/>
                  </a:cubicBezTo>
                  <a:cubicBezTo>
                    <a:pt x="182" y="240"/>
                    <a:pt x="181" y="237"/>
                    <a:pt x="181" y="234"/>
                  </a:cubicBezTo>
                  <a:cubicBezTo>
                    <a:pt x="181" y="232"/>
                    <a:pt x="182" y="229"/>
                    <a:pt x="184" y="227"/>
                  </a:cubicBezTo>
                  <a:close/>
                  <a:moveTo>
                    <a:pt x="182" y="273"/>
                  </a:moveTo>
                  <a:cubicBezTo>
                    <a:pt x="182" y="272"/>
                    <a:pt x="183" y="270"/>
                    <a:pt x="184" y="269"/>
                  </a:cubicBezTo>
                  <a:cubicBezTo>
                    <a:pt x="185" y="268"/>
                    <a:pt x="186" y="268"/>
                    <a:pt x="188" y="267"/>
                  </a:cubicBezTo>
                  <a:cubicBezTo>
                    <a:pt x="190" y="266"/>
                    <a:pt x="193" y="266"/>
                    <a:pt x="196" y="267"/>
                  </a:cubicBezTo>
                  <a:cubicBezTo>
                    <a:pt x="197" y="268"/>
                    <a:pt x="198" y="268"/>
                    <a:pt x="199" y="269"/>
                  </a:cubicBezTo>
                  <a:cubicBezTo>
                    <a:pt x="200" y="270"/>
                    <a:pt x="201" y="272"/>
                    <a:pt x="201" y="273"/>
                  </a:cubicBezTo>
                  <a:cubicBezTo>
                    <a:pt x="202" y="274"/>
                    <a:pt x="202" y="276"/>
                    <a:pt x="202" y="277"/>
                  </a:cubicBezTo>
                  <a:cubicBezTo>
                    <a:pt x="202" y="278"/>
                    <a:pt x="202" y="280"/>
                    <a:pt x="201" y="281"/>
                  </a:cubicBezTo>
                  <a:cubicBezTo>
                    <a:pt x="201" y="282"/>
                    <a:pt x="200" y="284"/>
                    <a:pt x="199" y="285"/>
                  </a:cubicBezTo>
                  <a:cubicBezTo>
                    <a:pt x="197" y="287"/>
                    <a:pt x="195" y="288"/>
                    <a:pt x="192" y="288"/>
                  </a:cubicBezTo>
                  <a:cubicBezTo>
                    <a:pt x="189" y="288"/>
                    <a:pt x="186" y="287"/>
                    <a:pt x="184" y="285"/>
                  </a:cubicBezTo>
                  <a:cubicBezTo>
                    <a:pt x="182" y="283"/>
                    <a:pt x="181" y="280"/>
                    <a:pt x="181" y="277"/>
                  </a:cubicBezTo>
                  <a:cubicBezTo>
                    <a:pt x="181" y="276"/>
                    <a:pt x="181" y="274"/>
                    <a:pt x="182" y="273"/>
                  </a:cubicBezTo>
                  <a:close/>
                  <a:moveTo>
                    <a:pt x="184" y="312"/>
                  </a:moveTo>
                  <a:cubicBezTo>
                    <a:pt x="187" y="309"/>
                    <a:pt x="192" y="308"/>
                    <a:pt x="196" y="310"/>
                  </a:cubicBezTo>
                  <a:cubicBezTo>
                    <a:pt x="197" y="310"/>
                    <a:pt x="198" y="311"/>
                    <a:pt x="199" y="312"/>
                  </a:cubicBezTo>
                  <a:cubicBezTo>
                    <a:pt x="201" y="314"/>
                    <a:pt x="202" y="317"/>
                    <a:pt x="202" y="320"/>
                  </a:cubicBezTo>
                  <a:cubicBezTo>
                    <a:pt x="202" y="321"/>
                    <a:pt x="202" y="322"/>
                    <a:pt x="201" y="324"/>
                  </a:cubicBezTo>
                  <a:cubicBezTo>
                    <a:pt x="201" y="325"/>
                    <a:pt x="200" y="326"/>
                    <a:pt x="199" y="327"/>
                  </a:cubicBezTo>
                  <a:cubicBezTo>
                    <a:pt x="198" y="328"/>
                    <a:pt x="197" y="329"/>
                    <a:pt x="196" y="329"/>
                  </a:cubicBezTo>
                  <a:cubicBezTo>
                    <a:pt x="194" y="330"/>
                    <a:pt x="193" y="330"/>
                    <a:pt x="192" y="330"/>
                  </a:cubicBezTo>
                  <a:cubicBezTo>
                    <a:pt x="189" y="330"/>
                    <a:pt x="186" y="329"/>
                    <a:pt x="184" y="327"/>
                  </a:cubicBezTo>
                  <a:cubicBezTo>
                    <a:pt x="183" y="326"/>
                    <a:pt x="182" y="325"/>
                    <a:pt x="182" y="324"/>
                  </a:cubicBezTo>
                  <a:cubicBezTo>
                    <a:pt x="181" y="322"/>
                    <a:pt x="181" y="321"/>
                    <a:pt x="181" y="320"/>
                  </a:cubicBezTo>
                  <a:cubicBezTo>
                    <a:pt x="181" y="317"/>
                    <a:pt x="182" y="314"/>
                    <a:pt x="184" y="312"/>
                  </a:cubicBezTo>
                  <a:close/>
                  <a:moveTo>
                    <a:pt x="288" y="394"/>
                  </a:moveTo>
                  <a:cubicBezTo>
                    <a:pt x="309" y="394"/>
                    <a:pt x="309" y="394"/>
                    <a:pt x="309" y="394"/>
                  </a:cubicBezTo>
                  <a:cubicBezTo>
                    <a:pt x="309" y="362"/>
                    <a:pt x="309" y="362"/>
                    <a:pt x="309" y="362"/>
                  </a:cubicBezTo>
                  <a:cubicBezTo>
                    <a:pt x="309" y="356"/>
                    <a:pt x="314" y="352"/>
                    <a:pt x="320" y="352"/>
                  </a:cubicBezTo>
                  <a:cubicBezTo>
                    <a:pt x="326" y="352"/>
                    <a:pt x="330" y="356"/>
                    <a:pt x="330" y="362"/>
                  </a:cubicBezTo>
                  <a:cubicBezTo>
                    <a:pt x="330" y="394"/>
                    <a:pt x="330" y="394"/>
                    <a:pt x="330" y="394"/>
                  </a:cubicBezTo>
                  <a:cubicBezTo>
                    <a:pt x="352" y="394"/>
                    <a:pt x="352" y="394"/>
                    <a:pt x="352" y="394"/>
                  </a:cubicBezTo>
                  <a:cubicBezTo>
                    <a:pt x="352" y="202"/>
                    <a:pt x="352" y="202"/>
                    <a:pt x="352" y="202"/>
                  </a:cubicBezTo>
                  <a:cubicBezTo>
                    <a:pt x="288" y="202"/>
                    <a:pt x="288" y="202"/>
                    <a:pt x="288" y="202"/>
                  </a:cubicBezTo>
                  <a:lnTo>
                    <a:pt x="288" y="394"/>
                  </a:lnTo>
                  <a:close/>
                  <a:moveTo>
                    <a:pt x="312" y="227"/>
                  </a:moveTo>
                  <a:cubicBezTo>
                    <a:pt x="313" y="226"/>
                    <a:pt x="313" y="226"/>
                    <a:pt x="314" y="225"/>
                  </a:cubicBezTo>
                  <a:cubicBezTo>
                    <a:pt x="314" y="225"/>
                    <a:pt x="315" y="225"/>
                    <a:pt x="316" y="225"/>
                  </a:cubicBezTo>
                  <a:cubicBezTo>
                    <a:pt x="316" y="224"/>
                    <a:pt x="317" y="224"/>
                    <a:pt x="318" y="224"/>
                  </a:cubicBezTo>
                  <a:cubicBezTo>
                    <a:pt x="321" y="223"/>
                    <a:pt x="325" y="224"/>
                    <a:pt x="327" y="227"/>
                  </a:cubicBezTo>
                  <a:cubicBezTo>
                    <a:pt x="329" y="229"/>
                    <a:pt x="330" y="232"/>
                    <a:pt x="330" y="234"/>
                  </a:cubicBezTo>
                  <a:cubicBezTo>
                    <a:pt x="330" y="236"/>
                    <a:pt x="330" y="237"/>
                    <a:pt x="329" y="238"/>
                  </a:cubicBezTo>
                  <a:cubicBezTo>
                    <a:pt x="329" y="240"/>
                    <a:pt x="328" y="241"/>
                    <a:pt x="327" y="242"/>
                  </a:cubicBezTo>
                  <a:cubicBezTo>
                    <a:pt x="326" y="243"/>
                    <a:pt x="325" y="244"/>
                    <a:pt x="324" y="244"/>
                  </a:cubicBezTo>
                  <a:cubicBezTo>
                    <a:pt x="322" y="245"/>
                    <a:pt x="321" y="245"/>
                    <a:pt x="320" y="245"/>
                  </a:cubicBezTo>
                  <a:cubicBezTo>
                    <a:pt x="318" y="245"/>
                    <a:pt x="317" y="245"/>
                    <a:pt x="316" y="244"/>
                  </a:cubicBezTo>
                  <a:cubicBezTo>
                    <a:pt x="314" y="244"/>
                    <a:pt x="313" y="243"/>
                    <a:pt x="312" y="242"/>
                  </a:cubicBezTo>
                  <a:cubicBezTo>
                    <a:pt x="311" y="241"/>
                    <a:pt x="310" y="240"/>
                    <a:pt x="310" y="238"/>
                  </a:cubicBezTo>
                  <a:cubicBezTo>
                    <a:pt x="309" y="237"/>
                    <a:pt x="309" y="236"/>
                    <a:pt x="309" y="234"/>
                  </a:cubicBezTo>
                  <a:cubicBezTo>
                    <a:pt x="309" y="232"/>
                    <a:pt x="310" y="229"/>
                    <a:pt x="312" y="227"/>
                  </a:cubicBezTo>
                  <a:close/>
                  <a:moveTo>
                    <a:pt x="310" y="273"/>
                  </a:moveTo>
                  <a:cubicBezTo>
                    <a:pt x="310" y="272"/>
                    <a:pt x="311" y="270"/>
                    <a:pt x="312" y="269"/>
                  </a:cubicBezTo>
                  <a:cubicBezTo>
                    <a:pt x="313" y="268"/>
                    <a:pt x="314" y="268"/>
                    <a:pt x="316" y="267"/>
                  </a:cubicBezTo>
                  <a:cubicBezTo>
                    <a:pt x="318" y="266"/>
                    <a:pt x="321" y="266"/>
                    <a:pt x="324" y="267"/>
                  </a:cubicBezTo>
                  <a:cubicBezTo>
                    <a:pt x="325" y="268"/>
                    <a:pt x="326" y="268"/>
                    <a:pt x="327" y="269"/>
                  </a:cubicBezTo>
                  <a:cubicBezTo>
                    <a:pt x="328" y="270"/>
                    <a:pt x="329" y="272"/>
                    <a:pt x="329" y="273"/>
                  </a:cubicBezTo>
                  <a:cubicBezTo>
                    <a:pt x="330" y="274"/>
                    <a:pt x="330" y="276"/>
                    <a:pt x="330" y="277"/>
                  </a:cubicBezTo>
                  <a:cubicBezTo>
                    <a:pt x="330" y="278"/>
                    <a:pt x="330" y="280"/>
                    <a:pt x="329" y="281"/>
                  </a:cubicBezTo>
                  <a:cubicBezTo>
                    <a:pt x="329" y="282"/>
                    <a:pt x="328" y="284"/>
                    <a:pt x="327" y="285"/>
                  </a:cubicBezTo>
                  <a:cubicBezTo>
                    <a:pt x="326" y="286"/>
                    <a:pt x="325" y="286"/>
                    <a:pt x="324" y="287"/>
                  </a:cubicBezTo>
                  <a:cubicBezTo>
                    <a:pt x="322" y="287"/>
                    <a:pt x="321" y="288"/>
                    <a:pt x="320" y="288"/>
                  </a:cubicBezTo>
                  <a:cubicBezTo>
                    <a:pt x="318" y="288"/>
                    <a:pt x="317" y="287"/>
                    <a:pt x="316" y="287"/>
                  </a:cubicBezTo>
                  <a:cubicBezTo>
                    <a:pt x="314" y="286"/>
                    <a:pt x="313" y="286"/>
                    <a:pt x="312" y="285"/>
                  </a:cubicBezTo>
                  <a:cubicBezTo>
                    <a:pt x="311" y="284"/>
                    <a:pt x="310" y="282"/>
                    <a:pt x="310" y="281"/>
                  </a:cubicBezTo>
                  <a:cubicBezTo>
                    <a:pt x="309" y="280"/>
                    <a:pt x="309" y="278"/>
                    <a:pt x="309" y="277"/>
                  </a:cubicBezTo>
                  <a:cubicBezTo>
                    <a:pt x="309" y="276"/>
                    <a:pt x="309" y="274"/>
                    <a:pt x="310" y="273"/>
                  </a:cubicBezTo>
                  <a:close/>
                  <a:moveTo>
                    <a:pt x="310" y="316"/>
                  </a:moveTo>
                  <a:cubicBezTo>
                    <a:pt x="310" y="314"/>
                    <a:pt x="311" y="313"/>
                    <a:pt x="312" y="312"/>
                  </a:cubicBezTo>
                  <a:cubicBezTo>
                    <a:pt x="313" y="312"/>
                    <a:pt x="313" y="311"/>
                    <a:pt x="314" y="311"/>
                  </a:cubicBezTo>
                  <a:cubicBezTo>
                    <a:pt x="314" y="310"/>
                    <a:pt x="315" y="310"/>
                    <a:pt x="316" y="310"/>
                  </a:cubicBezTo>
                  <a:cubicBezTo>
                    <a:pt x="316" y="310"/>
                    <a:pt x="317" y="309"/>
                    <a:pt x="318" y="309"/>
                  </a:cubicBezTo>
                  <a:cubicBezTo>
                    <a:pt x="319" y="309"/>
                    <a:pt x="320" y="309"/>
                    <a:pt x="322" y="309"/>
                  </a:cubicBezTo>
                  <a:cubicBezTo>
                    <a:pt x="322" y="309"/>
                    <a:pt x="323" y="310"/>
                    <a:pt x="324" y="310"/>
                  </a:cubicBezTo>
                  <a:cubicBezTo>
                    <a:pt x="324" y="310"/>
                    <a:pt x="325" y="310"/>
                    <a:pt x="326" y="311"/>
                  </a:cubicBezTo>
                  <a:cubicBezTo>
                    <a:pt x="326" y="311"/>
                    <a:pt x="327" y="312"/>
                    <a:pt x="327" y="312"/>
                  </a:cubicBezTo>
                  <a:cubicBezTo>
                    <a:pt x="328" y="313"/>
                    <a:pt x="329" y="314"/>
                    <a:pt x="329" y="316"/>
                  </a:cubicBezTo>
                  <a:cubicBezTo>
                    <a:pt x="330" y="317"/>
                    <a:pt x="330" y="318"/>
                    <a:pt x="330" y="320"/>
                  </a:cubicBezTo>
                  <a:cubicBezTo>
                    <a:pt x="330" y="321"/>
                    <a:pt x="330" y="322"/>
                    <a:pt x="329" y="324"/>
                  </a:cubicBezTo>
                  <a:cubicBezTo>
                    <a:pt x="329" y="325"/>
                    <a:pt x="328" y="326"/>
                    <a:pt x="327" y="327"/>
                  </a:cubicBezTo>
                  <a:cubicBezTo>
                    <a:pt x="325" y="329"/>
                    <a:pt x="322" y="330"/>
                    <a:pt x="320" y="330"/>
                  </a:cubicBezTo>
                  <a:cubicBezTo>
                    <a:pt x="317" y="330"/>
                    <a:pt x="314" y="329"/>
                    <a:pt x="312" y="327"/>
                  </a:cubicBezTo>
                  <a:cubicBezTo>
                    <a:pt x="311" y="326"/>
                    <a:pt x="310" y="325"/>
                    <a:pt x="310" y="324"/>
                  </a:cubicBezTo>
                  <a:cubicBezTo>
                    <a:pt x="309" y="322"/>
                    <a:pt x="309" y="321"/>
                    <a:pt x="309" y="320"/>
                  </a:cubicBezTo>
                  <a:cubicBezTo>
                    <a:pt x="309" y="318"/>
                    <a:pt x="309" y="317"/>
                    <a:pt x="310" y="31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73" y="405"/>
                  </a:moveTo>
                  <a:cubicBezTo>
                    <a:pt x="373" y="411"/>
                    <a:pt x="368" y="416"/>
                    <a:pt x="362" y="416"/>
                  </a:cubicBezTo>
                  <a:cubicBezTo>
                    <a:pt x="149" y="416"/>
                    <a:pt x="149" y="416"/>
                    <a:pt x="149" y="416"/>
                  </a:cubicBezTo>
                  <a:cubicBezTo>
                    <a:pt x="143" y="416"/>
                    <a:pt x="138" y="411"/>
                    <a:pt x="138" y="405"/>
                  </a:cubicBezTo>
                  <a:cubicBezTo>
                    <a:pt x="138" y="106"/>
                    <a:pt x="138" y="106"/>
                    <a:pt x="138" y="106"/>
                  </a:cubicBezTo>
                  <a:cubicBezTo>
                    <a:pt x="138" y="100"/>
                    <a:pt x="143" y="96"/>
                    <a:pt x="149" y="96"/>
                  </a:cubicBezTo>
                  <a:cubicBezTo>
                    <a:pt x="277" y="96"/>
                    <a:pt x="277" y="96"/>
                    <a:pt x="277" y="96"/>
                  </a:cubicBezTo>
                  <a:cubicBezTo>
                    <a:pt x="283" y="96"/>
                    <a:pt x="288" y="100"/>
                    <a:pt x="288" y="106"/>
                  </a:cubicBezTo>
                  <a:cubicBezTo>
                    <a:pt x="288" y="181"/>
                    <a:pt x="288" y="181"/>
                    <a:pt x="288" y="181"/>
                  </a:cubicBezTo>
                  <a:cubicBezTo>
                    <a:pt x="362" y="181"/>
                    <a:pt x="362" y="181"/>
                    <a:pt x="362" y="181"/>
                  </a:cubicBezTo>
                  <a:cubicBezTo>
                    <a:pt x="368" y="181"/>
                    <a:pt x="373" y="186"/>
                    <a:pt x="373" y="192"/>
                  </a:cubicBezTo>
                  <a:lnTo>
                    <a:pt x="373" y="405"/>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270" name="グループ化 269"/>
          <p:cNvGrpSpPr/>
          <p:nvPr/>
        </p:nvGrpSpPr>
        <p:grpSpPr>
          <a:xfrm>
            <a:off x="5750934" y="6249959"/>
            <a:ext cx="584085" cy="252000"/>
            <a:chOff x="5604146" y="5378426"/>
            <a:chExt cx="599764" cy="259739"/>
          </a:xfrm>
        </p:grpSpPr>
        <p:sp>
          <p:nvSpPr>
            <p:cNvPr id="303" name="Freeform 774"/>
            <p:cNvSpPr>
              <a:spLocks noChangeAspect="1" noEditPoints="1"/>
            </p:cNvSpPr>
            <p:nvPr/>
          </p:nvSpPr>
          <p:spPr bwMode="gray">
            <a:xfrm>
              <a:off x="5944171" y="5378426"/>
              <a:ext cx="259739" cy="259739"/>
            </a:xfrm>
            <a:custGeom>
              <a:avLst/>
              <a:gdLst>
                <a:gd name="T0" fmla="*/ 216 w 512"/>
                <a:gd name="T1" fmla="*/ 171 h 512"/>
                <a:gd name="T2" fmla="*/ 320 w 512"/>
                <a:gd name="T3" fmla="*/ 275 h 512"/>
                <a:gd name="T4" fmla="*/ 223 w 512"/>
                <a:gd name="T5" fmla="*/ 268 h 512"/>
                <a:gd name="T6" fmla="*/ 216 w 512"/>
                <a:gd name="T7" fmla="*/ 171 h 512"/>
                <a:gd name="T8" fmla="*/ 197 w 512"/>
                <a:gd name="T9" fmla="*/ 395 h 512"/>
                <a:gd name="T10" fmla="*/ 251 w 512"/>
                <a:gd name="T11" fmla="*/ 395 h 512"/>
                <a:gd name="T12" fmla="*/ 224 w 512"/>
                <a:gd name="T13" fmla="*/ 320 h 512"/>
                <a:gd name="T14" fmla="*/ 197 w 512"/>
                <a:gd name="T15" fmla="*/ 395 h 512"/>
                <a:gd name="T16" fmla="*/ 512 w 512"/>
                <a:gd name="T17" fmla="*/ 256 h 512"/>
                <a:gd name="T18" fmla="*/ 256 w 512"/>
                <a:gd name="T19" fmla="*/ 512 h 512"/>
                <a:gd name="T20" fmla="*/ 0 w 512"/>
                <a:gd name="T21" fmla="*/ 256 h 512"/>
                <a:gd name="T22" fmla="*/ 256 w 512"/>
                <a:gd name="T23" fmla="*/ 0 h 512"/>
                <a:gd name="T24" fmla="*/ 512 w 512"/>
                <a:gd name="T25" fmla="*/ 256 h 512"/>
                <a:gd name="T26" fmla="*/ 347 w 512"/>
                <a:gd name="T27" fmla="*/ 276 h 512"/>
                <a:gd name="T28" fmla="*/ 343 w 512"/>
                <a:gd name="T29" fmla="*/ 268 h 512"/>
                <a:gd name="T30" fmla="*/ 291 w 512"/>
                <a:gd name="T31" fmla="*/ 215 h 512"/>
                <a:gd name="T32" fmla="*/ 296 w 512"/>
                <a:gd name="T33" fmla="*/ 211 h 512"/>
                <a:gd name="T34" fmla="*/ 296 w 512"/>
                <a:gd name="T35" fmla="*/ 195 h 512"/>
                <a:gd name="T36" fmla="*/ 280 w 512"/>
                <a:gd name="T37" fmla="*/ 195 h 512"/>
                <a:gd name="T38" fmla="*/ 276 w 512"/>
                <a:gd name="T39" fmla="*/ 200 h 512"/>
                <a:gd name="T40" fmla="*/ 223 w 512"/>
                <a:gd name="T41" fmla="*/ 148 h 512"/>
                <a:gd name="T42" fmla="*/ 208 w 512"/>
                <a:gd name="T43" fmla="*/ 148 h 512"/>
                <a:gd name="T44" fmla="*/ 208 w 512"/>
                <a:gd name="T45" fmla="*/ 283 h 512"/>
                <a:gd name="T46" fmla="*/ 213 w 512"/>
                <a:gd name="T47" fmla="*/ 288 h 512"/>
                <a:gd name="T48" fmla="*/ 174 w 512"/>
                <a:gd name="T49" fmla="*/ 395 h 512"/>
                <a:gd name="T50" fmla="*/ 160 w 512"/>
                <a:gd name="T51" fmla="*/ 395 h 512"/>
                <a:gd name="T52" fmla="*/ 149 w 512"/>
                <a:gd name="T53" fmla="*/ 406 h 512"/>
                <a:gd name="T54" fmla="*/ 160 w 512"/>
                <a:gd name="T55" fmla="*/ 416 h 512"/>
                <a:gd name="T56" fmla="*/ 288 w 512"/>
                <a:gd name="T57" fmla="*/ 416 h 512"/>
                <a:gd name="T58" fmla="*/ 299 w 512"/>
                <a:gd name="T59" fmla="*/ 406 h 512"/>
                <a:gd name="T60" fmla="*/ 288 w 512"/>
                <a:gd name="T61" fmla="*/ 395 h 512"/>
                <a:gd name="T62" fmla="*/ 274 w 512"/>
                <a:gd name="T63" fmla="*/ 395 h 512"/>
                <a:gd name="T64" fmla="*/ 241 w 512"/>
                <a:gd name="T65" fmla="*/ 305 h 512"/>
                <a:gd name="T66" fmla="*/ 276 w 512"/>
                <a:gd name="T67" fmla="*/ 311 h 512"/>
                <a:gd name="T68" fmla="*/ 343 w 512"/>
                <a:gd name="T69" fmla="*/ 283 h 512"/>
                <a:gd name="T70" fmla="*/ 347 w 512"/>
                <a:gd name="T71" fmla="*/ 276 h 512"/>
                <a:gd name="T72" fmla="*/ 288 w 512"/>
                <a:gd name="T73" fmla="*/ 182 h 512"/>
                <a:gd name="T74" fmla="*/ 309 w 512"/>
                <a:gd name="T75" fmla="*/ 203 h 512"/>
                <a:gd name="T76" fmla="*/ 320 w 512"/>
                <a:gd name="T77" fmla="*/ 214 h 512"/>
                <a:gd name="T78" fmla="*/ 331 w 512"/>
                <a:gd name="T79" fmla="*/ 203 h 512"/>
                <a:gd name="T80" fmla="*/ 288 w 512"/>
                <a:gd name="T81" fmla="*/ 160 h 512"/>
                <a:gd name="T82" fmla="*/ 277 w 512"/>
                <a:gd name="T83" fmla="*/ 171 h 512"/>
                <a:gd name="T84" fmla="*/ 288 w 512"/>
                <a:gd name="T85" fmla="*/ 182 h 512"/>
                <a:gd name="T86" fmla="*/ 373 w 512"/>
                <a:gd name="T87" fmla="*/ 203 h 512"/>
                <a:gd name="T88" fmla="*/ 288 w 512"/>
                <a:gd name="T89" fmla="*/ 118 h 512"/>
                <a:gd name="T90" fmla="*/ 277 w 512"/>
                <a:gd name="T91" fmla="*/ 128 h 512"/>
                <a:gd name="T92" fmla="*/ 288 w 512"/>
                <a:gd name="T93" fmla="*/ 139 h 512"/>
                <a:gd name="T94" fmla="*/ 352 w 512"/>
                <a:gd name="T95" fmla="*/ 203 h 512"/>
                <a:gd name="T96" fmla="*/ 363 w 512"/>
                <a:gd name="T97" fmla="*/ 214 h 512"/>
                <a:gd name="T98" fmla="*/ 373 w 512"/>
                <a:gd name="T99" fmla="*/ 20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2" h="512">
                  <a:moveTo>
                    <a:pt x="216" y="171"/>
                  </a:moveTo>
                  <a:cubicBezTo>
                    <a:pt x="320" y="275"/>
                    <a:pt x="320" y="275"/>
                    <a:pt x="320" y="275"/>
                  </a:cubicBezTo>
                  <a:cubicBezTo>
                    <a:pt x="291" y="297"/>
                    <a:pt x="249" y="295"/>
                    <a:pt x="223" y="268"/>
                  </a:cubicBezTo>
                  <a:cubicBezTo>
                    <a:pt x="196" y="242"/>
                    <a:pt x="194" y="200"/>
                    <a:pt x="216" y="171"/>
                  </a:cubicBezTo>
                  <a:close/>
                  <a:moveTo>
                    <a:pt x="197" y="395"/>
                  </a:moveTo>
                  <a:cubicBezTo>
                    <a:pt x="251" y="395"/>
                    <a:pt x="251" y="395"/>
                    <a:pt x="251" y="395"/>
                  </a:cubicBezTo>
                  <a:cubicBezTo>
                    <a:pt x="224" y="320"/>
                    <a:pt x="224" y="320"/>
                    <a:pt x="224" y="320"/>
                  </a:cubicBezTo>
                  <a:lnTo>
                    <a:pt x="197" y="395"/>
                  </a:ln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347" y="276"/>
                  </a:moveTo>
                  <a:cubicBezTo>
                    <a:pt x="347" y="273"/>
                    <a:pt x="345" y="270"/>
                    <a:pt x="343" y="268"/>
                  </a:cubicBezTo>
                  <a:cubicBezTo>
                    <a:pt x="291" y="215"/>
                    <a:pt x="291" y="215"/>
                    <a:pt x="291" y="215"/>
                  </a:cubicBezTo>
                  <a:cubicBezTo>
                    <a:pt x="296" y="211"/>
                    <a:pt x="296" y="211"/>
                    <a:pt x="296" y="211"/>
                  </a:cubicBezTo>
                  <a:cubicBezTo>
                    <a:pt x="300" y="206"/>
                    <a:pt x="300" y="200"/>
                    <a:pt x="296" y="195"/>
                  </a:cubicBezTo>
                  <a:cubicBezTo>
                    <a:pt x="291" y="191"/>
                    <a:pt x="285" y="191"/>
                    <a:pt x="280" y="195"/>
                  </a:cubicBezTo>
                  <a:cubicBezTo>
                    <a:pt x="276" y="200"/>
                    <a:pt x="276" y="200"/>
                    <a:pt x="276" y="200"/>
                  </a:cubicBezTo>
                  <a:cubicBezTo>
                    <a:pt x="223" y="148"/>
                    <a:pt x="223" y="148"/>
                    <a:pt x="223" y="148"/>
                  </a:cubicBezTo>
                  <a:cubicBezTo>
                    <a:pt x="219" y="143"/>
                    <a:pt x="212" y="143"/>
                    <a:pt x="208" y="148"/>
                  </a:cubicBezTo>
                  <a:cubicBezTo>
                    <a:pt x="170" y="185"/>
                    <a:pt x="170" y="246"/>
                    <a:pt x="208" y="283"/>
                  </a:cubicBezTo>
                  <a:cubicBezTo>
                    <a:pt x="209" y="285"/>
                    <a:pt x="211" y="287"/>
                    <a:pt x="213" y="288"/>
                  </a:cubicBezTo>
                  <a:cubicBezTo>
                    <a:pt x="174" y="395"/>
                    <a:pt x="174" y="395"/>
                    <a:pt x="174" y="395"/>
                  </a:cubicBezTo>
                  <a:cubicBezTo>
                    <a:pt x="160" y="395"/>
                    <a:pt x="160" y="395"/>
                    <a:pt x="160" y="395"/>
                  </a:cubicBezTo>
                  <a:cubicBezTo>
                    <a:pt x="154" y="395"/>
                    <a:pt x="149" y="400"/>
                    <a:pt x="149" y="406"/>
                  </a:cubicBezTo>
                  <a:cubicBezTo>
                    <a:pt x="149" y="412"/>
                    <a:pt x="154" y="416"/>
                    <a:pt x="160" y="416"/>
                  </a:cubicBezTo>
                  <a:cubicBezTo>
                    <a:pt x="288" y="416"/>
                    <a:pt x="288" y="416"/>
                    <a:pt x="288" y="416"/>
                  </a:cubicBezTo>
                  <a:cubicBezTo>
                    <a:pt x="294" y="416"/>
                    <a:pt x="299" y="412"/>
                    <a:pt x="299" y="406"/>
                  </a:cubicBezTo>
                  <a:cubicBezTo>
                    <a:pt x="299" y="400"/>
                    <a:pt x="294" y="395"/>
                    <a:pt x="288" y="395"/>
                  </a:cubicBezTo>
                  <a:cubicBezTo>
                    <a:pt x="274" y="395"/>
                    <a:pt x="274" y="395"/>
                    <a:pt x="274" y="395"/>
                  </a:cubicBezTo>
                  <a:cubicBezTo>
                    <a:pt x="241" y="305"/>
                    <a:pt x="241" y="305"/>
                    <a:pt x="241" y="305"/>
                  </a:cubicBezTo>
                  <a:cubicBezTo>
                    <a:pt x="252" y="309"/>
                    <a:pt x="264" y="311"/>
                    <a:pt x="276" y="311"/>
                  </a:cubicBezTo>
                  <a:cubicBezTo>
                    <a:pt x="300" y="311"/>
                    <a:pt x="325" y="302"/>
                    <a:pt x="343" y="283"/>
                  </a:cubicBezTo>
                  <a:cubicBezTo>
                    <a:pt x="345" y="281"/>
                    <a:pt x="347" y="279"/>
                    <a:pt x="347" y="276"/>
                  </a:cubicBezTo>
                  <a:close/>
                  <a:moveTo>
                    <a:pt x="288" y="182"/>
                  </a:moveTo>
                  <a:cubicBezTo>
                    <a:pt x="300" y="182"/>
                    <a:pt x="309" y="191"/>
                    <a:pt x="309" y="203"/>
                  </a:cubicBezTo>
                  <a:cubicBezTo>
                    <a:pt x="309" y="209"/>
                    <a:pt x="314" y="214"/>
                    <a:pt x="320" y="214"/>
                  </a:cubicBezTo>
                  <a:cubicBezTo>
                    <a:pt x="326" y="214"/>
                    <a:pt x="331" y="209"/>
                    <a:pt x="331" y="203"/>
                  </a:cubicBezTo>
                  <a:cubicBezTo>
                    <a:pt x="331" y="179"/>
                    <a:pt x="312" y="160"/>
                    <a:pt x="288" y="160"/>
                  </a:cubicBezTo>
                  <a:cubicBezTo>
                    <a:pt x="282" y="160"/>
                    <a:pt x="277" y="165"/>
                    <a:pt x="277" y="171"/>
                  </a:cubicBezTo>
                  <a:cubicBezTo>
                    <a:pt x="277" y="177"/>
                    <a:pt x="282" y="182"/>
                    <a:pt x="288" y="182"/>
                  </a:cubicBezTo>
                  <a:close/>
                  <a:moveTo>
                    <a:pt x="373" y="203"/>
                  </a:moveTo>
                  <a:cubicBezTo>
                    <a:pt x="373" y="156"/>
                    <a:pt x="335" y="118"/>
                    <a:pt x="288" y="118"/>
                  </a:cubicBezTo>
                  <a:cubicBezTo>
                    <a:pt x="282" y="118"/>
                    <a:pt x="277" y="122"/>
                    <a:pt x="277" y="128"/>
                  </a:cubicBezTo>
                  <a:cubicBezTo>
                    <a:pt x="277" y="134"/>
                    <a:pt x="282" y="139"/>
                    <a:pt x="288" y="139"/>
                  </a:cubicBezTo>
                  <a:cubicBezTo>
                    <a:pt x="323" y="139"/>
                    <a:pt x="352" y="168"/>
                    <a:pt x="352" y="203"/>
                  </a:cubicBezTo>
                  <a:cubicBezTo>
                    <a:pt x="352" y="209"/>
                    <a:pt x="357" y="214"/>
                    <a:pt x="363" y="214"/>
                  </a:cubicBezTo>
                  <a:cubicBezTo>
                    <a:pt x="369" y="214"/>
                    <a:pt x="373" y="209"/>
                    <a:pt x="373" y="203"/>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4" name="Freeform 878"/>
            <p:cNvSpPr>
              <a:spLocks noChangeAspect="1" noEditPoints="1"/>
            </p:cNvSpPr>
            <p:nvPr/>
          </p:nvSpPr>
          <p:spPr bwMode="gray">
            <a:xfrm>
              <a:off x="5604146" y="5383836"/>
              <a:ext cx="254329" cy="254329"/>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394 h 512"/>
                <a:gd name="T12" fmla="*/ 234 w 512"/>
                <a:gd name="T13" fmla="*/ 373 h 512"/>
                <a:gd name="T14" fmla="*/ 256 w 512"/>
                <a:gd name="T15" fmla="*/ 352 h 512"/>
                <a:gd name="T16" fmla="*/ 277 w 512"/>
                <a:gd name="T17" fmla="*/ 373 h 512"/>
                <a:gd name="T18" fmla="*/ 256 w 512"/>
                <a:gd name="T19" fmla="*/ 394 h 512"/>
                <a:gd name="T20" fmla="*/ 317 w 512"/>
                <a:gd name="T21" fmla="*/ 327 h 512"/>
                <a:gd name="T22" fmla="*/ 301 w 512"/>
                <a:gd name="T23" fmla="*/ 327 h 512"/>
                <a:gd name="T24" fmla="*/ 256 w 512"/>
                <a:gd name="T25" fmla="*/ 309 h 512"/>
                <a:gd name="T26" fmla="*/ 210 w 512"/>
                <a:gd name="T27" fmla="*/ 327 h 512"/>
                <a:gd name="T28" fmla="*/ 202 w 512"/>
                <a:gd name="T29" fmla="*/ 330 h 512"/>
                <a:gd name="T30" fmla="*/ 195 w 512"/>
                <a:gd name="T31" fmla="*/ 327 h 512"/>
                <a:gd name="T32" fmla="*/ 195 w 512"/>
                <a:gd name="T33" fmla="*/ 312 h 512"/>
                <a:gd name="T34" fmla="*/ 256 w 512"/>
                <a:gd name="T35" fmla="*/ 288 h 512"/>
                <a:gd name="T36" fmla="*/ 317 w 512"/>
                <a:gd name="T37" fmla="*/ 312 h 512"/>
                <a:gd name="T38" fmla="*/ 317 w 512"/>
                <a:gd name="T39" fmla="*/ 327 h 512"/>
                <a:gd name="T40" fmla="*/ 370 w 512"/>
                <a:gd name="T41" fmla="*/ 274 h 512"/>
                <a:gd name="T42" fmla="*/ 355 w 512"/>
                <a:gd name="T43" fmla="*/ 274 h 512"/>
                <a:gd name="T44" fmla="*/ 256 w 512"/>
                <a:gd name="T45" fmla="*/ 234 h 512"/>
                <a:gd name="T46" fmla="*/ 167 w 512"/>
                <a:gd name="T47" fmla="*/ 274 h 512"/>
                <a:gd name="T48" fmla="*/ 160 w 512"/>
                <a:gd name="T49" fmla="*/ 277 h 512"/>
                <a:gd name="T50" fmla="*/ 152 w 512"/>
                <a:gd name="T51" fmla="*/ 274 h 512"/>
                <a:gd name="T52" fmla="*/ 152 w 512"/>
                <a:gd name="T53" fmla="*/ 259 h 512"/>
                <a:gd name="T54" fmla="*/ 256 w 512"/>
                <a:gd name="T55" fmla="*/ 213 h 512"/>
                <a:gd name="T56" fmla="*/ 370 w 512"/>
                <a:gd name="T57" fmla="*/ 259 h 512"/>
                <a:gd name="T58" fmla="*/ 370 w 512"/>
                <a:gd name="T59" fmla="*/ 274 h 512"/>
                <a:gd name="T60" fmla="*/ 413 w 512"/>
                <a:gd name="T61" fmla="*/ 221 h 512"/>
                <a:gd name="T62" fmla="*/ 405 w 512"/>
                <a:gd name="T63" fmla="*/ 224 h 512"/>
                <a:gd name="T64" fmla="*/ 397 w 512"/>
                <a:gd name="T65" fmla="*/ 221 h 512"/>
                <a:gd name="T66" fmla="*/ 256 w 512"/>
                <a:gd name="T67" fmla="*/ 160 h 512"/>
                <a:gd name="T68" fmla="*/ 114 w 512"/>
                <a:gd name="T69" fmla="*/ 221 h 512"/>
                <a:gd name="T70" fmla="*/ 99 w 512"/>
                <a:gd name="T71" fmla="*/ 221 h 512"/>
                <a:gd name="T72" fmla="*/ 99 w 512"/>
                <a:gd name="T73" fmla="*/ 205 h 512"/>
                <a:gd name="T74" fmla="*/ 256 w 512"/>
                <a:gd name="T75" fmla="*/ 138 h 512"/>
                <a:gd name="T76" fmla="*/ 413 w 512"/>
                <a:gd name="T77" fmla="*/ 205 h 512"/>
                <a:gd name="T78" fmla="*/ 413 w 512"/>
                <a:gd name="T79" fmla="*/ 22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394"/>
                  </a:moveTo>
                  <a:cubicBezTo>
                    <a:pt x="244" y="394"/>
                    <a:pt x="234" y="385"/>
                    <a:pt x="234" y="373"/>
                  </a:cubicBezTo>
                  <a:cubicBezTo>
                    <a:pt x="234" y="361"/>
                    <a:pt x="244" y="352"/>
                    <a:pt x="256" y="352"/>
                  </a:cubicBezTo>
                  <a:cubicBezTo>
                    <a:pt x="267" y="352"/>
                    <a:pt x="277" y="361"/>
                    <a:pt x="277" y="373"/>
                  </a:cubicBezTo>
                  <a:cubicBezTo>
                    <a:pt x="277" y="385"/>
                    <a:pt x="267" y="394"/>
                    <a:pt x="256" y="394"/>
                  </a:cubicBezTo>
                  <a:close/>
                  <a:moveTo>
                    <a:pt x="317" y="327"/>
                  </a:moveTo>
                  <a:cubicBezTo>
                    <a:pt x="312" y="331"/>
                    <a:pt x="306" y="331"/>
                    <a:pt x="301" y="327"/>
                  </a:cubicBezTo>
                  <a:cubicBezTo>
                    <a:pt x="290" y="316"/>
                    <a:pt x="273" y="309"/>
                    <a:pt x="256" y="309"/>
                  </a:cubicBezTo>
                  <a:cubicBezTo>
                    <a:pt x="239" y="309"/>
                    <a:pt x="221" y="316"/>
                    <a:pt x="210" y="327"/>
                  </a:cubicBezTo>
                  <a:cubicBezTo>
                    <a:pt x="208" y="329"/>
                    <a:pt x="205" y="330"/>
                    <a:pt x="202" y="330"/>
                  </a:cubicBezTo>
                  <a:cubicBezTo>
                    <a:pt x="200" y="330"/>
                    <a:pt x="197" y="329"/>
                    <a:pt x="195" y="327"/>
                  </a:cubicBezTo>
                  <a:cubicBezTo>
                    <a:pt x="191" y="323"/>
                    <a:pt x="191" y="316"/>
                    <a:pt x="195" y="312"/>
                  </a:cubicBezTo>
                  <a:cubicBezTo>
                    <a:pt x="210" y="297"/>
                    <a:pt x="233" y="288"/>
                    <a:pt x="256" y="288"/>
                  </a:cubicBezTo>
                  <a:cubicBezTo>
                    <a:pt x="278" y="288"/>
                    <a:pt x="301" y="297"/>
                    <a:pt x="317" y="312"/>
                  </a:cubicBezTo>
                  <a:cubicBezTo>
                    <a:pt x="321" y="316"/>
                    <a:pt x="321" y="323"/>
                    <a:pt x="317" y="327"/>
                  </a:cubicBezTo>
                  <a:close/>
                  <a:moveTo>
                    <a:pt x="370" y="274"/>
                  </a:moveTo>
                  <a:cubicBezTo>
                    <a:pt x="366" y="278"/>
                    <a:pt x="359" y="278"/>
                    <a:pt x="355" y="274"/>
                  </a:cubicBezTo>
                  <a:cubicBezTo>
                    <a:pt x="330" y="249"/>
                    <a:pt x="292" y="234"/>
                    <a:pt x="256" y="234"/>
                  </a:cubicBezTo>
                  <a:cubicBezTo>
                    <a:pt x="222" y="234"/>
                    <a:pt x="194" y="247"/>
                    <a:pt x="167" y="274"/>
                  </a:cubicBezTo>
                  <a:cubicBezTo>
                    <a:pt x="165" y="276"/>
                    <a:pt x="162" y="277"/>
                    <a:pt x="160" y="277"/>
                  </a:cubicBezTo>
                  <a:cubicBezTo>
                    <a:pt x="157" y="277"/>
                    <a:pt x="154" y="276"/>
                    <a:pt x="152" y="274"/>
                  </a:cubicBezTo>
                  <a:cubicBezTo>
                    <a:pt x="148" y="270"/>
                    <a:pt x="148" y="263"/>
                    <a:pt x="152" y="259"/>
                  </a:cubicBezTo>
                  <a:cubicBezTo>
                    <a:pt x="183" y="228"/>
                    <a:pt x="216" y="213"/>
                    <a:pt x="256" y="213"/>
                  </a:cubicBezTo>
                  <a:cubicBezTo>
                    <a:pt x="298" y="213"/>
                    <a:pt x="342" y="231"/>
                    <a:pt x="370" y="259"/>
                  </a:cubicBezTo>
                  <a:cubicBezTo>
                    <a:pt x="374" y="263"/>
                    <a:pt x="374" y="270"/>
                    <a:pt x="370" y="274"/>
                  </a:cubicBezTo>
                  <a:close/>
                  <a:moveTo>
                    <a:pt x="413" y="221"/>
                  </a:moveTo>
                  <a:cubicBezTo>
                    <a:pt x="410" y="223"/>
                    <a:pt x="408" y="224"/>
                    <a:pt x="405" y="224"/>
                  </a:cubicBezTo>
                  <a:cubicBezTo>
                    <a:pt x="402" y="224"/>
                    <a:pt x="400" y="223"/>
                    <a:pt x="397" y="221"/>
                  </a:cubicBezTo>
                  <a:cubicBezTo>
                    <a:pt x="358" y="181"/>
                    <a:pt x="309" y="160"/>
                    <a:pt x="256" y="160"/>
                  </a:cubicBezTo>
                  <a:cubicBezTo>
                    <a:pt x="203" y="160"/>
                    <a:pt x="154" y="181"/>
                    <a:pt x="114" y="221"/>
                  </a:cubicBezTo>
                  <a:cubicBezTo>
                    <a:pt x="110" y="225"/>
                    <a:pt x="103" y="225"/>
                    <a:pt x="99" y="221"/>
                  </a:cubicBezTo>
                  <a:cubicBezTo>
                    <a:pt x="95" y="216"/>
                    <a:pt x="95" y="210"/>
                    <a:pt x="99" y="205"/>
                  </a:cubicBezTo>
                  <a:cubicBezTo>
                    <a:pt x="143" y="162"/>
                    <a:pt x="197" y="138"/>
                    <a:pt x="256" y="138"/>
                  </a:cubicBezTo>
                  <a:cubicBezTo>
                    <a:pt x="314" y="138"/>
                    <a:pt x="369" y="162"/>
                    <a:pt x="413" y="205"/>
                  </a:cubicBezTo>
                  <a:cubicBezTo>
                    <a:pt x="417" y="210"/>
                    <a:pt x="417" y="216"/>
                    <a:pt x="413" y="221"/>
                  </a:cubicBezTo>
                  <a:close/>
                </a:path>
              </a:pathLst>
            </a:custGeom>
            <a:solidFill>
              <a:schemeClr val="accent2"/>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77" name="正方形/長方形 276"/>
          <p:cNvSpPr/>
          <p:nvPr/>
        </p:nvSpPr>
        <p:spPr bwMode="gray">
          <a:xfrm>
            <a:off x="1537744"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kern="0" dirty="0" smtClean="0">
                <a:solidFill>
                  <a:prstClr val="black"/>
                </a:solidFill>
                <a:latin typeface="ＭＳ Ｐゴシック"/>
              </a:rPr>
              <a:t>・渋滞</a:t>
            </a:r>
            <a:r>
              <a:rPr lang="ja-JP" altLang="en-US" sz="800" kern="0" dirty="0">
                <a:solidFill>
                  <a:prstClr val="black"/>
                </a:solidFill>
                <a:latin typeface="ＭＳ Ｐゴシック"/>
              </a:rPr>
              <a:t>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・駐車場データ</a:t>
            </a:r>
            <a:endParaRPr lang="en-US" altLang="ja-JP" sz="800" kern="0" dirty="0">
              <a:solidFill>
                <a:prstClr val="black"/>
              </a:solidFill>
              <a:latin typeface="ＭＳ Ｐゴシック"/>
            </a:endParaRPr>
          </a:p>
          <a:p>
            <a:pPr marL="67500" indent="-342900" algn="just"/>
            <a:r>
              <a:rPr lang="ja-JP" altLang="en-US" sz="800" kern="0" dirty="0">
                <a:solidFill>
                  <a:prstClr val="black"/>
                </a:solidFill>
                <a:latin typeface="ＭＳ Ｐゴシック"/>
              </a:rPr>
              <a:t>・鉄道・</a:t>
            </a:r>
            <a:r>
              <a:rPr lang="ja-JP" altLang="en-US" sz="800" kern="0" dirty="0" smtClean="0">
                <a:solidFill>
                  <a:prstClr val="black"/>
                </a:solidFill>
                <a:latin typeface="ＭＳ Ｐゴシック"/>
              </a:rPr>
              <a:t>バス等運行データ</a:t>
            </a:r>
          </a:p>
        </p:txBody>
      </p:sp>
      <p:sp>
        <p:nvSpPr>
          <p:cNvPr id="278" name="正方形/長方形 277"/>
          <p:cNvSpPr/>
          <p:nvPr/>
        </p:nvSpPr>
        <p:spPr bwMode="gray">
          <a:xfrm>
            <a:off x="1537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交通情報</a:t>
            </a:r>
            <a:r>
              <a:rPr lang="en-US" altLang="ja-JP" sz="800" baseline="30000" dirty="0" smtClean="0">
                <a:solidFill>
                  <a:prstClr val="white"/>
                </a:solidFill>
                <a:latin typeface="ＭＳ Ｐゴシック"/>
              </a:rPr>
              <a:t>75</a:t>
            </a:r>
            <a:endParaRPr lang="en-US" altLang="ja-JP" sz="800" baseline="30000" dirty="0">
              <a:solidFill>
                <a:prstClr val="white"/>
              </a:solidFill>
              <a:latin typeface="ＭＳ Ｐゴシック"/>
            </a:endParaRPr>
          </a:p>
        </p:txBody>
      </p:sp>
      <p:sp>
        <p:nvSpPr>
          <p:cNvPr id="279" name="正方形/長方形 278"/>
          <p:cNvSpPr/>
          <p:nvPr/>
        </p:nvSpPr>
        <p:spPr bwMode="gray">
          <a:xfrm>
            <a:off x="2550755" y="5785031"/>
            <a:ext cx="970322"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a:solidFill>
                  <a:prstClr val="black"/>
                </a:solidFill>
                <a:latin typeface="ＭＳ Ｐゴシック"/>
              </a:rPr>
              <a:t>・</a:t>
            </a:r>
            <a:r>
              <a:rPr lang="ja-JP" altLang="en-US" sz="800" dirty="0">
                <a:latin typeface="ＭＳ Ｐゴシック"/>
              </a:rPr>
              <a:t>自然</a:t>
            </a:r>
            <a:r>
              <a:rPr lang="ja-JP" altLang="en-US" sz="800" dirty="0" smtClean="0">
                <a:latin typeface="ＭＳ Ｐゴシック"/>
              </a:rPr>
              <a:t>エネルギー</a:t>
            </a:r>
            <a:endParaRPr lang="en-US" altLang="ja-JP" sz="800" dirty="0" smtClean="0">
              <a:latin typeface="ＭＳ Ｐゴシック"/>
            </a:endParaRPr>
          </a:p>
          <a:p>
            <a:pPr marL="67500" indent="-342900" algn="just"/>
            <a:r>
              <a:rPr lang="ja-JP" altLang="en-US" sz="800" dirty="0" smtClean="0">
                <a:latin typeface="ＭＳ Ｐゴシック"/>
              </a:rPr>
              <a:t> 利用状況</a:t>
            </a:r>
            <a:endParaRPr lang="en-US" altLang="ja-JP" sz="800" dirty="0">
              <a:latin typeface="ＭＳ Ｐゴシック"/>
            </a:endParaRPr>
          </a:p>
          <a:p>
            <a:pPr marL="67500" indent="-342900" algn="just"/>
            <a:r>
              <a:rPr lang="ja-JP" altLang="en-US" sz="800" dirty="0" smtClean="0">
                <a:latin typeface="ＭＳ Ｐゴシック"/>
              </a:rPr>
              <a:t>・エネルギー使用量</a:t>
            </a:r>
            <a:endParaRPr lang="en-US" altLang="ja-JP" sz="800" dirty="0" smtClean="0">
              <a:latin typeface="ＭＳ Ｐゴシック"/>
            </a:endParaRPr>
          </a:p>
          <a:p>
            <a:pPr marL="67500" indent="-342900" algn="just"/>
            <a:r>
              <a:rPr lang="ja-JP" altLang="en-US" sz="800" dirty="0" smtClean="0">
                <a:latin typeface="ＭＳ Ｐゴシック"/>
              </a:rPr>
              <a:t>・自己発電量</a:t>
            </a:r>
            <a:endParaRPr lang="en-US" altLang="ja-JP" sz="800" dirty="0">
              <a:latin typeface="ＭＳ Ｐゴシック"/>
            </a:endParaRPr>
          </a:p>
        </p:txBody>
      </p:sp>
      <p:sp>
        <p:nvSpPr>
          <p:cNvPr id="280" name="正方形/長方形 279"/>
          <p:cNvSpPr/>
          <p:nvPr/>
        </p:nvSpPr>
        <p:spPr bwMode="gray">
          <a:xfrm>
            <a:off x="2552132" y="5588758"/>
            <a:ext cx="968944"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a:solidFill>
                  <a:prstClr val="white"/>
                </a:solidFill>
                <a:latin typeface="ＭＳ Ｐゴシック"/>
              </a:rPr>
              <a:t>　　</a:t>
            </a:r>
            <a:r>
              <a:rPr lang="ja-JP" altLang="en-US" sz="800" spc="-150" dirty="0" smtClean="0">
                <a:solidFill>
                  <a:prstClr val="white"/>
                </a:solidFill>
                <a:latin typeface="ＭＳ Ｐゴシック"/>
              </a:rPr>
              <a:t>エネルギー情報</a:t>
            </a:r>
            <a:r>
              <a:rPr lang="en-US" altLang="ja-JP" sz="800" baseline="30000" dirty="0">
                <a:solidFill>
                  <a:prstClr val="white"/>
                </a:solidFill>
                <a:latin typeface="ＭＳ Ｐゴシック"/>
              </a:rPr>
              <a:t> </a:t>
            </a:r>
            <a:r>
              <a:rPr lang="en-US" altLang="ja-JP" sz="800" baseline="30000" dirty="0" smtClean="0">
                <a:solidFill>
                  <a:prstClr val="white"/>
                </a:solidFill>
                <a:latin typeface="ＭＳ Ｐゴシック"/>
              </a:rPr>
              <a:t>76</a:t>
            </a:r>
            <a:endParaRPr lang="en-US" altLang="ja-JP" sz="800" baseline="30000" dirty="0">
              <a:solidFill>
                <a:prstClr val="white"/>
              </a:solidFill>
              <a:latin typeface="ＭＳ Ｐゴシック"/>
            </a:endParaRPr>
          </a:p>
        </p:txBody>
      </p:sp>
      <p:sp>
        <p:nvSpPr>
          <p:cNvPr id="281" name="正方形/長方形 280"/>
          <p:cNvSpPr/>
          <p:nvPr/>
        </p:nvSpPr>
        <p:spPr bwMode="gray">
          <a:xfrm>
            <a:off x="3560410" y="5785031"/>
            <a:ext cx="972000"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r>
              <a:rPr lang="ja-JP" altLang="en-US" sz="800" dirty="0" smtClean="0">
                <a:solidFill>
                  <a:prstClr val="black"/>
                </a:solidFill>
                <a:latin typeface="ＭＳ Ｐゴシック"/>
              </a:rPr>
              <a:t>・</a:t>
            </a:r>
            <a:r>
              <a:rPr lang="ja-JP" altLang="en-US" sz="800" dirty="0">
                <a:solidFill>
                  <a:prstClr val="black"/>
                </a:solidFill>
                <a:latin typeface="ＭＳ Ｐゴシック"/>
              </a:rPr>
              <a:t>防犯</a:t>
            </a:r>
            <a:r>
              <a:rPr lang="ja-JP" altLang="en-US" sz="800" dirty="0" smtClean="0">
                <a:latin typeface="ＭＳ Ｐゴシック"/>
              </a:rPr>
              <a:t>カメラ映像</a:t>
            </a:r>
            <a:endParaRPr lang="en-US" altLang="ja-JP" sz="800" dirty="0" smtClean="0">
              <a:latin typeface="ＭＳ Ｐゴシック"/>
            </a:endParaRPr>
          </a:p>
          <a:p>
            <a:pPr marL="67500" indent="-342900" algn="just"/>
            <a:r>
              <a:rPr lang="ja-JP" altLang="en-US" sz="800" dirty="0" smtClean="0">
                <a:latin typeface="ＭＳ Ｐゴシック"/>
              </a:rPr>
              <a:t>・人流データ</a:t>
            </a:r>
            <a:endParaRPr lang="en-US" altLang="ja-JP" sz="800" dirty="0" smtClean="0">
              <a:latin typeface="ＭＳ Ｐゴシック"/>
            </a:endParaRPr>
          </a:p>
          <a:p>
            <a:pPr marL="67500" indent="-342900" algn="just"/>
            <a:r>
              <a:rPr lang="en-US" altLang="ja-JP" sz="800" dirty="0">
                <a:latin typeface="ＭＳ Ｐゴシック"/>
              </a:rPr>
              <a:t> </a:t>
            </a:r>
            <a:r>
              <a:rPr lang="ja-JP" altLang="en-US" sz="800" dirty="0" smtClean="0">
                <a:latin typeface="ＭＳ Ｐゴシック"/>
              </a:rPr>
              <a:t>（混雑度など）</a:t>
            </a:r>
            <a:endParaRPr lang="en-US" altLang="ja-JP" sz="800" dirty="0" smtClean="0">
              <a:latin typeface="ＭＳ Ｐゴシック"/>
            </a:endParaRPr>
          </a:p>
          <a:p>
            <a:pPr marL="67500" indent="-342900" algn="just"/>
            <a:r>
              <a:rPr lang="ja-JP" altLang="en-US" sz="800" dirty="0" smtClean="0">
                <a:latin typeface="ＭＳ Ｐゴシック"/>
              </a:rPr>
              <a:t>・インフラの状態</a:t>
            </a:r>
            <a:endParaRPr lang="en-US" altLang="ja-JP" sz="800" dirty="0">
              <a:latin typeface="ＭＳ Ｐゴシック"/>
            </a:endParaRPr>
          </a:p>
        </p:txBody>
      </p:sp>
      <p:sp>
        <p:nvSpPr>
          <p:cNvPr id="282" name="正方形/長方形 281"/>
          <p:cNvSpPr/>
          <p:nvPr/>
        </p:nvSpPr>
        <p:spPr bwMode="gray">
          <a:xfrm>
            <a:off x="3560409"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a:t>
            </a:r>
            <a:r>
              <a:rPr lang="ja-JP" altLang="en-US" sz="800" spc="-150" dirty="0" smtClean="0">
                <a:solidFill>
                  <a:prstClr val="white"/>
                </a:solidFill>
                <a:latin typeface="ＭＳ Ｐゴシック"/>
              </a:rPr>
              <a:t>防犯・防災情報   </a:t>
            </a:r>
            <a:r>
              <a:rPr lang="en-US" altLang="ja-JP" sz="800" baseline="30000" dirty="0" smtClean="0">
                <a:solidFill>
                  <a:prstClr val="white"/>
                </a:solidFill>
                <a:latin typeface="ＭＳ Ｐゴシック"/>
              </a:rPr>
              <a:t>77</a:t>
            </a:r>
            <a:endParaRPr lang="en-US" altLang="ja-JP" sz="800" spc="-150" baseline="30000" dirty="0">
              <a:solidFill>
                <a:prstClr val="white"/>
              </a:solidFill>
              <a:latin typeface="ＭＳ Ｐゴシック"/>
            </a:endParaRPr>
          </a:p>
        </p:txBody>
      </p:sp>
      <p:sp>
        <p:nvSpPr>
          <p:cNvPr id="283" name="正方形/長方形 282"/>
          <p:cNvSpPr/>
          <p:nvPr/>
        </p:nvSpPr>
        <p:spPr bwMode="gray">
          <a:xfrm>
            <a:off x="4571597" y="5785031"/>
            <a:ext cx="972146" cy="1840253"/>
          </a:xfrm>
          <a:prstGeom prst="rect">
            <a:avLst/>
          </a:prstGeom>
          <a:solidFill>
            <a:schemeClr val="bg1"/>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67500" indent="-342900" algn="just">
              <a:lnSpc>
                <a:spcPts val="1100"/>
              </a:lnSpc>
            </a:pPr>
            <a:r>
              <a:rPr lang="ja-JP" altLang="en-US" sz="800" dirty="0">
                <a:solidFill>
                  <a:prstClr val="black"/>
                </a:solidFill>
                <a:latin typeface="ＭＳ Ｐゴシック"/>
              </a:rPr>
              <a:t>・</a:t>
            </a:r>
            <a:r>
              <a:rPr lang="ja-JP" altLang="en-US" sz="800" dirty="0" smtClean="0">
                <a:latin typeface="ＭＳ Ｐゴシック"/>
              </a:rPr>
              <a:t>イベント開催状況</a:t>
            </a:r>
            <a:endParaRPr lang="en-US" altLang="ja-JP" sz="800" dirty="0">
              <a:latin typeface="ＭＳ Ｐゴシック"/>
            </a:endParaRPr>
          </a:p>
          <a:p>
            <a:pPr marL="67500" indent="-342900" algn="just">
              <a:lnSpc>
                <a:spcPts val="1100"/>
              </a:lnSpc>
            </a:pPr>
            <a:r>
              <a:rPr lang="ja-JP" altLang="en-US" sz="800" dirty="0" smtClean="0">
                <a:latin typeface="ＭＳ Ｐゴシック"/>
              </a:rPr>
              <a:t>・利用待ち時間</a:t>
            </a:r>
            <a:endParaRPr lang="en-US" altLang="ja-JP" sz="800" dirty="0" smtClean="0">
              <a:latin typeface="ＭＳ Ｐゴシック"/>
            </a:endParaRPr>
          </a:p>
          <a:p>
            <a:pPr marL="67500" indent="-342900" algn="just">
              <a:lnSpc>
                <a:spcPts val="1100"/>
              </a:lnSpc>
            </a:pPr>
            <a:r>
              <a:rPr lang="ja-JP" altLang="en-US" sz="800" dirty="0" smtClean="0">
                <a:latin typeface="ＭＳ Ｐゴシック"/>
              </a:rPr>
              <a:t>・予約空き状況</a:t>
            </a:r>
            <a:endParaRPr lang="en-US" altLang="ja-JP" sz="800" dirty="0">
              <a:latin typeface="ＭＳ Ｐゴシック"/>
            </a:endParaRPr>
          </a:p>
        </p:txBody>
      </p:sp>
      <p:sp>
        <p:nvSpPr>
          <p:cNvPr id="284" name="正方形/長方形 283"/>
          <p:cNvSpPr/>
          <p:nvPr/>
        </p:nvSpPr>
        <p:spPr bwMode="gray">
          <a:xfrm>
            <a:off x="4571743" y="5588758"/>
            <a:ext cx="972000" cy="188958"/>
          </a:xfrm>
          <a:prstGeom prst="rect">
            <a:avLst/>
          </a:prstGeom>
          <a:solidFill>
            <a:schemeClr val="bg1">
              <a:lumMod val="5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67500" indent="-342900" algn="ctr"/>
            <a:r>
              <a:rPr lang="ja-JP" altLang="en-US" sz="800" dirty="0" smtClean="0">
                <a:solidFill>
                  <a:prstClr val="white"/>
                </a:solidFill>
                <a:latin typeface="ＭＳ Ｐゴシック"/>
              </a:rPr>
              <a:t>　　　観光情報</a:t>
            </a:r>
            <a:r>
              <a:rPr lang="en-US" altLang="ja-JP" sz="800" baseline="30000" dirty="0" smtClean="0">
                <a:solidFill>
                  <a:prstClr val="white"/>
                </a:solidFill>
                <a:latin typeface="ＭＳ Ｐゴシック"/>
              </a:rPr>
              <a:t>78</a:t>
            </a:r>
            <a:endParaRPr lang="en-US" altLang="ja-JP" sz="800" baseline="30000" dirty="0">
              <a:solidFill>
                <a:prstClr val="white"/>
              </a:solidFill>
              <a:latin typeface="ＭＳ Ｐゴシック"/>
            </a:endParaRPr>
          </a:p>
        </p:txBody>
      </p:sp>
      <p:sp>
        <p:nvSpPr>
          <p:cNvPr id="285" name="Freeform 885"/>
          <p:cNvSpPr>
            <a:spLocks noEditPoints="1"/>
          </p:cNvSpPr>
          <p:nvPr/>
        </p:nvSpPr>
        <p:spPr bwMode="gray">
          <a:xfrm>
            <a:off x="1661861" y="5599628"/>
            <a:ext cx="131406" cy="163030"/>
          </a:xfrm>
          <a:custGeom>
            <a:avLst/>
            <a:gdLst>
              <a:gd name="T0" fmla="*/ 234 w 256"/>
              <a:gd name="T1" fmla="*/ 171 h 310"/>
              <a:gd name="T2" fmla="*/ 208 w 256"/>
              <a:gd name="T3" fmla="*/ 160 h 310"/>
              <a:gd name="T4" fmla="*/ 200 w 256"/>
              <a:gd name="T5" fmla="*/ 133 h 310"/>
              <a:gd name="T6" fmla="*/ 96 w 256"/>
              <a:gd name="T7" fmla="*/ 107 h 310"/>
              <a:gd name="T8" fmla="*/ 53 w 256"/>
              <a:gd name="T9" fmla="*/ 136 h 310"/>
              <a:gd name="T10" fmla="*/ 32 w 256"/>
              <a:gd name="T11" fmla="*/ 160 h 310"/>
              <a:gd name="T12" fmla="*/ 25 w 256"/>
              <a:gd name="T13" fmla="*/ 179 h 310"/>
              <a:gd name="T14" fmla="*/ 0 w 256"/>
              <a:gd name="T15" fmla="*/ 245 h 310"/>
              <a:gd name="T16" fmla="*/ 10 w 256"/>
              <a:gd name="T17" fmla="*/ 265 h 310"/>
              <a:gd name="T18" fmla="*/ 21 w 256"/>
              <a:gd name="T19" fmla="*/ 310 h 310"/>
              <a:gd name="T20" fmla="*/ 74 w 256"/>
              <a:gd name="T21" fmla="*/ 299 h 310"/>
              <a:gd name="T22" fmla="*/ 128 w 256"/>
              <a:gd name="T23" fmla="*/ 288 h 310"/>
              <a:gd name="T24" fmla="*/ 181 w 256"/>
              <a:gd name="T25" fmla="*/ 299 h 310"/>
              <a:gd name="T26" fmla="*/ 234 w 256"/>
              <a:gd name="T27" fmla="*/ 310 h 310"/>
              <a:gd name="T28" fmla="*/ 245 w 256"/>
              <a:gd name="T29" fmla="*/ 265 h 310"/>
              <a:gd name="T30" fmla="*/ 256 w 256"/>
              <a:gd name="T31" fmla="*/ 245 h 310"/>
              <a:gd name="T32" fmla="*/ 230 w 256"/>
              <a:gd name="T33" fmla="*/ 179 h 310"/>
              <a:gd name="T34" fmla="*/ 160 w 256"/>
              <a:gd name="T35" fmla="*/ 128 h 310"/>
              <a:gd name="T36" fmla="*/ 189 w 256"/>
              <a:gd name="T37" fmla="*/ 171 h 310"/>
              <a:gd name="T38" fmla="*/ 73 w 256"/>
              <a:gd name="T39" fmla="*/ 144 h 310"/>
              <a:gd name="T40" fmla="*/ 53 w 256"/>
              <a:gd name="T41" fmla="*/ 288 h 310"/>
              <a:gd name="T42" fmla="*/ 32 w 256"/>
              <a:gd name="T43" fmla="*/ 277 h 310"/>
              <a:gd name="T44" fmla="*/ 53 w 256"/>
              <a:gd name="T45" fmla="*/ 288 h 310"/>
              <a:gd name="T46" fmla="*/ 21 w 256"/>
              <a:gd name="T47" fmla="*/ 224 h 310"/>
              <a:gd name="T48" fmla="*/ 202 w 256"/>
              <a:gd name="T49" fmla="*/ 192 h 310"/>
              <a:gd name="T50" fmla="*/ 234 w 256"/>
              <a:gd name="T51" fmla="*/ 245 h 310"/>
              <a:gd name="T52" fmla="*/ 21 w 256"/>
              <a:gd name="T53" fmla="*/ 245 h 310"/>
              <a:gd name="T54" fmla="*/ 202 w 256"/>
              <a:gd name="T55" fmla="*/ 288 h 310"/>
              <a:gd name="T56" fmla="*/ 224 w 256"/>
              <a:gd name="T57" fmla="*/ 277 h 310"/>
              <a:gd name="T58" fmla="*/ 160 w 256"/>
              <a:gd name="T59" fmla="*/ 224 h 310"/>
              <a:gd name="T60" fmla="*/ 106 w 256"/>
              <a:gd name="T61" fmla="*/ 235 h 310"/>
              <a:gd name="T62" fmla="*/ 106 w 256"/>
              <a:gd name="T63" fmla="*/ 214 h 310"/>
              <a:gd name="T64" fmla="*/ 160 w 256"/>
              <a:gd name="T65" fmla="*/ 224 h 310"/>
              <a:gd name="T66" fmla="*/ 57 w 256"/>
              <a:gd name="T67" fmla="*/ 239 h 310"/>
              <a:gd name="T68" fmla="*/ 57 w 256"/>
              <a:gd name="T69" fmla="*/ 218 h 310"/>
              <a:gd name="T70" fmla="*/ 208 w 256"/>
              <a:gd name="T71" fmla="*/ 228 h 310"/>
              <a:gd name="T72" fmla="*/ 188 w 256"/>
              <a:gd name="T73" fmla="*/ 228 h 310"/>
              <a:gd name="T74" fmla="*/ 208 w 256"/>
              <a:gd name="T75" fmla="*/ 228 h 310"/>
              <a:gd name="T76" fmla="*/ 13 w 256"/>
              <a:gd name="T77" fmla="*/ 55 h 310"/>
              <a:gd name="T78" fmla="*/ 242 w 256"/>
              <a:gd name="T79" fmla="*/ 55 h 310"/>
              <a:gd name="T80" fmla="*/ 226 w 256"/>
              <a:gd name="T81" fmla="*/ 69 h 310"/>
              <a:gd name="T82" fmla="*/ 29 w 256"/>
              <a:gd name="T83" fmla="*/ 69 h 310"/>
              <a:gd name="T84" fmla="*/ 14 w 256"/>
              <a:gd name="T85" fmla="*/ 70 h 310"/>
              <a:gd name="T86" fmla="*/ 211 w 256"/>
              <a:gd name="T87" fmla="*/ 104 h 310"/>
              <a:gd name="T88" fmla="*/ 128 w 256"/>
              <a:gd name="T89" fmla="*/ 70 h 310"/>
              <a:gd name="T90" fmla="*/ 51 w 256"/>
              <a:gd name="T91" fmla="*/ 107 h 310"/>
              <a:gd name="T92" fmla="*/ 43 w 256"/>
              <a:gd name="T93" fmla="*/ 89 h 310"/>
              <a:gd name="T94" fmla="*/ 212 w 256"/>
              <a:gd name="T95" fmla="*/ 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310">
                <a:moveTo>
                  <a:pt x="230" y="179"/>
                </a:moveTo>
                <a:cubicBezTo>
                  <a:pt x="233" y="177"/>
                  <a:pt x="234" y="175"/>
                  <a:pt x="234" y="171"/>
                </a:cubicBezTo>
                <a:cubicBezTo>
                  <a:pt x="234" y="165"/>
                  <a:pt x="230" y="160"/>
                  <a:pt x="224" y="160"/>
                </a:cubicBezTo>
                <a:cubicBezTo>
                  <a:pt x="208" y="160"/>
                  <a:pt x="208" y="160"/>
                  <a:pt x="208" y="160"/>
                </a:cubicBezTo>
                <a:cubicBezTo>
                  <a:pt x="202" y="136"/>
                  <a:pt x="202" y="136"/>
                  <a:pt x="202" y="136"/>
                </a:cubicBezTo>
                <a:cubicBezTo>
                  <a:pt x="202" y="135"/>
                  <a:pt x="201" y="134"/>
                  <a:pt x="200" y="133"/>
                </a:cubicBezTo>
                <a:cubicBezTo>
                  <a:pt x="198" y="130"/>
                  <a:pt x="180" y="107"/>
                  <a:pt x="160" y="107"/>
                </a:cubicBezTo>
                <a:cubicBezTo>
                  <a:pt x="96" y="107"/>
                  <a:pt x="96" y="107"/>
                  <a:pt x="96" y="107"/>
                </a:cubicBezTo>
                <a:cubicBezTo>
                  <a:pt x="75" y="107"/>
                  <a:pt x="57" y="130"/>
                  <a:pt x="55" y="133"/>
                </a:cubicBezTo>
                <a:cubicBezTo>
                  <a:pt x="54" y="134"/>
                  <a:pt x="54" y="135"/>
                  <a:pt x="53" y="136"/>
                </a:cubicBezTo>
                <a:cubicBezTo>
                  <a:pt x="47" y="160"/>
                  <a:pt x="47" y="160"/>
                  <a:pt x="47" y="160"/>
                </a:cubicBezTo>
                <a:cubicBezTo>
                  <a:pt x="32" y="160"/>
                  <a:pt x="32" y="160"/>
                  <a:pt x="32" y="160"/>
                </a:cubicBezTo>
                <a:cubicBezTo>
                  <a:pt x="26" y="160"/>
                  <a:pt x="21" y="165"/>
                  <a:pt x="21" y="171"/>
                </a:cubicBezTo>
                <a:cubicBezTo>
                  <a:pt x="21" y="175"/>
                  <a:pt x="23" y="177"/>
                  <a:pt x="25" y="179"/>
                </a:cubicBezTo>
                <a:cubicBezTo>
                  <a:pt x="10" y="189"/>
                  <a:pt x="0" y="206"/>
                  <a:pt x="0" y="224"/>
                </a:cubicBezTo>
                <a:cubicBezTo>
                  <a:pt x="0" y="245"/>
                  <a:pt x="0" y="245"/>
                  <a:pt x="0" y="245"/>
                </a:cubicBezTo>
                <a:cubicBezTo>
                  <a:pt x="0" y="248"/>
                  <a:pt x="0" y="255"/>
                  <a:pt x="6" y="262"/>
                </a:cubicBezTo>
                <a:cubicBezTo>
                  <a:pt x="8" y="263"/>
                  <a:pt x="9" y="264"/>
                  <a:pt x="10" y="265"/>
                </a:cubicBezTo>
                <a:cubicBezTo>
                  <a:pt x="10" y="299"/>
                  <a:pt x="10" y="299"/>
                  <a:pt x="10" y="299"/>
                </a:cubicBezTo>
                <a:cubicBezTo>
                  <a:pt x="10" y="305"/>
                  <a:pt x="15" y="310"/>
                  <a:pt x="21" y="310"/>
                </a:cubicBezTo>
                <a:cubicBezTo>
                  <a:pt x="64" y="310"/>
                  <a:pt x="64" y="310"/>
                  <a:pt x="64" y="310"/>
                </a:cubicBezTo>
                <a:cubicBezTo>
                  <a:pt x="70" y="310"/>
                  <a:pt x="74" y="305"/>
                  <a:pt x="74" y="299"/>
                </a:cubicBezTo>
                <a:cubicBezTo>
                  <a:pt x="74" y="286"/>
                  <a:pt x="74" y="286"/>
                  <a:pt x="74" y="286"/>
                </a:cubicBezTo>
                <a:cubicBezTo>
                  <a:pt x="90" y="287"/>
                  <a:pt x="107" y="288"/>
                  <a:pt x="128" y="288"/>
                </a:cubicBezTo>
                <a:cubicBezTo>
                  <a:pt x="148" y="288"/>
                  <a:pt x="165" y="287"/>
                  <a:pt x="181" y="286"/>
                </a:cubicBezTo>
                <a:cubicBezTo>
                  <a:pt x="181" y="299"/>
                  <a:pt x="181" y="299"/>
                  <a:pt x="181" y="299"/>
                </a:cubicBezTo>
                <a:cubicBezTo>
                  <a:pt x="181" y="305"/>
                  <a:pt x="186" y="310"/>
                  <a:pt x="192" y="310"/>
                </a:cubicBezTo>
                <a:cubicBezTo>
                  <a:pt x="234" y="310"/>
                  <a:pt x="234" y="310"/>
                  <a:pt x="234" y="310"/>
                </a:cubicBezTo>
                <a:cubicBezTo>
                  <a:pt x="240" y="310"/>
                  <a:pt x="245" y="305"/>
                  <a:pt x="245" y="299"/>
                </a:cubicBezTo>
                <a:cubicBezTo>
                  <a:pt x="245" y="265"/>
                  <a:pt x="245" y="265"/>
                  <a:pt x="245" y="265"/>
                </a:cubicBezTo>
                <a:cubicBezTo>
                  <a:pt x="246" y="264"/>
                  <a:pt x="248" y="263"/>
                  <a:pt x="249" y="262"/>
                </a:cubicBezTo>
                <a:cubicBezTo>
                  <a:pt x="255" y="255"/>
                  <a:pt x="256" y="248"/>
                  <a:pt x="256" y="245"/>
                </a:cubicBezTo>
                <a:cubicBezTo>
                  <a:pt x="256" y="224"/>
                  <a:pt x="256" y="224"/>
                  <a:pt x="256" y="224"/>
                </a:cubicBezTo>
                <a:cubicBezTo>
                  <a:pt x="256" y="206"/>
                  <a:pt x="245" y="189"/>
                  <a:pt x="230" y="179"/>
                </a:cubicBezTo>
                <a:close/>
                <a:moveTo>
                  <a:pt x="96" y="128"/>
                </a:moveTo>
                <a:cubicBezTo>
                  <a:pt x="160" y="128"/>
                  <a:pt x="160" y="128"/>
                  <a:pt x="160" y="128"/>
                </a:cubicBezTo>
                <a:cubicBezTo>
                  <a:pt x="166" y="128"/>
                  <a:pt x="176" y="137"/>
                  <a:pt x="182" y="144"/>
                </a:cubicBezTo>
                <a:cubicBezTo>
                  <a:pt x="189" y="171"/>
                  <a:pt x="189" y="171"/>
                  <a:pt x="189" y="171"/>
                </a:cubicBezTo>
                <a:cubicBezTo>
                  <a:pt x="67" y="171"/>
                  <a:pt x="67" y="171"/>
                  <a:pt x="67" y="171"/>
                </a:cubicBezTo>
                <a:cubicBezTo>
                  <a:pt x="73" y="144"/>
                  <a:pt x="73" y="144"/>
                  <a:pt x="73" y="144"/>
                </a:cubicBezTo>
                <a:cubicBezTo>
                  <a:pt x="79" y="137"/>
                  <a:pt x="89" y="128"/>
                  <a:pt x="96" y="128"/>
                </a:cubicBezTo>
                <a:close/>
                <a:moveTo>
                  <a:pt x="53" y="288"/>
                </a:moveTo>
                <a:cubicBezTo>
                  <a:pt x="32" y="288"/>
                  <a:pt x="32" y="288"/>
                  <a:pt x="32" y="288"/>
                </a:cubicBezTo>
                <a:cubicBezTo>
                  <a:pt x="32" y="277"/>
                  <a:pt x="32" y="277"/>
                  <a:pt x="32" y="277"/>
                </a:cubicBezTo>
                <a:cubicBezTo>
                  <a:pt x="38" y="279"/>
                  <a:pt x="45" y="281"/>
                  <a:pt x="53" y="282"/>
                </a:cubicBezTo>
                <a:lnTo>
                  <a:pt x="53" y="288"/>
                </a:lnTo>
                <a:close/>
                <a:moveTo>
                  <a:pt x="21" y="245"/>
                </a:moveTo>
                <a:cubicBezTo>
                  <a:pt x="21" y="224"/>
                  <a:pt x="21" y="224"/>
                  <a:pt x="21" y="224"/>
                </a:cubicBezTo>
                <a:cubicBezTo>
                  <a:pt x="21" y="208"/>
                  <a:pt x="37" y="192"/>
                  <a:pt x="53" y="192"/>
                </a:cubicBezTo>
                <a:cubicBezTo>
                  <a:pt x="202" y="192"/>
                  <a:pt x="202" y="192"/>
                  <a:pt x="202" y="192"/>
                </a:cubicBezTo>
                <a:cubicBezTo>
                  <a:pt x="219" y="192"/>
                  <a:pt x="234" y="208"/>
                  <a:pt x="234" y="224"/>
                </a:cubicBezTo>
                <a:cubicBezTo>
                  <a:pt x="234" y="245"/>
                  <a:pt x="234" y="245"/>
                  <a:pt x="234" y="245"/>
                </a:cubicBezTo>
                <a:cubicBezTo>
                  <a:pt x="233" y="247"/>
                  <a:pt x="222" y="267"/>
                  <a:pt x="128" y="267"/>
                </a:cubicBezTo>
                <a:cubicBezTo>
                  <a:pt x="34" y="267"/>
                  <a:pt x="22" y="247"/>
                  <a:pt x="21" y="245"/>
                </a:cubicBezTo>
                <a:close/>
                <a:moveTo>
                  <a:pt x="224" y="288"/>
                </a:moveTo>
                <a:cubicBezTo>
                  <a:pt x="202" y="288"/>
                  <a:pt x="202" y="288"/>
                  <a:pt x="202" y="288"/>
                </a:cubicBezTo>
                <a:cubicBezTo>
                  <a:pt x="202" y="282"/>
                  <a:pt x="202" y="282"/>
                  <a:pt x="202" y="282"/>
                </a:cubicBezTo>
                <a:cubicBezTo>
                  <a:pt x="210" y="281"/>
                  <a:pt x="217" y="279"/>
                  <a:pt x="224" y="277"/>
                </a:cubicBezTo>
                <a:lnTo>
                  <a:pt x="224" y="288"/>
                </a:lnTo>
                <a:close/>
                <a:moveTo>
                  <a:pt x="160" y="224"/>
                </a:moveTo>
                <a:cubicBezTo>
                  <a:pt x="160" y="230"/>
                  <a:pt x="155" y="235"/>
                  <a:pt x="149" y="235"/>
                </a:cubicBezTo>
                <a:cubicBezTo>
                  <a:pt x="106" y="235"/>
                  <a:pt x="106" y="235"/>
                  <a:pt x="106" y="235"/>
                </a:cubicBezTo>
                <a:cubicBezTo>
                  <a:pt x="100" y="235"/>
                  <a:pt x="96" y="230"/>
                  <a:pt x="96" y="224"/>
                </a:cubicBezTo>
                <a:cubicBezTo>
                  <a:pt x="96" y="218"/>
                  <a:pt x="100" y="214"/>
                  <a:pt x="106" y="214"/>
                </a:cubicBezTo>
                <a:cubicBezTo>
                  <a:pt x="149" y="214"/>
                  <a:pt x="149" y="214"/>
                  <a:pt x="149" y="214"/>
                </a:cubicBezTo>
                <a:cubicBezTo>
                  <a:pt x="155" y="214"/>
                  <a:pt x="160" y="218"/>
                  <a:pt x="160" y="224"/>
                </a:cubicBezTo>
                <a:close/>
                <a:moveTo>
                  <a:pt x="67" y="228"/>
                </a:moveTo>
                <a:cubicBezTo>
                  <a:pt x="67" y="234"/>
                  <a:pt x="63" y="239"/>
                  <a:pt x="57" y="239"/>
                </a:cubicBezTo>
                <a:cubicBezTo>
                  <a:pt x="52" y="239"/>
                  <a:pt x="47" y="234"/>
                  <a:pt x="47" y="228"/>
                </a:cubicBezTo>
                <a:cubicBezTo>
                  <a:pt x="47" y="223"/>
                  <a:pt x="52" y="218"/>
                  <a:pt x="57" y="218"/>
                </a:cubicBezTo>
                <a:cubicBezTo>
                  <a:pt x="63" y="218"/>
                  <a:pt x="67" y="223"/>
                  <a:pt x="67" y="228"/>
                </a:cubicBezTo>
                <a:close/>
                <a:moveTo>
                  <a:pt x="208" y="228"/>
                </a:moveTo>
                <a:cubicBezTo>
                  <a:pt x="208" y="234"/>
                  <a:pt x="204" y="239"/>
                  <a:pt x="198" y="239"/>
                </a:cubicBezTo>
                <a:cubicBezTo>
                  <a:pt x="193" y="239"/>
                  <a:pt x="188" y="234"/>
                  <a:pt x="188" y="228"/>
                </a:cubicBezTo>
                <a:cubicBezTo>
                  <a:pt x="188" y="223"/>
                  <a:pt x="193" y="218"/>
                  <a:pt x="198" y="218"/>
                </a:cubicBezTo>
                <a:cubicBezTo>
                  <a:pt x="204" y="218"/>
                  <a:pt x="208" y="223"/>
                  <a:pt x="208" y="228"/>
                </a:cubicBezTo>
                <a:close/>
                <a:moveTo>
                  <a:pt x="14" y="70"/>
                </a:moveTo>
                <a:cubicBezTo>
                  <a:pt x="10" y="66"/>
                  <a:pt x="9" y="60"/>
                  <a:pt x="13" y="55"/>
                </a:cubicBezTo>
                <a:cubicBezTo>
                  <a:pt x="43" y="20"/>
                  <a:pt x="84" y="0"/>
                  <a:pt x="128" y="0"/>
                </a:cubicBezTo>
                <a:cubicBezTo>
                  <a:pt x="171" y="0"/>
                  <a:pt x="212" y="20"/>
                  <a:pt x="242" y="55"/>
                </a:cubicBezTo>
                <a:cubicBezTo>
                  <a:pt x="246" y="60"/>
                  <a:pt x="246" y="66"/>
                  <a:pt x="241" y="70"/>
                </a:cubicBezTo>
                <a:cubicBezTo>
                  <a:pt x="237" y="74"/>
                  <a:pt x="230" y="74"/>
                  <a:pt x="226" y="69"/>
                </a:cubicBezTo>
                <a:cubicBezTo>
                  <a:pt x="200" y="39"/>
                  <a:pt x="165" y="22"/>
                  <a:pt x="128" y="22"/>
                </a:cubicBezTo>
                <a:cubicBezTo>
                  <a:pt x="90" y="22"/>
                  <a:pt x="55" y="39"/>
                  <a:pt x="29" y="69"/>
                </a:cubicBezTo>
                <a:cubicBezTo>
                  <a:pt x="27" y="72"/>
                  <a:pt x="24" y="73"/>
                  <a:pt x="21" y="73"/>
                </a:cubicBezTo>
                <a:cubicBezTo>
                  <a:pt x="19" y="73"/>
                  <a:pt x="16" y="72"/>
                  <a:pt x="14" y="70"/>
                </a:cubicBezTo>
                <a:close/>
                <a:moveTo>
                  <a:pt x="212" y="89"/>
                </a:moveTo>
                <a:cubicBezTo>
                  <a:pt x="216" y="94"/>
                  <a:pt x="215" y="101"/>
                  <a:pt x="211" y="104"/>
                </a:cubicBezTo>
                <a:cubicBezTo>
                  <a:pt x="206" y="108"/>
                  <a:pt x="200" y="108"/>
                  <a:pt x="196" y="103"/>
                </a:cubicBezTo>
                <a:cubicBezTo>
                  <a:pt x="178" y="82"/>
                  <a:pt x="153" y="70"/>
                  <a:pt x="128" y="70"/>
                </a:cubicBezTo>
                <a:cubicBezTo>
                  <a:pt x="102" y="70"/>
                  <a:pt x="78" y="82"/>
                  <a:pt x="60" y="103"/>
                </a:cubicBezTo>
                <a:cubicBezTo>
                  <a:pt x="57" y="106"/>
                  <a:pt x="54" y="107"/>
                  <a:pt x="51" y="107"/>
                </a:cubicBezTo>
                <a:cubicBezTo>
                  <a:pt x="49" y="107"/>
                  <a:pt x="47" y="106"/>
                  <a:pt x="45" y="104"/>
                </a:cubicBezTo>
                <a:cubicBezTo>
                  <a:pt x="40" y="101"/>
                  <a:pt x="40" y="94"/>
                  <a:pt x="43" y="89"/>
                </a:cubicBezTo>
                <a:cubicBezTo>
                  <a:pt x="66" y="63"/>
                  <a:pt x="96" y="49"/>
                  <a:pt x="128" y="49"/>
                </a:cubicBezTo>
                <a:cubicBezTo>
                  <a:pt x="160" y="49"/>
                  <a:pt x="190" y="63"/>
                  <a:pt x="212" y="89"/>
                </a:cubicBez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286" name="Freeform 560"/>
          <p:cNvSpPr>
            <a:spLocks noEditPoints="1"/>
          </p:cNvSpPr>
          <p:nvPr/>
        </p:nvSpPr>
        <p:spPr bwMode="gray">
          <a:xfrm>
            <a:off x="2597311" y="5614903"/>
            <a:ext cx="109541" cy="144000"/>
          </a:xfrm>
          <a:custGeom>
            <a:avLst/>
            <a:gdLst>
              <a:gd name="T0" fmla="*/ 33 w 225"/>
              <a:gd name="T1" fmla="*/ 320 h 320"/>
              <a:gd name="T2" fmla="*/ 28 w 225"/>
              <a:gd name="T3" fmla="*/ 318 h 320"/>
              <a:gd name="T4" fmla="*/ 22 w 225"/>
              <a:gd name="T5" fmla="*/ 306 h 320"/>
              <a:gd name="T6" fmla="*/ 61 w 225"/>
              <a:gd name="T7" fmla="*/ 170 h 320"/>
              <a:gd name="T8" fmla="*/ 11 w 225"/>
              <a:gd name="T9" fmla="*/ 170 h 320"/>
              <a:gd name="T10" fmla="*/ 2 w 225"/>
              <a:gd name="T11" fmla="*/ 166 h 320"/>
              <a:gd name="T12" fmla="*/ 2 w 225"/>
              <a:gd name="T13" fmla="*/ 155 h 320"/>
              <a:gd name="T14" fmla="*/ 66 w 225"/>
              <a:gd name="T15" fmla="*/ 6 h 320"/>
              <a:gd name="T16" fmla="*/ 75 w 225"/>
              <a:gd name="T17" fmla="*/ 0 h 320"/>
              <a:gd name="T18" fmla="*/ 182 w 225"/>
              <a:gd name="T19" fmla="*/ 0 h 320"/>
              <a:gd name="T20" fmla="*/ 191 w 225"/>
              <a:gd name="T21" fmla="*/ 5 h 320"/>
              <a:gd name="T22" fmla="*/ 192 w 225"/>
              <a:gd name="T23" fmla="*/ 15 h 320"/>
              <a:gd name="T24" fmla="*/ 156 w 225"/>
              <a:gd name="T25" fmla="*/ 96 h 320"/>
              <a:gd name="T26" fmla="*/ 214 w 225"/>
              <a:gd name="T27" fmla="*/ 96 h 320"/>
              <a:gd name="T28" fmla="*/ 224 w 225"/>
              <a:gd name="T29" fmla="*/ 102 h 320"/>
              <a:gd name="T30" fmla="*/ 222 w 225"/>
              <a:gd name="T31" fmla="*/ 113 h 320"/>
              <a:gd name="T32" fmla="*/ 41 w 225"/>
              <a:gd name="T33" fmla="*/ 316 h 320"/>
              <a:gd name="T34" fmla="*/ 33 w 225"/>
              <a:gd name="T35" fmla="*/ 320 h 320"/>
              <a:gd name="T36" fmla="*/ 28 w 225"/>
              <a:gd name="T37" fmla="*/ 149 h 320"/>
              <a:gd name="T38" fmla="*/ 75 w 225"/>
              <a:gd name="T39" fmla="*/ 149 h 320"/>
              <a:gd name="T40" fmla="*/ 84 w 225"/>
              <a:gd name="T41" fmla="*/ 153 h 320"/>
              <a:gd name="T42" fmla="*/ 86 w 225"/>
              <a:gd name="T43" fmla="*/ 163 h 320"/>
              <a:gd name="T44" fmla="*/ 56 w 225"/>
              <a:gd name="T45" fmla="*/ 267 h 320"/>
              <a:gd name="T46" fmla="*/ 190 w 225"/>
              <a:gd name="T47" fmla="*/ 117 h 320"/>
              <a:gd name="T48" fmla="*/ 139 w 225"/>
              <a:gd name="T49" fmla="*/ 117 h 320"/>
              <a:gd name="T50" fmla="*/ 130 w 225"/>
              <a:gd name="T51" fmla="*/ 112 h 320"/>
              <a:gd name="T52" fmla="*/ 130 w 225"/>
              <a:gd name="T53" fmla="*/ 102 h 320"/>
              <a:gd name="T54" fmla="*/ 166 w 225"/>
              <a:gd name="T55" fmla="*/ 21 h 320"/>
              <a:gd name="T56" fmla="*/ 82 w 225"/>
              <a:gd name="T57" fmla="*/ 21 h 320"/>
              <a:gd name="T58" fmla="*/ 28 w 225"/>
              <a:gd name="T59" fmla="*/ 14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 h="320">
                <a:moveTo>
                  <a:pt x="33" y="320"/>
                </a:moveTo>
                <a:cubicBezTo>
                  <a:pt x="31" y="320"/>
                  <a:pt x="29" y="319"/>
                  <a:pt x="28" y="318"/>
                </a:cubicBezTo>
                <a:cubicBezTo>
                  <a:pt x="23" y="316"/>
                  <a:pt x="21" y="311"/>
                  <a:pt x="22" y="306"/>
                </a:cubicBezTo>
                <a:cubicBezTo>
                  <a:pt x="61" y="170"/>
                  <a:pt x="61" y="170"/>
                  <a:pt x="61" y="170"/>
                </a:cubicBezTo>
                <a:cubicBezTo>
                  <a:pt x="11" y="170"/>
                  <a:pt x="11" y="170"/>
                  <a:pt x="11" y="170"/>
                </a:cubicBezTo>
                <a:cubicBezTo>
                  <a:pt x="8" y="170"/>
                  <a:pt x="4" y="169"/>
                  <a:pt x="2" y="166"/>
                </a:cubicBezTo>
                <a:cubicBezTo>
                  <a:pt x="0" y="163"/>
                  <a:pt x="0" y="159"/>
                  <a:pt x="2" y="155"/>
                </a:cubicBezTo>
                <a:cubicBezTo>
                  <a:pt x="66" y="6"/>
                  <a:pt x="66" y="6"/>
                  <a:pt x="66" y="6"/>
                </a:cubicBezTo>
                <a:cubicBezTo>
                  <a:pt x="67" y="2"/>
                  <a:pt x="71" y="0"/>
                  <a:pt x="75" y="0"/>
                </a:cubicBezTo>
                <a:cubicBezTo>
                  <a:pt x="182" y="0"/>
                  <a:pt x="182" y="0"/>
                  <a:pt x="182" y="0"/>
                </a:cubicBezTo>
                <a:cubicBezTo>
                  <a:pt x="186" y="0"/>
                  <a:pt x="189" y="1"/>
                  <a:pt x="191" y="5"/>
                </a:cubicBezTo>
                <a:cubicBezTo>
                  <a:pt x="193" y="8"/>
                  <a:pt x="193" y="11"/>
                  <a:pt x="192" y="15"/>
                </a:cubicBezTo>
                <a:cubicBezTo>
                  <a:pt x="156" y="96"/>
                  <a:pt x="156" y="96"/>
                  <a:pt x="156" y="96"/>
                </a:cubicBezTo>
                <a:cubicBezTo>
                  <a:pt x="214" y="96"/>
                  <a:pt x="214" y="96"/>
                  <a:pt x="214" y="96"/>
                </a:cubicBezTo>
                <a:cubicBezTo>
                  <a:pt x="218" y="96"/>
                  <a:pt x="222" y="98"/>
                  <a:pt x="224" y="102"/>
                </a:cubicBezTo>
                <a:cubicBezTo>
                  <a:pt x="225" y="106"/>
                  <a:pt x="225" y="110"/>
                  <a:pt x="222" y="113"/>
                </a:cubicBezTo>
                <a:cubicBezTo>
                  <a:pt x="41" y="316"/>
                  <a:pt x="41" y="316"/>
                  <a:pt x="41" y="316"/>
                </a:cubicBezTo>
                <a:cubicBezTo>
                  <a:pt x="39" y="318"/>
                  <a:pt x="36" y="320"/>
                  <a:pt x="33" y="320"/>
                </a:cubicBezTo>
                <a:close/>
                <a:moveTo>
                  <a:pt x="28" y="149"/>
                </a:moveTo>
                <a:cubicBezTo>
                  <a:pt x="75" y="149"/>
                  <a:pt x="75" y="149"/>
                  <a:pt x="75" y="149"/>
                </a:cubicBezTo>
                <a:cubicBezTo>
                  <a:pt x="79" y="149"/>
                  <a:pt x="82" y="151"/>
                  <a:pt x="84" y="153"/>
                </a:cubicBezTo>
                <a:cubicBezTo>
                  <a:pt x="86" y="156"/>
                  <a:pt x="87" y="159"/>
                  <a:pt x="86" y="163"/>
                </a:cubicBezTo>
                <a:cubicBezTo>
                  <a:pt x="56" y="267"/>
                  <a:pt x="56" y="267"/>
                  <a:pt x="56" y="267"/>
                </a:cubicBezTo>
                <a:cubicBezTo>
                  <a:pt x="190" y="117"/>
                  <a:pt x="190" y="117"/>
                  <a:pt x="190" y="117"/>
                </a:cubicBezTo>
                <a:cubicBezTo>
                  <a:pt x="139" y="117"/>
                  <a:pt x="139" y="117"/>
                  <a:pt x="139" y="117"/>
                </a:cubicBezTo>
                <a:cubicBezTo>
                  <a:pt x="136" y="117"/>
                  <a:pt x="132" y="115"/>
                  <a:pt x="130" y="112"/>
                </a:cubicBezTo>
                <a:cubicBezTo>
                  <a:pt x="128" y="109"/>
                  <a:pt x="128" y="105"/>
                  <a:pt x="130" y="102"/>
                </a:cubicBezTo>
                <a:cubicBezTo>
                  <a:pt x="166" y="21"/>
                  <a:pt x="166" y="21"/>
                  <a:pt x="166" y="21"/>
                </a:cubicBezTo>
                <a:cubicBezTo>
                  <a:pt x="82" y="21"/>
                  <a:pt x="82" y="21"/>
                  <a:pt x="82" y="21"/>
                </a:cubicBezTo>
                <a:lnTo>
                  <a:pt x="28" y="149"/>
                </a:lnTo>
                <a:close/>
              </a:path>
            </a:pathLst>
          </a:custGeom>
          <a:solidFill>
            <a:schemeClr val="bg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287" name="Group 452"/>
          <p:cNvGrpSpPr>
            <a:grpSpLocks noChangeAspect="1"/>
          </p:cNvGrpSpPr>
          <p:nvPr/>
        </p:nvGrpSpPr>
        <p:grpSpPr bwMode="gray">
          <a:xfrm>
            <a:off x="3577056" y="5644445"/>
            <a:ext cx="184700" cy="101091"/>
            <a:chOff x="6129" y="1867"/>
            <a:chExt cx="212" cy="113"/>
          </a:xfrm>
          <a:solidFill>
            <a:schemeClr val="bg1"/>
          </a:solidFill>
        </p:grpSpPr>
        <p:sp>
          <p:nvSpPr>
            <p:cNvPr id="290" name="Freeform 454"/>
            <p:cNvSpPr>
              <a:spLocks noEditPoints="1"/>
            </p:cNvSpPr>
            <p:nvPr/>
          </p:nvSpPr>
          <p:spPr bwMode="gray">
            <a:xfrm>
              <a:off x="6129" y="1867"/>
              <a:ext cx="212" cy="113"/>
            </a:xfrm>
            <a:custGeom>
              <a:avLst/>
              <a:gdLst>
                <a:gd name="T0" fmla="*/ 318 w 320"/>
                <a:gd name="T1" fmla="*/ 79 h 171"/>
                <a:gd name="T2" fmla="*/ 297 w 320"/>
                <a:gd name="T3" fmla="*/ 47 h 171"/>
                <a:gd name="T4" fmla="*/ 288 w 320"/>
                <a:gd name="T5" fmla="*/ 43 h 171"/>
                <a:gd name="T6" fmla="*/ 159 w 320"/>
                <a:gd name="T7" fmla="*/ 43 h 171"/>
                <a:gd name="T8" fmla="*/ 85 w 320"/>
                <a:gd name="T9" fmla="*/ 0 h 171"/>
                <a:gd name="T10" fmla="*/ 0 w 320"/>
                <a:gd name="T11" fmla="*/ 85 h 171"/>
                <a:gd name="T12" fmla="*/ 85 w 320"/>
                <a:gd name="T13" fmla="*/ 171 h 171"/>
                <a:gd name="T14" fmla="*/ 159 w 320"/>
                <a:gd name="T15" fmla="*/ 128 h 171"/>
                <a:gd name="T16" fmla="*/ 202 w 320"/>
                <a:gd name="T17" fmla="*/ 128 h 171"/>
                <a:gd name="T18" fmla="*/ 210 w 320"/>
                <a:gd name="T19" fmla="*/ 125 h 171"/>
                <a:gd name="T20" fmla="*/ 224 w 320"/>
                <a:gd name="T21" fmla="*/ 111 h 171"/>
                <a:gd name="T22" fmla="*/ 237 w 320"/>
                <a:gd name="T23" fmla="*/ 125 h 171"/>
                <a:gd name="T24" fmla="*/ 253 w 320"/>
                <a:gd name="T25" fmla="*/ 125 h 171"/>
                <a:gd name="T26" fmla="*/ 266 w 320"/>
                <a:gd name="T27" fmla="*/ 111 h 171"/>
                <a:gd name="T28" fmla="*/ 280 w 320"/>
                <a:gd name="T29" fmla="*/ 125 h 171"/>
                <a:gd name="T30" fmla="*/ 289 w 320"/>
                <a:gd name="T31" fmla="*/ 128 h 171"/>
                <a:gd name="T32" fmla="*/ 297 w 320"/>
                <a:gd name="T33" fmla="*/ 123 h 171"/>
                <a:gd name="T34" fmla="*/ 318 w 320"/>
                <a:gd name="T35" fmla="*/ 91 h 171"/>
                <a:gd name="T36" fmla="*/ 318 w 320"/>
                <a:gd name="T37" fmla="*/ 79 h 171"/>
                <a:gd name="T38" fmla="*/ 286 w 320"/>
                <a:gd name="T39" fmla="*/ 100 h 171"/>
                <a:gd name="T40" fmla="*/ 274 w 320"/>
                <a:gd name="T41" fmla="*/ 88 h 171"/>
                <a:gd name="T42" fmla="*/ 259 w 320"/>
                <a:gd name="T43" fmla="*/ 88 h 171"/>
                <a:gd name="T44" fmla="*/ 245 w 320"/>
                <a:gd name="T45" fmla="*/ 102 h 171"/>
                <a:gd name="T46" fmla="*/ 231 w 320"/>
                <a:gd name="T47" fmla="*/ 88 h 171"/>
                <a:gd name="T48" fmla="*/ 216 w 320"/>
                <a:gd name="T49" fmla="*/ 88 h 171"/>
                <a:gd name="T50" fmla="*/ 198 w 320"/>
                <a:gd name="T51" fmla="*/ 107 h 171"/>
                <a:gd name="T52" fmla="*/ 152 w 320"/>
                <a:gd name="T53" fmla="*/ 107 h 171"/>
                <a:gd name="T54" fmla="*/ 143 w 320"/>
                <a:gd name="T55" fmla="*/ 113 h 171"/>
                <a:gd name="T56" fmla="*/ 85 w 320"/>
                <a:gd name="T57" fmla="*/ 149 h 171"/>
                <a:gd name="T58" fmla="*/ 21 w 320"/>
                <a:gd name="T59" fmla="*/ 85 h 171"/>
                <a:gd name="T60" fmla="*/ 85 w 320"/>
                <a:gd name="T61" fmla="*/ 21 h 171"/>
                <a:gd name="T62" fmla="*/ 143 w 320"/>
                <a:gd name="T63" fmla="*/ 58 h 171"/>
                <a:gd name="T64" fmla="*/ 152 w 320"/>
                <a:gd name="T65" fmla="*/ 64 h 171"/>
                <a:gd name="T66" fmla="*/ 282 w 320"/>
                <a:gd name="T67" fmla="*/ 64 h 171"/>
                <a:gd name="T68" fmla="*/ 296 w 320"/>
                <a:gd name="T69" fmla="*/ 85 h 171"/>
                <a:gd name="T70" fmla="*/ 286 w 320"/>
                <a:gd name="T71" fmla="*/ 10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171">
                  <a:moveTo>
                    <a:pt x="318" y="79"/>
                  </a:moveTo>
                  <a:cubicBezTo>
                    <a:pt x="297" y="47"/>
                    <a:pt x="297" y="47"/>
                    <a:pt x="297" y="47"/>
                  </a:cubicBezTo>
                  <a:cubicBezTo>
                    <a:pt x="295" y="44"/>
                    <a:pt x="291" y="43"/>
                    <a:pt x="288" y="43"/>
                  </a:cubicBezTo>
                  <a:cubicBezTo>
                    <a:pt x="159" y="43"/>
                    <a:pt x="159" y="43"/>
                    <a:pt x="159" y="43"/>
                  </a:cubicBezTo>
                  <a:cubicBezTo>
                    <a:pt x="144" y="16"/>
                    <a:pt x="115" y="0"/>
                    <a:pt x="85" y="0"/>
                  </a:cubicBezTo>
                  <a:cubicBezTo>
                    <a:pt x="38" y="0"/>
                    <a:pt x="0" y="38"/>
                    <a:pt x="0" y="85"/>
                  </a:cubicBezTo>
                  <a:cubicBezTo>
                    <a:pt x="0" y="132"/>
                    <a:pt x="38" y="171"/>
                    <a:pt x="85" y="171"/>
                  </a:cubicBezTo>
                  <a:cubicBezTo>
                    <a:pt x="115" y="171"/>
                    <a:pt x="144" y="154"/>
                    <a:pt x="159" y="128"/>
                  </a:cubicBezTo>
                  <a:cubicBezTo>
                    <a:pt x="202" y="128"/>
                    <a:pt x="202" y="128"/>
                    <a:pt x="202" y="128"/>
                  </a:cubicBezTo>
                  <a:cubicBezTo>
                    <a:pt x="205" y="128"/>
                    <a:pt x="208" y="127"/>
                    <a:pt x="210" y="125"/>
                  </a:cubicBezTo>
                  <a:cubicBezTo>
                    <a:pt x="224" y="111"/>
                    <a:pt x="224" y="111"/>
                    <a:pt x="224" y="111"/>
                  </a:cubicBezTo>
                  <a:cubicBezTo>
                    <a:pt x="237" y="125"/>
                    <a:pt x="237" y="125"/>
                    <a:pt x="237" y="125"/>
                  </a:cubicBezTo>
                  <a:cubicBezTo>
                    <a:pt x="242" y="129"/>
                    <a:pt x="248" y="129"/>
                    <a:pt x="253" y="125"/>
                  </a:cubicBezTo>
                  <a:cubicBezTo>
                    <a:pt x="266" y="111"/>
                    <a:pt x="266" y="111"/>
                    <a:pt x="266" y="111"/>
                  </a:cubicBezTo>
                  <a:cubicBezTo>
                    <a:pt x="280" y="125"/>
                    <a:pt x="280" y="125"/>
                    <a:pt x="280" y="125"/>
                  </a:cubicBezTo>
                  <a:cubicBezTo>
                    <a:pt x="282" y="127"/>
                    <a:pt x="285" y="128"/>
                    <a:pt x="289" y="128"/>
                  </a:cubicBezTo>
                  <a:cubicBezTo>
                    <a:pt x="292" y="127"/>
                    <a:pt x="295" y="126"/>
                    <a:pt x="297" y="123"/>
                  </a:cubicBezTo>
                  <a:cubicBezTo>
                    <a:pt x="318" y="91"/>
                    <a:pt x="318" y="91"/>
                    <a:pt x="318" y="91"/>
                  </a:cubicBezTo>
                  <a:cubicBezTo>
                    <a:pt x="320" y="87"/>
                    <a:pt x="320" y="83"/>
                    <a:pt x="318" y="79"/>
                  </a:cubicBezTo>
                  <a:close/>
                  <a:moveTo>
                    <a:pt x="286" y="100"/>
                  </a:moveTo>
                  <a:cubicBezTo>
                    <a:pt x="274" y="88"/>
                    <a:pt x="274" y="88"/>
                    <a:pt x="274" y="88"/>
                  </a:cubicBezTo>
                  <a:cubicBezTo>
                    <a:pt x="270" y="84"/>
                    <a:pt x="263" y="84"/>
                    <a:pt x="259" y="88"/>
                  </a:cubicBezTo>
                  <a:cubicBezTo>
                    <a:pt x="245" y="102"/>
                    <a:pt x="245" y="102"/>
                    <a:pt x="245" y="102"/>
                  </a:cubicBezTo>
                  <a:cubicBezTo>
                    <a:pt x="231" y="88"/>
                    <a:pt x="231" y="88"/>
                    <a:pt x="231" y="88"/>
                  </a:cubicBezTo>
                  <a:cubicBezTo>
                    <a:pt x="227" y="84"/>
                    <a:pt x="220" y="84"/>
                    <a:pt x="216" y="88"/>
                  </a:cubicBezTo>
                  <a:cubicBezTo>
                    <a:pt x="198" y="107"/>
                    <a:pt x="198" y="107"/>
                    <a:pt x="198" y="107"/>
                  </a:cubicBezTo>
                  <a:cubicBezTo>
                    <a:pt x="152" y="107"/>
                    <a:pt x="152" y="107"/>
                    <a:pt x="152" y="107"/>
                  </a:cubicBezTo>
                  <a:cubicBezTo>
                    <a:pt x="148" y="107"/>
                    <a:pt x="145" y="109"/>
                    <a:pt x="143" y="113"/>
                  </a:cubicBezTo>
                  <a:cubicBezTo>
                    <a:pt x="132" y="135"/>
                    <a:pt x="110" y="149"/>
                    <a:pt x="85" y="149"/>
                  </a:cubicBezTo>
                  <a:cubicBezTo>
                    <a:pt x="50" y="149"/>
                    <a:pt x="21" y="120"/>
                    <a:pt x="21" y="85"/>
                  </a:cubicBezTo>
                  <a:cubicBezTo>
                    <a:pt x="21" y="50"/>
                    <a:pt x="50" y="21"/>
                    <a:pt x="85" y="21"/>
                  </a:cubicBezTo>
                  <a:cubicBezTo>
                    <a:pt x="110" y="21"/>
                    <a:pt x="132" y="36"/>
                    <a:pt x="143" y="58"/>
                  </a:cubicBezTo>
                  <a:cubicBezTo>
                    <a:pt x="145" y="62"/>
                    <a:pt x="148" y="64"/>
                    <a:pt x="152" y="64"/>
                  </a:cubicBezTo>
                  <a:cubicBezTo>
                    <a:pt x="282" y="64"/>
                    <a:pt x="282" y="64"/>
                    <a:pt x="282" y="64"/>
                  </a:cubicBezTo>
                  <a:cubicBezTo>
                    <a:pt x="296" y="85"/>
                    <a:pt x="296" y="85"/>
                    <a:pt x="296" y="85"/>
                  </a:cubicBezTo>
                  <a:lnTo>
                    <a:pt x="28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1" name="Oval 455"/>
            <p:cNvSpPr>
              <a:spLocks noChangeArrowheads="1"/>
            </p:cNvSpPr>
            <p:nvPr/>
          </p:nvSpPr>
          <p:spPr bwMode="gray">
            <a:xfrm>
              <a:off x="6164" y="1909"/>
              <a:ext cx="28" cy="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289" name="Freeform 785"/>
          <p:cNvSpPr>
            <a:spLocks noEditPoints="1"/>
          </p:cNvSpPr>
          <p:nvPr/>
        </p:nvSpPr>
        <p:spPr bwMode="gray">
          <a:xfrm>
            <a:off x="4687393" y="5602615"/>
            <a:ext cx="198012" cy="155351"/>
          </a:xfrm>
          <a:custGeom>
            <a:avLst/>
            <a:gdLst>
              <a:gd name="T0" fmla="*/ 313 w 320"/>
              <a:gd name="T1" fmla="*/ 33 h 257"/>
              <a:gd name="T2" fmla="*/ 239 w 320"/>
              <a:gd name="T3" fmla="*/ 1 h 257"/>
              <a:gd name="T4" fmla="*/ 230 w 320"/>
              <a:gd name="T5" fmla="*/ 1 h 257"/>
              <a:gd name="T6" fmla="*/ 160 w 320"/>
              <a:gd name="T7" fmla="*/ 31 h 257"/>
              <a:gd name="T8" fmla="*/ 89 w 320"/>
              <a:gd name="T9" fmla="*/ 1 h 257"/>
              <a:gd name="T10" fmla="*/ 81 w 320"/>
              <a:gd name="T11" fmla="*/ 1 h 257"/>
              <a:gd name="T12" fmla="*/ 6 w 320"/>
              <a:gd name="T13" fmla="*/ 33 h 257"/>
              <a:gd name="T14" fmla="*/ 0 w 320"/>
              <a:gd name="T15" fmla="*/ 43 h 257"/>
              <a:gd name="T16" fmla="*/ 0 w 320"/>
              <a:gd name="T17" fmla="*/ 245 h 257"/>
              <a:gd name="T18" fmla="*/ 4 w 320"/>
              <a:gd name="T19" fmla="*/ 254 h 257"/>
              <a:gd name="T20" fmla="*/ 15 w 320"/>
              <a:gd name="T21" fmla="*/ 255 h 257"/>
              <a:gd name="T22" fmla="*/ 85 w 320"/>
              <a:gd name="T23" fmla="*/ 225 h 257"/>
              <a:gd name="T24" fmla="*/ 155 w 320"/>
              <a:gd name="T25" fmla="*/ 255 h 257"/>
              <a:gd name="T26" fmla="*/ 164 w 320"/>
              <a:gd name="T27" fmla="*/ 255 h 257"/>
              <a:gd name="T28" fmla="*/ 234 w 320"/>
              <a:gd name="T29" fmla="*/ 225 h 257"/>
              <a:gd name="T30" fmla="*/ 305 w 320"/>
              <a:gd name="T31" fmla="*/ 255 h 257"/>
              <a:gd name="T32" fmla="*/ 309 w 320"/>
              <a:gd name="T33" fmla="*/ 256 h 257"/>
              <a:gd name="T34" fmla="*/ 315 w 320"/>
              <a:gd name="T35" fmla="*/ 254 h 257"/>
              <a:gd name="T36" fmla="*/ 320 w 320"/>
              <a:gd name="T37" fmla="*/ 245 h 257"/>
              <a:gd name="T38" fmla="*/ 320 w 320"/>
              <a:gd name="T39" fmla="*/ 43 h 257"/>
              <a:gd name="T40" fmla="*/ 313 w 320"/>
              <a:gd name="T41" fmla="*/ 33 h 257"/>
              <a:gd name="T42" fmla="*/ 96 w 320"/>
              <a:gd name="T43" fmla="*/ 27 h 257"/>
              <a:gd name="T44" fmla="*/ 149 w 320"/>
              <a:gd name="T45" fmla="*/ 50 h 257"/>
              <a:gd name="T46" fmla="*/ 149 w 320"/>
              <a:gd name="T47" fmla="*/ 229 h 257"/>
              <a:gd name="T48" fmla="*/ 96 w 320"/>
              <a:gd name="T49" fmla="*/ 206 h 257"/>
              <a:gd name="T50" fmla="*/ 96 w 320"/>
              <a:gd name="T51" fmla="*/ 27 h 257"/>
              <a:gd name="T52" fmla="*/ 170 w 320"/>
              <a:gd name="T53" fmla="*/ 50 h 257"/>
              <a:gd name="T54" fmla="*/ 224 w 320"/>
              <a:gd name="T55" fmla="*/ 27 h 257"/>
              <a:gd name="T56" fmla="*/ 224 w 320"/>
              <a:gd name="T57" fmla="*/ 206 h 257"/>
              <a:gd name="T58" fmla="*/ 170 w 320"/>
              <a:gd name="T59" fmla="*/ 229 h 257"/>
              <a:gd name="T60" fmla="*/ 170 w 320"/>
              <a:gd name="T61" fmla="*/ 50 h 257"/>
              <a:gd name="T62" fmla="*/ 21 w 320"/>
              <a:gd name="T63" fmla="*/ 50 h 257"/>
              <a:gd name="T64" fmla="*/ 74 w 320"/>
              <a:gd name="T65" fmla="*/ 27 h 257"/>
              <a:gd name="T66" fmla="*/ 74 w 320"/>
              <a:gd name="T67" fmla="*/ 206 h 257"/>
              <a:gd name="T68" fmla="*/ 21 w 320"/>
              <a:gd name="T69" fmla="*/ 229 h 257"/>
              <a:gd name="T70" fmla="*/ 21 w 320"/>
              <a:gd name="T71" fmla="*/ 50 h 257"/>
              <a:gd name="T72" fmla="*/ 298 w 320"/>
              <a:gd name="T73" fmla="*/ 229 h 257"/>
              <a:gd name="T74" fmla="*/ 245 w 320"/>
              <a:gd name="T75" fmla="*/ 206 h 257"/>
              <a:gd name="T76" fmla="*/ 245 w 320"/>
              <a:gd name="T77" fmla="*/ 27 h 257"/>
              <a:gd name="T78" fmla="*/ 298 w 320"/>
              <a:gd name="T79" fmla="*/ 50 h 257"/>
              <a:gd name="T80" fmla="*/ 298 w 320"/>
              <a:gd name="T81" fmla="*/ 2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57">
                <a:moveTo>
                  <a:pt x="313" y="33"/>
                </a:moveTo>
                <a:cubicBezTo>
                  <a:pt x="239" y="1"/>
                  <a:pt x="239" y="1"/>
                  <a:pt x="239" y="1"/>
                </a:cubicBezTo>
                <a:cubicBezTo>
                  <a:pt x="236" y="0"/>
                  <a:pt x="233" y="0"/>
                  <a:pt x="230" y="1"/>
                </a:cubicBezTo>
                <a:cubicBezTo>
                  <a:pt x="160" y="31"/>
                  <a:pt x="160" y="31"/>
                  <a:pt x="160" y="31"/>
                </a:cubicBezTo>
                <a:cubicBezTo>
                  <a:pt x="89" y="1"/>
                  <a:pt x="89" y="1"/>
                  <a:pt x="89" y="1"/>
                </a:cubicBezTo>
                <a:cubicBezTo>
                  <a:pt x="87" y="0"/>
                  <a:pt x="83" y="0"/>
                  <a:pt x="81" y="1"/>
                </a:cubicBezTo>
                <a:cubicBezTo>
                  <a:pt x="6" y="33"/>
                  <a:pt x="6" y="33"/>
                  <a:pt x="6" y="33"/>
                </a:cubicBezTo>
                <a:cubicBezTo>
                  <a:pt x="2" y="35"/>
                  <a:pt x="0" y="38"/>
                  <a:pt x="0" y="43"/>
                </a:cubicBezTo>
                <a:cubicBezTo>
                  <a:pt x="0" y="245"/>
                  <a:pt x="0" y="245"/>
                  <a:pt x="0" y="245"/>
                </a:cubicBezTo>
                <a:cubicBezTo>
                  <a:pt x="0" y="249"/>
                  <a:pt x="1" y="252"/>
                  <a:pt x="4" y="254"/>
                </a:cubicBezTo>
                <a:cubicBezTo>
                  <a:pt x="7" y="256"/>
                  <a:pt x="11" y="257"/>
                  <a:pt x="15" y="255"/>
                </a:cubicBezTo>
                <a:cubicBezTo>
                  <a:pt x="85" y="225"/>
                  <a:pt x="85" y="225"/>
                  <a:pt x="85" y="225"/>
                </a:cubicBezTo>
                <a:cubicBezTo>
                  <a:pt x="155" y="255"/>
                  <a:pt x="155" y="255"/>
                  <a:pt x="155" y="255"/>
                </a:cubicBezTo>
                <a:cubicBezTo>
                  <a:pt x="158" y="256"/>
                  <a:pt x="161" y="256"/>
                  <a:pt x="164" y="255"/>
                </a:cubicBezTo>
                <a:cubicBezTo>
                  <a:pt x="234" y="225"/>
                  <a:pt x="234" y="225"/>
                  <a:pt x="234" y="225"/>
                </a:cubicBezTo>
                <a:cubicBezTo>
                  <a:pt x="305" y="255"/>
                  <a:pt x="305" y="255"/>
                  <a:pt x="305" y="255"/>
                </a:cubicBezTo>
                <a:cubicBezTo>
                  <a:pt x="306" y="256"/>
                  <a:pt x="308" y="256"/>
                  <a:pt x="309" y="256"/>
                </a:cubicBezTo>
                <a:cubicBezTo>
                  <a:pt x="311" y="256"/>
                  <a:pt x="313" y="255"/>
                  <a:pt x="315" y="254"/>
                </a:cubicBezTo>
                <a:cubicBezTo>
                  <a:pt x="318" y="252"/>
                  <a:pt x="320" y="249"/>
                  <a:pt x="320" y="245"/>
                </a:cubicBezTo>
                <a:cubicBezTo>
                  <a:pt x="320" y="43"/>
                  <a:pt x="320" y="43"/>
                  <a:pt x="320" y="43"/>
                </a:cubicBezTo>
                <a:cubicBezTo>
                  <a:pt x="320" y="38"/>
                  <a:pt x="317" y="35"/>
                  <a:pt x="313" y="33"/>
                </a:cubicBezTo>
                <a:close/>
                <a:moveTo>
                  <a:pt x="96" y="27"/>
                </a:moveTo>
                <a:cubicBezTo>
                  <a:pt x="149" y="50"/>
                  <a:pt x="149" y="50"/>
                  <a:pt x="149" y="50"/>
                </a:cubicBezTo>
                <a:cubicBezTo>
                  <a:pt x="149" y="229"/>
                  <a:pt x="149" y="229"/>
                  <a:pt x="149" y="229"/>
                </a:cubicBezTo>
                <a:cubicBezTo>
                  <a:pt x="96" y="206"/>
                  <a:pt x="96" y="206"/>
                  <a:pt x="96" y="206"/>
                </a:cubicBezTo>
                <a:lnTo>
                  <a:pt x="96" y="27"/>
                </a:lnTo>
                <a:close/>
                <a:moveTo>
                  <a:pt x="170" y="50"/>
                </a:moveTo>
                <a:cubicBezTo>
                  <a:pt x="224" y="27"/>
                  <a:pt x="224" y="27"/>
                  <a:pt x="224" y="27"/>
                </a:cubicBezTo>
                <a:cubicBezTo>
                  <a:pt x="224" y="206"/>
                  <a:pt x="224" y="206"/>
                  <a:pt x="224" y="206"/>
                </a:cubicBezTo>
                <a:cubicBezTo>
                  <a:pt x="170" y="229"/>
                  <a:pt x="170" y="229"/>
                  <a:pt x="170" y="229"/>
                </a:cubicBezTo>
                <a:lnTo>
                  <a:pt x="170" y="50"/>
                </a:lnTo>
                <a:close/>
                <a:moveTo>
                  <a:pt x="21" y="50"/>
                </a:moveTo>
                <a:cubicBezTo>
                  <a:pt x="74" y="27"/>
                  <a:pt x="74" y="27"/>
                  <a:pt x="74" y="27"/>
                </a:cubicBezTo>
                <a:cubicBezTo>
                  <a:pt x="74" y="206"/>
                  <a:pt x="74" y="206"/>
                  <a:pt x="74" y="206"/>
                </a:cubicBezTo>
                <a:cubicBezTo>
                  <a:pt x="21" y="229"/>
                  <a:pt x="21" y="229"/>
                  <a:pt x="21" y="229"/>
                </a:cubicBezTo>
                <a:lnTo>
                  <a:pt x="21" y="50"/>
                </a:lnTo>
                <a:close/>
                <a:moveTo>
                  <a:pt x="298" y="229"/>
                </a:moveTo>
                <a:cubicBezTo>
                  <a:pt x="245" y="206"/>
                  <a:pt x="245" y="206"/>
                  <a:pt x="245" y="206"/>
                </a:cubicBezTo>
                <a:cubicBezTo>
                  <a:pt x="245" y="27"/>
                  <a:pt x="245" y="27"/>
                  <a:pt x="245" y="27"/>
                </a:cubicBezTo>
                <a:cubicBezTo>
                  <a:pt x="298" y="50"/>
                  <a:pt x="298" y="50"/>
                  <a:pt x="298" y="50"/>
                </a:cubicBezTo>
                <a:lnTo>
                  <a:pt x="298" y="229"/>
                </a:lnTo>
                <a:close/>
              </a:path>
            </a:pathLst>
          </a:custGeom>
          <a:solidFill>
            <a:schemeClr val="bg1"/>
          </a:solidFill>
          <a:ln>
            <a:noFill/>
          </a:ln>
          <a:extLst/>
        </p:spPr>
        <p:txBody>
          <a:bodyPr vert="horz" wrap="none" lIns="0" tIns="0" rIns="0" bIns="0" numCol="1" anchor="ctr" anchorCtr="0" compatLnSpc="1">
            <a:prstTxWarp prst="textNoShape">
              <a:avLst/>
            </a:prstTxWarp>
          </a:bodyPr>
          <a:lstStyle/>
          <a:p>
            <a:endParaRPr lang="en-GB" sz="1200" dirty="0">
              <a:solidFill>
                <a:prstClr val="black"/>
              </a:solidFill>
            </a:endParaRPr>
          </a:p>
        </p:txBody>
      </p:sp>
      <p:sp>
        <p:nvSpPr>
          <p:cNvPr id="343" name="フローチャート: 組合せ 342"/>
          <p:cNvSpPr/>
          <p:nvPr/>
        </p:nvSpPr>
        <p:spPr bwMode="gray">
          <a:xfrm>
            <a:off x="2174597" y="7666197"/>
            <a:ext cx="2748130" cy="108000"/>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7" name="図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569500" y="6949457"/>
            <a:ext cx="936000" cy="622800"/>
          </a:xfrm>
          <a:prstGeom prst="rect">
            <a:avLst/>
          </a:prstGeom>
        </p:spPr>
      </p:pic>
      <p:pic>
        <p:nvPicPr>
          <p:cNvPr id="9" name="図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583343" y="6314367"/>
            <a:ext cx="936000" cy="6228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343" y="6949457"/>
            <a:ext cx="936000" cy="624488"/>
          </a:xfrm>
          <a:prstGeom prst="rect">
            <a:avLst/>
          </a:prstGeom>
        </p:spPr>
      </p:pic>
      <p:pic>
        <p:nvPicPr>
          <p:cNvPr id="20" name="図 1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586848" y="6949457"/>
            <a:ext cx="936000" cy="622800"/>
          </a:xfrm>
          <a:prstGeom prst="rect">
            <a:avLst/>
          </a:prstGeom>
        </p:spPr>
      </p:pic>
      <p:pic>
        <p:nvPicPr>
          <p:cNvPr id="21" name="図 2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564605" y="6314367"/>
            <a:ext cx="937006" cy="622800"/>
          </a:xfrm>
          <a:prstGeom prst="rect">
            <a:avLst/>
          </a:prstGeom>
        </p:spPr>
      </p:pic>
      <p:pic>
        <p:nvPicPr>
          <p:cNvPr id="23" name="図 2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594799" y="6314367"/>
            <a:ext cx="936000" cy="622800"/>
          </a:xfrm>
          <a:prstGeom prst="rect">
            <a:avLst/>
          </a:prstGeom>
        </p:spPr>
      </p:pic>
      <p:pic>
        <p:nvPicPr>
          <p:cNvPr id="308" name="図 307"/>
          <p:cNvPicPr>
            <a:picLocks noChangeAspect="1"/>
          </p:cNvPicPr>
          <p:nvPr/>
        </p:nvPicPr>
        <p:blipFill rotWithShape="1">
          <a:blip r:embed="rId8" cstate="print">
            <a:extLst>
              <a:ext uri="{28A0092B-C50C-407E-A947-70E740481C1C}">
                <a14:useLocalDpi xmlns:a14="http://schemas.microsoft.com/office/drawing/2010/main" val="0"/>
              </a:ext>
            </a:extLst>
          </a:blip>
          <a:srcRect l="13768" t="11637" r="8237" b="344"/>
          <a:stretch/>
        </p:blipFill>
        <p:spPr>
          <a:xfrm>
            <a:off x="967858" y="8694215"/>
            <a:ext cx="1210429" cy="749403"/>
          </a:xfrm>
          <a:prstGeom prst="rect">
            <a:avLst/>
          </a:prstGeom>
          <a:ln>
            <a:noFill/>
          </a:ln>
          <a:effectLst/>
        </p:spPr>
      </p:pic>
      <p:sp>
        <p:nvSpPr>
          <p:cNvPr id="69" name="テキスト プレースホルダー 2"/>
          <p:cNvSpPr txBox="1">
            <a:spLocks/>
          </p:cNvSpPr>
          <p:nvPr/>
        </p:nvSpPr>
        <p:spPr bwMode="gray">
          <a:xfrm>
            <a:off x="207264" y="828674"/>
            <a:ext cx="6425184" cy="6221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２－３－①</a:t>
            </a:r>
            <a:r>
              <a:rPr lang="ja-JP" altLang="en-US" sz="1400" dirty="0">
                <a:solidFill>
                  <a:prstClr val="black"/>
                </a:solidFill>
                <a:latin typeface="+mn-ea"/>
                <a:cs typeface="Meiryo UI" pitchFamily="50" charset="-128"/>
              </a:rPr>
              <a:t>．</a:t>
            </a:r>
            <a:r>
              <a:rPr lang="ja-JP" altLang="en-US" sz="1400" dirty="0" smtClean="0">
                <a:latin typeface="+mn-ea"/>
              </a:rPr>
              <a:t>大阪ＩＲの魅力を高める取組み</a:t>
            </a:r>
            <a:endParaRPr lang="en-US" altLang="ja-JP" sz="1400" dirty="0" smtClean="0">
              <a:latin typeface="+mn-ea"/>
            </a:endParaRPr>
          </a:p>
          <a:p>
            <a:r>
              <a:rPr lang="ja-JP" altLang="en-US" sz="1400" dirty="0" smtClean="0">
                <a:solidFill>
                  <a:prstClr val="black"/>
                </a:solidFill>
                <a:latin typeface="+mn-ea"/>
                <a:cs typeface="Meiryo UI" pitchFamily="50" charset="-128"/>
              </a:rPr>
              <a:t>　　＜最先端</a:t>
            </a:r>
            <a:r>
              <a:rPr lang="ja-JP" altLang="en-US" sz="1400" dirty="0">
                <a:solidFill>
                  <a:prstClr val="black"/>
                </a:solidFill>
                <a:latin typeface="+mn-ea"/>
                <a:cs typeface="Meiryo UI" pitchFamily="50" charset="-128"/>
              </a:rPr>
              <a:t>技術の活用によるスマートな</a:t>
            </a:r>
            <a:r>
              <a:rPr lang="ja-JP" altLang="en-US" sz="1400" dirty="0" smtClean="0">
                <a:solidFill>
                  <a:prstClr val="black"/>
                </a:solidFill>
                <a:latin typeface="+mn-ea"/>
                <a:cs typeface="Meiryo UI" pitchFamily="50" charset="-128"/>
              </a:rPr>
              <a:t>まちづくり＞</a:t>
            </a:r>
            <a:endParaRPr lang="en-US" altLang="ja-JP" sz="1400" dirty="0" smtClean="0">
              <a:solidFill>
                <a:prstClr val="black"/>
              </a:solidFill>
              <a:latin typeface="+mn-ea"/>
              <a:cs typeface="Meiryo UI" pitchFamily="50" charset="-128"/>
            </a:endParaRPr>
          </a:p>
        </p:txBody>
      </p:sp>
      <p:pic>
        <p:nvPicPr>
          <p:cNvPr id="4" name="図 3"/>
          <p:cNvPicPr>
            <a:picLocks noChangeAspect="1"/>
          </p:cNvPicPr>
          <p:nvPr/>
        </p:nvPicPr>
        <p:blipFill rotWithShape="1">
          <a:blip r:embed="rId9" cstate="print">
            <a:extLst>
              <a:ext uri="{28A0092B-C50C-407E-A947-70E740481C1C}">
                <a14:useLocalDpi xmlns:a14="http://schemas.microsoft.com/office/drawing/2010/main" val="0"/>
              </a:ext>
            </a:extLst>
          </a:blip>
          <a:srcRect l="1319" t="1206" r="44006" b="-1206"/>
          <a:stretch/>
        </p:blipFill>
        <p:spPr>
          <a:xfrm>
            <a:off x="4894890" y="8674649"/>
            <a:ext cx="1157497" cy="770737"/>
          </a:xfrm>
          <a:prstGeom prst="rect">
            <a:avLst/>
          </a:prstGeom>
        </p:spPr>
      </p:pic>
      <p:pic>
        <p:nvPicPr>
          <p:cNvPr id="22" name="図 21"/>
          <p:cNvPicPr>
            <a:picLocks noChangeAspect="1"/>
          </p:cNvPicPr>
          <p:nvPr/>
        </p:nvPicPr>
        <p:blipFill>
          <a:blip r:embed="rId10"/>
          <a:stretch>
            <a:fillRect/>
          </a:stretch>
        </p:blipFill>
        <p:spPr>
          <a:xfrm>
            <a:off x="1604009" y="6957408"/>
            <a:ext cx="830400" cy="622800"/>
          </a:xfrm>
          <a:prstGeom prst="rect">
            <a:avLst/>
          </a:prstGeom>
        </p:spPr>
      </p:pic>
      <p:pic>
        <p:nvPicPr>
          <p:cNvPr id="232" name="図 231"/>
          <p:cNvPicPr>
            <a:picLocks noChangeAspect="1"/>
          </p:cNvPicPr>
          <p:nvPr/>
        </p:nvPicPr>
        <p:blipFill>
          <a:blip r:embed="rId11"/>
          <a:stretch>
            <a:fillRect/>
          </a:stretch>
        </p:blipFill>
        <p:spPr>
          <a:xfrm>
            <a:off x="2615102" y="6330805"/>
            <a:ext cx="817723" cy="577341"/>
          </a:xfrm>
          <a:prstGeom prst="rect">
            <a:avLst/>
          </a:prstGeom>
        </p:spPr>
      </p:pic>
      <p:sp>
        <p:nvSpPr>
          <p:cNvPr id="94" name="正方形/長方形 93"/>
          <p:cNvSpPr/>
          <p:nvPr/>
        </p:nvSpPr>
        <p:spPr bwMode="gray">
          <a:xfrm>
            <a:off x="442269" y="1555142"/>
            <a:ext cx="6155081" cy="7966809"/>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pic>
        <p:nvPicPr>
          <p:cNvPr id="128" name="図 127"/>
          <p:cNvPicPr>
            <a:picLocks noChangeAspect="1"/>
          </p:cNvPicPr>
          <p:nvPr/>
        </p:nvPicPr>
        <p:blipFill>
          <a:blip r:embed="rId12"/>
          <a:stretch>
            <a:fillRect/>
          </a:stretch>
        </p:blipFill>
        <p:spPr>
          <a:xfrm>
            <a:off x="1408871" y="3368824"/>
            <a:ext cx="4336368" cy="1919698"/>
          </a:xfrm>
          <a:prstGeom prst="rect">
            <a:avLst/>
          </a:prstGeom>
        </p:spPr>
      </p:pic>
      <p:sp>
        <p:nvSpPr>
          <p:cNvPr id="3" name="円/楕円 2"/>
          <p:cNvSpPr/>
          <p:nvPr/>
        </p:nvSpPr>
        <p:spPr bwMode="gray">
          <a:xfrm>
            <a:off x="2189103" y="4864699"/>
            <a:ext cx="753422" cy="283486"/>
          </a:xfrm>
          <a:prstGeom prst="ellipse">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8" name="グループ化 7"/>
          <p:cNvGrpSpPr/>
          <p:nvPr/>
        </p:nvGrpSpPr>
        <p:grpSpPr>
          <a:xfrm>
            <a:off x="1573073" y="4972822"/>
            <a:ext cx="3924826" cy="615978"/>
            <a:chOff x="1451153" y="4431118"/>
            <a:chExt cx="3924826" cy="615978"/>
          </a:xfrm>
        </p:grpSpPr>
        <p:sp>
          <p:nvSpPr>
            <p:cNvPr id="273" name="上下矢印 272"/>
            <p:cNvSpPr/>
            <p:nvPr/>
          </p:nvSpPr>
          <p:spPr bwMode="gray">
            <a:xfrm>
              <a:off x="2793422" y="4602368"/>
              <a:ext cx="252000" cy="444728"/>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41" name="上下矢印 340"/>
            <p:cNvSpPr/>
            <p:nvPr/>
          </p:nvSpPr>
          <p:spPr bwMode="gray">
            <a:xfrm>
              <a:off x="3808548" y="4596826"/>
              <a:ext cx="252000" cy="450269"/>
            </a:xfrm>
            <a:prstGeom prst="upDownArrow">
              <a:avLst>
                <a:gd name="adj1" fmla="val 50000"/>
                <a:gd name="adj2" fmla="val 37905"/>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1" name="上下矢印 270"/>
            <p:cNvSpPr/>
            <p:nvPr/>
          </p:nvSpPr>
          <p:spPr bwMode="gray">
            <a:xfrm>
              <a:off x="4641441" y="4431118"/>
              <a:ext cx="252000" cy="615977"/>
            </a:xfrm>
            <a:prstGeom prst="upDownArrow">
              <a:avLst>
                <a:gd name="adj1" fmla="val 50000"/>
                <a:gd name="adj2" fmla="val 36393"/>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2" name="上下矢印 271"/>
            <p:cNvSpPr/>
            <p:nvPr/>
          </p:nvSpPr>
          <p:spPr bwMode="gray">
            <a:xfrm>
              <a:off x="1963974" y="4450169"/>
              <a:ext cx="252000" cy="596927"/>
            </a:xfrm>
            <a:prstGeom prst="upDownArrow">
              <a:avLst>
                <a:gd name="adj1" fmla="val 50000"/>
                <a:gd name="adj2" fmla="val 37904"/>
              </a:avLst>
            </a:prstGeom>
            <a:solidFill>
              <a:srgbClr val="DA291C"/>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74" name="テキスト ボックス 273"/>
            <p:cNvSpPr txBox="1"/>
            <p:nvPr/>
          </p:nvSpPr>
          <p:spPr>
            <a:xfrm>
              <a:off x="1451153" y="4714446"/>
              <a:ext cx="3924826" cy="213555"/>
            </a:xfrm>
            <a:prstGeom prst="rect">
              <a:avLst/>
            </a:prstGeom>
            <a:solidFill>
              <a:schemeClr val="bg1"/>
            </a:solidFill>
            <a:ln w="15875">
              <a:solidFill>
                <a:srgbClr val="FF0000"/>
              </a:solidFill>
              <a:prstDash val="solid"/>
            </a:ln>
          </p:spPr>
          <p:txBody>
            <a:bodyPr wrap="square" lIns="72000" tIns="36000" rIns="72000" bIns="36000" rtlCol="0" anchor="ctr" anchorCtr="0">
              <a:spAutoFit/>
            </a:bodyPr>
            <a:lstStyle/>
            <a:p>
              <a:pPr algn="ctr">
                <a:buSzPct val="100000"/>
              </a:pPr>
              <a:r>
                <a:rPr lang="ja-JP" altLang="en-US" sz="900" dirty="0" smtClean="0">
                  <a:solidFill>
                    <a:prstClr val="black"/>
                  </a:solidFill>
                </a:rPr>
                <a:t>双方向に情報連携が行われ、利便性の向上や様々なサービスに活用される</a:t>
              </a:r>
            </a:p>
          </p:txBody>
        </p:sp>
      </p:grpSp>
      <p:pic>
        <p:nvPicPr>
          <p:cNvPr id="6" name="図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3842" y="8694215"/>
            <a:ext cx="1116934" cy="745204"/>
          </a:xfrm>
          <a:prstGeom prst="rect">
            <a:avLst/>
          </a:prstGeom>
        </p:spPr>
      </p:pic>
      <p:sp>
        <p:nvSpPr>
          <p:cNvPr id="98" name="テキスト ボックス 97"/>
          <p:cNvSpPr txBox="1"/>
          <p:nvPr/>
        </p:nvSpPr>
        <p:spPr>
          <a:xfrm>
            <a:off x="474857" y="2000672"/>
            <a:ext cx="5965862" cy="1732548"/>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100"/>
              </a:spcBef>
              <a:spcAft>
                <a:spcPts val="100"/>
              </a:spcAft>
            </a:pPr>
            <a:r>
              <a:rPr lang="ja-JP" altLang="ja-JP" dirty="0">
                <a:latin typeface="+mn-ea"/>
                <a:ea typeface="+mn-ea"/>
              </a:rPr>
              <a:t>まち全体のエネルギーの需要状況、交通や来訪者など様々な都市活動状況の把握</a:t>
            </a:r>
            <a:r>
              <a:rPr lang="ja-JP" altLang="ja-JP" dirty="0" smtClean="0">
                <a:latin typeface="+mn-ea"/>
                <a:ea typeface="+mn-ea"/>
              </a:rPr>
              <a:t>に</a:t>
            </a:r>
            <a:r>
              <a:rPr lang="en-US" altLang="ja-JP" dirty="0" smtClean="0">
                <a:latin typeface="+mn-ea"/>
                <a:ea typeface="+mn-ea"/>
              </a:rPr>
              <a:t>ICT</a:t>
            </a:r>
            <a:r>
              <a:rPr lang="ja-JP" altLang="ja-JP" dirty="0" smtClean="0">
                <a:latin typeface="+mn-ea"/>
                <a:ea typeface="+mn-ea"/>
              </a:rPr>
              <a:t>を活用する</a:t>
            </a:r>
            <a:r>
              <a:rPr lang="ja-JP" altLang="ja-JP" dirty="0">
                <a:latin typeface="+mn-ea"/>
                <a:ea typeface="+mn-ea"/>
              </a:rPr>
              <a:t>こと</a:t>
            </a:r>
            <a:r>
              <a:rPr lang="ja-JP" altLang="en-US" dirty="0">
                <a:latin typeface="+mn-ea"/>
                <a:ea typeface="+mn-ea"/>
              </a:rPr>
              <a:t>に</a:t>
            </a:r>
            <a:r>
              <a:rPr lang="ja-JP" altLang="en-US" dirty="0" smtClean="0">
                <a:latin typeface="+mn-ea"/>
                <a:ea typeface="+mn-ea"/>
              </a:rPr>
              <a:t>より、</a:t>
            </a:r>
            <a:r>
              <a:rPr lang="ja-JP" altLang="ja-JP" dirty="0" smtClean="0">
                <a:latin typeface="+mn-ea"/>
                <a:ea typeface="+mn-ea"/>
              </a:rPr>
              <a:t>社会</a:t>
            </a:r>
            <a:r>
              <a:rPr lang="ja-JP" altLang="ja-JP" dirty="0">
                <a:latin typeface="+mn-ea"/>
                <a:ea typeface="+mn-ea"/>
              </a:rPr>
              <a:t>システム</a:t>
            </a:r>
            <a:r>
              <a:rPr lang="ja-JP" altLang="ja-JP" dirty="0" smtClean="0">
                <a:latin typeface="+mn-ea"/>
                <a:ea typeface="+mn-ea"/>
              </a:rPr>
              <a:t>全体</a:t>
            </a:r>
            <a:r>
              <a:rPr lang="ja-JP" altLang="en-US" dirty="0" smtClean="0">
                <a:latin typeface="+mn-ea"/>
                <a:ea typeface="+mn-ea"/>
              </a:rPr>
              <a:t>を</a:t>
            </a:r>
            <a:r>
              <a:rPr lang="ja-JP" altLang="ja-JP" dirty="0" smtClean="0">
                <a:latin typeface="+mn-ea"/>
                <a:ea typeface="+mn-ea"/>
              </a:rPr>
              <a:t>効率化</a:t>
            </a:r>
            <a:endParaRPr lang="ja-JP" altLang="ja-JP" dirty="0">
              <a:latin typeface="+mn-ea"/>
              <a:ea typeface="+mn-ea"/>
            </a:endParaRPr>
          </a:p>
          <a:p>
            <a:pPr>
              <a:spcBef>
                <a:spcPts val="100"/>
              </a:spcBef>
              <a:spcAft>
                <a:spcPts val="100"/>
              </a:spcAft>
            </a:pPr>
            <a:r>
              <a:rPr lang="en-US" altLang="ja-JP" dirty="0" smtClean="0">
                <a:latin typeface="+mn-ea"/>
                <a:ea typeface="+mn-ea"/>
              </a:rPr>
              <a:t>ICT</a:t>
            </a:r>
            <a:r>
              <a:rPr lang="ja-JP" altLang="ja-JP" dirty="0" smtClean="0">
                <a:latin typeface="+mn-ea"/>
                <a:ea typeface="+mn-ea"/>
              </a:rPr>
              <a:t>を</a:t>
            </a:r>
            <a:r>
              <a:rPr lang="ja-JP" altLang="ja-JP" dirty="0">
                <a:latin typeface="+mn-ea"/>
                <a:ea typeface="+mn-ea"/>
              </a:rPr>
              <a:t>活用</a:t>
            </a:r>
            <a:r>
              <a:rPr lang="ja-JP" altLang="ja-JP" dirty="0" smtClean="0">
                <a:latin typeface="+mn-ea"/>
                <a:ea typeface="+mn-ea"/>
              </a:rPr>
              <a:t>し</a:t>
            </a:r>
            <a:r>
              <a:rPr lang="ja-JP" altLang="en-US" dirty="0" smtClean="0">
                <a:latin typeface="+mn-ea"/>
                <a:ea typeface="+mn-ea"/>
              </a:rPr>
              <a:t>た</a:t>
            </a:r>
            <a:r>
              <a:rPr lang="ja-JP" altLang="ja-JP" dirty="0" smtClean="0">
                <a:latin typeface="+mn-ea"/>
                <a:ea typeface="+mn-ea"/>
              </a:rPr>
              <a:t>様々</a:t>
            </a:r>
            <a:r>
              <a:rPr lang="ja-JP" altLang="ja-JP" dirty="0">
                <a:latin typeface="+mn-ea"/>
                <a:ea typeface="+mn-ea"/>
              </a:rPr>
              <a:t>なソリューションを提供する</a:t>
            </a:r>
            <a:r>
              <a:rPr lang="ja-JP" altLang="ja-JP" dirty="0" smtClean="0">
                <a:latin typeface="+mn-ea"/>
                <a:ea typeface="+mn-ea"/>
              </a:rPr>
              <a:t>こと</a:t>
            </a:r>
            <a:r>
              <a:rPr lang="ja-JP" altLang="en-US" dirty="0" smtClean="0">
                <a:latin typeface="+mn-ea"/>
                <a:ea typeface="+mn-ea"/>
              </a:rPr>
              <a:t>により</a:t>
            </a:r>
            <a:r>
              <a:rPr lang="ja-JP" altLang="ja-JP" dirty="0" smtClean="0">
                <a:latin typeface="+mn-ea"/>
                <a:ea typeface="+mn-ea"/>
              </a:rPr>
              <a:t>、</a:t>
            </a:r>
            <a:r>
              <a:rPr lang="ja-JP" altLang="ja-JP" dirty="0">
                <a:latin typeface="+mn-ea"/>
                <a:ea typeface="+mn-ea"/>
              </a:rPr>
              <a:t>ホスピタリティの高いエリアマネジメントを構築</a:t>
            </a:r>
          </a:p>
          <a:p>
            <a:pPr>
              <a:spcBef>
                <a:spcPts val="100"/>
              </a:spcBef>
              <a:spcAft>
                <a:spcPts val="100"/>
              </a:spcAft>
            </a:pPr>
            <a:r>
              <a:rPr lang="ja-JP" altLang="ja-JP" dirty="0">
                <a:latin typeface="+mn-ea"/>
                <a:ea typeface="+mn-ea"/>
              </a:rPr>
              <a:t>エネルギー、交通、安全・安心などの都市の課題や来訪者ニーズに応え</a:t>
            </a:r>
            <a:r>
              <a:rPr lang="ja-JP" altLang="en-US" dirty="0">
                <a:latin typeface="+mn-ea"/>
                <a:ea typeface="+mn-ea"/>
              </a:rPr>
              <a:t>ることに</a:t>
            </a:r>
            <a:r>
              <a:rPr lang="ja-JP" altLang="en-US" dirty="0" smtClean="0">
                <a:latin typeface="+mn-ea"/>
                <a:ea typeface="+mn-ea"/>
              </a:rPr>
              <a:t>より</a:t>
            </a:r>
            <a:r>
              <a:rPr lang="ja-JP" altLang="ja-JP" dirty="0" smtClean="0">
                <a:latin typeface="+mn-ea"/>
                <a:ea typeface="+mn-ea"/>
              </a:rPr>
              <a:t>、</a:t>
            </a:r>
            <a:r>
              <a:rPr lang="ja-JP" altLang="ja-JP" dirty="0">
                <a:latin typeface="+mn-ea"/>
                <a:ea typeface="+mn-ea"/>
              </a:rPr>
              <a:t>都市の付加価値</a:t>
            </a:r>
            <a:r>
              <a:rPr lang="ja-JP" altLang="en-US" dirty="0" smtClean="0">
                <a:latin typeface="+mn-ea"/>
                <a:ea typeface="+mn-ea"/>
              </a:rPr>
              <a:t>を</a:t>
            </a:r>
            <a:r>
              <a:rPr lang="en-US" altLang="ja-JP" dirty="0" smtClean="0">
                <a:latin typeface="+mn-ea"/>
                <a:ea typeface="+mn-ea"/>
              </a:rPr>
              <a:t/>
            </a:r>
            <a:br>
              <a:rPr lang="en-US" altLang="ja-JP" dirty="0" smtClean="0">
                <a:latin typeface="+mn-ea"/>
                <a:ea typeface="+mn-ea"/>
              </a:rPr>
            </a:br>
            <a:r>
              <a:rPr lang="ja-JP" altLang="ja-JP" dirty="0" smtClean="0">
                <a:latin typeface="+mn-ea"/>
                <a:ea typeface="+mn-ea"/>
              </a:rPr>
              <a:t>向上</a:t>
            </a:r>
            <a:endParaRPr lang="en-US" altLang="ja-JP" dirty="0" smtClean="0">
              <a:latin typeface="+mn-ea"/>
              <a:ea typeface="+mn-ea"/>
            </a:endParaRPr>
          </a:p>
          <a:p>
            <a:pPr>
              <a:spcBef>
                <a:spcPts val="100"/>
              </a:spcBef>
              <a:spcAft>
                <a:spcPts val="100"/>
              </a:spcAft>
            </a:pPr>
            <a:r>
              <a:rPr lang="ja-JP" altLang="en-US" dirty="0">
                <a:latin typeface="+mn-ea"/>
                <a:ea typeface="+mn-ea"/>
              </a:rPr>
              <a:t>持続可能なエネルギーシステムの構築や</a:t>
            </a:r>
            <a:r>
              <a:rPr lang="en-US" altLang="ja-JP" dirty="0">
                <a:latin typeface="+mn-ea"/>
                <a:ea typeface="+mn-ea"/>
              </a:rPr>
              <a:t>ICT</a:t>
            </a:r>
            <a:r>
              <a:rPr lang="ja-JP" altLang="en-US" dirty="0">
                <a:latin typeface="+mn-ea"/>
                <a:ea typeface="+mn-ea"/>
              </a:rPr>
              <a:t>・</a:t>
            </a:r>
            <a:r>
              <a:rPr lang="en-US" altLang="ja-JP" dirty="0" err="1">
                <a:latin typeface="+mn-ea"/>
                <a:ea typeface="+mn-ea"/>
              </a:rPr>
              <a:t>IoT</a:t>
            </a:r>
            <a:r>
              <a:rPr lang="ja-JP" altLang="en-US" dirty="0">
                <a:latin typeface="+mn-ea"/>
                <a:ea typeface="+mn-ea"/>
              </a:rPr>
              <a:t>を活用した</a:t>
            </a:r>
            <a:r>
              <a:rPr lang="ja-JP" altLang="en-US" dirty="0" smtClean="0">
                <a:latin typeface="+mn-ea"/>
                <a:ea typeface="+mn-ea"/>
              </a:rPr>
              <a:t>サービスの提供、キャッシュレスの推進など、　まち</a:t>
            </a:r>
            <a:r>
              <a:rPr lang="ja-JP" altLang="en-US" dirty="0">
                <a:latin typeface="+mn-ea"/>
                <a:ea typeface="+mn-ea"/>
              </a:rPr>
              <a:t>全体をリアルショーケースとしたスマートなまちづくり</a:t>
            </a:r>
            <a:endParaRPr lang="ja-JP" altLang="ja-JP" dirty="0">
              <a:latin typeface="+mn-ea"/>
              <a:ea typeface="+mn-ea"/>
            </a:endParaRPr>
          </a:p>
          <a:p>
            <a:pPr>
              <a:spcBef>
                <a:spcPts val="100"/>
              </a:spcBef>
              <a:spcAft>
                <a:spcPts val="100"/>
              </a:spcAft>
            </a:pPr>
            <a:r>
              <a:rPr lang="ja-JP" altLang="en-US" dirty="0" smtClean="0">
                <a:latin typeface="+mn-ea"/>
                <a:ea typeface="+mn-ea"/>
              </a:rPr>
              <a:t>「未来社会の実験場」として</a:t>
            </a:r>
            <a:r>
              <a:rPr lang="ja-JP" altLang="ja-JP" dirty="0" smtClean="0">
                <a:latin typeface="+mn-ea"/>
                <a:ea typeface="+mn-ea"/>
              </a:rPr>
              <a:t>生活</a:t>
            </a:r>
            <a:r>
              <a:rPr lang="ja-JP" altLang="ja-JP" dirty="0">
                <a:latin typeface="+mn-ea"/>
                <a:ea typeface="+mn-ea"/>
              </a:rPr>
              <a:t>の質（</a:t>
            </a:r>
            <a:r>
              <a:rPr lang="en-US" altLang="ja-JP" dirty="0">
                <a:latin typeface="+mn-ea"/>
                <a:ea typeface="+mn-ea"/>
              </a:rPr>
              <a:t>QOL</a:t>
            </a:r>
            <a:r>
              <a:rPr lang="ja-JP" altLang="ja-JP" dirty="0">
                <a:latin typeface="+mn-ea"/>
                <a:ea typeface="+mn-ea"/>
              </a:rPr>
              <a:t>）を高める最先端技術の実践・実証、体験の場を創出</a:t>
            </a:r>
            <a:endParaRPr lang="ja-JP" altLang="en-US" dirty="0">
              <a:latin typeface="+mn-ea"/>
              <a:ea typeface="+mn-ea"/>
            </a:endParaRPr>
          </a:p>
          <a:p>
            <a:pPr>
              <a:spcBef>
                <a:spcPts val="100"/>
              </a:spcBef>
              <a:spcAft>
                <a:spcPts val="100"/>
              </a:spcAft>
            </a:pPr>
            <a:endParaRPr lang="ja-JP" altLang="en-US" dirty="0">
              <a:latin typeface="+mn-ea"/>
              <a:ea typeface="+mn-ea"/>
            </a:endParaRPr>
          </a:p>
        </p:txBody>
      </p:sp>
      <p:sp>
        <p:nvSpPr>
          <p:cNvPr id="55" name="テキスト ボックス 54"/>
          <p:cNvSpPr txBox="1"/>
          <p:nvPr/>
        </p:nvSpPr>
        <p:spPr>
          <a:xfrm>
            <a:off x="551504" y="1630739"/>
            <a:ext cx="5940000" cy="448228"/>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a:latin typeface="+mn-ea"/>
                <a:ea typeface="+mn-ea"/>
              </a:rPr>
              <a:t>大阪・関西が強みを有する産業や研究機関の研究成果などの実践・実証や、</a:t>
            </a:r>
            <a:r>
              <a:rPr lang="en-US" altLang="ja-JP" sz="1000" dirty="0" err="1">
                <a:latin typeface="+mn-ea"/>
                <a:ea typeface="+mn-ea"/>
              </a:rPr>
              <a:t>IoT</a:t>
            </a:r>
            <a:r>
              <a:rPr lang="ja-JP" altLang="en-US" sz="1000" dirty="0">
                <a:latin typeface="+mn-ea"/>
                <a:ea typeface="+mn-ea"/>
              </a:rPr>
              <a:t>・</a:t>
            </a:r>
            <a:r>
              <a:rPr lang="en-US" altLang="ja-JP" sz="1000" dirty="0">
                <a:latin typeface="+mn-ea"/>
                <a:ea typeface="+mn-ea"/>
              </a:rPr>
              <a:t>AI</a:t>
            </a:r>
            <a:r>
              <a:rPr lang="ja-JP" altLang="en-US" sz="1000" dirty="0">
                <a:latin typeface="+mn-ea"/>
                <a:ea typeface="+mn-ea"/>
              </a:rPr>
              <a:t>などの最先端の</a:t>
            </a:r>
            <a:r>
              <a:rPr lang="en-US" altLang="ja-JP" sz="1000" dirty="0">
                <a:latin typeface="+mn-ea"/>
                <a:ea typeface="+mn-ea"/>
              </a:rPr>
              <a:t>ICT</a:t>
            </a:r>
            <a:r>
              <a:rPr lang="ja-JP" altLang="en-US" sz="1000" dirty="0">
                <a:latin typeface="+mn-ea"/>
                <a:ea typeface="+mn-ea"/>
              </a:rPr>
              <a:t>技術を活用し、快適で利便性の高い空間、質の高いサービスを提供するスマートなまちづくり</a:t>
            </a:r>
            <a:r>
              <a:rPr lang="ja-JP" altLang="en-US" sz="1000" dirty="0" smtClean="0">
                <a:latin typeface="+mn-ea"/>
                <a:ea typeface="+mn-ea"/>
              </a:rPr>
              <a:t>を実現</a:t>
            </a:r>
            <a:r>
              <a:rPr lang="ja-JP" altLang="en-US" sz="1000" dirty="0">
                <a:latin typeface="+mn-ea"/>
                <a:ea typeface="+mn-ea"/>
              </a:rPr>
              <a:t>する。</a:t>
            </a:r>
          </a:p>
        </p:txBody>
      </p:sp>
    </p:spTree>
    <p:extLst>
      <p:ext uri="{BB962C8B-B14F-4D97-AF65-F5344CB8AC3E}">
        <p14:creationId xmlns:p14="http://schemas.microsoft.com/office/powerpoint/2010/main" val="3907706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33</a:t>
            </a:fld>
            <a:endParaRPr lang="ja-JP" altLang="en-US" dirty="0">
              <a:solidFill>
                <a:prstClr val="black"/>
              </a:solidFill>
            </a:endParaRPr>
          </a:p>
        </p:txBody>
      </p:sp>
      <p:sp>
        <p:nvSpPr>
          <p:cNvPr id="29"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２－３－②</a:t>
            </a:r>
            <a:r>
              <a:rPr lang="ja-JP" altLang="en-US" sz="1400" dirty="0">
                <a:solidFill>
                  <a:prstClr val="black"/>
                </a:solidFill>
                <a:latin typeface="+mn-ea"/>
                <a:cs typeface="Meiryo UI" pitchFamily="50" charset="-128"/>
              </a:rPr>
              <a:t>．</a:t>
            </a:r>
            <a:r>
              <a:rPr lang="ja-JP" altLang="en-US" sz="1400" dirty="0" smtClean="0">
                <a:latin typeface="+mn-ea"/>
              </a:rPr>
              <a:t>大阪</a:t>
            </a:r>
            <a:r>
              <a:rPr lang="ja-JP" altLang="en-US" sz="1400" dirty="0">
                <a:latin typeface="+mn-ea"/>
              </a:rPr>
              <a:t>ＩＲの魅力を高める取組み</a:t>
            </a:r>
            <a:endParaRPr lang="en-US" altLang="ja-JP" sz="1400" dirty="0">
              <a:latin typeface="+mn-ea"/>
            </a:endParaRPr>
          </a:p>
          <a:p>
            <a:r>
              <a:rPr lang="ja-JP" altLang="en-US" sz="1400" dirty="0">
                <a:latin typeface="+mn-ea"/>
              </a:rPr>
              <a:t>　</a:t>
            </a:r>
            <a:r>
              <a:rPr lang="ja-JP" altLang="en-US" sz="1400" dirty="0" smtClean="0">
                <a:latin typeface="+mn-ea"/>
              </a:rPr>
              <a:t>　＜次世代を担うグローバルな人材の育成＞</a:t>
            </a:r>
            <a:endParaRPr lang="ja-JP" altLang="en-US" sz="1400" dirty="0">
              <a:latin typeface="+mn-ea"/>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0706"/>
          <a:stretch/>
        </p:blipFill>
        <p:spPr>
          <a:xfrm>
            <a:off x="4216275" y="4852648"/>
            <a:ext cx="1405749" cy="1055007"/>
          </a:xfrm>
          <a:prstGeom prst="rect">
            <a:avLst/>
          </a:prstGeom>
        </p:spPr>
      </p:pic>
      <p:sp>
        <p:nvSpPr>
          <p:cNvPr id="3" name="テキスト ボックス 2"/>
          <p:cNvSpPr txBox="1"/>
          <p:nvPr/>
        </p:nvSpPr>
        <p:spPr>
          <a:xfrm>
            <a:off x="407877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ja-JP" altLang="en-US" dirty="0">
                <a:effectLst>
                  <a:glow>
                    <a:prstClr val="white"/>
                  </a:glow>
                </a:effectLst>
              </a:rPr>
              <a:t>教育機関での</a:t>
            </a:r>
            <a:r>
              <a:rPr lang="ja-JP" altLang="en-US" dirty="0" smtClean="0">
                <a:effectLst>
                  <a:glow>
                    <a:prstClr val="white"/>
                  </a:glow>
                </a:effectLst>
              </a:rPr>
              <a:t>講義</a:t>
            </a:r>
            <a:r>
              <a:rPr lang="en-US" altLang="ja-JP" baseline="30000" dirty="0" smtClean="0">
                <a:effectLst>
                  <a:glow>
                    <a:prstClr val="white"/>
                  </a:glow>
                </a:effectLst>
              </a:rPr>
              <a:t>83</a:t>
            </a:r>
            <a:endParaRPr lang="ja-JP" altLang="en-US" baseline="30000" dirty="0">
              <a:effectLst>
                <a:glow>
                  <a:prstClr val="white"/>
                </a:glow>
              </a:effectLst>
            </a:endParaRPr>
          </a:p>
        </p:txBody>
      </p:sp>
      <p:sp>
        <p:nvSpPr>
          <p:cNvPr id="15" name="テキスト ボックス 14"/>
          <p:cNvSpPr txBox="1"/>
          <p:nvPr/>
        </p:nvSpPr>
        <p:spPr>
          <a:xfrm>
            <a:off x="1448093" y="5880847"/>
            <a:ext cx="1680754" cy="230832"/>
          </a:xfrm>
          <a:prstGeom prst="rect">
            <a:avLst/>
          </a:prstGeom>
        </p:spPr>
        <p:txBody>
          <a:bodyPr wrap="square">
            <a:spAutoFit/>
          </a:bodyPr>
          <a:lstStyle>
            <a:defPPr>
              <a:defRPr lang="ja-JP"/>
            </a:defPPr>
            <a:lvl1pPr algn="ctr">
              <a:tabLst>
                <a:tab pos="5748655" algn="l"/>
              </a:tabLst>
              <a:defRPr sz="900" b="1" cap="small">
                <a:solidFill>
                  <a:srgbClr val="012169"/>
                </a:solidFill>
                <a:effectLst>
                  <a:glow rad="228600">
                    <a:prstClr val="white">
                      <a:alpha val="87000"/>
                    </a:prstClr>
                  </a:glow>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Times New Roman" panose="02020603050405020304" pitchFamily="18" charset="0"/>
              </a:defRPr>
            </a:lvl1pPr>
          </a:lstStyle>
          <a:p>
            <a:r>
              <a:rPr lang="en-US" altLang="ja-JP" dirty="0" smtClean="0">
                <a:effectLst>
                  <a:glow>
                    <a:prstClr val="white"/>
                  </a:glow>
                </a:effectLst>
              </a:rPr>
              <a:t>IR</a:t>
            </a:r>
            <a:r>
              <a:rPr lang="ja-JP" altLang="en-US" dirty="0" smtClean="0">
                <a:effectLst>
                  <a:glow>
                    <a:prstClr val="white"/>
                  </a:glow>
                </a:effectLst>
              </a:rPr>
              <a:t>施設</a:t>
            </a:r>
            <a:r>
              <a:rPr lang="ja-JP" altLang="en-US" dirty="0">
                <a:effectLst>
                  <a:glow>
                    <a:prstClr val="white"/>
                  </a:glow>
                </a:effectLst>
              </a:rPr>
              <a:t>での</a:t>
            </a:r>
            <a:r>
              <a:rPr lang="ja-JP" altLang="en-US" dirty="0" smtClean="0">
                <a:effectLst>
                  <a:glow>
                    <a:prstClr val="white"/>
                  </a:glow>
                </a:effectLst>
              </a:rPr>
              <a:t>実習</a:t>
            </a:r>
            <a:r>
              <a:rPr lang="en-US" altLang="ja-JP" baseline="30000" dirty="0" smtClean="0">
                <a:effectLst>
                  <a:glow>
                    <a:prstClr val="white"/>
                  </a:glow>
                </a:effectLst>
              </a:rPr>
              <a:t>82</a:t>
            </a:r>
            <a:endParaRPr lang="ja-JP" altLang="en-US" baseline="30000" dirty="0">
              <a:effectLst>
                <a:glow>
                  <a:prstClr val="white"/>
                </a:glow>
              </a:effectLst>
            </a:endParaRPr>
          </a:p>
        </p:txBody>
      </p:sp>
      <p:sp>
        <p:nvSpPr>
          <p:cNvPr id="37" name="テキスト プレースホルダー 2"/>
          <p:cNvSpPr txBox="1">
            <a:spLocks/>
          </p:cNvSpPr>
          <p:nvPr/>
        </p:nvSpPr>
        <p:spPr bwMode="gray">
          <a:xfrm>
            <a:off x="436874" y="6056424"/>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rPr>
              <a:t>【</a:t>
            </a:r>
            <a:r>
              <a:rPr lang="ja-JP" altLang="en-US" sz="1400" dirty="0" smtClean="0">
                <a:solidFill>
                  <a:prstClr val="black"/>
                </a:solidFill>
              </a:rPr>
              <a:t>参考</a:t>
            </a:r>
            <a:r>
              <a:rPr lang="en-US" altLang="ja-JP" sz="1400" dirty="0" smtClean="0">
                <a:solidFill>
                  <a:prstClr val="black"/>
                </a:solidFill>
              </a:rPr>
              <a:t>】</a:t>
            </a:r>
            <a:r>
              <a:rPr lang="ja-JP" altLang="en-US" sz="1400" dirty="0" smtClean="0">
                <a:solidFill>
                  <a:prstClr val="black"/>
                </a:solidFill>
              </a:rPr>
              <a:t>人材育成に関する海外事例</a:t>
            </a:r>
            <a:endParaRPr lang="ja-JP" altLang="en-US" sz="1400" dirty="0">
              <a:solidFill>
                <a:prstClr val="black"/>
              </a:solidFill>
            </a:endParaRPr>
          </a:p>
        </p:txBody>
      </p:sp>
      <p:cxnSp>
        <p:nvCxnSpPr>
          <p:cNvPr id="43" name="直線コネクタ 42"/>
          <p:cNvCxnSpPr/>
          <p:nvPr/>
        </p:nvCxnSpPr>
        <p:spPr>
          <a:xfrm>
            <a:off x="431479" y="6465168"/>
            <a:ext cx="5984875"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38" name="テキスト ボックス 37"/>
          <p:cNvSpPr txBox="1"/>
          <p:nvPr/>
        </p:nvSpPr>
        <p:spPr>
          <a:xfrm>
            <a:off x="658702" y="2144688"/>
            <a:ext cx="5572932" cy="67232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a:spcBef>
                <a:spcPts val="300"/>
              </a:spcBef>
            </a:pPr>
            <a:r>
              <a:rPr lang="ja-JP" altLang="en-US" dirty="0" smtClean="0">
                <a:latin typeface="+mn-ea"/>
                <a:ea typeface="+mn-ea"/>
              </a:rPr>
              <a:t>事業者による高度な人材育成の一環として大学等教育機関を活用</a:t>
            </a:r>
            <a:endParaRPr lang="en-US" altLang="ja-JP" dirty="0" smtClean="0">
              <a:latin typeface="+mn-ea"/>
              <a:ea typeface="+mn-ea"/>
            </a:endParaRPr>
          </a:p>
          <a:p>
            <a:pPr>
              <a:spcBef>
                <a:spcPts val="300"/>
              </a:spcBef>
            </a:pPr>
            <a:r>
              <a:rPr lang="ja-JP" altLang="en-US" dirty="0">
                <a:latin typeface="+mn-ea"/>
                <a:ea typeface="+mn-ea"/>
              </a:rPr>
              <a:t>質</a:t>
            </a:r>
            <a:r>
              <a:rPr lang="ja-JP" altLang="en-US" dirty="0" smtClean="0">
                <a:latin typeface="+mn-ea"/>
                <a:ea typeface="+mn-ea"/>
              </a:rPr>
              <a:t>の高い観光人材の育成をめざす大学等教育機関が観光ビジネスのノウハウを有し実践するＩＲを実習先として活用</a:t>
            </a:r>
            <a:endParaRPr lang="en-US" altLang="ja-JP" dirty="0" smtClean="0">
              <a:latin typeface="+mn-ea"/>
              <a:ea typeface="+mn-ea"/>
            </a:endParaRPr>
          </a:p>
          <a:p>
            <a:pPr>
              <a:spcBef>
                <a:spcPts val="300"/>
              </a:spcBef>
            </a:pPr>
            <a:r>
              <a:rPr lang="ja-JP" altLang="en-US" dirty="0" smtClean="0">
                <a:latin typeface="+mn-ea"/>
                <a:ea typeface="+mn-ea"/>
              </a:rPr>
              <a:t>ＩＲ立地による大規模な雇用需要への対応に向けた事業者と教育機関等の連携</a:t>
            </a:r>
            <a:endParaRPr lang="en-US" altLang="ja-JP" dirty="0" smtClean="0">
              <a:latin typeface="+mn-ea"/>
              <a:ea typeface="+mn-ea"/>
            </a:endParaRPr>
          </a:p>
        </p:txBody>
      </p:sp>
      <p:sp>
        <p:nvSpPr>
          <p:cNvPr id="51" name="円/楕円 50"/>
          <p:cNvSpPr/>
          <p:nvPr/>
        </p:nvSpPr>
        <p:spPr bwMode="gray">
          <a:xfrm>
            <a:off x="1090422" y="3261936"/>
            <a:ext cx="1836000" cy="878120"/>
          </a:xfrm>
          <a:prstGeom prst="ellipse">
            <a:avLst/>
          </a:prstGeom>
          <a:no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600" b="1" dirty="0" smtClean="0">
                <a:solidFill>
                  <a:srgbClr val="DA291C"/>
                </a:solidFill>
                <a:latin typeface="+mn-ea"/>
              </a:rPr>
              <a:t>ＩＲ</a:t>
            </a:r>
            <a:endParaRPr kumimoji="1" lang="en-US" altLang="ja-JP" sz="1600" b="1" dirty="0" smtClean="0">
              <a:solidFill>
                <a:srgbClr val="DA291C"/>
              </a:solidFill>
              <a:latin typeface="+mn-ea"/>
            </a:endParaRPr>
          </a:p>
        </p:txBody>
      </p:sp>
      <p:sp>
        <p:nvSpPr>
          <p:cNvPr id="52" name="円/楕円 51"/>
          <p:cNvSpPr/>
          <p:nvPr/>
        </p:nvSpPr>
        <p:spPr bwMode="gray">
          <a:xfrm>
            <a:off x="3841665" y="3765992"/>
            <a:ext cx="2210529" cy="878120"/>
          </a:xfrm>
          <a:prstGeom prst="ellipse">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latin typeface="+mn-ea"/>
              </a:rPr>
              <a:t>大学などの教育機関</a:t>
            </a:r>
            <a:endParaRPr lang="en-US" altLang="ja-JP" sz="1100" b="1" dirty="0" smtClean="0">
              <a:latin typeface="+mn-ea"/>
            </a:endParaRPr>
          </a:p>
        </p:txBody>
      </p:sp>
      <p:sp>
        <p:nvSpPr>
          <p:cNvPr id="53" name="左右矢印 52"/>
          <p:cNvSpPr/>
          <p:nvPr/>
        </p:nvSpPr>
        <p:spPr bwMode="gray">
          <a:xfrm>
            <a:off x="3111925" y="3648871"/>
            <a:ext cx="987951" cy="465399"/>
          </a:xfrm>
          <a:prstGeom prst="leftRightArrow">
            <a:avLst/>
          </a:prstGeom>
          <a:solidFill>
            <a:schemeClr val="accent4"/>
          </a:solidFill>
          <a:ln>
            <a:solidFill>
              <a:schemeClr val="accent4"/>
            </a:solidFill>
          </a:ln>
        </p:spPr>
        <p:txBody>
          <a:bodyPr wrap="square" lIns="36000" tIns="36000" rIns="36000" bIns="36000" rtlCol="0" anchor="ctr" anchorCtr="0">
            <a:spAutoFit/>
          </a:bodyPr>
          <a:lstStyle/>
          <a:p>
            <a:pPr algn="ctr">
              <a:buSzPct val="100000"/>
            </a:pPr>
            <a:r>
              <a:rPr lang="ja-JP" altLang="en-US" sz="1050" b="1" dirty="0">
                <a:solidFill>
                  <a:schemeClr val="bg1"/>
                </a:solidFill>
                <a:latin typeface="+mn-ea"/>
              </a:rPr>
              <a:t>連携</a:t>
            </a:r>
          </a:p>
        </p:txBody>
      </p:sp>
      <p:sp>
        <p:nvSpPr>
          <p:cNvPr id="54" name="テキスト ボックス 53"/>
          <p:cNvSpPr txBox="1"/>
          <p:nvPr/>
        </p:nvSpPr>
        <p:spPr>
          <a:xfrm>
            <a:off x="2672316" y="3296816"/>
            <a:ext cx="1885155" cy="39586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1050" b="1" dirty="0" smtClean="0">
                <a:latin typeface="+mn-ea"/>
              </a:rPr>
              <a:t>教育と実践の場の</a:t>
            </a:r>
            <a:endParaRPr kumimoji="1" lang="en-US" altLang="ja-JP" sz="1050" b="1" dirty="0" smtClean="0">
              <a:latin typeface="+mn-ea"/>
            </a:endParaRPr>
          </a:p>
          <a:p>
            <a:pPr algn="ctr">
              <a:spcBef>
                <a:spcPts val="0"/>
              </a:spcBef>
              <a:buSzPct val="100000"/>
            </a:pPr>
            <a:r>
              <a:rPr kumimoji="1" lang="ja-JP" altLang="en-US" sz="1050" b="1" dirty="0" smtClean="0">
                <a:latin typeface="+mn-ea"/>
              </a:rPr>
              <a:t>一体化</a:t>
            </a:r>
          </a:p>
        </p:txBody>
      </p:sp>
      <p:sp>
        <p:nvSpPr>
          <p:cNvPr id="55" name="左大かっこ 54"/>
          <p:cNvSpPr/>
          <p:nvPr/>
        </p:nvSpPr>
        <p:spPr>
          <a:xfrm rot="16200000">
            <a:off x="3413866" y="1927284"/>
            <a:ext cx="111456" cy="4794194"/>
          </a:xfrm>
          <a:prstGeom prst="leftBracket">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56" name="下矢印 55"/>
          <p:cNvSpPr/>
          <p:nvPr/>
        </p:nvSpPr>
        <p:spPr bwMode="gray">
          <a:xfrm>
            <a:off x="3252834" y="4384908"/>
            <a:ext cx="741943" cy="173172"/>
          </a:xfrm>
          <a:prstGeom prst="downArrow">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latin typeface="+mn-ea"/>
            </a:endParaRPr>
          </a:p>
        </p:txBody>
      </p:sp>
      <p:sp>
        <p:nvSpPr>
          <p:cNvPr id="57" name="角丸四角形 56"/>
          <p:cNvSpPr/>
          <p:nvPr/>
        </p:nvSpPr>
        <p:spPr bwMode="gray">
          <a:xfrm>
            <a:off x="1435009" y="3851304"/>
            <a:ext cx="1350910" cy="489060"/>
          </a:xfrm>
          <a:prstGeom prst="roundRect">
            <a:avLst/>
          </a:prstGeom>
          <a:solidFill>
            <a:schemeClr val="accent1">
              <a:lumMod val="20000"/>
              <a:lumOff val="80000"/>
            </a:schemeClr>
          </a:solidFill>
          <a:ln>
            <a:solidFill>
              <a:schemeClr val="accent1"/>
            </a:solidFill>
          </a:ln>
        </p:spPr>
        <p:txBody>
          <a:bodyPr wrap="square" lIns="36000" tIns="36000" rIns="36000" bIns="36000" rtlCol="0" anchor="ctr" anchorCtr="0">
            <a:spAutoFit/>
          </a:bodyPr>
          <a:lstStyle/>
          <a:p>
            <a:pPr>
              <a:buSzPct val="100000"/>
            </a:pPr>
            <a:r>
              <a:rPr lang="ja-JP" altLang="en-US" sz="800" u="sng" dirty="0">
                <a:latin typeface="+mn-ea"/>
              </a:rPr>
              <a:t>ニーズ</a:t>
            </a:r>
            <a:endParaRPr lang="en-US" altLang="ja-JP" sz="800" u="sng" dirty="0">
              <a:latin typeface="+mn-ea"/>
            </a:endParaRPr>
          </a:p>
          <a:p>
            <a:pPr marL="85725" indent="-85725">
              <a:buSzPct val="100000"/>
              <a:buFont typeface="Arial" panose="020B0604020202020204" pitchFamily="34" charset="0"/>
              <a:buChar char="•"/>
            </a:pPr>
            <a:r>
              <a:rPr lang="ja-JP" altLang="en-US" sz="800" dirty="0">
                <a:latin typeface="+mn-ea"/>
              </a:rPr>
              <a:t>質の高いサービス</a:t>
            </a:r>
            <a:endParaRPr lang="en-US" altLang="ja-JP" sz="800" dirty="0">
              <a:latin typeface="+mn-ea"/>
            </a:endParaRPr>
          </a:p>
          <a:p>
            <a:pPr marL="85725" indent="-85725">
              <a:buSzPct val="100000"/>
              <a:buFont typeface="Arial" panose="020B0604020202020204" pitchFamily="34" charset="0"/>
              <a:buChar char="•"/>
            </a:pPr>
            <a:r>
              <a:rPr lang="ja-JP" altLang="en-US" sz="800" dirty="0">
                <a:latin typeface="+mn-ea"/>
              </a:rPr>
              <a:t>経営に関わる高度な知識</a:t>
            </a:r>
          </a:p>
        </p:txBody>
      </p:sp>
      <p:sp>
        <p:nvSpPr>
          <p:cNvPr id="58" name="正方形/長方形 29"/>
          <p:cNvSpPr>
            <a:spLocks noChangeAspect="1"/>
          </p:cNvSpPr>
          <p:nvPr/>
        </p:nvSpPr>
        <p:spPr bwMode="gray">
          <a:xfrm>
            <a:off x="4581875" y="3297247"/>
            <a:ext cx="698613" cy="803749"/>
          </a:xfrm>
          <a:custGeom>
            <a:avLst/>
            <a:gdLst/>
            <a:ahLst/>
            <a:cxnLst/>
            <a:rect l="l" t="t" r="r" b="b"/>
            <a:pathLst>
              <a:path w="366790" h="900000">
                <a:moveTo>
                  <a:pt x="239958" y="783362"/>
                </a:moveTo>
                <a:lnTo>
                  <a:pt x="239958" y="839243"/>
                </a:lnTo>
                <a:lnTo>
                  <a:pt x="285677" y="839243"/>
                </a:lnTo>
                <a:lnTo>
                  <a:pt x="285677" y="783362"/>
                </a:lnTo>
                <a:close/>
                <a:moveTo>
                  <a:pt x="160536" y="783362"/>
                </a:moveTo>
                <a:lnTo>
                  <a:pt x="160536" y="839243"/>
                </a:lnTo>
                <a:lnTo>
                  <a:pt x="206255" y="839243"/>
                </a:lnTo>
                <a:lnTo>
                  <a:pt x="206255" y="783362"/>
                </a:lnTo>
                <a:close/>
                <a:moveTo>
                  <a:pt x="81114" y="783362"/>
                </a:moveTo>
                <a:lnTo>
                  <a:pt x="81114" y="839243"/>
                </a:lnTo>
                <a:lnTo>
                  <a:pt x="126833" y="839243"/>
                </a:lnTo>
                <a:lnTo>
                  <a:pt x="126833" y="783362"/>
                </a:lnTo>
                <a:close/>
                <a:moveTo>
                  <a:pt x="239958" y="696061"/>
                </a:moveTo>
                <a:lnTo>
                  <a:pt x="239958" y="751942"/>
                </a:lnTo>
                <a:lnTo>
                  <a:pt x="285677" y="751942"/>
                </a:lnTo>
                <a:lnTo>
                  <a:pt x="285677" y="696061"/>
                </a:lnTo>
                <a:close/>
                <a:moveTo>
                  <a:pt x="160536" y="696061"/>
                </a:moveTo>
                <a:lnTo>
                  <a:pt x="160536" y="751942"/>
                </a:lnTo>
                <a:lnTo>
                  <a:pt x="206255" y="751942"/>
                </a:lnTo>
                <a:lnTo>
                  <a:pt x="206255" y="696061"/>
                </a:lnTo>
                <a:close/>
                <a:moveTo>
                  <a:pt x="81114" y="696061"/>
                </a:moveTo>
                <a:lnTo>
                  <a:pt x="81114" y="751942"/>
                </a:lnTo>
                <a:lnTo>
                  <a:pt x="126833" y="751942"/>
                </a:lnTo>
                <a:lnTo>
                  <a:pt x="126833" y="696061"/>
                </a:lnTo>
                <a:close/>
                <a:moveTo>
                  <a:pt x="239958" y="608762"/>
                </a:moveTo>
                <a:lnTo>
                  <a:pt x="239958" y="664643"/>
                </a:lnTo>
                <a:lnTo>
                  <a:pt x="285677" y="664643"/>
                </a:lnTo>
                <a:lnTo>
                  <a:pt x="285677" y="608762"/>
                </a:lnTo>
                <a:close/>
                <a:moveTo>
                  <a:pt x="160536" y="608762"/>
                </a:moveTo>
                <a:lnTo>
                  <a:pt x="160536" y="664643"/>
                </a:lnTo>
                <a:lnTo>
                  <a:pt x="206255" y="664643"/>
                </a:lnTo>
                <a:lnTo>
                  <a:pt x="206255" y="608762"/>
                </a:lnTo>
                <a:close/>
                <a:moveTo>
                  <a:pt x="81114" y="608762"/>
                </a:moveTo>
                <a:lnTo>
                  <a:pt x="81114" y="664643"/>
                </a:lnTo>
                <a:lnTo>
                  <a:pt x="126833" y="664643"/>
                </a:lnTo>
                <a:lnTo>
                  <a:pt x="126833" y="608762"/>
                </a:lnTo>
                <a:close/>
                <a:moveTo>
                  <a:pt x="239958" y="521463"/>
                </a:moveTo>
                <a:lnTo>
                  <a:pt x="239958" y="577344"/>
                </a:lnTo>
                <a:lnTo>
                  <a:pt x="285677" y="577344"/>
                </a:lnTo>
                <a:lnTo>
                  <a:pt x="285677" y="521463"/>
                </a:lnTo>
                <a:close/>
                <a:moveTo>
                  <a:pt x="160536" y="521463"/>
                </a:moveTo>
                <a:lnTo>
                  <a:pt x="160536" y="577344"/>
                </a:lnTo>
                <a:lnTo>
                  <a:pt x="206255" y="577344"/>
                </a:lnTo>
                <a:lnTo>
                  <a:pt x="206255" y="521463"/>
                </a:lnTo>
                <a:close/>
                <a:moveTo>
                  <a:pt x="81114" y="521463"/>
                </a:moveTo>
                <a:lnTo>
                  <a:pt x="81114" y="577344"/>
                </a:lnTo>
                <a:lnTo>
                  <a:pt x="126833" y="577344"/>
                </a:lnTo>
                <a:lnTo>
                  <a:pt x="126833" y="521463"/>
                </a:lnTo>
                <a:close/>
                <a:moveTo>
                  <a:pt x="239958" y="434164"/>
                </a:moveTo>
                <a:lnTo>
                  <a:pt x="239958" y="490045"/>
                </a:lnTo>
                <a:lnTo>
                  <a:pt x="285677" y="490045"/>
                </a:lnTo>
                <a:lnTo>
                  <a:pt x="285677" y="434164"/>
                </a:lnTo>
                <a:close/>
                <a:moveTo>
                  <a:pt x="160536" y="434164"/>
                </a:moveTo>
                <a:lnTo>
                  <a:pt x="160536" y="490045"/>
                </a:lnTo>
                <a:lnTo>
                  <a:pt x="206255" y="490045"/>
                </a:lnTo>
                <a:lnTo>
                  <a:pt x="206255" y="434164"/>
                </a:lnTo>
                <a:close/>
                <a:moveTo>
                  <a:pt x="81114" y="434164"/>
                </a:moveTo>
                <a:lnTo>
                  <a:pt x="81114" y="490045"/>
                </a:lnTo>
                <a:lnTo>
                  <a:pt x="126833" y="490045"/>
                </a:lnTo>
                <a:lnTo>
                  <a:pt x="126833" y="434164"/>
                </a:lnTo>
                <a:close/>
                <a:moveTo>
                  <a:pt x="239958" y="346865"/>
                </a:moveTo>
                <a:lnTo>
                  <a:pt x="239958" y="402746"/>
                </a:lnTo>
                <a:lnTo>
                  <a:pt x="285677" y="402746"/>
                </a:lnTo>
                <a:lnTo>
                  <a:pt x="285677" y="346865"/>
                </a:lnTo>
                <a:close/>
                <a:moveTo>
                  <a:pt x="160536" y="346865"/>
                </a:moveTo>
                <a:lnTo>
                  <a:pt x="160536" y="402746"/>
                </a:lnTo>
                <a:lnTo>
                  <a:pt x="206255" y="402746"/>
                </a:lnTo>
                <a:lnTo>
                  <a:pt x="206255" y="346865"/>
                </a:lnTo>
                <a:close/>
                <a:moveTo>
                  <a:pt x="81114" y="346865"/>
                </a:moveTo>
                <a:lnTo>
                  <a:pt x="81114" y="402746"/>
                </a:lnTo>
                <a:lnTo>
                  <a:pt x="126833" y="402746"/>
                </a:lnTo>
                <a:lnTo>
                  <a:pt x="126833" y="346865"/>
                </a:lnTo>
                <a:close/>
                <a:moveTo>
                  <a:pt x="239958" y="259566"/>
                </a:moveTo>
                <a:lnTo>
                  <a:pt x="239958" y="315447"/>
                </a:lnTo>
                <a:lnTo>
                  <a:pt x="285677" y="315447"/>
                </a:lnTo>
                <a:lnTo>
                  <a:pt x="285677" y="259566"/>
                </a:lnTo>
                <a:close/>
                <a:moveTo>
                  <a:pt x="160536" y="259566"/>
                </a:moveTo>
                <a:lnTo>
                  <a:pt x="160536" y="315447"/>
                </a:lnTo>
                <a:lnTo>
                  <a:pt x="206255" y="315447"/>
                </a:lnTo>
                <a:lnTo>
                  <a:pt x="206255" y="259566"/>
                </a:lnTo>
                <a:close/>
                <a:moveTo>
                  <a:pt x="81114" y="259566"/>
                </a:moveTo>
                <a:lnTo>
                  <a:pt x="81114" y="315447"/>
                </a:lnTo>
                <a:lnTo>
                  <a:pt x="126833" y="315447"/>
                </a:lnTo>
                <a:lnTo>
                  <a:pt x="126833" y="259566"/>
                </a:lnTo>
                <a:close/>
                <a:moveTo>
                  <a:pt x="239958" y="172267"/>
                </a:moveTo>
                <a:lnTo>
                  <a:pt x="239958" y="228148"/>
                </a:lnTo>
                <a:lnTo>
                  <a:pt x="285677" y="228148"/>
                </a:lnTo>
                <a:lnTo>
                  <a:pt x="285677" y="172267"/>
                </a:lnTo>
                <a:close/>
                <a:moveTo>
                  <a:pt x="160536" y="172267"/>
                </a:moveTo>
                <a:lnTo>
                  <a:pt x="160536" y="228148"/>
                </a:lnTo>
                <a:lnTo>
                  <a:pt x="206255" y="228148"/>
                </a:lnTo>
                <a:lnTo>
                  <a:pt x="206255" y="172267"/>
                </a:lnTo>
                <a:close/>
                <a:moveTo>
                  <a:pt x="81114" y="172267"/>
                </a:moveTo>
                <a:lnTo>
                  <a:pt x="81114" y="228148"/>
                </a:lnTo>
                <a:lnTo>
                  <a:pt x="126833" y="228148"/>
                </a:lnTo>
                <a:lnTo>
                  <a:pt x="126833" y="172267"/>
                </a:lnTo>
                <a:close/>
                <a:moveTo>
                  <a:pt x="239958" y="84968"/>
                </a:moveTo>
                <a:lnTo>
                  <a:pt x="239958" y="140849"/>
                </a:lnTo>
                <a:lnTo>
                  <a:pt x="285677" y="140849"/>
                </a:lnTo>
                <a:lnTo>
                  <a:pt x="285677" y="84968"/>
                </a:lnTo>
                <a:close/>
                <a:moveTo>
                  <a:pt x="160536" y="84968"/>
                </a:moveTo>
                <a:lnTo>
                  <a:pt x="160536" y="140849"/>
                </a:lnTo>
                <a:lnTo>
                  <a:pt x="206255" y="140849"/>
                </a:lnTo>
                <a:lnTo>
                  <a:pt x="206255" y="84968"/>
                </a:lnTo>
                <a:close/>
                <a:moveTo>
                  <a:pt x="81114" y="84968"/>
                </a:moveTo>
                <a:lnTo>
                  <a:pt x="81114" y="140849"/>
                </a:lnTo>
                <a:lnTo>
                  <a:pt x="126833" y="140849"/>
                </a:lnTo>
                <a:lnTo>
                  <a:pt x="126833" y="84968"/>
                </a:lnTo>
                <a:close/>
                <a:moveTo>
                  <a:pt x="67251" y="0"/>
                </a:moveTo>
                <a:lnTo>
                  <a:pt x="234012" y="0"/>
                </a:lnTo>
                <a:lnTo>
                  <a:pt x="234012" y="23762"/>
                </a:lnTo>
                <a:lnTo>
                  <a:pt x="343743" y="23762"/>
                </a:lnTo>
                <a:lnTo>
                  <a:pt x="343743" y="56522"/>
                </a:lnTo>
                <a:lnTo>
                  <a:pt x="334022" y="56522"/>
                </a:lnTo>
                <a:lnTo>
                  <a:pt x="334022" y="841387"/>
                </a:lnTo>
                <a:lnTo>
                  <a:pt x="366790" y="841387"/>
                </a:lnTo>
                <a:lnTo>
                  <a:pt x="366790" y="900000"/>
                </a:lnTo>
                <a:lnTo>
                  <a:pt x="0" y="900000"/>
                </a:lnTo>
                <a:lnTo>
                  <a:pt x="0" y="841387"/>
                </a:lnTo>
                <a:lnTo>
                  <a:pt x="32769" y="841387"/>
                </a:lnTo>
                <a:lnTo>
                  <a:pt x="32769" y="56522"/>
                </a:lnTo>
                <a:lnTo>
                  <a:pt x="23048" y="56522"/>
                </a:lnTo>
                <a:lnTo>
                  <a:pt x="23048" y="23762"/>
                </a:lnTo>
                <a:lnTo>
                  <a:pt x="67251" y="23762"/>
                </a:lnTo>
                <a:close/>
              </a:path>
            </a:pathLst>
          </a:cu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800" dirty="0">
              <a:solidFill>
                <a:prstClr val="black"/>
              </a:solidFill>
              <a:latin typeface="+mn-ea"/>
              <a:cs typeface="Open Sans" panose="020B0606030504020204" pitchFamily="34" charset="0"/>
            </a:endParaRPr>
          </a:p>
        </p:txBody>
      </p:sp>
      <p:sp>
        <p:nvSpPr>
          <p:cNvPr id="59" name="角丸四角形 70"/>
          <p:cNvSpPr>
            <a:spLocks noChangeAspect="1"/>
          </p:cNvSpPr>
          <p:nvPr/>
        </p:nvSpPr>
        <p:spPr bwMode="gray">
          <a:xfrm>
            <a:off x="1312055" y="3440597"/>
            <a:ext cx="450143" cy="417600"/>
          </a:xfrm>
          <a:custGeom>
            <a:avLst/>
            <a:gdLst/>
            <a:ahLst/>
            <a:cxnLst/>
            <a:rect l="l" t="t" r="r" b="b"/>
            <a:pathLst>
              <a:path w="900287" h="749356">
                <a:moveTo>
                  <a:pt x="270632" y="152469"/>
                </a:moveTo>
                <a:lnTo>
                  <a:pt x="396802" y="152469"/>
                </a:lnTo>
                <a:cubicBezTo>
                  <a:pt x="418042" y="152469"/>
                  <a:pt x="437069" y="161944"/>
                  <a:pt x="449255" y="177439"/>
                </a:cubicBezTo>
                <a:cubicBezTo>
                  <a:pt x="459038" y="167792"/>
                  <a:pt x="472504" y="161993"/>
                  <a:pt x="487325" y="161993"/>
                </a:cubicBezTo>
                <a:lnTo>
                  <a:pt x="642071" y="161993"/>
                </a:lnTo>
                <a:cubicBezTo>
                  <a:pt x="664634" y="161993"/>
                  <a:pt x="684058" y="175433"/>
                  <a:pt x="692554" y="194843"/>
                </a:cubicBezTo>
                <a:cubicBezTo>
                  <a:pt x="701231" y="188185"/>
                  <a:pt x="712141" y="184868"/>
                  <a:pt x="723826" y="184868"/>
                </a:cubicBezTo>
                <a:lnTo>
                  <a:pt x="837492" y="184868"/>
                </a:lnTo>
                <a:cubicBezTo>
                  <a:pt x="869972" y="184868"/>
                  <a:pt x="896466" y="210492"/>
                  <a:pt x="897385" y="242649"/>
                </a:cubicBezTo>
                <a:cubicBezTo>
                  <a:pt x="899689" y="244379"/>
                  <a:pt x="900287" y="246947"/>
                  <a:pt x="900287" y="249655"/>
                </a:cubicBezTo>
                <a:lnTo>
                  <a:pt x="900287" y="421827"/>
                </a:lnTo>
                <a:cubicBezTo>
                  <a:pt x="900287" y="431761"/>
                  <a:pt x="892233" y="439815"/>
                  <a:pt x="882299" y="439815"/>
                </a:cubicBezTo>
                <a:lnTo>
                  <a:pt x="875075" y="439815"/>
                </a:lnTo>
                <a:cubicBezTo>
                  <a:pt x="865141" y="439815"/>
                  <a:pt x="857087" y="431761"/>
                  <a:pt x="857087" y="421827"/>
                </a:cubicBezTo>
                <a:lnTo>
                  <a:pt x="857087" y="253234"/>
                </a:lnTo>
                <a:lnTo>
                  <a:pt x="834456" y="253234"/>
                </a:lnTo>
                <a:lnTo>
                  <a:pt x="834456" y="649259"/>
                </a:lnTo>
                <a:cubicBezTo>
                  <a:pt x="834456" y="667351"/>
                  <a:pt x="819790" y="682017"/>
                  <a:pt x="801698" y="682017"/>
                </a:cubicBezTo>
                <a:lnTo>
                  <a:pt x="762704" y="682017"/>
                </a:lnTo>
                <a:cubicBezTo>
                  <a:pt x="744612" y="682017"/>
                  <a:pt x="729946" y="667351"/>
                  <a:pt x="729946" y="649259"/>
                </a:cubicBezTo>
                <a:lnTo>
                  <a:pt x="729946" y="253234"/>
                </a:lnTo>
                <a:lnTo>
                  <a:pt x="699830" y="253234"/>
                </a:lnTo>
                <a:lnTo>
                  <a:pt x="699830" y="429104"/>
                </a:lnTo>
                <a:cubicBezTo>
                  <a:pt x="699830" y="435710"/>
                  <a:pt x="694475" y="441065"/>
                  <a:pt x="687869" y="441065"/>
                </a:cubicBezTo>
                <a:lnTo>
                  <a:pt x="673631" y="441065"/>
                </a:lnTo>
                <a:cubicBezTo>
                  <a:pt x="667025" y="441065"/>
                  <a:pt x="661670" y="435710"/>
                  <a:pt x="661670" y="429104"/>
                </a:cubicBezTo>
                <a:lnTo>
                  <a:pt x="661670" y="238754"/>
                </a:lnTo>
                <a:lnTo>
                  <a:pt x="663347" y="234707"/>
                </a:lnTo>
                <a:lnTo>
                  <a:pt x="636302" y="234707"/>
                </a:lnTo>
                <a:lnTo>
                  <a:pt x="636302" y="698421"/>
                </a:lnTo>
                <a:cubicBezTo>
                  <a:pt x="636302" y="722968"/>
                  <a:pt x="616402" y="742868"/>
                  <a:pt x="591855" y="742868"/>
                </a:cubicBezTo>
                <a:lnTo>
                  <a:pt x="538945" y="742868"/>
                </a:lnTo>
                <a:cubicBezTo>
                  <a:pt x="514398" y="742868"/>
                  <a:pt x="494498" y="722968"/>
                  <a:pt x="494498" y="698421"/>
                </a:cubicBezTo>
                <a:lnTo>
                  <a:pt x="494498" y="234707"/>
                </a:lnTo>
                <a:lnTo>
                  <a:pt x="469209" y="234707"/>
                </a:lnTo>
                <a:lnTo>
                  <a:pt x="469209" y="428394"/>
                </a:lnTo>
                <a:cubicBezTo>
                  <a:pt x="469209" y="435062"/>
                  <a:pt x="463803" y="440468"/>
                  <a:pt x="457135" y="440468"/>
                </a:cubicBezTo>
                <a:lnTo>
                  <a:pt x="442763" y="440468"/>
                </a:lnTo>
                <a:cubicBezTo>
                  <a:pt x="436095" y="440468"/>
                  <a:pt x="430689" y="435062"/>
                  <a:pt x="430689" y="428394"/>
                </a:cubicBezTo>
                <a:lnTo>
                  <a:pt x="430689" y="229342"/>
                </a:lnTo>
                <a:lnTo>
                  <a:pt x="431726" y="226839"/>
                </a:lnTo>
                <a:lnTo>
                  <a:pt x="431726" y="224968"/>
                </a:lnTo>
                <a:lnTo>
                  <a:pt x="405321" y="224968"/>
                </a:lnTo>
                <a:lnTo>
                  <a:pt x="405321" y="704909"/>
                </a:lnTo>
                <a:cubicBezTo>
                  <a:pt x="405321" y="729456"/>
                  <a:pt x="385421" y="749356"/>
                  <a:pt x="360874" y="749356"/>
                </a:cubicBezTo>
                <a:lnTo>
                  <a:pt x="307964" y="749356"/>
                </a:lnTo>
                <a:cubicBezTo>
                  <a:pt x="283417" y="749356"/>
                  <a:pt x="263517" y="729456"/>
                  <a:pt x="263517" y="704909"/>
                </a:cubicBezTo>
                <a:lnTo>
                  <a:pt x="263517" y="224968"/>
                </a:lnTo>
                <a:lnTo>
                  <a:pt x="237767" y="224968"/>
                </a:lnTo>
                <a:cubicBezTo>
                  <a:pt x="239266" y="226086"/>
                  <a:pt x="239625" y="227728"/>
                  <a:pt x="239625" y="229455"/>
                </a:cubicBezTo>
                <a:lnTo>
                  <a:pt x="239625" y="428281"/>
                </a:lnTo>
                <a:cubicBezTo>
                  <a:pt x="239625" y="435012"/>
                  <a:pt x="234169" y="440468"/>
                  <a:pt x="227438" y="440468"/>
                </a:cubicBezTo>
                <a:lnTo>
                  <a:pt x="212932" y="440468"/>
                </a:lnTo>
                <a:cubicBezTo>
                  <a:pt x="206201" y="440468"/>
                  <a:pt x="200745" y="435012"/>
                  <a:pt x="200745" y="428281"/>
                </a:cubicBezTo>
                <a:lnTo>
                  <a:pt x="200745" y="251676"/>
                </a:lnTo>
                <a:lnTo>
                  <a:pt x="173430" y="251676"/>
                </a:lnTo>
                <a:cubicBezTo>
                  <a:pt x="174427" y="252450"/>
                  <a:pt x="174458" y="253299"/>
                  <a:pt x="174458" y="254156"/>
                </a:cubicBezTo>
                <a:lnTo>
                  <a:pt x="174458" y="658212"/>
                </a:lnTo>
                <a:cubicBezTo>
                  <a:pt x="174458" y="677545"/>
                  <a:pt x="158785" y="693218"/>
                  <a:pt x="139452" y="693218"/>
                </a:cubicBezTo>
                <a:lnTo>
                  <a:pt x="97780" y="693218"/>
                </a:lnTo>
                <a:cubicBezTo>
                  <a:pt x="78447" y="693218"/>
                  <a:pt x="62774" y="677545"/>
                  <a:pt x="62774" y="658212"/>
                </a:cubicBezTo>
                <a:lnTo>
                  <a:pt x="62774" y="254156"/>
                </a:lnTo>
                <a:lnTo>
                  <a:pt x="63801" y="251676"/>
                </a:lnTo>
                <a:lnTo>
                  <a:pt x="41562" y="251676"/>
                </a:lnTo>
                <a:cubicBezTo>
                  <a:pt x="43012" y="252745"/>
                  <a:pt x="43200" y="254166"/>
                  <a:pt x="43200" y="255631"/>
                </a:cubicBezTo>
                <a:lnTo>
                  <a:pt x="43200" y="424281"/>
                </a:lnTo>
                <a:cubicBezTo>
                  <a:pt x="43200" y="433539"/>
                  <a:pt x="35695" y="441044"/>
                  <a:pt x="26437" y="441044"/>
                </a:cubicBezTo>
                <a:lnTo>
                  <a:pt x="16763" y="441044"/>
                </a:lnTo>
                <a:cubicBezTo>
                  <a:pt x="7505" y="441044"/>
                  <a:pt x="0" y="433539"/>
                  <a:pt x="0" y="424281"/>
                </a:cubicBezTo>
                <a:lnTo>
                  <a:pt x="0" y="255631"/>
                </a:lnTo>
                <a:lnTo>
                  <a:pt x="1638" y="251676"/>
                </a:lnTo>
                <a:lnTo>
                  <a:pt x="1606" y="251676"/>
                </a:lnTo>
                <a:cubicBezTo>
                  <a:pt x="4495" y="222026"/>
                  <a:pt x="29771" y="199269"/>
                  <a:pt x="60361" y="199269"/>
                </a:cubicBezTo>
                <a:lnTo>
                  <a:pt x="179264" y="199269"/>
                </a:lnTo>
                <a:cubicBezTo>
                  <a:pt x="188256" y="199269"/>
                  <a:pt x="196789" y="201235"/>
                  <a:pt x="204193" y="205276"/>
                </a:cubicBezTo>
                <a:cubicBezTo>
                  <a:pt x="210664" y="174775"/>
                  <a:pt x="238043" y="152469"/>
                  <a:pt x="270632" y="152469"/>
                </a:cubicBezTo>
                <a:close/>
                <a:moveTo>
                  <a:pt x="119587" y="76867"/>
                </a:moveTo>
                <a:cubicBezTo>
                  <a:pt x="150964" y="76867"/>
                  <a:pt x="176400" y="99136"/>
                  <a:pt x="176400" y="126606"/>
                </a:cubicBezTo>
                <a:cubicBezTo>
                  <a:pt x="176400" y="154076"/>
                  <a:pt x="150964" y="176345"/>
                  <a:pt x="119587" y="176345"/>
                </a:cubicBezTo>
                <a:cubicBezTo>
                  <a:pt x="88210" y="176345"/>
                  <a:pt x="62774" y="154076"/>
                  <a:pt x="62774" y="126606"/>
                </a:cubicBezTo>
                <a:cubicBezTo>
                  <a:pt x="62774" y="99136"/>
                  <a:pt x="88210" y="76867"/>
                  <a:pt x="119587" y="76867"/>
                </a:cubicBezTo>
                <a:close/>
                <a:moveTo>
                  <a:pt x="777480" y="59872"/>
                </a:moveTo>
                <a:cubicBezTo>
                  <a:pt x="809842" y="59872"/>
                  <a:pt x="836077" y="83291"/>
                  <a:pt x="836077" y="112180"/>
                </a:cubicBezTo>
                <a:cubicBezTo>
                  <a:pt x="836077" y="141069"/>
                  <a:pt x="809842" y="164488"/>
                  <a:pt x="777480" y="164488"/>
                </a:cubicBezTo>
                <a:cubicBezTo>
                  <a:pt x="745118" y="164488"/>
                  <a:pt x="718883" y="141069"/>
                  <a:pt x="718883" y="112180"/>
                </a:cubicBezTo>
                <a:cubicBezTo>
                  <a:pt x="718883" y="83291"/>
                  <a:pt x="745118" y="59872"/>
                  <a:pt x="777480" y="59872"/>
                </a:cubicBezTo>
                <a:close/>
                <a:moveTo>
                  <a:pt x="564699" y="19050"/>
                </a:moveTo>
                <a:cubicBezTo>
                  <a:pt x="602128" y="19050"/>
                  <a:pt x="632470" y="46135"/>
                  <a:pt x="632470" y="79547"/>
                </a:cubicBezTo>
                <a:cubicBezTo>
                  <a:pt x="632470" y="112959"/>
                  <a:pt x="602128" y="140044"/>
                  <a:pt x="564699" y="140044"/>
                </a:cubicBezTo>
                <a:cubicBezTo>
                  <a:pt x="527270" y="140044"/>
                  <a:pt x="496928" y="112959"/>
                  <a:pt x="496928" y="79547"/>
                </a:cubicBezTo>
                <a:cubicBezTo>
                  <a:pt x="496928" y="46135"/>
                  <a:pt x="527270" y="19050"/>
                  <a:pt x="564699" y="19050"/>
                </a:cubicBezTo>
                <a:close/>
                <a:moveTo>
                  <a:pt x="333717" y="0"/>
                </a:moveTo>
                <a:cubicBezTo>
                  <a:pt x="371146" y="0"/>
                  <a:pt x="401488" y="27085"/>
                  <a:pt x="401488" y="60497"/>
                </a:cubicBezTo>
                <a:cubicBezTo>
                  <a:pt x="401488" y="93909"/>
                  <a:pt x="371146" y="120994"/>
                  <a:pt x="333717" y="120994"/>
                </a:cubicBezTo>
                <a:cubicBezTo>
                  <a:pt x="296288" y="120994"/>
                  <a:pt x="265946" y="93909"/>
                  <a:pt x="265946" y="60497"/>
                </a:cubicBezTo>
                <a:cubicBezTo>
                  <a:pt x="265946" y="27085"/>
                  <a:pt x="296288" y="0"/>
                  <a:pt x="333717" y="0"/>
                </a:cubicBezTo>
                <a:close/>
              </a:path>
            </a:pathLst>
          </a:custGeom>
          <a:solidFill>
            <a:schemeClr val="bg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1" forceAA="0" compatLnSpc="1">
            <a:prstTxWarp prst="textNoShape">
              <a:avLst/>
            </a:prstTxWarp>
            <a:noAutofit/>
          </a:bodyPr>
          <a:lstStyle/>
          <a:p>
            <a:pPr algn="ctr"/>
            <a:endParaRPr kumimoji="1" lang="ja-JP" altLang="en-US" sz="1200" dirty="0">
              <a:solidFill>
                <a:schemeClr val="tx1"/>
              </a:solidFill>
              <a:latin typeface="+mn-ea"/>
            </a:endParaRPr>
          </a:p>
        </p:txBody>
      </p:sp>
      <p:sp>
        <p:nvSpPr>
          <p:cNvPr id="60" name="テキスト ボックス 59"/>
          <p:cNvSpPr txBox="1"/>
          <p:nvPr/>
        </p:nvSpPr>
        <p:spPr>
          <a:xfrm>
            <a:off x="1500276" y="4558080"/>
            <a:ext cx="4156812" cy="241980"/>
          </a:xfrm>
          <a:prstGeom prst="rect">
            <a:avLst/>
          </a:prstGeom>
          <a:solidFill>
            <a:schemeClr val="accent3"/>
          </a:solidFill>
        </p:spPr>
        <p:txBody>
          <a:bodyPr wrap="square" lIns="36000" tIns="36000" rIns="36000" bIns="36000" rtlCol="0" anchor="ctr" anchorCtr="0">
            <a:spAutoFit/>
          </a:bodyPr>
          <a:lstStyle>
            <a:defPPr>
              <a:defRPr lang="ja-JP"/>
            </a:defPPr>
            <a:lvl1pPr algn="ctr">
              <a:defRPr sz="1200" b="1">
                <a:solidFill>
                  <a:prstClr val="white"/>
                </a:solidFill>
              </a:defRPr>
            </a:lvl1pPr>
          </a:lstStyle>
          <a:p>
            <a:pPr>
              <a:spcBef>
                <a:spcPts val="0"/>
              </a:spcBef>
              <a:buSzPct val="100000"/>
            </a:pPr>
            <a:r>
              <a:rPr lang="ja-JP" altLang="en-US" sz="1100" dirty="0">
                <a:latin typeface="+mn-ea"/>
              </a:rPr>
              <a:t>グローバルで質の高い雇用ニーズに対応できる人材の輩出</a:t>
            </a:r>
            <a:endParaRPr lang="en-US" altLang="ja-JP" sz="1100" dirty="0">
              <a:latin typeface="+mn-ea"/>
            </a:endParaRPr>
          </a:p>
        </p:txBody>
      </p:sp>
      <p:sp>
        <p:nvSpPr>
          <p:cNvPr id="25" name="正方形/長方形 24"/>
          <p:cNvSpPr/>
          <p:nvPr/>
        </p:nvSpPr>
        <p:spPr bwMode="gray">
          <a:xfrm>
            <a:off x="442269" y="1543064"/>
            <a:ext cx="6155081" cy="4562064"/>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442268" y="6537176"/>
            <a:ext cx="6155081" cy="2844949"/>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72000" bIns="36000" numCol="1" spcCol="0" rtlCol="0" fromWordArt="0" anchor="t" anchorCtr="0" forceAA="0" compatLnSpc="1">
            <a:prstTxWarp prst="textNoShape">
              <a:avLst/>
            </a:prstTxWarp>
            <a:noAutofit/>
          </a:bodyPr>
          <a:lstStyle/>
          <a:p>
            <a:pPr marL="171450" indent="-171450" algn="just">
              <a:spcBef>
                <a:spcPts val="300"/>
              </a:spcBef>
              <a:buFont typeface="Arial" panose="020B0604020202020204" pitchFamily="34" charset="0"/>
              <a:buChar char="•"/>
            </a:pPr>
            <a:r>
              <a:rPr lang="ja-JP" altLang="en-US" sz="1000" u="sng" dirty="0" smtClean="0">
                <a:latin typeface="+mn-ea"/>
              </a:rPr>
              <a:t>ネバダ大学</a:t>
            </a:r>
            <a:r>
              <a:rPr lang="ja-JP" altLang="en-US" sz="1000" u="sng" dirty="0">
                <a:latin typeface="+mn-ea"/>
              </a:rPr>
              <a:t>ラスベガス校 国際ゲーミング研究所</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ＩＲにおけるカジノマネジメントやカジノ監督、カジノライセンス取得に関する講義を提供。</a:t>
            </a:r>
            <a:endParaRPr lang="en-US" altLang="ja-JP" sz="1000" dirty="0">
              <a:latin typeface="+mn-ea"/>
            </a:endParaRPr>
          </a:p>
          <a:p>
            <a:pPr marL="174625" lvl="1" algn="just">
              <a:spcBef>
                <a:spcPts val="300"/>
              </a:spcBef>
            </a:pPr>
            <a:r>
              <a:rPr lang="ja-JP" altLang="en-US" sz="1000" dirty="0">
                <a:latin typeface="+mn-ea"/>
              </a:rPr>
              <a:t>　　ゲーミングのビジネスや依存症対策などの研究・教育が行われている。</a:t>
            </a:r>
            <a:endParaRPr lang="en-US" altLang="ja-JP" sz="1000" dirty="0">
              <a:latin typeface="+mn-ea"/>
            </a:endParaRPr>
          </a:p>
          <a:p>
            <a:pPr marL="179388" lvl="1" indent="-179388" algn="just">
              <a:spcBef>
                <a:spcPts val="600"/>
              </a:spcBef>
              <a:buFont typeface="Arial" panose="020B0604020202020204" pitchFamily="34" charset="0"/>
              <a:buChar char="•"/>
            </a:pPr>
            <a:r>
              <a:rPr lang="ja-JP" altLang="en-US" sz="1000" u="sng" dirty="0">
                <a:latin typeface="+mn-ea"/>
              </a:rPr>
              <a:t>シンガポールポリテクニック</a:t>
            </a:r>
            <a:endParaRPr lang="en-US" altLang="ja-JP" sz="1000" u="sng" dirty="0">
              <a:latin typeface="+mn-ea"/>
            </a:endParaRPr>
          </a:p>
          <a:p>
            <a:pPr marL="346075" lvl="1" indent="-171450" algn="just">
              <a:spcBef>
                <a:spcPts val="300"/>
              </a:spcBef>
              <a:buFont typeface="Wingdings" panose="05000000000000000000" pitchFamily="2" charset="2"/>
              <a:buChar char="ü"/>
            </a:pPr>
            <a:r>
              <a:rPr lang="ja-JP" altLang="en-US" sz="1000" dirty="0">
                <a:latin typeface="+mn-ea"/>
              </a:rPr>
              <a:t>ポリテクニックとは、産業界の需要に即した実務を実行可能な人材育成を目的とした教育機関である。　　　シンガポールにはシンガポールポリテクニック等、５校のポリテクニックが設置されている。</a:t>
            </a:r>
            <a:endParaRPr lang="en-US" altLang="ja-JP" sz="1000" dirty="0">
              <a:latin typeface="+mn-ea"/>
            </a:endParaRPr>
          </a:p>
          <a:p>
            <a:pPr marL="346075" lvl="1" indent="-171450" algn="just">
              <a:spcBef>
                <a:spcPts val="300"/>
              </a:spcBef>
              <a:spcAft>
                <a:spcPts val="300"/>
              </a:spcAft>
              <a:buFont typeface="Wingdings" panose="05000000000000000000" pitchFamily="2" charset="2"/>
              <a:buChar char="ü"/>
            </a:pPr>
            <a:r>
              <a:rPr lang="ja-JP" altLang="en-US" sz="1000" dirty="0" smtClean="0">
                <a:latin typeface="+mn-ea"/>
              </a:rPr>
              <a:t>シンガポールポリテクニック</a:t>
            </a:r>
            <a:r>
              <a:rPr lang="ja-JP" altLang="en-US" sz="1000" dirty="0">
                <a:latin typeface="+mn-ea"/>
              </a:rPr>
              <a:t>では、会計・経理、エンジニアリング、ビジネス等に加えて、観光、</a:t>
            </a:r>
            <a:r>
              <a:rPr lang="en-US" altLang="ja-JP" sz="1000" dirty="0">
                <a:latin typeface="+mn-ea"/>
              </a:rPr>
              <a:t/>
            </a:r>
            <a:br>
              <a:rPr lang="en-US" altLang="ja-JP" sz="1000" dirty="0">
                <a:latin typeface="+mn-ea"/>
              </a:rPr>
            </a:br>
            <a:r>
              <a:rPr lang="ja-JP" altLang="en-US" sz="1000" dirty="0" smtClean="0">
                <a:latin typeface="+mn-ea"/>
              </a:rPr>
              <a:t>ホスピタリティマネジメント</a:t>
            </a:r>
            <a:r>
              <a:rPr lang="ja-JP" altLang="en-US" sz="1000" dirty="0">
                <a:latin typeface="+mn-ea"/>
              </a:rPr>
              <a:t>等といった、ＩＲ事業に直接関係する分野の職業訓練も実施しており、</a:t>
            </a:r>
            <a:r>
              <a:rPr lang="en-US" altLang="ja-JP" sz="1000" dirty="0">
                <a:latin typeface="+mn-ea"/>
              </a:rPr>
              <a:t/>
            </a:r>
            <a:br>
              <a:rPr lang="en-US" altLang="ja-JP" sz="1000" dirty="0">
                <a:latin typeface="+mn-ea"/>
              </a:rPr>
            </a:br>
            <a:r>
              <a:rPr lang="ja-JP" altLang="en-US" sz="1000" dirty="0">
                <a:latin typeface="+mn-ea"/>
              </a:rPr>
              <a:t>ホテル、リゾート、商業、レジャー施設での実地訓練がカリキュラムに組み込まれている。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a:latin typeface="+mn-ea"/>
              </a:rPr>
              <a:t>マカオ大学コマーシャル・ゲーミング研究所</a:t>
            </a:r>
          </a:p>
          <a:p>
            <a:pPr marL="346075" lvl="1" indent="-171450" algn="just">
              <a:spcBef>
                <a:spcPts val="300"/>
              </a:spcBef>
              <a:spcAft>
                <a:spcPts val="300"/>
              </a:spcAft>
              <a:buFont typeface="Wingdings" panose="05000000000000000000" pitchFamily="2" charset="2"/>
              <a:buChar char="ü"/>
            </a:pPr>
            <a:r>
              <a:rPr lang="ja-JP" altLang="en-US" sz="1000" dirty="0">
                <a:latin typeface="+mn-ea"/>
              </a:rPr>
              <a:t>マカオ特別行政区の公立大学。ゲーミング業界の研究と発展を目的に、ゲーミング業界のリーダーやＩＲを　はじめとする関連各業種における幹部候補生の育成を主眼とした教育を行っている。</a:t>
            </a:r>
            <a:endParaRPr lang="en-US" altLang="ja-JP" sz="1000" dirty="0">
              <a:latin typeface="+mn-ea"/>
            </a:endParaRPr>
          </a:p>
          <a:p>
            <a:pPr marL="171450" indent="-171450" algn="just">
              <a:spcBef>
                <a:spcPts val="300"/>
              </a:spcBef>
              <a:buFont typeface="Arial" panose="020B0604020202020204" pitchFamily="34" charset="0"/>
              <a:buChar char="•"/>
            </a:pPr>
            <a:r>
              <a:rPr lang="ja-JP" altLang="en-US" sz="1000" u="sng" dirty="0" smtClean="0">
                <a:latin typeface="+mn-ea"/>
              </a:rPr>
              <a:t>クラウン</a:t>
            </a:r>
            <a:r>
              <a:rPr lang="ja-JP" altLang="en-US" sz="1000" u="sng" dirty="0">
                <a:latin typeface="+mn-ea"/>
              </a:rPr>
              <a:t>・カレッジ</a:t>
            </a:r>
            <a:endParaRPr lang="en-US" altLang="ja-JP" sz="1000" dirty="0">
              <a:latin typeface="+mn-ea"/>
            </a:endParaRPr>
          </a:p>
          <a:p>
            <a:pPr marL="346075" lvl="1" indent="-171450" algn="just">
              <a:spcBef>
                <a:spcPts val="300"/>
              </a:spcBef>
              <a:buFont typeface="Wingdings" panose="05000000000000000000" pitchFamily="2" charset="2"/>
              <a:buChar char="ü"/>
            </a:pPr>
            <a:r>
              <a:rPr lang="ja-JP" altLang="en-US" sz="1000" dirty="0" smtClean="0">
                <a:latin typeface="+mn-ea"/>
              </a:rPr>
              <a:t>オーストラリアのＩＲ事業者が</a:t>
            </a:r>
            <a:r>
              <a:rPr lang="ja-JP" altLang="en-US" sz="1000" dirty="0">
                <a:latin typeface="+mn-ea"/>
              </a:rPr>
              <a:t>運営する職業教育訓練機関。実習</a:t>
            </a:r>
            <a:r>
              <a:rPr lang="ja-JP" altLang="en-US" sz="1000" dirty="0" smtClean="0">
                <a:latin typeface="+mn-ea"/>
              </a:rPr>
              <a:t>をＩＲ施設</a:t>
            </a:r>
            <a:r>
              <a:rPr lang="ja-JP" altLang="en-US" sz="1000" dirty="0">
                <a:latin typeface="+mn-ea"/>
              </a:rPr>
              <a:t>で実施。ツーリズム</a:t>
            </a:r>
            <a:r>
              <a:rPr lang="en-US" altLang="ja-JP" sz="1000" dirty="0" smtClean="0">
                <a:latin typeface="+mn-ea"/>
              </a:rPr>
              <a:t>&amp;</a:t>
            </a:r>
            <a:r>
              <a:rPr lang="ja-JP" altLang="en-US" sz="1000" dirty="0" smtClean="0">
                <a:latin typeface="+mn-ea"/>
              </a:rPr>
              <a:t>ホスピタリティ</a:t>
            </a:r>
            <a:r>
              <a:rPr lang="ja-JP" altLang="en-US" sz="1000" dirty="0">
                <a:latin typeface="+mn-ea"/>
              </a:rPr>
              <a:t>、ビジネス</a:t>
            </a:r>
            <a:r>
              <a:rPr lang="en-US" altLang="ja-JP" sz="1000" dirty="0">
                <a:latin typeface="+mn-ea"/>
              </a:rPr>
              <a:t>&amp;</a:t>
            </a:r>
            <a:r>
              <a:rPr lang="ja-JP" altLang="en-US" sz="1000" dirty="0">
                <a:latin typeface="+mn-ea"/>
              </a:rPr>
              <a:t>リーダーシップ、クラウン・カレッジ・インターナショナルの３つのコースを開設</a:t>
            </a:r>
            <a:r>
              <a:rPr lang="ja-JP" altLang="en-US" sz="1000" dirty="0" smtClean="0">
                <a:latin typeface="+mn-ea"/>
              </a:rPr>
              <a:t>。</a:t>
            </a:r>
            <a:endParaRPr lang="en-US" altLang="ja-JP" sz="1000" dirty="0">
              <a:latin typeface="+mn-ea"/>
            </a:endParaRPr>
          </a:p>
        </p:txBody>
      </p:sp>
      <p:sp>
        <p:nvSpPr>
          <p:cNvPr id="27" name="テキスト ボックス 26"/>
          <p:cNvSpPr txBox="1"/>
          <p:nvPr/>
        </p:nvSpPr>
        <p:spPr>
          <a:xfrm>
            <a:off x="550940" y="1623352"/>
            <a:ext cx="5940000" cy="443573"/>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事業者と教育機関が相互に連携することで、ＩＲの魅力的なサービスの維持・向上と、大阪・関西から</a:t>
            </a:r>
            <a:r>
              <a:rPr lang="en-US" altLang="ja-JP" sz="1000" dirty="0" smtClean="0">
                <a:latin typeface="+mn-ea"/>
                <a:ea typeface="+mn-ea"/>
              </a:rPr>
              <a:t/>
            </a:r>
            <a:br>
              <a:rPr lang="en-US" altLang="ja-JP" sz="1000" dirty="0" smtClean="0">
                <a:latin typeface="+mn-ea"/>
                <a:ea typeface="+mn-ea"/>
              </a:rPr>
            </a:br>
            <a:r>
              <a:rPr lang="ja-JP" altLang="en-US" sz="1000" dirty="0" smtClean="0">
                <a:latin typeface="+mn-ea"/>
                <a:ea typeface="+mn-ea"/>
              </a:rPr>
              <a:t>グローバルで質の高い観光人材が育成・輩出されるという相乗効果が期待される。</a:t>
            </a:r>
            <a:endParaRPr lang="ja-JP" altLang="en-US" sz="1000" dirty="0">
              <a:latin typeface="+mn-ea"/>
              <a:ea typeface="+mn-ea"/>
            </a:endParaRPr>
          </a:p>
        </p:txBody>
      </p:sp>
      <p:pic>
        <p:nvPicPr>
          <p:cNvPr id="30" name="図 29" descr="マネージャー, ホスピタリティー, トレーニング, 学生, 受付, 仕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1731" y="4855345"/>
            <a:ext cx="1490194" cy="104961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828427" y="3008784"/>
            <a:ext cx="5572932" cy="217955"/>
          </a:xfrm>
          <a:prstGeom prst="rect">
            <a:avLst/>
          </a:prstGeom>
          <a:noFill/>
          <a:ln w="19050">
            <a:noFill/>
          </a:ln>
        </p:spPr>
        <p:txBody>
          <a:bodyPr wrap="square" lIns="36000" tIns="36000" rIns="36000" bIns="36000" rtlCol="0" anchor="ctr" anchorCtr="0">
            <a:noAutofit/>
          </a:bodyPr>
          <a:lstStyle>
            <a:defPPr>
              <a:defRPr lang="ja-JP"/>
            </a:defPPr>
            <a:lvl1pPr marL="171450" indent="-85725">
              <a:buFont typeface="Arial" panose="020B0604020202020204" pitchFamily="34" charset="0"/>
              <a:buChar char="•"/>
              <a:defRPr sz="1000">
                <a:latin typeface="Meiryo UI" panose="020B0604030504040204" pitchFamily="50" charset="-128"/>
                <a:ea typeface="Meiryo UI" panose="020B0604030504040204" pitchFamily="50" charset="-128"/>
              </a:defRPr>
            </a:lvl1pPr>
          </a:lstStyle>
          <a:p>
            <a:pPr marL="85725" indent="0">
              <a:spcBef>
                <a:spcPts val="300"/>
              </a:spcBef>
              <a:buNone/>
            </a:pPr>
            <a:r>
              <a:rPr lang="ja-JP" altLang="en-US" dirty="0" smtClean="0">
                <a:latin typeface="+mn-ea"/>
                <a:ea typeface="+mn-ea"/>
              </a:rPr>
              <a:t>例）ホスピタリティマネジメント（ホテル、食など）、ゲーミング、ＭＩＣＥ、エンターテイメント、観光連携</a:t>
            </a:r>
            <a:endParaRPr lang="en-US" altLang="ja-JP" dirty="0" smtClean="0">
              <a:latin typeface="+mn-ea"/>
              <a:ea typeface="+mn-ea"/>
            </a:endParaRPr>
          </a:p>
          <a:p>
            <a:pPr marL="85725" indent="0">
              <a:spcBef>
                <a:spcPts val="300"/>
              </a:spcBef>
              <a:buNone/>
            </a:pPr>
            <a:r>
              <a:rPr lang="ja-JP" altLang="en-US" dirty="0">
                <a:latin typeface="+mn-ea"/>
                <a:ea typeface="+mn-ea"/>
              </a:rPr>
              <a:t>　</a:t>
            </a:r>
            <a:r>
              <a:rPr lang="ja-JP" altLang="en-US" dirty="0" smtClean="0">
                <a:latin typeface="+mn-ea"/>
                <a:ea typeface="+mn-ea"/>
              </a:rPr>
              <a:t>　　　　　　　　　　　　　　　　　　　　　　　　　　　　　　　　　　　　　　　　　　　　　　　　　　　　　　　　　　　　など</a:t>
            </a:r>
            <a:endParaRPr lang="en-US" altLang="ja-JP" dirty="0" smtClean="0">
              <a:latin typeface="+mn-ea"/>
              <a:ea typeface="+mn-ea"/>
            </a:endParaRPr>
          </a:p>
        </p:txBody>
      </p:sp>
    </p:spTree>
    <p:extLst>
      <p:ext uri="{BB962C8B-B14F-4D97-AF65-F5344CB8AC3E}">
        <p14:creationId xmlns:p14="http://schemas.microsoft.com/office/powerpoint/2010/main" val="24663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lvl="0"/>
            <a:fld id="{2F5FFCC2-724E-4DD4-AEC6-56C0720B265A}" type="slidenum">
              <a:rPr lang="ja-JP" altLang="en-US">
                <a:solidFill>
                  <a:prstClr val="black"/>
                </a:solidFill>
                <a:cs typeface="Arial" pitchFamily="34" charset="0"/>
              </a:rPr>
              <a:pPr lvl="0"/>
              <a:t>34</a:t>
            </a:fld>
            <a:endParaRPr lang="ja-JP" altLang="en-US" dirty="0">
              <a:solidFill>
                <a:prstClr val="black"/>
              </a:solidFill>
              <a:cs typeface="Arial" pitchFamily="34" charset="0"/>
            </a:endParaRPr>
          </a:p>
          <a:p>
            <a:endParaRPr lang="ja-JP" altLang="en-US" dirty="0">
              <a:solidFill>
                <a:prstClr val="black"/>
              </a:solidFill>
              <a:latin typeface="+mn-ea"/>
            </a:endParaRPr>
          </a:p>
        </p:txBody>
      </p:sp>
      <p:sp>
        <p:nvSpPr>
          <p:cNvPr id="12" name="Rectangle 14"/>
          <p:cNvSpPr>
            <a:spLocks noChangeArrowheads="1"/>
          </p:cNvSpPr>
          <p:nvPr>
            <p:custDataLst>
              <p:tags r:id="rId1"/>
            </p:custDataLst>
          </p:nvPr>
        </p:nvSpPr>
        <p:spPr bwMode="auto">
          <a:xfrm>
            <a:off x="1094482" y="8341669"/>
            <a:ext cx="4434125" cy="1102776"/>
          </a:xfrm>
          <a:prstGeom prst="rect">
            <a:avLst/>
          </a:prstGeom>
          <a:solidFill>
            <a:schemeClr val="bg1">
              <a:lumMod val="85000"/>
            </a:schemeClr>
          </a:solidFill>
          <a:ln w="19050">
            <a:solidFill>
              <a:schemeClr val="bg1">
                <a:lumMod val="85000"/>
              </a:schemeClr>
            </a:solidFill>
            <a:miter lim="800000"/>
            <a:headEnd/>
            <a:tailEnd/>
          </a:ln>
        </p:spPr>
        <p:txBody>
          <a:bodyPr lIns="45720" tIns="27432" rIns="45720" bIns="27432" anchor="ctr" anchorCtr="1"/>
          <a:lstStyle/>
          <a:p>
            <a:pPr indent="-180000">
              <a:spcAft>
                <a:spcPts val="600"/>
              </a:spcAft>
              <a:buFont typeface="Wingdings" panose="05000000000000000000" pitchFamily="2" charset="2"/>
              <a:buChar char="ü"/>
            </a:pPr>
            <a:r>
              <a:rPr lang="ja-JP" altLang="ja-JP" sz="1100" dirty="0" smtClean="0">
                <a:solidFill>
                  <a:prstClr val="black"/>
                </a:solidFill>
                <a:latin typeface="+mn-ea"/>
              </a:rPr>
              <a:t>地盤</a:t>
            </a:r>
            <a:r>
              <a:rPr lang="ja-JP" altLang="ja-JP" sz="1100" dirty="0">
                <a:solidFill>
                  <a:prstClr val="black"/>
                </a:solidFill>
                <a:latin typeface="+mn-ea"/>
              </a:rPr>
              <a:t>沈下を見込んだ</a:t>
            </a:r>
            <a:r>
              <a:rPr lang="en-US" altLang="ja-JP" sz="1100" dirty="0">
                <a:solidFill>
                  <a:prstClr val="black"/>
                </a:solidFill>
                <a:latin typeface="+mn-ea"/>
              </a:rPr>
              <a:t>50</a:t>
            </a:r>
            <a:r>
              <a:rPr lang="ja-JP" altLang="ja-JP" sz="1100" dirty="0">
                <a:solidFill>
                  <a:prstClr val="black"/>
                </a:solidFill>
                <a:latin typeface="+mn-ea"/>
              </a:rPr>
              <a:t>年後でも、</a:t>
            </a:r>
            <a:r>
              <a:rPr lang="en-US" altLang="ja-JP" sz="1100" dirty="0">
                <a:solidFill>
                  <a:prstClr val="black"/>
                </a:solidFill>
                <a:latin typeface="+mn-ea"/>
              </a:rPr>
              <a:t>O.P.+9.1m</a:t>
            </a:r>
            <a:r>
              <a:rPr lang="ja-JP" altLang="ja-JP" sz="1100" dirty="0" smtClean="0">
                <a:solidFill>
                  <a:prstClr val="black"/>
                </a:solidFill>
                <a:latin typeface="+mn-ea"/>
              </a:rPr>
              <a:t>と想定して</a:t>
            </a:r>
            <a:r>
              <a:rPr lang="ja-JP" altLang="ja-JP" sz="1100" dirty="0">
                <a:solidFill>
                  <a:prstClr val="black"/>
                </a:solidFill>
                <a:latin typeface="+mn-ea"/>
              </a:rPr>
              <a:t>おり</a:t>
            </a:r>
            <a:r>
              <a:rPr lang="ja-JP" altLang="ja-JP" sz="1100" dirty="0" smtClean="0">
                <a:solidFill>
                  <a:prstClr val="black"/>
                </a:solidFill>
                <a:latin typeface="+mn-ea"/>
              </a:rPr>
              <a:t>、満潮時の</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a:t>
            </a:r>
            <a:r>
              <a:rPr lang="ja-JP" altLang="ja-JP" sz="1100" dirty="0" smtClean="0">
                <a:solidFill>
                  <a:prstClr val="black"/>
                </a:solidFill>
                <a:latin typeface="+mn-ea"/>
              </a:rPr>
              <a:t>津波</a:t>
            </a:r>
            <a:r>
              <a:rPr lang="ja-JP" altLang="ja-JP" sz="1100" dirty="0">
                <a:solidFill>
                  <a:prstClr val="black"/>
                </a:solidFill>
                <a:latin typeface="+mn-ea"/>
              </a:rPr>
              <a:t>予測高さ</a:t>
            </a:r>
            <a:r>
              <a:rPr lang="en-US" altLang="ja-JP" sz="1100" dirty="0">
                <a:solidFill>
                  <a:prstClr val="black"/>
                </a:solidFill>
                <a:latin typeface="+mn-ea"/>
              </a:rPr>
              <a:t>O.P.+</a:t>
            </a:r>
            <a:r>
              <a:rPr lang="en-US" altLang="ja-JP" sz="1100" dirty="0" smtClean="0">
                <a:solidFill>
                  <a:prstClr val="black"/>
                </a:solidFill>
                <a:latin typeface="+mn-ea"/>
              </a:rPr>
              <a:t>5.4m</a:t>
            </a:r>
            <a:r>
              <a:rPr lang="ja-JP" altLang="en-US" sz="1100" dirty="0" smtClean="0">
                <a:solidFill>
                  <a:prstClr val="black"/>
                </a:solidFill>
                <a:latin typeface="+mn-ea"/>
              </a:rPr>
              <a:t>や高潮予測高さ</a:t>
            </a:r>
            <a:r>
              <a:rPr lang="en-US" altLang="ja-JP" sz="1100" dirty="0">
                <a:solidFill>
                  <a:prstClr val="black"/>
                </a:solidFill>
                <a:latin typeface="+mn-ea"/>
              </a:rPr>
              <a:t>O.P.+</a:t>
            </a:r>
            <a:r>
              <a:rPr lang="en-US" altLang="ja-JP" sz="1100" dirty="0" smtClean="0">
                <a:solidFill>
                  <a:prstClr val="black"/>
                </a:solidFill>
                <a:latin typeface="+mn-ea"/>
              </a:rPr>
              <a:t>5.2m</a:t>
            </a:r>
            <a:r>
              <a:rPr lang="ja-JP" altLang="ja-JP" sz="1100" dirty="0" smtClean="0">
                <a:solidFill>
                  <a:prstClr val="black"/>
                </a:solidFill>
                <a:latin typeface="+mn-ea"/>
              </a:rPr>
              <a:t>に</a:t>
            </a:r>
            <a:r>
              <a:rPr lang="ja-JP" altLang="ja-JP" sz="1100" dirty="0">
                <a:solidFill>
                  <a:prstClr val="black"/>
                </a:solidFill>
                <a:latin typeface="+mn-ea"/>
              </a:rPr>
              <a:t>対して</a:t>
            </a:r>
            <a:r>
              <a:rPr lang="ja-JP" altLang="ja-JP" sz="1100" dirty="0" smtClean="0">
                <a:solidFill>
                  <a:prstClr val="black"/>
                </a:solidFill>
                <a:latin typeface="+mn-ea"/>
              </a:rPr>
              <a:t>も</a:t>
            </a:r>
            <a:r>
              <a:rPr lang="en-US" altLang="ja-JP" sz="1100" dirty="0" smtClean="0">
                <a:solidFill>
                  <a:prstClr val="black"/>
                </a:solidFill>
                <a:latin typeface="+mn-ea"/>
              </a:rPr>
              <a:t>3m</a:t>
            </a:r>
            <a:r>
              <a:rPr lang="ja-JP" altLang="en-US" sz="1100" dirty="0" smtClean="0">
                <a:solidFill>
                  <a:prstClr val="black"/>
                </a:solidFill>
                <a:latin typeface="+mn-ea"/>
              </a:rPr>
              <a:t>以上の</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a:t>
            </a:r>
            <a:r>
              <a:rPr lang="ja-JP" altLang="ja-JP" sz="1100" dirty="0" smtClean="0">
                <a:solidFill>
                  <a:prstClr val="black"/>
                </a:solidFill>
                <a:latin typeface="+mn-ea"/>
              </a:rPr>
              <a:t>余裕</a:t>
            </a:r>
            <a:r>
              <a:rPr lang="ja-JP" altLang="ja-JP" sz="1100" dirty="0">
                <a:solidFill>
                  <a:prstClr val="black"/>
                </a:solidFill>
                <a:latin typeface="+mn-ea"/>
              </a:rPr>
              <a:t>を</a:t>
            </a:r>
            <a:r>
              <a:rPr lang="ja-JP" altLang="ja-JP" sz="1100" dirty="0" smtClean="0">
                <a:solidFill>
                  <a:prstClr val="black"/>
                </a:solidFill>
                <a:latin typeface="+mn-ea"/>
              </a:rPr>
              <a:t>確保</a:t>
            </a:r>
            <a:endParaRPr lang="en-US" altLang="ja-JP" sz="1100" dirty="0">
              <a:solidFill>
                <a:prstClr val="black"/>
              </a:solidFill>
              <a:latin typeface="+mn-ea"/>
            </a:endParaRPr>
          </a:p>
          <a:p>
            <a:pPr indent="-176213">
              <a:buFont typeface="Wingdings" panose="05000000000000000000" pitchFamily="2" charset="2"/>
              <a:buChar char="ü"/>
            </a:pPr>
            <a:r>
              <a:rPr lang="ja-JP" altLang="ja-JP" sz="1100" dirty="0" smtClean="0">
                <a:solidFill>
                  <a:prstClr val="black"/>
                </a:solidFill>
                <a:latin typeface="+mn-ea"/>
              </a:rPr>
              <a:t>粘性土を主成分とする浚渫土砂等で埋立されて</a:t>
            </a:r>
            <a:r>
              <a:rPr lang="ja-JP" altLang="en-US" sz="1100" dirty="0" smtClean="0">
                <a:solidFill>
                  <a:prstClr val="black"/>
                </a:solidFill>
                <a:latin typeface="+mn-ea"/>
              </a:rPr>
              <a:t>おり、液状化しにくい</a:t>
            </a:r>
            <a:r>
              <a:rPr lang="en-US" altLang="ja-JP" sz="1100" dirty="0" smtClean="0">
                <a:solidFill>
                  <a:prstClr val="black"/>
                </a:solidFill>
                <a:latin typeface="+mn-ea"/>
              </a:rPr>
              <a:t/>
            </a:r>
            <a:br>
              <a:rPr lang="en-US" altLang="ja-JP" sz="1100" dirty="0" smtClean="0">
                <a:solidFill>
                  <a:prstClr val="black"/>
                </a:solidFill>
                <a:latin typeface="+mn-ea"/>
              </a:rPr>
            </a:br>
            <a:r>
              <a:rPr lang="ja-JP" altLang="en-US" sz="1100" dirty="0" smtClean="0">
                <a:solidFill>
                  <a:prstClr val="black"/>
                </a:solidFill>
                <a:latin typeface="+mn-ea"/>
              </a:rPr>
              <a:t>　　地盤</a:t>
            </a:r>
            <a:endParaRPr lang="en-US" altLang="ja-JP" sz="1100" dirty="0">
              <a:solidFill>
                <a:prstClr val="black"/>
              </a:solidFill>
              <a:latin typeface="+mn-ea"/>
            </a:endParaRPr>
          </a:p>
        </p:txBody>
      </p:sp>
      <p:sp>
        <p:nvSpPr>
          <p:cNvPr id="21" name="角丸四角形 20"/>
          <p:cNvSpPr/>
          <p:nvPr/>
        </p:nvSpPr>
        <p:spPr bwMode="gray">
          <a:xfrm>
            <a:off x="692696" y="2871060"/>
            <a:ext cx="2762726" cy="142582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2" name="角丸四角形 21"/>
          <p:cNvSpPr/>
          <p:nvPr/>
        </p:nvSpPr>
        <p:spPr bwMode="gray">
          <a:xfrm>
            <a:off x="692696" y="2590223"/>
            <a:ext cx="2762725"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ハード対策</a:t>
            </a:r>
          </a:p>
        </p:txBody>
      </p:sp>
      <p:sp>
        <p:nvSpPr>
          <p:cNvPr id="23" name="正方形/長方形 22"/>
          <p:cNvSpPr/>
          <p:nvPr/>
        </p:nvSpPr>
        <p:spPr>
          <a:xfrm>
            <a:off x="566022" y="2949907"/>
            <a:ext cx="2863228" cy="1208023"/>
          </a:xfrm>
          <a:prstGeom prst="rect">
            <a:avLst/>
          </a:prstGeom>
        </p:spPr>
        <p:txBody>
          <a:bodyPr wrap="square">
            <a:spAutoFit/>
          </a:bodyPr>
          <a:lstStyle/>
          <a:p>
            <a:pPr marL="342900" indent="-171450">
              <a:spcAft>
                <a:spcPts val="300"/>
              </a:spcAft>
              <a:buFont typeface="Wingdings" panose="05000000000000000000" pitchFamily="2" charset="2"/>
              <a:buChar char="Ø"/>
            </a:pPr>
            <a:r>
              <a:rPr lang="ja-JP" altLang="en-US" sz="1000" dirty="0">
                <a:latin typeface="+mn-ea"/>
              </a:rPr>
              <a:t>大阪港においては、災害時の緊急交通路及び避難路に架かる橋梁等（夢舞大橋、夢咲トンネル）について、大規模地震による影響に対しての安全性の検証を行い、耐震性を確保</a:t>
            </a:r>
          </a:p>
          <a:p>
            <a:pPr marL="342900" indent="-171450">
              <a:spcAft>
                <a:spcPts val="300"/>
              </a:spcAft>
              <a:buFont typeface="Wingdings" panose="05000000000000000000" pitchFamily="2" charset="2"/>
              <a:buChar char="Ø"/>
            </a:pPr>
            <a:r>
              <a:rPr lang="ja-JP" altLang="en-US" sz="1000" dirty="0">
                <a:latin typeface="+mn-ea"/>
              </a:rPr>
              <a:t>災害時においても継続的なエネルギー</a:t>
            </a:r>
            <a:r>
              <a:rPr lang="ja-JP" altLang="en-US" sz="1000" dirty="0" smtClean="0">
                <a:latin typeface="+mn-ea"/>
              </a:rPr>
              <a:t>供給を行える</a:t>
            </a:r>
            <a:r>
              <a:rPr lang="ja-JP" altLang="en-US" sz="1000" dirty="0">
                <a:latin typeface="+mn-ea"/>
              </a:rPr>
              <a:t>インフラ</a:t>
            </a:r>
            <a:r>
              <a:rPr lang="ja-JP" altLang="en-US" sz="1000" dirty="0" smtClean="0">
                <a:latin typeface="+mn-ea"/>
              </a:rPr>
              <a:t>整備</a:t>
            </a:r>
            <a:endParaRPr lang="en-US" altLang="ja-JP" sz="1000" dirty="0" smtClean="0">
              <a:latin typeface="+mn-ea"/>
            </a:endParaRPr>
          </a:p>
        </p:txBody>
      </p:sp>
      <p:sp>
        <p:nvSpPr>
          <p:cNvPr id="25" name="角丸四角形 24"/>
          <p:cNvSpPr/>
          <p:nvPr/>
        </p:nvSpPr>
        <p:spPr bwMode="gray">
          <a:xfrm>
            <a:off x="3555924" y="2867170"/>
            <a:ext cx="2761935" cy="1429717"/>
          </a:xfrm>
          <a:prstGeom prst="roundRect">
            <a:avLst>
              <a:gd name="adj" fmla="val 0"/>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0" rIns="36000" bIns="36000" numCol="1" spcCol="0" rtlCol="0" fromWordArt="0" anchor="ctr" anchorCtr="0" forceAA="0" compatLnSpc="1">
            <a:prstTxWarp prst="textNoShape">
              <a:avLst/>
            </a:prstTxWarp>
            <a:noAutofit/>
          </a:bodyPr>
          <a:lstStyle/>
          <a:p>
            <a:pPr marL="171450"/>
            <a:endParaRPr lang="en-US" altLang="ja-JP" sz="1050" dirty="0" smtClean="0">
              <a:solidFill>
                <a:prstClr val="black"/>
              </a:solidFill>
              <a:latin typeface="+mn-ea"/>
            </a:endParaRPr>
          </a:p>
        </p:txBody>
      </p:sp>
      <p:sp>
        <p:nvSpPr>
          <p:cNvPr id="26" name="角丸四角形 25"/>
          <p:cNvSpPr/>
          <p:nvPr/>
        </p:nvSpPr>
        <p:spPr bwMode="gray">
          <a:xfrm>
            <a:off x="3555924" y="2595220"/>
            <a:ext cx="2761936"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a:solidFill>
                  <a:prstClr val="white"/>
                </a:solidFill>
                <a:latin typeface="+mn-ea"/>
              </a:rPr>
              <a:t>ソフト対策</a:t>
            </a:r>
          </a:p>
        </p:txBody>
      </p:sp>
      <p:sp>
        <p:nvSpPr>
          <p:cNvPr id="27" name="正方形/長方形 26"/>
          <p:cNvSpPr/>
          <p:nvPr/>
        </p:nvSpPr>
        <p:spPr>
          <a:xfrm>
            <a:off x="3450156" y="2943797"/>
            <a:ext cx="2784014" cy="1259319"/>
          </a:xfrm>
          <a:prstGeom prst="rect">
            <a:avLst/>
          </a:prstGeom>
        </p:spPr>
        <p:txBody>
          <a:bodyPr wrap="square">
            <a:spAutoFit/>
          </a:bodyPr>
          <a:lstStyle/>
          <a:p>
            <a:pPr marL="342900" indent="-171450">
              <a:spcBef>
                <a:spcPts val="100"/>
              </a:spcBef>
              <a:spcAft>
                <a:spcPts val="600"/>
              </a:spcAft>
              <a:buFont typeface="Wingdings" panose="05000000000000000000" pitchFamily="2" charset="2"/>
              <a:buChar char="Ø"/>
            </a:pPr>
            <a:r>
              <a:rPr lang="ja-JP" altLang="en-US" sz="1000" dirty="0">
                <a:latin typeface="+mn-ea"/>
              </a:rPr>
              <a:t>来訪者が安心して滞在できるよう</a:t>
            </a:r>
            <a:r>
              <a:rPr lang="ja-JP" altLang="en-US" sz="1000" dirty="0" smtClean="0">
                <a:latin typeface="+mn-ea"/>
              </a:rPr>
              <a:t>、ＩＲ事</a:t>
            </a:r>
            <a:r>
              <a:rPr lang="ja-JP" altLang="en-US" sz="1000" dirty="0">
                <a:latin typeface="+mn-ea"/>
              </a:rPr>
              <a:t>業者による安全確保やエネルギー自立対策などを考慮</a:t>
            </a:r>
            <a:r>
              <a:rPr lang="ja-JP" altLang="en-US" sz="1000" dirty="0" smtClean="0">
                <a:latin typeface="+mn-ea"/>
              </a:rPr>
              <a:t>したＢＣＰ（</a:t>
            </a:r>
            <a:r>
              <a:rPr lang="ja-JP" altLang="en-US" sz="1000" dirty="0">
                <a:latin typeface="+mn-ea"/>
              </a:rPr>
              <a:t>事業継続計画）</a:t>
            </a:r>
            <a:r>
              <a:rPr lang="ja-JP" altLang="en-US" sz="1000" dirty="0" smtClean="0">
                <a:latin typeface="+mn-ea"/>
              </a:rPr>
              <a:t>の策定</a:t>
            </a:r>
            <a:endParaRPr lang="ja-JP" altLang="en-US" sz="1000" dirty="0">
              <a:latin typeface="+mn-ea"/>
            </a:endParaRPr>
          </a:p>
          <a:p>
            <a:pPr marL="342900" indent="-171450">
              <a:spcBef>
                <a:spcPts val="100"/>
              </a:spcBef>
              <a:buFont typeface="Wingdings" panose="05000000000000000000" pitchFamily="2" charset="2"/>
              <a:buChar char="Ø"/>
            </a:pPr>
            <a:r>
              <a:rPr lang="ja-JP" altLang="en-US" sz="1000" dirty="0">
                <a:latin typeface="+mn-ea"/>
              </a:rPr>
              <a:t>大阪観光局等と連携</a:t>
            </a:r>
            <a:r>
              <a:rPr lang="ja-JP" altLang="en-US" sz="1000" dirty="0" smtClean="0">
                <a:latin typeface="+mn-ea"/>
              </a:rPr>
              <a:t>し、ＳＮＳを活用する　　などしたインバウンド</a:t>
            </a:r>
            <a:r>
              <a:rPr lang="ja-JP" altLang="en-US" sz="1000" dirty="0">
                <a:latin typeface="+mn-ea"/>
              </a:rPr>
              <a:t>への情報提供、</a:t>
            </a:r>
            <a:r>
              <a:rPr lang="en-US" altLang="ja-JP" sz="1000" dirty="0" smtClean="0">
                <a:latin typeface="+mn-ea"/>
              </a:rPr>
              <a:t>24</a:t>
            </a:r>
            <a:r>
              <a:rPr lang="ja-JP" altLang="en-US" sz="1000" dirty="0" smtClean="0">
                <a:latin typeface="+mn-ea"/>
              </a:rPr>
              <a:t>時間</a:t>
            </a:r>
            <a:r>
              <a:rPr lang="ja-JP" altLang="en-US" sz="1000" dirty="0">
                <a:latin typeface="+mn-ea"/>
              </a:rPr>
              <a:t>体制の相談窓口の設置など</a:t>
            </a:r>
          </a:p>
        </p:txBody>
      </p:sp>
      <p:sp>
        <p:nvSpPr>
          <p:cNvPr id="28" name="テキスト プレースホルダー 2"/>
          <p:cNvSpPr txBox="1">
            <a:spLocks/>
          </p:cNvSpPr>
          <p:nvPr/>
        </p:nvSpPr>
        <p:spPr bwMode="gray">
          <a:xfrm>
            <a:off x="861459" y="7902258"/>
            <a:ext cx="5630045" cy="394574"/>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400" dirty="0" smtClean="0">
                <a:solidFill>
                  <a:prstClr val="black"/>
                </a:solidFill>
                <a:latin typeface="+mn-ea"/>
              </a:rPr>
              <a:t>【</a:t>
            </a:r>
            <a:r>
              <a:rPr lang="ja-JP" altLang="en-US" sz="1400" dirty="0" smtClean="0">
                <a:solidFill>
                  <a:prstClr val="black"/>
                </a:solidFill>
                <a:latin typeface="+mn-ea"/>
              </a:rPr>
              <a:t>参考</a:t>
            </a:r>
            <a:r>
              <a:rPr lang="en-US" altLang="ja-JP" sz="1400" dirty="0" smtClean="0">
                <a:solidFill>
                  <a:prstClr val="black"/>
                </a:solidFill>
                <a:latin typeface="+mn-ea"/>
              </a:rPr>
              <a:t>】</a:t>
            </a:r>
            <a:r>
              <a:rPr lang="ja-JP" altLang="en-US" sz="1400" dirty="0" smtClean="0">
                <a:solidFill>
                  <a:prstClr val="black"/>
                </a:solidFill>
                <a:latin typeface="+mn-ea"/>
              </a:rPr>
              <a:t>夢洲の地盤</a:t>
            </a:r>
            <a:endParaRPr lang="ja-JP" altLang="en-US" sz="1400" dirty="0">
              <a:solidFill>
                <a:prstClr val="black"/>
              </a:solidFill>
              <a:latin typeface="+mn-ea"/>
            </a:endParaRPr>
          </a:p>
        </p:txBody>
      </p:sp>
      <p:sp>
        <p:nvSpPr>
          <p:cNvPr id="24" name="正方形/長方形 23"/>
          <p:cNvSpPr/>
          <p:nvPr/>
        </p:nvSpPr>
        <p:spPr bwMode="gray">
          <a:xfrm>
            <a:off x="442269" y="1543064"/>
            <a:ext cx="6155081" cy="7978888"/>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2" name="テキスト プレースホルダー 2"/>
          <p:cNvSpPr txBox="1">
            <a:spLocks/>
          </p:cNvSpPr>
          <p:nvPr/>
        </p:nvSpPr>
        <p:spPr bwMode="gray">
          <a:xfrm>
            <a:off x="207264" y="904875"/>
            <a:ext cx="6425184" cy="545973"/>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400" dirty="0" smtClean="0">
                <a:solidFill>
                  <a:prstClr val="black"/>
                </a:solidFill>
                <a:latin typeface="+mn-ea"/>
                <a:cs typeface="Meiryo UI" pitchFamily="50" charset="-128"/>
              </a:rPr>
              <a:t>２－４．安心して滞在できるまちの実現</a:t>
            </a:r>
            <a:endParaRPr lang="ja-JP" altLang="en-US" sz="1400" dirty="0">
              <a:latin typeface="+mn-ea"/>
            </a:endParaRPr>
          </a:p>
        </p:txBody>
      </p:sp>
      <p:sp>
        <p:nvSpPr>
          <p:cNvPr id="31" name="テキスト ボックス 30"/>
          <p:cNvSpPr txBox="1"/>
          <p:nvPr/>
        </p:nvSpPr>
        <p:spPr>
          <a:xfrm>
            <a:off x="551504" y="1630738"/>
            <a:ext cx="5940000" cy="756000"/>
          </a:xfrm>
          <a:prstGeom prst="rect">
            <a:avLst/>
          </a:prstGeom>
          <a:noFill/>
          <a:ln>
            <a:solidFill>
              <a:schemeClr val="accent4"/>
            </a:solid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臨海部</a:t>
            </a:r>
            <a:r>
              <a:rPr lang="ja-JP" altLang="en-US" sz="1000" dirty="0">
                <a:latin typeface="+mn-ea"/>
                <a:ea typeface="+mn-ea"/>
              </a:rPr>
              <a:t>ではすでに「大阪市地域防災計画」において想定される地震、津波などの災害へ</a:t>
            </a:r>
            <a:r>
              <a:rPr lang="ja-JP" altLang="en-US" sz="1000" dirty="0" smtClean="0">
                <a:latin typeface="+mn-ea"/>
                <a:ea typeface="+mn-ea"/>
              </a:rPr>
              <a:t>のハード</a:t>
            </a:r>
            <a:r>
              <a:rPr lang="ja-JP" altLang="en-US" sz="1000" dirty="0">
                <a:latin typeface="+mn-ea"/>
                <a:ea typeface="+mn-ea"/>
              </a:rPr>
              <a:t>対策に</a:t>
            </a:r>
            <a:r>
              <a:rPr lang="ja-JP" altLang="en-US" sz="1000" dirty="0" smtClean="0">
                <a:latin typeface="+mn-ea"/>
                <a:ea typeface="+mn-ea"/>
              </a:rPr>
              <a:t>取り組み</a:t>
            </a:r>
            <a:r>
              <a:rPr lang="ja-JP" altLang="en-US" sz="1000" dirty="0">
                <a:latin typeface="+mn-ea"/>
                <a:ea typeface="+mn-ea"/>
              </a:rPr>
              <a:t>、安全性は確保されている。</a:t>
            </a:r>
            <a:endParaRPr lang="en-US" altLang="ja-JP" sz="1000" dirty="0">
              <a:latin typeface="+mn-ea"/>
              <a:ea typeface="+mn-ea"/>
            </a:endParaRPr>
          </a:p>
          <a:p>
            <a:r>
              <a:rPr lang="ja-JP" altLang="en-US" sz="1000" dirty="0" smtClean="0">
                <a:latin typeface="+mn-ea"/>
                <a:ea typeface="+mn-ea"/>
              </a:rPr>
              <a:t>加えて、夢洲における消防署の設置をはじめ、ＩＲ事業者や関係機関と連携しながらソフト対策やハード対策に取り組み、来訪者が安心して滞在できるまちを実現する。</a:t>
            </a:r>
            <a:endParaRPr lang="ja-JP" altLang="en-US" sz="1000" dirty="0">
              <a:latin typeface="+mn-ea"/>
              <a:ea typeface="+mn-ea"/>
            </a:endParaRPr>
          </a:p>
        </p:txBody>
      </p:sp>
      <p:pic>
        <p:nvPicPr>
          <p:cNvPr id="47" name="図 46"/>
          <p:cNvPicPr/>
          <p:nvPr/>
        </p:nvPicPr>
        <p:blipFill rotWithShape="1">
          <a:blip r:embed="rId3" cstate="print">
            <a:extLst>
              <a:ext uri="{28A0092B-C50C-407E-A947-70E740481C1C}">
                <a14:useLocalDpi xmlns:a14="http://schemas.microsoft.com/office/drawing/2010/main" val="0"/>
              </a:ext>
            </a:extLst>
          </a:blip>
          <a:srcRect l="20009" t="19397" r="18658" b="26920"/>
          <a:stretch/>
        </p:blipFill>
        <p:spPr>
          <a:xfrm>
            <a:off x="1142566" y="4347451"/>
            <a:ext cx="4810476" cy="3516919"/>
          </a:xfrm>
          <a:prstGeom prst="rect">
            <a:avLst/>
          </a:prstGeom>
        </p:spPr>
      </p:pic>
      <p:sp>
        <p:nvSpPr>
          <p:cNvPr id="1054" name="フリーフォーム 1053"/>
          <p:cNvSpPr/>
          <p:nvPr/>
        </p:nvSpPr>
        <p:spPr bwMode="gray">
          <a:xfrm>
            <a:off x="1433015" y="4933666"/>
            <a:ext cx="4169391" cy="2456597"/>
          </a:xfrm>
          <a:custGeom>
            <a:avLst/>
            <a:gdLst>
              <a:gd name="connsiteX0" fmla="*/ 859809 w 4169391"/>
              <a:gd name="connsiteY0" fmla="*/ 0 h 2456597"/>
              <a:gd name="connsiteX1" fmla="*/ 3527946 w 4169391"/>
              <a:gd name="connsiteY1" fmla="*/ 429904 h 2456597"/>
              <a:gd name="connsiteX2" fmla="*/ 4169391 w 4169391"/>
              <a:gd name="connsiteY2" fmla="*/ 873456 h 2456597"/>
              <a:gd name="connsiteX3" fmla="*/ 2606722 w 4169391"/>
              <a:gd name="connsiteY3" fmla="*/ 2456597 h 2456597"/>
              <a:gd name="connsiteX4" fmla="*/ 2518012 w 4169391"/>
              <a:gd name="connsiteY4" fmla="*/ 2395182 h 2456597"/>
              <a:gd name="connsiteX5" fmla="*/ 805218 w 4169391"/>
              <a:gd name="connsiteY5" fmla="*/ 2258704 h 2456597"/>
              <a:gd name="connsiteX6" fmla="*/ 0 w 4169391"/>
              <a:gd name="connsiteY6" fmla="*/ 1071349 h 2456597"/>
              <a:gd name="connsiteX7" fmla="*/ 859809 w 4169391"/>
              <a:gd name="connsiteY7" fmla="*/ 0 h 245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9391" h="2456597">
                <a:moveTo>
                  <a:pt x="859809" y="0"/>
                </a:moveTo>
                <a:lnTo>
                  <a:pt x="3527946" y="429904"/>
                </a:lnTo>
                <a:lnTo>
                  <a:pt x="4169391" y="873456"/>
                </a:lnTo>
                <a:lnTo>
                  <a:pt x="2606722" y="2456597"/>
                </a:lnTo>
                <a:lnTo>
                  <a:pt x="2518012" y="2395182"/>
                </a:lnTo>
                <a:lnTo>
                  <a:pt x="805218" y="2258704"/>
                </a:lnTo>
                <a:lnTo>
                  <a:pt x="0" y="1071349"/>
                </a:lnTo>
                <a:lnTo>
                  <a:pt x="859809" y="0"/>
                </a:lnTo>
                <a:close/>
              </a:path>
            </a:pathLst>
          </a:custGeom>
          <a:noFill/>
          <a:ln w="34925" algn="ctr">
            <a:solidFill>
              <a:srgbClr val="FF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 name="正方形/長方形 8"/>
          <p:cNvSpPr/>
          <p:nvPr/>
        </p:nvSpPr>
        <p:spPr bwMode="gray">
          <a:xfrm rot="2099259">
            <a:off x="5054802" y="5014855"/>
            <a:ext cx="69433" cy="22691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2" name="テキスト ボックス 51"/>
          <p:cNvSpPr txBox="1"/>
          <p:nvPr/>
        </p:nvSpPr>
        <p:spPr>
          <a:xfrm>
            <a:off x="5025349" y="5118196"/>
            <a:ext cx="784237"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夢舞大橋</a:t>
            </a:r>
          </a:p>
        </p:txBody>
      </p:sp>
      <p:sp>
        <p:nvSpPr>
          <p:cNvPr id="53" name="正方形/長方形 52"/>
          <p:cNvSpPr/>
          <p:nvPr/>
        </p:nvSpPr>
        <p:spPr bwMode="gray">
          <a:xfrm rot="2174644">
            <a:off x="4396066" y="7228607"/>
            <a:ext cx="355464" cy="9737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5" name="テキスト ボックス 54"/>
          <p:cNvSpPr txBox="1"/>
          <p:nvPr/>
        </p:nvSpPr>
        <p:spPr>
          <a:xfrm>
            <a:off x="4755819" y="7256599"/>
            <a:ext cx="904955" cy="226591"/>
          </a:xfrm>
          <a:prstGeom prst="rect">
            <a:avLst/>
          </a:prstGeom>
          <a:solidFill>
            <a:schemeClr val="bg1"/>
          </a:solid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夢咲トンネル</a:t>
            </a:r>
          </a:p>
        </p:txBody>
      </p:sp>
      <p:cxnSp>
        <p:nvCxnSpPr>
          <p:cNvPr id="11" name="直線コネクタ 10"/>
          <p:cNvCxnSpPr/>
          <p:nvPr/>
        </p:nvCxnSpPr>
        <p:spPr>
          <a:xfrm>
            <a:off x="4996021" y="5155797"/>
            <a:ext cx="186995" cy="866352"/>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53" idx="2"/>
          </p:cNvCxnSpPr>
          <p:nvPr/>
        </p:nvCxnSpPr>
        <p:spPr>
          <a:xfrm flipV="1">
            <a:off x="4545014" y="6450519"/>
            <a:ext cx="638002" cy="866038"/>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bwMode="gray">
          <a:xfrm rot="19950519">
            <a:off x="1197725" y="6898527"/>
            <a:ext cx="379937" cy="96236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46" name="正方形/長方形 1045"/>
          <p:cNvSpPr/>
          <p:nvPr/>
        </p:nvSpPr>
        <p:spPr bwMode="gray">
          <a:xfrm>
            <a:off x="1313502" y="4442434"/>
            <a:ext cx="870810" cy="216980"/>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3" name="正方形/長方形 2"/>
          <p:cNvSpPr/>
          <p:nvPr/>
        </p:nvSpPr>
        <p:spPr bwMode="gray">
          <a:xfrm>
            <a:off x="2649415" y="5978153"/>
            <a:ext cx="1575975" cy="538940"/>
          </a:xfrm>
          <a:prstGeom prst="rect">
            <a:avLst/>
          </a:prstGeom>
          <a:solidFill>
            <a:schemeClr val="accent4">
              <a:lumMod val="50000"/>
            </a:schemeClr>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安心して滞在できる</a:t>
            </a:r>
            <a:endParaRPr kumimoji="1" lang="en-US" altLang="ja-JP" sz="1200" b="1" dirty="0" smtClean="0">
              <a:solidFill>
                <a:schemeClr val="bg1"/>
              </a:solidFill>
              <a:latin typeface="メイリオ" panose="020B0604030504040204" pitchFamily="50" charset="-128"/>
              <a:ea typeface="メイリオ" panose="020B0604030504040204" pitchFamily="50" charset="-128"/>
            </a:endParaRPr>
          </a:p>
          <a:p>
            <a:pPr algn="ctr">
              <a:buFont typeface="Wingdings 2" pitchFamily="18" charset="2"/>
              <a:buNone/>
            </a:pPr>
            <a:r>
              <a:rPr kumimoji="1" lang="ja-JP" altLang="en-US" sz="1200" b="1" dirty="0" smtClean="0">
                <a:solidFill>
                  <a:schemeClr val="bg1"/>
                </a:solidFill>
                <a:latin typeface="メイリオ" panose="020B0604030504040204" pitchFamily="50" charset="-128"/>
                <a:ea typeface="メイリオ" panose="020B0604030504040204" pitchFamily="50" charset="-128"/>
              </a:rPr>
              <a:t>まちを実現</a:t>
            </a:r>
          </a:p>
        </p:txBody>
      </p:sp>
      <p:sp>
        <p:nvSpPr>
          <p:cNvPr id="1049" name="正方形/長方形 1048"/>
          <p:cNvSpPr/>
          <p:nvPr/>
        </p:nvSpPr>
        <p:spPr bwMode="gray">
          <a:xfrm>
            <a:off x="1006951" y="4398130"/>
            <a:ext cx="4896940" cy="3489404"/>
          </a:xfrm>
          <a:prstGeom prst="rect">
            <a:avLst/>
          </a:prstGeom>
          <a:noFill/>
          <a:ln w="12700" algn="ctr">
            <a:solidFill>
              <a:schemeClr val="bg2">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64" name="直線コネクタ 63"/>
          <p:cNvCxnSpPr/>
          <p:nvPr/>
        </p:nvCxnSpPr>
        <p:spPr>
          <a:xfrm flipV="1">
            <a:off x="4040865" y="7393841"/>
            <a:ext cx="10095" cy="5628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角丸四角形 67"/>
          <p:cNvSpPr/>
          <p:nvPr/>
        </p:nvSpPr>
        <p:spPr bwMode="gray">
          <a:xfrm>
            <a:off x="3728309" y="5418251"/>
            <a:ext cx="1243703" cy="40040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テキスト ボックス 5"/>
          <p:cNvSpPr txBox="1"/>
          <p:nvPr/>
        </p:nvSpPr>
        <p:spPr>
          <a:xfrm>
            <a:off x="3786678" y="5458992"/>
            <a:ext cx="1219429"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非常時のエネルギー　　　</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自立対策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2" name="角丸四角形 111"/>
          <p:cNvSpPr/>
          <p:nvPr/>
        </p:nvSpPr>
        <p:spPr bwMode="gray">
          <a:xfrm>
            <a:off x="1445342" y="5285517"/>
            <a:ext cx="1061420" cy="411242"/>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9" name="テキスト ボックス 78"/>
          <p:cNvSpPr txBox="1"/>
          <p:nvPr/>
        </p:nvSpPr>
        <p:spPr>
          <a:xfrm>
            <a:off x="1517884" y="5328028"/>
            <a:ext cx="987305" cy="38048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飲料水・食料等</a:t>
            </a:r>
            <a:endParaRPr kumimoji="1"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の備蓄</a:t>
            </a:r>
          </a:p>
        </p:txBody>
      </p:sp>
      <p:sp>
        <p:nvSpPr>
          <p:cNvPr id="113" name="角丸四角形 112"/>
          <p:cNvSpPr/>
          <p:nvPr/>
        </p:nvSpPr>
        <p:spPr bwMode="gray">
          <a:xfrm>
            <a:off x="4629361" y="6006781"/>
            <a:ext cx="1229492" cy="428370"/>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2" name="テキスト ボックス 61"/>
          <p:cNvSpPr txBox="1"/>
          <p:nvPr/>
        </p:nvSpPr>
        <p:spPr>
          <a:xfrm>
            <a:off x="4629361" y="6142832"/>
            <a:ext cx="1238945"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十分な耐震性を確保</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4" name="角丸四角形 113"/>
          <p:cNvSpPr/>
          <p:nvPr/>
        </p:nvSpPr>
        <p:spPr bwMode="gray">
          <a:xfrm>
            <a:off x="3607851" y="6634524"/>
            <a:ext cx="1285084"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6" name="テキスト ボックス 95"/>
          <p:cNvSpPr txBox="1"/>
          <p:nvPr/>
        </p:nvSpPr>
        <p:spPr>
          <a:xfrm>
            <a:off x="3642949" y="6749481"/>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液状化しにくい地盤</a:t>
            </a:r>
            <a:endParaRPr kumimoji="1" lang="ja-JP" altLang="en-US" sz="1000" dirty="0" smtClean="0">
              <a:latin typeface="メイリオ" panose="020B0604030504040204" pitchFamily="50" charset="-128"/>
              <a:ea typeface="メイリオ" panose="020B0604030504040204" pitchFamily="50" charset="-128"/>
            </a:endParaRPr>
          </a:p>
        </p:txBody>
      </p:sp>
      <p:sp>
        <p:nvSpPr>
          <p:cNvPr id="115" name="角丸四角形 114"/>
          <p:cNvSpPr/>
          <p:nvPr/>
        </p:nvSpPr>
        <p:spPr bwMode="gray">
          <a:xfrm>
            <a:off x="2432467" y="7151751"/>
            <a:ext cx="1410026"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3" name="テキスト ボックス 92"/>
          <p:cNvSpPr txBox="1"/>
          <p:nvPr/>
        </p:nvSpPr>
        <p:spPr>
          <a:xfrm>
            <a:off x="2467565" y="7183363"/>
            <a:ext cx="1495750" cy="420956"/>
          </a:xfrm>
          <a:prstGeom prst="roundRect">
            <a:avLst/>
          </a:prstGeom>
          <a:noFill/>
          <a:effectLst>
            <a:outerShdw blurRad="50800" dist="38100" dir="2700000" algn="tl" rotWithShape="0">
              <a:prstClr val="black">
                <a:alpha val="40000"/>
              </a:prstClr>
            </a:outerShdw>
          </a:effectLst>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津波や高潮に対して</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十分な地盤高さを確保</a:t>
            </a:r>
            <a:endParaRPr kumimoji="1" lang="en-US" altLang="ja-JP" sz="1000" dirty="0" smtClean="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1099178" y="5999097"/>
            <a:ext cx="1451338" cy="428369"/>
            <a:chOff x="1380661" y="6388050"/>
            <a:chExt cx="1451338" cy="428369"/>
          </a:xfrm>
        </p:grpSpPr>
        <p:sp>
          <p:nvSpPr>
            <p:cNvPr id="116" name="角丸四角形 115"/>
            <p:cNvSpPr/>
            <p:nvPr/>
          </p:nvSpPr>
          <p:spPr bwMode="gray">
            <a:xfrm>
              <a:off x="1380661" y="6388050"/>
              <a:ext cx="1292303"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98" name="テキスト ボックス 97"/>
            <p:cNvSpPr txBox="1"/>
            <p:nvPr/>
          </p:nvSpPr>
          <p:spPr>
            <a:xfrm>
              <a:off x="1429812" y="6520727"/>
              <a:ext cx="1402187" cy="226591"/>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多言語での情報提供</a:t>
              </a:r>
              <a:endParaRPr kumimoji="1" lang="ja-JP" altLang="en-US" sz="1000" dirty="0" smtClean="0">
                <a:latin typeface="メイリオ" panose="020B0604030504040204" pitchFamily="50" charset="-128"/>
                <a:ea typeface="メイリオ" panose="020B0604030504040204" pitchFamily="50" charset="-128"/>
              </a:endParaRPr>
            </a:p>
          </p:txBody>
        </p:sp>
      </p:grpSp>
      <p:sp>
        <p:nvSpPr>
          <p:cNvPr id="58" name="角丸四角形 57"/>
          <p:cNvSpPr/>
          <p:nvPr/>
        </p:nvSpPr>
        <p:spPr bwMode="gray">
          <a:xfrm>
            <a:off x="1568460" y="6621730"/>
            <a:ext cx="1140125"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6" name="テキスト ボックス 55"/>
          <p:cNvSpPr txBox="1"/>
          <p:nvPr/>
        </p:nvSpPr>
        <p:spPr>
          <a:xfrm>
            <a:off x="1626829" y="6669230"/>
            <a:ext cx="1402187"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smtClean="0">
                <a:latin typeface="メイリオ" panose="020B0604030504040204" pitchFamily="50" charset="-128"/>
                <a:ea typeface="メイリオ" panose="020B0604030504040204" pitchFamily="50" charset="-128"/>
              </a:rPr>
              <a:t>避難場所・</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kumimoji="1" lang="ja-JP" altLang="en-US" sz="1000" dirty="0" smtClean="0">
                <a:latin typeface="メイリオ" panose="020B0604030504040204" pitchFamily="50" charset="-128"/>
                <a:ea typeface="メイリオ" panose="020B0604030504040204" pitchFamily="50" charset="-128"/>
              </a:rPr>
              <a:t>帰宅困難者</a:t>
            </a:r>
            <a:r>
              <a:rPr kumimoji="1" lang="ja-JP" altLang="en-US" sz="1000" dirty="0">
                <a:latin typeface="メイリオ" panose="020B0604030504040204" pitchFamily="50" charset="-128"/>
                <a:ea typeface="メイリオ" panose="020B0604030504040204" pitchFamily="50" charset="-128"/>
              </a:rPr>
              <a:t>対策</a:t>
            </a:r>
            <a:endParaRPr kumimoji="1" lang="ja-JP" altLang="en-US" sz="1000" dirty="0" smtClean="0">
              <a:latin typeface="メイリオ" panose="020B0604030504040204" pitchFamily="50" charset="-128"/>
              <a:ea typeface="メイリオ" panose="020B0604030504040204" pitchFamily="50" charset="-128"/>
            </a:endParaRPr>
          </a:p>
        </p:txBody>
      </p:sp>
      <p:sp>
        <p:nvSpPr>
          <p:cNvPr id="59" name="角丸四角形 58"/>
          <p:cNvSpPr/>
          <p:nvPr/>
        </p:nvSpPr>
        <p:spPr bwMode="gray">
          <a:xfrm>
            <a:off x="2839523" y="4903608"/>
            <a:ext cx="1009097" cy="428369"/>
          </a:xfrm>
          <a:prstGeom prst="roundRect">
            <a:avLst/>
          </a:prstGeom>
          <a:solidFill>
            <a:schemeClr val="accent5">
              <a:lumMod val="20000"/>
              <a:lumOff val="80000"/>
              <a:alpha val="55000"/>
            </a:schemeClr>
          </a:solidFill>
          <a:ln w="12700" algn="ctr">
            <a:solidFill>
              <a:schemeClr val="accent5">
                <a:lumMod val="40000"/>
                <a:lumOff val="60000"/>
              </a:schemeClr>
            </a:solidFill>
            <a:miter lim="800000"/>
            <a:headEnd/>
            <a:tailEnd/>
          </a:ln>
          <a:effectLst>
            <a:outerShdw blurRad="50800" dist="38100" dir="2700000" algn="tl" rotWithShape="0">
              <a:prstClr val="black">
                <a:alpha val="60000"/>
              </a:prst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3" name="テキスト ボックス 62"/>
          <p:cNvSpPr txBox="1"/>
          <p:nvPr/>
        </p:nvSpPr>
        <p:spPr>
          <a:xfrm>
            <a:off x="2933828" y="4955066"/>
            <a:ext cx="997908" cy="380480"/>
          </a:xfrm>
          <a:prstGeom prst="rect">
            <a:avLst/>
          </a:prstGeom>
          <a:noFill/>
        </p:spPr>
        <p:txBody>
          <a:bodyPr wrap="square" lIns="36000" tIns="36000" rIns="36000" bIns="36000" rtlCol="0" anchor="ctr" anchorCtr="0">
            <a:spAutoFit/>
          </a:bodyPr>
          <a:lstStyle/>
          <a:p>
            <a:pPr>
              <a:spcBef>
                <a:spcPts val="0"/>
              </a:spcBef>
              <a:buSzPct val="100000"/>
            </a:pPr>
            <a:r>
              <a:rPr lang="ja-JP" altLang="en-US" sz="1000" dirty="0">
                <a:latin typeface="メイリオ" panose="020B0604030504040204" pitchFamily="50" charset="-128"/>
                <a:ea typeface="メイリオ" panose="020B0604030504040204" pitchFamily="50" charset="-128"/>
              </a:rPr>
              <a:t>夢</a:t>
            </a:r>
            <a:r>
              <a:rPr lang="ja-JP" altLang="en-US" sz="1000" dirty="0" smtClean="0">
                <a:latin typeface="メイリオ" panose="020B0604030504040204" pitchFamily="50" charset="-128"/>
                <a:ea typeface="メイリオ" panose="020B0604030504040204" pitchFamily="50" charset="-128"/>
              </a:rPr>
              <a:t>洲における</a:t>
            </a:r>
            <a:endParaRPr lang="en-US" altLang="ja-JP" sz="1000" dirty="0" smtClean="0">
              <a:latin typeface="メイリオ" panose="020B0604030504040204" pitchFamily="50" charset="-128"/>
              <a:ea typeface="メイリオ" panose="020B0604030504040204" pitchFamily="50" charset="-128"/>
            </a:endParaRPr>
          </a:p>
          <a:p>
            <a:pPr>
              <a:spcBef>
                <a:spcPts val="0"/>
              </a:spcBef>
              <a:buSzPct val="100000"/>
            </a:pPr>
            <a:r>
              <a:rPr lang="ja-JP" altLang="en-US" sz="1000" dirty="0" smtClean="0">
                <a:latin typeface="メイリオ" panose="020B0604030504040204" pitchFamily="50" charset="-128"/>
                <a:ea typeface="メイリオ" panose="020B0604030504040204" pitchFamily="50" charset="-128"/>
              </a:rPr>
              <a:t>消防署の設置</a:t>
            </a:r>
            <a:endParaRPr kumimoji="1" lang="ja-JP" altLang="en-US" sz="10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699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３．懸念事項と最小化</a:t>
            </a:r>
            <a:r>
              <a:rPr lang="ja-JP" altLang="en-US"/>
              <a:t>へ</a:t>
            </a:r>
            <a:r>
              <a:rPr lang="ja-JP" altLang="en-US" smtClean="0"/>
              <a:t>の取組み</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35</a:t>
            </a:fld>
            <a:endParaRPr lang="ja-JP" altLang="en-US" dirty="0"/>
          </a:p>
        </p:txBody>
      </p:sp>
    </p:spTree>
    <p:extLst>
      <p:ext uri="{BB962C8B-B14F-4D97-AF65-F5344CB8AC3E}">
        <p14:creationId xmlns:p14="http://schemas.microsoft.com/office/powerpoint/2010/main" val="2107392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36</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016000"/>
            <a:ext cx="6425184" cy="434848"/>
          </a:xfrm>
        </p:spPr>
        <p:txBody>
          <a:bodyPr/>
          <a:lstStyle/>
          <a:p>
            <a:r>
              <a:rPr kumimoji="1" lang="ja-JP" altLang="en-US" sz="1600" b="1" dirty="0" smtClean="0"/>
              <a:t>３－１．基本的な考え方</a:t>
            </a:r>
            <a:endParaRPr kumimoji="1" lang="ja-JP" altLang="en-US" sz="1600" b="1" dirty="0"/>
          </a:p>
        </p:txBody>
      </p:sp>
      <p:sp>
        <p:nvSpPr>
          <p:cNvPr id="4" name="タイトル 3"/>
          <p:cNvSpPr>
            <a:spLocks noGrp="1"/>
          </p:cNvSpPr>
          <p:nvPr>
            <p:ph type="title"/>
          </p:nvPr>
        </p:nvSpPr>
        <p:spPr/>
        <p:txBody>
          <a:bodyPr/>
          <a:lstStyle/>
          <a:p>
            <a:r>
              <a:rPr lang="en-US" altLang="ja-JP" u="sng" dirty="0"/>
              <a:t/>
            </a:r>
            <a:br>
              <a:rPr lang="en-US" altLang="ja-JP" u="sng" dirty="0"/>
            </a:br>
            <a:endParaRPr kumimoji="1" lang="ja-JP" altLang="en-US" u="sng" dirty="0"/>
          </a:p>
        </p:txBody>
      </p:sp>
      <p:sp>
        <p:nvSpPr>
          <p:cNvPr id="80" name="正方形/長方形 79"/>
          <p:cNvSpPr/>
          <p:nvPr/>
        </p:nvSpPr>
        <p:spPr bwMode="gray">
          <a:xfrm>
            <a:off x="404224" y="1631680"/>
            <a:ext cx="6048000" cy="34019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世界の先進事例を進化させた総合的な懸念事項対策</a:t>
            </a:r>
            <a:endParaRPr lang="ja-JP" altLang="en-US" sz="1400" dirty="0" smtClean="0">
              <a:solidFill>
                <a:prstClr val="white"/>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25750" y="2142815"/>
            <a:ext cx="6048000" cy="2033652"/>
          </a:xfrm>
          <a:prstGeom prst="rect">
            <a:avLst/>
          </a:prstGeom>
          <a:ln/>
        </p:spPr>
        <p:style>
          <a:lnRef idx="2">
            <a:schemeClr val="accent4"/>
          </a:lnRef>
          <a:fillRef idx="1">
            <a:schemeClr val="lt1"/>
          </a:fillRef>
          <a:effectRef idx="0">
            <a:schemeClr val="accent4"/>
          </a:effectRef>
          <a:fontRef idx="minor">
            <a:schemeClr val="dk1"/>
          </a:fontRef>
        </p:style>
        <p:txBody>
          <a:bodyPr lIns="36000" rIns="72000" rtlCol="0" anchor="ctr"/>
          <a:lstStyle/>
          <a:p>
            <a:pPr marL="257175" indent="-171450" algn="just">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rPr>
              <a:t>国において</a:t>
            </a:r>
            <a:r>
              <a:rPr lang="ja-JP" altLang="en-US" sz="1000" dirty="0" smtClean="0">
                <a:solidFill>
                  <a:prstClr val="black"/>
                </a:solidFill>
                <a:latin typeface="ＭＳ Ｐゴシック" panose="020B0600070205080204" pitchFamily="50" charset="-128"/>
              </a:rPr>
              <a:t>は、ＩＲ</a:t>
            </a:r>
            <a:r>
              <a:rPr lang="ja-JP" altLang="en-US" sz="1000" dirty="0" smtClean="0">
                <a:solidFill>
                  <a:schemeClr val="tx1"/>
                </a:solidFill>
                <a:latin typeface="ＭＳ Ｐゴシック" panose="020B0600070205080204" pitchFamily="50" charset="-128"/>
              </a:rPr>
              <a:t>整備に伴う有害な影響を排除するため、ＩＲ整備法</a:t>
            </a:r>
            <a:r>
              <a:rPr lang="ja-JP" altLang="en-US" sz="1000" dirty="0">
                <a:solidFill>
                  <a:schemeClr val="tx1"/>
                </a:solidFill>
                <a:latin typeface="ＭＳ Ｐゴシック" panose="020B0600070205080204" pitchFamily="50" charset="-128"/>
              </a:rPr>
              <a:t>においてカジノに対する世界水準</a:t>
            </a:r>
            <a:r>
              <a:rPr lang="ja-JP" altLang="en-US" sz="1000" dirty="0" smtClean="0">
                <a:solidFill>
                  <a:schemeClr val="tx1"/>
                </a:solidFill>
                <a:latin typeface="ＭＳ Ｐゴシック" panose="020B0600070205080204" pitchFamily="50" charset="-128"/>
              </a:rPr>
              <a:t>の　　規制</a:t>
            </a:r>
            <a:r>
              <a:rPr lang="ja-JP" altLang="en-US" sz="1000" dirty="0">
                <a:solidFill>
                  <a:schemeClr val="tx1"/>
                </a:solidFill>
                <a:latin typeface="ＭＳ Ｐゴシック" panose="020B0600070205080204" pitchFamily="50" charset="-128"/>
              </a:rPr>
              <a:t>を</a:t>
            </a:r>
            <a:r>
              <a:rPr lang="ja-JP" altLang="en-US" sz="1000" dirty="0" smtClean="0">
                <a:solidFill>
                  <a:schemeClr val="tx1"/>
                </a:solidFill>
                <a:latin typeface="ＭＳ Ｐゴシック" panose="020B0600070205080204" pitchFamily="50" charset="-128"/>
              </a:rPr>
              <a:t>導入し、あわせて、ギャンブル等依存症対策を総合的かつ計画的に推進するため、ギャンブル等　　依存症</a:t>
            </a:r>
            <a:r>
              <a:rPr lang="ja-JP" altLang="en-US" sz="1000" dirty="0">
                <a:solidFill>
                  <a:schemeClr val="tx1"/>
                </a:solidFill>
                <a:latin typeface="ＭＳ Ｐゴシック" panose="020B0600070205080204" pitchFamily="50" charset="-128"/>
              </a:rPr>
              <a:t>対策基本法を</a:t>
            </a:r>
            <a:r>
              <a:rPr lang="ja-JP" altLang="en-US" sz="1000" dirty="0" smtClean="0">
                <a:solidFill>
                  <a:schemeClr val="tx1"/>
                </a:solidFill>
                <a:latin typeface="ＭＳ Ｐゴシック" panose="020B0600070205080204" pitchFamily="50" charset="-128"/>
              </a:rPr>
              <a:t>制定。</a:t>
            </a:r>
            <a:endParaRPr lang="en-US" altLang="ja-JP" sz="1000" dirty="0">
              <a:solidFill>
                <a:schemeClr val="tx1"/>
              </a:solidFill>
              <a:latin typeface="ＭＳ Ｐゴシック" panose="020B0600070205080204" pitchFamily="50" charset="-128"/>
            </a:endParaRPr>
          </a:p>
          <a:p>
            <a:pPr marL="257175" indent="-171450">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府市においても</a:t>
            </a:r>
            <a:r>
              <a:rPr lang="ja-JP" altLang="en-US" sz="1000" dirty="0" smtClean="0">
                <a:solidFill>
                  <a:schemeClr val="tx1"/>
                </a:solidFill>
                <a:latin typeface="ＭＳ Ｐゴシック" panose="020B0600070205080204" pitchFamily="50" charset="-128"/>
              </a:rPr>
              <a:t>、ギャンブル等依存症の抑制を図るとともに、善良な治安・地域風俗環境を保持するため、必要</a:t>
            </a:r>
            <a:r>
              <a:rPr lang="ja-JP" altLang="en-US" sz="1000" dirty="0">
                <a:solidFill>
                  <a:schemeClr val="tx1"/>
                </a:solidFill>
                <a:latin typeface="ＭＳ Ｐゴシック" panose="020B0600070205080204" pitchFamily="50" charset="-128"/>
              </a:rPr>
              <a:t>な対策を講じ</a:t>
            </a:r>
            <a:r>
              <a:rPr lang="ja-JP" altLang="en-US" sz="1000" dirty="0">
                <a:solidFill>
                  <a:prstClr val="black"/>
                </a:solidFill>
                <a:latin typeface="ＭＳ Ｐゴシック" panose="020B0600070205080204" pitchFamily="50" charset="-128"/>
              </a:rPr>
              <a:t>、懸念事項を最小化</a:t>
            </a:r>
            <a:r>
              <a:rPr lang="ja-JP" altLang="en-US" sz="1000" dirty="0" smtClean="0">
                <a:solidFill>
                  <a:prstClr val="black"/>
                </a:solidFill>
                <a:latin typeface="ＭＳ Ｐゴシック" panose="020B0600070205080204" pitchFamily="50" charset="-128"/>
              </a:rPr>
              <a:t>する。</a:t>
            </a:r>
            <a:endParaRPr lang="en-US" altLang="ja-JP" sz="1000" dirty="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懸念</a:t>
            </a:r>
            <a:r>
              <a:rPr lang="ja-JP" altLang="en-US" sz="1000" dirty="0">
                <a:solidFill>
                  <a:prstClr val="black"/>
                </a:solidFill>
                <a:latin typeface="ＭＳ Ｐゴシック" panose="020B0600070205080204" pitchFamily="50" charset="-128"/>
              </a:rPr>
              <a:t>事項の最小化には</a:t>
            </a:r>
            <a:r>
              <a:rPr lang="ja-JP" altLang="en-US" sz="1000" dirty="0" smtClean="0">
                <a:solidFill>
                  <a:prstClr val="black"/>
                </a:solidFill>
                <a:latin typeface="ＭＳ Ｐゴシック" panose="020B0600070205080204" pitchFamily="50" charset="-128"/>
              </a:rPr>
              <a:t>、国の法令等による規制や、Ｉ</a:t>
            </a:r>
            <a:r>
              <a:rPr lang="ja-JP" altLang="en-US" sz="1000" dirty="0">
                <a:solidFill>
                  <a:prstClr val="black"/>
                </a:solidFill>
                <a:latin typeface="ＭＳ Ｐゴシック" panose="020B0600070205080204" pitchFamily="50" charset="-128"/>
              </a:rPr>
              <a:t>Ｒ</a:t>
            </a:r>
            <a:r>
              <a:rPr lang="ja-JP" altLang="en-US" sz="1000" dirty="0" smtClean="0">
                <a:solidFill>
                  <a:prstClr val="black"/>
                </a:solidFill>
                <a:latin typeface="ＭＳ Ｐゴシック" panose="020B0600070205080204" pitchFamily="50" charset="-128"/>
              </a:rPr>
              <a:t>事業者に課すべき責務を基本としつつ、国</a:t>
            </a:r>
            <a:r>
              <a:rPr lang="ja-JP" altLang="en-US" sz="1000" dirty="0">
                <a:solidFill>
                  <a:prstClr val="black"/>
                </a:solidFill>
                <a:latin typeface="ＭＳ Ｐゴシック" panose="020B0600070205080204" pitchFamily="50" charset="-128"/>
              </a:rPr>
              <a:t>・自治体・ＩＲ事業者が三位一体となって対策を講じることが必要であり</a:t>
            </a:r>
            <a:r>
              <a:rPr lang="ja-JP" altLang="en-US" sz="1000" dirty="0" smtClean="0">
                <a:solidFill>
                  <a:prstClr val="black"/>
                </a:solidFill>
                <a:latin typeface="ＭＳ Ｐゴシック" panose="020B0600070205080204" pitchFamily="50" charset="-128"/>
              </a:rPr>
              <a:t>、地域</a:t>
            </a:r>
            <a:r>
              <a:rPr lang="ja-JP" altLang="en-US" sz="1000" dirty="0">
                <a:solidFill>
                  <a:prstClr val="black"/>
                </a:solidFill>
                <a:latin typeface="ＭＳ Ｐゴシック" panose="020B0600070205080204" pitchFamily="50" charset="-128"/>
              </a:rPr>
              <a:t>においても、適切な役割分担のもと</a:t>
            </a:r>
            <a:r>
              <a:rPr lang="ja-JP" altLang="en-US" sz="1000" dirty="0" smtClean="0">
                <a:solidFill>
                  <a:prstClr val="black"/>
                </a:solidFill>
                <a:latin typeface="ＭＳ Ｐゴシック" panose="020B0600070205080204" pitchFamily="50" charset="-128"/>
              </a:rPr>
              <a:t>、　　緊密</a:t>
            </a:r>
            <a:r>
              <a:rPr lang="ja-JP" altLang="en-US" sz="1000" dirty="0">
                <a:solidFill>
                  <a:prstClr val="black"/>
                </a:solidFill>
                <a:latin typeface="ＭＳ Ｐゴシック" panose="020B0600070205080204" pitchFamily="50" charset="-128"/>
              </a:rPr>
              <a:t>な連携を図りながら、海外の先進事例に学び、それ</a:t>
            </a:r>
            <a:r>
              <a:rPr lang="ja-JP" altLang="en-US" sz="1000" dirty="0" smtClean="0">
                <a:solidFill>
                  <a:prstClr val="black"/>
                </a:solidFill>
                <a:latin typeface="ＭＳ Ｐゴシック" panose="020B0600070205080204" pitchFamily="50" charset="-128"/>
              </a:rPr>
              <a:t>をさらに</a:t>
            </a:r>
            <a:r>
              <a:rPr lang="ja-JP" altLang="en-US" sz="1000" dirty="0">
                <a:solidFill>
                  <a:prstClr val="black"/>
                </a:solidFill>
                <a:latin typeface="ＭＳ Ｐゴシック" panose="020B0600070205080204" pitchFamily="50" charset="-128"/>
              </a:rPr>
              <a:t>進化させた万全の対策を実行していく</a:t>
            </a:r>
            <a:r>
              <a:rPr lang="ja-JP" altLang="en-US" sz="1000" dirty="0" smtClean="0">
                <a:solidFill>
                  <a:prstClr val="black"/>
                </a:solidFill>
                <a:latin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ndParaRPr>
          </a:p>
          <a:p>
            <a:pPr marL="257175" indent="-171450" algn="just">
              <a:spcBef>
                <a:spcPts val="600"/>
              </a:spcBef>
              <a:buFont typeface="Wingdings" panose="05000000000000000000" pitchFamily="2" charset="2"/>
              <a:buChar char="n"/>
            </a:pPr>
            <a:r>
              <a:rPr lang="ja-JP" altLang="en-US" sz="1000" dirty="0" smtClean="0">
                <a:solidFill>
                  <a:prstClr val="black"/>
                </a:solidFill>
                <a:latin typeface="ＭＳ Ｐゴシック" panose="020B0600070205080204" pitchFamily="50" charset="-128"/>
              </a:rPr>
              <a:t>加えて、懸念事項</a:t>
            </a:r>
            <a:r>
              <a:rPr lang="ja-JP" altLang="en-US" sz="1000" dirty="0">
                <a:solidFill>
                  <a:prstClr val="black"/>
                </a:solidFill>
                <a:latin typeface="ＭＳ Ｐゴシック" panose="020B0600070205080204" pitchFamily="50" charset="-128"/>
              </a:rPr>
              <a:t>に</a:t>
            </a:r>
            <a:r>
              <a:rPr lang="ja-JP" altLang="en-US" sz="1000" dirty="0" smtClean="0">
                <a:solidFill>
                  <a:prstClr val="black"/>
                </a:solidFill>
                <a:latin typeface="ＭＳ Ｐゴシック" panose="020B0600070205080204" pitchFamily="50" charset="-128"/>
              </a:rPr>
              <a:t>対する</a:t>
            </a:r>
            <a:r>
              <a:rPr lang="ja-JP" altLang="en-US" sz="1000" dirty="0">
                <a:solidFill>
                  <a:prstClr val="black"/>
                </a:solidFill>
                <a:latin typeface="ＭＳ Ｐゴシック" panose="020B0600070205080204" pitchFamily="50" charset="-128"/>
              </a:rPr>
              <a:t>対策</a:t>
            </a:r>
            <a:r>
              <a:rPr lang="ja-JP" altLang="en-US" sz="1000" dirty="0" smtClean="0">
                <a:solidFill>
                  <a:prstClr val="black"/>
                </a:solidFill>
                <a:latin typeface="ＭＳ Ｐゴシック" panose="020B0600070205080204" pitchFamily="50" charset="-128"/>
              </a:rPr>
              <a:t>を発信</a:t>
            </a:r>
            <a:r>
              <a:rPr lang="ja-JP" altLang="en-US" sz="1000" dirty="0">
                <a:solidFill>
                  <a:prstClr val="black"/>
                </a:solidFill>
                <a:latin typeface="ＭＳ Ｐゴシック" panose="020B0600070205080204" pitchFamily="50" charset="-128"/>
              </a:rPr>
              <a:t>することで</a:t>
            </a:r>
            <a:r>
              <a:rPr lang="ja-JP" altLang="en-US" sz="1000" dirty="0" smtClean="0">
                <a:solidFill>
                  <a:prstClr val="black"/>
                </a:solidFill>
                <a:latin typeface="ＭＳ Ｐゴシック" panose="020B0600070205080204" pitchFamily="50" charset="-128"/>
              </a:rPr>
              <a:t>、府民・市民の理解促進を図る。</a:t>
            </a:r>
            <a:endParaRPr lang="en-US" altLang="ja-JP" sz="1000" u="sng" dirty="0" smtClean="0">
              <a:solidFill>
                <a:prstClr val="black"/>
              </a:solidFill>
              <a:latin typeface="ＭＳ Ｐゴシック" panose="020B0600070205080204" pitchFamily="50" charset="-128"/>
            </a:endParaRPr>
          </a:p>
        </p:txBody>
      </p:sp>
      <p:sp>
        <p:nvSpPr>
          <p:cNvPr id="16" name="フローチャート: 組合せ 15"/>
          <p:cNvSpPr/>
          <p:nvPr/>
        </p:nvSpPr>
        <p:spPr bwMode="gray">
          <a:xfrm>
            <a:off x="1851276" y="4274365"/>
            <a:ext cx="3240000" cy="288000"/>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425750" y="4593014"/>
            <a:ext cx="3002474" cy="4858223"/>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３－２</a:t>
            </a:r>
            <a:r>
              <a:rPr lang="ja-JP" altLang="en-US" sz="1200" b="1" dirty="0">
                <a:solidFill>
                  <a:prstClr val="black"/>
                </a:solidFill>
                <a:cs typeface="Meiryo UI" pitchFamily="50" charset="-128"/>
              </a:rPr>
              <a:t>．</a:t>
            </a:r>
            <a:r>
              <a:rPr lang="ja-JP" altLang="en-US" sz="1200" b="1" dirty="0" smtClean="0">
                <a:solidFill>
                  <a:prstClr val="black"/>
                </a:solidFill>
                <a:cs typeface="Meiryo UI" pitchFamily="50" charset="-128"/>
              </a:rPr>
              <a:t>ギャンブル等依存症</a:t>
            </a:r>
            <a:r>
              <a:rPr lang="ja-JP" altLang="en-US" sz="1200" b="1" dirty="0">
                <a:solidFill>
                  <a:prstClr val="black"/>
                </a:solidFill>
                <a:cs typeface="Meiryo UI" pitchFamily="50" charset="-128"/>
              </a:rPr>
              <a:t>対策</a:t>
            </a:r>
            <a:endParaRPr lang="en-US" altLang="ja-JP" sz="1200" b="1" dirty="0">
              <a:solidFill>
                <a:prstClr val="black"/>
              </a:solidFill>
              <a:cs typeface="Meiryo UI" pitchFamily="50" charset="-128"/>
            </a:endParaRPr>
          </a:p>
        </p:txBody>
      </p:sp>
      <p:sp>
        <p:nvSpPr>
          <p:cNvPr id="53" name="正方形/長方形 52"/>
          <p:cNvSpPr/>
          <p:nvPr/>
        </p:nvSpPr>
        <p:spPr bwMode="gray">
          <a:xfrm>
            <a:off x="3496052" y="4593016"/>
            <a:ext cx="3002474" cy="4858221"/>
          </a:xfrm>
          <a:prstGeom prst="rect">
            <a:avLst/>
          </a:prstGeom>
          <a:solidFill>
            <a:schemeClr val="accent3">
              <a:lumMod val="20000"/>
              <a:lumOff val="80000"/>
            </a:schemeClr>
          </a:solidFill>
          <a:ln w="15875" algn="ctr">
            <a:solidFill>
              <a:schemeClr val="accent3"/>
            </a:solidFill>
            <a:miter lim="800000"/>
            <a:headEnd/>
            <a:tailEnd/>
          </a:ln>
        </p:spPr>
        <p:txBody>
          <a:bodyPr rot="0" spcFirstLastPara="0" vertOverflow="overflow" horzOverflow="overflow" vert="horz" wrap="square" lIns="72000" tIns="72000" rIns="72000" bIns="36000" numCol="1" spcCol="0" rtlCol="0" fromWordArt="0" anchor="t" anchorCtr="0" forceAA="0" compatLnSpc="1">
            <a:prstTxWarp prst="textNoShape">
              <a:avLst/>
            </a:prstTxWarp>
            <a:noAutofit/>
          </a:bodyPr>
          <a:lstStyle/>
          <a:p>
            <a:pPr algn="ctr"/>
            <a:r>
              <a:rPr lang="ja-JP" altLang="en-US" sz="1200" b="1" dirty="0" smtClean="0">
                <a:solidFill>
                  <a:prstClr val="black"/>
                </a:solidFill>
                <a:cs typeface="Meiryo UI" pitchFamily="50" charset="-128"/>
              </a:rPr>
              <a:t>３－３．治安・地域風俗環境対策</a:t>
            </a:r>
            <a:endParaRPr lang="en-US" altLang="ja-JP" sz="1200" b="1" dirty="0">
              <a:solidFill>
                <a:prstClr val="black"/>
              </a:solidFill>
              <a:cs typeface="Meiryo UI" pitchFamily="50" charset="-128"/>
            </a:endParaRPr>
          </a:p>
        </p:txBody>
      </p:sp>
      <p:sp>
        <p:nvSpPr>
          <p:cNvPr id="55" name="正方形/長方形 54"/>
          <p:cNvSpPr/>
          <p:nvPr/>
        </p:nvSpPr>
        <p:spPr bwMode="gray">
          <a:xfrm>
            <a:off x="496510"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21" name="正方形/長方形 20"/>
          <p:cNvSpPr/>
          <p:nvPr/>
        </p:nvSpPr>
        <p:spPr bwMode="gray">
          <a:xfrm>
            <a:off x="493578" y="5353482"/>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ギャンブル等依存症対策基本法</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ＩＲ整備法における依存症対策</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政府によ</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依存症対策の取組み</a:t>
            </a:r>
            <a:endParaRPr lang="en-US" altLang="ja-JP" sz="1050" dirty="0">
              <a:solidFill>
                <a:prstClr val="black"/>
              </a:solidFill>
              <a:latin typeface="ＭＳ Ｐゴシック"/>
            </a:endParaRPr>
          </a:p>
        </p:txBody>
      </p:sp>
      <p:sp>
        <p:nvSpPr>
          <p:cNvPr id="42" name="正方形/長方形 41"/>
          <p:cNvSpPr/>
          <p:nvPr/>
        </p:nvSpPr>
        <p:spPr bwMode="gray">
          <a:xfrm>
            <a:off x="3543177" y="5027782"/>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３－３－１．</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国の動き</a:t>
            </a:r>
            <a:endParaRPr lang="ja-JP" altLang="en-US" sz="1050" b="1" dirty="0">
              <a:solidFill>
                <a:prstClr val="black"/>
              </a:solidFill>
              <a:cs typeface="Meiryo UI" pitchFamily="50" charset="-128"/>
            </a:endParaRPr>
          </a:p>
        </p:txBody>
      </p:sp>
      <p:sp>
        <p:nvSpPr>
          <p:cNvPr id="44" name="正方形/長方形 43"/>
          <p:cNvSpPr/>
          <p:nvPr/>
        </p:nvSpPr>
        <p:spPr bwMode="gray">
          <a:xfrm>
            <a:off x="3540245" y="5353479"/>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ＩＲ</a:t>
            </a:r>
            <a:r>
              <a:rPr lang="ja-JP" altLang="en-US" sz="1050" dirty="0" smtClean="0">
                <a:solidFill>
                  <a:prstClr val="black"/>
                </a:solidFill>
                <a:latin typeface="ＭＳ Ｐゴシック"/>
              </a:rPr>
              <a:t>整備法における治安・地域風俗環境対策</a:t>
            </a:r>
            <a:endParaRPr lang="en-US" altLang="ja-JP" sz="1050" dirty="0">
              <a:solidFill>
                <a:prstClr val="black"/>
              </a:solidFill>
              <a:latin typeface="ＭＳ Ｐゴシック"/>
            </a:endParaRPr>
          </a:p>
          <a:p>
            <a:pPr marL="92075">
              <a:spcBef>
                <a:spcPts val="600"/>
              </a:spcBef>
            </a:pPr>
            <a:endParaRPr lang="en-US" altLang="ja-JP" sz="1050" dirty="0">
              <a:solidFill>
                <a:prstClr val="black"/>
              </a:solidFill>
              <a:latin typeface="ＭＳ Ｐゴシック"/>
            </a:endParaRPr>
          </a:p>
        </p:txBody>
      </p:sp>
      <p:sp>
        <p:nvSpPr>
          <p:cNvPr id="29" name="正方形/長方形 28"/>
          <p:cNvSpPr/>
          <p:nvPr/>
        </p:nvSpPr>
        <p:spPr bwMode="gray">
          <a:xfrm>
            <a:off x="496510"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府市の基本的な考え方</a:t>
            </a:r>
            <a:endParaRPr lang="ja-JP" altLang="en-US" sz="1050" b="1" dirty="0">
              <a:solidFill>
                <a:prstClr val="black"/>
              </a:solidFill>
              <a:cs typeface="Meiryo UI" pitchFamily="50" charset="-128"/>
            </a:endParaRPr>
          </a:p>
        </p:txBody>
      </p:sp>
      <p:sp>
        <p:nvSpPr>
          <p:cNvPr id="32" name="正方形/長方形 31"/>
          <p:cNvSpPr/>
          <p:nvPr/>
        </p:nvSpPr>
        <p:spPr bwMode="gray">
          <a:xfrm>
            <a:off x="492035" y="6622181"/>
            <a:ext cx="2890533" cy="97635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国・自治体（府市、関係機関）・ＩＲ事業者</a:t>
            </a:r>
            <a:r>
              <a:rPr lang="ja-JP" altLang="en-US" sz="1050" dirty="0" smtClean="0">
                <a:solidFill>
                  <a:prstClr val="black"/>
                </a:solidFill>
                <a:latin typeface="ＭＳ Ｐゴシック"/>
              </a:rPr>
              <a:t>の</a:t>
            </a:r>
            <a:endParaRPr lang="en-US" altLang="ja-JP" sz="1050" dirty="0" smtClean="0">
              <a:solidFill>
                <a:prstClr val="black"/>
              </a:solidFill>
              <a:latin typeface="ＭＳ Ｐゴシック"/>
            </a:endParaRPr>
          </a:p>
          <a:p>
            <a:pPr marL="92075">
              <a:spcBef>
                <a:spcPts val="600"/>
              </a:spcBef>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役割</a:t>
            </a:r>
            <a:endParaRPr lang="en-US" altLang="ja-JP" sz="1050" dirty="0">
              <a:solidFill>
                <a:prstClr val="black"/>
              </a:solidFill>
              <a:latin typeface="ＭＳ Ｐゴシック"/>
            </a:endParaRPr>
          </a:p>
          <a:p>
            <a:pPr marL="92075">
              <a:spcBef>
                <a:spcPts val="600"/>
              </a:spcBef>
            </a:pPr>
            <a:r>
              <a:rPr lang="ja-JP" altLang="en-US" sz="1050" dirty="0">
                <a:solidFill>
                  <a:prstClr val="black"/>
                </a:solidFill>
                <a:latin typeface="ＭＳ Ｐゴシック"/>
              </a:rPr>
              <a:t>②</a:t>
            </a:r>
            <a:r>
              <a:rPr lang="ja-JP" altLang="en-US" sz="1050" dirty="0" smtClean="0">
                <a:solidFill>
                  <a:prstClr val="black"/>
                </a:solidFill>
                <a:latin typeface="ＭＳ Ｐゴシック"/>
              </a:rPr>
              <a:t> 基本的な考え方</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③ </a:t>
            </a:r>
            <a:r>
              <a:rPr lang="ja-JP" altLang="en-US" sz="1000" dirty="0" smtClean="0">
                <a:solidFill>
                  <a:prstClr val="black"/>
                </a:solidFill>
                <a:latin typeface="ＭＳ Ｐゴシック"/>
              </a:rPr>
              <a:t>ギャンブル等依存症対策研究会の設置・運営</a:t>
            </a:r>
            <a:endParaRPr lang="en-US" altLang="ja-JP" sz="1000" dirty="0" smtClean="0">
              <a:solidFill>
                <a:prstClr val="black"/>
              </a:solidFill>
              <a:latin typeface="ＭＳ Ｐゴシック"/>
            </a:endParaRPr>
          </a:p>
        </p:txBody>
      </p:sp>
      <p:sp>
        <p:nvSpPr>
          <p:cNvPr id="46" name="正方形/長方形 45"/>
          <p:cNvSpPr/>
          <p:nvPr/>
        </p:nvSpPr>
        <p:spPr bwMode="gray">
          <a:xfrm>
            <a:off x="3543177" y="629818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３－３－２．</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a:t>
            </a:r>
            <a:r>
              <a:rPr lang="ja-JP" altLang="en-US" sz="1050" b="1" dirty="0">
                <a:solidFill>
                  <a:prstClr val="black"/>
                </a:solidFill>
                <a:cs typeface="Meiryo UI" pitchFamily="50" charset="-128"/>
              </a:rPr>
              <a:t>府市</a:t>
            </a:r>
            <a:r>
              <a:rPr lang="ja-JP" altLang="en-US" sz="1050" b="1" dirty="0" smtClean="0">
                <a:solidFill>
                  <a:prstClr val="black"/>
                </a:solidFill>
                <a:cs typeface="Meiryo UI" pitchFamily="50" charset="-128"/>
              </a:rPr>
              <a:t>の</a:t>
            </a:r>
            <a:r>
              <a:rPr lang="ja-JP" altLang="en-US" sz="1050" b="1" dirty="0">
                <a:solidFill>
                  <a:prstClr val="black"/>
                </a:solidFill>
                <a:cs typeface="Meiryo UI" pitchFamily="50" charset="-128"/>
              </a:rPr>
              <a:t>基本的な</a:t>
            </a:r>
            <a:r>
              <a:rPr lang="ja-JP" altLang="en-US" sz="1050" b="1" dirty="0" smtClean="0">
                <a:solidFill>
                  <a:prstClr val="black"/>
                </a:solidFill>
                <a:cs typeface="Meiryo UI" pitchFamily="50" charset="-128"/>
              </a:rPr>
              <a:t>考え方</a:t>
            </a:r>
            <a:endParaRPr lang="ja-JP" altLang="en-US" sz="1050" b="1" dirty="0">
              <a:solidFill>
                <a:prstClr val="black"/>
              </a:solidFill>
              <a:cs typeface="Meiryo UI" pitchFamily="50" charset="-128"/>
            </a:endParaRPr>
          </a:p>
        </p:txBody>
      </p:sp>
      <p:sp>
        <p:nvSpPr>
          <p:cNvPr id="48" name="正方形/長方形 47"/>
          <p:cNvSpPr/>
          <p:nvPr/>
        </p:nvSpPr>
        <p:spPr bwMode="gray">
          <a:xfrm>
            <a:off x="3540245" y="6623877"/>
            <a:ext cx="2869902" cy="983164"/>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国</a:t>
            </a:r>
            <a:r>
              <a:rPr lang="ja-JP" altLang="en-US" sz="1050" dirty="0">
                <a:solidFill>
                  <a:prstClr val="black"/>
                </a:solidFill>
                <a:latin typeface="ＭＳ Ｐゴシック"/>
              </a:rPr>
              <a:t>・自治体（府市、府警）・ＩＲ事業者の</a:t>
            </a:r>
            <a:r>
              <a:rPr lang="ja-JP" altLang="en-US" sz="1050" dirty="0" smtClean="0">
                <a:solidFill>
                  <a:prstClr val="black"/>
                </a:solidFill>
                <a:latin typeface="ＭＳ Ｐゴシック"/>
              </a:rPr>
              <a:t>役割</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基本的な考え方</a:t>
            </a:r>
            <a:endParaRPr lang="en-US" altLang="ja-JP" sz="1050" dirty="0">
              <a:solidFill>
                <a:prstClr val="black"/>
              </a:solidFill>
              <a:latin typeface="ＭＳ Ｐゴシック"/>
            </a:endParaRPr>
          </a:p>
        </p:txBody>
      </p:sp>
      <p:sp>
        <p:nvSpPr>
          <p:cNvPr id="36" name="正方形/長方形 35"/>
          <p:cNvSpPr/>
          <p:nvPr/>
        </p:nvSpPr>
        <p:spPr bwMode="gray">
          <a:xfrm>
            <a:off x="493578" y="8084474"/>
            <a:ext cx="2869902" cy="792002"/>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smtClean="0">
                <a:solidFill>
                  <a:prstClr val="black"/>
                </a:solidFill>
                <a:latin typeface="ＭＳ Ｐゴシック"/>
              </a:rPr>
              <a:t>① </a:t>
            </a:r>
            <a:r>
              <a:rPr lang="ja-JP" altLang="en-US" sz="1050" dirty="0">
                <a:solidFill>
                  <a:prstClr val="black"/>
                </a:solidFill>
                <a:latin typeface="ＭＳ Ｐゴシック"/>
              </a:rPr>
              <a:t>課題</a:t>
            </a:r>
            <a:r>
              <a:rPr lang="ja-JP" altLang="en-US" sz="1050" dirty="0" smtClean="0">
                <a:solidFill>
                  <a:prstClr val="black"/>
                </a:solidFill>
                <a:latin typeface="ＭＳ Ｐゴシック"/>
              </a:rPr>
              <a:t>と想定され</a:t>
            </a:r>
            <a:r>
              <a:rPr lang="ja-JP" altLang="en-US" sz="1050" dirty="0">
                <a:solidFill>
                  <a:prstClr val="black"/>
                </a:solidFill>
                <a:latin typeface="ＭＳ Ｐゴシック"/>
              </a:rPr>
              <a:t>る</a:t>
            </a:r>
            <a:r>
              <a:rPr lang="ja-JP" altLang="en-US" sz="1050" dirty="0" smtClean="0">
                <a:solidFill>
                  <a:prstClr val="black"/>
                </a:solidFill>
                <a:latin typeface="ＭＳ Ｐゴシック"/>
              </a:rPr>
              <a:t>取組み</a:t>
            </a:r>
            <a:endParaRPr lang="en-US" altLang="ja-JP" sz="1050" dirty="0" smtClean="0">
              <a:solidFill>
                <a:prstClr val="black"/>
              </a:solidFill>
              <a:latin typeface="ＭＳ Ｐゴシック"/>
            </a:endParaRPr>
          </a:p>
          <a:p>
            <a:pPr marL="92075">
              <a:spcBef>
                <a:spcPts val="600"/>
              </a:spcBef>
            </a:pPr>
            <a:r>
              <a:rPr lang="ja-JP" altLang="en-US" sz="1050" dirty="0" smtClean="0">
                <a:solidFill>
                  <a:prstClr val="black"/>
                </a:solidFill>
                <a:latin typeface="ＭＳ Ｐゴシック"/>
              </a:rPr>
              <a:t>② ＩＲ整備法に加えて、府市独自にＩＲ事業者に  </a:t>
            </a:r>
            <a:endParaRPr lang="en-US" altLang="ja-JP" sz="1050" dirty="0" smtClean="0">
              <a:solidFill>
                <a:prstClr val="black"/>
              </a:solidFill>
              <a:latin typeface="ＭＳ Ｐゴシック"/>
            </a:endParaRPr>
          </a:p>
          <a:p>
            <a:pPr marL="92075">
              <a:spcBef>
                <a:spcPts val="600"/>
              </a:spcBef>
            </a:pPr>
            <a:r>
              <a:rPr lang="en-US" altLang="ja-JP" sz="1050" dirty="0">
                <a:solidFill>
                  <a:prstClr val="black"/>
                </a:solidFill>
                <a:latin typeface="ＭＳ Ｐゴシック"/>
              </a:rPr>
              <a:t> </a:t>
            </a:r>
            <a:r>
              <a:rPr lang="en-US" altLang="ja-JP" sz="1050" dirty="0" smtClean="0">
                <a:solidFill>
                  <a:prstClr val="black"/>
                </a:solidFill>
                <a:latin typeface="ＭＳ Ｐゴシック"/>
              </a:rPr>
              <a:t>   </a:t>
            </a:r>
            <a:r>
              <a:rPr lang="ja-JP" altLang="en-US" sz="1050" dirty="0" smtClean="0">
                <a:solidFill>
                  <a:prstClr val="black"/>
                </a:solidFill>
                <a:latin typeface="ＭＳ Ｐゴシック"/>
              </a:rPr>
              <a:t>求める</a:t>
            </a:r>
            <a:r>
              <a:rPr lang="ja-JP" altLang="en-US" sz="1050" dirty="0">
                <a:solidFill>
                  <a:prstClr val="black"/>
                </a:solidFill>
                <a:latin typeface="ＭＳ Ｐゴシック"/>
              </a:rPr>
              <a:t>対策</a:t>
            </a: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a:p>
            <a:pPr marL="92075">
              <a:spcBef>
                <a:spcPts val="600"/>
              </a:spcBef>
            </a:pPr>
            <a:endParaRPr lang="en-US" altLang="ja-JP" sz="1050" dirty="0" smtClean="0">
              <a:solidFill>
                <a:prstClr val="black"/>
              </a:solidFill>
              <a:latin typeface="ＭＳ Ｐゴシック"/>
            </a:endParaRPr>
          </a:p>
        </p:txBody>
      </p:sp>
      <p:sp>
        <p:nvSpPr>
          <p:cNvPr id="52" name="正方形/長方形 51"/>
          <p:cNvSpPr/>
          <p:nvPr/>
        </p:nvSpPr>
        <p:spPr bwMode="gray">
          <a:xfrm>
            <a:off x="3540245" y="8073577"/>
            <a:ext cx="2869902" cy="792000"/>
          </a:xfrm>
          <a:prstGeom prst="rect">
            <a:avLst/>
          </a:prstGeom>
          <a:solidFill>
            <a:schemeClr val="bg1"/>
          </a:solidFill>
          <a:ln w="15875" algn="ctr">
            <a:solidFill>
              <a:srgbClr val="BBBCBC"/>
            </a:solidFill>
            <a:miter lim="800000"/>
            <a:headEnd/>
            <a:tailEnd/>
          </a:ln>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92075">
              <a:spcBef>
                <a:spcPts val="600"/>
              </a:spcBef>
            </a:pPr>
            <a:r>
              <a:rPr lang="ja-JP" altLang="en-US" sz="1050" dirty="0">
                <a:solidFill>
                  <a:prstClr val="black"/>
                </a:solidFill>
                <a:latin typeface="ＭＳ Ｐゴシック"/>
              </a:rPr>
              <a:t>① 課題と想定される取組み</a:t>
            </a:r>
            <a:endParaRPr lang="en-US" altLang="ja-JP" sz="1050" dirty="0">
              <a:solidFill>
                <a:prstClr val="black"/>
              </a:solidFill>
              <a:latin typeface="ＭＳ Ｐゴシック"/>
            </a:endParaRPr>
          </a:p>
        </p:txBody>
      </p:sp>
      <p:sp>
        <p:nvSpPr>
          <p:cNvPr id="34" name="正方形/長方形 33"/>
          <p:cNvSpPr/>
          <p:nvPr/>
        </p:nvSpPr>
        <p:spPr bwMode="gray">
          <a:xfrm>
            <a:off x="492035" y="77142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a:t>
            </a:r>
            <a:r>
              <a:rPr lang="ja-JP" altLang="en-US" sz="1050" b="1" dirty="0">
                <a:solidFill>
                  <a:prstClr val="black"/>
                </a:solidFill>
                <a:cs typeface="Meiryo UI" pitchFamily="50" charset="-128"/>
              </a:rPr>
              <a:t>る</a:t>
            </a:r>
            <a:r>
              <a:rPr lang="ja-JP" altLang="en-US" sz="1050" b="1" dirty="0" smtClean="0">
                <a:solidFill>
                  <a:prstClr val="black"/>
                </a:solidFill>
                <a:cs typeface="Meiryo UI" pitchFamily="50" charset="-128"/>
              </a:rPr>
              <a:t>取組み</a:t>
            </a:r>
            <a:endParaRPr lang="ja-JP" altLang="en-US" sz="1050" b="1" dirty="0">
              <a:solidFill>
                <a:prstClr val="black"/>
              </a:solidFill>
              <a:cs typeface="Meiryo UI" pitchFamily="50" charset="-128"/>
            </a:endParaRPr>
          </a:p>
        </p:txBody>
      </p:sp>
      <p:sp>
        <p:nvSpPr>
          <p:cNvPr id="50" name="正方形/長方形 49"/>
          <p:cNvSpPr/>
          <p:nvPr/>
        </p:nvSpPr>
        <p:spPr bwMode="gray">
          <a:xfrm>
            <a:off x="3543177" y="7760474"/>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３－３－３．</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想定される取組み</a:t>
            </a:r>
            <a:endParaRPr lang="ja-JP" altLang="en-US" sz="1050" b="1" dirty="0">
              <a:solidFill>
                <a:prstClr val="black"/>
              </a:solidFill>
              <a:cs typeface="Meiryo UI" pitchFamily="50" charset="-128"/>
            </a:endParaRPr>
          </a:p>
        </p:txBody>
      </p:sp>
      <p:sp>
        <p:nvSpPr>
          <p:cNvPr id="33"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7" name="タイトル 3"/>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u="sng" smtClean="0"/>
              <a:t/>
            </a:r>
            <a:br>
              <a:rPr lang="en-US" altLang="ja-JP" u="sng" smtClean="0"/>
            </a:br>
            <a:endParaRPr lang="ja-JP" altLang="en-US" u="sng" dirty="0"/>
          </a:p>
        </p:txBody>
      </p:sp>
      <p:sp>
        <p:nvSpPr>
          <p:cNvPr id="38" name="タイトル 8"/>
          <p:cNvSpPr txBox="1">
            <a:spLocks/>
          </p:cNvSpPr>
          <p:nvPr/>
        </p:nvSpPr>
        <p:spPr bwMode="gray">
          <a:xfrm>
            <a:off x="207264" y="195072"/>
            <a:ext cx="6425184" cy="761541"/>
          </a:xfrm>
          <a:prstGeom prst="rect">
            <a:avLst/>
          </a:prstGeom>
          <a:noFill/>
          <a:ln>
            <a:noFill/>
          </a:ln>
        </p:spPr>
        <p:txBody>
          <a:bodyPr vert="horz" lIns="0" tIns="0" rIns="0" bIns="0" rtlCol="0" anchor="b" anchorCtr="0">
            <a:noAutofit/>
          </a:bodyPr>
          <a:lstStyle>
            <a:lvl1pPr marL="85725" indent="0" algn="l" defTabSz="685767" rtl="0" eaLnBrk="1" latinLnBrk="0" hangingPunct="1">
              <a:spcBef>
                <a:spcPct val="0"/>
              </a:spcBef>
              <a:buNone/>
              <a:defRPr kumimoji="1" sz="2000" b="1" kern="1200">
                <a:solidFill>
                  <a:schemeClr val="tx1"/>
                </a:solidFill>
                <a:latin typeface="+mj-lt"/>
                <a:ea typeface="+mj-ea"/>
                <a:cs typeface="+mj-cs"/>
              </a:defRPr>
            </a:lvl1pPr>
          </a:lstStyle>
          <a:p>
            <a:r>
              <a:rPr lang="en-US" altLang="ja-JP" sz="1600" smtClean="0"/>
              <a:t/>
            </a:r>
            <a:br>
              <a:rPr lang="en-US" altLang="ja-JP" sz="1600" smtClean="0"/>
            </a:br>
            <a:endParaRPr lang="ja-JP" altLang="en-US" sz="1600" dirty="0"/>
          </a:p>
        </p:txBody>
      </p:sp>
      <p:sp>
        <p:nvSpPr>
          <p:cNvPr id="30" name="正方形/長方形 29"/>
          <p:cNvSpPr/>
          <p:nvPr/>
        </p:nvSpPr>
        <p:spPr bwMode="gray">
          <a:xfrm>
            <a:off x="496510" y="8993401"/>
            <a:ext cx="2869902" cy="324000"/>
          </a:xfrm>
          <a:prstGeom prst="rect">
            <a:avLst/>
          </a:prstGeom>
          <a:solidFill>
            <a:srgbClr val="BBBCBC"/>
          </a:solidFill>
          <a:ln w="19050" algn="ctr">
            <a:solidFill>
              <a:srgbClr val="BBBCBC"/>
            </a:solidFill>
            <a:miter lim="800000"/>
            <a:headEnd/>
            <a:tailEnd/>
          </a:ln>
        </p:spPr>
        <p:txBody>
          <a:bodyPr rot="0" spcFirstLastPara="0" vertOverflow="overflow" horzOverflow="overflow" vert="horz" wrap="square" lIns="36000" tIns="0" rIns="72000" bIns="0" numCol="1" spcCol="0" rtlCol="0" fromWordArt="0" anchor="ctr" anchorCtr="0" forceAA="0" compatLnSpc="1">
            <a:prstTxWarp prst="textNoShape">
              <a:avLst/>
            </a:prstTxWarp>
            <a:noAutofit/>
          </a:bodyPr>
          <a:lstStyle/>
          <a:p>
            <a:r>
              <a:rPr lang="ja-JP" altLang="en-US" sz="1050" b="1" dirty="0" smtClean="0">
                <a:solidFill>
                  <a:prstClr val="black"/>
                </a:solidFill>
                <a:cs typeface="Meiryo UI" pitchFamily="50" charset="-128"/>
              </a:rPr>
              <a:t>３－２－４．</a:t>
            </a:r>
            <a:endParaRPr lang="en-US" altLang="ja-JP" sz="1050" b="1" dirty="0">
              <a:solidFill>
                <a:prstClr val="black"/>
              </a:solidFill>
              <a:cs typeface="Meiryo UI" pitchFamily="50" charset="-128"/>
            </a:endParaRPr>
          </a:p>
          <a:p>
            <a:r>
              <a:rPr lang="ja-JP" altLang="en-US" sz="1050" b="1" dirty="0" smtClean="0">
                <a:solidFill>
                  <a:prstClr val="black"/>
                </a:solidFill>
                <a:cs typeface="Meiryo UI" pitchFamily="50" charset="-128"/>
              </a:rPr>
              <a:t>　海外における主な対策例</a:t>
            </a:r>
            <a:endParaRPr lang="ja-JP" altLang="en-US" sz="1050" b="1" dirty="0">
              <a:solidFill>
                <a:prstClr val="black"/>
              </a:solidFill>
              <a:cs typeface="Meiryo UI" pitchFamily="50" charset="-128"/>
            </a:endParaRPr>
          </a:p>
        </p:txBody>
      </p:sp>
      <p:sp>
        <p:nvSpPr>
          <p:cNvPr id="31" name="テキスト プレースホルダー 2"/>
          <p:cNvSpPr txBox="1">
            <a:spLocks/>
          </p:cNvSpPr>
          <p:nvPr/>
        </p:nvSpPr>
        <p:spPr bwMode="gray">
          <a:xfrm>
            <a:off x="258969" y="352818"/>
            <a:ext cx="6424613" cy="280305"/>
          </a:xfrm>
          <a:prstGeom prst="rect">
            <a:avLst/>
          </a:prstGeom>
        </p:spPr>
        <p:txBody>
          <a:bodyPr vert="horz" lIns="72000" tIns="0" rIns="0" bIns="0" rtlCol="0">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2000" b="1" dirty="0" smtClean="0"/>
              <a:t>３．懸念事項と最小化への取組み</a:t>
            </a:r>
            <a:endParaRPr lang="ja-JP" altLang="en-US" sz="2000" b="1" dirty="0"/>
          </a:p>
        </p:txBody>
      </p:sp>
    </p:spTree>
    <p:extLst>
      <p:ext uri="{BB962C8B-B14F-4D97-AF65-F5344CB8AC3E}">
        <p14:creationId xmlns:p14="http://schemas.microsoft.com/office/powerpoint/2010/main" val="335860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37</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2" y="1014408"/>
            <a:ext cx="6425184" cy="434848"/>
          </a:xfrm>
        </p:spPr>
        <p:txBody>
          <a:bodyPr>
            <a:normAutofit/>
          </a:bodyPr>
          <a:lstStyle/>
          <a:p>
            <a:r>
              <a:rPr kumimoji="1" lang="ja-JP" altLang="en-US" sz="1600" b="1" dirty="0" smtClean="0"/>
              <a:t>３－２．ギャンブル等依存症対策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5" name="正方形/長方形 4"/>
          <p:cNvSpPr/>
          <p:nvPr/>
        </p:nvSpPr>
        <p:spPr bwMode="gray">
          <a:xfrm>
            <a:off x="1821502" y="2562400"/>
            <a:ext cx="4536000" cy="50226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smtClean="0">
                <a:solidFill>
                  <a:prstClr val="black"/>
                </a:solidFill>
              </a:rPr>
              <a:t>「</a:t>
            </a:r>
            <a:r>
              <a:rPr lang="ja-JP" altLang="en-US" sz="900" dirty="0">
                <a:solidFill>
                  <a:prstClr val="black"/>
                </a:solidFill>
              </a:rPr>
              <a:t>ギャンブル等依存症」とは、ギャンブル等（法律の定めるところにより</a:t>
            </a:r>
            <a:r>
              <a:rPr lang="ja-JP" altLang="en-US" sz="900" dirty="0" smtClean="0">
                <a:solidFill>
                  <a:prstClr val="black"/>
                </a:solidFill>
              </a:rPr>
              <a:t>行われる公営</a:t>
            </a:r>
            <a:r>
              <a:rPr lang="ja-JP" altLang="en-US" sz="900" dirty="0">
                <a:solidFill>
                  <a:prstClr val="black"/>
                </a:solidFill>
              </a:rPr>
              <a:t>競技、ぱちん</a:t>
            </a:r>
            <a:r>
              <a:rPr lang="ja-JP" altLang="en-US" sz="900" dirty="0" err="1">
                <a:solidFill>
                  <a:prstClr val="black"/>
                </a:solidFill>
              </a:rPr>
              <a:t>こ</a:t>
            </a:r>
            <a:r>
              <a:rPr lang="ja-JP" altLang="en-US" sz="900" dirty="0">
                <a:solidFill>
                  <a:prstClr val="black"/>
                </a:solidFill>
              </a:rPr>
              <a:t>屋に係る遊技その他の射幸行為をいう）にのめり込むこと</a:t>
            </a:r>
            <a:r>
              <a:rPr lang="ja-JP" altLang="en-US" sz="900" dirty="0" smtClean="0">
                <a:solidFill>
                  <a:prstClr val="black"/>
                </a:solidFill>
              </a:rPr>
              <a:t>により</a:t>
            </a:r>
            <a:r>
              <a:rPr lang="ja-JP" altLang="en-US" sz="900" dirty="0">
                <a:solidFill>
                  <a:prstClr val="black"/>
                </a:solidFill>
              </a:rPr>
              <a:t>日常生活又</a:t>
            </a:r>
            <a:r>
              <a:rPr lang="ja-JP" altLang="en-US" sz="900" dirty="0" smtClean="0">
                <a:solidFill>
                  <a:prstClr val="black"/>
                </a:solidFill>
              </a:rPr>
              <a:t>は　社会生活</a:t>
            </a:r>
            <a:r>
              <a:rPr lang="ja-JP" altLang="en-US" sz="900" dirty="0">
                <a:solidFill>
                  <a:prstClr val="black"/>
                </a:solidFill>
              </a:rPr>
              <a:t>に支障が生じている状態をいう</a:t>
            </a:r>
          </a:p>
        </p:txBody>
      </p:sp>
      <p:sp>
        <p:nvSpPr>
          <p:cNvPr id="32" name="正方形/長方形 31"/>
          <p:cNvSpPr/>
          <p:nvPr/>
        </p:nvSpPr>
        <p:spPr bwMode="gray">
          <a:xfrm>
            <a:off x="612502" y="2562399"/>
            <a:ext cx="1116000" cy="4968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定義</a:t>
            </a:r>
            <a:endParaRPr lang="ja-JP" altLang="en-US" sz="900" b="1" dirty="0">
              <a:solidFill>
                <a:prstClr val="black"/>
              </a:solidFill>
            </a:endParaRPr>
          </a:p>
        </p:txBody>
      </p:sp>
      <p:sp>
        <p:nvSpPr>
          <p:cNvPr id="31" name="正方形/長方形 30"/>
          <p:cNvSpPr/>
          <p:nvPr/>
        </p:nvSpPr>
        <p:spPr bwMode="gray">
          <a:xfrm>
            <a:off x="612502" y="3099190"/>
            <a:ext cx="1116000" cy="103469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基本理念</a:t>
            </a:r>
            <a:endParaRPr lang="ja-JP" altLang="en-US" sz="900" b="1" dirty="0">
              <a:solidFill>
                <a:prstClr val="black"/>
              </a:solidFill>
            </a:endParaRPr>
          </a:p>
        </p:txBody>
      </p:sp>
      <p:sp>
        <p:nvSpPr>
          <p:cNvPr id="35" name="正方形/長方形 34"/>
          <p:cNvSpPr/>
          <p:nvPr/>
        </p:nvSpPr>
        <p:spPr bwMode="gray">
          <a:xfrm>
            <a:off x="1821502" y="3099190"/>
            <a:ext cx="4536000" cy="103469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80975" indent="-95250" algn="just">
              <a:buFont typeface="Arial" panose="020B0604020202020204" pitchFamily="34" charset="0"/>
              <a:buChar char="•"/>
            </a:pPr>
            <a:r>
              <a:rPr lang="ja-JP" altLang="en-US" sz="900" dirty="0">
                <a:solidFill>
                  <a:prstClr val="black"/>
                </a:solidFill>
              </a:rPr>
              <a:t>ギャンブル等依存症の発症、進行及び再発の各段階に応じた防止及び回復</a:t>
            </a:r>
            <a:r>
              <a:rPr lang="ja-JP" altLang="en-US" sz="900" dirty="0" smtClean="0">
                <a:solidFill>
                  <a:prstClr val="black"/>
                </a:solidFill>
              </a:rPr>
              <a:t>のための　対策</a:t>
            </a:r>
            <a:r>
              <a:rPr lang="ja-JP" altLang="en-US" sz="900" dirty="0">
                <a:solidFill>
                  <a:prstClr val="black"/>
                </a:solidFill>
              </a:rPr>
              <a:t>を適切に講ずるとともに、ギャンブル等依存症である者等及び</a:t>
            </a:r>
            <a:r>
              <a:rPr lang="ja-JP" altLang="en-US" sz="900" dirty="0" smtClean="0">
                <a:solidFill>
                  <a:prstClr val="black"/>
                </a:solidFill>
              </a:rPr>
              <a:t>その家族</a:t>
            </a:r>
            <a:r>
              <a:rPr lang="ja-JP" altLang="en-US" sz="900" dirty="0">
                <a:solidFill>
                  <a:prstClr val="black"/>
                </a:solidFill>
              </a:rPr>
              <a:t>が日常</a:t>
            </a:r>
            <a:r>
              <a:rPr lang="ja-JP" altLang="en-US" sz="900" dirty="0" smtClean="0">
                <a:solidFill>
                  <a:prstClr val="black"/>
                </a:solidFill>
              </a:rPr>
              <a:t>生活　及び</a:t>
            </a:r>
            <a:r>
              <a:rPr lang="ja-JP" altLang="en-US" sz="900" dirty="0">
                <a:solidFill>
                  <a:prstClr val="black"/>
                </a:solidFill>
              </a:rPr>
              <a:t>社会生活を円滑に営むことができるように支援すること</a:t>
            </a:r>
          </a:p>
          <a:p>
            <a:pPr marL="180975" indent="-95250" algn="just">
              <a:buFont typeface="Arial" panose="020B0604020202020204" pitchFamily="34" charset="0"/>
              <a:buChar char="•"/>
            </a:pPr>
            <a:r>
              <a:rPr lang="ja-JP" altLang="en-US" sz="900" dirty="0">
                <a:solidFill>
                  <a:prstClr val="black"/>
                </a:solidFill>
              </a:rPr>
              <a:t>ギャンブル等依存症が、多重債務、貧困、虐待、自殺、犯罪等の問題に密接</a:t>
            </a:r>
            <a:r>
              <a:rPr lang="ja-JP" altLang="en-US" sz="900" dirty="0" smtClean="0">
                <a:solidFill>
                  <a:prstClr val="black"/>
                </a:solidFill>
              </a:rPr>
              <a:t>に関連すること</a:t>
            </a:r>
            <a:r>
              <a:rPr lang="ja-JP" altLang="en-US" sz="900" dirty="0">
                <a:solidFill>
                  <a:prstClr val="black"/>
                </a:solidFill>
              </a:rPr>
              <a:t>に鑑み、ギャンブル等依存症に関連して生ずるこれらの問題</a:t>
            </a:r>
            <a:r>
              <a:rPr lang="ja-JP" altLang="en-US" sz="900" dirty="0" smtClean="0">
                <a:solidFill>
                  <a:prstClr val="black"/>
                </a:solidFill>
              </a:rPr>
              <a:t>の根本的</a:t>
            </a:r>
            <a:r>
              <a:rPr lang="ja-JP" altLang="en-US" sz="900" dirty="0">
                <a:solidFill>
                  <a:prstClr val="black"/>
                </a:solidFill>
              </a:rPr>
              <a:t>な解決に資するため、これらの問題に関する施策との有機的な連携</a:t>
            </a:r>
            <a:r>
              <a:rPr lang="ja-JP" altLang="en-US" sz="900" dirty="0" smtClean="0">
                <a:solidFill>
                  <a:prstClr val="black"/>
                </a:solidFill>
              </a:rPr>
              <a:t>が図られる</a:t>
            </a:r>
            <a:r>
              <a:rPr lang="ja-JP" altLang="en-US" sz="900" dirty="0">
                <a:solidFill>
                  <a:prstClr val="black"/>
                </a:solidFill>
              </a:rPr>
              <a:t>よう、必要な配慮がなされるものとすること</a:t>
            </a:r>
          </a:p>
        </p:txBody>
      </p:sp>
      <p:sp>
        <p:nvSpPr>
          <p:cNvPr id="33" name="正方形/長方形 32"/>
          <p:cNvSpPr/>
          <p:nvPr/>
        </p:nvSpPr>
        <p:spPr bwMode="gray">
          <a:xfrm>
            <a:off x="612502" y="4180613"/>
            <a:ext cx="1115936" cy="98352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rPr>
              <a:t>責務</a:t>
            </a:r>
          </a:p>
        </p:txBody>
      </p:sp>
      <p:sp>
        <p:nvSpPr>
          <p:cNvPr id="36" name="正方形/長方形 35"/>
          <p:cNvSpPr/>
          <p:nvPr/>
        </p:nvSpPr>
        <p:spPr bwMode="gray">
          <a:xfrm>
            <a:off x="1821502" y="4180614"/>
            <a:ext cx="4536000" cy="9835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solidFill>
                  <a:prstClr val="black"/>
                </a:solidFill>
              </a:rPr>
              <a:t>【</a:t>
            </a:r>
            <a:r>
              <a:rPr lang="ja-JP" altLang="en-US" sz="900" dirty="0">
                <a:solidFill>
                  <a:prstClr val="black"/>
                </a:solidFill>
              </a:rPr>
              <a:t>国の責務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基本理念にのっとり、ギャンブル等依存症対策を総合的に策定し、及び実施</a:t>
            </a:r>
            <a:r>
              <a:rPr lang="ja-JP" altLang="en-US" sz="900" dirty="0" smtClean="0">
                <a:solidFill>
                  <a:prstClr val="black"/>
                </a:solidFill>
              </a:rPr>
              <a:t>する責務</a:t>
            </a:r>
            <a:r>
              <a:rPr lang="ja-JP" altLang="en-US" sz="900" dirty="0">
                <a:solidFill>
                  <a:prstClr val="black"/>
                </a:solidFill>
              </a:rPr>
              <a:t>を有する</a:t>
            </a:r>
            <a:endParaRPr lang="en-US" altLang="ja-JP" sz="900" dirty="0">
              <a:solidFill>
                <a:prstClr val="black"/>
              </a:solidFill>
            </a:endParaRPr>
          </a:p>
          <a:p>
            <a:pPr marL="85725" algn="just"/>
            <a:endParaRPr lang="ja-JP" altLang="en-US" sz="500" dirty="0">
              <a:solidFill>
                <a:prstClr val="black"/>
              </a:solidFill>
            </a:endParaRPr>
          </a:p>
          <a:p>
            <a:pPr marL="85725" algn="just"/>
            <a:r>
              <a:rPr lang="en-US" altLang="ja-JP" sz="900" dirty="0">
                <a:solidFill>
                  <a:prstClr val="black"/>
                </a:solidFill>
              </a:rPr>
              <a:t>【</a:t>
            </a:r>
            <a:r>
              <a:rPr lang="ja-JP" altLang="en-US" sz="900" dirty="0">
                <a:solidFill>
                  <a:prstClr val="black"/>
                </a:solidFill>
              </a:rPr>
              <a:t>地方公共団体の責務</a:t>
            </a:r>
            <a:r>
              <a:rPr lang="en-US" altLang="ja-JP" sz="900" dirty="0">
                <a:solidFill>
                  <a:prstClr val="black"/>
                </a:solidFill>
              </a:rPr>
              <a:t>】</a:t>
            </a:r>
            <a:endParaRPr lang="ja-JP" altLang="en-US" sz="900" dirty="0">
              <a:solidFill>
                <a:prstClr val="black"/>
              </a:solidFill>
            </a:endParaRPr>
          </a:p>
          <a:p>
            <a:pPr marL="180975" indent="-95250" algn="just">
              <a:buFont typeface="Arial" panose="020B0604020202020204" pitchFamily="34" charset="0"/>
              <a:buChar char="•"/>
            </a:pPr>
            <a:r>
              <a:rPr lang="ja-JP" altLang="en-US" sz="900" dirty="0">
                <a:solidFill>
                  <a:prstClr val="black"/>
                </a:solidFill>
              </a:rPr>
              <a:t>基本理念にのっとり、ギャンブル等依存症対策に関し、国との連携を図りつつ、その地域の状況に応じた施策を策定し、及び実施する責務を有する</a:t>
            </a:r>
          </a:p>
        </p:txBody>
      </p:sp>
      <p:grpSp>
        <p:nvGrpSpPr>
          <p:cNvPr id="49" name="グループ化 48"/>
          <p:cNvGrpSpPr/>
          <p:nvPr/>
        </p:nvGrpSpPr>
        <p:grpSpPr>
          <a:xfrm>
            <a:off x="1832077" y="6598990"/>
            <a:ext cx="2232000" cy="1712615"/>
            <a:chOff x="559536" y="7016469"/>
            <a:chExt cx="2232000" cy="2448000"/>
          </a:xfrm>
        </p:grpSpPr>
        <p:sp>
          <p:nvSpPr>
            <p:cNvPr id="13" name="正方形/長方形 12"/>
            <p:cNvSpPr/>
            <p:nvPr/>
          </p:nvSpPr>
          <p:spPr bwMode="gray">
            <a:xfrm>
              <a:off x="955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ギャンブル</a:t>
              </a:r>
              <a:r>
                <a:rPr lang="ja-JP" altLang="en-US" sz="900" dirty="0">
                  <a:solidFill>
                    <a:prstClr val="black"/>
                  </a:solidFill>
                </a:rPr>
                <a:t>等依存症</a:t>
              </a:r>
              <a:r>
                <a:rPr lang="ja-JP" altLang="en-US" sz="900" dirty="0" smtClean="0">
                  <a:solidFill>
                    <a:prstClr val="black"/>
                  </a:solidFill>
                </a:rPr>
                <a:t>の</a:t>
              </a:r>
              <a:endParaRPr lang="en-US" altLang="ja-JP" sz="900" dirty="0" smtClean="0">
                <a:solidFill>
                  <a:prstClr val="black"/>
                </a:solidFill>
              </a:endParaRPr>
            </a:p>
            <a:p>
              <a:pPr algn="ctr"/>
              <a:r>
                <a:rPr lang="ja-JP" altLang="en-US" sz="900" dirty="0" smtClean="0">
                  <a:solidFill>
                    <a:prstClr val="black"/>
                  </a:solidFill>
                </a:rPr>
                <a:t>予防</a:t>
              </a:r>
              <a:r>
                <a:rPr lang="ja-JP" altLang="en-US" sz="900" dirty="0">
                  <a:solidFill>
                    <a:prstClr val="black"/>
                  </a:solidFill>
                </a:rPr>
                <a:t>等に資する事業の</a:t>
              </a:r>
              <a:r>
                <a:rPr lang="ja-JP" altLang="en-US" sz="900" dirty="0" smtClean="0">
                  <a:solidFill>
                    <a:prstClr val="black"/>
                  </a:solidFill>
                </a:rPr>
                <a:t>実施</a:t>
              </a:r>
              <a:endParaRPr lang="ja-JP" altLang="en-US" sz="900" dirty="0">
                <a:solidFill>
                  <a:prstClr val="black"/>
                </a:solidFill>
              </a:endParaRPr>
            </a:p>
          </p:txBody>
        </p:sp>
        <p:sp>
          <p:nvSpPr>
            <p:cNvPr id="14" name="正方形/長方形 13"/>
            <p:cNvSpPr/>
            <p:nvPr/>
          </p:nvSpPr>
          <p:spPr bwMode="gray">
            <a:xfrm>
              <a:off x="559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2</a:t>
              </a:r>
              <a:endParaRPr lang="ja-JP" altLang="en-US" sz="1100" dirty="0">
                <a:solidFill>
                  <a:prstClr val="black"/>
                </a:solidFill>
              </a:endParaRPr>
            </a:p>
          </p:txBody>
        </p:sp>
        <p:sp>
          <p:nvSpPr>
            <p:cNvPr id="15" name="正方形/長方形 14"/>
            <p:cNvSpPr/>
            <p:nvPr/>
          </p:nvSpPr>
          <p:spPr bwMode="gray">
            <a:xfrm>
              <a:off x="955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医療</a:t>
              </a:r>
              <a:r>
                <a:rPr lang="ja-JP" altLang="en-US" sz="900" dirty="0">
                  <a:solidFill>
                    <a:prstClr val="black"/>
                  </a:solidFill>
                </a:rPr>
                <a:t>提供体制の</a:t>
              </a:r>
              <a:r>
                <a:rPr lang="ja-JP" altLang="en-US" sz="900" dirty="0" smtClean="0">
                  <a:solidFill>
                    <a:prstClr val="black"/>
                  </a:solidFill>
                </a:rPr>
                <a:t>整備</a:t>
              </a:r>
              <a:endParaRPr lang="ja-JP" altLang="en-US" sz="900" dirty="0">
                <a:solidFill>
                  <a:prstClr val="black"/>
                </a:solidFill>
              </a:endParaRPr>
            </a:p>
          </p:txBody>
        </p:sp>
        <p:sp>
          <p:nvSpPr>
            <p:cNvPr id="16" name="正方形/長方形 15"/>
            <p:cNvSpPr/>
            <p:nvPr/>
          </p:nvSpPr>
          <p:spPr bwMode="gray">
            <a:xfrm>
              <a:off x="559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3</a:t>
              </a:r>
              <a:endParaRPr lang="ja-JP" altLang="en-US" sz="1100" dirty="0">
                <a:solidFill>
                  <a:prstClr val="black"/>
                </a:solidFill>
              </a:endParaRPr>
            </a:p>
          </p:txBody>
        </p:sp>
        <p:sp>
          <p:nvSpPr>
            <p:cNvPr id="17" name="正方形/長方形 16"/>
            <p:cNvSpPr/>
            <p:nvPr/>
          </p:nvSpPr>
          <p:spPr bwMode="gray">
            <a:xfrm>
              <a:off x="955536" y="8528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相談</a:t>
              </a:r>
              <a:r>
                <a:rPr lang="ja-JP" altLang="en-US" sz="900" dirty="0">
                  <a:solidFill>
                    <a:prstClr val="black"/>
                  </a:solidFill>
                </a:rPr>
                <a:t>支援</a:t>
              </a:r>
              <a:r>
                <a:rPr lang="ja-JP" altLang="en-US" sz="900" dirty="0" smtClean="0">
                  <a:solidFill>
                    <a:prstClr val="black"/>
                  </a:solidFill>
                </a:rPr>
                <a:t>等</a:t>
              </a:r>
              <a:endParaRPr lang="ja-JP" altLang="en-US" sz="900" dirty="0">
                <a:solidFill>
                  <a:prstClr val="black"/>
                </a:solidFill>
              </a:endParaRPr>
            </a:p>
          </p:txBody>
        </p:sp>
        <p:sp>
          <p:nvSpPr>
            <p:cNvPr id="18" name="正方形/長方形 17"/>
            <p:cNvSpPr/>
            <p:nvPr/>
          </p:nvSpPr>
          <p:spPr bwMode="gray">
            <a:xfrm>
              <a:off x="559536" y="8528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4</a:t>
              </a:r>
              <a:endParaRPr lang="ja-JP" altLang="en-US" sz="1100" dirty="0">
                <a:solidFill>
                  <a:prstClr val="black"/>
                </a:solidFill>
              </a:endParaRPr>
            </a:p>
          </p:txBody>
        </p:sp>
        <p:sp>
          <p:nvSpPr>
            <p:cNvPr id="19" name="正方形/長方形 18"/>
            <p:cNvSpPr/>
            <p:nvPr/>
          </p:nvSpPr>
          <p:spPr bwMode="gray">
            <a:xfrm>
              <a:off x="955536" y="9032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社会</a:t>
              </a:r>
              <a:r>
                <a:rPr lang="ja-JP" altLang="en-US" sz="900" dirty="0">
                  <a:solidFill>
                    <a:prstClr val="black"/>
                  </a:solidFill>
                </a:rPr>
                <a:t>復帰の</a:t>
              </a:r>
              <a:r>
                <a:rPr lang="ja-JP" altLang="en-US" sz="900" dirty="0" smtClean="0">
                  <a:solidFill>
                    <a:prstClr val="black"/>
                  </a:solidFill>
                </a:rPr>
                <a:t>支援</a:t>
              </a:r>
              <a:endParaRPr lang="ja-JP" altLang="en-US" sz="900" dirty="0">
                <a:solidFill>
                  <a:prstClr val="black"/>
                </a:solidFill>
              </a:endParaRPr>
            </a:p>
          </p:txBody>
        </p:sp>
        <p:sp>
          <p:nvSpPr>
            <p:cNvPr id="20" name="正方形/長方形 19"/>
            <p:cNvSpPr/>
            <p:nvPr/>
          </p:nvSpPr>
          <p:spPr bwMode="gray">
            <a:xfrm>
              <a:off x="559536" y="9032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5</a:t>
              </a:r>
              <a:endParaRPr lang="ja-JP" altLang="en-US" sz="1100" dirty="0">
                <a:solidFill>
                  <a:prstClr val="black"/>
                </a:solidFill>
              </a:endParaRPr>
            </a:p>
          </p:txBody>
        </p:sp>
        <p:sp>
          <p:nvSpPr>
            <p:cNvPr id="11" name="正方形/長方形 10"/>
            <p:cNvSpPr/>
            <p:nvPr/>
          </p:nvSpPr>
          <p:spPr bwMode="gray">
            <a:xfrm>
              <a:off x="955536" y="7016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教育の振興等</a:t>
              </a:r>
              <a:endParaRPr lang="ja-JP" altLang="en-US" sz="900" dirty="0">
                <a:solidFill>
                  <a:prstClr val="black"/>
                </a:solidFill>
              </a:endParaRPr>
            </a:p>
          </p:txBody>
        </p:sp>
        <p:sp>
          <p:nvSpPr>
            <p:cNvPr id="12" name="正方形/長方形 11"/>
            <p:cNvSpPr/>
            <p:nvPr/>
          </p:nvSpPr>
          <p:spPr bwMode="gray">
            <a:xfrm>
              <a:off x="559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a:t>
              </a:r>
              <a:endParaRPr lang="ja-JP" altLang="en-US" sz="1100" dirty="0">
                <a:solidFill>
                  <a:prstClr val="black"/>
                </a:solidFill>
              </a:endParaRPr>
            </a:p>
          </p:txBody>
        </p:sp>
      </p:grpSp>
      <p:grpSp>
        <p:nvGrpSpPr>
          <p:cNvPr id="48" name="グループ化 47"/>
          <p:cNvGrpSpPr/>
          <p:nvPr/>
        </p:nvGrpSpPr>
        <p:grpSpPr>
          <a:xfrm>
            <a:off x="4125502" y="6607479"/>
            <a:ext cx="2232000" cy="1724350"/>
            <a:chOff x="3511536" y="7016469"/>
            <a:chExt cx="2232000" cy="2434354"/>
          </a:xfrm>
        </p:grpSpPr>
        <p:sp>
          <p:nvSpPr>
            <p:cNvPr id="21" name="正方形/長方形 20"/>
            <p:cNvSpPr/>
            <p:nvPr/>
          </p:nvSpPr>
          <p:spPr bwMode="gray">
            <a:xfrm>
              <a:off x="3907536" y="7016469"/>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民間</a:t>
              </a:r>
              <a:r>
                <a:rPr lang="ja-JP" altLang="en-US" sz="900" dirty="0">
                  <a:solidFill>
                    <a:prstClr val="black"/>
                  </a:solidFill>
                </a:rPr>
                <a:t>団体</a:t>
              </a:r>
              <a:r>
                <a:rPr lang="ja-JP" altLang="en-US" sz="900" dirty="0" smtClean="0">
                  <a:solidFill>
                    <a:prstClr val="black"/>
                  </a:solidFill>
                </a:rPr>
                <a:t>の活動に</a:t>
              </a:r>
              <a:endParaRPr lang="en-US" altLang="ja-JP" sz="900" dirty="0" smtClean="0">
                <a:solidFill>
                  <a:prstClr val="black"/>
                </a:solidFill>
              </a:endParaRPr>
            </a:p>
            <a:p>
              <a:pPr algn="ctr"/>
              <a:r>
                <a:rPr lang="ja-JP" altLang="en-US" sz="900" dirty="0" smtClean="0">
                  <a:solidFill>
                    <a:prstClr val="black"/>
                  </a:solidFill>
                </a:rPr>
                <a:t>対する支援</a:t>
              </a:r>
              <a:endParaRPr lang="ja-JP" altLang="en-US" sz="900" dirty="0">
                <a:solidFill>
                  <a:prstClr val="black"/>
                </a:solidFill>
              </a:endParaRPr>
            </a:p>
          </p:txBody>
        </p:sp>
        <p:sp>
          <p:nvSpPr>
            <p:cNvPr id="22" name="正方形/長方形 21"/>
            <p:cNvSpPr/>
            <p:nvPr/>
          </p:nvSpPr>
          <p:spPr bwMode="gray">
            <a:xfrm>
              <a:off x="3511536" y="7016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6</a:t>
              </a:r>
              <a:endParaRPr lang="ja-JP" altLang="en-US" sz="1100" dirty="0">
                <a:solidFill>
                  <a:prstClr val="black"/>
                </a:solidFill>
              </a:endParaRPr>
            </a:p>
          </p:txBody>
        </p:sp>
        <p:sp>
          <p:nvSpPr>
            <p:cNvPr id="23" name="正方形/長方形 22"/>
            <p:cNvSpPr/>
            <p:nvPr/>
          </p:nvSpPr>
          <p:spPr bwMode="gray">
            <a:xfrm>
              <a:off x="3907536" y="7520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連携</a:t>
              </a:r>
              <a:r>
                <a:rPr lang="ja-JP" altLang="en-US" sz="900" dirty="0">
                  <a:solidFill>
                    <a:prstClr val="black"/>
                  </a:solidFill>
                </a:rPr>
                <a:t>協力体制</a:t>
              </a:r>
              <a:r>
                <a:rPr lang="ja-JP" altLang="en-US" sz="900" dirty="0" smtClean="0">
                  <a:solidFill>
                    <a:prstClr val="black"/>
                  </a:solidFill>
                </a:rPr>
                <a:t>の整備</a:t>
              </a:r>
              <a:endParaRPr lang="ja-JP" altLang="en-US" sz="900" dirty="0">
                <a:solidFill>
                  <a:prstClr val="black"/>
                </a:solidFill>
              </a:endParaRPr>
            </a:p>
          </p:txBody>
        </p:sp>
        <p:sp>
          <p:nvSpPr>
            <p:cNvPr id="24" name="正方形/長方形 23"/>
            <p:cNvSpPr/>
            <p:nvPr/>
          </p:nvSpPr>
          <p:spPr bwMode="gray">
            <a:xfrm>
              <a:off x="3511536" y="7520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7</a:t>
              </a:r>
              <a:endParaRPr lang="ja-JP" altLang="en-US" sz="1100" dirty="0">
                <a:solidFill>
                  <a:prstClr val="black"/>
                </a:solidFill>
              </a:endParaRPr>
            </a:p>
          </p:txBody>
        </p:sp>
        <p:sp>
          <p:nvSpPr>
            <p:cNvPr id="25" name="正方形/長方形 24"/>
            <p:cNvSpPr/>
            <p:nvPr/>
          </p:nvSpPr>
          <p:spPr bwMode="gray">
            <a:xfrm>
              <a:off x="3907536" y="8024469"/>
              <a:ext cx="1836000" cy="43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人材</a:t>
              </a:r>
              <a:r>
                <a:rPr lang="ja-JP" altLang="en-US" sz="900" dirty="0">
                  <a:solidFill>
                    <a:prstClr val="black"/>
                  </a:solidFill>
                </a:rPr>
                <a:t>の確保</a:t>
              </a:r>
              <a:r>
                <a:rPr lang="ja-JP" altLang="en-US" sz="900" dirty="0" smtClean="0">
                  <a:solidFill>
                    <a:prstClr val="black"/>
                  </a:solidFill>
                </a:rPr>
                <a:t>等</a:t>
              </a:r>
              <a:endParaRPr lang="ja-JP" altLang="en-US" sz="900" dirty="0">
                <a:solidFill>
                  <a:prstClr val="black"/>
                </a:solidFill>
              </a:endParaRPr>
            </a:p>
          </p:txBody>
        </p:sp>
        <p:sp>
          <p:nvSpPr>
            <p:cNvPr id="26" name="正方形/長方形 25"/>
            <p:cNvSpPr/>
            <p:nvPr/>
          </p:nvSpPr>
          <p:spPr bwMode="gray">
            <a:xfrm>
              <a:off x="3511536" y="8024469"/>
              <a:ext cx="324000" cy="432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8</a:t>
              </a:r>
              <a:endParaRPr lang="ja-JP" altLang="en-US" sz="1100" dirty="0">
                <a:solidFill>
                  <a:prstClr val="black"/>
                </a:solidFill>
              </a:endParaRPr>
            </a:p>
          </p:txBody>
        </p:sp>
        <p:sp>
          <p:nvSpPr>
            <p:cNvPr id="27" name="正方形/長方形 26"/>
            <p:cNvSpPr/>
            <p:nvPr/>
          </p:nvSpPr>
          <p:spPr bwMode="gray">
            <a:xfrm>
              <a:off x="3907536" y="8513340"/>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調査</a:t>
              </a:r>
              <a:r>
                <a:rPr lang="ja-JP" altLang="en-US" sz="900" dirty="0">
                  <a:solidFill>
                    <a:prstClr val="black"/>
                  </a:solidFill>
                </a:rPr>
                <a:t>研究の</a:t>
              </a:r>
              <a:r>
                <a:rPr lang="ja-JP" altLang="en-US" sz="900" dirty="0" smtClean="0">
                  <a:solidFill>
                    <a:prstClr val="black"/>
                  </a:solidFill>
                </a:rPr>
                <a:t>推進等</a:t>
              </a:r>
              <a:endParaRPr lang="ja-JP" altLang="en-US" sz="900" dirty="0">
                <a:solidFill>
                  <a:prstClr val="black"/>
                </a:solidFill>
              </a:endParaRPr>
            </a:p>
          </p:txBody>
        </p:sp>
        <p:sp>
          <p:nvSpPr>
            <p:cNvPr id="28" name="正方形/長方形 27"/>
            <p:cNvSpPr/>
            <p:nvPr/>
          </p:nvSpPr>
          <p:spPr bwMode="gray">
            <a:xfrm>
              <a:off x="3511536" y="8509327"/>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a:solidFill>
                    <a:prstClr val="black"/>
                  </a:solidFill>
                </a:rPr>
                <a:t>9</a:t>
              </a:r>
              <a:endParaRPr lang="ja-JP" altLang="en-US" sz="1100" dirty="0">
                <a:solidFill>
                  <a:prstClr val="black"/>
                </a:solidFill>
              </a:endParaRPr>
            </a:p>
          </p:txBody>
        </p:sp>
        <p:sp>
          <p:nvSpPr>
            <p:cNvPr id="29" name="正方形/長方形 28"/>
            <p:cNvSpPr/>
            <p:nvPr/>
          </p:nvSpPr>
          <p:spPr bwMode="gray">
            <a:xfrm>
              <a:off x="3907536" y="9018824"/>
              <a:ext cx="1836000" cy="431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900" dirty="0" smtClean="0">
                  <a:solidFill>
                    <a:prstClr val="black"/>
                  </a:solidFill>
                </a:rPr>
                <a:t>実態</a:t>
              </a:r>
              <a:r>
                <a:rPr lang="ja-JP" altLang="en-US" sz="900" dirty="0">
                  <a:solidFill>
                    <a:prstClr val="black"/>
                  </a:solidFill>
                </a:rPr>
                <a:t>調査（３年ごと）</a:t>
              </a:r>
            </a:p>
          </p:txBody>
        </p:sp>
        <p:sp>
          <p:nvSpPr>
            <p:cNvPr id="30" name="正方形/長方形 29"/>
            <p:cNvSpPr/>
            <p:nvPr/>
          </p:nvSpPr>
          <p:spPr bwMode="gray">
            <a:xfrm>
              <a:off x="3511536" y="9010825"/>
              <a:ext cx="324000" cy="43199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100" dirty="0" smtClean="0">
                  <a:solidFill>
                    <a:prstClr val="black"/>
                  </a:solidFill>
                </a:rPr>
                <a:t>10</a:t>
              </a:r>
              <a:endParaRPr lang="ja-JP" altLang="en-US" sz="1100" dirty="0">
                <a:solidFill>
                  <a:prstClr val="black"/>
                </a:solidFill>
              </a:endParaRPr>
            </a:p>
          </p:txBody>
        </p:sp>
      </p:grpSp>
      <p:sp>
        <p:nvSpPr>
          <p:cNvPr id="50" name="正方形/長方形 49"/>
          <p:cNvSpPr/>
          <p:nvPr/>
        </p:nvSpPr>
        <p:spPr bwMode="gray">
          <a:xfrm>
            <a:off x="612502" y="6586279"/>
            <a:ext cx="1116000" cy="171261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基本的</a:t>
            </a:r>
            <a:r>
              <a:rPr lang="ja-JP" altLang="en-US" sz="900" b="1" dirty="0">
                <a:solidFill>
                  <a:prstClr val="black"/>
                </a:solidFill>
              </a:rPr>
              <a:t>施策</a:t>
            </a:r>
          </a:p>
        </p:txBody>
      </p:sp>
      <p:sp>
        <p:nvSpPr>
          <p:cNvPr id="34" name="正方形/長方形 33"/>
          <p:cNvSpPr/>
          <p:nvPr/>
        </p:nvSpPr>
        <p:spPr bwMode="gray">
          <a:xfrm>
            <a:off x="612502" y="5210038"/>
            <a:ext cx="1116000" cy="1325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rPr>
              <a:t>ギャンブル等</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依存症対策</a:t>
            </a:r>
            <a:endParaRPr lang="en-US" altLang="ja-JP" sz="900" b="1" dirty="0" smtClean="0">
              <a:solidFill>
                <a:prstClr val="black"/>
              </a:solidFill>
            </a:endParaRPr>
          </a:p>
          <a:p>
            <a:pPr algn="ctr">
              <a:buFont typeface="Wingdings 2" pitchFamily="18" charset="2"/>
              <a:buNone/>
            </a:pPr>
            <a:r>
              <a:rPr lang="ja-JP" altLang="en-US" sz="900" b="1" dirty="0" smtClean="0">
                <a:solidFill>
                  <a:prstClr val="black"/>
                </a:solidFill>
              </a:rPr>
              <a:t>推進</a:t>
            </a:r>
            <a:r>
              <a:rPr lang="ja-JP" altLang="en-US" sz="900" b="1" dirty="0">
                <a:solidFill>
                  <a:prstClr val="black"/>
                </a:solidFill>
              </a:rPr>
              <a:t>基本計画</a:t>
            </a:r>
            <a:r>
              <a:rPr lang="ja-JP" altLang="en-US" sz="900" b="1" dirty="0" smtClean="0">
                <a:solidFill>
                  <a:prstClr val="black"/>
                </a:solidFill>
              </a:rPr>
              <a:t>等</a:t>
            </a:r>
            <a:endParaRPr lang="ja-JP" altLang="en-US" sz="900" b="1" dirty="0">
              <a:solidFill>
                <a:prstClr val="black"/>
              </a:solidFill>
            </a:endParaRPr>
          </a:p>
        </p:txBody>
      </p:sp>
      <p:sp>
        <p:nvSpPr>
          <p:cNvPr id="41" name="正方形/長方形 40"/>
          <p:cNvSpPr/>
          <p:nvPr/>
        </p:nvSpPr>
        <p:spPr bwMode="gray">
          <a:xfrm>
            <a:off x="1821502" y="5210038"/>
            <a:ext cx="4536000" cy="13252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a:solidFill>
                  <a:prstClr val="black"/>
                </a:solidFill>
              </a:rPr>
              <a:t>【</a:t>
            </a:r>
            <a:r>
              <a:rPr lang="ja-JP" altLang="en-US" sz="900" dirty="0">
                <a:solidFill>
                  <a:prstClr val="black"/>
                </a:solidFill>
              </a:rPr>
              <a:t>ギャンブル等依存症対策推進基本計画</a:t>
            </a:r>
            <a:r>
              <a:rPr lang="en-US" altLang="ja-JP" sz="900" dirty="0">
                <a:solidFill>
                  <a:prstClr val="black"/>
                </a:solidFill>
              </a:rPr>
              <a:t>】</a:t>
            </a:r>
          </a:p>
          <a:p>
            <a:pPr marL="180975" indent="-95250" algn="just">
              <a:buFont typeface="Arial" panose="020B0604020202020204" pitchFamily="34" charset="0"/>
              <a:buChar char="•"/>
            </a:pPr>
            <a:r>
              <a:rPr lang="ja-JP" altLang="en-US" sz="900" dirty="0">
                <a:solidFill>
                  <a:prstClr val="black"/>
                </a:solidFill>
              </a:rPr>
              <a:t>政府は、ギャンブル等依存症対策の総合的かつ計画的な推進を図るため</a:t>
            </a:r>
            <a:r>
              <a:rPr lang="ja-JP" altLang="en-US" sz="900" dirty="0" smtClean="0">
                <a:solidFill>
                  <a:prstClr val="black"/>
                </a:solidFill>
              </a:rPr>
              <a:t>、ギャンブル</a:t>
            </a:r>
            <a:r>
              <a:rPr lang="ja-JP" altLang="en-US" sz="900" dirty="0">
                <a:solidFill>
                  <a:prstClr val="black"/>
                </a:solidFill>
              </a:rPr>
              <a:t>等依存症対策の推進に関する基本的な計画（「ギャンブル等</a:t>
            </a:r>
            <a:r>
              <a:rPr lang="ja-JP" altLang="en-US" sz="900" dirty="0" smtClean="0">
                <a:solidFill>
                  <a:prstClr val="black"/>
                </a:solidFill>
              </a:rPr>
              <a:t>依存症対策</a:t>
            </a:r>
            <a:r>
              <a:rPr lang="ja-JP" altLang="en-US" sz="900" dirty="0">
                <a:solidFill>
                  <a:prstClr val="black"/>
                </a:solidFill>
              </a:rPr>
              <a:t>推進基本計画」）を策定しなければ</a:t>
            </a:r>
            <a:r>
              <a:rPr lang="ja-JP" altLang="en-US" sz="900" dirty="0" smtClean="0">
                <a:solidFill>
                  <a:prstClr val="black"/>
                </a:solidFill>
              </a:rPr>
              <a:t>ならない</a:t>
            </a:r>
            <a:endParaRPr lang="en-US" altLang="ja-JP" sz="700" dirty="0">
              <a:solidFill>
                <a:prstClr val="black"/>
              </a:solidFill>
            </a:endParaRPr>
          </a:p>
          <a:p>
            <a:pPr marL="85725" algn="just"/>
            <a:endParaRPr lang="ja-JP" altLang="en-US" sz="600" dirty="0">
              <a:solidFill>
                <a:prstClr val="black"/>
              </a:solidFill>
            </a:endParaRPr>
          </a:p>
          <a:p>
            <a:pPr marL="85725" algn="just"/>
            <a:r>
              <a:rPr lang="en-US" altLang="ja-JP" sz="900" dirty="0">
                <a:solidFill>
                  <a:prstClr val="black"/>
                </a:solidFill>
              </a:rPr>
              <a:t>【</a:t>
            </a:r>
            <a:r>
              <a:rPr lang="ja-JP" altLang="en-US" sz="900" dirty="0">
                <a:solidFill>
                  <a:prstClr val="black"/>
                </a:solidFill>
              </a:rPr>
              <a:t>都道府県ギャンブル等依存症対策推進計画</a:t>
            </a:r>
            <a:r>
              <a:rPr lang="en-US" altLang="ja-JP" sz="900" dirty="0">
                <a:solidFill>
                  <a:prstClr val="black"/>
                </a:solidFill>
              </a:rPr>
              <a:t>】</a:t>
            </a:r>
          </a:p>
          <a:p>
            <a:pPr marL="180975" indent="-95250">
              <a:buFont typeface="Arial" panose="020B0604020202020204" pitchFamily="34" charset="0"/>
              <a:buChar char="•"/>
            </a:pPr>
            <a:r>
              <a:rPr lang="ja-JP" altLang="en-US" sz="900" dirty="0">
                <a:solidFill>
                  <a:prstClr val="black"/>
                </a:solidFill>
              </a:rPr>
              <a:t>都道府県は、ギャンブル等依存症対策推進基本計画を基本とするとともに</a:t>
            </a:r>
            <a:r>
              <a:rPr lang="ja-JP" altLang="en-US" sz="900" dirty="0" smtClean="0">
                <a:solidFill>
                  <a:prstClr val="black"/>
                </a:solidFill>
              </a:rPr>
              <a:t>、当該</a:t>
            </a:r>
            <a:r>
              <a:rPr lang="ja-JP" altLang="en-US" sz="900" dirty="0">
                <a:solidFill>
                  <a:prstClr val="black"/>
                </a:solidFill>
              </a:rPr>
              <a:t>都道府県の実情に即したギャンブル等依存症対策の推進に関する計画（「都道府県ギャンブル等依存症対策推進計画」）を策定するよう</a:t>
            </a:r>
            <a:r>
              <a:rPr lang="ja-JP" altLang="en-US" sz="900" dirty="0" smtClean="0">
                <a:solidFill>
                  <a:prstClr val="black"/>
                </a:solidFill>
              </a:rPr>
              <a:t>に努めなければ</a:t>
            </a:r>
            <a:r>
              <a:rPr lang="ja-JP" altLang="en-US" sz="900" dirty="0">
                <a:solidFill>
                  <a:prstClr val="black"/>
                </a:solidFill>
              </a:rPr>
              <a:t>ならない</a:t>
            </a:r>
          </a:p>
        </p:txBody>
      </p:sp>
      <p:sp>
        <p:nvSpPr>
          <p:cNvPr id="37" name="正方形/長方形 36"/>
          <p:cNvSpPr/>
          <p:nvPr/>
        </p:nvSpPr>
        <p:spPr bwMode="gray">
          <a:xfrm>
            <a:off x="612502" y="8349741"/>
            <a:ext cx="1116000" cy="6317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依存症対策推進本部</a:t>
            </a:r>
            <a:endParaRPr lang="ja-JP" altLang="en-US" sz="900" b="1" dirty="0"/>
          </a:p>
        </p:txBody>
      </p:sp>
      <p:sp>
        <p:nvSpPr>
          <p:cNvPr id="38" name="正方形/長方形 37"/>
          <p:cNvSpPr/>
          <p:nvPr/>
        </p:nvSpPr>
        <p:spPr bwMode="gray">
          <a:xfrm>
            <a:off x="1828066" y="8348269"/>
            <a:ext cx="4536000" cy="6224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endParaRPr lang="en-US" altLang="ja-JP" sz="1000" dirty="0" smtClean="0">
              <a:solidFill>
                <a:prstClr val="black"/>
              </a:solidFill>
            </a:endParaRPr>
          </a:p>
          <a:p>
            <a:pPr marL="85725" algn="just"/>
            <a:r>
              <a:rPr lang="en-US" altLang="ja-JP" sz="900" dirty="0" smtClean="0"/>
              <a:t>【</a:t>
            </a:r>
            <a:r>
              <a:rPr lang="ja-JP" altLang="en-US" sz="900" dirty="0" smtClean="0"/>
              <a:t>組織</a:t>
            </a:r>
            <a:r>
              <a:rPr lang="en-US" altLang="ja-JP" sz="900" dirty="0" smtClean="0"/>
              <a:t>】</a:t>
            </a:r>
          </a:p>
          <a:p>
            <a:pPr marL="85725" algn="just"/>
            <a:r>
              <a:rPr lang="ja-JP" altLang="en-US" sz="900" dirty="0" smtClean="0"/>
              <a:t>・内閣に内閣官房長官を本部長とするギャンブル等依存症対策推進本部を設置</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・基本計画の案の作成・実施の推進、同計画に基づく施策の総合調整・実施状況の評価等</a:t>
            </a:r>
            <a:endParaRPr lang="en-US" altLang="ja-JP" sz="900" dirty="0" smtClean="0"/>
          </a:p>
          <a:p>
            <a:pPr marL="85725" algn="just"/>
            <a:endParaRPr lang="ja-JP" altLang="en-US" sz="1000" dirty="0">
              <a:solidFill>
                <a:prstClr val="black"/>
              </a:solidFill>
            </a:endParaRPr>
          </a:p>
        </p:txBody>
      </p:sp>
      <p:sp>
        <p:nvSpPr>
          <p:cNvPr id="39" name="正方形/長方形 38"/>
          <p:cNvSpPr/>
          <p:nvPr/>
        </p:nvSpPr>
        <p:spPr bwMode="gray">
          <a:xfrm>
            <a:off x="612502" y="9017600"/>
            <a:ext cx="1116000" cy="77269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t>ギャンブル等</a:t>
            </a:r>
            <a:endParaRPr lang="en-US" altLang="ja-JP" sz="900" b="1" dirty="0" smtClean="0"/>
          </a:p>
          <a:p>
            <a:pPr algn="ctr">
              <a:buFont typeface="Wingdings 2" pitchFamily="18" charset="2"/>
              <a:buNone/>
            </a:pPr>
            <a:r>
              <a:rPr lang="ja-JP" altLang="en-US" sz="900" b="1" dirty="0" smtClean="0"/>
              <a:t>依存症対策推進関係者会議</a:t>
            </a:r>
            <a:endParaRPr lang="en-US" altLang="ja-JP" sz="900" b="1" dirty="0" smtClean="0"/>
          </a:p>
          <a:p>
            <a:pPr algn="ctr">
              <a:buFont typeface="Wingdings 2" pitchFamily="18" charset="2"/>
              <a:buNone/>
            </a:pPr>
            <a:r>
              <a:rPr lang="ja-JP" altLang="en-US" sz="900" b="1" dirty="0" smtClean="0"/>
              <a:t>（上記本部内に設置）</a:t>
            </a:r>
            <a:endParaRPr lang="ja-JP" altLang="en-US" sz="900" b="1" dirty="0"/>
          </a:p>
        </p:txBody>
      </p:sp>
      <p:sp>
        <p:nvSpPr>
          <p:cNvPr id="40" name="正方形/長方形 39"/>
          <p:cNvSpPr/>
          <p:nvPr/>
        </p:nvSpPr>
        <p:spPr bwMode="gray">
          <a:xfrm>
            <a:off x="1828066" y="9017600"/>
            <a:ext cx="4536000" cy="7726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85725" algn="just"/>
            <a:r>
              <a:rPr lang="en-US" altLang="ja-JP" sz="900" dirty="0" smtClean="0"/>
              <a:t>【</a:t>
            </a:r>
            <a:r>
              <a:rPr lang="ja-JP" altLang="en-US" sz="900" dirty="0" smtClean="0"/>
              <a:t>委員</a:t>
            </a:r>
            <a:r>
              <a:rPr lang="en-US" altLang="ja-JP" sz="900" dirty="0" smtClean="0"/>
              <a:t>】</a:t>
            </a:r>
          </a:p>
          <a:p>
            <a:pPr marL="85725" algn="just"/>
            <a:r>
              <a:rPr lang="ja-JP" altLang="en-US" sz="900" dirty="0" smtClean="0"/>
              <a:t>・ギャンブル等依存症者である者等、その家族を代表する者などのうちから内閣総理大臣　</a:t>
            </a:r>
            <a:endParaRPr lang="en-US" altLang="ja-JP" sz="900" dirty="0" smtClean="0"/>
          </a:p>
          <a:p>
            <a:pPr marL="85725" algn="just"/>
            <a:r>
              <a:rPr lang="ja-JP" altLang="en-US" sz="900" dirty="0"/>
              <a:t>　</a:t>
            </a:r>
            <a:r>
              <a:rPr lang="ja-JP" altLang="en-US" sz="900" dirty="0" smtClean="0"/>
              <a:t>が任命</a:t>
            </a:r>
            <a:endParaRPr lang="en-US" altLang="ja-JP" sz="900" dirty="0" smtClean="0"/>
          </a:p>
          <a:p>
            <a:pPr marL="85725" algn="just"/>
            <a:r>
              <a:rPr lang="en-US" altLang="ja-JP" sz="900" dirty="0" smtClean="0"/>
              <a:t>【</a:t>
            </a:r>
            <a:r>
              <a:rPr lang="ja-JP" altLang="en-US" sz="900" dirty="0" smtClean="0"/>
              <a:t>所掌事務</a:t>
            </a:r>
            <a:r>
              <a:rPr lang="en-US" altLang="ja-JP" sz="900" dirty="0" smtClean="0"/>
              <a:t>】</a:t>
            </a:r>
          </a:p>
          <a:p>
            <a:pPr marL="85725" algn="just"/>
            <a:r>
              <a:rPr lang="ja-JP" altLang="en-US" sz="900" dirty="0" smtClean="0"/>
              <a:t>・基本計画の案の作成などの際に意見を述べる</a:t>
            </a:r>
            <a:endParaRPr lang="en-US" altLang="ja-JP" sz="900" dirty="0" smtClean="0"/>
          </a:p>
        </p:txBody>
      </p:sp>
      <p:sp>
        <p:nvSpPr>
          <p:cNvPr id="42" name="テキスト プレースホルダー 2"/>
          <p:cNvSpPr txBox="1">
            <a:spLocks/>
          </p:cNvSpPr>
          <p:nvPr/>
        </p:nvSpPr>
        <p:spPr bwMode="gray">
          <a:xfrm>
            <a:off x="207262" y="1519251"/>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３－２－１．国の動き</a:t>
            </a:r>
            <a:endParaRPr lang="ja-JP" altLang="en-US" sz="1100" dirty="0"/>
          </a:p>
        </p:txBody>
      </p:sp>
      <p:sp>
        <p:nvSpPr>
          <p:cNvPr id="43" name="テキスト プレースホルダー 2"/>
          <p:cNvSpPr txBox="1">
            <a:spLocks/>
          </p:cNvSpPr>
          <p:nvPr/>
        </p:nvSpPr>
        <p:spPr bwMode="gray">
          <a:xfrm>
            <a:off x="390659" y="1750987"/>
            <a:ext cx="5821035" cy="988511"/>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①ギャンブル等依存症対策基本法</a:t>
            </a:r>
            <a:endParaRPr lang="en-US" altLang="ja-JP" sz="1100" dirty="0"/>
          </a:p>
          <a:p>
            <a:r>
              <a:rPr lang="ja-JP" altLang="en-US" sz="1000" dirty="0" smtClean="0"/>
              <a:t>　国において、ギャンブル等依存症対策を総合的かつ計画的に推進し、もって「国民の健全な生活の確保を図る」とともに、「国民が安心して暮らすことのできる社会の実現」に寄与するため、ギャンブル等依存症対策基本法を制定・施行。</a:t>
            </a:r>
            <a:endParaRPr lang="ja-JP" altLang="en-US" sz="1000" dirty="0"/>
          </a:p>
        </p:txBody>
      </p:sp>
    </p:spTree>
    <p:extLst>
      <p:ext uri="{BB962C8B-B14F-4D97-AF65-F5344CB8AC3E}">
        <p14:creationId xmlns:p14="http://schemas.microsoft.com/office/powerpoint/2010/main" val="2508337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38</a:t>
            </a:fld>
            <a:endParaRPr lang="ja-JP" altLang="en-US" dirty="0">
              <a:solidFill>
                <a:prstClr val="black"/>
              </a:solidFill>
            </a:endParaRPr>
          </a:p>
        </p:txBody>
      </p:sp>
      <p:sp>
        <p:nvSpPr>
          <p:cNvPr id="4" name="タイトル 3"/>
          <p:cNvSpPr>
            <a:spLocks noGrp="1"/>
          </p:cNvSpPr>
          <p:nvPr>
            <p:ph type="title"/>
          </p:nvPr>
        </p:nvSpPr>
        <p:spPr/>
        <p:txBody>
          <a:bodyPr/>
          <a:lstStyle/>
          <a:p>
            <a:r>
              <a:rPr lang="en-US" altLang="ja-JP" u="sng" dirty="0" smtClean="0"/>
              <a:t/>
            </a:r>
            <a:br>
              <a:rPr lang="en-US" altLang="ja-JP" u="sng" dirty="0" smtClean="0"/>
            </a:br>
            <a:endParaRPr kumimoji="1" lang="ja-JP" altLang="en-US" u="sng" dirty="0"/>
          </a:p>
        </p:txBody>
      </p:sp>
      <p:sp>
        <p:nvSpPr>
          <p:cNvPr id="24" name="テキスト プレースホルダー 2"/>
          <p:cNvSpPr txBox="1">
            <a:spLocks/>
          </p:cNvSpPr>
          <p:nvPr/>
        </p:nvSpPr>
        <p:spPr bwMode="gray">
          <a:xfrm>
            <a:off x="166730" y="1552077"/>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②ＩＲ整備法における依存症対策</a:t>
            </a:r>
            <a:endParaRPr lang="ja-JP" altLang="en-US" sz="11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087" y="2961546"/>
            <a:ext cx="5184873" cy="313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bwMode="gray">
          <a:xfrm>
            <a:off x="307474" y="6883316"/>
            <a:ext cx="1030612" cy="50304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カジノに関する広告</a:t>
            </a:r>
            <a:r>
              <a:rPr lang="ja-JP" altLang="en-US" sz="1000" b="1" dirty="0">
                <a:solidFill>
                  <a:prstClr val="black"/>
                </a:solidFill>
              </a:rPr>
              <a:t>、勧誘</a:t>
            </a:r>
            <a:r>
              <a:rPr lang="ja-JP" altLang="en-US" sz="1000" b="1" dirty="0" smtClean="0">
                <a:solidFill>
                  <a:prstClr val="black"/>
                </a:solidFill>
              </a:rPr>
              <a:t>の規制</a:t>
            </a:r>
            <a:endParaRPr lang="ja-JP" altLang="en-US" sz="1000" b="1" dirty="0">
              <a:solidFill>
                <a:prstClr val="black"/>
              </a:solidFill>
            </a:endParaRPr>
          </a:p>
        </p:txBody>
      </p:sp>
      <p:sp>
        <p:nvSpPr>
          <p:cNvPr id="11" name="正方形/長方形 10"/>
          <p:cNvSpPr/>
          <p:nvPr/>
        </p:nvSpPr>
        <p:spPr bwMode="gray">
          <a:xfrm>
            <a:off x="1407042" y="6876552"/>
            <a:ext cx="5219351" cy="50304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・特定複合観光施設区域以外の地域において、広告物の表示の規制</a:t>
            </a:r>
            <a:endParaRPr lang="en-US" altLang="ja-JP" sz="1000" dirty="0"/>
          </a:p>
          <a:p>
            <a:pPr marL="85725"/>
            <a:r>
              <a:rPr lang="ja-JP" altLang="en-US" sz="1000" dirty="0">
                <a:solidFill>
                  <a:prstClr val="black"/>
                </a:solidFill>
              </a:rPr>
              <a:t>・</a:t>
            </a:r>
            <a:r>
              <a:rPr lang="en-US" altLang="ja-JP" sz="1000" dirty="0" smtClean="0">
                <a:solidFill>
                  <a:prstClr val="black"/>
                </a:solidFill>
              </a:rPr>
              <a:t>20</a:t>
            </a:r>
            <a:r>
              <a:rPr lang="ja-JP" altLang="en-US" sz="1000" dirty="0">
                <a:solidFill>
                  <a:prstClr val="black"/>
                </a:solidFill>
              </a:rPr>
              <a:t>歳未満の者等に対する勧誘の</a:t>
            </a:r>
            <a:r>
              <a:rPr lang="ja-JP" altLang="en-US" sz="1000" dirty="0" smtClean="0">
                <a:solidFill>
                  <a:prstClr val="black"/>
                </a:solidFill>
              </a:rPr>
              <a:t>制限</a:t>
            </a:r>
            <a:endParaRPr lang="en-US" altLang="ja-JP" sz="1000" dirty="0">
              <a:solidFill>
                <a:prstClr val="black"/>
              </a:solidFill>
            </a:endParaRPr>
          </a:p>
        </p:txBody>
      </p:sp>
      <p:sp>
        <p:nvSpPr>
          <p:cNvPr id="14" name="正方形/長方形 13"/>
          <p:cNvSpPr/>
          <p:nvPr/>
        </p:nvSpPr>
        <p:spPr bwMode="gray">
          <a:xfrm>
            <a:off x="307474" y="6366926"/>
            <a:ext cx="1030612" cy="45503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カジノ施設の数・エリアの限定</a:t>
            </a:r>
            <a:endParaRPr lang="ja-JP" altLang="en-US" sz="1000" b="1" dirty="0">
              <a:solidFill>
                <a:prstClr val="black"/>
              </a:solidFill>
            </a:endParaRPr>
          </a:p>
        </p:txBody>
      </p:sp>
      <p:sp>
        <p:nvSpPr>
          <p:cNvPr id="16" name="正方形/長方形 15"/>
          <p:cNvSpPr/>
          <p:nvPr/>
        </p:nvSpPr>
        <p:spPr bwMode="gray">
          <a:xfrm>
            <a:off x="307474" y="7429857"/>
            <a:ext cx="1030612" cy="45946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入場回数制限・</a:t>
            </a:r>
            <a:endParaRPr lang="en-US" altLang="ja-JP" sz="1000" b="1" dirty="0" smtClean="0">
              <a:solidFill>
                <a:prstClr val="black"/>
              </a:solidFill>
            </a:endParaRPr>
          </a:p>
          <a:p>
            <a:pPr algn="ctr"/>
            <a:r>
              <a:rPr lang="ja-JP" altLang="en-US" sz="1000" b="1" dirty="0" smtClean="0">
                <a:solidFill>
                  <a:prstClr val="black"/>
                </a:solidFill>
              </a:rPr>
              <a:t>厳格な本人確認</a:t>
            </a:r>
            <a:endParaRPr lang="ja-JP" altLang="en-US" sz="1000" b="1" dirty="0">
              <a:solidFill>
                <a:prstClr val="black"/>
              </a:solidFill>
            </a:endParaRPr>
          </a:p>
        </p:txBody>
      </p:sp>
      <p:sp>
        <p:nvSpPr>
          <p:cNvPr id="17" name="正方形/長方形 16"/>
          <p:cNvSpPr/>
          <p:nvPr/>
        </p:nvSpPr>
        <p:spPr bwMode="gray">
          <a:xfrm>
            <a:off x="1407042" y="7422540"/>
            <a:ext cx="5219351" cy="47409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solidFill>
                  <a:prstClr val="black"/>
                </a:solidFill>
                <a:latin typeface="+mn-ea"/>
              </a:rPr>
              <a:t>・日本人等の入場</a:t>
            </a:r>
            <a:r>
              <a:rPr lang="ja-JP" altLang="en-US" sz="1000" dirty="0">
                <a:solidFill>
                  <a:prstClr val="black"/>
                </a:solidFill>
                <a:latin typeface="+mn-ea"/>
              </a:rPr>
              <a:t>回数を連続する</a:t>
            </a:r>
            <a:r>
              <a:rPr lang="ja-JP" altLang="en-US" sz="1000" dirty="0" smtClean="0">
                <a:solidFill>
                  <a:prstClr val="black"/>
                </a:solidFill>
                <a:latin typeface="+mn-ea"/>
              </a:rPr>
              <a:t>７日間</a:t>
            </a:r>
            <a:r>
              <a:rPr lang="ja-JP" altLang="en-US" sz="1000" dirty="0">
                <a:solidFill>
                  <a:prstClr val="black"/>
                </a:solidFill>
                <a:latin typeface="+mn-ea"/>
              </a:rPr>
              <a:t>で３回、連続する</a:t>
            </a:r>
            <a:r>
              <a:rPr lang="en-US" altLang="ja-JP" sz="1000" dirty="0" smtClean="0">
                <a:solidFill>
                  <a:prstClr val="black"/>
                </a:solidFill>
                <a:latin typeface="+mn-ea"/>
              </a:rPr>
              <a:t>28</a:t>
            </a:r>
            <a:r>
              <a:rPr lang="ja-JP" altLang="en-US" sz="1000" dirty="0" smtClean="0">
                <a:solidFill>
                  <a:prstClr val="black"/>
                </a:solidFill>
                <a:latin typeface="+mn-ea"/>
              </a:rPr>
              <a:t>日間</a:t>
            </a:r>
            <a:r>
              <a:rPr lang="ja-JP" altLang="en-US" sz="1000" dirty="0">
                <a:solidFill>
                  <a:prstClr val="black"/>
                </a:solidFill>
                <a:latin typeface="+mn-ea"/>
              </a:rPr>
              <a:t>で</a:t>
            </a:r>
            <a:r>
              <a:rPr lang="en-US" altLang="ja-JP" sz="1000" dirty="0">
                <a:solidFill>
                  <a:prstClr val="black"/>
                </a:solidFill>
                <a:latin typeface="+mn-ea"/>
              </a:rPr>
              <a:t>10</a:t>
            </a:r>
            <a:r>
              <a:rPr lang="ja-JP" altLang="en-US" sz="1000" dirty="0">
                <a:solidFill>
                  <a:prstClr val="black"/>
                </a:solidFill>
                <a:latin typeface="+mn-ea"/>
              </a:rPr>
              <a:t>回に</a:t>
            </a:r>
            <a:r>
              <a:rPr lang="ja-JP" altLang="en-US" sz="1000" dirty="0" smtClean="0">
                <a:solidFill>
                  <a:prstClr val="black"/>
                </a:solidFill>
                <a:latin typeface="+mn-ea"/>
              </a:rPr>
              <a:t>制限</a:t>
            </a:r>
            <a:endParaRPr lang="en-US" altLang="ja-JP" sz="1000" dirty="0" smtClean="0">
              <a:solidFill>
                <a:prstClr val="black"/>
              </a:solidFill>
              <a:latin typeface="+mn-ea"/>
            </a:endParaRPr>
          </a:p>
          <a:p>
            <a:pPr marL="85725"/>
            <a:r>
              <a:rPr lang="ja-JP" altLang="en-US" sz="1000" dirty="0" smtClean="0"/>
              <a:t>・本人</a:t>
            </a:r>
            <a:r>
              <a:rPr lang="ja-JP" altLang="en-US" sz="1000" dirty="0"/>
              <a:t>、</a:t>
            </a:r>
            <a:r>
              <a:rPr lang="ja-JP" altLang="en-US" sz="1000" dirty="0" smtClean="0"/>
              <a:t>入場回数の確認手段として、マイナンバーカード</a:t>
            </a:r>
            <a:r>
              <a:rPr lang="ja-JP" altLang="en-US" sz="1000" dirty="0"/>
              <a:t>及びその公的個⼈認証を</a:t>
            </a:r>
            <a:r>
              <a:rPr lang="ja-JP" altLang="en-US" sz="1000" dirty="0" smtClean="0"/>
              <a:t>義務付け</a:t>
            </a:r>
            <a:endParaRPr lang="en-US" altLang="ja-JP" sz="1000" dirty="0"/>
          </a:p>
        </p:txBody>
      </p:sp>
      <p:sp>
        <p:nvSpPr>
          <p:cNvPr id="18" name="正方形/長方形 17"/>
          <p:cNvSpPr/>
          <p:nvPr/>
        </p:nvSpPr>
        <p:spPr bwMode="gray">
          <a:xfrm>
            <a:off x="307474" y="7942546"/>
            <a:ext cx="1030612" cy="40603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入場料の賦課</a:t>
            </a:r>
            <a:endParaRPr lang="en-US" altLang="ja-JP" sz="1000" b="1" dirty="0" smtClean="0">
              <a:solidFill>
                <a:prstClr val="black"/>
              </a:solidFill>
            </a:endParaRPr>
          </a:p>
        </p:txBody>
      </p:sp>
      <p:sp>
        <p:nvSpPr>
          <p:cNvPr id="19" name="正方形/長方形 18"/>
          <p:cNvSpPr/>
          <p:nvPr/>
        </p:nvSpPr>
        <p:spPr bwMode="gray">
          <a:xfrm>
            <a:off x="1407042" y="7942546"/>
            <a:ext cx="5219351" cy="40603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・日本人</a:t>
            </a:r>
            <a:r>
              <a:rPr lang="ja-JP" altLang="en-US" sz="1000" dirty="0"/>
              <a:t>等の入場者に対し、入場料・認定都道府県等入場料として、それぞれ３千円</a:t>
            </a:r>
            <a:r>
              <a:rPr lang="en-US" altLang="ja-JP" sz="1000" dirty="0"/>
              <a:t>/</a:t>
            </a:r>
            <a:r>
              <a:rPr lang="ja-JP" altLang="en-US" sz="1000" dirty="0"/>
              <a:t>回（</a:t>
            </a:r>
            <a:r>
              <a:rPr lang="en-US" altLang="ja-JP" sz="1000" dirty="0"/>
              <a:t>24</a:t>
            </a:r>
            <a:r>
              <a:rPr lang="ja-JP" altLang="en-US" sz="1000" dirty="0" smtClean="0"/>
              <a:t>時</a:t>
            </a:r>
            <a:endParaRPr lang="en-US" altLang="ja-JP" sz="1000" dirty="0" smtClean="0"/>
          </a:p>
          <a:p>
            <a:pPr marL="85725"/>
            <a:r>
              <a:rPr lang="ja-JP" altLang="en-US" sz="1000" dirty="0"/>
              <a:t>　</a:t>
            </a:r>
            <a:r>
              <a:rPr lang="ja-JP" altLang="en-US" sz="1000" dirty="0" smtClean="0"/>
              <a:t>間</a:t>
            </a:r>
            <a:r>
              <a:rPr lang="ja-JP" altLang="en-US" sz="1000" dirty="0"/>
              <a:t>単位）を</a:t>
            </a:r>
            <a:r>
              <a:rPr lang="ja-JP" altLang="en-US" sz="1000" dirty="0" smtClean="0"/>
              <a:t>賦課</a:t>
            </a:r>
            <a:endParaRPr lang="ja-JP" altLang="en-US" sz="1000" dirty="0"/>
          </a:p>
        </p:txBody>
      </p:sp>
      <p:sp>
        <p:nvSpPr>
          <p:cNvPr id="21" name="正方形/長方形 20"/>
          <p:cNvSpPr/>
          <p:nvPr/>
        </p:nvSpPr>
        <p:spPr bwMode="gray">
          <a:xfrm>
            <a:off x="307474" y="8382000"/>
            <a:ext cx="1030612" cy="113995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カジノ事業者への義務付け</a:t>
            </a:r>
            <a:endParaRPr lang="en-US" altLang="ja-JP" sz="1000" b="1" dirty="0" smtClean="0">
              <a:solidFill>
                <a:prstClr val="black"/>
              </a:solidFill>
            </a:endParaRPr>
          </a:p>
        </p:txBody>
      </p:sp>
      <p:sp>
        <p:nvSpPr>
          <p:cNvPr id="26" name="正方形/長方形 25"/>
          <p:cNvSpPr/>
          <p:nvPr/>
        </p:nvSpPr>
        <p:spPr bwMode="gray">
          <a:xfrm>
            <a:off x="1407042" y="8382000"/>
            <a:ext cx="5219351" cy="113995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・カジノ事</a:t>
            </a:r>
            <a:r>
              <a:rPr lang="ja-JP" altLang="en-US" sz="1000" dirty="0"/>
              <a:t>業者に</a:t>
            </a:r>
            <a:r>
              <a:rPr lang="ja-JP" altLang="en-US" sz="1000" dirty="0" smtClean="0"/>
              <a:t>対して、依存防止</a:t>
            </a:r>
            <a:r>
              <a:rPr lang="ja-JP" altLang="en-US" sz="1000" dirty="0"/>
              <a:t>規程</a:t>
            </a:r>
            <a:r>
              <a:rPr lang="ja-JP" altLang="en-US" sz="1000" dirty="0" smtClean="0"/>
              <a:t>に従って、下記の依存防止</a:t>
            </a:r>
            <a:r>
              <a:rPr lang="ja-JP" altLang="en-US" sz="1000" dirty="0"/>
              <a:t>措置を講じることを義務付け</a:t>
            </a:r>
          </a:p>
          <a:p>
            <a:pPr marL="85725"/>
            <a:r>
              <a:rPr lang="ja-JP" altLang="en-US" sz="1000" dirty="0" smtClean="0"/>
              <a:t>・ </a:t>
            </a:r>
            <a:r>
              <a:rPr lang="ja-JP" altLang="en-US" sz="1000" dirty="0"/>
              <a:t>本人・家族申告による利用制限、依存防止の観点から施設を利用させることが</a:t>
            </a:r>
            <a:r>
              <a:rPr lang="ja-JP" altLang="en-US" sz="1000" dirty="0" smtClean="0"/>
              <a:t>不適切</a:t>
            </a:r>
            <a:r>
              <a:rPr lang="ja-JP" altLang="en-US" sz="1000" dirty="0"/>
              <a:t>で</a:t>
            </a:r>
            <a:r>
              <a:rPr lang="ja-JP" altLang="en-US" sz="1000" dirty="0" smtClean="0"/>
              <a:t>ある</a:t>
            </a:r>
            <a:endParaRPr lang="en-US" altLang="ja-JP" sz="1000" dirty="0" smtClean="0"/>
          </a:p>
          <a:p>
            <a:pPr marL="85725"/>
            <a:r>
              <a:rPr lang="ja-JP" altLang="en-US" sz="1000" dirty="0" smtClean="0"/>
              <a:t>　と</a:t>
            </a:r>
            <a:r>
              <a:rPr lang="ja-JP" altLang="en-US" sz="1000" dirty="0"/>
              <a:t>認められる者の利用制限</a:t>
            </a:r>
          </a:p>
          <a:p>
            <a:pPr marL="85725"/>
            <a:r>
              <a:rPr lang="ja-JP" altLang="en-US" sz="1000" dirty="0" smtClean="0"/>
              <a:t>・</a:t>
            </a:r>
            <a:r>
              <a:rPr lang="ja-JP" altLang="en-US" sz="1000" dirty="0"/>
              <a:t>依存防止措置に関する内部管理体制の整備（従業者の教育訓練、統括管理者</a:t>
            </a:r>
            <a:r>
              <a:rPr lang="ja-JP" altLang="en-US" sz="1000" dirty="0" smtClean="0"/>
              <a:t>・監査</a:t>
            </a:r>
            <a:r>
              <a:rPr lang="ja-JP" altLang="en-US" sz="1000" dirty="0"/>
              <a:t>する者</a:t>
            </a:r>
            <a:r>
              <a:rPr lang="ja-JP" altLang="en-US" sz="1000" dirty="0" smtClean="0"/>
              <a:t>の</a:t>
            </a:r>
            <a:endParaRPr lang="en-US" altLang="ja-JP" sz="1000" dirty="0" smtClean="0"/>
          </a:p>
          <a:p>
            <a:pPr marL="85725"/>
            <a:r>
              <a:rPr lang="ja-JP" altLang="en-US" sz="1000" dirty="0"/>
              <a:t>　</a:t>
            </a:r>
            <a:r>
              <a:rPr lang="ja-JP" altLang="en-US" sz="1000" dirty="0" smtClean="0"/>
              <a:t>選任</a:t>
            </a:r>
            <a:r>
              <a:rPr lang="ja-JP" altLang="en-US" sz="1000" dirty="0"/>
              <a:t>、自己評価の実施等</a:t>
            </a:r>
            <a:r>
              <a:rPr lang="ja-JP" altLang="en-US" sz="1000" dirty="0" smtClean="0"/>
              <a:t>）</a:t>
            </a:r>
            <a:endParaRPr lang="en-US" altLang="ja-JP" sz="1000" dirty="0" smtClean="0"/>
          </a:p>
          <a:p>
            <a:pPr marL="85725"/>
            <a:r>
              <a:rPr lang="ja-JP" altLang="en-US" sz="1000" dirty="0" smtClean="0"/>
              <a:t>・相談</a:t>
            </a:r>
            <a:r>
              <a:rPr lang="ja-JP" altLang="en-US" sz="1000" dirty="0"/>
              <a:t>窓口の</a:t>
            </a:r>
            <a:r>
              <a:rPr lang="ja-JP" altLang="en-US" sz="1000" dirty="0" smtClean="0"/>
              <a:t>設置　など　</a:t>
            </a:r>
            <a:endParaRPr lang="en-US" altLang="ja-JP" sz="1000" dirty="0" smtClean="0"/>
          </a:p>
          <a:p>
            <a:pPr marL="85725"/>
            <a:r>
              <a:rPr lang="ja-JP" altLang="en-US" sz="1000" dirty="0" smtClean="0"/>
              <a:t>　</a:t>
            </a:r>
            <a:r>
              <a:rPr lang="ja-JP" altLang="en-US" sz="1000" dirty="0"/>
              <a:t>＊</a:t>
            </a:r>
            <a:r>
              <a:rPr lang="ja-JP" altLang="en-US" sz="1000" dirty="0" smtClean="0">
                <a:solidFill>
                  <a:prstClr val="black"/>
                </a:solidFill>
                <a:latin typeface="+mn-ea"/>
              </a:rPr>
              <a:t>依存</a:t>
            </a:r>
            <a:r>
              <a:rPr lang="ja-JP" altLang="en-US" sz="1000" dirty="0">
                <a:solidFill>
                  <a:prstClr val="black"/>
                </a:solidFill>
                <a:latin typeface="+mn-ea"/>
              </a:rPr>
              <a:t>防止</a:t>
            </a:r>
            <a:r>
              <a:rPr lang="ja-JP" altLang="en-US" sz="1000" dirty="0" smtClean="0">
                <a:solidFill>
                  <a:prstClr val="black"/>
                </a:solidFill>
                <a:latin typeface="+mn-ea"/>
              </a:rPr>
              <a:t>規程については、免許</a:t>
            </a:r>
            <a:r>
              <a:rPr lang="ja-JP" altLang="en-US" sz="1000" dirty="0">
                <a:solidFill>
                  <a:prstClr val="black"/>
                </a:solidFill>
                <a:latin typeface="+mn-ea"/>
              </a:rPr>
              <a:t>申請時にカジノ管理委員会が</a:t>
            </a:r>
            <a:r>
              <a:rPr lang="ja-JP" altLang="en-US" sz="1000" dirty="0" smtClean="0">
                <a:solidFill>
                  <a:prstClr val="black"/>
                </a:solidFill>
                <a:latin typeface="+mn-ea"/>
              </a:rPr>
              <a:t>審査</a:t>
            </a:r>
            <a:endParaRPr lang="ja-JP" altLang="en-US" sz="1000" dirty="0"/>
          </a:p>
        </p:txBody>
      </p:sp>
      <p:sp>
        <p:nvSpPr>
          <p:cNvPr id="20" name="正方形/長方形 19"/>
          <p:cNvSpPr/>
          <p:nvPr/>
        </p:nvSpPr>
        <p:spPr bwMode="gray">
          <a:xfrm>
            <a:off x="308837" y="1772933"/>
            <a:ext cx="1023817" cy="453263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基本</a:t>
            </a:r>
            <a:r>
              <a:rPr lang="ja-JP" altLang="en-US" sz="1000" b="1" dirty="0">
                <a:solidFill>
                  <a:prstClr val="black"/>
                </a:solidFill>
              </a:rPr>
              <a:t>的な</a:t>
            </a:r>
            <a:r>
              <a:rPr lang="ja-JP" altLang="en-US" sz="1000" b="1" dirty="0" smtClean="0">
                <a:solidFill>
                  <a:prstClr val="black"/>
                </a:solidFill>
              </a:rPr>
              <a:t>考え方</a:t>
            </a:r>
            <a:endParaRPr lang="en-US" altLang="ja-JP" sz="1000" b="1" dirty="0" smtClean="0">
              <a:solidFill>
                <a:prstClr val="black"/>
              </a:solidFill>
            </a:endParaRPr>
          </a:p>
        </p:txBody>
      </p:sp>
      <p:sp>
        <p:nvSpPr>
          <p:cNvPr id="22" name="正方形/長方形 21"/>
          <p:cNvSpPr/>
          <p:nvPr/>
        </p:nvSpPr>
        <p:spPr bwMode="gray">
          <a:xfrm>
            <a:off x="1415633" y="1661966"/>
            <a:ext cx="5318388" cy="1367252"/>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・重層的</a:t>
            </a:r>
            <a:r>
              <a:rPr lang="ja-JP" altLang="en-US" sz="1000" dirty="0"/>
              <a:t>／多段階的取組の必要性：</a:t>
            </a:r>
            <a:r>
              <a:rPr lang="ja-JP" altLang="en-US" sz="1000" dirty="0" smtClean="0"/>
              <a:t>カジノ行為へ</a:t>
            </a:r>
            <a:r>
              <a:rPr lang="ja-JP" altLang="en-US" sz="1000" dirty="0"/>
              <a:t>の依存</a:t>
            </a:r>
            <a:r>
              <a:rPr lang="ja-JP" altLang="en-US" sz="1000" dirty="0" smtClean="0"/>
              <a:t>を</a:t>
            </a:r>
            <a:r>
              <a:rPr lang="ja-JP" altLang="en-US" sz="1000" dirty="0"/>
              <a:t>防止</a:t>
            </a:r>
            <a:r>
              <a:rPr lang="ja-JP" altLang="en-US" sz="1000" dirty="0" smtClean="0"/>
              <a:t>するため、①</a:t>
            </a:r>
            <a:r>
              <a:rPr lang="ja-JP" altLang="en-US" sz="1000" dirty="0"/>
              <a:t>ゲーミング</a:t>
            </a:r>
            <a:r>
              <a:rPr lang="ja-JP" altLang="en-US" sz="1000" dirty="0" smtClean="0"/>
              <a:t>に触れる</a:t>
            </a:r>
            <a:endParaRPr lang="en-US" altLang="ja-JP" sz="1000" dirty="0" smtClean="0"/>
          </a:p>
          <a:p>
            <a:pPr marL="85725"/>
            <a:r>
              <a:rPr lang="ja-JP" altLang="en-US" sz="1000" dirty="0" smtClean="0"/>
              <a:t>　機会の限定、②誘客時の規制、③厳格な入場規制、④カジノ施設内の規制、⑤相談・治療に</a:t>
            </a:r>
            <a:endParaRPr lang="en-US" altLang="ja-JP" sz="1000" dirty="0" smtClean="0"/>
          </a:p>
          <a:p>
            <a:pPr marL="85725"/>
            <a:r>
              <a:rPr lang="ja-JP" altLang="en-US" sz="1000" dirty="0"/>
              <a:t>　</a:t>
            </a:r>
            <a:r>
              <a:rPr lang="ja-JP" altLang="en-US" sz="1000" dirty="0" smtClean="0"/>
              <a:t>つなげる取組まで、重層的／多段階的な取組を制度的に整備することが必要</a:t>
            </a:r>
            <a:endParaRPr lang="en-US" altLang="ja-JP" sz="1000" dirty="0" smtClean="0"/>
          </a:p>
          <a:p>
            <a:pPr marL="85725"/>
            <a:endParaRPr lang="en-US" altLang="ja-JP" sz="1000" dirty="0" smtClean="0"/>
          </a:p>
          <a:p>
            <a:pPr marL="85725"/>
            <a:r>
              <a:rPr lang="ja-JP" altLang="en-US" sz="1000" dirty="0"/>
              <a:t>・</a:t>
            </a:r>
            <a:r>
              <a:rPr lang="ja-JP" altLang="en-US" sz="1000" dirty="0" smtClean="0"/>
              <a:t>公共</a:t>
            </a:r>
            <a:r>
              <a:rPr lang="ja-JP" altLang="en-US" sz="1000" dirty="0"/>
              <a:t>政策上の制度整備と事業者責任のベストミックス：</a:t>
            </a:r>
            <a:r>
              <a:rPr lang="en-US" altLang="ja-JP" sz="1000" dirty="0"/>
              <a:t>(A)</a:t>
            </a:r>
            <a:r>
              <a:rPr lang="ja-JP" altLang="en-US" sz="1000" dirty="0"/>
              <a:t>：公共政策として制度を</a:t>
            </a:r>
            <a:r>
              <a:rPr lang="ja-JP" altLang="en-US" sz="1000" dirty="0" smtClean="0"/>
              <a:t>整備する</a:t>
            </a:r>
            <a:endParaRPr lang="en-US" altLang="ja-JP" sz="1000" dirty="0" smtClean="0"/>
          </a:p>
          <a:p>
            <a:pPr marL="85725"/>
            <a:r>
              <a:rPr lang="ja-JP" altLang="en-US" sz="1000" dirty="0"/>
              <a:t>　</a:t>
            </a:r>
            <a:r>
              <a:rPr lang="ja-JP" altLang="en-US" sz="1000" dirty="0" smtClean="0"/>
              <a:t>もの</a:t>
            </a:r>
            <a:r>
              <a:rPr lang="ja-JP" altLang="en-US" sz="1000" dirty="0"/>
              <a:t>、</a:t>
            </a:r>
            <a:r>
              <a:rPr lang="en-US" altLang="ja-JP" sz="1000" dirty="0"/>
              <a:t>(B)</a:t>
            </a:r>
            <a:r>
              <a:rPr lang="ja-JP" altLang="en-US" sz="1000" dirty="0"/>
              <a:t>：カジノ事業者が取組むべき責任と</a:t>
            </a:r>
            <a:r>
              <a:rPr lang="ja-JP" altLang="en-US" sz="1000" dirty="0" smtClean="0"/>
              <a:t>して</a:t>
            </a:r>
            <a:r>
              <a:rPr lang="ja-JP" altLang="en-US" sz="1000" dirty="0"/>
              <a:t>確立</a:t>
            </a:r>
            <a:r>
              <a:rPr lang="ja-JP" altLang="en-US" sz="1000" dirty="0" smtClean="0"/>
              <a:t>する</a:t>
            </a:r>
            <a:r>
              <a:rPr lang="ja-JP" altLang="en-US" sz="1000" dirty="0"/>
              <a:t>もの、</a:t>
            </a:r>
            <a:r>
              <a:rPr lang="en-US" altLang="ja-JP" sz="1000" dirty="0"/>
              <a:t>(C)</a:t>
            </a:r>
            <a:r>
              <a:rPr lang="ja-JP" altLang="en-US" sz="1000" dirty="0"/>
              <a:t>：</a:t>
            </a:r>
            <a:r>
              <a:rPr lang="en-US" altLang="ja-JP" sz="1000" dirty="0"/>
              <a:t>(A)</a:t>
            </a:r>
            <a:r>
              <a:rPr lang="ja-JP" altLang="en-US" sz="1000" dirty="0"/>
              <a:t>と</a:t>
            </a:r>
            <a:r>
              <a:rPr lang="en-US" altLang="ja-JP" sz="1000" dirty="0"/>
              <a:t>(B)</a:t>
            </a:r>
            <a:r>
              <a:rPr lang="ja-JP" altLang="en-US" sz="1000" dirty="0"/>
              <a:t>の</a:t>
            </a:r>
            <a:r>
              <a:rPr lang="ja-JP" altLang="en-US" sz="1000" dirty="0" smtClean="0"/>
              <a:t>両方の取組み</a:t>
            </a:r>
            <a:endParaRPr lang="en-US" altLang="ja-JP" sz="1000" dirty="0" smtClean="0"/>
          </a:p>
          <a:p>
            <a:pPr marL="85725"/>
            <a:r>
              <a:rPr lang="ja-JP" altLang="en-US" sz="1000" dirty="0"/>
              <a:t>　</a:t>
            </a:r>
            <a:r>
              <a:rPr lang="ja-JP" altLang="en-US" sz="1000" dirty="0" smtClean="0"/>
              <a:t>が求められる</a:t>
            </a:r>
            <a:r>
              <a:rPr lang="ja-JP" altLang="en-US" sz="1000" dirty="0"/>
              <a:t>ものの適切な組合せを考慮する必要が</a:t>
            </a:r>
            <a:r>
              <a:rPr lang="ja-JP" altLang="en-US" sz="1000" dirty="0" smtClean="0"/>
              <a:t>ある</a:t>
            </a:r>
            <a:endParaRPr lang="en-US" altLang="ja-JP" sz="1000" dirty="0" smtClean="0"/>
          </a:p>
        </p:txBody>
      </p:sp>
      <p:sp>
        <p:nvSpPr>
          <p:cNvPr id="3" name="テキスト ボックス 2"/>
          <p:cNvSpPr txBox="1"/>
          <p:nvPr/>
        </p:nvSpPr>
        <p:spPr>
          <a:xfrm>
            <a:off x="3058140" y="6089631"/>
            <a:ext cx="3533775"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（注）特定複合観光施設区域整備法に係る説明会資料より抜粋</a:t>
            </a:r>
          </a:p>
        </p:txBody>
      </p:sp>
      <p:sp>
        <p:nvSpPr>
          <p:cNvPr id="5" name="正方形/長方形 4"/>
          <p:cNvSpPr/>
          <p:nvPr/>
        </p:nvSpPr>
        <p:spPr bwMode="gray">
          <a:xfrm>
            <a:off x="1428170" y="1772933"/>
            <a:ext cx="5198223" cy="4539400"/>
          </a:xfrm>
          <a:prstGeom prst="rect">
            <a:avLst/>
          </a:prstGeom>
          <a:no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正方形/長方形 22"/>
          <p:cNvSpPr/>
          <p:nvPr/>
        </p:nvSpPr>
        <p:spPr bwMode="gray">
          <a:xfrm>
            <a:off x="1407042" y="6366927"/>
            <a:ext cx="5219351" cy="45503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t>・１区域におけるカジノ</a:t>
            </a:r>
            <a:r>
              <a:rPr lang="ja-JP" altLang="en-US" sz="1000" dirty="0"/>
              <a:t>施設を１に限定するほか、</a:t>
            </a:r>
            <a:r>
              <a:rPr lang="ja-JP" altLang="en-US" sz="1000" dirty="0" smtClean="0"/>
              <a:t>カジノ行為</a:t>
            </a:r>
            <a:r>
              <a:rPr lang="ja-JP" altLang="en-US" sz="1000" dirty="0"/>
              <a:t>区画の</a:t>
            </a:r>
            <a:r>
              <a:rPr lang="ja-JP" altLang="en-US" sz="1000" dirty="0" smtClean="0"/>
              <a:t>うち面積制限</a:t>
            </a:r>
            <a:r>
              <a:rPr lang="ja-JP" altLang="en-US" sz="1000" dirty="0"/>
              <a:t>の</a:t>
            </a:r>
            <a:r>
              <a:rPr lang="ja-JP" altLang="en-US" sz="1000" dirty="0" smtClean="0"/>
              <a:t>対象部分及</a:t>
            </a:r>
            <a:endParaRPr lang="en-US" altLang="ja-JP" sz="1000" dirty="0" smtClean="0"/>
          </a:p>
          <a:p>
            <a:pPr marL="85725"/>
            <a:r>
              <a:rPr lang="ja-JP" altLang="en-US" sz="1000" dirty="0"/>
              <a:t>　</a:t>
            </a:r>
            <a:r>
              <a:rPr lang="ja-JP" altLang="en-US" sz="1000" dirty="0" err="1" smtClean="0"/>
              <a:t>び</a:t>
            </a:r>
            <a:r>
              <a:rPr lang="ja-JP" altLang="en-US" sz="1000" dirty="0" smtClean="0"/>
              <a:t>上限値を</a:t>
            </a:r>
            <a:r>
              <a:rPr lang="ja-JP" altLang="en-US" sz="1000" dirty="0"/>
              <a:t>政令等で</a:t>
            </a:r>
            <a:r>
              <a:rPr lang="ja-JP" altLang="en-US" sz="1000" dirty="0" smtClean="0"/>
              <a:t>規定</a:t>
            </a:r>
            <a:endParaRPr lang="en-US" altLang="ja-JP" sz="1000" dirty="0"/>
          </a:p>
        </p:txBody>
      </p:sp>
    </p:spTree>
    <p:extLst>
      <p:ext uri="{BB962C8B-B14F-4D97-AF65-F5344CB8AC3E}">
        <p14:creationId xmlns:p14="http://schemas.microsoft.com/office/powerpoint/2010/main" val="19322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１</a:t>
            </a:r>
            <a:r>
              <a:rPr lang="ja-JP" altLang="en-US" dirty="0" smtClean="0">
                <a:cs typeface="Meiryo UI" pitchFamily="50" charset="-128"/>
              </a:rPr>
              <a:t>．現状</a:t>
            </a:r>
            <a:r>
              <a:rPr lang="ja-JP" altLang="en-US" dirty="0">
                <a:cs typeface="Meiryo UI" pitchFamily="50" charset="-128"/>
              </a:rPr>
              <a:t>と</a:t>
            </a:r>
            <a:r>
              <a:rPr lang="ja-JP" altLang="en-US" dirty="0" smtClean="0">
                <a:cs typeface="Meiryo UI" pitchFamily="50" charset="-128"/>
              </a:rPr>
              <a:t>課題</a:t>
            </a:r>
            <a:endParaRPr lang="ja-JP" altLang="en-US" dirty="0">
              <a:cs typeface="Meiryo UI" pitchFamily="50" charset="-128"/>
            </a:endParaRPr>
          </a:p>
        </p:txBody>
      </p:sp>
      <p:sp>
        <p:nvSpPr>
          <p:cNvPr id="28" name="正方形/長方形 27"/>
          <p:cNvSpPr/>
          <p:nvPr/>
        </p:nvSpPr>
        <p:spPr bwMode="gray">
          <a:xfrm>
            <a:off x="442272" y="1567375"/>
            <a:ext cx="5958528" cy="7090850"/>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 name="タイトル 4"/>
          <p:cNvSpPr>
            <a:spLocks noGrp="1"/>
          </p:cNvSpPr>
          <p:nvPr>
            <p:ph type="title"/>
          </p:nvPr>
        </p:nvSpPr>
        <p:spPr>
          <a:xfrm>
            <a:off x="164992" y="166007"/>
            <a:ext cx="6425184" cy="761541"/>
          </a:xfrm>
        </p:spPr>
        <p:txBody>
          <a:bodyPr/>
          <a:lstStyle/>
          <a:p>
            <a:r>
              <a:rPr lang="ja-JP" altLang="en-US" dirty="0" smtClean="0"/>
              <a:t>１</a:t>
            </a:r>
            <a:r>
              <a:rPr lang="ja-JP" altLang="en-US" dirty="0"/>
              <a:t>．</a:t>
            </a:r>
            <a:r>
              <a:rPr lang="ja-JP" altLang="en-US" dirty="0" smtClean="0"/>
              <a:t>大阪の</a:t>
            </a:r>
            <a:r>
              <a:rPr lang="ja-JP" altLang="en-US" dirty="0"/>
              <a:t>現状</a:t>
            </a:r>
            <a:r>
              <a:rPr lang="ja-JP" altLang="en-US" dirty="0" smtClean="0"/>
              <a:t>と取組み</a:t>
            </a:r>
            <a:r>
              <a:rPr lang="ja-JP" altLang="en-US" dirty="0"/>
              <a:t>の方向性</a:t>
            </a:r>
            <a:endParaRPr kumimoji="1" lang="ja-JP" altLang="en-US" dirty="0"/>
          </a:p>
        </p:txBody>
      </p:sp>
      <p:sp>
        <p:nvSpPr>
          <p:cNvPr id="39" name="Rectangle 88"/>
          <p:cNvSpPr txBox="1">
            <a:spLocks noChangeArrowheads="1"/>
          </p:cNvSpPr>
          <p:nvPr/>
        </p:nvSpPr>
        <p:spPr bwMode="gray">
          <a:xfrm>
            <a:off x="442272" y="5184628"/>
            <a:ext cx="5940000" cy="271741"/>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１－１－２．</a:t>
            </a:r>
            <a:r>
              <a:rPr lang="ja-JP" altLang="en-US" sz="1100" b="1" dirty="0" smtClean="0">
                <a:solidFill>
                  <a:prstClr val="black"/>
                </a:solidFill>
              </a:rPr>
              <a:t>人口</a:t>
            </a:r>
            <a:r>
              <a:rPr lang="ja-JP" altLang="en-US" sz="1100" b="1" dirty="0">
                <a:solidFill>
                  <a:prstClr val="black"/>
                </a:solidFill>
              </a:rPr>
              <a:t>減少・高齢化社会の進展による経済・市場への</a:t>
            </a:r>
            <a:r>
              <a:rPr lang="ja-JP" altLang="en-US" sz="1100" b="1" dirty="0" smtClean="0">
                <a:solidFill>
                  <a:prstClr val="black"/>
                </a:solidFill>
              </a:rPr>
              <a:t>影響</a:t>
            </a:r>
            <a:endParaRPr altLang="ja-JP" sz="1000" dirty="0"/>
          </a:p>
        </p:txBody>
      </p:sp>
      <p:sp>
        <p:nvSpPr>
          <p:cNvPr id="50" name="フローチャート: 組合せ 49"/>
          <p:cNvSpPr/>
          <p:nvPr/>
        </p:nvSpPr>
        <p:spPr bwMode="gray">
          <a:xfrm>
            <a:off x="1763106" y="8781028"/>
            <a:ext cx="3448850" cy="14701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9" name="正方形/長方形 48"/>
          <p:cNvSpPr/>
          <p:nvPr/>
        </p:nvSpPr>
        <p:spPr>
          <a:xfrm>
            <a:off x="736418" y="6477578"/>
            <a:ext cx="1223412"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大阪府の総人口の推移</a:t>
            </a:r>
            <a:r>
              <a:rPr lang="en-US" altLang="ja-JP" sz="750" b="1" u="sng" baseline="30000" dirty="0" smtClean="0">
                <a:solidFill>
                  <a:prstClr val="black"/>
                </a:solidFill>
                <a:latin typeface="ＭＳ Ｐゴシック"/>
              </a:rPr>
              <a:t>3</a:t>
            </a:r>
          </a:p>
          <a:p>
            <a:r>
              <a:rPr lang="ja-JP" altLang="en-US" sz="750" dirty="0" smtClean="0">
                <a:solidFill>
                  <a:prstClr val="black"/>
                </a:solidFill>
                <a:latin typeface="ＭＳ Ｐゴシック"/>
              </a:rPr>
              <a:t>単位：万人</a:t>
            </a:r>
            <a:endParaRPr lang="en-US" altLang="ja-JP" sz="750" dirty="0" smtClean="0">
              <a:solidFill>
                <a:prstClr val="black"/>
              </a:solidFill>
              <a:latin typeface="ＭＳ Ｐゴシック"/>
            </a:endParaRPr>
          </a:p>
        </p:txBody>
      </p:sp>
      <p:sp>
        <p:nvSpPr>
          <p:cNvPr id="55" name="テキスト ボックス 54"/>
          <p:cNvSpPr txBox="1"/>
          <p:nvPr/>
        </p:nvSpPr>
        <p:spPr>
          <a:xfrm>
            <a:off x="3086604" y="8298230"/>
            <a:ext cx="936490"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grpSp>
        <p:nvGrpSpPr>
          <p:cNvPr id="82" name="グループ化 81"/>
          <p:cNvGrpSpPr/>
          <p:nvPr/>
        </p:nvGrpSpPr>
        <p:grpSpPr>
          <a:xfrm>
            <a:off x="465363" y="6767724"/>
            <a:ext cx="3089486" cy="1626235"/>
            <a:chOff x="465363" y="6739149"/>
            <a:chExt cx="3089486" cy="1626235"/>
          </a:xfrm>
        </p:grpSpPr>
        <p:cxnSp>
          <p:nvCxnSpPr>
            <p:cNvPr id="51" name="直線コネクタ 50"/>
            <p:cNvCxnSpPr/>
            <p:nvPr/>
          </p:nvCxnSpPr>
          <p:spPr>
            <a:xfrm>
              <a:off x="747642" y="6739149"/>
              <a:ext cx="0" cy="136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762608" y="6936149"/>
              <a:ext cx="2514343"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3244112" y="6936149"/>
              <a:ext cx="0" cy="55205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7" name="円/楕円 8"/>
            <p:cNvSpPr/>
            <p:nvPr/>
          </p:nvSpPr>
          <p:spPr bwMode="gray">
            <a:xfrm>
              <a:off x="2925018" y="7022393"/>
              <a:ext cx="629831" cy="333375"/>
            </a:xfrm>
            <a:prstGeom prst="ellips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13%</a:t>
              </a:r>
              <a:r>
                <a:rPr kumimoji="1" lang="ja-JP" altLang="en-US" sz="800" dirty="0" smtClean="0"/>
                <a:t>減</a:t>
              </a:r>
            </a:p>
          </p:txBody>
        </p:sp>
        <p:cxnSp>
          <p:nvCxnSpPr>
            <p:cNvPr id="58" name="直線コネクタ 57"/>
            <p:cNvCxnSpPr/>
            <p:nvPr/>
          </p:nvCxnSpPr>
          <p:spPr>
            <a:xfrm>
              <a:off x="747642" y="8107149"/>
              <a:ext cx="262994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0" name="図 59"/>
            <p:cNvPicPr>
              <a:picLocks noChangeAspect="1"/>
            </p:cNvPicPr>
            <p:nvPr/>
          </p:nvPicPr>
          <p:blipFill>
            <a:blip r:embed="rId2"/>
            <a:stretch>
              <a:fillRect/>
            </a:stretch>
          </p:blipFill>
          <p:spPr>
            <a:xfrm>
              <a:off x="465363" y="6810968"/>
              <a:ext cx="2997675" cy="1554416"/>
            </a:xfrm>
            <a:prstGeom prst="rect">
              <a:avLst/>
            </a:prstGeom>
          </p:spPr>
        </p:pic>
      </p:grpSp>
      <p:sp>
        <p:nvSpPr>
          <p:cNvPr id="41" name="正方形/長方形 40"/>
          <p:cNvSpPr/>
          <p:nvPr/>
        </p:nvSpPr>
        <p:spPr>
          <a:xfrm>
            <a:off x="3851235" y="6502172"/>
            <a:ext cx="185178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全国・東京都・大阪府の高齢化率の推移</a:t>
            </a:r>
            <a:r>
              <a:rPr lang="en-US" altLang="ja-JP" sz="750" b="1" u="sng" baseline="30000" dirty="0">
                <a:solidFill>
                  <a:prstClr val="black"/>
                </a:solidFill>
                <a:latin typeface="ＭＳ Ｐゴシック"/>
              </a:rPr>
              <a:t>4</a:t>
            </a:r>
            <a:endParaRPr lang="en-US" altLang="ja-JP" sz="750" baseline="30000" dirty="0" smtClean="0">
              <a:solidFill>
                <a:prstClr val="black"/>
              </a:solidFill>
              <a:latin typeface="ＭＳ Ｐゴシック"/>
            </a:endParaRPr>
          </a:p>
        </p:txBody>
      </p:sp>
      <p:grpSp>
        <p:nvGrpSpPr>
          <p:cNvPr id="85" name="グループ化 84"/>
          <p:cNvGrpSpPr/>
          <p:nvPr/>
        </p:nvGrpSpPr>
        <p:grpSpPr>
          <a:xfrm>
            <a:off x="3623446" y="6916826"/>
            <a:ext cx="2733316" cy="1576009"/>
            <a:chOff x="3690575" y="6735935"/>
            <a:chExt cx="2733316" cy="1576009"/>
          </a:xfrm>
        </p:grpSpPr>
        <p:cxnSp>
          <p:nvCxnSpPr>
            <p:cNvPr id="52" name="直線コネクタ 51"/>
            <p:cNvCxnSpPr/>
            <p:nvPr/>
          </p:nvCxnSpPr>
          <p:spPr>
            <a:xfrm>
              <a:off x="3929504" y="6758360"/>
              <a:ext cx="0" cy="1223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5966562" y="8110152"/>
              <a:ext cx="457329" cy="187610"/>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（年度）</a:t>
              </a:r>
            </a:p>
          </p:txBody>
        </p:sp>
        <p:cxnSp>
          <p:nvCxnSpPr>
            <p:cNvPr id="59" name="直線コネクタ 58"/>
            <p:cNvCxnSpPr/>
            <p:nvPr/>
          </p:nvCxnSpPr>
          <p:spPr>
            <a:xfrm>
              <a:off x="3952342" y="7981672"/>
              <a:ext cx="22857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1" name="図 60"/>
            <p:cNvPicPr>
              <a:picLocks noChangeAspect="1"/>
            </p:cNvPicPr>
            <p:nvPr/>
          </p:nvPicPr>
          <p:blipFill>
            <a:blip r:embed="rId3"/>
            <a:stretch>
              <a:fillRect/>
            </a:stretch>
          </p:blipFill>
          <p:spPr>
            <a:xfrm>
              <a:off x="3690575" y="6735935"/>
              <a:ext cx="2693062" cy="1576009"/>
            </a:xfrm>
            <a:prstGeom prst="rect">
              <a:avLst/>
            </a:prstGeom>
          </p:spPr>
        </p:pic>
      </p:grpSp>
      <p:sp>
        <p:nvSpPr>
          <p:cNvPr id="62" name="Rectangle 88"/>
          <p:cNvSpPr txBox="1">
            <a:spLocks noChangeArrowheads="1"/>
          </p:cNvSpPr>
          <p:nvPr/>
        </p:nvSpPr>
        <p:spPr bwMode="gray">
          <a:xfrm>
            <a:off x="434789" y="5398472"/>
            <a:ext cx="5933059" cy="98488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r>
              <a:rPr lang="ja-JP" altLang="en-US" sz="1000" dirty="0" smtClean="0"/>
              <a:t>日本の人口減少が進むなか、大阪府</a:t>
            </a:r>
            <a:r>
              <a:rPr lang="ja-JP" altLang="en-US" sz="1000" dirty="0"/>
              <a:t>の人口は</a:t>
            </a:r>
            <a:r>
              <a:rPr lang="ja-JP" altLang="en-US" sz="1000" dirty="0" smtClean="0"/>
              <a:t>、</a:t>
            </a:r>
            <a:r>
              <a:rPr lang="en-US" altLang="ja-JP" sz="1000" dirty="0" smtClean="0"/>
              <a:t>2015</a:t>
            </a:r>
            <a:r>
              <a:rPr lang="ja-JP" altLang="en-US" sz="1000" dirty="0"/>
              <a:t>年度</a:t>
            </a:r>
            <a:r>
              <a:rPr lang="ja-JP" altLang="en-US" sz="1000" dirty="0" smtClean="0"/>
              <a:t>から</a:t>
            </a:r>
            <a:r>
              <a:rPr lang="en-US" altLang="ja-JP" sz="1000" dirty="0" smtClean="0"/>
              <a:t>2040</a:t>
            </a:r>
            <a:r>
              <a:rPr lang="ja-JP" altLang="en-US" sz="1000" dirty="0"/>
              <a:t>年度</a:t>
            </a:r>
            <a:r>
              <a:rPr lang="ja-JP" altLang="en-US" sz="1000" dirty="0" smtClean="0"/>
              <a:t>の</a:t>
            </a:r>
            <a:r>
              <a:rPr lang="en-US" altLang="ja-JP" sz="1000" dirty="0"/>
              <a:t>25</a:t>
            </a:r>
            <a:r>
              <a:rPr lang="ja-JP" altLang="en-US" sz="1000" dirty="0"/>
              <a:t>年間で約</a:t>
            </a:r>
            <a:r>
              <a:rPr lang="en-US" altLang="ja-JP" sz="1000" dirty="0" smtClean="0"/>
              <a:t>13</a:t>
            </a:r>
            <a:r>
              <a:rPr lang="ja-JP" altLang="en-US" sz="1000" dirty="0" smtClean="0"/>
              <a:t>％の</a:t>
            </a:r>
            <a:r>
              <a:rPr lang="ja-JP" altLang="en-US" sz="1000" dirty="0"/>
              <a:t>減少となる見込み</a:t>
            </a:r>
            <a:r>
              <a:rPr lang="ja-JP" altLang="en-US" sz="1000" dirty="0" smtClean="0"/>
              <a:t>である。</a:t>
            </a:r>
            <a:endParaRPr lang="en-US" altLang="ja-JP" sz="1000" dirty="0" smtClean="0"/>
          </a:p>
          <a:p>
            <a:pPr marL="269875" lvl="2" indent="-182563" algn="just"/>
            <a:r>
              <a:rPr lang="ja-JP" altLang="en-US" sz="1000" dirty="0"/>
              <a:t>大阪府における</a:t>
            </a:r>
            <a:r>
              <a:rPr lang="en-US" altLang="ja-JP" sz="1000" dirty="0"/>
              <a:t>65</a:t>
            </a:r>
            <a:r>
              <a:rPr lang="ja-JP" altLang="en-US" sz="1000" dirty="0"/>
              <a:t>歳以上の高齢者が占める割合は</a:t>
            </a:r>
            <a:r>
              <a:rPr lang="en-US" altLang="ja-JP" sz="1000" dirty="0"/>
              <a:t>2015</a:t>
            </a:r>
            <a:r>
              <a:rPr lang="ja-JP" altLang="en-US" sz="1000" dirty="0"/>
              <a:t>年度時点で</a:t>
            </a:r>
            <a:r>
              <a:rPr lang="en-US" altLang="ja-JP" sz="1000" dirty="0"/>
              <a:t>26.2</a:t>
            </a:r>
            <a:r>
              <a:rPr lang="ja-JP" altLang="en-US" sz="1000" dirty="0"/>
              <a:t>％であり、今後も、大阪府の高齢化は全国の傾向と同様に進行し、</a:t>
            </a:r>
            <a:r>
              <a:rPr lang="en-US" altLang="ja-JP" sz="1000" dirty="0"/>
              <a:t>2040</a:t>
            </a:r>
            <a:r>
              <a:rPr lang="ja-JP" altLang="en-US" sz="1000" dirty="0"/>
              <a:t>年度には</a:t>
            </a:r>
            <a:r>
              <a:rPr lang="en-US" altLang="ja-JP" sz="1000" dirty="0"/>
              <a:t>34.5</a:t>
            </a:r>
            <a:r>
              <a:rPr lang="ja-JP" altLang="en-US" sz="1000" dirty="0"/>
              <a:t>％となる見込みである。</a:t>
            </a:r>
          </a:p>
          <a:p>
            <a:pPr marL="269875" lvl="2" indent="-182563" algn="just"/>
            <a:r>
              <a:rPr lang="ja-JP" altLang="en-US" sz="1000" dirty="0"/>
              <a:t>人口減少・高齢化社会の進展は、需要・労働力の減少</a:t>
            </a:r>
            <a:r>
              <a:rPr lang="ja-JP" altLang="en-US" sz="1000" dirty="0" smtClean="0"/>
              <a:t>に繋がり、</a:t>
            </a:r>
            <a:r>
              <a:rPr lang="ja-JP" altLang="en-US" sz="1000" dirty="0"/>
              <a:t>経済・市場への悪影響が懸念される</a:t>
            </a:r>
            <a:r>
              <a:rPr lang="ja-JP" altLang="en-US" sz="1000" dirty="0" smtClean="0"/>
              <a:t>。</a:t>
            </a:r>
            <a:endParaRPr lang="ja-JP" altLang="en-US" sz="1000" dirty="0"/>
          </a:p>
        </p:txBody>
      </p:sp>
      <p:sp>
        <p:nvSpPr>
          <p:cNvPr id="64" name="正方形/長方形 63"/>
          <p:cNvSpPr/>
          <p:nvPr/>
        </p:nvSpPr>
        <p:spPr bwMode="gray">
          <a:xfrm>
            <a:off x="833806" y="8987865"/>
            <a:ext cx="5360398" cy="575575"/>
          </a:xfrm>
          <a:prstGeom prst="rect">
            <a:avLst/>
          </a:prstGeom>
          <a:solidFill>
            <a:srgbClr val="ED8B00"/>
          </a:solidFill>
          <a:ln w="28575"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rPr>
              <a:t>今後市場拡大など将来性が見込まれる</a:t>
            </a:r>
            <a:endParaRPr lang="en-US" altLang="ja-JP" sz="1400" b="1" dirty="0" smtClean="0">
              <a:solidFill>
                <a:schemeClr val="bg1"/>
              </a:solidFill>
            </a:endParaRPr>
          </a:p>
          <a:p>
            <a:pPr algn="ctr">
              <a:buFont typeface="Wingdings 2" pitchFamily="18" charset="2"/>
              <a:buNone/>
            </a:pPr>
            <a:r>
              <a:rPr lang="ja-JP" altLang="en-US" sz="1400" b="1" dirty="0" smtClean="0">
                <a:solidFill>
                  <a:schemeClr val="bg1"/>
                </a:solidFill>
              </a:rPr>
              <a:t>成長産業に注力する必要がある</a:t>
            </a:r>
            <a:endParaRPr lang="en-US" altLang="ja-JP" sz="1400" b="1" dirty="0" smtClean="0">
              <a:solidFill>
                <a:schemeClr val="bg1"/>
              </a:solidFill>
            </a:endParaRPr>
          </a:p>
        </p:txBody>
      </p:sp>
      <p:sp>
        <p:nvSpPr>
          <p:cNvPr id="65" name="爆発 2 64"/>
          <p:cNvSpPr/>
          <p:nvPr/>
        </p:nvSpPr>
        <p:spPr bwMode="gray">
          <a:xfrm rot="21050371">
            <a:off x="506615" y="8732282"/>
            <a:ext cx="716661" cy="391527"/>
          </a:xfrm>
          <a:prstGeom prst="irregularSeal2">
            <a:avLst/>
          </a:prstGeom>
          <a:solidFill>
            <a:srgbClr val="ED8B00"/>
          </a:solidFill>
          <a:ln w="12700" algn="ctr">
            <a:solidFill>
              <a:schemeClr val="bg1"/>
            </a:solidFill>
            <a:miter lim="800000"/>
            <a:headEnd/>
            <a:tailEnd/>
          </a:ln>
        </p:spPr>
        <p:txBody>
          <a:bodyPr rot="0" spcFirstLastPara="0" vertOverflow="overflow" horzOverflow="overflow" vert="horz" wrap="non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white"/>
                </a:solidFill>
              </a:rPr>
              <a:t>課題</a:t>
            </a:r>
            <a:endParaRPr lang="en-US" altLang="ja-JP" sz="1000" b="1" dirty="0" smtClean="0">
              <a:solidFill>
                <a:prstClr val="white"/>
              </a:solidFill>
            </a:endParaRPr>
          </a:p>
        </p:txBody>
      </p:sp>
      <p:sp>
        <p:nvSpPr>
          <p:cNvPr id="66" name="Rectangle 88"/>
          <p:cNvSpPr txBox="1">
            <a:spLocks noChangeArrowheads="1"/>
          </p:cNvSpPr>
          <p:nvPr/>
        </p:nvSpPr>
        <p:spPr bwMode="gray">
          <a:xfrm>
            <a:off x="435331" y="1592968"/>
            <a:ext cx="5940000" cy="1202765"/>
          </a:xfrm>
          <a:prstGeom prst="rect">
            <a:avLst/>
          </a:prstGeom>
        </p:spPr>
        <p:txBody>
          <a:bodyPr>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１－１－</a:t>
            </a:r>
            <a:r>
              <a:rPr lang="ja-JP" altLang="en-US" sz="1100" b="1" dirty="0"/>
              <a:t>１</a:t>
            </a:r>
            <a:r>
              <a:rPr lang="ja-JP" altLang="en-US" sz="1100" b="1" dirty="0" smtClean="0"/>
              <a:t>．日本経済の現状</a:t>
            </a:r>
            <a:endParaRPr altLang="ja-JP" sz="1100" b="1" dirty="0"/>
          </a:p>
          <a:p>
            <a:pPr marL="269875" lvl="2" indent="-182563" algn="just"/>
            <a:r>
              <a:rPr lang="ja-JP" altLang="en-US" sz="1000" dirty="0"/>
              <a:t>世界の人口と将来の推計をみると、世界の人口は増加し続けており、アジアやアフリカでその傾向</a:t>
            </a:r>
            <a:r>
              <a:rPr lang="ja-JP" altLang="en-US" sz="1000" dirty="0" smtClean="0"/>
              <a:t>が</a:t>
            </a:r>
            <a:endParaRPr lang="en-US" altLang="ja-JP" sz="1000" dirty="0" smtClean="0"/>
          </a:p>
          <a:p>
            <a:pPr marL="87312" lvl="2" indent="0" algn="just">
              <a:spcBef>
                <a:spcPts val="0"/>
              </a:spcBef>
              <a:buNone/>
            </a:pPr>
            <a:r>
              <a:rPr lang="ja-JP" altLang="en-US" sz="1000" dirty="0"/>
              <a:t>　</a:t>
            </a:r>
            <a:r>
              <a:rPr lang="ja-JP" altLang="en-US" sz="1000" dirty="0" smtClean="0"/>
              <a:t>　顕著になっている。</a:t>
            </a:r>
            <a:endParaRPr lang="en-US" altLang="ja-JP" sz="1000" dirty="0"/>
          </a:p>
          <a:p>
            <a:pPr marL="269875" lvl="2" indent="-182563" algn="just"/>
            <a:r>
              <a:rPr lang="ja-JP" altLang="en-US" sz="1000" dirty="0" smtClean="0"/>
              <a:t>日本</a:t>
            </a:r>
            <a:r>
              <a:rPr lang="ja-JP" altLang="en-US" sz="1000" dirty="0"/>
              <a:t>とアジア</a:t>
            </a:r>
            <a:r>
              <a:rPr lang="ja-JP" altLang="en-US" sz="1000" dirty="0" smtClean="0"/>
              <a:t>各国・地域の</a:t>
            </a:r>
            <a:r>
              <a:rPr lang="ja-JP" altLang="en-US" sz="1000" dirty="0"/>
              <a:t>実質</a:t>
            </a:r>
            <a:r>
              <a:rPr altLang="ja-JP" sz="1000" dirty="0"/>
              <a:t>GDP</a:t>
            </a:r>
            <a:r>
              <a:rPr lang="ja-JP" altLang="en-US" sz="1000" dirty="0"/>
              <a:t>の推移を比較すると、日本の成長は緩やかな</a:t>
            </a:r>
            <a:r>
              <a:rPr lang="ja-JP" altLang="en-US" sz="1000" dirty="0" smtClean="0"/>
              <a:t>伸びとなっているが、多く</a:t>
            </a:r>
            <a:r>
              <a:rPr lang="ja-JP" altLang="en-US" sz="1000" dirty="0"/>
              <a:t>のアジア</a:t>
            </a:r>
            <a:r>
              <a:rPr lang="ja-JP" altLang="en-US" sz="1000" dirty="0" smtClean="0"/>
              <a:t>諸国では</a:t>
            </a:r>
            <a:r>
              <a:rPr altLang="ja-JP" sz="1000" dirty="0" smtClean="0"/>
              <a:t>200</a:t>
            </a:r>
            <a:r>
              <a:rPr lang="ja-JP" altLang="en-US" sz="1000" dirty="0" smtClean="0"/>
              <a:t>％以上の成長</a:t>
            </a:r>
            <a:r>
              <a:rPr lang="ja-JP" altLang="en-US" sz="1000" dirty="0"/>
              <a:t>と</a:t>
            </a:r>
            <a:r>
              <a:rPr lang="ja-JP" altLang="en-US" sz="1000" dirty="0" smtClean="0"/>
              <a:t>なっており、今後も成長が見込まれる。</a:t>
            </a:r>
            <a:endParaRPr lang="en-US" altLang="ja-JP" sz="1000" dirty="0" smtClean="0"/>
          </a:p>
          <a:p>
            <a:pPr marL="269875" lvl="2" indent="-182563" algn="just"/>
            <a:endParaRPr lang="en-US" altLang="ja-JP" sz="1000" dirty="0" smtClean="0"/>
          </a:p>
        </p:txBody>
      </p:sp>
      <p:sp>
        <p:nvSpPr>
          <p:cNvPr id="67" name="正方形/長方形 66"/>
          <p:cNvSpPr/>
          <p:nvPr/>
        </p:nvSpPr>
        <p:spPr>
          <a:xfrm>
            <a:off x="3468481" y="2600427"/>
            <a:ext cx="2222063" cy="207749"/>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日本・</a:t>
            </a:r>
            <a:r>
              <a:rPr lang="ja-JP" altLang="ja-JP" sz="750" b="1" u="sng" kern="100" dirty="0" smtClean="0">
                <a:solidFill>
                  <a:prstClr val="black"/>
                </a:solidFill>
                <a:latin typeface="ＭＳ Ｐゴシック"/>
                <a:cs typeface="メイリオ" panose="020B0604030504040204" pitchFamily="50" charset="-128"/>
              </a:rPr>
              <a:t>アジア</a:t>
            </a:r>
            <a:r>
              <a:rPr lang="ja-JP" altLang="ja-JP" sz="750" b="1" u="sng" kern="100" dirty="0">
                <a:solidFill>
                  <a:prstClr val="black"/>
                </a:solidFill>
                <a:latin typeface="ＭＳ Ｐゴシック"/>
                <a:cs typeface="メイリオ" panose="020B0604030504040204" pitchFamily="50" charset="-128"/>
              </a:rPr>
              <a:t>各国・地域</a:t>
            </a:r>
            <a:r>
              <a:rPr lang="ja-JP" altLang="ja-JP" sz="750" b="1" u="sng" kern="100" dirty="0" smtClean="0">
                <a:solidFill>
                  <a:prstClr val="black"/>
                </a:solidFill>
                <a:latin typeface="ＭＳ Ｐゴシック"/>
                <a:cs typeface="メイリオ" panose="020B0604030504040204" pitchFamily="50" charset="-128"/>
              </a:rPr>
              <a:t>の</a:t>
            </a:r>
            <a:r>
              <a:rPr lang="ja-JP" altLang="en-US" sz="750" b="1" u="sng" kern="100" dirty="0" smtClean="0">
                <a:solidFill>
                  <a:prstClr val="black"/>
                </a:solidFill>
                <a:latin typeface="ＭＳ Ｐゴシック"/>
                <a:cs typeface="メイリオ" panose="020B0604030504040204" pitchFamily="50" charset="-128"/>
              </a:rPr>
              <a:t>実質</a:t>
            </a:r>
            <a:r>
              <a:rPr lang="en-US" altLang="ja-JP" sz="750" b="1" u="sng" kern="100" dirty="0" smtClean="0">
                <a:solidFill>
                  <a:prstClr val="black"/>
                </a:solidFill>
                <a:latin typeface="ＭＳ Ｐゴシック"/>
                <a:cs typeface="メイリオ" panose="020B0604030504040204" pitchFamily="50" charset="-128"/>
              </a:rPr>
              <a:t>GDP</a:t>
            </a:r>
            <a:r>
              <a:rPr lang="ja-JP" altLang="en-US" sz="750" b="1" u="sng" kern="100" dirty="0" smtClean="0">
                <a:solidFill>
                  <a:prstClr val="black"/>
                </a:solidFill>
                <a:latin typeface="ＭＳ Ｐゴシック"/>
                <a:cs typeface="メイリオ" panose="020B0604030504040204" pitchFamily="50" charset="-128"/>
              </a:rPr>
              <a:t>の</a:t>
            </a:r>
            <a:r>
              <a:rPr lang="ja-JP" altLang="ja-JP" sz="750" b="1" u="sng" kern="100" dirty="0" smtClean="0">
                <a:solidFill>
                  <a:prstClr val="black"/>
                </a:solidFill>
                <a:latin typeface="ＭＳ Ｐゴシック"/>
                <a:cs typeface="メイリオ" panose="020B0604030504040204" pitchFamily="50" charset="-128"/>
              </a:rPr>
              <a:t>推移</a:t>
            </a:r>
            <a:r>
              <a:rPr lang="en-US" altLang="ja-JP" sz="750" b="1" u="sng" kern="100" baseline="30000" dirty="0" smtClean="0">
                <a:solidFill>
                  <a:prstClr val="black"/>
                </a:solidFill>
                <a:latin typeface="ＭＳ Ｐゴシック"/>
                <a:cs typeface="メイリオ" panose="020B0604030504040204" pitchFamily="50" charset="-128"/>
              </a:rPr>
              <a:t>2</a:t>
            </a:r>
            <a:endParaRPr lang="ja-JP" altLang="en-US" sz="750" b="1" u="sng" baseline="30000" dirty="0">
              <a:solidFill>
                <a:prstClr val="black"/>
              </a:solidFill>
              <a:latin typeface="ＭＳ Ｐゴシック"/>
            </a:endParaRPr>
          </a:p>
        </p:txBody>
      </p:sp>
      <p:cxnSp>
        <p:nvCxnSpPr>
          <p:cNvPr id="70" name="直線コネクタ 69"/>
          <p:cNvCxnSpPr/>
          <p:nvPr/>
        </p:nvCxnSpPr>
        <p:spPr>
          <a:xfrm>
            <a:off x="3886856" y="2916169"/>
            <a:ext cx="0" cy="165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図 72"/>
          <p:cNvPicPr>
            <a:picLocks noChangeAspect="1"/>
          </p:cNvPicPr>
          <p:nvPr/>
        </p:nvPicPr>
        <p:blipFill>
          <a:blip r:embed="rId4"/>
          <a:stretch>
            <a:fillRect/>
          </a:stretch>
        </p:blipFill>
        <p:spPr>
          <a:xfrm>
            <a:off x="3556073" y="2866784"/>
            <a:ext cx="2698479" cy="2160000"/>
          </a:xfrm>
          <a:prstGeom prst="rect">
            <a:avLst/>
          </a:prstGeom>
        </p:spPr>
      </p:pic>
      <p:sp>
        <p:nvSpPr>
          <p:cNvPr id="74" name="テキスト ボックス 73"/>
          <p:cNvSpPr txBox="1"/>
          <p:nvPr/>
        </p:nvSpPr>
        <p:spPr>
          <a:xfrm>
            <a:off x="3886856" y="2928655"/>
            <a:ext cx="192333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※2003</a:t>
            </a:r>
            <a:r>
              <a:rPr kumimoji="1" lang="ja-JP" altLang="en-US" sz="800" dirty="0" smtClean="0"/>
              <a:t>年＝</a:t>
            </a:r>
            <a:r>
              <a:rPr kumimoji="1" lang="en-US" altLang="ja-JP" sz="800" dirty="0" smtClean="0"/>
              <a:t>100</a:t>
            </a:r>
            <a:r>
              <a:rPr kumimoji="1" lang="ja-JP" altLang="en-US" sz="800" dirty="0" smtClean="0"/>
              <a:t>とした指数</a:t>
            </a:r>
          </a:p>
        </p:txBody>
      </p:sp>
      <p:sp>
        <p:nvSpPr>
          <p:cNvPr id="75" name="テキスト ボックス 74"/>
          <p:cNvSpPr txBox="1"/>
          <p:nvPr/>
        </p:nvSpPr>
        <p:spPr>
          <a:xfrm>
            <a:off x="6101393" y="467588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77" name="直線コネクタ 76"/>
          <p:cNvCxnSpPr/>
          <p:nvPr/>
        </p:nvCxnSpPr>
        <p:spPr>
          <a:xfrm>
            <a:off x="3886856" y="4572169"/>
            <a:ext cx="218921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702955" y="2600667"/>
            <a:ext cx="2222063" cy="284693"/>
          </a:xfrm>
          <a:prstGeom prst="rect">
            <a:avLst/>
          </a:prstGeom>
          <a:noFill/>
          <a:ln>
            <a:noFill/>
          </a:ln>
        </p:spPr>
        <p:txBody>
          <a:bodyPr wrap="square">
            <a:spAutoFit/>
          </a:bodyPr>
          <a:lstStyle/>
          <a:p>
            <a:r>
              <a:rPr lang="ja-JP" altLang="en-US" sz="750" b="1" u="sng" kern="100" dirty="0" smtClean="0">
                <a:solidFill>
                  <a:prstClr val="black"/>
                </a:solidFill>
                <a:latin typeface="ＭＳ Ｐゴシック"/>
                <a:cs typeface="メイリオ" panose="020B0604030504040204" pitchFamily="50" charset="-128"/>
              </a:rPr>
              <a:t>世界の人口と将来の</a:t>
            </a:r>
            <a:r>
              <a:rPr lang="ja-JP" altLang="ja-JP" sz="750" b="1" u="sng" kern="100" dirty="0" smtClean="0">
                <a:solidFill>
                  <a:prstClr val="black"/>
                </a:solidFill>
                <a:latin typeface="ＭＳ Ｐゴシック"/>
                <a:cs typeface="メイリオ" panose="020B0604030504040204" pitchFamily="50" charset="-128"/>
              </a:rPr>
              <a:t>推移</a:t>
            </a:r>
            <a:r>
              <a:rPr lang="ja-JP" altLang="en-US" sz="750" b="1" u="sng" kern="100" baseline="30000" dirty="0" smtClean="0">
                <a:solidFill>
                  <a:prstClr val="black"/>
                </a:solidFill>
                <a:latin typeface="ＭＳ Ｐゴシック"/>
                <a:cs typeface="メイリオ" panose="020B0604030504040204" pitchFamily="50" charset="-128"/>
              </a:rPr>
              <a:t>１</a:t>
            </a:r>
            <a:endParaRPr lang="ja-JP" altLang="en-US" sz="750" b="1" u="sng" baseline="30000" dirty="0">
              <a:solidFill>
                <a:prstClr val="black"/>
              </a:solidFill>
              <a:latin typeface="ＭＳ Ｐゴシック"/>
            </a:endParaRPr>
          </a:p>
          <a:p>
            <a:endParaRPr lang="ja-JP" altLang="en-US" sz="750" b="1" u="sng" baseline="30000" dirty="0">
              <a:solidFill>
                <a:prstClr val="black"/>
              </a:solidFill>
              <a:latin typeface="ＭＳ Ｐゴシック"/>
            </a:endParaRPr>
          </a:p>
        </p:txBody>
      </p:sp>
      <p:pic>
        <p:nvPicPr>
          <p:cNvPr id="37" name="図 36"/>
          <p:cNvPicPr>
            <a:picLocks noChangeAspect="1"/>
          </p:cNvPicPr>
          <p:nvPr/>
        </p:nvPicPr>
        <p:blipFill>
          <a:blip r:embed="rId5"/>
          <a:stretch>
            <a:fillRect/>
          </a:stretch>
        </p:blipFill>
        <p:spPr>
          <a:xfrm>
            <a:off x="496872" y="2800404"/>
            <a:ext cx="3059202" cy="2278449"/>
          </a:xfrm>
          <a:prstGeom prst="rect">
            <a:avLst/>
          </a:prstGeom>
        </p:spPr>
      </p:pic>
      <p:cxnSp>
        <p:nvCxnSpPr>
          <p:cNvPr id="38" name="直線コネクタ 37"/>
          <p:cNvCxnSpPr/>
          <p:nvPr/>
        </p:nvCxnSpPr>
        <p:spPr>
          <a:xfrm>
            <a:off x="800100" y="4752975"/>
            <a:ext cx="2180009" cy="1119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791183" y="2866784"/>
            <a:ext cx="8917" cy="1897384"/>
          </a:xfrm>
          <a:prstGeom prst="line">
            <a:avLst/>
          </a:prstGeom>
          <a:ln/>
        </p:spPr>
        <p:style>
          <a:lnRef idx="1">
            <a:schemeClr val="dk1"/>
          </a:lnRef>
          <a:fillRef idx="0">
            <a:schemeClr val="dk1"/>
          </a:fillRef>
          <a:effectRef idx="0">
            <a:schemeClr val="dk1"/>
          </a:effectRef>
          <a:fontRef idx="minor">
            <a:schemeClr val="tx1"/>
          </a:fontRef>
        </p:style>
      </p:cxnSp>
      <p:cxnSp>
        <p:nvCxnSpPr>
          <p:cNvPr id="12" name="直線コネクタ 11"/>
          <p:cNvCxnSpPr/>
          <p:nvPr/>
        </p:nvCxnSpPr>
        <p:spPr>
          <a:xfrm flipV="1">
            <a:off x="2904517" y="4293257"/>
            <a:ext cx="151184" cy="10822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925018" y="3900457"/>
            <a:ext cx="130683" cy="25976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2934934" y="3777124"/>
            <a:ext cx="120767" cy="22143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2934443" y="3672273"/>
            <a:ext cx="151546" cy="18802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flipV="1">
            <a:off x="2934442" y="3512859"/>
            <a:ext cx="121259" cy="18856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H="1" flipV="1">
            <a:off x="2972419" y="3226497"/>
            <a:ext cx="90223" cy="32002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601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39</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189372" y="1524496"/>
            <a:ext cx="6425184" cy="434848"/>
          </a:xfrm>
        </p:spPr>
        <p:txBody>
          <a:bodyPr anchor="t">
            <a:normAutofit/>
          </a:bodyPr>
          <a:lstStyle/>
          <a:p>
            <a:r>
              <a:rPr lang="ja-JP" altLang="en-US" sz="1100" b="1" dirty="0" smtClean="0"/>
              <a:t>③政府による依存症対策の取組み</a:t>
            </a:r>
            <a:endParaRPr kumimoji="1" lang="ja-JP" altLang="en-US" sz="1100" b="1" dirty="0"/>
          </a:p>
        </p:txBody>
      </p:sp>
      <p:sp>
        <p:nvSpPr>
          <p:cNvPr id="9" name="テキスト ボックス 8"/>
          <p:cNvSpPr txBox="1"/>
          <p:nvPr/>
        </p:nvSpPr>
        <p:spPr>
          <a:xfrm>
            <a:off x="544986" y="1704316"/>
            <a:ext cx="6069570" cy="827165"/>
          </a:xfrm>
          <a:prstGeom prst="rect">
            <a:avLst/>
          </a:prstGeom>
          <a:noFill/>
          <a:ln>
            <a:noFill/>
          </a:ln>
        </p:spPr>
        <p:txBody>
          <a:bodyPr wrap="square" lIns="36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6350">
              <a:spcBef>
                <a:spcPts val="600"/>
              </a:spcBef>
            </a:pPr>
            <a:r>
              <a:rPr lang="ja-JP" altLang="en-US" sz="1000" dirty="0" smtClean="0">
                <a:solidFill>
                  <a:prstClr val="black"/>
                </a:solidFill>
                <a:latin typeface="ＭＳ Ｐゴシック" panose="020B0600070205080204" pitchFamily="50" charset="-128"/>
                <a:ea typeface="ＭＳ Ｐゴシック" panose="020B0600070205080204" pitchFamily="50" charset="-128"/>
              </a:rPr>
              <a:t>　</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年度に、</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SOGS</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を基本とした質問票により、過去１年</a:t>
            </a:r>
            <a:r>
              <a:rPr lang="ja-JP" altLang="en-US" sz="1000" dirty="0">
                <a:solidFill>
                  <a:prstClr val="black"/>
                </a:solidFill>
                <a:latin typeface="ＭＳ Ｐゴシック" panose="020B0600070205080204" pitchFamily="50" charset="-128"/>
                <a:ea typeface="ＭＳ Ｐゴシック" panose="020B0600070205080204" pitchFamily="50" charset="-128"/>
              </a:rPr>
              <a:t>以内及び生涯を通じたギャンブル等の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経験等</a:t>
            </a:r>
            <a:r>
              <a:rPr lang="ja-JP" altLang="en-US" sz="1000" dirty="0">
                <a:solidFill>
                  <a:prstClr val="black"/>
                </a:solidFill>
                <a:latin typeface="ＭＳ Ｐゴシック" panose="020B0600070205080204" pitchFamily="50" charset="-128"/>
                <a:ea typeface="ＭＳ Ｐゴシック" panose="020B0600070205080204" pitchFamily="50" charset="-128"/>
              </a:rPr>
              <a:t>について評価</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し、「ギャンブル等依存症が疑われる者」の割合について、全国調査が実施された。</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p:txBody>
      </p:sp>
      <p:sp>
        <p:nvSpPr>
          <p:cNvPr id="10" name="テキスト プレースホルダー 2"/>
          <p:cNvSpPr txBox="1">
            <a:spLocks/>
          </p:cNvSpPr>
          <p:nvPr/>
        </p:nvSpPr>
        <p:spPr bwMode="gray">
          <a:xfrm>
            <a:off x="432816" y="1746214"/>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ア．依存症の実態</a:t>
            </a:r>
            <a:r>
              <a:rPr lang="ja-JP" altLang="en-US" sz="1100" dirty="0" smtClean="0"/>
              <a:t>調査</a:t>
            </a:r>
            <a:endParaRPr lang="en-US" altLang="ja-JP" sz="1100" dirty="0" smtClean="0"/>
          </a:p>
          <a:p>
            <a:endParaRPr lang="ja-JP" altLang="en-US" sz="1100" dirty="0"/>
          </a:p>
        </p:txBody>
      </p:sp>
      <p:graphicFrame>
        <p:nvGraphicFramePr>
          <p:cNvPr id="6" name="表 5"/>
          <p:cNvGraphicFramePr>
            <a:graphicFrameLocks noGrp="1"/>
          </p:cNvGraphicFramePr>
          <p:nvPr>
            <p:extLst/>
          </p:nvPr>
        </p:nvGraphicFramePr>
        <p:xfrm>
          <a:off x="544986" y="2383559"/>
          <a:ext cx="6012420" cy="6894343"/>
        </p:xfrm>
        <a:graphic>
          <a:graphicData uri="http://schemas.openxmlformats.org/drawingml/2006/table">
            <a:tbl>
              <a:tblPr/>
              <a:tblGrid>
                <a:gridCol w="968101">
                  <a:extLst>
                    <a:ext uri="{9D8B030D-6E8A-4147-A177-3AD203B41FA5}">
                      <a16:colId xmlns:a16="http://schemas.microsoft.com/office/drawing/2014/main" val="20000"/>
                    </a:ext>
                  </a:extLst>
                </a:gridCol>
                <a:gridCol w="1732392">
                  <a:extLst>
                    <a:ext uri="{9D8B030D-6E8A-4147-A177-3AD203B41FA5}">
                      <a16:colId xmlns:a16="http://schemas.microsoft.com/office/drawing/2014/main" val="20001"/>
                    </a:ext>
                  </a:extLst>
                </a:gridCol>
                <a:gridCol w="1732392">
                  <a:extLst>
                    <a:ext uri="{9D8B030D-6E8A-4147-A177-3AD203B41FA5}">
                      <a16:colId xmlns:a16="http://schemas.microsoft.com/office/drawing/2014/main" val="20002"/>
                    </a:ext>
                  </a:extLst>
                </a:gridCol>
                <a:gridCol w="1579535">
                  <a:extLst>
                    <a:ext uri="{9D8B030D-6E8A-4147-A177-3AD203B41FA5}">
                      <a16:colId xmlns:a16="http://schemas.microsoft.com/office/drawing/2014/main" val="20003"/>
                    </a:ext>
                  </a:extLst>
                </a:gridCol>
              </a:tblGrid>
              <a:tr h="596281">
                <a:tc>
                  <a:txBody>
                    <a:bodyPr/>
                    <a:lstStyle/>
                    <a:p>
                      <a:pPr algn="ctr" fontAlgn="ctr"/>
                      <a:r>
                        <a:rPr lang="ja-JP" altLang="en-US" sz="1050" b="0" i="0" u="none" strike="noStrike" dirty="0">
                          <a:solidFill>
                            <a:srgbClr val="000000"/>
                          </a:solidFill>
                          <a:effectLst/>
                          <a:latin typeface="+mj-ea"/>
                          <a:ea typeface="+mj-ea"/>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1" i="0" u="none" strike="noStrike" dirty="0">
                          <a:solidFill>
                            <a:srgbClr val="FFFFFF"/>
                          </a:solidFill>
                          <a:effectLst/>
                          <a:latin typeface="+mj-ea"/>
                          <a:ea typeface="+mj-ea"/>
                        </a:rPr>
                        <a:t>2017</a:t>
                      </a:r>
                      <a:r>
                        <a:rPr lang="ja-JP" altLang="en-US" sz="1050" b="1" i="0" u="none" strike="noStrike" dirty="0">
                          <a:solidFill>
                            <a:srgbClr val="FFFFFF"/>
                          </a:solidFill>
                          <a:effectLst/>
                          <a:latin typeface="+mj-ea"/>
                          <a:ea typeface="+mj-ea"/>
                        </a:rPr>
                        <a:t>年度</a:t>
                      </a:r>
                      <a:br>
                        <a:rPr lang="ja-JP" altLang="en-US" sz="1050" b="1" i="0" u="none" strike="noStrike" dirty="0">
                          <a:solidFill>
                            <a:srgbClr val="FFFFFF"/>
                          </a:solidFill>
                          <a:effectLst/>
                          <a:latin typeface="+mj-ea"/>
                          <a:ea typeface="+mj-ea"/>
                        </a:rPr>
                      </a:br>
                      <a:r>
                        <a:rPr lang="ja-JP" altLang="en-US" sz="1050" b="1" i="0" u="none" strike="noStrike" dirty="0">
                          <a:solidFill>
                            <a:srgbClr val="FFFFFF"/>
                          </a:solidFill>
                          <a:effectLst/>
                          <a:latin typeface="+mj-ea"/>
                          <a:ea typeface="+mj-ea"/>
                        </a:rPr>
                        <a:t>全国調査の概要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en-US" altLang="ja-JP" sz="1050" b="1" i="0" u="none" strike="noStrike">
                          <a:solidFill>
                            <a:srgbClr val="FFFFFF"/>
                          </a:solidFill>
                          <a:effectLst/>
                          <a:latin typeface="+mj-ea"/>
                          <a:ea typeface="+mj-ea"/>
                        </a:rPr>
                        <a:t>2016</a:t>
                      </a:r>
                      <a:r>
                        <a:rPr lang="ja-JP" altLang="en-US" sz="1050" b="1" i="0" u="none" strike="noStrike">
                          <a:solidFill>
                            <a:srgbClr val="FFFFFF"/>
                          </a:solidFill>
                          <a:effectLst/>
                          <a:latin typeface="+mj-ea"/>
                          <a:ea typeface="+mj-ea"/>
                        </a:rPr>
                        <a:t>年度</a:t>
                      </a:r>
                      <a:br>
                        <a:rPr lang="ja-JP" altLang="en-US" sz="1050" b="1" i="0" u="none" strike="noStrike">
                          <a:solidFill>
                            <a:srgbClr val="FFFFFF"/>
                          </a:solidFill>
                          <a:effectLst/>
                          <a:latin typeface="+mj-ea"/>
                          <a:ea typeface="+mj-ea"/>
                        </a:rPr>
                      </a:br>
                      <a:r>
                        <a:rPr lang="ja-JP" altLang="en-US" sz="1050" b="1" i="0" u="none" strike="noStrike">
                          <a:solidFill>
                            <a:srgbClr val="FFFFFF"/>
                          </a:solidFill>
                          <a:effectLst/>
                          <a:latin typeface="+mj-ea"/>
                          <a:ea typeface="+mj-ea"/>
                        </a:rPr>
                        <a:t>予備調査の概要 </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6A65"/>
                    </a:solidFill>
                  </a:tcPr>
                </a:tc>
                <a:tc>
                  <a:txBody>
                    <a:bodyPr/>
                    <a:lstStyle/>
                    <a:p>
                      <a:pPr algn="ctr" rtl="0" fontAlgn="ctr"/>
                      <a:r>
                        <a:rPr lang="ja-JP" altLang="en-US" sz="1000" b="0" i="0" u="none" strike="noStrike" dirty="0">
                          <a:solidFill>
                            <a:srgbClr val="000000"/>
                          </a:solidFill>
                          <a:effectLst/>
                          <a:latin typeface="+mj-ea"/>
                          <a:ea typeface="+mj-ea"/>
                        </a:rPr>
                        <a:t>（参考）</a:t>
                      </a:r>
                      <a:br>
                        <a:rPr lang="ja-JP" altLang="en-US" sz="1000" b="0" i="0" u="none" strike="noStrike" dirty="0">
                          <a:solidFill>
                            <a:srgbClr val="000000"/>
                          </a:solidFill>
                          <a:effectLst/>
                          <a:latin typeface="+mj-ea"/>
                          <a:ea typeface="+mj-ea"/>
                        </a:rPr>
                      </a:br>
                      <a:r>
                        <a:rPr lang="en-US" altLang="ja-JP" sz="1000" b="0" i="0" u="none" strike="noStrike" dirty="0">
                          <a:solidFill>
                            <a:srgbClr val="000000"/>
                          </a:solidFill>
                          <a:effectLst/>
                          <a:latin typeface="+mj-ea"/>
                          <a:ea typeface="+mj-ea"/>
                        </a:rPr>
                        <a:t>2013</a:t>
                      </a:r>
                      <a:r>
                        <a:rPr lang="ja-JP" altLang="en-US" sz="1000" b="0" i="0" u="none" strike="noStrike" dirty="0">
                          <a:solidFill>
                            <a:srgbClr val="000000"/>
                          </a:solidFill>
                          <a:effectLst/>
                          <a:latin typeface="+mj-ea"/>
                          <a:ea typeface="+mj-ea"/>
                        </a:rPr>
                        <a:t>年度</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全国調査の概要 </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26887">
                <a:tc>
                  <a:txBody>
                    <a:bodyPr/>
                    <a:lstStyle/>
                    <a:p>
                      <a:pPr algn="ctr" rtl="0" fontAlgn="ctr"/>
                      <a:r>
                        <a:rPr lang="ja-JP" altLang="en-US" sz="1050" b="0" i="0" u="none" strike="noStrike" dirty="0">
                          <a:solidFill>
                            <a:srgbClr val="000000"/>
                          </a:solidFill>
                          <a:effectLst/>
                          <a:latin typeface="+mj-ea"/>
                          <a:ea typeface="+mj-ea"/>
                        </a:rPr>
                        <a:t>調査名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国内のギャンブル等依存</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に関する疫学調査</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（全国調査結果の中間とり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まとめ）</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a:solidFill>
                            <a:srgbClr val="000000"/>
                          </a:solidFill>
                          <a:effectLst/>
                          <a:latin typeface="+mj-ea"/>
                          <a:ea typeface="+mj-ea"/>
                        </a:rPr>
                        <a:t>国内のギャンブル等依存症</a:t>
                      </a:r>
                      <a:br>
                        <a:rPr lang="ja-JP" altLang="en-US" sz="1000" b="0" i="0" u="none" strike="noStrike">
                          <a:solidFill>
                            <a:srgbClr val="000000"/>
                          </a:solidFill>
                          <a:effectLst/>
                          <a:latin typeface="+mj-ea"/>
                          <a:ea typeface="+mj-ea"/>
                        </a:rPr>
                      </a:br>
                      <a:r>
                        <a:rPr lang="ja-JP" altLang="en-US" sz="1000" b="0" i="0" u="none" strike="noStrike">
                          <a:solidFill>
                            <a:srgbClr val="000000"/>
                          </a:solidFill>
                          <a:effectLst/>
                          <a:latin typeface="+mj-ea"/>
                          <a:ea typeface="+mj-ea"/>
                        </a:rPr>
                        <a:t>の疫学調査（中間とりまとめ）</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WHO</a:t>
                      </a:r>
                      <a:r>
                        <a:rPr lang="ja-JP" altLang="en-US" sz="1000" b="0" i="0" u="none" strike="noStrike" dirty="0">
                          <a:solidFill>
                            <a:srgbClr val="000000"/>
                          </a:solidFill>
                          <a:effectLst/>
                          <a:latin typeface="+mj-ea"/>
                          <a:ea typeface="+mj-ea"/>
                        </a:rPr>
                        <a:t>世界戦略を</a:t>
                      </a:r>
                      <a:r>
                        <a:rPr lang="ja-JP" altLang="en-US" sz="1000" b="0" i="0" u="none" strike="noStrike" dirty="0" smtClean="0">
                          <a:solidFill>
                            <a:srgbClr val="000000"/>
                          </a:solidFill>
                          <a:effectLst/>
                          <a:latin typeface="+mj-ea"/>
                          <a:ea typeface="+mj-ea"/>
                        </a:rPr>
                        <a:t>踏まえた　アルコール</a:t>
                      </a:r>
                      <a:r>
                        <a:rPr lang="ja-JP" altLang="en-US" sz="1000" b="0" i="0" u="none" strike="noStrike" dirty="0">
                          <a:solidFill>
                            <a:srgbClr val="000000"/>
                          </a:solidFill>
                          <a:effectLst/>
                          <a:latin typeface="+mj-ea"/>
                          <a:ea typeface="+mj-ea"/>
                        </a:rPr>
                        <a:t>の有害仕様対策に関する総合的研究</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5647">
                <a:tc>
                  <a:txBody>
                    <a:bodyPr/>
                    <a:lstStyle/>
                    <a:p>
                      <a:pPr algn="ctr" rtl="0" fontAlgn="ctr"/>
                      <a:r>
                        <a:rPr lang="ja-JP" altLang="en-US" sz="1050" b="0" i="0" u="none" strike="noStrike">
                          <a:solidFill>
                            <a:srgbClr val="000000"/>
                          </a:solidFill>
                          <a:effectLst/>
                          <a:latin typeface="+mj-ea"/>
                          <a:ea typeface="+mj-ea"/>
                        </a:rPr>
                        <a:t>研究実施主体</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（久里浜医療センターに委託して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研究代表者：松下幸生　副院長）</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rtl="0" fontAlgn="ctr"/>
                      <a:r>
                        <a:rPr lang="ja-JP" altLang="en-US" sz="1000" b="0" i="0" u="none" strike="noStrike" dirty="0">
                          <a:solidFill>
                            <a:srgbClr val="000000"/>
                          </a:solidFill>
                          <a:effectLst/>
                          <a:latin typeface="+mj-ea"/>
                          <a:ea typeface="+mj-ea"/>
                        </a:rPr>
                        <a:t>日本医療研究開発機構（</a:t>
                      </a:r>
                      <a:r>
                        <a:rPr lang="en-US" altLang="ja-JP" sz="1000" b="0" i="0" u="none" strike="noStrike" dirty="0">
                          <a:solidFill>
                            <a:srgbClr val="000000"/>
                          </a:solidFill>
                          <a:effectLst/>
                          <a:latin typeface="+mj-ea"/>
                          <a:ea typeface="+mj-ea"/>
                        </a:rPr>
                        <a:t>AMED</a:t>
                      </a:r>
                      <a:r>
                        <a:rPr lang="ja-JP" altLang="en-US" sz="1000" b="0" i="0" u="none" strike="noStrike" dirty="0">
                          <a:solidFill>
                            <a:srgbClr val="000000"/>
                          </a:solidFill>
                          <a:effectLst/>
                          <a:latin typeface="+mj-ea"/>
                          <a:ea typeface="+mj-ea"/>
                        </a:rPr>
                        <a:t>）</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（久里浜医療センター</a:t>
                      </a:r>
                      <a:r>
                        <a:rPr lang="ja-JP" altLang="en-US" sz="1000" b="0" i="0" u="none" strike="noStrike" dirty="0" smtClean="0">
                          <a:solidFill>
                            <a:srgbClr val="000000"/>
                          </a:solidFill>
                          <a:effectLst/>
                          <a:latin typeface="+mj-ea"/>
                          <a:ea typeface="+mj-ea"/>
                        </a:rPr>
                        <a:t>に　　委託</a:t>
                      </a:r>
                      <a:r>
                        <a:rPr lang="ja-JP" altLang="en-US" sz="1000" b="0" i="0" u="none" strike="noStrike" dirty="0">
                          <a:solidFill>
                            <a:srgbClr val="000000"/>
                          </a:solidFill>
                          <a:effectLst/>
                          <a:latin typeface="+mj-ea"/>
                          <a:ea typeface="+mj-ea"/>
                        </a:rPr>
                        <a:t>して</a:t>
                      </a:r>
                      <a:r>
                        <a:rPr lang="ja-JP" altLang="en-US" sz="1000" b="0" i="0" u="none" strike="noStrike" dirty="0" smtClean="0">
                          <a:solidFill>
                            <a:srgbClr val="000000"/>
                          </a:solidFill>
                          <a:effectLst/>
                          <a:latin typeface="+mj-ea"/>
                          <a:ea typeface="+mj-ea"/>
                        </a:rPr>
                        <a:t>実施</a:t>
                      </a:r>
                      <a:r>
                        <a:rPr lang="ja-JP" altLang="en-US" sz="1000" b="0" i="0" u="none" strike="noStrike" dirty="0">
                          <a:solidFill>
                            <a:srgbClr val="000000"/>
                          </a:solidFill>
                          <a:effectLst/>
                          <a:latin typeface="+mj-ea"/>
                          <a:ea typeface="+mj-ea"/>
                        </a:rPr>
                        <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研究代表者：樋口進　院長）</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3860">
                <a:tc>
                  <a:txBody>
                    <a:bodyPr/>
                    <a:lstStyle/>
                    <a:p>
                      <a:pPr algn="ctr" rtl="0" fontAlgn="ctr"/>
                      <a:r>
                        <a:rPr lang="ja-JP" altLang="en-US" sz="1050" b="0" i="0" u="none" strike="noStrike">
                          <a:solidFill>
                            <a:srgbClr val="000000"/>
                          </a:solidFill>
                          <a:effectLst/>
                          <a:latin typeface="+mj-ea"/>
                          <a:ea typeface="+mj-ea"/>
                        </a:rPr>
                        <a:t>調査方法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ja-JP" altLang="en-US" sz="1000" b="0" i="0" u="none" strike="noStrike" dirty="0">
                          <a:solidFill>
                            <a:srgbClr val="000000"/>
                          </a:solidFill>
                          <a:effectLst/>
                          <a:latin typeface="+mj-ea"/>
                          <a:ea typeface="+mj-ea"/>
                        </a:rPr>
                        <a:t>面接調査</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rtl="0" fontAlgn="ctr"/>
                      <a:r>
                        <a:rPr lang="ja-JP" altLang="en-US" sz="1000" b="0" i="0" u="none" strike="noStrike" dirty="0">
                          <a:solidFill>
                            <a:srgbClr val="000000"/>
                          </a:solidFill>
                          <a:effectLst/>
                          <a:latin typeface="+mj-ea"/>
                          <a:ea typeface="+mj-ea"/>
                        </a:rPr>
                        <a:t>アルコールの調査に付随して行われた自記式の</a:t>
                      </a:r>
                      <a:r>
                        <a:rPr lang="ja-JP" altLang="en-US" sz="1000" b="0" i="0" u="none" strike="noStrike" dirty="0" smtClean="0">
                          <a:solidFill>
                            <a:srgbClr val="000000"/>
                          </a:solidFill>
                          <a:effectLst/>
                          <a:latin typeface="+mj-ea"/>
                          <a:ea typeface="+mj-ea"/>
                        </a:rPr>
                        <a:t>簡易　アンケート</a:t>
                      </a:r>
                      <a:r>
                        <a:rPr lang="ja-JP" altLang="en-US" sz="1000" b="0" i="0" u="none" strike="noStrike" dirty="0">
                          <a:solidFill>
                            <a:srgbClr val="000000"/>
                          </a:solidFill>
                          <a:effectLst/>
                          <a:latin typeface="+mj-ea"/>
                          <a:ea typeface="+mj-ea"/>
                        </a:rPr>
                        <a:t>調査</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3860">
                <a:tc>
                  <a:txBody>
                    <a:bodyPr/>
                    <a:lstStyle/>
                    <a:p>
                      <a:pPr algn="ctr" rtl="0" fontAlgn="ctr"/>
                      <a:r>
                        <a:rPr lang="ja-JP" altLang="en-US" sz="1050" b="0" i="0" u="none" strike="noStrike" dirty="0">
                          <a:solidFill>
                            <a:srgbClr val="000000"/>
                          </a:solidFill>
                          <a:effectLst/>
                          <a:latin typeface="+mj-ea"/>
                          <a:ea typeface="+mj-ea"/>
                        </a:rPr>
                        <a:t>対象者の選択</a:t>
                      </a:r>
                      <a:br>
                        <a:rPr lang="ja-JP" altLang="en-US" sz="1050" b="0" i="0" u="none" strike="noStrike" dirty="0">
                          <a:solidFill>
                            <a:srgbClr val="000000"/>
                          </a:solidFill>
                          <a:effectLst/>
                          <a:latin typeface="+mj-ea"/>
                          <a:ea typeface="+mj-ea"/>
                        </a:rPr>
                      </a:br>
                      <a:r>
                        <a:rPr lang="ja-JP" altLang="en-US" sz="1050" b="0" i="0" u="none" strike="noStrike" dirty="0">
                          <a:solidFill>
                            <a:srgbClr val="000000"/>
                          </a:solidFill>
                          <a:effectLst/>
                          <a:latin typeface="+mj-ea"/>
                          <a:ea typeface="+mj-ea"/>
                        </a:rPr>
                        <a:t>方法</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ja-JP" altLang="en-US" sz="1000" b="0" i="0" u="none" strike="noStrike" dirty="0">
                          <a:solidFill>
                            <a:srgbClr val="000000"/>
                          </a:solidFill>
                          <a:effectLst/>
                          <a:latin typeface="+mj-ea"/>
                          <a:ea typeface="+mj-ea"/>
                        </a:rPr>
                        <a:t>全国の住民基本台帳より</a:t>
                      </a:r>
                      <a:br>
                        <a:rPr lang="ja-JP" altLang="en-US" sz="1000" b="0" i="0" u="none" strike="noStrike" dirty="0">
                          <a:solidFill>
                            <a:srgbClr val="000000"/>
                          </a:solidFill>
                          <a:effectLst/>
                          <a:latin typeface="+mj-ea"/>
                          <a:ea typeface="+mj-ea"/>
                        </a:rPr>
                      </a:br>
                      <a:r>
                        <a:rPr lang="ja-JP" altLang="en-US" sz="1000" b="0" i="0" u="none" strike="noStrike" dirty="0">
                          <a:solidFill>
                            <a:srgbClr val="000000"/>
                          </a:solidFill>
                          <a:effectLst/>
                          <a:latin typeface="+mj-ea"/>
                          <a:ea typeface="+mj-ea"/>
                        </a:rPr>
                        <a:t>無作為に抽出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11</a:t>
                      </a:r>
                      <a:r>
                        <a:rPr lang="ja-JP" altLang="en-US" sz="1000" b="0" i="0" u="none" strike="noStrike" dirty="0">
                          <a:solidFill>
                            <a:srgbClr val="000000"/>
                          </a:solidFill>
                          <a:effectLst/>
                          <a:latin typeface="+mj-ea"/>
                          <a:ea typeface="+mj-ea"/>
                        </a:rPr>
                        <a:t>都市の住民基本台帳</a:t>
                      </a:r>
                      <a:r>
                        <a:rPr lang="ja-JP" altLang="en-US" sz="1000" b="0" i="0" u="none" strike="noStrike" dirty="0" smtClean="0">
                          <a:solidFill>
                            <a:srgbClr val="000000"/>
                          </a:solidFill>
                          <a:effectLst/>
                          <a:latin typeface="+mj-ea"/>
                          <a:ea typeface="+mj-ea"/>
                        </a:rPr>
                        <a:t>より　無作為</a:t>
                      </a:r>
                      <a:r>
                        <a:rPr lang="ja-JP" altLang="en-US" sz="1000" b="0" i="0" u="none" strike="noStrike" dirty="0">
                          <a:solidFill>
                            <a:srgbClr val="000000"/>
                          </a:solidFill>
                          <a:effectLst/>
                          <a:latin typeface="+mj-ea"/>
                          <a:ea typeface="+mj-ea"/>
                        </a:rPr>
                        <a:t>に抽出</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mj-ea"/>
                          <a:ea typeface="+mj-ea"/>
                        </a:rPr>
                        <a:t>全国の住民基本台帳</a:t>
                      </a:r>
                      <a:r>
                        <a:rPr lang="ja-JP" altLang="en-US" sz="1000" b="0" i="0" u="none" strike="noStrike" dirty="0" smtClean="0">
                          <a:solidFill>
                            <a:srgbClr val="000000"/>
                          </a:solidFill>
                          <a:effectLst/>
                          <a:latin typeface="+mj-ea"/>
                          <a:ea typeface="+mj-ea"/>
                        </a:rPr>
                        <a:t>より　無作為</a:t>
                      </a:r>
                      <a:r>
                        <a:rPr lang="ja-JP" altLang="en-US" sz="1000" b="0" i="0" u="none" strike="noStrike" dirty="0">
                          <a:solidFill>
                            <a:srgbClr val="000000"/>
                          </a:solidFill>
                          <a:effectLst/>
                          <a:latin typeface="+mj-ea"/>
                          <a:ea typeface="+mj-ea"/>
                        </a:rPr>
                        <a:t>に抽出</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7522">
                <a:tc>
                  <a:txBody>
                    <a:bodyPr/>
                    <a:lstStyle/>
                    <a:p>
                      <a:pPr algn="ctr" rtl="0" fontAlgn="ctr"/>
                      <a:r>
                        <a:rPr lang="ja-JP" altLang="en-US" sz="1050" b="0" i="0" u="none" strike="noStrike">
                          <a:solidFill>
                            <a:srgbClr val="000000"/>
                          </a:solidFill>
                          <a:effectLst/>
                          <a:latin typeface="+mj-ea"/>
                          <a:ea typeface="+mj-ea"/>
                        </a:rPr>
                        <a:t>調査対象者数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10,000</a:t>
                      </a:r>
                      <a:r>
                        <a:rPr lang="ja-JP" altLang="en-US" sz="1000" b="0" i="0" u="none" strike="noStrike">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2,200</a:t>
                      </a:r>
                      <a:r>
                        <a:rPr lang="ja-JP" altLang="en-US" sz="1000" b="0" i="0" u="none" strike="noStrike" dirty="0">
                          <a:solidFill>
                            <a:srgbClr val="000000"/>
                          </a:solidFill>
                          <a:effectLst/>
                          <a:latin typeface="+mj-ea"/>
                          <a:ea typeface="+mj-ea"/>
                        </a:rPr>
                        <a:t>名</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97522">
                <a:tc>
                  <a:txBody>
                    <a:bodyPr/>
                    <a:lstStyle/>
                    <a:p>
                      <a:pPr algn="ctr" rtl="0" fontAlgn="ctr"/>
                      <a:r>
                        <a:rPr lang="ja-JP" altLang="en-US" sz="1050" b="0" i="0" u="none" strike="noStrike">
                          <a:solidFill>
                            <a:srgbClr val="000000"/>
                          </a:solidFill>
                          <a:effectLst/>
                          <a:latin typeface="+mj-ea"/>
                          <a:ea typeface="+mj-ea"/>
                        </a:rPr>
                        <a:t>回答者数</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4,685</a:t>
                      </a:r>
                      <a:r>
                        <a:rPr lang="ja-JP" altLang="en-US" sz="1000" b="0" i="0" u="none" strike="noStrike">
                          <a:solidFill>
                            <a:srgbClr val="000000"/>
                          </a:solidFill>
                          <a:effectLst/>
                          <a:latin typeface="+mj-ea"/>
                          <a:ea typeface="+mj-ea"/>
                        </a:rPr>
                        <a:t>名（回答率</a:t>
                      </a:r>
                      <a:r>
                        <a:rPr lang="en-US" altLang="ja-JP" sz="1000" b="0" i="0" u="none" strike="noStrike">
                          <a:solidFill>
                            <a:srgbClr val="000000"/>
                          </a:solidFill>
                          <a:effectLst/>
                          <a:latin typeface="+mj-ea"/>
                          <a:ea typeface="+mj-ea"/>
                        </a:rPr>
                        <a:t>46.9%</a:t>
                      </a:r>
                      <a:r>
                        <a:rPr lang="ja-JP" altLang="en-US" sz="1000" b="0" i="0" u="none" strike="noStrike">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993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45.1%</a:t>
                      </a:r>
                      <a:r>
                        <a:rPr lang="ja-JP" altLang="en-US" sz="1000" b="0" i="0" u="none" strike="noStrike" dirty="0">
                          <a:solidFill>
                            <a:srgbClr val="000000"/>
                          </a:solidFill>
                          <a:effectLst/>
                          <a:latin typeface="+mj-ea"/>
                          <a:ea typeface="+mj-ea"/>
                        </a:rPr>
                        <a:t>）</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4,153</a:t>
                      </a:r>
                      <a:r>
                        <a:rPr lang="ja-JP" altLang="en-US" sz="1000" b="0" i="0" u="none" strike="noStrike" dirty="0">
                          <a:solidFill>
                            <a:srgbClr val="000000"/>
                          </a:solidFill>
                          <a:effectLst/>
                          <a:latin typeface="+mj-ea"/>
                          <a:ea typeface="+mj-ea"/>
                        </a:rPr>
                        <a:t>名（回答率</a:t>
                      </a:r>
                      <a:r>
                        <a:rPr lang="en-US" altLang="ja-JP" sz="1000" b="0" i="0" u="none" strike="noStrike" dirty="0">
                          <a:solidFill>
                            <a:srgbClr val="000000"/>
                          </a:solidFill>
                          <a:effectLst/>
                          <a:latin typeface="+mj-ea"/>
                          <a:ea typeface="+mj-ea"/>
                        </a:rPr>
                        <a:t>58.9%</a:t>
                      </a:r>
                      <a:r>
                        <a:rPr lang="ja-JP" altLang="en-US"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61382">
                <a:tc>
                  <a:txBody>
                    <a:bodyPr/>
                    <a:lstStyle/>
                    <a:p>
                      <a:pPr algn="ctr" rtl="0" fontAlgn="ctr"/>
                      <a:r>
                        <a:rPr lang="ja-JP" altLang="en-US" sz="1050" b="0" i="0" u="none" strike="noStrike">
                          <a:solidFill>
                            <a:srgbClr val="000000"/>
                          </a:solidFill>
                          <a:effectLst/>
                          <a:latin typeface="+mj-ea"/>
                          <a:ea typeface="+mj-ea"/>
                        </a:rPr>
                        <a:t>過去</a:t>
                      </a:r>
                      <a:r>
                        <a:rPr lang="en-US" altLang="ja-JP" sz="1050" b="0" i="0" u="none" strike="noStrike">
                          <a:solidFill>
                            <a:srgbClr val="000000"/>
                          </a:solidFill>
                          <a:effectLst/>
                          <a:latin typeface="+mj-ea"/>
                          <a:ea typeface="+mj-ea"/>
                        </a:rPr>
                        <a:t>1</a:t>
                      </a:r>
                      <a:r>
                        <a:rPr lang="ja-JP" altLang="en-US" sz="1050" b="0" i="0" u="none" strike="noStrike">
                          <a:solidFill>
                            <a:srgbClr val="000000"/>
                          </a:solidFill>
                          <a:effectLst/>
                          <a:latin typeface="+mj-ea"/>
                          <a:ea typeface="+mj-ea"/>
                        </a:rPr>
                        <a:t>年以内のギャンブル等の経験等について評価した者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a:solidFill>
                            <a:srgbClr val="000000"/>
                          </a:solidFill>
                          <a:effectLst/>
                          <a:latin typeface="+mj-ea"/>
                          <a:ea typeface="+mj-ea"/>
                        </a:rPr>
                        <a:t>0.60%</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61382">
                <a:tc>
                  <a:txBody>
                    <a:bodyPr/>
                    <a:lstStyle/>
                    <a:p>
                      <a:pPr algn="ctr" rtl="0" fontAlgn="ctr"/>
                      <a:r>
                        <a:rPr lang="ja-JP" altLang="en-US" sz="1050" b="0" i="0" u="none" strike="noStrike">
                          <a:solidFill>
                            <a:srgbClr val="000000"/>
                          </a:solidFill>
                          <a:effectLst/>
                          <a:latin typeface="+mj-ea"/>
                          <a:ea typeface="+mj-ea"/>
                        </a:rPr>
                        <a:t>生涯を通じたギャンブル等の経験等について評価した者</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US" altLang="ja-JP" sz="1000" b="0" i="0" u="none" strike="noStrike">
                          <a:solidFill>
                            <a:srgbClr val="000000"/>
                          </a:solidFill>
                          <a:effectLst/>
                          <a:latin typeface="+mj-ea"/>
                          <a:ea typeface="+mj-ea"/>
                        </a:rPr>
                        <a:t>3.60%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2.70%</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mj-ea"/>
                          <a:ea typeface="+mj-ea"/>
                        </a:rPr>
                        <a:t>4.80%</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テキスト ボックス 6"/>
          <p:cNvSpPr txBox="1"/>
          <p:nvPr/>
        </p:nvSpPr>
        <p:spPr>
          <a:xfrm>
            <a:off x="2096658" y="9302020"/>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（注）「国内のギャンブル等依存に関する疫学調査（国立病院機構久里浜医療センター）」をもとに作成</a:t>
            </a:r>
          </a:p>
        </p:txBody>
      </p:sp>
    </p:spTree>
    <p:extLst>
      <p:ext uri="{BB962C8B-B14F-4D97-AF65-F5344CB8AC3E}">
        <p14:creationId xmlns:p14="http://schemas.microsoft.com/office/powerpoint/2010/main" val="2180842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40</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5" name="テキスト ボックス 24"/>
          <p:cNvSpPr txBox="1"/>
          <p:nvPr/>
        </p:nvSpPr>
        <p:spPr>
          <a:xfrm>
            <a:off x="263652" y="1711391"/>
            <a:ext cx="6312408" cy="1330981"/>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政府は、ギャンブル等依存症対策の抜本的強化をめざして検討を進めることを目的に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2016</a:t>
            </a:r>
            <a:r>
              <a:rPr lang="ja-JP" altLang="en-US" sz="1000" dirty="0">
                <a:solidFill>
                  <a:prstClr val="black"/>
                </a:solidFill>
                <a:latin typeface="ＭＳ Ｐゴシック" panose="020B0600070205080204" pitchFamily="50" charset="-128"/>
                <a:ea typeface="ＭＳ Ｐゴシック" panose="020B0600070205080204" pitchFamily="50" charset="-128"/>
              </a:rPr>
              <a:t>年</a:t>
            </a:r>
            <a:r>
              <a:rPr lang="en-US" altLang="ja-JP" sz="1000" dirty="0">
                <a:solidFill>
                  <a:prstClr val="black"/>
                </a:solidFill>
                <a:latin typeface="ＭＳ Ｐゴシック" panose="020B0600070205080204" pitchFamily="50" charset="-128"/>
                <a:ea typeface="ＭＳ Ｐゴシック" panose="020B0600070205080204" pitchFamily="50" charset="-128"/>
              </a:rPr>
              <a:t>12</a:t>
            </a:r>
            <a:r>
              <a:rPr lang="ja-JP" altLang="en-US" sz="1000" dirty="0">
                <a:solidFill>
                  <a:prstClr val="black"/>
                </a:solidFill>
                <a:latin typeface="ＭＳ Ｐゴシック" panose="020B0600070205080204" pitchFamily="50" charset="-128"/>
                <a:ea typeface="ＭＳ Ｐゴシック" panose="020B0600070205080204" pitchFamily="50" charset="-128"/>
              </a:rPr>
              <a:t>月、「ギャンブル等依存症対策推進関係閣僚会議」を</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立ち上げ、</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年３月、「</a:t>
            </a:r>
            <a:r>
              <a:rPr lang="ja-JP" altLang="en-US" sz="1000" dirty="0">
                <a:solidFill>
                  <a:prstClr val="black"/>
                </a:solidFill>
                <a:latin typeface="ＭＳ Ｐゴシック" panose="020B0600070205080204" pitchFamily="50" charset="-128"/>
                <a:ea typeface="ＭＳ Ｐゴシック" panose="020B0600070205080204" pitchFamily="50" charset="-128"/>
              </a:rPr>
              <a:t>ギャンブル等依存症対策の強化に関する論点整理」を取りまとめ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、ギャンブル等依存症</a:t>
            </a:r>
            <a:r>
              <a:rPr lang="ja-JP" altLang="en-US" sz="1000" dirty="0">
                <a:solidFill>
                  <a:prstClr val="black"/>
                </a:solidFill>
                <a:latin typeface="ＭＳ Ｐゴシック" panose="020B0600070205080204" pitchFamily="50" charset="-128"/>
                <a:ea typeface="ＭＳ Ｐゴシック" panose="020B0600070205080204" pitchFamily="50" charset="-128"/>
              </a:rPr>
              <a:t>対策の現状と課題を明らかにした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2017</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年８月、上記</a:t>
            </a:r>
            <a:r>
              <a:rPr lang="ja-JP" altLang="en-US" sz="1000" dirty="0">
                <a:solidFill>
                  <a:prstClr val="black"/>
                </a:solidFill>
                <a:latin typeface="ＭＳ Ｐゴシック" panose="020B0600070205080204" pitchFamily="50" charset="-128"/>
                <a:ea typeface="ＭＳ Ｐゴシック" panose="020B0600070205080204" pitchFamily="50" charset="-128"/>
              </a:rPr>
              <a:t>「論点整理」に関する検討を踏まえ、「競技施行者・事業者の取組み</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ja-JP" altLang="en-US" sz="1000" dirty="0">
                <a:solidFill>
                  <a:prstClr val="black"/>
                </a:solidFill>
                <a:latin typeface="ＭＳ Ｐゴシック" panose="020B0600070205080204" pitchFamily="50" charset="-128"/>
                <a:ea typeface="ＭＳ Ｐゴシック" panose="020B0600070205080204" pitchFamily="50" charset="-128"/>
              </a:rPr>
              <a:t>医療・回復支援</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」「学校　　教育</a:t>
            </a:r>
            <a:r>
              <a:rPr lang="ja-JP" altLang="en-US" sz="1000" dirty="0">
                <a:solidFill>
                  <a:prstClr val="black"/>
                </a:solidFill>
                <a:latin typeface="ＭＳ Ｐゴシック" panose="020B0600070205080204" pitchFamily="50" charset="-128"/>
                <a:ea typeface="ＭＳ Ｐゴシック" panose="020B0600070205080204" pitchFamily="50" charset="-128"/>
              </a:rPr>
              <a:t>、消費者行政等における対応」の観点から、政府に</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おける「ギャンブル</a:t>
            </a:r>
            <a:r>
              <a:rPr lang="ja-JP" altLang="en-US" sz="1000" dirty="0">
                <a:solidFill>
                  <a:prstClr val="black"/>
                </a:solidFill>
                <a:latin typeface="ＭＳ Ｐゴシック" panose="020B0600070205080204" pitchFamily="50" charset="-128"/>
                <a:ea typeface="ＭＳ Ｐゴシック" panose="020B0600070205080204" pitchFamily="50" charset="-128"/>
              </a:rPr>
              <a:t>等依存症対策の</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強化」に</a:t>
            </a:r>
            <a:r>
              <a:rPr lang="ja-JP" altLang="en-US" sz="1000" dirty="0">
                <a:solidFill>
                  <a:prstClr val="black"/>
                </a:solidFill>
                <a:latin typeface="ＭＳ Ｐゴシック" panose="020B0600070205080204" pitchFamily="50" charset="-128"/>
                <a:ea typeface="ＭＳ Ｐゴシック" panose="020B0600070205080204" pitchFamily="50" charset="-128"/>
              </a:rPr>
              <a:t>ついて</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取り　　まとめ</a:t>
            </a:r>
            <a:r>
              <a:rPr lang="ja-JP" altLang="en-US" sz="1000" dirty="0">
                <a:solidFill>
                  <a:prstClr val="black"/>
                </a:solidFill>
                <a:latin typeface="ＭＳ Ｐゴシック" panose="020B0600070205080204" pitchFamily="50" charset="-128"/>
                <a:ea typeface="ＭＳ Ｐゴシック" panose="020B0600070205080204" pitchFamily="50" charset="-128"/>
              </a:rPr>
              <a:t>を行った</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。対策の多くは、既に実施又は着手されている。</a:t>
            </a:r>
            <a:endParaRPr lang="en-US" altLang="ja-JP" sz="1000" dirty="0">
              <a:latin typeface="ＭＳ Ｐゴシック" panose="020B0600070205080204" pitchFamily="50" charset="-128"/>
              <a:ea typeface="ＭＳ Ｐゴシック" panose="020B0600070205080204" pitchFamily="50" charset="-128"/>
            </a:endParaRPr>
          </a:p>
        </p:txBody>
      </p:sp>
      <p:sp>
        <p:nvSpPr>
          <p:cNvPr id="28" name="テキスト プレースホルダー 2"/>
          <p:cNvSpPr txBox="1">
            <a:spLocks/>
          </p:cNvSpPr>
          <p:nvPr/>
        </p:nvSpPr>
        <p:spPr bwMode="gray">
          <a:xfrm>
            <a:off x="71274" y="291179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100" dirty="0" smtClean="0"/>
              <a:t>【</a:t>
            </a:r>
            <a:r>
              <a:rPr lang="en-US" altLang="ja-JP" sz="1100" dirty="0" smtClean="0">
                <a:latin typeface="+mj-ea"/>
                <a:ea typeface="+mj-ea"/>
              </a:rPr>
              <a:t>2017</a:t>
            </a:r>
            <a:r>
              <a:rPr lang="ja-JP" altLang="en-US" sz="1100" dirty="0" smtClean="0">
                <a:latin typeface="+mj-ea"/>
                <a:ea typeface="+mj-ea"/>
              </a:rPr>
              <a:t>年８月　ギャンブル等依存症対策推進関係閣僚会議　配布資料</a:t>
            </a:r>
            <a:r>
              <a:rPr lang="en-US" altLang="ja-JP" sz="1100" dirty="0" smtClean="0"/>
              <a:t>】</a:t>
            </a:r>
          </a:p>
          <a:p>
            <a:endParaRPr lang="ja-JP" altLang="en-US" sz="1100" dirty="0"/>
          </a:p>
        </p:txBody>
      </p:sp>
      <p:sp>
        <p:nvSpPr>
          <p:cNvPr id="42" name="テキスト プレースホルダー 2"/>
          <p:cNvSpPr txBox="1">
            <a:spLocks/>
          </p:cNvSpPr>
          <p:nvPr/>
        </p:nvSpPr>
        <p:spPr bwMode="gray">
          <a:xfrm>
            <a:off x="207264" y="1543179"/>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イ．依存症対策の強化</a:t>
            </a:r>
            <a:endParaRPr lang="ja-JP" altLang="en-US" sz="11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64" y="3143250"/>
            <a:ext cx="6057954" cy="661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20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41</a:t>
            </a:fld>
            <a:endParaRPr lang="ja-JP" altLang="en-US"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48" y="1537448"/>
            <a:ext cx="6312095" cy="454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91250" y="6395020"/>
            <a:ext cx="6235180" cy="1035277"/>
          </a:xfrm>
          <a:prstGeom prst="rect">
            <a:avLst/>
          </a:prstGeom>
          <a:noFill/>
          <a:ln>
            <a:noFill/>
          </a:ln>
        </p:spPr>
        <p:txBody>
          <a:bodyPr wrap="square" lIns="36000" tIns="36000" rIns="36000" bIns="36000" rtlCol="0" anchor="t"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pPr marL="180975" indent="-174625">
              <a:spcBef>
                <a:spcPts val="600"/>
              </a:spcBef>
              <a:buFont typeface="Wingdings" panose="05000000000000000000" pitchFamily="2" charset="2"/>
              <a:buChar char="n"/>
            </a:pPr>
            <a:r>
              <a:rPr lang="ja-JP" altLang="en-US" sz="1000" dirty="0">
                <a:solidFill>
                  <a:prstClr val="black"/>
                </a:solidFill>
                <a:latin typeface="ＭＳ Ｐゴシック" panose="020B0600070205080204" pitchFamily="50" charset="-128"/>
                <a:ea typeface="ＭＳ Ｐゴシック" panose="020B0600070205080204" pitchFamily="50" charset="-128"/>
              </a:rPr>
              <a:t>政府は、ギャンブル等依存症対策</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基本法の規定</a:t>
            </a:r>
            <a:r>
              <a:rPr lang="ja-JP" altLang="en-US" sz="1000" dirty="0">
                <a:solidFill>
                  <a:prstClr val="black"/>
                </a:solidFill>
                <a:latin typeface="ＭＳ Ｐゴシック" panose="020B0600070205080204" pitchFamily="50" charset="-128"/>
                <a:ea typeface="ＭＳ Ｐゴシック" panose="020B0600070205080204" pitchFamily="50" charset="-128"/>
              </a:rPr>
              <a:t>に基づき、ギャンブル等依存症対策を総合的かつ計画的に推進するため</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2018</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年</a:t>
            </a:r>
            <a:r>
              <a:rPr lang="en-US" altLang="ja-JP" sz="1000" dirty="0" smtClean="0">
                <a:solidFill>
                  <a:prstClr val="black"/>
                </a:solidFill>
                <a:latin typeface="ＭＳ Ｐゴシック" panose="020B0600070205080204" pitchFamily="50" charset="-128"/>
                <a:ea typeface="ＭＳ Ｐゴシック" panose="020B0600070205080204" pitchFamily="50" charset="-128"/>
              </a:rPr>
              <a:t>10</a:t>
            </a:r>
            <a:r>
              <a:rPr lang="ja-JP" altLang="en-US" sz="1000" dirty="0">
                <a:solidFill>
                  <a:prstClr val="black"/>
                </a:solidFill>
                <a:latin typeface="ＭＳ Ｐゴシック" panose="020B0600070205080204" pitchFamily="50" charset="-128"/>
                <a:ea typeface="ＭＳ Ｐゴシック" panose="020B0600070205080204" pitchFamily="50" charset="-128"/>
              </a:rPr>
              <a:t>月に、内閣官房長官を本部長とし、関係閣僚を本部員とするギャンブル等依存症対策推進</a:t>
            </a:r>
            <a:r>
              <a:rPr lang="ja-JP" altLang="en-US" sz="1000" dirty="0" smtClean="0">
                <a:solidFill>
                  <a:prstClr val="black"/>
                </a:solidFill>
                <a:latin typeface="ＭＳ Ｐゴシック" panose="020B0600070205080204" pitchFamily="50" charset="-128"/>
                <a:ea typeface="ＭＳ Ｐゴシック" panose="020B0600070205080204" pitchFamily="50" charset="-128"/>
              </a:rPr>
              <a:t>本部を設置。</a:t>
            </a:r>
            <a:endParaRPr lang="en-US" altLang="ja-JP" sz="1000" dirty="0" smtClean="0">
              <a:solidFill>
                <a:prstClr val="black"/>
              </a:solidFill>
              <a:latin typeface="ＭＳ Ｐゴシック" panose="020B0600070205080204" pitchFamily="50" charset="-128"/>
              <a:ea typeface="ＭＳ Ｐゴシック" panose="020B0600070205080204" pitchFamily="50" charset="-128"/>
            </a:endParaRPr>
          </a:p>
          <a:p>
            <a:pPr marL="180975" indent="-174625">
              <a:spcBef>
                <a:spcPts val="600"/>
              </a:spcBef>
              <a:buFont typeface="Wingdings" panose="05000000000000000000" pitchFamily="2" charset="2"/>
              <a:buChar char="n"/>
            </a:pPr>
            <a:r>
              <a:rPr lang="ja-JP" altLang="en-US" sz="1000" dirty="0">
                <a:latin typeface="ＭＳ Ｐゴシック" panose="020B0600070205080204" pitchFamily="50" charset="-128"/>
                <a:ea typeface="ＭＳ Ｐゴシック" panose="020B0600070205080204" pitchFamily="50" charset="-128"/>
              </a:rPr>
              <a:t>ギャンブル等依存症対策推進関係者会議からの意見</a:t>
            </a:r>
            <a:r>
              <a:rPr lang="ja-JP" altLang="en-US" sz="1000" dirty="0" smtClean="0">
                <a:latin typeface="ＭＳ Ｐゴシック" panose="020B0600070205080204" pitchFamily="50" charset="-128"/>
                <a:ea typeface="ＭＳ Ｐゴシック" panose="020B0600070205080204" pitchFamily="50" charset="-128"/>
              </a:rPr>
              <a:t>聴取及びパブリックコメントを実施したうえで、</a:t>
            </a:r>
            <a:r>
              <a:rPr lang="en-US" altLang="ja-JP" sz="1000" dirty="0" smtClean="0">
                <a:latin typeface="ＭＳ Ｐゴシック" panose="020B0600070205080204" pitchFamily="50" charset="-128"/>
                <a:ea typeface="ＭＳ Ｐゴシック" panose="020B0600070205080204" pitchFamily="50" charset="-128"/>
              </a:rPr>
              <a:t>2019</a:t>
            </a:r>
            <a:r>
              <a:rPr lang="ja-JP" altLang="en-US" sz="1000" dirty="0" smtClean="0">
                <a:latin typeface="ＭＳ Ｐゴシック" panose="020B0600070205080204" pitchFamily="50" charset="-128"/>
                <a:ea typeface="ＭＳ Ｐゴシック" panose="020B0600070205080204" pitchFamily="50" charset="-128"/>
              </a:rPr>
              <a:t>年４月</a:t>
            </a:r>
            <a:r>
              <a:rPr lang="ja-JP" altLang="en-US" sz="1000" dirty="0">
                <a:latin typeface="ＭＳ Ｐゴシック" panose="020B0600070205080204" pitchFamily="50" charset="-128"/>
                <a:ea typeface="ＭＳ Ｐゴシック" panose="020B0600070205080204" pitchFamily="50" charset="-128"/>
              </a:rPr>
              <a:t>にギャンブル等依存症対策推進基本</a:t>
            </a:r>
            <a:r>
              <a:rPr lang="ja-JP" altLang="en-US" sz="1000" dirty="0" smtClean="0">
                <a:latin typeface="ＭＳ Ｐゴシック" panose="020B0600070205080204" pitchFamily="50" charset="-128"/>
                <a:ea typeface="ＭＳ Ｐゴシック" panose="020B0600070205080204" pitchFamily="50" charset="-128"/>
              </a:rPr>
              <a:t>計画を閣議決定予定。</a:t>
            </a:r>
            <a:endParaRPr lang="ja-JP" altLang="en-US" sz="1000" dirty="0">
              <a:latin typeface="ＭＳ Ｐゴシック" panose="020B0600070205080204" pitchFamily="50" charset="-128"/>
              <a:ea typeface="ＭＳ Ｐゴシック" panose="020B0600070205080204" pitchFamily="50" charset="-128"/>
            </a:endParaRPr>
          </a:p>
        </p:txBody>
      </p:sp>
      <p:sp>
        <p:nvSpPr>
          <p:cNvPr id="8" name="テキスト プレースホルダー 2"/>
          <p:cNvSpPr txBox="1">
            <a:spLocks/>
          </p:cNvSpPr>
          <p:nvPr/>
        </p:nvSpPr>
        <p:spPr bwMode="gray">
          <a:xfrm>
            <a:off x="201247" y="6185361"/>
            <a:ext cx="6425184" cy="336423"/>
          </a:xfrm>
          <a:prstGeom prst="rect">
            <a:avLst/>
          </a:prstGeom>
          <a:noFill/>
        </p:spPr>
        <p:txBody>
          <a:bodyPr vert="horz" lIns="72000" tIns="0" rIns="0" bIns="0" rtlCol="0" anchor="t">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a:t>ウ</a:t>
            </a:r>
            <a:r>
              <a:rPr lang="ja-JP" altLang="en-US" sz="1100" dirty="0" smtClean="0"/>
              <a:t>．</a:t>
            </a:r>
            <a:r>
              <a:rPr lang="ja-JP" altLang="en-US" sz="1100" dirty="0">
                <a:latin typeface="ＭＳ Ｐゴシック" panose="020B0600070205080204" pitchFamily="50" charset="-128"/>
                <a:ea typeface="ＭＳ Ｐゴシック" panose="020B0600070205080204" pitchFamily="50" charset="-128"/>
              </a:rPr>
              <a:t>ギャンブル等依存症対策</a:t>
            </a:r>
            <a:r>
              <a:rPr lang="ja-JP" altLang="en-US" sz="1100" dirty="0" smtClean="0">
                <a:latin typeface="ＭＳ Ｐゴシック" panose="020B0600070205080204" pitchFamily="50" charset="-128"/>
                <a:ea typeface="ＭＳ Ｐゴシック" panose="020B0600070205080204" pitchFamily="50" charset="-128"/>
              </a:rPr>
              <a:t>推進本部</a:t>
            </a:r>
            <a:endParaRPr lang="en-US" altLang="ja-JP" sz="1100" dirty="0" smtClean="0"/>
          </a:p>
          <a:p>
            <a:endParaRPr lang="ja-JP" altLang="en-US" sz="1100" dirty="0"/>
          </a:p>
        </p:txBody>
      </p:sp>
      <p:sp>
        <p:nvSpPr>
          <p:cNvPr id="9" name="テキスト プレースホルダー 2"/>
          <p:cNvSpPr txBox="1">
            <a:spLocks/>
          </p:cNvSpPr>
          <p:nvPr/>
        </p:nvSpPr>
        <p:spPr bwMode="gray">
          <a:xfrm>
            <a:off x="296248" y="7525304"/>
            <a:ext cx="6425184" cy="213758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en-US" altLang="ja-JP" sz="1000" b="0" dirty="0" smtClean="0">
                <a:latin typeface="+mn-ea"/>
              </a:rPr>
              <a:t>【2018</a:t>
            </a:r>
            <a:r>
              <a:rPr lang="ja-JP" altLang="en-US" sz="1000" b="0" dirty="0" smtClean="0">
                <a:latin typeface="+mn-ea"/>
              </a:rPr>
              <a:t>年</a:t>
            </a:r>
            <a:r>
              <a:rPr lang="en-US" altLang="ja-JP" sz="1000" b="0" dirty="0" smtClean="0">
                <a:latin typeface="+mn-ea"/>
              </a:rPr>
              <a:t>10</a:t>
            </a:r>
            <a:r>
              <a:rPr lang="ja-JP" altLang="en-US" sz="1000" b="0" dirty="0" smtClean="0">
                <a:latin typeface="+mn-ea"/>
              </a:rPr>
              <a:t>月　ギャンブル等依存症対策推進本部員</a:t>
            </a:r>
            <a:r>
              <a:rPr lang="en-US" altLang="ja-JP" sz="1000" b="0" dirty="0" smtClean="0">
                <a:latin typeface="+mn-ea"/>
              </a:rPr>
              <a:t>】</a:t>
            </a:r>
          </a:p>
          <a:p>
            <a:pPr>
              <a:lnSpc>
                <a:spcPct val="100000"/>
              </a:lnSpc>
            </a:pPr>
            <a:r>
              <a:rPr lang="ja-JP" altLang="en-US" sz="1000" b="0" dirty="0">
                <a:latin typeface="+mn-ea"/>
              </a:rPr>
              <a:t>本</a:t>
            </a:r>
            <a:r>
              <a:rPr lang="ja-JP" altLang="en-US" sz="1000" b="0" dirty="0" smtClean="0">
                <a:latin typeface="+mn-ea"/>
              </a:rPr>
              <a:t>部長　　　内閣官房長官</a:t>
            </a:r>
            <a:endParaRPr lang="en-US" altLang="ja-JP" sz="1000" b="0" dirty="0" smtClean="0">
              <a:latin typeface="+mn-ea"/>
            </a:endParaRPr>
          </a:p>
          <a:p>
            <a:pPr>
              <a:lnSpc>
                <a:spcPct val="100000"/>
              </a:lnSpc>
            </a:pPr>
            <a:r>
              <a:rPr lang="ja-JP" altLang="en-US" sz="1000" b="0" dirty="0" smtClean="0">
                <a:latin typeface="+mn-ea"/>
              </a:rPr>
              <a:t>副本部長　 ギャンブル等依存症対策の推進に関する事務を担当する国務大臣、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内閣府特命担当大臣（消費者及び食品安全）、</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厚生労働大臣</a:t>
            </a:r>
            <a:endParaRPr lang="en-US" altLang="ja-JP" sz="1000" b="0" dirty="0" smtClean="0">
              <a:latin typeface="+mn-ea"/>
            </a:endParaRPr>
          </a:p>
          <a:p>
            <a:pPr>
              <a:lnSpc>
                <a:spcPct val="100000"/>
              </a:lnSpc>
            </a:pPr>
            <a:r>
              <a:rPr lang="ja-JP" altLang="en-US" sz="1000" b="0" dirty="0" smtClean="0">
                <a:latin typeface="+mn-ea"/>
              </a:rPr>
              <a:t>本部員　　　国家公安委員会委員長、 内閣府特命担当大臣（金融）、</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総務大臣、  法務大臣、  文部科学大臣、</a:t>
            </a:r>
            <a:endParaRPr lang="en-US" altLang="ja-JP" sz="1000" b="0" dirty="0" smtClean="0">
              <a:latin typeface="+mn-ea"/>
            </a:endParaRPr>
          </a:p>
          <a:p>
            <a:pPr>
              <a:lnSpc>
                <a:spcPct val="100000"/>
              </a:lnSpc>
            </a:pPr>
            <a:r>
              <a:rPr lang="ja-JP" altLang="en-US" sz="1000" b="0" dirty="0">
                <a:latin typeface="+mn-ea"/>
              </a:rPr>
              <a:t>　</a:t>
            </a:r>
            <a:r>
              <a:rPr lang="ja-JP" altLang="en-US" sz="1000" b="0" dirty="0" smtClean="0">
                <a:latin typeface="+mn-ea"/>
              </a:rPr>
              <a:t>　　　　　  農林水産大臣、  経済産業大臣、</a:t>
            </a:r>
            <a:r>
              <a:rPr lang="en-US" altLang="ja-JP" sz="1000" b="0" dirty="0" smtClean="0">
                <a:latin typeface="+mn-ea"/>
              </a:rPr>
              <a:t>  </a:t>
            </a:r>
            <a:r>
              <a:rPr lang="ja-JP" altLang="en-US" sz="1000" b="0" dirty="0" smtClean="0">
                <a:latin typeface="+mn-ea"/>
              </a:rPr>
              <a:t>国土交通大臣</a:t>
            </a:r>
            <a:endParaRPr lang="en-US" altLang="ja-JP" sz="1000" b="0" dirty="0" smtClean="0">
              <a:latin typeface="+mn-ea"/>
            </a:endParaRPr>
          </a:p>
          <a:p>
            <a:r>
              <a:rPr lang="ja-JP" altLang="en-US" sz="1100" dirty="0"/>
              <a:t>　</a:t>
            </a:r>
            <a:r>
              <a:rPr lang="ja-JP" altLang="en-US" sz="1100" dirty="0" smtClean="0"/>
              <a:t>　　　　　</a:t>
            </a:r>
            <a:endParaRPr lang="en-US" altLang="ja-JP" sz="1100" dirty="0" smtClean="0"/>
          </a:p>
          <a:p>
            <a:endParaRPr lang="ja-JP" altLang="en-US" sz="1100" dirty="0"/>
          </a:p>
        </p:txBody>
      </p:sp>
      <p:sp>
        <p:nvSpPr>
          <p:cNvPr id="10" name="テキスト ボックス 9"/>
          <p:cNvSpPr txBox="1"/>
          <p:nvPr/>
        </p:nvSpPr>
        <p:spPr>
          <a:xfrm>
            <a:off x="1849452" y="9541853"/>
            <a:ext cx="4517898" cy="195814"/>
          </a:xfrm>
          <a:prstGeom prst="rect">
            <a:avLst/>
          </a:prstGeom>
          <a:noFill/>
        </p:spPr>
        <p:txBody>
          <a:bodyPr wrap="square" lIns="36000" tIns="36000" rIns="36000" bIns="36000" rtlCol="0" anchor="ctr" anchorCtr="0">
            <a:spAutoFit/>
          </a:bodyPr>
          <a:lstStyle/>
          <a:p>
            <a:pPr algn="r">
              <a:spcBef>
                <a:spcPts val="0"/>
              </a:spcBef>
              <a:buSzPct val="100000"/>
            </a:pPr>
            <a:r>
              <a:rPr kumimoji="1" lang="ja-JP" altLang="en-US" sz="800" dirty="0" smtClean="0"/>
              <a:t>（注）「第１回ギャンブル等依存症対策推進本部会合」配布資料をもとに作成</a:t>
            </a:r>
          </a:p>
        </p:txBody>
      </p:sp>
    </p:spTree>
    <p:extLst>
      <p:ext uri="{BB962C8B-B14F-4D97-AF65-F5344CB8AC3E}">
        <p14:creationId xmlns:p14="http://schemas.microsoft.com/office/powerpoint/2010/main" val="2854906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42</a:t>
            </a:fld>
            <a:endParaRPr lang="ja-JP" altLang="en-US" dirty="0">
              <a:solidFill>
                <a:prstClr val="black"/>
              </a:solidFill>
            </a:endParaRPr>
          </a:p>
        </p:txBody>
      </p:sp>
      <p:sp>
        <p:nvSpPr>
          <p:cNvPr id="3" name="テキスト プレースホルダー 2"/>
          <p:cNvSpPr>
            <a:spLocks noGrp="1"/>
          </p:cNvSpPr>
          <p:nvPr>
            <p:ph type="body" sz="quarter" idx="11"/>
          </p:nvPr>
        </p:nvSpPr>
        <p:spPr>
          <a:xfrm>
            <a:off x="207264" y="1296638"/>
            <a:ext cx="6425184" cy="434848"/>
          </a:xfrm>
        </p:spPr>
        <p:txBody>
          <a:bodyPr>
            <a:normAutofit/>
          </a:bodyPr>
          <a:lstStyle/>
          <a:p>
            <a:r>
              <a:rPr lang="ja-JP" altLang="en-US" sz="1100" b="1" dirty="0" smtClean="0"/>
              <a:t>３－２－２．府</a:t>
            </a:r>
            <a:r>
              <a:rPr lang="ja-JP" altLang="en-US" sz="1100" b="1" dirty="0"/>
              <a:t>市の基本的な</a:t>
            </a:r>
            <a:r>
              <a:rPr lang="ja-JP" altLang="en-US" sz="1100" b="1" dirty="0" smtClean="0"/>
              <a:t>考え方</a:t>
            </a:r>
            <a:endParaRPr lang="ja-JP" altLang="en-US" sz="11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14" name="正方形/長方形 13"/>
          <p:cNvSpPr/>
          <p:nvPr/>
        </p:nvSpPr>
        <p:spPr bwMode="gray">
          <a:xfrm>
            <a:off x="1626791" y="2284823"/>
            <a:ext cx="4792094" cy="10839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総合的な施策の策定と実施</a:t>
            </a:r>
          </a:p>
          <a:p>
            <a:pPr marL="357188" indent="-174625">
              <a:spcBef>
                <a:spcPts val="600"/>
              </a:spcBef>
              <a:buFont typeface="Wingdings" panose="05000000000000000000" pitchFamily="2" charset="2"/>
              <a:buChar char="Ø"/>
            </a:pPr>
            <a:r>
              <a:rPr lang="ja-JP" altLang="en-US" sz="900" dirty="0" smtClean="0">
                <a:solidFill>
                  <a:prstClr val="black"/>
                </a:solidFill>
              </a:rPr>
              <a:t>ＩＲ整備法による規制（入場規制、広告・勧誘の制限等）</a:t>
            </a:r>
          </a:p>
          <a:p>
            <a:pPr marL="357188" indent="-174625">
              <a:spcBef>
                <a:spcPts val="600"/>
              </a:spcBef>
              <a:buFont typeface="Wingdings" panose="05000000000000000000" pitchFamily="2" charset="2"/>
              <a:buChar char="Ø"/>
            </a:pPr>
            <a:r>
              <a:rPr lang="ja-JP" altLang="en-US" sz="900" dirty="0" smtClean="0">
                <a:solidFill>
                  <a:prstClr val="black"/>
                </a:solidFill>
              </a:rPr>
              <a:t>ギャンブル等依存症に関する</a:t>
            </a:r>
            <a:r>
              <a:rPr lang="ja-JP" altLang="en-US" sz="900" dirty="0">
                <a:solidFill>
                  <a:prstClr val="black"/>
                </a:solidFill>
              </a:rPr>
              <a:t>全国の</a:t>
            </a:r>
            <a:r>
              <a:rPr lang="ja-JP" altLang="en-US" sz="900" dirty="0" smtClean="0">
                <a:solidFill>
                  <a:prstClr val="black"/>
                </a:solidFill>
              </a:rPr>
              <a:t>実態調査</a:t>
            </a:r>
          </a:p>
          <a:p>
            <a:pPr marL="357188" indent="-174625">
              <a:spcBef>
                <a:spcPts val="600"/>
              </a:spcBef>
              <a:buFont typeface="Wingdings" panose="05000000000000000000" pitchFamily="2" charset="2"/>
              <a:buChar char="Ø"/>
            </a:pPr>
            <a:r>
              <a:rPr lang="ja-JP" altLang="en-US" sz="900" dirty="0" smtClean="0">
                <a:solidFill>
                  <a:prstClr val="black"/>
                </a:solidFill>
              </a:rPr>
              <a:t>地方等が実施する対策への専門技術的助言や財政支援</a:t>
            </a:r>
          </a:p>
          <a:p>
            <a:pPr marL="357188" indent="-174625">
              <a:spcBef>
                <a:spcPts val="600"/>
              </a:spcBef>
              <a:buFont typeface="Wingdings" panose="05000000000000000000" pitchFamily="2" charset="2"/>
              <a:buChar char="Ø"/>
            </a:pPr>
            <a:r>
              <a:rPr lang="ja-JP" altLang="en-US" sz="900" dirty="0" smtClean="0">
                <a:solidFill>
                  <a:prstClr val="black"/>
                </a:solidFill>
              </a:rPr>
              <a:t>専門治療プログラムの開発と効果検証、治療体制の強化　</a:t>
            </a:r>
            <a:r>
              <a:rPr lang="ja-JP" altLang="en-US" sz="900" dirty="0">
                <a:solidFill>
                  <a:prstClr val="black"/>
                </a:solidFill>
              </a:rPr>
              <a:t>等</a:t>
            </a:r>
          </a:p>
        </p:txBody>
      </p:sp>
      <p:sp>
        <p:nvSpPr>
          <p:cNvPr id="18" name="正方形/長方形 17"/>
          <p:cNvSpPr/>
          <p:nvPr/>
        </p:nvSpPr>
        <p:spPr bwMode="gray">
          <a:xfrm>
            <a:off x="451949" y="2292402"/>
            <a:ext cx="1123147" cy="10763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国</a:t>
            </a:r>
          </a:p>
        </p:txBody>
      </p:sp>
      <p:sp>
        <p:nvSpPr>
          <p:cNvPr id="21" name="正方形/長方形 20"/>
          <p:cNvSpPr/>
          <p:nvPr/>
        </p:nvSpPr>
        <p:spPr bwMode="gray">
          <a:xfrm>
            <a:off x="451948" y="3412848"/>
            <a:ext cx="1123147" cy="147085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自治体</a:t>
            </a:r>
            <a:endParaRPr lang="en-US" altLang="ja-JP" sz="1100" b="1" dirty="0">
              <a:solidFill>
                <a:prstClr val="black"/>
              </a:solidFill>
            </a:endParaRPr>
          </a:p>
          <a:p>
            <a:pPr algn="ctr">
              <a:buFont typeface="Wingdings 2" pitchFamily="18" charset="2"/>
              <a:buNone/>
            </a:pPr>
            <a:r>
              <a:rPr lang="ja-JP" altLang="en-US" sz="1100" b="1" dirty="0">
                <a:solidFill>
                  <a:prstClr val="black"/>
                </a:solidFill>
              </a:rPr>
              <a:t>（府市</a:t>
            </a:r>
            <a:r>
              <a:rPr lang="ja-JP" altLang="en-US" sz="1100" b="1" dirty="0" smtClean="0">
                <a:solidFill>
                  <a:prstClr val="black"/>
                </a:solidFill>
              </a:rPr>
              <a:t>・</a:t>
            </a:r>
            <a:endParaRPr lang="en-US" altLang="ja-JP" sz="1100" b="1" dirty="0" smtClean="0">
              <a:solidFill>
                <a:prstClr val="black"/>
              </a:solidFill>
            </a:endParaRPr>
          </a:p>
          <a:p>
            <a:pPr algn="ctr">
              <a:buFont typeface="Wingdings 2" pitchFamily="18" charset="2"/>
              <a:buNone/>
            </a:pPr>
            <a:r>
              <a:rPr lang="ja-JP" altLang="en-US" sz="1100" b="1" dirty="0" smtClean="0">
                <a:solidFill>
                  <a:prstClr val="black"/>
                </a:solidFill>
              </a:rPr>
              <a:t>関係</a:t>
            </a:r>
            <a:r>
              <a:rPr lang="ja-JP" altLang="en-US" sz="1100" b="1" dirty="0">
                <a:solidFill>
                  <a:prstClr val="black"/>
                </a:solidFill>
              </a:rPr>
              <a:t>機関）</a:t>
            </a:r>
            <a:endParaRPr lang="ja-JP" altLang="en-US" sz="1100" b="1" dirty="0" smtClean="0">
              <a:solidFill>
                <a:prstClr val="black"/>
              </a:solidFill>
            </a:endParaRPr>
          </a:p>
        </p:txBody>
      </p:sp>
      <p:sp>
        <p:nvSpPr>
          <p:cNvPr id="22" name="正方形/長方形 21"/>
          <p:cNvSpPr/>
          <p:nvPr/>
        </p:nvSpPr>
        <p:spPr bwMode="gray">
          <a:xfrm>
            <a:off x="1626791" y="3412848"/>
            <a:ext cx="4792094" cy="147085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a:t>地域の実情に応じた施策の策定と実施</a:t>
            </a:r>
          </a:p>
          <a:p>
            <a:pPr marL="357188" indent="-174625">
              <a:spcBef>
                <a:spcPts val="600"/>
              </a:spcBef>
              <a:buFont typeface="Wingdings" panose="05000000000000000000" pitchFamily="2" charset="2"/>
              <a:buChar char="Ø"/>
            </a:pPr>
            <a:r>
              <a:rPr lang="ja-JP" altLang="en-US" sz="900" dirty="0" smtClean="0"/>
              <a:t>地域の実態把握</a:t>
            </a:r>
            <a:endParaRPr lang="en-US" altLang="ja-JP" sz="900" dirty="0" smtClean="0"/>
          </a:p>
          <a:p>
            <a:pPr marL="357188" indent="-174625">
              <a:spcBef>
                <a:spcPts val="600"/>
              </a:spcBef>
              <a:buFont typeface="Wingdings" panose="05000000000000000000" pitchFamily="2" charset="2"/>
              <a:buChar char="Ø"/>
            </a:pPr>
            <a:r>
              <a:rPr lang="ja-JP" altLang="en-US" sz="900" dirty="0"/>
              <a:t>青少年への対応を強化（予防啓発等</a:t>
            </a:r>
            <a:r>
              <a:rPr lang="ja-JP" altLang="en-US" sz="900" dirty="0" smtClean="0"/>
              <a:t>）</a:t>
            </a:r>
            <a:endParaRPr lang="en-US" altLang="ja-JP" sz="900" dirty="0" smtClean="0"/>
          </a:p>
          <a:p>
            <a:pPr marL="357188" indent="-174625">
              <a:spcBef>
                <a:spcPts val="600"/>
              </a:spcBef>
              <a:buFont typeface="Wingdings" panose="05000000000000000000" pitchFamily="2" charset="2"/>
              <a:buChar char="Ø"/>
            </a:pPr>
            <a:r>
              <a:rPr lang="ja-JP" altLang="en-US" sz="900" dirty="0"/>
              <a:t>治療体制の強化、相談支援体制の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関係機関のネットワークの</a:t>
            </a:r>
            <a:r>
              <a:rPr lang="ja-JP" altLang="en-US" sz="900" dirty="0" smtClean="0"/>
              <a:t>充実</a:t>
            </a:r>
            <a:endParaRPr lang="en-US" altLang="ja-JP" sz="900" dirty="0" smtClean="0"/>
          </a:p>
          <a:p>
            <a:pPr marL="357188" indent="-174625">
              <a:spcBef>
                <a:spcPts val="600"/>
              </a:spcBef>
              <a:buFont typeface="Wingdings" panose="05000000000000000000" pitchFamily="2" charset="2"/>
              <a:buChar char="Ø"/>
            </a:pPr>
            <a:r>
              <a:rPr lang="ja-JP" altLang="en-US" sz="900" dirty="0"/>
              <a:t>公民パートナーシップの</a:t>
            </a:r>
            <a:r>
              <a:rPr lang="ja-JP" altLang="en-US" sz="900" dirty="0" smtClean="0"/>
              <a:t>構築</a:t>
            </a:r>
            <a:r>
              <a:rPr lang="ja-JP" altLang="en-US" sz="900" dirty="0"/>
              <a:t>　</a:t>
            </a:r>
            <a:endParaRPr lang="en-US" altLang="ja-JP" sz="900" dirty="0" smtClean="0"/>
          </a:p>
          <a:p>
            <a:pPr marL="357188" indent="-174625">
              <a:spcBef>
                <a:spcPts val="600"/>
              </a:spcBef>
              <a:buFont typeface="Wingdings" panose="05000000000000000000" pitchFamily="2" charset="2"/>
              <a:buChar char="Ø"/>
            </a:pPr>
            <a:r>
              <a:rPr lang="ja-JP" altLang="en-US" sz="900" dirty="0" smtClean="0"/>
              <a:t>Ｉ</a:t>
            </a:r>
            <a:r>
              <a:rPr lang="ja-JP" altLang="en-US" sz="900" dirty="0"/>
              <a:t>Ｒ</a:t>
            </a:r>
            <a:r>
              <a:rPr lang="ja-JP" altLang="en-US" sz="900" dirty="0" smtClean="0"/>
              <a:t>事業者への指導・助言　</a:t>
            </a:r>
            <a:r>
              <a:rPr lang="ja-JP" altLang="en-US" sz="900" dirty="0"/>
              <a:t>等</a:t>
            </a:r>
          </a:p>
        </p:txBody>
      </p:sp>
      <p:grpSp>
        <p:nvGrpSpPr>
          <p:cNvPr id="13" name="グループ化 12"/>
          <p:cNvGrpSpPr/>
          <p:nvPr/>
        </p:nvGrpSpPr>
        <p:grpSpPr>
          <a:xfrm>
            <a:off x="456243" y="1963245"/>
            <a:ext cx="5944326" cy="288000"/>
            <a:chOff x="524436" y="2016905"/>
            <a:chExt cx="5760000" cy="288000"/>
          </a:xfrm>
        </p:grpSpPr>
        <p:sp>
          <p:nvSpPr>
            <p:cNvPr id="24" name="正方形/長方形 23"/>
            <p:cNvSpPr/>
            <p:nvPr/>
          </p:nvSpPr>
          <p:spPr bwMode="gray">
            <a:xfrm>
              <a:off x="524436" y="2016905"/>
              <a:ext cx="1080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rPr>
                <a:t>実施主体</a:t>
              </a:r>
            </a:p>
          </p:txBody>
        </p:sp>
        <p:sp>
          <p:nvSpPr>
            <p:cNvPr id="25" name="正方形/長方形 24"/>
            <p:cNvSpPr/>
            <p:nvPr/>
          </p:nvSpPr>
          <p:spPr bwMode="gray">
            <a:xfrm>
              <a:off x="1676436" y="2016905"/>
              <a:ext cx="4608000" cy="288000"/>
            </a:xfrm>
            <a:prstGeom prst="rect">
              <a:avLst/>
            </a:prstGeom>
            <a:solidFill>
              <a:schemeClr val="bg1">
                <a:lumMod val="50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主な役割</a:t>
              </a:r>
              <a:endParaRPr lang="ja-JP" altLang="en-US" sz="1100" b="1" dirty="0">
                <a:solidFill>
                  <a:schemeClr val="bg1"/>
                </a:solidFill>
              </a:endParaRPr>
            </a:p>
          </p:txBody>
        </p:sp>
      </p:grpSp>
      <p:sp>
        <p:nvSpPr>
          <p:cNvPr id="17" name="正方形/長方形 16"/>
          <p:cNvSpPr/>
          <p:nvPr/>
        </p:nvSpPr>
        <p:spPr bwMode="gray">
          <a:xfrm>
            <a:off x="451948" y="4943939"/>
            <a:ext cx="1123147" cy="10397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prstClr val="black"/>
                </a:solidFill>
              </a:rPr>
              <a:t>ＩＲ事業者</a:t>
            </a:r>
          </a:p>
        </p:txBody>
      </p:sp>
      <p:sp>
        <p:nvSpPr>
          <p:cNvPr id="20" name="正方形/長方形 19"/>
          <p:cNvSpPr/>
          <p:nvPr/>
        </p:nvSpPr>
        <p:spPr bwMode="gray">
          <a:xfrm>
            <a:off x="1624494" y="4936651"/>
            <a:ext cx="4794391" cy="10494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spcBef>
                <a:spcPts val="600"/>
              </a:spcBef>
              <a:buFont typeface="Wingdings" panose="05000000000000000000" pitchFamily="2" charset="2"/>
              <a:buChar char="n"/>
            </a:pPr>
            <a:r>
              <a:rPr lang="ja-JP" altLang="en-US" sz="900" b="1" dirty="0" smtClean="0">
                <a:solidFill>
                  <a:prstClr val="black"/>
                </a:solidFill>
              </a:rPr>
              <a:t>事業</a:t>
            </a:r>
            <a:r>
              <a:rPr lang="ja-JP" altLang="en-US" sz="900" b="1" dirty="0">
                <a:solidFill>
                  <a:prstClr val="black"/>
                </a:solidFill>
              </a:rPr>
              <a:t>活動を行う上で必要な対策</a:t>
            </a:r>
          </a:p>
          <a:p>
            <a:pPr marL="357188" indent="-174625">
              <a:spcBef>
                <a:spcPts val="600"/>
              </a:spcBef>
              <a:buFont typeface="Wingdings" panose="05000000000000000000" pitchFamily="2" charset="2"/>
              <a:buChar char="Ø"/>
            </a:pPr>
            <a:r>
              <a:rPr lang="ja-JP" altLang="en-US" sz="900" dirty="0">
                <a:solidFill>
                  <a:prstClr val="black"/>
                </a:solidFill>
              </a:rPr>
              <a:t>ＩＲ整備法による規制の</a:t>
            </a:r>
            <a:r>
              <a:rPr lang="ja-JP" altLang="en-US" sz="900" dirty="0" smtClean="0">
                <a:solidFill>
                  <a:prstClr val="black"/>
                </a:solidFill>
              </a:rPr>
              <a:t>遵守</a:t>
            </a:r>
            <a:endParaRPr lang="en-US" altLang="ja-JP" sz="900" dirty="0" smtClean="0">
              <a:solidFill>
                <a:prstClr val="black"/>
              </a:solidFill>
            </a:endParaRPr>
          </a:p>
          <a:p>
            <a:pPr marL="357188" indent="-174625">
              <a:spcBef>
                <a:spcPts val="600"/>
              </a:spcBef>
              <a:buFont typeface="Wingdings" panose="05000000000000000000" pitchFamily="2" charset="2"/>
              <a:buChar char="Ø"/>
            </a:pPr>
            <a:r>
              <a:rPr lang="ja-JP" altLang="en-US" sz="900" dirty="0" smtClean="0">
                <a:solidFill>
                  <a:prstClr val="black"/>
                </a:solidFill>
              </a:rPr>
              <a:t>責任ある</a:t>
            </a:r>
            <a:r>
              <a:rPr lang="ja-JP" altLang="en-US" sz="900" dirty="0">
                <a:solidFill>
                  <a:prstClr val="black"/>
                </a:solidFill>
              </a:rPr>
              <a:t>ゲーミングのための措置</a:t>
            </a:r>
          </a:p>
          <a:p>
            <a:pPr marL="182563">
              <a:spcBef>
                <a:spcPts val="600"/>
              </a:spcBef>
            </a:pPr>
            <a:r>
              <a:rPr lang="ja-JP" altLang="en-US" sz="900" dirty="0" smtClean="0">
                <a:solidFill>
                  <a:prstClr val="black"/>
                </a:solidFill>
              </a:rPr>
              <a:t>　　　・ 早期</a:t>
            </a:r>
            <a:r>
              <a:rPr lang="ja-JP" altLang="en-US" sz="900" dirty="0">
                <a:solidFill>
                  <a:prstClr val="black"/>
                </a:solidFill>
              </a:rPr>
              <a:t>発見のための従業員教育の充実</a:t>
            </a:r>
          </a:p>
          <a:p>
            <a:pPr marL="182563">
              <a:spcBef>
                <a:spcPts val="600"/>
              </a:spcBef>
            </a:pPr>
            <a:r>
              <a:rPr lang="ja-JP" altLang="en-US" sz="900" dirty="0" smtClean="0">
                <a:solidFill>
                  <a:prstClr val="black"/>
                </a:solidFill>
              </a:rPr>
              <a:t>　　　・ 内部</a:t>
            </a:r>
            <a:r>
              <a:rPr lang="ja-JP" altLang="en-US" sz="900" dirty="0">
                <a:solidFill>
                  <a:prstClr val="black"/>
                </a:solidFill>
              </a:rPr>
              <a:t>管理規程の作成など、依存防止措置の</a:t>
            </a:r>
            <a:r>
              <a:rPr lang="ja-JP" altLang="en-US" sz="900" dirty="0" smtClean="0">
                <a:solidFill>
                  <a:prstClr val="black"/>
                </a:solidFill>
              </a:rPr>
              <a:t>徹底　</a:t>
            </a:r>
            <a:r>
              <a:rPr lang="en-US" altLang="ja-JP" sz="900" dirty="0" smtClean="0">
                <a:solidFill>
                  <a:prstClr val="black"/>
                </a:solidFill>
              </a:rPr>
              <a:t> </a:t>
            </a:r>
            <a:r>
              <a:rPr lang="ja-JP" altLang="en-US" sz="900" dirty="0" smtClean="0">
                <a:solidFill>
                  <a:prstClr val="black"/>
                </a:solidFill>
              </a:rPr>
              <a:t>等</a:t>
            </a:r>
            <a:endParaRPr lang="ja-JP" altLang="en-US" sz="900" dirty="0">
              <a:solidFill>
                <a:prstClr val="black"/>
              </a:solidFill>
            </a:endParaRPr>
          </a:p>
        </p:txBody>
      </p:sp>
      <p:sp>
        <p:nvSpPr>
          <p:cNvPr id="19" name="正方形/長方形 18"/>
          <p:cNvSpPr/>
          <p:nvPr/>
        </p:nvSpPr>
        <p:spPr bwMode="gray">
          <a:xfrm>
            <a:off x="439143" y="6241763"/>
            <a:ext cx="5961426" cy="19396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t>ギャンブル等</a:t>
            </a:r>
            <a:r>
              <a:rPr lang="ja-JP" altLang="en-US" sz="1000" dirty="0"/>
              <a:t>依存症は適切な治療と支援により、回復が十分可能とされながら</a:t>
            </a:r>
            <a:r>
              <a:rPr lang="ja-JP" altLang="en-US" sz="1000" dirty="0" smtClean="0"/>
              <a:t>も、予防のための教育や、基本的な知識の普及が不十分であり、必要</a:t>
            </a:r>
            <a:r>
              <a:rPr lang="ja-JP" altLang="en-US" sz="1000" dirty="0"/>
              <a:t>な</a:t>
            </a:r>
            <a:r>
              <a:rPr lang="ja-JP" altLang="en-US" sz="1000" dirty="0" smtClean="0"/>
              <a:t>治療および支援につなげられていない</a:t>
            </a:r>
            <a:r>
              <a:rPr lang="ja-JP" altLang="en-US" sz="1000" dirty="0"/>
              <a:t>依存症患者</a:t>
            </a:r>
            <a:r>
              <a:rPr lang="ja-JP" altLang="en-US" sz="1000" dirty="0" smtClean="0"/>
              <a:t>も存在　する。</a:t>
            </a:r>
            <a:endParaRPr lang="ja-JP" altLang="en-US" sz="1000" dirty="0"/>
          </a:p>
          <a:p>
            <a:pPr marL="257175" indent="-171450">
              <a:spcBef>
                <a:spcPts val="600"/>
              </a:spcBef>
              <a:buFont typeface="Wingdings" panose="05000000000000000000" pitchFamily="2" charset="2"/>
              <a:buChar char="n"/>
            </a:pPr>
            <a:r>
              <a:rPr lang="ja-JP" altLang="en-US" sz="1000" dirty="0" smtClean="0"/>
              <a:t>府市では、依存症</a:t>
            </a:r>
            <a:r>
              <a:rPr lang="ja-JP" altLang="en-US" sz="1000" dirty="0"/>
              <a:t>対策のトップランナーをめざし</a:t>
            </a:r>
            <a:r>
              <a:rPr lang="ja-JP" altLang="en-US" sz="1000" dirty="0" smtClean="0"/>
              <a:t>、発症</a:t>
            </a:r>
            <a:r>
              <a:rPr lang="ja-JP" altLang="en-US" sz="1000" dirty="0"/>
              <a:t>・進行・再発の各段階に応じた、防止・回復のための対策について、世界の先進事例に加え、大阪独自の対策をミックス</a:t>
            </a:r>
            <a:r>
              <a:rPr lang="ja-JP" altLang="en-US" sz="1000" dirty="0" smtClean="0"/>
              <a:t>した総合的かつシームレスな取組み</a:t>
            </a:r>
            <a:r>
              <a:rPr lang="ja-JP" altLang="en-US" sz="1000" dirty="0"/>
              <a:t>（大阪モデル</a:t>
            </a:r>
            <a:r>
              <a:rPr lang="ja-JP" altLang="en-US" sz="1000" dirty="0" smtClean="0"/>
              <a:t>）を構築する。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国のギャンブル</a:t>
            </a:r>
            <a:r>
              <a:rPr lang="ja-JP" altLang="en-US" sz="1000" dirty="0"/>
              <a:t>等</a:t>
            </a:r>
            <a:r>
              <a:rPr lang="ja-JP" altLang="en-US" sz="1000" dirty="0" smtClean="0"/>
              <a:t>依存症対策</a:t>
            </a:r>
            <a:r>
              <a:rPr lang="ja-JP" altLang="en-US" sz="1000" dirty="0"/>
              <a:t>推進基本</a:t>
            </a:r>
            <a:r>
              <a:rPr lang="ja-JP" altLang="en-US" sz="1000" dirty="0" smtClean="0"/>
              <a:t>計画を踏まえ作成する推進計画及びＩＲ整備法の規定により作成する区域整備計画に基づき、対策を着実に実施する。</a:t>
            </a:r>
            <a:endParaRPr lang="en-US" altLang="ja-JP" sz="1000" dirty="0" smtClean="0"/>
          </a:p>
          <a:p>
            <a:pPr marL="257175" indent="-171450">
              <a:spcBef>
                <a:spcPts val="600"/>
              </a:spcBef>
              <a:buFont typeface="Wingdings" panose="05000000000000000000" pitchFamily="2" charset="2"/>
              <a:buChar char="n"/>
            </a:pPr>
            <a:r>
              <a:rPr lang="ja-JP" altLang="en-US" sz="1000" dirty="0" smtClean="0"/>
              <a:t>ＩＲ実現を契機に、カジノにとどまらず、他のギャンブル・遊技等に起因する依存症を含め、有効なギャンブル等依存症対策を講じる。</a:t>
            </a:r>
            <a:endParaRPr lang="ja-JP" altLang="en-US" sz="1000" dirty="0"/>
          </a:p>
        </p:txBody>
      </p:sp>
      <p:sp>
        <p:nvSpPr>
          <p:cNvPr id="27" name="テキスト プレースホルダー 2"/>
          <p:cNvSpPr txBox="1">
            <a:spLocks/>
          </p:cNvSpPr>
          <p:nvPr/>
        </p:nvSpPr>
        <p:spPr bwMode="gray">
          <a:xfrm>
            <a:off x="207264" y="6078432"/>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　基本的な考え方</a:t>
            </a:r>
            <a:endParaRPr lang="ja-JP" altLang="en-US" sz="1100" dirty="0"/>
          </a:p>
        </p:txBody>
      </p:sp>
      <p:sp>
        <p:nvSpPr>
          <p:cNvPr id="28" name="テキスト プレースホルダー 2"/>
          <p:cNvSpPr txBox="1">
            <a:spLocks/>
          </p:cNvSpPr>
          <p:nvPr/>
        </p:nvSpPr>
        <p:spPr bwMode="gray">
          <a:xfrm>
            <a:off x="207264" y="1759520"/>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　国・自治体（府市、関係機関）・ＩＲ事業者の役割</a:t>
            </a:r>
            <a:endParaRPr lang="ja-JP" altLang="en-US" sz="1100" dirty="0"/>
          </a:p>
        </p:txBody>
      </p:sp>
      <p:sp>
        <p:nvSpPr>
          <p:cNvPr id="26" name="テキスト プレースホルダー 2"/>
          <p:cNvSpPr txBox="1">
            <a:spLocks/>
          </p:cNvSpPr>
          <p:nvPr/>
        </p:nvSpPr>
        <p:spPr bwMode="gray">
          <a:xfrm>
            <a:off x="207264" y="8273783"/>
            <a:ext cx="6425184" cy="26432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③　ギャンブル等依存症対策研究会の設置・運営</a:t>
            </a:r>
            <a:endParaRPr lang="ja-JP" altLang="en-US" sz="1100" dirty="0"/>
          </a:p>
        </p:txBody>
      </p:sp>
      <p:sp>
        <p:nvSpPr>
          <p:cNvPr id="29" name="正方形/長方形 28"/>
          <p:cNvSpPr/>
          <p:nvPr/>
        </p:nvSpPr>
        <p:spPr bwMode="gray">
          <a:xfrm>
            <a:off x="390733" y="8300180"/>
            <a:ext cx="6058245" cy="160582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latin typeface="+mn-ea"/>
              </a:rPr>
              <a:t>府市</a:t>
            </a:r>
            <a:r>
              <a:rPr lang="ja-JP" altLang="en-US" sz="1000" dirty="0">
                <a:latin typeface="+mn-ea"/>
              </a:rPr>
              <a:t>では</a:t>
            </a:r>
            <a:r>
              <a:rPr lang="ja-JP" altLang="en-US" sz="1000" dirty="0" smtClean="0">
                <a:latin typeface="+mn-ea"/>
              </a:rPr>
              <a:t>、</a:t>
            </a:r>
            <a:r>
              <a:rPr lang="ja-JP" altLang="en-US" sz="1000" dirty="0" smtClean="0">
                <a:latin typeface="+mn-ea"/>
                <a:cs typeface="Meiryo UI" panose="020B0604030504040204" pitchFamily="50" charset="-128"/>
              </a:rPr>
              <a:t>依存症</a:t>
            </a:r>
            <a:r>
              <a:rPr lang="ja-JP" altLang="en-US" sz="1000" dirty="0">
                <a:latin typeface="+mn-ea"/>
                <a:cs typeface="Meiryo UI" panose="020B0604030504040204" pitchFamily="50" charset="-128"/>
              </a:rPr>
              <a:t>抑制のための「大阪モデル</a:t>
            </a:r>
            <a:r>
              <a:rPr lang="ja-JP" altLang="en-US" sz="1000" dirty="0" smtClean="0">
                <a:latin typeface="+mn-ea"/>
                <a:cs typeface="Meiryo UI" panose="020B0604030504040204" pitchFamily="50" charset="-128"/>
              </a:rPr>
              <a:t>」の構築</a:t>
            </a:r>
            <a:r>
              <a:rPr lang="ja-JP" altLang="en-US" sz="1000" dirty="0">
                <a:latin typeface="+mn-ea"/>
                <a:cs typeface="Meiryo UI" panose="020B0604030504040204" pitchFamily="50" charset="-128"/>
              </a:rPr>
              <a:t>に</a:t>
            </a:r>
            <a:r>
              <a:rPr lang="ja-JP" altLang="en-US" sz="1000" dirty="0" smtClean="0">
                <a:latin typeface="+mn-ea"/>
                <a:cs typeface="Meiryo UI" panose="020B0604030504040204" pitchFamily="50" charset="-128"/>
              </a:rPr>
              <a:t>向けて、「大阪の実態把握に向けた調査」、「大阪でのあるべき依存症対策」、「</a:t>
            </a:r>
            <a:r>
              <a:rPr lang="en-US" altLang="ja-JP" sz="1000" dirty="0">
                <a:latin typeface="+mn-ea"/>
                <a:cs typeface="Meiryo UI" panose="020B0604030504040204" pitchFamily="50" charset="-128"/>
              </a:rPr>
              <a:t>ICT</a:t>
            </a:r>
            <a:r>
              <a:rPr lang="ja-JP" altLang="en-US" sz="1000" dirty="0" smtClean="0">
                <a:latin typeface="+mn-ea"/>
                <a:cs typeface="Meiryo UI" panose="020B0604030504040204" pitchFamily="50" charset="-128"/>
              </a:rPr>
              <a:t>技術の進歩も踏まえた先進的な依存症対策」の３つのテーマについて調査・研究</a:t>
            </a:r>
            <a:r>
              <a:rPr lang="ja-JP" altLang="en-US" sz="1000" dirty="0">
                <a:latin typeface="+mn-ea"/>
                <a:cs typeface="Meiryo UI" panose="020B0604030504040204" pitchFamily="50" charset="-128"/>
              </a:rPr>
              <a:t>を行うことを目的に</a:t>
            </a:r>
            <a:r>
              <a:rPr lang="ja-JP" altLang="en-US" sz="1000" dirty="0" smtClean="0">
                <a:latin typeface="+mn-ea"/>
                <a:cs typeface="Meiryo UI" panose="020B0604030504040204" pitchFamily="50" charset="-128"/>
              </a:rPr>
              <a:t>、</a:t>
            </a:r>
            <a:r>
              <a:rPr lang="ja-JP" altLang="ja-JP" sz="1000" dirty="0" smtClean="0">
                <a:latin typeface="+mn-ea"/>
              </a:rPr>
              <a:t>学</a:t>
            </a:r>
            <a:r>
              <a:rPr lang="ja-JP" altLang="ja-JP" sz="1000" dirty="0">
                <a:latin typeface="+mn-ea"/>
              </a:rPr>
              <a:t>識者・医療従事者に加え、依存症者の家族や民間支援機関等で構成</a:t>
            </a:r>
            <a:r>
              <a:rPr lang="ja-JP" altLang="ja-JP" sz="1000" dirty="0" smtClean="0">
                <a:latin typeface="+mn-ea"/>
              </a:rPr>
              <a:t>する</a:t>
            </a:r>
            <a:r>
              <a:rPr lang="ja-JP" altLang="en-US" sz="1000" dirty="0" smtClean="0">
                <a:latin typeface="+mn-ea"/>
              </a:rPr>
              <a:t>ギャンブル等</a:t>
            </a:r>
            <a:r>
              <a:rPr lang="ja-JP" altLang="ja-JP" sz="1000" dirty="0" smtClean="0">
                <a:latin typeface="+mn-ea"/>
              </a:rPr>
              <a:t>依存症</a:t>
            </a:r>
            <a:r>
              <a:rPr lang="ja-JP" altLang="ja-JP" sz="1000" dirty="0">
                <a:latin typeface="+mn-ea"/>
              </a:rPr>
              <a:t>対策研究会を設置</a:t>
            </a:r>
            <a:r>
              <a:rPr lang="ja-JP" altLang="en-US" sz="1000" dirty="0">
                <a:latin typeface="+mn-ea"/>
              </a:rPr>
              <a:t>・</a:t>
            </a:r>
            <a:r>
              <a:rPr lang="ja-JP" altLang="en-US" sz="1000" dirty="0" smtClean="0">
                <a:latin typeface="+mn-ea"/>
              </a:rPr>
              <a:t>運営している。</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研究会での調査・研究を踏まえ、海外の先進事例も参考に独自に想定される取組みや事業者に求める対策を整理した。</a:t>
            </a:r>
            <a:endParaRPr lang="en-US" altLang="ja-JP" sz="1000" dirty="0" smtClean="0">
              <a:latin typeface="+mn-ea"/>
            </a:endParaRPr>
          </a:p>
          <a:p>
            <a:pPr marL="257175" indent="-171450">
              <a:spcBef>
                <a:spcPts val="600"/>
              </a:spcBef>
              <a:buFont typeface="Wingdings" panose="05000000000000000000" pitchFamily="2" charset="2"/>
              <a:buChar char="n"/>
            </a:pPr>
            <a:r>
              <a:rPr lang="ja-JP" altLang="en-US" sz="1000" dirty="0" smtClean="0">
                <a:latin typeface="+mn-ea"/>
              </a:rPr>
              <a:t>引き続き、</a:t>
            </a:r>
            <a:r>
              <a:rPr lang="en-US" altLang="ja-JP" sz="1000" dirty="0">
                <a:latin typeface="+mn-ea"/>
                <a:cs typeface="Meiryo UI" panose="020B0604030504040204" pitchFamily="50" charset="-128"/>
              </a:rPr>
              <a:t> ICT</a:t>
            </a:r>
            <a:r>
              <a:rPr lang="ja-JP" altLang="en-US" sz="1000" dirty="0" smtClean="0">
                <a:latin typeface="+mn-ea"/>
              </a:rPr>
              <a:t>技術を活用した依存症対策や有用な実態把握のあり方について、調査・研究を深めていく。</a:t>
            </a:r>
            <a:endParaRPr lang="ja-JP" altLang="en-US" sz="1000" dirty="0">
              <a:latin typeface="+mn-ea"/>
            </a:endParaRPr>
          </a:p>
        </p:txBody>
      </p:sp>
    </p:spTree>
    <p:extLst>
      <p:ext uri="{BB962C8B-B14F-4D97-AF65-F5344CB8AC3E}">
        <p14:creationId xmlns:p14="http://schemas.microsoft.com/office/powerpoint/2010/main" val="207243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2" name="直線コネクタ 11"/>
          <p:cNvCxnSpPr/>
          <p:nvPr/>
        </p:nvCxnSpPr>
        <p:spPr>
          <a:xfrm>
            <a:off x="392966" y="514880"/>
            <a:ext cx="47482" cy="90070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42271" y="952384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02211" y="783023"/>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42211" y="783023"/>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sp>
        <p:nvSpPr>
          <p:cNvPr id="32" name="正方形/長方形 31"/>
          <p:cNvSpPr/>
          <p:nvPr/>
        </p:nvSpPr>
        <p:spPr bwMode="gray">
          <a:xfrm>
            <a:off x="570211" y="1107023"/>
            <a:ext cx="360000" cy="3205061"/>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1</a:t>
            </a:r>
            <a:endParaRPr lang="ja-JP" altLang="en-US" sz="1050" b="1" dirty="0" smtClean="0">
              <a:solidFill>
                <a:prstClr val="black"/>
              </a:solidFill>
            </a:endParaRPr>
          </a:p>
        </p:txBody>
      </p:sp>
      <p:sp>
        <p:nvSpPr>
          <p:cNvPr id="33" name="正方形/長方形 32"/>
          <p:cNvSpPr/>
          <p:nvPr/>
        </p:nvSpPr>
        <p:spPr bwMode="gray">
          <a:xfrm>
            <a:off x="1002211" y="1107022"/>
            <a:ext cx="1368000" cy="319689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教育</a:t>
            </a:r>
            <a:r>
              <a:rPr lang="ja-JP" altLang="en-US" sz="1000" b="1" dirty="0" smtClean="0">
                <a:solidFill>
                  <a:prstClr val="black"/>
                </a:solidFill>
              </a:rPr>
              <a:t>の振興等</a:t>
            </a:r>
          </a:p>
        </p:txBody>
      </p:sp>
      <p:sp>
        <p:nvSpPr>
          <p:cNvPr id="34" name="正方形/長方形 33"/>
          <p:cNvSpPr/>
          <p:nvPr/>
        </p:nvSpPr>
        <p:spPr bwMode="gray">
          <a:xfrm>
            <a:off x="2442211" y="1107022"/>
            <a:ext cx="1008000" cy="122706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学校</a:t>
            </a:r>
            <a:r>
              <a:rPr lang="ja-JP" altLang="en-US" sz="1000" dirty="0">
                <a:solidFill>
                  <a:prstClr val="black"/>
                </a:solidFill>
              </a:rPr>
              <a:t>教育</a:t>
            </a:r>
            <a:endParaRPr lang="ja-JP" altLang="en-US" sz="1000" dirty="0" smtClean="0">
              <a:solidFill>
                <a:prstClr val="black"/>
              </a:solidFill>
            </a:endParaRPr>
          </a:p>
        </p:txBody>
      </p:sp>
      <p:sp>
        <p:nvSpPr>
          <p:cNvPr id="27" name="正方形/長方形 26"/>
          <p:cNvSpPr/>
          <p:nvPr/>
        </p:nvSpPr>
        <p:spPr bwMode="gray">
          <a:xfrm>
            <a:off x="576935" y="4367032"/>
            <a:ext cx="360000" cy="99034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050" b="1" dirty="0">
                <a:solidFill>
                  <a:prstClr val="black"/>
                </a:solidFill>
              </a:rPr>
              <a:t>2</a:t>
            </a:r>
            <a:endParaRPr lang="ja-JP" altLang="en-US" sz="1050" b="1" dirty="0" smtClean="0">
              <a:solidFill>
                <a:prstClr val="black"/>
              </a:solidFill>
            </a:endParaRPr>
          </a:p>
        </p:txBody>
      </p:sp>
      <p:sp>
        <p:nvSpPr>
          <p:cNvPr id="31" name="正方形/長方形 30"/>
          <p:cNvSpPr/>
          <p:nvPr/>
        </p:nvSpPr>
        <p:spPr bwMode="gray">
          <a:xfrm>
            <a:off x="1008935" y="4358862"/>
            <a:ext cx="1368000" cy="99851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ギャンブル等依存症の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予防</a:t>
            </a:r>
            <a:r>
              <a:rPr lang="ja-JP" altLang="en-US" sz="1000" b="1" dirty="0">
                <a:solidFill>
                  <a:prstClr val="black"/>
                </a:solidFill>
              </a:rPr>
              <a:t>等</a:t>
            </a:r>
            <a:r>
              <a:rPr lang="ja-JP" altLang="en-US" sz="1000" b="1" dirty="0" smtClean="0">
                <a:solidFill>
                  <a:prstClr val="black"/>
                </a:solidFill>
              </a:rPr>
              <a:t>に資する</a:t>
            </a:r>
            <a:endParaRPr lang="en-US" altLang="ja-JP" sz="1000" b="1" dirty="0" smtClean="0">
              <a:solidFill>
                <a:prstClr val="black"/>
              </a:solidFill>
            </a:endParaRPr>
          </a:p>
          <a:p>
            <a:pPr algn="ctr">
              <a:buFont typeface="Wingdings 2" pitchFamily="18" charset="2"/>
              <a:buNone/>
            </a:pPr>
            <a:r>
              <a:rPr lang="ja-JP" altLang="en-US" sz="1000" b="1" dirty="0">
                <a:solidFill>
                  <a:prstClr val="black"/>
                </a:solidFill>
              </a:rPr>
              <a:t>事業</a:t>
            </a:r>
            <a:r>
              <a:rPr lang="ja-JP" altLang="en-US" sz="1000" b="1" dirty="0" smtClean="0">
                <a:solidFill>
                  <a:prstClr val="black"/>
                </a:solidFill>
              </a:rPr>
              <a:t>の</a:t>
            </a:r>
            <a:r>
              <a:rPr lang="ja-JP" altLang="en-US" sz="1000" b="1" dirty="0">
                <a:solidFill>
                  <a:prstClr val="black"/>
                </a:solidFill>
              </a:rPr>
              <a:t>実施</a:t>
            </a:r>
            <a:endParaRPr lang="ja-JP" altLang="en-US" sz="1000" b="1" dirty="0" smtClean="0">
              <a:solidFill>
                <a:prstClr val="black"/>
              </a:solidFill>
            </a:endParaRPr>
          </a:p>
        </p:txBody>
      </p:sp>
      <p:sp>
        <p:nvSpPr>
          <p:cNvPr id="41" name="正方形/長方形 40"/>
          <p:cNvSpPr/>
          <p:nvPr/>
        </p:nvSpPr>
        <p:spPr bwMode="gray">
          <a:xfrm>
            <a:off x="2448935" y="4358863"/>
            <a:ext cx="1008000" cy="9985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入場規制、射幸心の抑制、早期発見など</a:t>
            </a:r>
            <a:endParaRPr lang="en-US" altLang="ja-JP" sz="1000" dirty="0" smtClean="0">
              <a:solidFill>
                <a:prstClr val="black"/>
              </a:solidFill>
            </a:endParaRPr>
          </a:p>
        </p:txBody>
      </p:sp>
      <p:cxnSp>
        <p:nvCxnSpPr>
          <p:cNvPr id="24" name="直線コネクタ 23"/>
          <p:cNvCxnSpPr/>
          <p:nvPr/>
        </p:nvCxnSpPr>
        <p:spPr>
          <a:xfrm>
            <a:off x="450000" y="516366"/>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92966" y="514880"/>
            <a:ext cx="6053779" cy="241980"/>
          </a:xfrm>
          <a:prstGeom prst="rect">
            <a:avLst/>
          </a:prstGeom>
          <a:noFill/>
        </p:spPr>
        <p:txBody>
          <a:bodyPr wrap="square" lIns="36000" tIns="36000" rIns="36000" bIns="36000" rtlCol="0" anchor="ctr" anchorCtr="0">
            <a:spAutoFit/>
          </a:bodyPr>
          <a:lstStyle/>
          <a:p>
            <a:pPr>
              <a:spcBef>
                <a:spcPts val="0"/>
              </a:spcBef>
              <a:buSzPct val="100000"/>
            </a:pPr>
            <a:r>
              <a:rPr lang="ja-JP" altLang="en-US" sz="1100" b="1" dirty="0" smtClean="0">
                <a:latin typeface="ＭＳ Ｐゴシック" panose="020B0600070205080204" pitchFamily="50" charset="-128"/>
                <a:ea typeface="ＭＳ Ｐゴシック" panose="020B0600070205080204" pitchFamily="50" charset="-128"/>
              </a:rPr>
              <a:t>①課題と想定される取組み　　　　　　　　　　</a:t>
            </a:r>
            <a:endParaRPr kumimoji="1" lang="ja-JP" altLang="en-US" sz="900" dirty="0" smtClean="0"/>
          </a:p>
        </p:txBody>
      </p:sp>
      <p:sp>
        <p:nvSpPr>
          <p:cNvPr id="25" name="テキスト プレースホルダー 2"/>
          <p:cNvSpPr txBox="1">
            <a:spLocks/>
          </p:cNvSpPr>
          <p:nvPr/>
        </p:nvSpPr>
        <p:spPr bwMode="gray">
          <a:xfrm>
            <a:off x="207263" y="147954"/>
            <a:ext cx="6554947" cy="3205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３－２－３．想定され</a:t>
            </a:r>
            <a:r>
              <a:rPr lang="ja-JP" altLang="en-US" sz="1100" dirty="0"/>
              <a:t>る</a:t>
            </a:r>
            <a:r>
              <a:rPr lang="ja-JP" altLang="en-US" sz="1100" dirty="0" smtClean="0"/>
              <a:t>取組み　　　</a:t>
            </a:r>
            <a:endParaRPr lang="ja-JP" altLang="en-US" sz="1100" dirty="0"/>
          </a:p>
        </p:txBody>
      </p:sp>
      <p:sp>
        <p:nvSpPr>
          <p:cNvPr id="26" name="正方形/長方形 25"/>
          <p:cNvSpPr/>
          <p:nvPr/>
        </p:nvSpPr>
        <p:spPr bwMode="gray">
          <a:xfrm>
            <a:off x="2442211" y="2397225"/>
            <a:ext cx="1008000" cy="94542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青少年健全</a:t>
            </a:r>
            <a:r>
              <a:rPr lang="ja-JP" altLang="en-US" sz="1000" dirty="0" smtClean="0">
                <a:solidFill>
                  <a:prstClr val="black"/>
                </a:solidFill>
              </a:rPr>
              <a:t>育成</a:t>
            </a:r>
          </a:p>
        </p:txBody>
      </p:sp>
      <p:sp>
        <p:nvSpPr>
          <p:cNvPr id="37" name="正方形/長方形 36"/>
          <p:cNvSpPr/>
          <p:nvPr/>
        </p:nvSpPr>
        <p:spPr bwMode="gray">
          <a:xfrm>
            <a:off x="2442211" y="3397595"/>
            <a:ext cx="1008000" cy="90631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府民・市民へ</a:t>
            </a:r>
            <a:r>
              <a:rPr lang="ja-JP" altLang="en-US" sz="1000" dirty="0">
                <a:solidFill>
                  <a:prstClr val="black"/>
                </a:solidFill>
              </a:rPr>
              <a:t>の</a:t>
            </a:r>
          </a:p>
          <a:p>
            <a:pPr algn="ctr">
              <a:buFont typeface="Wingdings 2" pitchFamily="18" charset="2"/>
              <a:buNone/>
            </a:pPr>
            <a:r>
              <a:rPr lang="ja-JP" altLang="en-US" sz="1000" dirty="0">
                <a:solidFill>
                  <a:prstClr val="black"/>
                </a:solidFill>
              </a:rPr>
              <a:t>啓発</a:t>
            </a:r>
            <a:r>
              <a:rPr lang="ja-JP" altLang="en-US" sz="1000" dirty="0" smtClean="0">
                <a:solidFill>
                  <a:prstClr val="black"/>
                </a:solidFill>
              </a:rPr>
              <a:t>促進</a:t>
            </a:r>
          </a:p>
        </p:txBody>
      </p:sp>
      <p:sp>
        <p:nvSpPr>
          <p:cNvPr id="39" name="正方形/長方形 38"/>
          <p:cNvSpPr/>
          <p:nvPr/>
        </p:nvSpPr>
        <p:spPr bwMode="gray">
          <a:xfrm>
            <a:off x="1021284" y="5412327"/>
            <a:ext cx="1368000" cy="15214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医療提供体制の整備</a:t>
            </a:r>
          </a:p>
        </p:txBody>
      </p:sp>
      <p:sp>
        <p:nvSpPr>
          <p:cNvPr id="40" name="正方形/長方形 39"/>
          <p:cNvSpPr/>
          <p:nvPr/>
        </p:nvSpPr>
        <p:spPr bwMode="gray">
          <a:xfrm>
            <a:off x="570211" y="5412328"/>
            <a:ext cx="353276" cy="152147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dirty="0" smtClean="0">
                <a:solidFill>
                  <a:prstClr val="black"/>
                </a:solidFill>
              </a:rPr>
              <a:t>３</a:t>
            </a:r>
          </a:p>
        </p:txBody>
      </p:sp>
      <p:sp>
        <p:nvSpPr>
          <p:cNvPr id="43" name="正方形/長方形 42"/>
          <p:cNvSpPr/>
          <p:nvPr/>
        </p:nvSpPr>
        <p:spPr bwMode="gray">
          <a:xfrm>
            <a:off x="2448935" y="5412327"/>
            <a:ext cx="1008000" cy="153462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医療提供</a:t>
            </a:r>
            <a:r>
              <a:rPr lang="ja-JP" altLang="en-US" sz="1000" dirty="0" smtClean="0">
                <a:solidFill>
                  <a:prstClr val="black"/>
                </a:solidFill>
              </a:rPr>
              <a:t>体制　整備や医療の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充実</a:t>
            </a:r>
          </a:p>
        </p:txBody>
      </p:sp>
      <p:sp>
        <p:nvSpPr>
          <p:cNvPr id="44" name="正方形/長方形 43"/>
          <p:cNvSpPr/>
          <p:nvPr/>
        </p:nvSpPr>
        <p:spPr bwMode="gray">
          <a:xfrm>
            <a:off x="2442211" y="6989556"/>
            <a:ext cx="1014973" cy="136799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a:t>
            </a:r>
            <a:endParaRPr lang="ja-JP" altLang="en-US" sz="1000" dirty="0">
              <a:solidFill>
                <a:prstClr val="black"/>
              </a:solidFill>
            </a:endParaRPr>
          </a:p>
        </p:txBody>
      </p:sp>
      <p:sp>
        <p:nvSpPr>
          <p:cNvPr id="48" name="正方形/長方形 47"/>
          <p:cNvSpPr/>
          <p:nvPr/>
        </p:nvSpPr>
        <p:spPr bwMode="gray">
          <a:xfrm>
            <a:off x="1014607" y="6988746"/>
            <a:ext cx="1355604" cy="248723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49" name="正方形/長方形 48"/>
          <p:cNvSpPr/>
          <p:nvPr/>
        </p:nvSpPr>
        <p:spPr bwMode="gray">
          <a:xfrm>
            <a:off x="576935" y="6988746"/>
            <a:ext cx="353276" cy="2487237"/>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4</a:t>
            </a:r>
            <a:endParaRPr lang="ja-JP" altLang="en-US" sz="1100" b="1" dirty="0" smtClean="0">
              <a:solidFill>
                <a:prstClr val="black"/>
              </a:solidFill>
            </a:endParaRPr>
          </a:p>
        </p:txBody>
      </p:sp>
      <p:sp>
        <p:nvSpPr>
          <p:cNvPr id="50" name="正方形/長方形 49"/>
          <p:cNvSpPr/>
          <p:nvPr/>
        </p:nvSpPr>
        <p:spPr bwMode="gray">
          <a:xfrm>
            <a:off x="2442211" y="8423964"/>
            <a:ext cx="1014724" cy="103347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専門相談以外の相談</a:t>
            </a:r>
            <a:endParaRPr lang="ja-JP" altLang="en-US" sz="1000" dirty="0">
              <a:solidFill>
                <a:prstClr val="black"/>
              </a:solidFill>
            </a:endParaRPr>
          </a:p>
        </p:txBody>
      </p:sp>
      <p:sp>
        <p:nvSpPr>
          <p:cNvPr id="46" name="正方形/長方形 45"/>
          <p:cNvSpPr/>
          <p:nvPr/>
        </p:nvSpPr>
        <p:spPr bwMode="gray">
          <a:xfrm>
            <a:off x="3512166" y="783023"/>
            <a:ext cx="3120282"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51" name="正方形/長方形 50"/>
          <p:cNvSpPr/>
          <p:nvPr/>
        </p:nvSpPr>
        <p:spPr bwMode="gray">
          <a:xfrm>
            <a:off x="3512166" y="1107024"/>
            <a:ext cx="3120282" cy="12303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発達段階に応じたギャンブル等依存症に</a:t>
            </a:r>
            <a:r>
              <a:rPr lang="ja-JP" altLang="en-US" sz="1000" dirty="0" smtClean="0">
                <a:solidFill>
                  <a:prstClr val="black"/>
                </a:solidFill>
              </a:rPr>
              <a:t>関する　　学習</a:t>
            </a:r>
            <a:r>
              <a:rPr lang="ja-JP" altLang="en-US" sz="1000" dirty="0">
                <a:solidFill>
                  <a:prstClr val="black"/>
                </a:solidFill>
              </a:rPr>
              <a:t>機会の</a:t>
            </a:r>
            <a:r>
              <a:rPr lang="ja-JP" altLang="en-US" sz="1000" dirty="0" smtClean="0">
                <a:solidFill>
                  <a:prstClr val="black"/>
                </a:solidFill>
              </a:rPr>
              <a:t>提供</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教員</a:t>
            </a:r>
            <a:r>
              <a:rPr lang="ja-JP" altLang="en-US" sz="1000" dirty="0">
                <a:solidFill>
                  <a:prstClr val="black"/>
                </a:solidFill>
              </a:rPr>
              <a:t>に対するギャンブル等依存症に関する</a:t>
            </a:r>
            <a:r>
              <a:rPr lang="ja-JP" altLang="en-US" sz="1000" dirty="0" smtClean="0">
                <a:solidFill>
                  <a:prstClr val="black"/>
                </a:solidFill>
              </a:rPr>
              <a:t>正しい</a:t>
            </a:r>
            <a:r>
              <a:rPr lang="ja-JP" altLang="en-US" sz="1000" dirty="0">
                <a:solidFill>
                  <a:prstClr val="black"/>
                </a:solidFill>
              </a:rPr>
              <a:t>理解</a:t>
            </a:r>
            <a:r>
              <a:rPr lang="ja-JP" altLang="en-US" sz="1000" dirty="0" smtClean="0">
                <a:solidFill>
                  <a:prstClr val="black"/>
                </a:solidFill>
              </a:rPr>
              <a:t>促進</a:t>
            </a:r>
          </a:p>
        </p:txBody>
      </p:sp>
      <p:sp>
        <p:nvSpPr>
          <p:cNvPr id="52" name="正方形/長方形 51"/>
          <p:cNvSpPr/>
          <p:nvPr/>
        </p:nvSpPr>
        <p:spPr bwMode="gray">
          <a:xfrm>
            <a:off x="3517270" y="4363779"/>
            <a:ext cx="3115178" cy="9936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予防に配慮した広告・宣伝や、アクセス制限の対応が不十分</a:t>
            </a:r>
            <a:endParaRPr lang="ja-JP" altLang="en-US" sz="1000" dirty="0"/>
          </a:p>
        </p:txBody>
      </p:sp>
      <p:sp>
        <p:nvSpPr>
          <p:cNvPr id="54" name="正方形/長方形 53"/>
          <p:cNvSpPr/>
          <p:nvPr/>
        </p:nvSpPr>
        <p:spPr bwMode="gray">
          <a:xfrm>
            <a:off x="3516586" y="5398948"/>
            <a:ext cx="3115861"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専門治療プログラム</a:t>
            </a:r>
            <a:r>
              <a:rPr lang="ja-JP" altLang="en-US" sz="1000" dirty="0">
                <a:latin typeface="+mn-ea"/>
              </a:rPr>
              <a:t>の治療効果に関する</a:t>
            </a:r>
            <a:r>
              <a:rPr lang="ja-JP" altLang="en-US" sz="1000" dirty="0" smtClean="0">
                <a:latin typeface="+mn-ea"/>
              </a:rPr>
              <a:t>エビデンス</a:t>
            </a:r>
            <a:r>
              <a:rPr lang="ja-JP" altLang="en-US" sz="1000" dirty="0">
                <a:latin typeface="+mn-ea"/>
              </a:rPr>
              <a:t>の確立及び標準化、普及</a:t>
            </a: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提供体制が</a:t>
            </a:r>
            <a:r>
              <a:rPr lang="ja-JP" altLang="en-US" sz="1000" dirty="0" smtClean="0">
                <a:latin typeface="+mn-ea"/>
              </a:rPr>
              <a:t>不十分</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従事者全般の依存症に対する理解</a:t>
            </a:r>
            <a:r>
              <a:rPr lang="ja-JP" altLang="en-US" sz="1000" dirty="0" smtClean="0">
                <a:latin typeface="+mn-ea"/>
              </a:rPr>
              <a:t>不足</a:t>
            </a:r>
            <a:endParaRPr lang="ja-JP" altLang="en-US" sz="1000" dirty="0">
              <a:latin typeface="+mn-ea"/>
            </a:endParaRPr>
          </a:p>
        </p:txBody>
      </p:sp>
      <p:sp>
        <p:nvSpPr>
          <p:cNvPr id="55" name="正方形/長方形 54"/>
          <p:cNvSpPr/>
          <p:nvPr/>
        </p:nvSpPr>
        <p:spPr bwMode="gray">
          <a:xfrm>
            <a:off x="3507062" y="2397225"/>
            <a:ext cx="3125386" cy="9496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心身ともに発達段階で未成熟なため依存</a:t>
            </a:r>
            <a:r>
              <a:rPr lang="ja-JP" altLang="en-US" sz="1000" dirty="0" smtClean="0">
                <a:solidFill>
                  <a:prstClr val="black"/>
                </a:solidFill>
              </a:rPr>
              <a:t>傾向が　強く</a:t>
            </a:r>
            <a:r>
              <a:rPr lang="ja-JP" altLang="en-US" sz="1000" dirty="0">
                <a:solidFill>
                  <a:prstClr val="black"/>
                </a:solidFill>
              </a:rPr>
              <a:t>、また、影響が大きいため、参加</a:t>
            </a:r>
            <a:r>
              <a:rPr lang="ja-JP" altLang="en-US" sz="1000" dirty="0" smtClean="0">
                <a:solidFill>
                  <a:prstClr val="black"/>
                </a:solidFill>
              </a:rPr>
              <a:t>禁止措置の　徹底</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潜在的</a:t>
            </a:r>
            <a:r>
              <a:rPr lang="ja-JP" altLang="en-US" sz="1000" dirty="0">
                <a:solidFill>
                  <a:prstClr val="black"/>
                </a:solidFill>
              </a:rPr>
              <a:t>予備軍対策としての</a:t>
            </a:r>
            <a:r>
              <a:rPr lang="ja-JP" altLang="en-US" sz="1000" dirty="0" smtClean="0">
                <a:solidFill>
                  <a:prstClr val="black"/>
                </a:solidFill>
              </a:rPr>
              <a:t>予防啓発</a:t>
            </a:r>
            <a:endParaRPr lang="ja-JP" altLang="en-US" sz="1000" strike="dblStrike" dirty="0">
              <a:solidFill>
                <a:srgbClr val="FF0000"/>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青少年と身近に</a:t>
            </a:r>
            <a:r>
              <a:rPr lang="ja-JP" altLang="en-US" sz="1000" dirty="0">
                <a:solidFill>
                  <a:prstClr val="black"/>
                </a:solidFill>
              </a:rPr>
              <a:t>接する機会のある者</a:t>
            </a:r>
            <a:r>
              <a:rPr lang="ja-JP" altLang="en-US" sz="1000" dirty="0" smtClean="0">
                <a:solidFill>
                  <a:prstClr val="black"/>
                </a:solidFill>
              </a:rPr>
              <a:t>への理解促進</a:t>
            </a:r>
          </a:p>
        </p:txBody>
      </p:sp>
      <p:sp>
        <p:nvSpPr>
          <p:cNvPr id="56" name="正方形/長方形 55"/>
          <p:cNvSpPr/>
          <p:nvPr/>
        </p:nvSpPr>
        <p:spPr bwMode="gray">
          <a:xfrm>
            <a:off x="3507062" y="3403914"/>
            <a:ext cx="3125386"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正しい知識や理解が不十分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段階に応じた効果的な予防啓発の不足</a:t>
            </a:r>
            <a:endParaRPr lang="ja-JP" altLang="en-US" sz="1000" dirty="0"/>
          </a:p>
        </p:txBody>
      </p:sp>
      <p:sp>
        <p:nvSpPr>
          <p:cNvPr id="57" name="正方形/長方形 56"/>
          <p:cNvSpPr/>
          <p:nvPr/>
        </p:nvSpPr>
        <p:spPr bwMode="gray">
          <a:xfrm>
            <a:off x="3516587" y="6989555"/>
            <a:ext cx="3115860" cy="13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相談窓口の周知が不十分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相談体制の整備が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本人</a:t>
            </a:r>
            <a:r>
              <a:rPr lang="ja-JP" altLang="en-US" sz="1000" dirty="0"/>
              <a:t>が</a:t>
            </a:r>
            <a:r>
              <a:rPr lang="ja-JP" altLang="en-US" sz="1000" dirty="0" smtClean="0"/>
              <a:t>相談につながりにくい</a:t>
            </a:r>
            <a:endParaRPr lang="en-US" altLang="ja-JP" sz="1000" dirty="0" smtClean="0"/>
          </a:p>
          <a:p>
            <a:pPr marL="266700" indent="-171450" algn="just">
              <a:spcBef>
                <a:spcPts val="600"/>
              </a:spcBef>
              <a:buFont typeface="Arial" panose="020B0604020202020204" pitchFamily="34" charset="0"/>
              <a:buChar char="•"/>
            </a:pPr>
            <a:r>
              <a:rPr lang="ja-JP" altLang="en-US" sz="1000" dirty="0"/>
              <a:t>家族支援</a:t>
            </a:r>
            <a:r>
              <a:rPr lang="ja-JP" altLang="en-US" sz="1000" dirty="0" smtClean="0"/>
              <a:t>が</a:t>
            </a:r>
            <a:r>
              <a:rPr lang="ja-JP" altLang="en-US" sz="1000" dirty="0"/>
              <a:t>不十分</a:t>
            </a:r>
            <a:endParaRPr lang="ja-JP" altLang="en-US" sz="1000" dirty="0" smtClean="0"/>
          </a:p>
        </p:txBody>
      </p:sp>
      <p:sp>
        <p:nvSpPr>
          <p:cNvPr id="58" name="正方形/長方形 57"/>
          <p:cNvSpPr/>
          <p:nvPr/>
        </p:nvSpPr>
        <p:spPr bwMode="gray">
          <a:xfrm>
            <a:off x="3516586" y="8423964"/>
            <a:ext cx="3115861" cy="10435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問題</a:t>
            </a:r>
            <a:r>
              <a:rPr lang="ja-JP" altLang="en-US" sz="1000" dirty="0"/>
              <a:t>ギャンブラーや依存症者への</a:t>
            </a:r>
            <a:r>
              <a:rPr lang="ja-JP" altLang="en-US" sz="1000" dirty="0" smtClean="0"/>
              <a:t>動機づけ</a:t>
            </a:r>
            <a:endParaRPr lang="en-US" altLang="ja-JP" sz="1000" dirty="0" smtClean="0"/>
          </a:p>
          <a:p>
            <a:pPr marL="266700" indent="-171450" algn="just">
              <a:spcBef>
                <a:spcPts val="600"/>
              </a:spcBef>
              <a:buFont typeface="Arial" panose="020B0604020202020204" pitchFamily="34" charset="0"/>
              <a:buChar char="•"/>
            </a:pPr>
            <a:r>
              <a:rPr lang="ja-JP" altLang="en-US" sz="1000" dirty="0"/>
              <a:t>家族からの相談への対応が</a:t>
            </a:r>
            <a:r>
              <a:rPr lang="ja-JP" altLang="en-US" sz="1000" dirty="0" smtClean="0"/>
              <a:t>不十分</a:t>
            </a:r>
            <a:endParaRPr lang="en-US" altLang="ja-JP" sz="1000" dirty="0" smtClean="0"/>
          </a:p>
          <a:p>
            <a:pPr marL="266700" indent="-171450" algn="just">
              <a:spcBef>
                <a:spcPts val="600"/>
              </a:spcBef>
              <a:buFont typeface="Arial" panose="020B0604020202020204" pitchFamily="34" charset="0"/>
              <a:buChar char="•"/>
            </a:pPr>
            <a:r>
              <a:rPr lang="ja-JP" altLang="en-US" sz="1000" dirty="0"/>
              <a:t>問題ギャンブラーや依存症者の早期発見、</a:t>
            </a:r>
            <a:r>
              <a:rPr lang="ja-JP" altLang="en-US" sz="1000" dirty="0" smtClean="0"/>
              <a:t>専門　相談</a:t>
            </a:r>
            <a:r>
              <a:rPr lang="ja-JP" altLang="en-US" sz="1000" dirty="0"/>
              <a:t>や受診の案内や関係機関への</a:t>
            </a:r>
            <a:r>
              <a:rPr lang="ja-JP" altLang="en-US" sz="1000" dirty="0" smtClean="0"/>
              <a:t>つなぎ</a:t>
            </a:r>
          </a:p>
          <a:p>
            <a:pPr marL="266700" indent="-171450" algn="just">
              <a:spcBef>
                <a:spcPts val="600"/>
              </a:spcBef>
              <a:buFont typeface="Arial" panose="020B0604020202020204" pitchFamily="34" charset="0"/>
              <a:buChar char="•"/>
            </a:pPr>
            <a:r>
              <a:rPr lang="ja-JP" altLang="en-US" sz="1000" dirty="0" smtClean="0"/>
              <a:t>対応力</a:t>
            </a:r>
            <a:r>
              <a:rPr lang="ja-JP" altLang="en-US" sz="1000" dirty="0"/>
              <a:t>の</a:t>
            </a:r>
            <a:r>
              <a:rPr lang="ja-JP" altLang="en-US" sz="1000" dirty="0" smtClean="0"/>
              <a:t>向上</a:t>
            </a:r>
            <a:endParaRPr lang="en-US" altLang="ja-JP" sz="1000" dirty="0" smtClean="0"/>
          </a:p>
        </p:txBody>
      </p:sp>
    </p:spTree>
    <p:extLst>
      <p:ext uri="{BB962C8B-B14F-4D97-AF65-F5344CB8AC3E}">
        <p14:creationId xmlns:p14="http://schemas.microsoft.com/office/powerpoint/2010/main" val="3986229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44</a:t>
            </a:fld>
            <a:endParaRPr lang="ja-JP" altLang="en-US" dirty="0">
              <a:solidFill>
                <a:prstClr val="black"/>
              </a:solidFill>
            </a:endParaRPr>
          </a:p>
        </p:txBody>
      </p:sp>
      <p:cxnSp>
        <p:nvCxnSpPr>
          <p:cNvPr id="15" name="直線コネクタ 14"/>
          <p:cNvCxnSpPr/>
          <p:nvPr/>
        </p:nvCxnSpPr>
        <p:spPr>
          <a:xfrm>
            <a:off x="6408000" y="836421"/>
            <a:ext cx="71999" cy="869408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62690" y="725785"/>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a:solidFill>
                  <a:prstClr val="white"/>
                </a:solidFill>
              </a:rPr>
              <a:t>想定</a:t>
            </a:r>
            <a:r>
              <a:rPr lang="ja-JP" altLang="en-US" sz="1100" b="1" smtClean="0">
                <a:solidFill>
                  <a:prstClr val="white"/>
                </a:solidFill>
              </a:rPr>
              <a:t>される取組み</a:t>
            </a:r>
            <a:r>
              <a:rPr lang="ja-JP" altLang="en-US" sz="1100" b="1" dirty="0" smtClean="0">
                <a:solidFill>
                  <a:prstClr val="white"/>
                </a:solidFill>
              </a:rPr>
              <a:t>（案）</a:t>
            </a:r>
          </a:p>
        </p:txBody>
      </p:sp>
      <p:sp>
        <p:nvSpPr>
          <p:cNvPr id="25" name="正方形/長方形 24"/>
          <p:cNvSpPr/>
          <p:nvPr/>
        </p:nvSpPr>
        <p:spPr bwMode="gray">
          <a:xfrm>
            <a:off x="3462690" y="1049785"/>
            <a:ext cx="2880000" cy="130312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latin typeface="+mn-ea"/>
              </a:rPr>
              <a:t>高校生向け予防教育授業など、ギャンブル等依存症の予防のための発達</a:t>
            </a:r>
            <a:r>
              <a:rPr lang="ja-JP" altLang="en-US" sz="1000" dirty="0">
                <a:latin typeface="+mn-ea"/>
              </a:rPr>
              <a:t>段階に</a:t>
            </a:r>
            <a:r>
              <a:rPr lang="ja-JP" altLang="en-US" sz="1000" dirty="0" smtClean="0">
                <a:latin typeface="+mn-ea"/>
              </a:rPr>
              <a:t>応じた教育や啓発の拡充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教員等へのギャンブル</a:t>
            </a:r>
            <a:r>
              <a:rPr lang="ja-JP" altLang="en-US" sz="1000" dirty="0">
                <a:latin typeface="+mn-ea"/>
              </a:rPr>
              <a:t>等依存症</a:t>
            </a:r>
            <a:r>
              <a:rPr lang="ja-JP" altLang="en-US" sz="1000" dirty="0" smtClean="0">
                <a:latin typeface="+mn-ea"/>
              </a:rPr>
              <a:t>に関する知識啓発や指導事例紹介</a:t>
            </a:r>
          </a:p>
        </p:txBody>
      </p:sp>
      <p:sp>
        <p:nvSpPr>
          <p:cNvPr id="30" name="正方形/長方形 29"/>
          <p:cNvSpPr/>
          <p:nvPr/>
        </p:nvSpPr>
        <p:spPr bwMode="gray">
          <a:xfrm>
            <a:off x="3464743" y="3344629"/>
            <a:ext cx="2880000"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6213">
              <a:spcBef>
                <a:spcPts val="600"/>
              </a:spcBef>
              <a:buFont typeface="Arial" panose="020B0604020202020204" pitchFamily="34" charset="0"/>
              <a:buChar char="•"/>
            </a:pPr>
            <a:r>
              <a:rPr lang="ja-JP" altLang="en-US" sz="1000" dirty="0" smtClean="0">
                <a:solidFill>
                  <a:prstClr val="black"/>
                </a:solidFill>
              </a:rPr>
              <a:t>広く一般府民に依存症に関する正しい知識を普及し、理解を深めるため、伝達</a:t>
            </a:r>
            <a:r>
              <a:rPr lang="ja-JP" altLang="en-US" sz="1000" dirty="0">
                <a:solidFill>
                  <a:prstClr val="black"/>
                </a:solidFill>
              </a:rPr>
              <a:t>手法を工夫した情報提供</a:t>
            </a:r>
            <a:r>
              <a:rPr lang="ja-JP" altLang="en-US" sz="1000" dirty="0" smtClean="0">
                <a:solidFill>
                  <a:prstClr val="black"/>
                </a:solidFill>
              </a:rPr>
              <a:t>や啓発事業の実施</a:t>
            </a:r>
            <a:endParaRPr lang="en-US" altLang="ja-JP" sz="1000" dirty="0" smtClean="0">
              <a:solidFill>
                <a:prstClr val="black"/>
              </a:solidFill>
            </a:endParaRPr>
          </a:p>
          <a:p>
            <a:pPr marL="269875" indent="-180975" algn="just">
              <a:spcBef>
                <a:spcPts val="600"/>
              </a:spcBef>
              <a:buFont typeface="Arial" panose="020B0604020202020204" pitchFamily="34" charset="0"/>
              <a:buChar char="•"/>
            </a:pPr>
            <a:r>
              <a:rPr lang="ja-JP" altLang="en-US" sz="1000" dirty="0">
                <a:solidFill>
                  <a:prstClr val="black"/>
                </a:solidFill>
              </a:rPr>
              <a:t>他</a:t>
            </a:r>
            <a:r>
              <a:rPr lang="ja-JP" altLang="en-US" sz="1000" dirty="0" smtClean="0">
                <a:solidFill>
                  <a:prstClr val="black"/>
                </a:solidFill>
              </a:rPr>
              <a:t>の依存症や健康啓発事業と連携した多面的な普及啓発の拡充</a:t>
            </a:r>
          </a:p>
        </p:txBody>
      </p:sp>
      <p:sp>
        <p:nvSpPr>
          <p:cNvPr id="33" name="正方形/長方形 32"/>
          <p:cNvSpPr/>
          <p:nvPr/>
        </p:nvSpPr>
        <p:spPr bwMode="gray">
          <a:xfrm>
            <a:off x="3457586" y="5366523"/>
            <a:ext cx="2880000"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治療拠点機関における専門治療プログラム</a:t>
            </a:r>
            <a:r>
              <a:rPr lang="ja-JP" altLang="en-US" sz="1000" dirty="0" smtClean="0">
                <a:latin typeface="+mn-ea"/>
              </a:rPr>
              <a:t>のエビデンスの確立、標準化、普及・拡充</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治療</a:t>
            </a:r>
            <a:r>
              <a:rPr lang="ja-JP" altLang="en-US" sz="1000" dirty="0">
                <a:latin typeface="+mn-ea"/>
              </a:rPr>
              <a:t>拠点である大阪精神医療センターの診療機能充実や医療需要に応じた地域医療</a:t>
            </a:r>
            <a:r>
              <a:rPr lang="ja-JP" altLang="en-US" sz="1000" dirty="0" smtClean="0">
                <a:latin typeface="+mn-ea"/>
              </a:rPr>
              <a:t>提供　体制</a:t>
            </a:r>
            <a:r>
              <a:rPr lang="ja-JP" altLang="en-US" sz="1000" dirty="0">
                <a:latin typeface="+mn-ea"/>
              </a:rPr>
              <a:t>の</a:t>
            </a:r>
            <a:r>
              <a:rPr lang="ja-JP" altLang="en-US" sz="1000" dirty="0" smtClean="0">
                <a:latin typeface="+mn-ea"/>
              </a:rPr>
              <a:t>充実</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医療</a:t>
            </a:r>
            <a:r>
              <a:rPr lang="ja-JP" altLang="en-US" sz="1000" dirty="0">
                <a:latin typeface="+mn-ea"/>
              </a:rPr>
              <a:t>従事者</a:t>
            </a:r>
            <a:r>
              <a:rPr lang="ja-JP" altLang="en-US" sz="1000" dirty="0" smtClean="0">
                <a:latin typeface="+mn-ea"/>
              </a:rPr>
              <a:t>への研修の実施など医療提供　　体制を支える基盤の強化</a:t>
            </a:r>
            <a:endParaRPr lang="ja-JP" altLang="en-US" sz="1000" dirty="0">
              <a:latin typeface="+mn-ea"/>
            </a:endParaRPr>
          </a:p>
        </p:txBody>
      </p:sp>
      <p:cxnSp>
        <p:nvCxnSpPr>
          <p:cNvPr id="40" name="直線コネクタ 39"/>
          <p:cNvCxnSpPr/>
          <p:nvPr/>
        </p:nvCxnSpPr>
        <p:spPr>
          <a:xfrm>
            <a:off x="0" y="50582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二等辺三角形 7"/>
          <p:cNvSpPr/>
          <p:nvPr/>
        </p:nvSpPr>
        <p:spPr bwMode="gray">
          <a:xfrm rot="5400000">
            <a:off x="-905571" y="5117786"/>
            <a:ext cx="8424000" cy="288000"/>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71999" y="95305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bwMode="gray">
          <a:xfrm>
            <a:off x="3457586" y="2405023"/>
            <a:ext cx="2880000" cy="9068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smtClean="0"/>
              <a:t>青少年指導員等の地域支援者への啓発</a:t>
            </a:r>
            <a:r>
              <a:rPr lang="ja-JP" altLang="en-US" sz="1000" dirty="0"/>
              <a:t>活動をはじめ、依存症予防に有効な知識の</a:t>
            </a:r>
            <a:r>
              <a:rPr lang="ja-JP" altLang="en-US" sz="1000" dirty="0" smtClean="0"/>
              <a:t>提供</a:t>
            </a:r>
            <a:endParaRPr lang="en-US" altLang="ja-JP" sz="1000" dirty="0" smtClean="0"/>
          </a:p>
        </p:txBody>
      </p:sp>
      <p:sp>
        <p:nvSpPr>
          <p:cNvPr id="22" name="正方形/長方形 21"/>
          <p:cNvSpPr/>
          <p:nvPr/>
        </p:nvSpPr>
        <p:spPr bwMode="gray">
          <a:xfrm>
            <a:off x="3457586" y="4304524"/>
            <a:ext cx="2880000" cy="99198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9875" indent="-171450" algn="just">
              <a:spcBef>
                <a:spcPts val="600"/>
              </a:spcBef>
              <a:buFont typeface="Arial" panose="020B0604020202020204" pitchFamily="34" charset="0"/>
              <a:buChar char="•"/>
            </a:pPr>
            <a:r>
              <a:rPr lang="ja-JP" altLang="en-US" sz="1000" dirty="0" smtClean="0"/>
              <a:t>海外等での先進的な対策についての情報提供等による自主的な取組みの促進</a:t>
            </a:r>
            <a:endParaRPr lang="en-US" altLang="ja-JP" sz="1000" dirty="0" smtClean="0"/>
          </a:p>
        </p:txBody>
      </p:sp>
      <p:sp>
        <p:nvSpPr>
          <p:cNvPr id="27" name="正方形/長方形 26"/>
          <p:cNvSpPr/>
          <p:nvPr/>
        </p:nvSpPr>
        <p:spPr bwMode="gray">
          <a:xfrm>
            <a:off x="3457586" y="6971239"/>
            <a:ext cx="2872844" cy="141061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精神保健福祉センターの総合的な相談支援機能の強化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本人及び家族への専門相談の充実</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時間の拡充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専門職による依存症専門プログラムを提供できる体制の整備</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相談</a:t>
            </a:r>
            <a:r>
              <a:rPr lang="ja-JP" altLang="en-US" sz="1000" dirty="0">
                <a:latin typeface="+mn-ea"/>
              </a:rPr>
              <a:t>窓口につなげるための広報の</a:t>
            </a:r>
            <a:r>
              <a:rPr lang="ja-JP" altLang="en-US" sz="1000" dirty="0" smtClean="0">
                <a:latin typeface="+mn-ea"/>
              </a:rPr>
              <a:t>充実</a:t>
            </a:r>
            <a:endParaRPr lang="ja-JP" altLang="en-US" sz="1000" dirty="0">
              <a:latin typeface="+mn-ea"/>
            </a:endParaRPr>
          </a:p>
        </p:txBody>
      </p:sp>
      <p:sp>
        <p:nvSpPr>
          <p:cNvPr id="31" name="正方形/長方形 30"/>
          <p:cNvSpPr/>
          <p:nvPr/>
        </p:nvSpPr>
        <p:spPr bwMode="gray">
          <a:xfrm>
            <a:off x="3457183" y="8430016"/>
            <a:ext cx="2866089"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latin typeface="+mn-ea"/>
              </a:rPr>
              <a:t>借金、生活苦等の課題を抱える</a:t>
            </a:r>
            <a:r>
              <a:rPr lang="ja-JP" altLang="en-US" sz="1000" dirty="0" smtClean="0">
                <a:latin typeface="+mn-ea"/>
              </a:rPr>
              <a:t>相談者に対し、専門相談を含む適切</a:t>
            </a:r>
            <a:r>
              <a:rPr lang="ja-JP" altLang="en-US" sz="1000" dirty="0">
                <a:latin typeface="+mn-ea"/>
              </a:rPr>
              <a:t>な窓口につなげるための対応力の</a:t>
            </a:r>
            <a:r>
              <a:rPr lang="ja-JP" altLang="en-US" sz="1000" dirty="0" smtClean="0">
                <a:latin typeface="+mn-ea"/>
              </a:rPr>
              <a:t>向上</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関係機関に</a:t>
            </a:r>
            <a:r>
              <a:rPr lang="ja-JP" altLang="en-US" sz="1000" dirty="0" smtClean="0">
                <a:latin typeface="+mn-ea"/>
              </a:rPr>
              <a:t>おける相談</a:t>
            </a:r>
            <a:r>
              <a:rPr lang="ja-JP" altLang="en-US" sz="1000" dirty="0">
                <a:latin typeface="+mn-ea"/>
              </a:rPr>
              <a:t>の質的・量的な</a:t>
            </a:r>
            <a:r>
              <a:rPr lang="ja-JP" altLang="en-US" sz="1000" dirty="0" smtClean="0">
                <a:latin typeface="+mn-ea"/>
              </a:rPr>
              <a:t>拡充</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関係機関</a:t>
            </a:r>
            <a:r>
              <a:rPr lang="ja-JP" altLang="en-US" sz="1000" dirty="0">
                <a:latin typeface="+mn-ea"/>
              </a:rPr>
              <a:t>の</a:t>
            </a:r>
            <a:r>
              <a:rPr lang="ja-JP" altLang="en-US" sz="1000" dirty="0" smtClean="0">
                <a:latin typeface="+mn-ea"/>
              </a:rPr>
              <a:t>情報共有</a:t>
            </a:r>
            <a:r>
              <a:rPr lang="ja-JP" altLang="en-US" sz="1000" dirty="0">
                <a:latin typeface="+mn-ea"/>
              </a:rPr>
              <a:t>の仕組みの</a:t>
            </a:r>
            <a:r>
              <a:rPr lang="ja-JP" altLang="en-US" sz="1000" dirty="0" smtClean="0">
                <a:latin typeface="+mn-ea"/>
              </a:rPr>
              <a:t>構築</a:t>
            </a:r>
            <a:endParaRPr lang="ja-JP" altLang="en-US" sz="1000" dirty="0">
              <a:latin typeface="+mn-ea"/>
            </a:endParaRPr>
          </a:p>
        </p:txBody>
      </p:sp>
      <p:sp>
        <p:nvSpPr>
          <p:cNvPr id="35" name="正方形/長方形 34"/>
          <p:cNvSpPr/>
          <p:nvPr/>
        </p:nvSpPr>
        <p:spPr bwMode="gray">
          <a:xfrm>
            <a:off x="57981" y="725785"/>
            <a:ext cx="3059024" cy="24939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smtClean="0">
                <a:solidFill>
                  <a:schemeClr val="bg1"/>
                </a:solidFill>
              </a:rPr>
              <a:t>現在の取組み（</a:t>
            </a:r>
            <a:r>
              <a:rPr lang="ja-JP" altLang="en-US" sz="1100" b="1" dirty="0">
                <a:solidFill>
                  <a:schemeClr val="bg1"/>
                </a:solidFill>
              </a:rPr>
              <a:t>大阪府・大阪市・関係</a:t>
            </a:r>
            <a:r>
              <a:rPr lang="ja-JP" altLang="en-US" sz="1100" b="1" dirty="0" smtClean="0">
                <a:solidFill>
                  <a:schemeClr val="bg1"/>
                </a:solidFill>
              </a:rPr>
              <a:t>機関）</a:t>
            </a:r>
            <a:endParaRPr lang="ja-JP" altLang="en-US" sz="1100" b="1" dirty="0">
              <a:solidFill>
                <a:schemeClr val="bg1"/>
              </a:solidFill>
            </a:endParaRPr>
          </a:p>
        </p:txBody>
      </p:sp>
      <p:sp>
        <p:nvSpPr>
          <p:cNvPr id="36" name="正方形/長方形 35"/>
          <p:cNvSpPr/>
          <p:nvPr/>
        </p:nvSpPr>
        <p:spPr bwMode="gray">
          <a:xfrm>
            <a:off x="57981" y="1049785"/>
            <a:ext cx="3066649" cy="130312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次期</a:t>
            </a:r>
            <a:r>
              <a:rPr lang="ja-JP" altLang="en-US" sz="1000" dirty="0">
                <a:solidFill>
                  <a:prstClr val="black"/>
                </a:solidFill>
              </a:rPr>
              <a:t>高等学習指導</a:t>
            </a:r>
            <a:r>
              <a:rPr lang="ja-JP" altLang="en-US" sz="1000" dirty="0" smtClean="0">
                <a:solidFill>
                  <a:prstClr val="black"/>
                </a:solidFill>
              </a:rPr>
              <a:t>要領（</a:t>
            </a:r>
            <a:r>
              <a:rPr lang="en-US" altLang="ja-JP" sz="1000" dirty="0">
                <a:solidFill>
                  <a:prstClr val="black"/>
                </a:solidFill>
              </a:rPr>
              <a:t>2022</a:t>
            </a:r>
            <a:r>
              <a:rPr lang="ja-JP" altLang="en-US" sz="1000" dirty="0">
                <a:solidFill>
                  <a:prstClr val="black"/>
                </a:solidFill>
              </a:rPr>
              <a:t>年度</a:t>
            </a:r>
            <a:r>
              <a:rPr lang="ja-JP" altLang="en-US" sz="1000" dirty="0" smtClean="0">
                <a:solidFill>
                  <a:prstClr val="black"/>
                </a:solidFill>
              </a:rPr>
              <a:t>入学生から　　適用）「</a:t>
            </a:r>
            <a:r>
              <a:rPr lang="ja-JP" altLang="en-US" sz="1000" dirty="0">
                <a:solidFill>
                  <a:prstClr val="black"/>
                </a:solidFill>
              </a:rPr>
              <a:t>精神疾患の予防と回復」が「保健体育」の指導</a:t>
            </a:r>
            <a:r>
              <a:rPr lang="ja-JP" altLang="en-US" sz="1000" dirty="0" smtClean="0">
                <a:solidFill>
                  <a:prstClr val="black"/>
                </a:solidFill>
              </a:rPr>
              <a:t>内容と</a:t>
            </a:r>
            <a:r>
              <a:rPr lang="ja-JP" altLang="en-US" sz="1000" dirty="0">
                <a:solidFill>
                  <a:prstClr val="black"/>
                </a:solidFill>
              </a:rPr>
              <a:t>され、</a:t>
            </a:r>
            <a:r>
              <a:rPr lang="ja-JP" altLang="en-US" sz="1000" dirty="0">
                <a:solidFill>
                  <a:prstClr val="black"/>
                </a:solidFill>
                <a:latin typeface="+mn-ea"/>
              </a:rPr>
              <a:t>同解説</a:t>
            </a:r>
            <a:r>
              <a:rPr lang="ja-JP" altLang="en-US" sz="1000" dirty="0" smtClean="0">
                <a:solidFill>
                  <a:prstClr val="black"/>
                </a:solidFill>
                <a:latin typeface="+mn-ea"/>
              </a:rPr>
              <a:t>に</a:t>
            </a:r>
            <a:r>
              <a:rPr lang="ja-JP" altLang="ja-JP" sz="1000" dirty="0">
                <a:latin typeface="+mn-ea"/>
              </a:rPr>
              <a:t>薬物等の依存症に加え、ギャンブル等が習慣化することの危険性について</a:t>
            </a:r>
            <a:r>
              <a:rPr lang="ja-JP" altLang="ja-JP" sz="1000" dirty="0" smtClean="0">
                <a:latin typeface="+mn-ea"/>
              </a:rPr>
              <a:t>併記</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solidFill>
                  <a:prstClr val="black"/>
                </a:solidFill>
                <a:latin typeface="+mn-ea"/>
              </a:rPr>
              <a:t>高校</a:t>
            </a:r>
            <a:r>
              <a:rPr lang="ja-JP" altLang="en-US" sz="1000" dirty="0">
                <a:solidFill>
                  <a:prstClr val="black"/>
                </a:solidFill>
                <a:latin typeface="+mn-ea"/>
              </a:rPr>
              <a:t>３年生向け予防啓発</a:t>
            </a:r>
            <a:r>
              <a:rPr lang="ja-JP" altLang="en-US" sz="1000" dirty="0">
                <a:solidFill>
                  <a:prstClr val="black"/>
                </a:solidFill>
              </a:rPr>
              <a:t>リーフレットの作成、</a:t>
            </a:r>
            <a:r>
              <a:rPr lang="ja-JP" altLang="en-US" sz="1000" dirty="0" smtClean="0">
                <a:solidFill>
                  <a:prstClr val="black"/>
                </a:solidFill>
              </a:rPr>
              <a:t>配布</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高校生向け</a:t>
            </a:r>
            <a:r>
              <a:rPr lang="ja-JP" altLang="en-US" sz="1000" dirty="0">
                <a:solidFill>
                  <a:prstClr val="black"/>
                </a:solidFill>
              </a:rPr>
              <a:t>出前授業のモデル</a:t>
            </a:r>
            <a:r>
              <a:rPr lang="ja-JP" altLang="en-US" sz="1000" dirty="0" smtClean="0">
                <a:solidFill>
                  <a:prstClr val="black"/>
                </a:solidFill>
              </a:rPr>
              <a:t>実施</a:t>
            </a:r>
          </a:p>
        </p:txBody>
      </p:sp>
      <p:sp>
        <p:nvSpPr>
          <p:cNvPr id="37" name="正方形/長方形 36"/>
          <p:cNvSpPr/>
          <p:nvPr/>
        </p:nvSpPr>
        <p:spPr bwMode="gray">
          <a:xfrm>
            <a:off x="57080" y="4296745"/>
            <a:ext cx="3059925" cy="99976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購入</a:t>
            </a:r>
            <a:r>
              <a:rPr lang="ja-JP" altLang="en-US" sz="1000" dirty="0">
                <a:solidFill>
                  <a:prstClr val="black"/>
                </a:solidFill>
              </a:rPr>
              <a:t>禁止及び入店禁止の</a:t>
            </a:r>
            <a:r>
              <a:rPr lang="ja-JP" altLang="en-US" sz="1000" dirty="0" smtClean="0">
                <a:solidFill>
                  <a:prstClr val="black"/>
                </a:solidFill>
              </a:rPr>
              <a:t>徹底</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本人</a:t>
            </a:r>
            <a:r>
              <a:rPr lang="ja-JP" altLang="en-US" sz="1000" dirty="0">
                <a:solidFill>
                  <a:prstClr val="black"/>
                </a:solidFill>
              </a:rPr>
              <a:t>・家族申告によるアクセス制限の</a:t>
            </a:r>
            <a:r>
              <a:rPr lang="ja-JP" altLang="en-US" sz="1000" dirty="0" smtClean="0">
                <a:solidFill>
                  <a:prstClr val="black"/>
                </a:solidFill>
              </a:rPr>
              <a:t>実施</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出</a:t>
            </a:r>
            <a:r>
              <a:rPr lang="ja-JP" altLang="en-US" sz="1000" dirty="0">
                <a:solidFill>
                  <a:prstClr val="black"/>
                </a:solidFill>
              </a:rPr>
              <a:t>玉規制の</a:t>
            </a:r>
            <a:r>
              <a:rPr lang="ja-JP" altLang="en-US" sz="1000" dirty="0" smtClean="0">
                <a:solidFill>
                  <a:prstClr val="black"/>
                </a:solidFill>
              </a:rPr>
              <a:t>強化（ぱちんこ）</a:t>
            </a:r>
            <a:endParaRPr lang="ja-JP" altLang="en-US" sz="1000" strike="dblStrike" dirty="0">
              <a:solidFill>
                <a:srgbClr val="FF0000"/>
              </a:solidFill>
            </a:endParaRPr>
          </a:p>
        </p:txBody>
      </p:sp>
      <p:sp>
        <p:nvSpPr>
          <p:cNvPr id="38" name="正方形/長方形 37"/>
          <p:cNvSpPr/>
          <p:nvPr/>
        </p:nvSpPr>
        <p:spPr bwMode="gray">
          <a:xfrm>
            <a:off x="64705" y="5348629"/>
            <a:ext cx="3059925" cy="154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国が依存症対策の全国的な拠点機関を指定</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府</a:t>
            </a:r>
            <a:r>
              <a:rPr lang="ja-JP" altLang="en-US" sz="1000" dirty="0" smtClean="0">
                <a:solidFill>
                  <a:prstClr val="black"/>
                </a:solidFill>
              </a:rPr>
              <a:t>市が国</a:t>
            </a:r>
            <a:r>
              <a:rPr lang="ja-JP" altLang="en-US" sz="1000" dirty="0">
                <a:solidFill>
                  <a:prstClr val="black"/>
                </a:solidFill>
              </a:rPr>
              <a:t>要綱に基づく治療拠点機関及び</a:t>
            </a:r>
            <a:r>
              <a:rPr lang="ja-JP" altLang="en-US" sz="1000" dirty="0" smtClean="0">
                <a:solidFill>
                  <a:prstClr val="black"/>
                </a:solidFill>
              </a:rPr>
              <a:t>専門　　医療</a:t>
            </a:r>
            <a:r>
              <a:rPr lang="ja-JP" altLang="en-US" sz="1000" dirty="0">
                <a:solidFill>
                  <a:prstClr val="black"/>
                </a:solidFill>
              </a:rPr>
              <a:t>機関</a:t>
            </a:r>
            <a:r>
              <a:rPr lang="ja-JP" altLang="en-US" sz="1000" dirty="0" smtClean="0">
                <a:solidFill>
                  <a:prstClr val="black"/>
                </a:solidFill>
              </a:rPr>
              <a:t>を指定（４カ所）</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大阪精神医療センターが依存症専門診療部門を設置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大阪</a:t>
            </a:r>
            <a:r>
              <a:rPr lang="ja-JP" altLang="en-US" sz="1000" dirty="0">
                <a:solidFill>
                  <a:prstClr val="black"/>
                </a:solidFill>
              </a:rPr>
              <a:t>精神医療センターにおいて、当事者支援</a:t>
            </a:r>
            <a:r>
              <a:rPr lang="ja-JP" altLang="en-US" sz="1000" dirty="0" smtClean="0">
                <a:solidFill>
                  <a:prstClr val="black"/>
                </a:solidFill>
              </a:rPr>
              <a:t>の　ための専門治療プログラム</a:t>
            </a:r>
            <a:r>
              <a:rPr lang="ja-JP" altLang="en-US" sz="1000" dirty="0">
                <a:solidFill>
                  <a:prstClr val="black"/>
                </a:solidFill>
              </a:rPr>
              <a:t>「ＧＡＭＰ」を</a:t>
            </a:r>
            <a:r>
              <a:rPr lang="ja-JP" altLang="en-US" sz="1000" dirty="0" smtClean="0">
                <a:solidFill>
                  <a:prstClr val="black"/>
                </a:solidFill>
              </a:rPr>
              <a:t>試行的</a:t>
            </a:r>
            <a:r>
              <a:rPr lang="ja-JP" altLang="en-US" sz="1000" dirty="0">
                <a:solidFill>
                  <a:prstClr val="black"/>
                </a:solidFill>
              </a:rPr>
              <a:t>に</a:t>
            </a:r>
            <a:r>
              <a:rPr lang="ja-JP" altLang="en-US" sz="1000" dirty="0" smtClean="0">
                <a:solidFill>
                  <a:prstClr val="black"/>
                </a:solidFill>
              </a:rPr>
              <a:t>実施</a:t>
            </a:r>
            <a:endParaRPr lang="ja-JP" altLang="en-US" sz="1000" dirty="0">
              <a:solidFill>
                <a:prstClr val="black"/>
              </a:solidFill>
            </a:endParaRPr>
          </a:p>
        </p:txBody>
      </p:sp>
      <p:sp>
        <p:nvSpPr>
          <p:cNvPr id="39" name="正方形/長方形 38"/>
          <p:cNvSpPr/>
          <p:nvPr/>
        </p:nvSpPr>
        <p:spPr bwMode="gray">
          <a:xfrm>
            <a:off x="57981" y="2405023"/>
            <a:ext cx="3066649" cy="9008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公営</a:t>
            </a:r>
            <a:r>
              <a:rPr lang="ja-JP" altLang="en-US" sz="1000" dirty="0">
                <a:solidFill>
                  <a:prstClr val="black"/>
                </a:solidFill>
              </a:rPr>
              <a:t>競技関連法において</a:t>
            </a:r>
            <a:r>
              <a:rPr lang="en-US" altLang="ja-JP" sz="1000" dirty="0">
                <a:solidFill>
                  <a:prstClr val="black"/>
                </a:solidFill>
              </a:rPr>
              <a:t>20</a:t>
            </a:r>
            <a:r>
              <a:rPr lang="ja-JP" altLang="en-US" sz="1000" dirty="0">
                <a:solidFill>
                  <a:prstClr val="black"/>
                </a:solidFill>
              </a:rPr>
              <a:t>歳未満は馬券等</a:t>
            </a:r>
            <a:r>
              <a:rPr lang="ja-JP" altLang="en-US" sz="1000" dirty="0" smtClean="0">
                <a:solidFill>
                  <a:prstClr val="black"/>
                </a:solidFill>
              </a:rPr>
              <a:t>の　購入や</a:t>
            </a:r>
            <a:r>
              <a:rPr lang="ja-JP" altLang="en-US" sz="1000" dirty="0">
                <a:solidFill>
                  <a:prstClr val="black"/>
                </a:solidFill>
              </a:rPr>
              <a:t>譲受等を禁止</a:t>
            </a:r>
          </a:p>
          <a:p>
            <a:pPr marL="266700" indent="-171450" algn="just">
              <a:spcBef>
                <a:spcPts val="600"/>
              </a:spcBef>
              <a:buFont typeface="Arial" panose="020B0604020202020204" pitchFamily="34" charset="0"/>
              <a:buChar char="•"/>
            </a:pPr>
            <a:r>
              <a:rPr lang="ja-JP" altLang="en-US" sz="1000" dirty="0" smtClean="0">
                <a:solidFill>
                  <a:prstClr val="black"/>
                </a:solidFill>
              </a:rPr>
              <a:t>風営法</a:t>
            </a:r>
            <a:r>
              <a:rPr lang="ja-JP" altLang="en-US" sz="1000" dirty="0">
                <a:solidFill>
                  <a:prstClr val="black"/>
                </a:solidFill>
              </a:rPr>
              <a:t>において</a:t>
            </a:r>
            <a:r>
              <a:rPr lang="en-US" altLang="ja-JP" sz="1000" dirty="0">
                <a:solidFill>
                  <a:prstClr val="black"/>
                </a:solidFill>
              </a:rPr>
              <a:t>18</a:t>
            </a:r>
            <a:r>
              <a:rPr lang="ja-JP" altLang="en-US" sz="1000" dirty="0">
                <a:solidFill>
                  <a:prstClr val="black"/>
                </a:solidFill>
              </a:rPr>
              <a:t>歳未満のパチンコ店への入店</a:t>
            </a:r>
            <a:r>
              <a:rPr lang="ja-JP" altLang="en-US" sz="1000" dirty="0" smtClean="0">
                <a:solidFill>
                  <a:prstClr val="black"/>
                </a:solidFill>
              </a:rPr>
              <a:t>を禁止</a:t>
            </a:r>
          </a:p>
        </p:txBody>
      </p:sp>
      <p:sp>
        <p:nvSpPr>
          <p:cNvPr id="41" name="正方形/長方形 40"/>
          <p:cNvSpPr/>
          <p:nvPr/>
        </p:nvSpPr>
        <p:spPr bwMode="gray">
          <a:xfrm>
            <a:off x="57981" y="3344629"/>
            <a:ext cx="3066649" cy="900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ギャンブル等依存症予防のためのセミナー等</a:t>
            </a:r>
            <a:r>
              <a:rPr lang="ja-JP" altLang="en-US" sz="1000" dirty="0" smtClean="0">
                <a:solidFill>
                  <a:prstClr val="black"/>
                </a:solidFill>
              </a:rPr>
              <a:t>を　開催</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予防、理解促進のための啓発資料の作成、</a:t>
            </a:r>
            <a:r>
              <a:rPr lang="ja-JP" altLang="en-US" sz="1000" dirty="0" smtClean="0">
                <a:solidFill>
                  <a:prstClr val="black"/>
                </a:solidFill>
              </a:rPr>
              <a:t>配布</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多くの府民への注意喚起、周知、情報提供</a:t>
            </a:r>
            <a:endParaRPr lang="ja-JP" altLang="en-US" sz="1000" dirty="0" smtClean="0">
              <a:solidFill>
                <a:prstClr val="black"/>
              </a:solidFill>
            </a:endParaRPr>
          </a:p>
        </p:txBody>
      </p:sp>
      <p:sp>
        <p:nvSpPr>
          <p:cNvPr id="42" name="正方形/長方形 41"/>
          <p:cNvSpPr/>
          <p:nvPr/>
        </p:nvSpPr>
        <p:spPr bwMode="gray">
          <a:xfrm>
            <a:off x="57981" y="6971239"/>
            <a:ext cx="3048474" cy="140206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精神</a:t>
            </a:r>
            <a:r>
              <a:rPr lang="ja-JP" altLang="en-US" sz="1000" dirty="0"/>
              <a:t>保健福祉センター依存症専門</a:t>
            </a:r>
            <a:r>
              <a:rPr lang="ja-JP" altLang="en-US" sz="1000" dirty="0" smtClean="0"/>
              <a:t>相談</a:t>
            </a:r>
            <a:endParaRPr lang="ja-JP" altLang="en-US" sz="1000" dirty="0"/>
          </a:p>
          <a:p>
            <a:pPr marL="266700" indent="-171450" algn="just">
              <a:spcBef>
                <a:spcPts val="600"/>
              </a:spcBef>
              <a:buFont typeface="Arial" panose="020B0604020202020204" pitchFamily="34" charset="0"/>
              <a:buChar char="•"/>
            </a:pPr>
            <a:r>
              <a:rPr lang="ja-JP" altLang="en-US" sz="1000" dirty="0" smtClean="0"/>
              <a:t>おおさか</a:t>
            </a:r>
            <a:r>
              <a:rPr lang="ja-JP" altLang="en-US" sz="1000" dirty="0"/>
              <a:t>依存症土日</a:t>
            </a:r>
            <a:r>
              <a:rPr lang="ja-JP" altLang="en-US" sz="1000" dirty="0" smtClean="0"/>
              <a:t>ホットライン</a:t>
            </a:r>
            <a:endParaRPr lang="ja-JP" altLang="en-US" sz="1000" dirty="0"/>
          </a:p>
          <a:p>
            <a:pPr marL="266700" indent="-171450" algn="just">
              <a:spcBef>
                <a:spcPts val="600"/>
              </a:spcBef>
              <a:buFont typeface="Arial" panose="020B0604020202020204" pitchFamily="34" charset="0"/>
              <a:buChar char="•"/>
            </a:pPr>
            <a:r>
              <a:rPr lang="ja-JP" altLang="en-US" sz="1000" dirty="0" smtClean="0"/>
              <a:t>保健所</a:t>
            </a:r>
            <a:r>
              <a:rPr lang="ja-JP" altLang="en-US" sz="1000" dirty="0"/>
              <a:t>等で</a:t>
            </a:r>
            <a:r>
              <a:rPr lang="ja-JP" altLang="en-US" sz="1000" dirty="0" smtClean="0"/>
              <a:t>の精神保健福祉相談の中での依存症相談</a:t>
            </a:r>
            <a:endParaRPr lang="en-US" altLang="ja-JP" sz="1000" dirty="0"/>
          </a:p>
          <a:p>
            <a:pPr marL="266700" indent="-171450" algn="just">
              <a:spcBef>
                <a:spcPts val="600"/>
              </a:spcBef>
              <a:buFont typeface="Arial" panose="020B0604020202020204" pitchFamily="34" charset="0"/>
              <a:buChar char="•"/>
            </a:pPr>
            <a:r>
              <a:rPr lang="ja-JP" altLang="en-US" sz="1000" dirty="0" smtClean="0"/>
              <a:t>公営競技場での注意</a:t>
            </a:r>
            <a:r>
              <a:rPr lang="ja-JP" altLang="en-US" sz="1000" dirty="0"/>
              <a:t>喚起ポスターの掲載</a:t>
            </a:r>
            <a:r>
              <a:rPr lang="ja-JP" altLang="en-US" sz="1000" dirty="0" smtClean="0"/>
              <a:t>や　　　チラシ</a:t>
            </a:r>
            <a:r>
              <a:rPr lang="ja-JP" altLang="en-US" sz="1000" dirty="0"/>
              <a:t>等</a:t>
            </a:r>
            <a:r>
              <a:rPr lang="ja-JP" altLang="en-US" sz="1000" dirty="0" smtClean="0"/>
              <a:t>による</a:t>
            </a:r>
            <a:r>
              <a:rPr lang="ja-JP" altLang="en-US" sz="1000" dirty="0"/>
              <a:t>相談窓口の</a:t>
            </a:r>
            <a:r>
              <a:rPr lang="ja-JP" altLang="en-US" sz="1000" dirty="0" smtClean="0"/>
              <a:t>周知</a:t>
            </a:r>
            <a:endParaRPr lang="en-US" altLang="ja-JP" sz="1000" dirty="0"/>
          </a:p>
        </p:txBody>
      </p:sp>
      <p:sp>
        <p:nvSpPr>
          <p:cNvPr id="43" name="正方形/長方形 42"/>
          <p:cNvSpPr/>
          <p:nvPr/>
        </p:nvSpPr>
        <p:spPr bwMode="gray">
          <a:xfrm>
            <a:off x="57981" y="8430016"/>
            <a:ext cx="3048474" cy="104377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消費生活相談、多重債務相談、生活困窮者相談などで相談を実施</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公営競技・遊技における相談窓口の設置</a:t>
            </a:r>
            <a:endParaRPr lang="en-US" altLang="ja-JP" sz="1000" dirty="0"/>
          </a:p>
        </p:txBody>
      </p:sp>
    </p:spTree>
    <p:extLst>
      <p:ext uri="{BB962C8B-B14F-4D97-AF65-F5344CB8AC3E}">
        <p14:creationId xmlns:p14="http://schemas.microsoft.com/office/powerpoint/2010/main" val="134461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104694" y="9570807"/>
            <a:ext cx="1600200" cy="235616"/>
          </a:xfrm>
        </p:spPr>
        <p:txBody>
          <a:bodyPr/>
          <a:lstStyle/>
          <a:p>
            <a:fld id="{2F5FFCC2-724E-4DD4-AEC6-56C0720B265A}" type="slidenum">
              <a:rPr lang="ja-JP" altLang="en-US" smtClean="0">
                <a:solidFill>
                  <a:prstClr val="black"/>
                </a:solidFill>
              </a:rPr>
              <a:pPr/>
              <a:t>45</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22704" y="9488619"/>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980515" y="456952"/>
            <a:ext cx="136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施策項目</a:t>
            </a:r>
          </a:p>
        </p:txBody>
      </p:sp>
      <p:sp>
        <p:nvSpPr>
          <p:cNvPr id="29" name="正方形/長方形 28"/>
          <p:cNvSpPr/>
          <p:nvPr/>
        </p:nvSpPr>
        <p:spPr bwMode="gray">
          <a:xfrm>
            <a:off x="2420515" y="456952"/>
            <a:ext cx="1008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細目</a:t>
            </a:r>
          </a:p>
        </p:txBody>
      </p:sp>
      <p:cxnSp>
        <p:nvCxnSpPr>
          <p:cNvPr id="24" name="直線コネクタ 23"/>
          <p:cNvCxnSpPr/>
          <p:nvPr/>
        </p:nvCxnSpPr>
        <p:spPr>
          <a:xfrm>
            <a:off x="422704" y="3526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422704" y="342289"/>
            <a:ext cx="1" cy="914633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bwMode="gray">
          <a:xfrm>
            <a:off x="972515" y="783535"/>
            <a:ext cx="1368000" cy="70074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社会復帰の支援</a:t>
            </a:r>
          </a:p>
        </p:txBody>
      </p:sp>
      <p:sp>
        <p:nvSpPr>
          <p:cNvPr id="33" name="正方形/長方形 32"/>
          <p:cNvSpPr/>
          <p:nvPr/>
        </p:nvSpPr>
        <p:spPr bwMode="gray">
          <a:xfrm>
            <a:off x="2420515" y="784829"/>
            <a:ext cx="1008000" cy="699451"/>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就労</a:t>
            </a:r>
            <a:r>
              <a:rPr lang="ja-JP" altLang="en-US" sz="1000" dirty="0" smtClean="0">
                <a:solidFill>
                  <a:prstClr val="black"/>
                </a:solidFill>
              </a:rPr>
              <a:t>支援</a:t>
            </a:r>
          </a:p>
        </p:txBody>
      </p:sp>
      <p:sp>
        <p:nvSpPr>
          <p:cNvPr id="35" name="正方形/長方形 34"/>
          <p:cNvSpPr/>
          <p:nvPr/>
        </p:nvSpPr>
        <p:spPr bwMode="gray">
          <a:xfrm>
            <a:off x="980515" y="1544336"/>
            <a:ext cx="1368000" cy="98931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民間</a:t>
            </a:r>
            <a:r>
              <a:rPr lang="ja-JP" altLang="en-US" sz="1000" b="1" dirty="0">
                <a:solidFill>
                  <a:prstClr val="black"/>
                </a:solidFill>
              </a:rPr>
              <a:t>団体</a:t>
            </a:r>
            <a:r>
              <a:rPr lang="ja-JP" altLang="en-US" sz="1000" b="1" dirty="0" smtClean="0">
                <a:solidFill>
                  <a:prstClr val="black"/>
                </a:solidFill>
              </a:rPr>
              <a:t>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活動に対する支援</a:t>
            </a:r>
          </a:p>
        </p:txBody>
      </p:sp>
      <p:sp>
        <p:nvSpPr>
          <p:cNvPr id="36" name="正方形/長方形 35"/>
          <p:cNvSpPr/>
          <p:nvPr/>
        </p:nvSpPr>
        <p:spPr bwMode="gray">
          <a:xfrm>
            <a:off x="2411855" y="1544336"/>
            <a:ext cx="1016659" cy="98931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自助</a:t>
            </a:r>
            <a:r>
              <a:rPr lang="ja-JP" altLang="en-US" sz="1000" dirty="0" smtClean="0">
                <a:solidFill>
                  <a:prstClr val="black"/>
                </a:solidFill>
              </a:rPr>
              <a:t>グループ・</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民間支援機関</a:t>
            </a:r>
            <a:endParaRPr lang="en-US" altLang="ja-JP" sz="1000" dirty="0" smtClean="0">
              <a:solidFill>
                <a:prstClr val="black"/>
              </a:solidFill>
            </a:endParaRPr>
          </a:p>
          <a:p>
            <a:pPr algn="ctr">
              <a:buFont typeface="Wingdings 2" pitchFamily="18" charset="2"/>
              <a:buNone/>
            </a:pPr>
            <a:r>
              <a:rPr lang="ja-JP" altLang="en-US" sz="1000" dirty="0" err="1" smtClean="0">
                <a:solidFill>
                  <a:prstClr val="black"/>
                </a:solidFill>
              </a:rPr>
              <a:t>へ</a:t>
            </a:r>
            <a:r>
              <a:rPr lang="ja-JP" altLang="en-US" sz="1000" dirty="0" err="1">
                <a:solidFill>
                  <a:prstClr val="black"/>
                </a:solidFill>
              </a:rPr>
              <a:t>の</a:t>
            </a:r>
            <a:r>
              <a:rPr lang="ja-JP" altLang="en-US" sz="1000" dirty="0">
                <a:solidFill>
                  <a:prstClr val="black"/>
                </a:solidFill>
              </a:rPr>
              <a:t>支援</a:t>
            </a:r>
            <a:endParaRPr lang="ja-JP" altLang="en-US" sz="1000" dirty="0" smtClean="0">
              <a:solidFill>
                <a:prstClr val="black"/>
              </a:solidFill>
            </a:endParaRPr>
          </a:p>
        </p:txBody>
      </p:sp>
      <p:sp>
        <p:nvSpPr>
          <p:cNvPr id="38" name="正方形/長方形 37"/>
          <p:cNvSpPr/>
          <p:nvPr/>
        </p:nvSpPr>
        <p:spPr bwMode="gray">
          <a:xfrm>
            <a:off x="546605" y="776061"/>
            <a:ext cx="360000" cy="70821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39" name="正方形/長方形 38"/>
          <p:cNvSpPr/>
          <p:nvPr/>
        </p:nvSpPr>
        <p:spPr bwMode="gray">
          <a:xfrm>
            <a:off x="546605" y="1544335"/>
            <a:ext cx="360000" cy="9893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6</a:t>
            </a:r>
            <a:endParaRPr lang="ja-JP" altLang="en-US" sz="1100" b="1" dirty="0" smtClean="0">
              <a:solidFill>
                <a:prstClr val="black"/>
              </a:solidFill>
            </a:endParaRPr>
          </a:p>
        </p:txBody>
      </p:sp>
      <p:sp>
        <p:nvSpPr>
          <p:cNvPr id="40" name="正方形/長方形 39"/>
          <p:cNvSpPr/>
          <p:nvPr/>
        </p:nvSpPr>
        <p:spPr bwMode="gray">
          <a:xfrm>
            <a:off x="546605" y="2585053"/>
            <a:ext cx="360000" cy="145717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7</a:t>
            </a:r>
            <a:endParaRPr lang="ja-JP" altLang="en-US" sz="1100" b="1" dirty="0" smtClean="0">
              <a:solidFill>
                <a:prstClr val="black"/>
              </a:solidFill>
            </a:endParaRPr>
          </a:p>
        </p:txBody>
      </p:sp>
      <p:sp>
        <p:nvSpPr>
          <p:cNvPr id="41" name="正方形/長方形 40"/>
          <p:cNvSpPr/>
          <p:nvPr/>
        </p:nvSpPr>
        <p:spPr bwMode="gray">
          <a:xfrm>
            <a:off x="980515" y="2580165"/>
            <a:ext cx="1368000" cy="14620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連携協力体制の整備</a:t>
            </a:r>
          </a:p>
        </p:txBody>
      </p:sp>
      <p:sp>
        <p:nvSpPr>
          <p:cNvPr id="42" name="正方形/長方形 41"/>
          <p:cNvSpPr/>
          <p:nvPr/>
        </p:nvSpPr>
        <p:spPr bwMode="gray">
          <a:xfrm>
            <a:off x="2420515" y="2570295"/>
            <a:ext cx="999341" cy="147193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関連機関</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ネットワーク</a:t>
            </a:r>
            <a:r>
              <a:rPr lang="ja-JP" altLang="en-US" sz="1000" dirty="0">
                <a:solidFill>
                  <a:prstClr val="black"/>
                </a:solidFill>
              </a:rPr>
              <a:t>構築</a:t>
            </a:r>
            <a:endParaRPr lang="ja-JP" altLang="en-US" sz="1000" dirty="0" smtClean="0">
              <a:solidFill>
                <a:prstClr val="black"/>
              </a:solidFill>
            </a:endParaRPr>
          </a:p>
        </p:txBody>
      </p:sp>
      <p:sp>
        <p:nvSpPr>
          <p:cNvPr id="48" name="正方形/長方形 47"/>
          <p:cNvSpPr/>
          <p:nvPr/>
        </p:nvSpPr>
        <p:spPr bwMode="gray">
          <a:xfrm>
            <a:off x="553345" y="4093633"/>
            <a:ext cx="360000" cy="1387413"/>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8</a:t>
            </a:r>
            <a:endParaRPr lang="ja-JP" altLang="en-US" sz="1100" b="1" dirty="0" smtClean="0">
              <a:solidFill>
                <a:prstClr val="black"/>
              </a:solidFill>
            </a:endParaRPr>
          </a:p>
        </p:txBody>
      </p:sp>
      <p:sp>
        <p:nvSpPr>
          <p:cNvPr id="53" name="正方形/長方形 52"/>
          <p:cNvSpPr/>
          <p:nvPr/>
        </p:nvSpPr>
        <p:spPr bwMode="gray">
          <a:xfrm>
            <a:off x="969285" y="4103672"/>
            <a:ext cx="1368000" cy="137149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54" name="正方形/長方形 53"/>
          <p:cNvSpPr/>
          <p:nvPr/>
        </p:nvSpPr>
        <p:spPr bwMode="gray">
          <a:xfrm>
            <a:off x="2411855" y="4097202"/>
            <a:ext cx="1008000" cy="1377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black"/>
                </a:solidFill>
              </a:rPr>
              <a:t>関係</a:t>
            </a:r>
            <a:r>
              <a:rPr lang="ja-JP" altLang="en-US" sz="1000" dirty="0">
                <a:solidFill>
                  <a:prstClr val="black"/>
                </a:solidFill>
              </a:rPr>
              <a:t>機関職員</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資質</a:t>
            </a:r>
            <a:r>
              <a:rPr lang="ja-JP" altLang="en-US" sz="1000" dirty="0">
                <a:solidFill>
                  <a:prstClr val="black"/>
                </a:solidFill>
              </a:rPr>
              <a:t>向上</a:t>
            </a:r>
            <a:endParaRPr lang="ja-JP" altLang="en-US" sz="1000" dirty="0" smtClean="0">
              <a:solidFill>
                <a:prstClr val="black"/>
              </a:solidFill>
            </a:endParaRPr>
          </a:p>
        </p:txBody>
      </p:sp>
      <p:sp>
        <p:nvSpPr>
          <p:cNvPr id="58" name="正方形/長方形 57"/>
          <p:cNvSpPr/>
          <p:nvPr/>
        </p:nvSpPr>
        <p:spPr bwMode="gray">
          <a:xfrm>
            <a:off x="553345" y="5536609"/>
            <a:ext cx="360000" cy="138988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a:solidFill>
                  <a:prstClr val="black"/>
                </a:solidFill>
              </a:rPr>
              <a:t>9</a:t>
            </a:r>
            <a:endParaRPr lang="ja-JP" altLang="en-US" sz="1100" b="1" dirty="0" smtClean="0">
              <a:solidFill>
                <a:prstClr val="black"/>
              </a:solidFill>
            </a:endParaRPr>
          </a:p>
        </p:txBody>
      </p:sp>
      <p:sp>
        <p:nvSpPr>
          <p:cNvPr id="59" name="正方形/長方形 58"/>
          <p:cNvSpPr/>
          <p:nvPr/>
        </p:nvSpPr>
        <p:spPr bwMode="gray">
          <a:xfrm>
            <a:off x="980515" y="5536609"/>
            <a:ext cx="1368000"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調査研究の推進等</a:t>
            </a:r>
          </a:p>
        </p:txBody>
      </p:sp>
      <p:sp>
        <p:nvSpPr>
          <p:cNvPr id="60" name="正方形/長方形 59"/>
          <p:cNvSpPr/>
          <p:nvPr/>
        </p:nvSpPr>
        <p:spPr bwMode="gray">
          <a:xfrm>
            <a:off x="2420515" y="5536609"/>
            <a:ext cx="1008000"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調査研究</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及び</a:t>
            </a:r>
            <a:r>
              <a:rPr lang="ja-JP" altLang="en-US" sz="1000" dirty="0">
                <a:solidFill>
                  <a:prstClr val="black"/>
                </a:solidFill>
              </a:rPr>
              <a:t>成果普及</a:t>
            </a:r>
            <a:endParaRPr lang="ja-JP" altLang="en-US" sz="1000" dirty="0" smtClean="0">
              <a:solidFill>
                <a:prstClr val="black"/>
              </a:solidFill>
            </a:endParaRPr>
          </a:p>
        </p:txBody>
      </p:sp>
      <p:sp>
        <p:nvSpPr>
          <p:cNvPr id="62" name="正方形/長方形 61"/>
          <p:cNvSpPr/>
          <p:nvPr/>
        </p:nvSpPr>
        <p:spPr bwMode="gray">
          <a:xfrm>
            <a:off x="553345" y="6993513"/>
            <a:ext cx="360000" cy="7862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10</a:t>
            </a:r>
            <a:endParaRPr lang="ja-JP" altLang="en-US" sz="1100" b="1" dirty="0" smtClean="0">
              <a:solidFill>
                <a:prstClr val="black"/>
              </a:solidFill>
            </a:endParaRPr>
          </a:p>
        </p:txBody>
      </p:sp>
      <p:sp>
        <p:nvSpPr>
          <p:cNvPr id="63" name="正方形/長方形 62"/>
          <p:cNvSpPr/>
          <p:nvPr/>
        </p:nvSpPr>
        <p:spPr bwMode="gray">
          <a:xfrm>
            <a:off x="980515" y="6987941"/>
            <a:ext cx="1368000" cy="7862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64" name="正方形/長方形 63"/>
          <p:cNvSpPr/>
          <p:nvPr/>
        </p:nvSpPr>
        <p:spPr bwMode="gray">
          <a:xfrm>
            <a:off x="2420761" y="6987941"/>
            <a:ext cx="1008000" cy="7862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solidFill>
                  <a:prstClr val="black"/>
                </a:solidFill>
              </a:rPr>
              <a:t>依存症</a:t>
            </a:r>
            <a:r>
              <a:rPr lang="ja-JP" altLang="en-US" sz="1000" dirty="0" smtClean="0">
                <a:solidFill>
                  <a:prstClr val="black"/>
                </a:solidFill>
              </a:rPr>
              <a:t>の</a:t>
            </a:r>
            <a:endParaRPr lang="en-US" altLang="ja-JP" sz="1000" dirty="0" smtClean="0">
              <a:solidFill>
                <a:prstClr val="black"/>
              </a:solidFill>
            </a:endParaRPr>
          </a:p>
          <a:p>
            <a:pPr algn="ctr">
              <a:buFont typeface="Wingdings 2" pitchFamily="18" charset="2"/>
              <a:buNone/>
            </a:pPr>
            <a:r>
              <a:rPr lang="ja-JP" altLang="en-US" sz="1000" dirty="0" smtClean="0">
                <a:solidFill>
                  <a:prstClr val="black"/>
                </a:solidFill>
              </a:rPr>
              <a:t>実態把握</a:t>
            </a:r>
          </a:p>
        </p:txBody>
      </p:sp>
      <p:sp>
        <p:nvSpPr>
          <p:cNvPr id="5" name="テキスト ボックス 4"/>
          <p:cNvSpPr txBox="1"/>
          <p:nvPr/>
        </p:nvSpPr>
        <p:spPr>
          <a:xfrm>
            <a:off x="645173" y="7843748"/>
            <a:ext cx="5963062" cy="380480"/>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1000" dirty="0" smtClean="0">
                <a:latin typeface="+mn-ea"/>
              </a:rPr>
              <a:t>※</a:t>
            </a:r>
            <a:r>
              <a:rPr kumimoji="1" lang="ja-JP" altLang="en-US" sz="1000" dirty="0" smtClean="0">
                <a:latin typeface="+mn-ea"/>
              </a:rPr>
              <a:t>取組みにあたってはクロスアディクト（複合依存）に留意し、アルコール・薬物等依存に関する施策とも有機的に連携</a:t>
            </a:r>
          </a:p>
        </p:txBody>
      </p:sp>
      <p:sp>
        <p:nvSpPr>
          <p:cNvPr id="45" name="正方形/長方形 44"/>
          <p:cNvSpPr/>
          <p:nvPr/>
        </p:nvSpPr>
        <p:spPr bwMode="gray">
          <a:xfrm>
            <a:off x="3484514" y="465978"/>
            <a:ext cx="3147933" cy="242724"/>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47" name="正方形/長方形 46"/>
          <p:cNvSpPr/>
          <p:nvPr/>
        </p:nvSpPr>
        <p:spPr bwMode="gray">
          <a:xfrm>
            <a:off x="3494425" y="783535"/>
            <a:ext cx="3138022" cy="70074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就労支援に必要な支援や条件が把握できていない</a:t>
            </a:r>
            <a:endParaRPr lang="ja-JP" altLang="en-US" sz="1000" dirty="0"/>
          </a:p>
        </p:txBody>
      </p:sp>
      <p:sp>
        <p:nvSpPr>
          <p:cNvPr id="52" name="正方形/長方形 51"/>
          <p:cNvSpPr/>
          <p:nvPr/>
        </p:nvSpPr>
        <p:spPr bwMode="gray">
          <a:xfrm>
            <a:off x="3494425" y="1539254"/>
            <a:ext cx="3138022" cy="972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活動</a:t>
            </a:r>
            <a:r>
              <a:rPr lang="ja-JP" altLang="en-US" sz="1000" dirty="0"/>
              <a:t>主体、活動内容の実態の把握が</a:t>
            </a:r>
            <a:r>
              <a:rPr lang="ja-JP" altLang="en-US" sz="1000" dirty="0" smtClean="0"/>
              <a:t>不足</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公民の適切な役割分担</a:t>
            </a:r>
            <a:endParaRPr lang="ja-JP" altLang="en-US" sz="1000" dirty="0"/>
          </a:p>
        </p:txBody>
      </p:sp>
      <p:sp>
        <p:nvSpPr>
          <p:cNvPr id="56" name="正方形/長方形 55"/>
          <p:cNvSpPr/>
          <p:nvPr/>
        </p:nvSpPr>
        <p:spPr bwMode="gray">
          <a:xfrm>
            <a:off x="3494425" y="2566228"/>
            <a:ext cx="3138022"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大阪府全域及び地域</a:t>
            </a:r>
            <a:r>
              <a:rPr lang="ja-JP" altLang="en-US" sz="1000" dirty="0"/>
              <a:t>における連携支援体制の構築が</a:t>
            </a:r>
            <a:r>
              <a:rPr lang="ja-JP" altLang="en-US" sz="1000" dirty="0" smtClean="0"/>
              <a:t>不十分</a:t>
            </a:r>
            <a:endParaRPr lang="en-US" altLang="ja-JP" sz="1000" strike="dblStrike" dirty="0" smtClean="0"/>
          </a:p>
          <a:p>
            <a:pPr marL="266700" indent="-171450" algn="just">
              <a:spcBef>
                <a:spcPts val="600"/>
              </a:spcBef>
              <a:buFont typeface="Arial" panose="020B0604020202020204" pitchFamily="34" charset="0"/>
              <a:buChar char="•"/>
            </a:pPr>
            <a:r>
              <a:rPr lang="ja-JP" altLang="en-US" sz="1000" dirty="0" smtClean="0"/>
              <a:t>利益相</a:t>
            </a:r>
            <a:r>
              <a:rPr lang="ja-JP" altLang="en-US" sz="1000" dirty="0"/>
              <a:t>反の</a:t>
            </a:r>
            <a:r>
              <a:rPr lang="ja-JP" altLang="en-US" sz="1000" dirty="0" smtClean="0"/>
              <a:t>観点も踏まえた、</a:t>
            </a:r>
            <a:r>
              <a:rPr lang="ja-JP" altLang="en-US" sz="1000" dirty="0"/>
              <a:t>事業者との連携協力</a:t>
            </a:r>
            <a:r>
              <a:rPr lang="ja-JP" altLang="en-US" sz="1000" dirty="0" smtClean="0"/>
              <a:t>体制の構築</a:t>
            </a:r>
            <a:endParaRPr lang="en-US" altLang="ja-JP" sz="1000" dirty="0" smtClean="0"/>
          </a:p>
        </p:txBody>
      </p:sp>
      <p:sp>
        <p:nvSpPr>
          <p:cNvPr id="57" name="正方形/長方形 56"/>
          <p:cNvSpPr/>
          <p:nvPr/>
        </p:nvSpPr>
        <p:spPr bwMode="gray">
          <a:xfrm>
            <a:off x="3494425" y="4097202"/>
            <a:ext cx="3138022" cy="13779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相談対応できる人材の不足</a:t>
            </a:r>
          </a:p>
          <a:p>
            <a:pPr marL="266700" indent="-171450" algn="just">
              <a:spcBef>
                <a:spcPts val="600"/>
              </a:spcBef>
              <a:buFont typeface="Arial" panose="020B0604020202020204" pitchFamily="34" charset="0"/>
              <a:buChar char="•"/>
            </a:pPr>
            <a:r>
              <a:rPr lang="ja-JP" altLang="en-US" sz="1000" dirty="0" smtClean="0"/>
              <a:t>研修受講の必要性についての理解や機会が不足</a:t>
            </a:r>
            <a:endParaRPr lang="ja-JP" altLang="en-US" sz="1000" dirty="0"/>
          </a:p>
        </p:txBody>
      </p:sp>
      <p:sp>
        <p:nvSpPr>
          <p:cNvPr id="66" name="正方形/長方形 65"/>
          <p:cNvSpPr/>
          <p:nvPr/>
        </p:nvSpPr>
        <p:spPr bwMode="gray">
          <a:xfrm>
            <a:off x="3494425" y="5539908"/>
            <a:ext cx="3138022" cy="1389888"/>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ギャンブル等依存症</a:t>
            </a:r>
            <a:r>
              <a:rPr lang="ja-JP" altLang="en-US" sz="1000" dirty="0"/>
              <a:t>を研究している機関の把握</a:t>
            </a:r>
          </a:p>
          <a:p>
            <a:pPr marL="266700" indent="-171450" algn="just">
              <a:spcBef>
                <a:spcPts val="600"/>
              </a:spcBef>
              <a:buFont typeface="Arial" panose="020B0604020202020204" pitchFamily="34" charset="0"/>
              <a:buChar char="•"/>
            </a:pPr>
            <a:r>
              <a:rPr lang="ja-JP" altLang="en-US" sz="1000" dirty="0" smtClean="0"/>
              <a:t>依存症</a:t>
            </a:r>
            <a:r>
              <a:rPr lang="ja-JP" altLang="en-US" sz="1000" dirty="0"/>
              <a:t>を研究している機関の</a:t>
            </a:r>
            <a:r>
              <a:rPr lang="ja-JP" altLang="en-US" sz="1000" dirty="0" smtClean="0"/>
              <a:t>ネットワーク化</a:t>
            </a:r>
            <a:endParaRPr lang="ja-JP" altLang="en-US" sz="1000" dirty="0"/>
          </a:p>
        </p:txBody>
      </p:sp>
      <p:sp>
        <p:nvSpPr>
          <p:cNvPr id="67" name="正方形/長方形 66"/>
          <p:cNvSpPr/>
          <p:nvPr/>
        </p:nvSpPr>
        <p:spPr bwMode="gray">
          <a:xfrm>
            <a:off x="3494425" y="6983540"/>
            <a:ext cx="3138022" cy="7716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全国調査の詳細の把握</a:t>
            </a:r>
          </a:p>
          <a:p>
            <a:pPr marL="266700" indent="-171450" algn="just">
              <a:spcBef>
                <a:spcPts val="600"/>
              </a:spcBef>
              <a:buFont typeface="Arial" panose="020B0604020202020204" pitchFamily="34" charset="0"/>
              <a:buChar char="•"/>
            </a:pPr>
            <a:r>
              <a:rPr lang="ja-JP" altLang="en-US" sz="1000" dirty="0" smtClean="0">
                <a:solidFill>
                  <a:prstClr val="black"/>
                </a:solidFill>
              </a:rPr>
              <a:t>実態</a:t>
            </a:r>
            <a:r>
              <a:rPr lang="ja-JP" altLang="en-US" sz="1000" dirty="0">
                <a:solidFill>
                  <a:prstClr val="black"/>
                </a:solidFill>
              </a:rPr>
              <a:t>把握</a:t>
            </a:r>
            <a:r>
              <a:rPr lang="ja-JP" altLang="en-US" sz="1000" dirty="0" smtClean="0">
                <a:solidFill>
                  <a:prstClr val="black"/>
                </a:solidFill>
              </a:rPr>
              <a:t>のあり方の検討</a:t>
            </a:r>
            <a:endParaRPr lang="ja-JP" altLang="en-US" sz="1000" dirty="0">
              <a:solidFill>
                <a:prstClr val="black"/>
              </a:solidFill>
            </a:endParaRPr>
          </a:p>
        </p:txBody>
      </p:sp>
    </p:spTree>
    <p:extLst>
      <p:ext uri="{BB962C8B-B14F-4D97-AF65-F5344CB8AC3E}">
        <p14:creationId xmlns:p14="http://schemas.microsoft.com/office/powerpoint/2010/main" val="151605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46</a:t>
            </a:fld>
            <a:endParaRPr lang="ja-JP" altLang="en-US" dirty="0">
              <a:solidFill>
                <a:prstClr val="black"/>
              </a:solidFill>
            </a:endParaRPr>
          </a:p>
        </p:txBody>
      </p:sp>
      <p:cxnSp>
        <p:nvCxnSpPr>
          <p:cNvPr id="16" name="直線コネクタ 15"/>
          <p:cNvCxnSpPr/>
          <p:nvPr/>
        </p:nvCxnSpPr>
        <p:spPr>
          <a:xfrm>
            <a:off x="68652" y="954340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408000" y="579070"/>
            <a:ext cx="0" cy="896433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bwMode="gray">
          <a:xfrm>
            <a:off x="3459343" y="478253"/>
            <a:ext cx="2880000" cy="252000"/>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50" b="1">
                <a:solidFill>
                  <a:prstClr val="white"/>
                </a:solidFill>
              </a:rPr>
              <a:t>想定</a:t>
            </a:r>
            <a:r>
              <a:rPr lang="ja-JP" altLang="en-US" sz="1050" b="1" smtClean="0">
                <a:solidFill>
                  <a:prstClr val="white"/>
                </a:solidFill>
              </a:rPr>
              <a:t>される取組み</a:t>
            </a:r>
            <a:r>
              <a:rPr lang="ja-JP" altLang="en-US" sz="1050" b="1" dirty="0" smtClean="0">
                <a:solidFill>
                  <a:prstClr val="white"/>
                </a:solidFill>
              </a:rPr>
              <a:t>（案）</a:t>
            </a:r>
          </a:p>
        </p:txBody>
      </p:sp>
      <p:sp>
        <p:nvSpPr>
          <p:cNvPr id="39" name="正方形/長方形 38"/>
          <p:cNvSpPr/>
          <p:nvPr/>
        </p:nvSpPr>
        <p:spPr bwMode="gray">
          <a:xfrm>
            <a:off x="3459343" y="779887"/>
            <a:ext cx="2880000" cy="67637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治療</a:t>
            </a:r>
            <a:r>
              <a:rPr lang="ja-JP" altLang="en-US" sz="1000" dirty="0"/>
              <a:t>機関、支援団体、事業者等と協力のうえ</a:t>
            </a:r>
            <a:r>
              <a:rPr lang="ja-JP" altLang="en-US" sz="1000" dirty="0" smtClean="0"/>
              <a:t>、支援</a:t>
            </a:r>
            <a:endParaRPr lang="ja-JP" altLang="en-US" sz="1000" dirty="0"/>
          </a:p>
        </p:txBody>
      </p:sp>
      <p:sp>
        <p:nvSpPr>
          <p:cNvPr id="19" name="二等辺三角形 18"/>
          <p:cNvSpPr/>
          <p:nvPr/>
        </p:nvSpPr>
        <p:spPr bwMode="gray">
          <a:xfrm rot="5400000">
            <a:off x="16395" y="3906616"/>
            <a:ext cx="6573358" cy="242268"/>
          </a:xfrm>
          <a:prstGeom prst="triangle">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cxnSp>
        <p:nvCxnSpPr>
          <p:cNvPr id="17" name="直線コネクタ 16"/>
          <p:cNvCxnSpPr/>
          <p:nvPr/>
        </p:nvCxnSpPr>
        <p:spPr>
          <a:xfrm>
            <a:off x="0" y="357181"/>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3476126" y="1505895"/>
            <a:ext cx="288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活動内容などの実態の把握</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a:latin typeface="+mn-ea"/>
              </a:rPr>
              <a:t>研修や交流の場への参加の機会の提供</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依存症</a:t>
            </a:r>
            <a:r>
              <a:rPr lang="ja-JP" altLang="en-US" sz="1000" dirty="0">
                <a:latin typeface="+mn-ea"/>
              </a:rPr>
              <a:t>関連問題に取り組む民間団体の</a:t>
            </a:r>
            <a:r>
              <a:rPr lang="ja-JP" altLang="en-US" sz="1000" dirty="0" smtClean="0">
                <a:latin typeface="+mn-ea"/>
              </a:rPr>
              <a:t>活動や連携構築の支援</a:t>
            </a:r>
            <a:endParaRPr lang="ja-JP" altLang="en-US" sz="1000" dirty="0">
              <a:latin typeface="+mn-ea"/>
            </a:endParaRPr>
          </a:p>
        </p:txBody>
      </p:sp>
      <p:sp>
        <p:nvSpPr>
          <p:cNvPr id="30" name="正方形/長方形 29"/>
          <p:cNvSpPr/>
          <p:nvPr/>
        </p:nvSpPr>
        <p:spPr bwMode="gray">
          <a:xfrm>
            <a:off x="3481692" y="2542953"/>
            <a:ext cx="2857651" cy="147219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大阪アディクションセンターを活用した連携　　支援体制構築や対応力向上、情報共有の　　強化</a:t>
            </a:r>
            <a:endParaRPr lang="en-US" altLang="ja-JP" sz="1000"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地域における生活</a:t>
            </a:r>
            <a:r>
              <a:rPr lang="ja-JP" altLang="en-US" sz="1000" dirty="0">
                <a:latin typeface="+mn-ea"/>
              </a:rPr>
              <a:t>福祉</a:t>
            </a:r>
            <a:r>
              <a:rPr lang="ja-JP" altLang="en-US" sz="1000" dirty="0" smtClean="0">
                <a:latin typeface="+mn-ea"/>
              </a:rPr>
              <a:t>全般を含めた回復　　サポート</a:t>
            </a:r>
            <a:r>
              <a:rPr lang="ja-JP" altLang="en-US" sz="1000" dirty="0">
                <a:latin typeface="+mn-ea"/>
              </a:rPr>
              <a:t>体制</a:t>
            </a:r>
            <a:r>
              <a:rPr lang="ja-JP" altLang="en-US" sz="1000" dirty="0" smtClean="0">
                <a:latin typeface="+mn-ea"/>
              </a:rPr>
              <a:t>の強化</a:t>
            </a:r>
            <a:endParaRPr lang="en-US" altLang="ja-JP" sz="1000" strike="dblStrike" dirty="0" smtClean="0">
              <a:latin typeface="+mn-ea"/>
            </a:endParaRPr>
          </a:p>
          <a:p>
            <a:pPr marL="266700" indent="-171450" algn="just">
              <a:spcBef>
                <a:spcPts val="600"/>
              </a:spcBef>
              <a:buFont typeface="Arial" panose="020B0604020202020204" pitchFamily="34" charset="0"/>
              <a:buChar char="•"/>
            </a:pPr>
            <a:r>
              <a:rPr lang="ja-JP" altLang="en-US" sz="1000" dirty="0" smtClean="0">
                <a:latin typeface="+mn-ea"/>
              </a:rPr>
              <a:t>「責任あるゲーミング」の観点からの公民</a:t>
            </a:r>
            <a:r>
              <a:rPr lang="ja-JP" altLang="en-US" sz="1000" dirty="0">
                <a:latin typeface="+mn-ea"/>
              </a:rPr>
              <a:t>連携パートナ－シップ体制の構築のため</a:t>
            </a:r>
            <a:r>
              <a:rPr lang="ja-JP" altLang="en-US" sz="1000" dirty="0" smtClean="0">
                <a:latin typeface="+mn-ea"/>
              </a:rPr>
              <a:t>、Ｉ</a:t>
            </a:r>
            <a:r>
              <a:rPr lang="ja-JP" altLang="en-US" sz="1000" dirty="0">
                <a:latin typeface="+mn-ea"/>
              </a:rPr>
              <a:t>Ｒ</a:t>
            </a:r>
            <a:r>
              <a:rPr lang="ja-JP" altLang="en-US" sz="1000" dirty="0" smtClean="0">
                <a:latin typeface="+mn-ea"/>
              </a:rPr>
              <a:t>事</a:t>
            </a:r>
            <a:r>
              <a:rPr lang="ja-JP" altLang="en-US" sz="1000" dirty="0">
                <a:latin typeface="+mn-ea"/>
              </a:rPr>
              <a:t>業者も参画する</a:t>
            </a:r>
            <a:r>
              <a:rPr lang="ja-JP" altLang="en-US" sz="1000" dirty="0" smtClean="0">
                <a:latin typeface="+mn-ea"/>
              </a:rPr>
              <a:t>協議体を設置</a:t>
            </a:r>
            <a:endParaRPr lang="ja-JP" altLang="en-US" sz="1000" dirty="0">
              <a:latin typeface="+mn-ea"/>
            </a:endParaRPr>
          </a:p>
        </p:txBody>
      </p:sp>
      <p:sp>
        <p:nvSpPr>
          <p:cNvPr id="36" name="正方形/長方形 35"/>
          <p:cNvSpPr/>
          <p:nvPr/>
        </p:nvSpPr>
        <p:spPr bwMode="gray">
          <a:xfrm>
            <a:off x="3476126" y="4085049"/>
            <a:ext cx="2880000" cy="138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t>専門職等を含む関係機関職員の理解及び　　対応力向上のための研修や事例検討会の　　充実</a:t>
            </a:r>
            <a:endParaRPr lang="en-US" altLang="ja-JP" sz="1000" dirty="0" smtClean="0"/>
          </a:p>
          <a:p>
            <a:pPr marL="266700" indent="-180975" algn="just">
              <a:spcBef>
                <a:spcPts val="600"/>
              </a:spcBef>
              <a:buFont typeface="Arial" panose="020B0604020202020204" pitchFamily="34" charset="0"/>
              <a:buChar char="•"/>
            </a:pPr>
            <a:r>
              <a:rPr lang="ja-JP" altLang="en-US" sz="1000" dirty="0"/>
              <a:t>体系的</a:t>
            </a:r>
            <a:r>
              <a:rPr lang="ja-JP" altLang="en-US" sz="1000" dirty="0" smtClean="0"/>
              <a:t>な人材養成プログラムの提供</a:t>
            </a:r>
            <a:endParaRPr lang="en-US" altLang="ja-JP" sz="1000" dirty="0" smtClean="0"/>
          </a:p>
          <a:p>
            <a:pPr marL="266700" indent="-180975" algn="just">
              <a:spcBef>
                <a:spcPts val="600"/>
              </a:spcBef>
              <a:buFont typeface="Arial" panose="020B0604020202020204" pitchFamily="34" charset="0"/>
              <a:buChar char="•"/>
            </a:pPr>
            <a:r>
              <a:rPr lang="ja-JP" altLang="en-US" sz="1000" dirty="0"/>
              <a:t>人材</a:t>
            </a:r>
            <a:r>
              <a:rPr lang="ja-JP" altLang="en-US" sz="1000" dirty="0" smtClean="0"/>
              <a:t>の計画的な養成</a:t>
            </a:r>
          </a:p>
        </p:txBody>
      </p:sp>
      <p:sp>
        <p:nvSpPr>
          <p:cNvPr id="40" name="正方形/長方形 39"/>
          <p:cNvSpPr/>
          <p:nvPr/>
        </p:nvSpPr>
        <p:spPr bwMode="gray">
          <a:xfrm>
            <a:off x="3470517" y="5539113"/>
            <a:ext cx="2880000" cy="135405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smtClean="0">
                <a:latin typeface="+mn-ea"/>
              </a:rPr>
              <a:t>ギャンブル等依存症研究の先進地をめざし、　大阪・関西の学術機関等で構成するネットワークを構築</a:t>
            </a:r>
            <a:endParaRPr lang="en-US" altLang="ja-JP" sz="1000" dirty="0" smtClean="0">
              <a:latin typeface="+mn-ea"/>
            </a:endParaRPr>
          </a:p>
          <a:p>
            <a:pPr marL="266700" indent="-180975" algn="just">
              <a:spcBef>
                <a:spcPts val="600"/>
              </a:spcBef>
              <a:buFont typeface="Arial" panose="020B0604020202020204" pitchFamily="34" charset="0"/>
              <a:buChar char="•"/>
            </a:pPr>
            <a:r>
              <a:rPr lang="ja-JP" altLang="en-US" sz="1000" dirty="0" smtClean="0">
                <a:latin typeface="+mn-ea"/>
              </a:rPr>
              <a:t>カジノ</a:t>
            </a:r>
            <a:r>
              <a:rPr lang="ja-JP" altLang="en-US" sz="1000" dirty="0">
                <a:latin typeface="+mn-ea"/>
              </a:rPr>
              <a:t>施設等での</a:t>
            </a:r>
            <a:r>
              <a:rPr lang="ja-JP" altLang="ja-JP" sz="1000" dirty="0"/>
              <a:t>行動</a:t>
            </a:r>
            <a:r>
              <a:rPr lang="ja-JP" altLang="ja-JP" sz="1000" dirty="0" smtClean="0"/>
              <a:t>情報</a:t>
            </a:r>
            <a:r>
              <a:rPr lang="ja-JP" altLang="en-US" sz="1000" dirty="0" smtClean="0"/>
              <a:t>から問題行動の　早期発見、早期対応につなげるなど、</a:t>
            </a:r>
            <a:r>
              <a:rPr lang="en-US" altLang="ja-JP" sz="1000" dirty="0" smtClean="0"/>
              <a:t>ICT</a:t>
            </a:r>
            <a:r>
              <a:rPr lang="ja-JP" altLang="en-US" sz="1000" dirty="0" smtClean="0"/>
              <a:t>・</a:t>
            </a:r>
            <a:r>
              <a:rPr lang="en-US" altLang="ja-JP" sz="1000" dirty="0" smtClean="0"/>
              <a:t>AI</a:t>
            </a:r>
            <a:r>
              <a:rPr lang="ja-JP" altLang="en-US" sz="1000" dirty="0" smtClean="0"/>
              <a:t>技術を活用した</a:t>
            </a:r>
            <a:r>
              <a:rPr lang="ja-JP" altLang="ja-JP" sz="1000" dirty="0" smtClean="0"/>
              <a:t>先進的</a:t>
            </a:r>
            <a:r>
              <a:rPr lang="ja-JP" altLang="ja-JP" sz="1000" dirty="0"/>
              <a:t>な依存症</a:t>
            </a:r>
            <a:r>
              <a:rPr lang="ja-JP" altLang="ja-JP" sz="1000" dirty="0" smtClean="0"/>
              <a:t>対策</a:t>
            </a:r>
            <a:r>
              <a:rPr lang="ja-JP" altLang="en-US" sz="1000" dirty="0" smtClean="0"/>
              <a:t>の</a:t>
            </a:r>
            <a:r>
              <a:rPr lang="ja-JP" altLang="ja-JP" sz="1000" dirty="0" smtClean="0"/>
              <a:t>研究</a:t>
            </a:r>
            <a:r>
              <a:rPr lang="ja-JP" altLang="en-US" sz="1000" dirty="0" smtClean="0"/>
              <a:t>を推進</a:t>
            </a:r>
            <a:endParaRPr lang="ja-JP" altLang="en-US" sz="1000" dirty="0">
              <a:latin typeface="+mn-ea"/>
            </a:endParaRPr>
          </a:p>
        </p:txBody>
      </p:sp>
      <p:sp>
        <p:nvSpPr>
          <p:cNvPr id="42" name="正方形/長方形 41"/>
          <p:cNvSpPr/>
          <p:nvPr/>
        </p:nvSpPr>
        <p:spPr bwMode="gray">
          <a:xfrm>
            <a:off x="3470517" y="6980976"/>
            <a:ext cx="2880000" cy="77313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80975" algn="just">
              <a:spcBef>
                <a:spcPts val="600"/>
              </a:spcBef>
              <a:buFont typeface="Arial" panose="020B0604020202020204" pitchFamily="34" charset="0"/>
              <a:buChar char="•"/>
            </a:pPr>
            <a:r>
              <a:rPr lang="ja-JP" altLang="en-US" sz="1000" dirty="0"/>
              <a:t>地域への影響を把握するための効率的で有用な実態把握（調査）の</a:t>
            </a:r>
            <a:r>
              <a:rPr lang="ja-JP" altLang="en-US" sz="1000" dirty="0" smtClean="0"/>
              <a:t>実施</a:t>
            </a:r>
            <a:endParaRPr lang="ja-JP" altLang="en-US" sz="1000" dirty="0"/>
          </a:p>
        </p:txBody>
      </p:sp>
      <p:sp>
        <p:nvSpPr>
          <p:cNvPr id="31" name="正方形/長方形 30"/>
          <p:cNvSpPr/>
          <p:nvPr/>
        </p:nvSpPr>
        <p:spPr bwMode="gray">
          <a:xfrm>
            <a:off x="50517" y="782756"/>
            <a:ext cx="306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働く意欲のある方（</a:t>
            </a:r>
            <a:r>
              <a:rPr lang="ja-JP" altLang="en-US" sz="1000" dirty="0" smtClean="0"/>
              <a:t>ギャンブル等依存症者</a:t>
            </a:r>
            <a:r>
              <a:rPr lang="ja-JP" altLang="en-US" sz="1000" dirty="0"/>
              <a:t>を含む）への就労・就職支援を</a:t>
            </a:r>
            <a:r>
              <a:rPr lang="ja-JP" altLang="en-US" sz="1000" dirty="0" smtClean="0"/>
              <a:t>実施</a:t>
            </a:r>
          </a:p>
        </p:txBody>
      </p:sp>
      <p:sp>
        <p:nvSpPr>
          <p:cNvPr id="34" name="正方形/長方形 33"/>
          <p:cNvSpPr/>
          <p:nvPr/>
        </p:nvSpPr>
        <p:spPr bwMode="gray">
          <a:xfrm>
            <a:off x="50517" y="1505894"/>
            <a:ext cx="3060000" cy="97367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t>当事者団体、家族団体や民間支援機関に</a:t>
            </a:r>
            <a:r>
              <a:rPr lang="ja-JP" altLang="en-US" sz="1000" dirty="0" smtClean="0"/>
              <a:t>よる　　相談</a:t>
            </a:r>
            <a:r>
              <a:rPr lang="ja-JP" altLang="en-US" sz="1000" dirty="0"/>
              <a:t>や回復支援の</a:t>
            </a:r>
            <a:r>
              <a:rPr lang="ja-JP" altLang="en-US" sz="1000" dirty="0" smtClean="0"/>
              <a:t>実施</a:t>
            </a:r>
            <a:endParaRPr lang="ja-JP" altLang="en-US" sz="1000" strike="dblStrike" dirty="0"/>
          </a:p>
        </p:txBody>
      </p:sp>
      <p:sp>
        <p:nvSpPr>
          <p:cNvPr id="43" name="正方形/長方形 42"/>
          <p:cNvSpPr/>
          <p:nvPr/>
        </p:nvSpPr>
        <p:spPr bwMode="gray">
          <a:xfrm>
            <a:off x="50517" y="2536249"/>
            <a:ext cx="3060000" cy="147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大阪アディクションセンター</a:t>
            </a:r>
            <a:r>
              <a:rPr lang="ja-JP" altLang="en-US" sz="1000" dirty="0"/>
              <a:t>に</a:t>
            </a:r>
            <a:r>
              <a:rPr lang="ja-JP" altLang="en-US" sz="1000" dirty="0" smtClean="0"/>
              <a:t>よる依存症者連携　支援体制の構築</a:t>
            </a:r>
            <a:endParaRPr lang="en-US" altLang="ja-JP" sz="1000" dirty="0" smtClean="0"/>
          </a:p>
          <a:p>
            <a:pPr marL="266700" indent="-171450" algn="just">
              <a:spcBef>
                <a:spcPts val="600"/>
              </a:spcBef>
              <a:buFont typeface="Arial" panose="020B0604020202020204" pitchFamily="34" charset="0"/>
              <a:buChar char="•"/>
            </a:pPr>
            <a:r>
              <a:rPr lang="ja-JP" altLang="en-US" sz="1000" dirty="0"/>
              <a:t>医療機関と</a:t>
            </a:r>
            <a:r>
              <a:rPr lang="ja-JP" altLang="en-US" sz="1000" dirty="0" smtClean="0"/>
              <a:t>自助グループが</a:t>
            </a:r>
            <a:r>
              <a:rPr lang="ja-JP" altLang="en-US" sz="1000" dirty="0"/>
              <a:t>連携した依存症者の継続的支援</a:t>
            </a:r>
          </a:p>
        </p:txBody>
      </p:sp>
      <p:sp>
        <p:nvSpPr>
          <p:cNvPr id="44" name="正方形/長方形 43"/>
          <p:cNvSpPr/>
          <p:nvPr/>
        </p:nvSpPr>
        <p:spPr bwMode="gray">
          <a:xfrm>
            <a:off x="50517" y="4087066"/>
            <a:ext cx="3060000" cy="138456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latin typeface="+mn-ea"/>
              </a:rPr>
              <a:t>大阪精神医療センターにおいて医療機関</a:t>
            </a:r>
            <a:r>
              <a:rPr lang="ja-JP" altLang="en-US" sz="1000" dirty="0" smtClean="0">
                <a:latin typeface="+mn-ea"/>
              </a:rPr>
              <a:t>職員　　研修の実施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精神保健福祉センター及び保健所において支援関係機関職員研修等</a:t>
            </a:r>
            <a:r>
              <a:rPr lang="ja-JP" altLang="en-US" sz="1000" dirty="0">
                <a:latin typeface="+mn-ea"/>
              </a:rPr>
              <a:t>の</a:t>
            </a:r>
            <a:r>
              <a:rPr lang="ja-JP" altLang="en-US" sz="1000" dirty="0" smtClean="0">
                <a:latin typeface="+mn-ea"/>
              </a:rPr>
              <a:t>実施</a:t>
            </a:r>
            <a:endParaRPr lang="en-US" altLang="ja-JP" sz="1000" dirty="0" smtClean="0">
              <a:latin typeface="+mn-ea"/>
            </a:endParaRPr>
          </a:p>
          <a:p>
            <a:pPr marL="266700" indent="-171450">
              <a:spcBef>
                <a:spcPts val="600"/>
              </a:spcBef>
              <a:buFont typeface="Arial" panose="020B0604020202020204" pitchFamily="34" charset="0"/>
              <a:buChar char="•"/>
            </a:pPr>
            <a:r>
              <a:rPr lang="ja-JP" altLang="en-US" sz="1000" dirty="0" smtClean="0">
                <a:latin typeface="+mn-ea"/>
              </a:rPr>
              <a:t>国において消費生活相談員など、関係</a:t>
            </a:r>
            <a:r>
              <a:rPr lang="ja-JP" altLang="en-US" sz="1000" dirty="0">
                <a:latin typeface="+mn-ea"/>
              </a:rPr>
              <a:t>機関職員への研修の</a:t>
            </a:r>
            <a:r>
              <a:rPr lang="ja-JP" altLang="en-US" sz="1000" dirty="0" smtClean="0">
                <a:latin typeface="+mn-ea"/>
              </a:rPr>
              <a:t>実施</a:t>
            </a:r>
            <a:endParaRPr lang="en-US" altLang="ja-JP" sz="1000" dirty="0" smtClean="0">
              <a:latin typeface="+mn-ea"/>
            </a:endParaRPr>
          </a:p>
        </p:txBody>
      </p:sp>
      <p:sp>
        <p:nvSpPr>
          <p:cNvPr id="45" name="正方形/長方形 44"/>
          <p:cNvSpPr/>
          <p:nvPr/>
        </p:nvSpPr>
        <p:spPr bwMode="gray">
          <a:xfrm>
            <a:off x="50517" y="5548712"/>
            <a:ext cx="3060000" cy="134445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国による</a:t>
            </a:r>
            <a:r>
              <a:rPr lang="ja-JP" altLang="en-US" sz="1000" dirty="0" err="1" smtClean="0"/>
              <a:t>精神障がい</a:t>
            </a:r>
            <a:r>
              <a:rPr lang="ja-JP" altLang="en-US" sz="1000" dirty="0" smtClean="0"/>
              <a:t>分野での研究助成</a:t>
            </a:r>
            <a:endParaRPr lang="en-US" altLang="ja-JP" sz="1000" dirty="0" smtClean="0"/>
          </a:p>
          <a:p>
            <a:pPr marL="266700" indent="-171450" algn="just">
              <a:spcBef>
                <a:spcPts val="600"/>
              </a:spcBef>
              <a:buFont typeface="Arial" panose="020B0604020202020204" pitchFamily="34" charset="0"/>
              <a:buChar char="•"/>
            </a:pPr>
            <a:r>
              <a:rPr lang="ja-JP" altLang="en-US" sz="1000" dirty="0" smtClean="0"/>
              <a:t>一部学術機関及び医療機関における自主的な研究活動</a:t>
            </a:r>
            <a:endParaRPr lang="ja-JP" altLang="en-US" sz="1000" dirty="0"/>
          </a:p>
        </p:txBody>
      </p:sp>
      <p:sp>
        <p:nvSpPr>
          <p:cNvPr id="46" name="正方形/長方形 45"/>
          <p:cNvSpPr/>
          <p:nvPr/>
        </p:nvSpPr>
        <p:spPr bwMode="gray">
          <a:xfrm>
            <a:off x="50517" y="6980977"/>
            <a:ext cx="3060000" cy="77313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latin typeface="+mn-ea"/>
              </a:rPr>
              <a:t>国では、ギャンブル等依存症に係る全国調査を　実施</a:t>
            </a:r>
            <a:endParaRPr lang="ja-JP" altLang="en-US" sz="1000" dirty="0">
              <a:latin typeface="+mn-ea"/>
            </a:endParaRPr>
          </a:p>
        </p:txBody>
      </p:sp>
      <p:sp>
        <p:nvSpPr>
          <p:cNvPr id="47" name="正方形/長方形 46"/>
          <p:cNvSpPr/>
          <p:nvPr/>
        </p:nvSpPr>
        <p:spPr bwMode="gray">
          <a:xfrm>
            <a:off x="50517" y="485749"/>
            <a:ext cx="306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現状（大阪府・大阪市・関係機関の取組み）</a:t>
            </a:r>
          </a:p>
        </p:txBody>
      </p:sp>
    </p:spTree>
    <p:extLst>
      <p:ext uri="{BB962C8B-B14F-4D97-AF65-F5344CB8AC3E}">
        <p14:creationId xmlns:p14="http://schemas.microsoft.com/office/powerpoint/2010/main" val="1091279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47</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6" name="テキスト プレースホルダー 2"/>
          <p:cNvSpPr txBox="1">
            <a:spLocks/>
          </p:cNvSpPr>
          <p:nvPr/>
        </p:nvSpPr>
        <p:spPr bwMode="gray">
          <a:xfrm>
            <a:off x="85136" y="1546453"/>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②ＩＲ整備法に加えて、府市独自にＩＲ事業者に求める対策</a:t>
            </a:r>
            <a:endParaRPr lang="ja-JP" altLang="en-US" sz="1100" dirty="0"/>
          </a:p>
        </p:txBody>
      </p:sp>
      <p:sp>
        <p:nvSpPr>
          <p:cNvPr id="9" name="正方形/長方形 8"/>
          <p:cNvSpPr/>
          <p:nvPr/>
        </p:nvSpPr>
        <p:spPr bwMode="gray">
          <a:xfrm>
            <a:off x="377656" y="4790014"/>
            <a:ext cx="720000" cy="138717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支援等</a:t>
            </a:r>
          </a:p>
        </p:txBody>
      </p:sp>
      <p:sp>
        <p:nvSpPr>
          <p:cNvPr id="10" name="正方形/長方形 9"/>
          <p:cNvSpPr/>
          <p:nvPr/>
        </p:nvSpPr>
        <p:spPr bwMode="gray">
          <a:xfrm>
            <a:off x="1152000" y="4790014"/>
            <a:ext cx="5397122" cy="1387174"/>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000" dirty="0" smtClean="0">
                <a:latin typeface="+mn-ea"/>
              </a:rPr>
              <a:t> </a:t>
            </a:r>
            <a:r>
              <a:rPr lang="ja-JP" altLang="ja-JP" sz="1000" dirty="0" smtClean="0">
                <a:latin typeface="+mn-ea"/>
              </a:rPr>
              <a:t>・</a:t>
            </a:r>
            <a:r>
              <a:rPr lang="en-US" altLang="ja-JP" sz="1000" dirty="0" smtClean="0">
                <a:latin typeface="+mn-ea"/>
              </a:rPr>
              <a:t>24</a:t>
            </a:r>
            <a:r>
              <a:rPr lang="ja-JP" altLang="en-US" sz="1000" dirty="0" smtClean="0">
                <a:latin typeface="+mn-ea"/>
              </a:rPr>
              <a:t>時間</a:t>
            </a:r>
            <a:r>
              <a:rPr lang="en-US" altLang="ja-JP" sz="1000" dirty="0" smtClean="0">
                <a:latin typeface="+mn-ea"/>
              </a:rPr>
              <a:t>365</a:t>
            </a:r>
            <a:r>
              <a:rPr lang="ja-JP" altLang="en-US" sz="1000" dirty="0" smtClean="0">
                <a:latin typeface="+mn-ea"/>
              </a:rPr>
              <a:t>日</a:t>
            </a:r>
            <a:r>
              <a:rPr lang="ja-JP" altLang="ja-JP" sz="1000" dirty="0" smtClean="0">
                <a:latin typeface="+mn-ea"/>
              </a:rPr>
              <a:t>利用</a:t>
            </a:r>
            <a:r>
              <a:rPr lang="ja-JP" altLang="ja-JP" sz="1000" dirty="0">
                <a:latin typeface="+mn-ea"/>
              </a:rPr>
              <a:t>可能</a:t>
            </a:r>
            <a:r>
              <a:rPr lang="ja-JP" altLang="ja-JP" sz="1000" dirty="0" smtClean="0">
                <a:latin typeface="+mn-ea"/>
              </a:rPr>
              <a:t>な</a:t>
            </a:r>
            <a:r>
              <a:rPr lang="ja-JP" altLang="en-US" sz="1000" dirty="0" smtClean="0">
                <a:latin typeface="+mn-ea"/>
              </a:rPr>
              <a:t>相談体制の整備</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依存防止の観点</a:t>
            </a:r>
            <a:r>
              <a:rPr lang="ja-JP" altLang="en-US" sz="1000" dirty="0" smtClean="0">
                <a:latin typeface="+mn-ea"/>
              </a:rPr>
              <a:t>から、リスクの告知や健全なギャンブル行動を促すなどのサービスの提供</a:t>
            </a:r>
            <a:endParaRPr lang="en-US" altLang="ja-JP" sz="1000" dirty="0" smtClean="0">
              <a:latin typeface="+mn-ea"/>
            </a:endParaRPr>
          </a:p>
          <a:p>
            <a:endParaRPr lang="en-US" altLang="ja-JP" sz="1000" dirty="0">
              <a:latin typeface="+mn-ea"/>
            </a:endParaRPr>
          </a:p>
          <a:p>
            <a:r>
              <a:rPr lang="ja-JP" altLang="en-US" sz="1000" dirty="0" smtClean="0">
                <a:latin typeface="+mn-ea"/>
              </a:rPr>
              <a:t> ・教育訓練を受けたスタッフによる簡易なカウンセリングの実施</a:t>
            </a:r>
            <a:endParaRPr lang="en-US" altLang="ja-JP" sz="1000" dirty="0" smtClean="0">
              <a:latin typeface="+mn-ea"/>
            </a:endParaRPr>
          </a:p>
        </p:txBody>
      </p:sp>
      <p:sp>
        <p:nvSpPr>
          <p:cNvPr id="11" name="正方形/長方形 10"/>
          <p:cNvSpPr/>
          <p:nvPr/>
        </p:nvSpPr>
        <p:spPr bwMode="gray">
          <a:xfrm>
            <a:off x="377656" y="2495479"/>
            <a:ext cx="720000" cy="2232143"/>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smtClean="0"/>
              <a:t>予防</a:t>
            </a:r>
            <a:r>
              <a:rPr lang="ja-JP" altLang="en-US" sz="1000" b="1" dirty="0" smtClean="0">
                <a:solidFill>
                  <a:prstClr val="black"/>
                </a:solidFill>
              </a:rPr>
              <a:t>等に資する事業の実施</a:t>
            </a:r>
          </a:p>
        </p:txBody>
      </p:sp>
      <p:sp>
        <p:nvSpPr>
          <p:cNvPr id="12" name="正方形/長方形 11"/>
          <p:cNvSpPr/>
          <p:nvPr/>
        </p:nvSpPr>
        <p:spPr bwMode="gray">
          <a:xfrm>
            <a:off x="1152000" y="2495480"/>
            <a:ext cx="5397122" cy="223404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latin typeface="+mn-ea"/>
              </a:rPr>
              <a:t> ・</a:t>
            </a:r>
            <a:r>
              <a:rPr lang="ja-JP" altLang="en-US" sz="1000" dirty="0">
                <a:latin typeface="+mn-ea"/>
              </a:rPr>
              <a:t>最先端</a:t>
            </a:r>
            <a:r>
              <a:rPr lang="ja-JP" altLang="en-US" sz="1000" dirty="0" smtClean="0">
                <a:latin typeface="+mn-ea"/>
              </a:rPr>
              <a:t>の</a:t>
            </a:r>
            <a:r>
              <a:rPr lang="en-US" altLang="ja-JP" sz="1000" dirty="0">
                <a:latin typeface="+mn-ea"/>
              </a:rPr>
              <a:t>ICT</a:t>
            </a:r>
            <a:r>
              <a:rPr lang="ja-JP" altLang="en-US" sz="1000" dirty="0" smtClean="0">
                <a:latin typeface="+mn-ea"/>
              </a:rPr>
              <a:t>技術を活用した厳格な入場管理</a:t>
            </a:r>
            <a:endParaRPr lang="en-US" altLang="ja-JP" sz="1000" dirty="0" smtClean="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問題のあるギャンブル行動を行う者への利用制限申告の促進</a:t>
            </a:r>
            <a:endParaRPr lang="en-US" altLang="ja-JP" sz="1000" dirty="0">
              <a:latin typeface="+mn-ea"/>
            </a:endParaRPr>
          </a:p>
          <a:p>
            <a:endParaRPr lang="en-US" altLang="ja-JP" sz="1000" dirty="0" smtClean="0">
              <a:latin typeface="+mn-ea"/>
            </a:endParaRPr>
          </a:p>
          <a:p>
            <a:r>
              <a:rPr lang="ja-JP" altLang="en-US" sz="1000" dirty="0" smtClean="0">
                <a:latin typeface="+mn-ea"/>
              </a:rPr>
              <a:t> ・問題のあるギャンブル行動となる傾向を発見し、本人への助言や警告</a:t>
            </a:r>
            <a:endParaRPr lang="en-US" altLang="ja-JP" sz="1000" dirty="0">
              <a:latin typeface="+mn-ea"/>
            </a:endParaRPr>
          </a:p>
          <a:p>
            <a:endParaRPr lang="en-US" altLang="ja-JP" sz="1000" dirty="0" smtClean="0">
              <a:latin typeface="+mn-ea"/>
            </a:endParaRPr>
          </a:p>
          <a:p>
            <a:r>
              <a:rPr lang="ja-JP" altLang="en-US" sz="1000" dirty="0" smtClean="0">
                <a:latin typeface="+mn-ea"/>
              </a:rPr>
              <a:t> ・</a:t>
            </a:r>
            <a:r>
              <a:rPr lang="en-US" altLang="ja-JP" sz="1000" dirty="0" smtClean="0">
                <a:latin typeface="+mn-ea"/>
              </a:rPr>
              <a:t> </a:t>
            </a:r>
            <a:r>
              <a:rPr lang="en-US" altLang="ja-JP" sz="1000" dirty="0">
                <a:latin typeface="+mn-ea"/>
              </a:rPr>
              <a:t>ICT</a:t>
            </a:r>
            <a:r>
              <a:rPr lang="ja-JP" altLang="en-US" sz="1000" dirty="0" smtClean="0">
                <a:latin typeface="+mn-ea"/>
              </a:rPr>
              <a:t>技術</a:t>
            </a:r>
            <a:r>
              <a:rPr lang="ja-JP" altLang="en-US" sz="1000" dirty="0">
                <a:latin typeface="+mn-ea"/>
              </a:rPr>
              <a:t>を活用した、</a:t>
            </a:r>
            <a:r>
              <a:rPr lang="ja-JP" altLang="ja-JP" sz="1000" dirty="0">
                <a:latin typeface="+mn-ea"/>
              </a:rPr>
              <a:t>行動追跡による</a:t>
            </a:r>
            <a:r>
              <a:rPr lang="ja-JP" altLang="en-US" sz="1000" dirty="0">
                <a:latin typeface="+mn-ea"/>
              </a:rPr>
              <a:t>注意喚起や警告など、</a:t>
            </a:r>
            <a:r>
              <a:rPr lang="ja-JP" altLang="ja-JP" sz="1000" dirty="0">
                <a:latin typeface="+mn-ea"/>
              </a:rPr>
              <a:t>依存防止措置</a:t>
            </a:r>
            <a:r>
              <a:rPr lang="ja-JP" altLang="ja-JP" sz="1000" dirty="0" smtClean="0">
                <a:latin typeface="+mn-ea"/>
              </a:rPr>
              <a:t>の実施</a:t>
            </a:r>
            <a:endParaRPr lang="en-US" altLang="ja-JP" sz="1000" dirty="0">
              <a:latin typeface="+mn-ea"/>
            </a:endParaRPr>
          </a:p>
          <a:p>
            <a:endParaRPr lang="en-US" altLang="ja-JP" sz="1000" dirty="0">
              <a:latin typeface="+mn-ea"/>
            </a:endParaRPr>
          </a:p>
          <a:p>
            <a:r>
              <a:rPr lang="ja-JP" altLang="en-US" sz="1000" dirty="0" smtClean="0">
                <a:latin typeface="+mn-ea"/>
              </a:rPr>
              <a:t> ・</a:t>
            </a:r>
            <a:r>
              <a:rPr lang="ja-JP" altLang="en-US" sz="1000" dirty="0">
                <a:latin typeface="+mn-ea"/>
              </a:rPr>
              <a:t>本人の申告により、</a:t>
            </a:r>
            <a:r>
              <a:rPr lang="en-US" altLang="ja-JP" sz="1000" dirty="0">
                <a:latin typeface="+mn-ea"/>
              </a:rPr>
              <a:t> </a:t>
            </a:r>
            <a:r>
              <a:rPr lang="ja-JP" altLang="en-US" sz="1000" dirty="0">
                <a:latin typeface="+mn-ea"/>
              </a:rPr>
              <a:t>カジノでの賭け金額、滞在時間の上限を設定できる</a:t>
            </a:r>
            <a:r>
              <a:rPr lang="ja-JP" altLang="en-US" sz="1000" dirty="0" smtClean="0">
                <a:latin typeface="+mn-ea"/>
              </a:rPr>
              <a:t>仕組みの構築</a:t>
            </a:r>
            <a:endParaRPr lang="en-US" altLang="ja-JP" sz="1000" dirty="0">
              <a:latin typeface="+mn-ea"/>
            </a:endParaRPr>
          </a:p>
        </p:txBody>
      </p:sp>
      <p:sp>
        <p:nvSpPr>
          <p:cNvPr id="15" name="正方形/長方形 14"/>
          <p:cNvSpPr/>
          <p:nvPr/>
        </p:nvSpPr>
        <p:spPr bwMode="gray">
          <a:xfrm>
            <a:off x="377656" y="6237681"/>
            <a:ext cx="720000" cy="1690569"/>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ja-JP" sz="1000" b="1" dirty="0">
                <a:latin typeface="+mn-ea"/>
              </a:rPr>
              <a:t>連携</a:t>
            </a:r>
            <a:r>
              <a:rPr lang="ja-JP" altLang="ja-JP" sz="1000" b="1" dirty="0" smtClean="0">
                <a:latin typeface="+mn-ea"/>
              </a:rPr>
              <a:t>協力</a:t>
            </a:r>
            <a:r>
              <a:rPr lang="ja-JP" altLang="en-US" sz="1000" b="1" dirty="0" smtClean="0">
                <a:latin typeface="+mn-ea"/>
              </a:rPr>
              <a:t>　</a:t>
            </a:r>
            <a:r>
              <a:rPr lang="ja-JP" altLang="ja-JP" sz="1000" b="1" dirty="0" smtClean="0">
                <a:latin typeface="+mn-ea"/>
              </a:rPr>
              <a:t>体制の</a:t>
            </a:r>
            <a:endParaRPr lang="en-US" altLang="ja-JP" sz="1000" b="1" dirty="0" smtClean="0">
              <a:latin typeface="+mn-ea"/>
            </a:endParaRPr>
          </a:p>
          <a:p>
            <a:pPr algn="ctr">
              <a:buFont typeface="Wingdings 2" pitchFamily="18" charset="2"/>
              <a:buNone/>
            </a:pPr>
            <a:r>
              <a:rPr lang="ja-JP" altLang="ja-JP" sz="1000" b="1" dirty="0" smtClean="0">
                <a:latin typeface="+mn-ea"/>
              </a:rPr>
              <a:t>整備</a:t>
            </a:r>
            <a:endParaRPr lang="ja-JP" altLang="en-US" sz="1000" b="1" dirty="0" smtClean="0">
              <a:solidFill>
                <a:prstClr val="black"/>
              </a:solidFill>
            </a:endParaRPr>
          </a:p>
        </p:txBody>
      </p:sp>
      <p:sp>
        <p:nvSpPr>
          <p:cNvPr id="16" name="正方形/長方形 15"/>
          <p:cNvSpPr/>
          <p:nvPr/>
        </p:nvSpPr>
        <p:spPr bwMode="gray">
          <a:xfrm>
            <a:off x="1152000" y="6237681"/>
            <a:ext cx="5397122" cy="169056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smtClean="0"/>
              <a:t> ・</a:t>
            </a:r>
            <a:r>
              <a:rPr lang="ja-JP" altLang="en-US" sz="1000" dirty="0">
                <a:latin typeface="+mn-ea"/>
              </a:rPr>
              <a:t>従業員教育や依存症防止規程など対策の内容についての情報共有及び</a:t>
            </a:r>
            <a:r>
              <a:rPr lang="ja-JP" altLang="en-US" sz="1000" dirty="0" smtClean="0">
                <a:latin typeface="+mn-ea"/>
              </a:rPr>
              <a:t>協議</a:t>
            </a:r>
            <a:endParaRPr lang="en-US" altLang="ja-JP" sz="1000" dirty="0" smtClean="0">
              <a:latin typeface="+mn-ea"/>
            </a:endParaRPr>
          </a:p>
          <a:p>
            <a:endParaRPr lang="en-US" altLang="ja-JP" sz="1000" dirty="0"/>
          </a:p>
          <a:p>
            <a:r>
              <a:rPr lang="ja-JP" altLang="en-US" sz="1000" dirty="0" smtClean="0"/>
              <a:t> ・行政や関係機関等で構成する協議体</a:t>
            </a:r>
            <a:r>
              <a:rPr lang="ja-JP" altLang="en-US" sz="1000" dirty="0" smtClean="0">
                <a:latin typeface="+mn-ea"/>
              </a:rPr>
              <a:t>への参画</a:t>
            </a:r>
            <a:endParaRPr lang="en-US" altLang="ja-JP" sz="1000" dirty="0" smtClean="0">
              <a:latin typeface="+mn-ea"/>
            </a:endParaRPr>
          </a:p>
          <a:p>
            <a:endParaRPr lang="en-US" altLang="ja-JP" sz="1000" dirty="0" smtClean="0"/>
          </a:p>
          <a:p>
            <a:r>
              <a:rPr lang="en-US" altLang="ja-JP" sz="1000" dirty="0" smtClean="0"/>
              <a:t> </a:t>
            </a:r>
            <a:r>
              <a:rPr lang="ja-JP" altLang="ja-JP" sz="1000" dirty="0" smtClean="0"/>
              <a:t>・学術専門機関や民間支援団体との連携体制の構築</a:t>
            </a:r>
            <a:endParaRPr lang="en-US" altLang="ja-JP" sz="1000" dirty="0" smtClean="0">
              <a:latin typeface="+mn-ea"/>
            </a:endParaRPr>
          </a:p>
          <a:p>
            <a:endParaRPr lang="en-US" altLang="ja-JP" sz="1000" dirty="0" smtClean="0">
              <a:latin typeface="+mn-ea"/>
            </a:endParaRPr>
          </a:p>
          <a:p>
            <a:r>
              <a:rPr lang="en-US" altLang="ja-JP" sz="1000" dirty="0" smtClean="0">
                <a:latin typeface="+mn-ea"/>
              </a:rPr>
              <a:t> </a:t>
            </a:r>
            <a:r>
              <a:rPr lang="ja-JP" altLang="ja-JP" sz="1000" dirty="0" smtClean="0">
                <a:latin typeface="+mn-ea"/>
              </a:rPr>
              <a:t>・</a:t>
            </a:r>
            <a:r>
              <a:rPr lang="en-US" altLang="ja-JP" sz="1000" dirty="0" smtClean="0">
                <a:latin typeface="+mn-ea"/>
              </a:rPr>
              <a:t> </a:t>
            </a:r>
            <a:r>
              <a:rPr lang="ja-JP" altLang="ja-JP" sz="1000" dirty="0" smtClean="0">
                <a:latin typeface="+mn-ea"/>
              </a:rPr>
              <a:t>「</a:t>
            </a:r>
            <a:r>
              <a:rPr lang="ja-JP" altLang="ja-JP" sz="1000" dirty="0">
                <a:latin typeface="+mn-ea"/>
              </a:rPr>
              <a:t>責任あるゲーミング」の観点から行政や関係機関と連携した</a:t>
            </a:r>
            <a:r>
              <a:rPr lang="ja-JP" altLang="ja-JP" sz="1000" dirty="0" smtClean="0">
                <a:latin typeface="+mn-ea"/>
              </a:rPr>
              <a:t>依存</a:t>
            </a:r>
            <a:r>
              <a:rPr lang="ja-JP" altLang="en-US" sz="1000" dirty="0" smtClean="0">
                <a:latin typeface="+mn-ea"/>
              </a:rPr>
              <a:t>症</a:t>
            </a:r>
            <a:r>
              <a:rPr lang="ja-JP" altLang="ja-JP" sz="1000" dirty="0" smtClean="0">
                <a:latin typeface="+mn-ea"/>
              </a:rPr>
              <a:t>対策</a:t>
            </a:r>
            <a:r>
              <a:rPr lang="ja-JP" altLang="en-US" sz="1000" dirty="0" smtClean="0">
                <a:latin typeface="+mn-ea"/>
              </a:rPr>
              <a:t>での役割を果たすこと、</a:t>
            </a:r>
            <a:endParaRPr lang="en-US" altLang="ja-JP" sz="1000" dirty="0" smtClean="0">
              <a:latin typeface="+mn-ea"/>
            </a:endParaRPr>
          </a:p>
          <a:p>
            <a:r>
              <a:rPr lang="ja-JP" altLang="en-US" sz="1000" dirty="0">
                <a:latin typeface="+mn-ea"/>
              </a:rPr>
              <a:t>　</a:t>
            </a:r>
            <a:r>
              <a:rPr lang="ja-JP" altLang="en-US" sz="1000" dirty="0" smtClean="0">
                <a:latin typeface="+mn-ea"/>
              </a:rPr>
              <a:t>対策を</a:t>
            </a:r>
            <a:r>
              <a:rPr lang="ja-JP" altLang="ja-JP" sz="1000" dirty="0" smtClean="0">
                <a:latin typeface="+mn-ea"/>
              </a:rPr>
              <a:t>実施</a:t>
            </a:r>
            <a:r>
              <a:rPr lang="ja-JP" altLang="en-US" sz="1000" dirty="0" smtClean="0">
                <a:latin typeface="+mn-ea"/>
              </a:rPr>
              <a:t>すること、事業に協力すること</a:t>
            </a:r>
            <a:endParaRPr lang="en-US" altLang="ja-JP" sz="1000" dirty="0" smtClean="0">
              <a:latin typeface="+mn-ea"/>
            </a:endParaRPr>
          </a:p>
        </p:txBody>
      </p:sp>
      <p:sp>
        <p:nvSpPr>
          <p:cNvPr id="19" name="正方形/長方形 18"/>
          <p:cNvSpPr/>
          <p:nvPr/>
        </p:nvSpPr>
        <p:spPr bwMode="gray">
          <a:xfrm>
            <a:off x="377656" y="8711784"/>
            <a:ext cx="717218" cy="680964"/>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t>調査研究の推進等</a:t>
            </a:r>
            <a:endParaRPr lang="ja-JP" altLang="en-US" sz="1000" b="1" dirty="0" smtClean="0">
              <a:solidFill>
                <a:prstClr val="black"/>
              </a:solidFill>
            </a:endParaRPr>
          </a:p>
        </p:txBody>
      </p:sp>
      <p:sp>
        <p:nvSpPr>
          <p:cNvPr id="20" name="正方形/長方形 19"/>
          <p:cNvSpPr/>
          <p:nvPr/>
        </p:nvSpPr>
        <p:spPr bwMode="gray">
          <a:xfrm>
            <a:off x="1152000" y="8713037"/>
            <a:ext cx="5397122" cy="67845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000" dirty="0">
                <a:latin typeface="+mn-ea"/>
              </a:rPr>
              <a:t> </a:t>
            </a:r>
            <a:r>
              <a:rPr lang="ja-JP" altLang="ja-JP" sz="1000" dirty="0" smtClean="0">
                <a:latin typeface="+mn-ea"/>
              </a:rPr>
              <a:t>・調査</a:t>
            </a:r>
            <a:r>
              <a:rPr lang="ja-JP" altLang="ja-JP" sz="1000" dirty="0">
                <a:latin typeface="+mn-ea"/>
              </a:rPr>
              <a:t>研究に必要な</a:t>
            </a:r>
            <a:r>
              <a:rPr lang="ja-JP" altLang="ja-JP" sz="1000" dirty="0" smtClean="0">
                <a:latin typeface="+mn-ea"/>
              </a:rPr>
              <a:t>情報</a:t>
            </a:r>
            <a:r>
              <a:rPr lang="ja-JP" altLang="en-US" sz="1000" dirty="0" smtClean="0">
                <a:latin typeface="+mn-ea"/>
              </a:rPr>
              <a:t>や</a:t>
            </a:r>
            <a:r>
              <a:rPr lang="ja-JP" altLang="ja-JP" sz="1000" dirty="0" smtClean="0">
                <a:latin typeface="+mn-ea"/>
              </a:rPr>
              <a:t>データ</a:t>
            </a:r>
            <a:r>
              <a:rPr lang="ja-JP" altLang="ja-JP" sz="1000" dirty="0">
                <a:latin typeface="+mn-ea"/>
              </a:rPr>
              <a:t>の</a:t>
            </a:r>
            <a:r>
              <a:rPr lang="ja-JP" altLang="ja-JP" sz="1000" dirty="0" smtClean="0">
                <a:latin typeface="+mn-ea"/>
              </a:rPr>
              <a:t>提供</a:t>
            </a:r>
            <a:r>
              <a:rPr lang="ja-JP" altLang="en-US" sz="1000" dirty="0" smtClean="0">
                <a:latin typeface="+mn-ea"/>
              </a:rPr>
              <a:t>など研究推進への積極的な協力、支援</a:t>
            </a:r>
            <a:endParaRPr lang="ja-JP" altLang="ja-JP" sz="1000" dirty="0">
              <a:latin typeface="+mn-ea"/>
            </a:endParaRPr>
          </a:p>
          <a:p>
            <a:endParaRPr lang="ja-JP" altLang="ja-JP" sz="500" dirty="0">
              <a:latin typeface="+mn-ea"/>
            </a:endParaRPr>
          </a:p>
        </p:txBody>
      </p:sp>
      <p:sp>
        <p:nvSpPr>
          <p:cNvPr id="17" name="正方形/長方形 16"/>
          <p:cNvSpPr/>
          <p:nvPr/>
        </p:nvSpPr>
        <p:spPr bwMode="gray">
          <a:xfrm>
            <a:off x="377656" y="1854271"/>
            <a:ext cx="720000" cy="57409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振興等</a:t>
            </a:r>
          </a:p>
        </p:txBody>
      </p:sp>
      <p:sp>
        <p:nvSpPr>
          <p:cNvPr id="18" name="正方形/長方形 17"/>
          <p:cNvSpPr/>
          <p:nvPr/>
        </p:nvSpPr>
        <p:spPr bwMode="gray">
          <a:xfrm>
            <a:off x="1152000" y="1854271"/>
            <a:ext cx="5397122" cy="574098"/>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US" altLang="ja-JP" sz="1100" dirty="0" smtClean="0">
                <a:latin typeface="+mn-ea"/>
              </a:rPr>
              <a:t> </a:t>
            </a:r>
            <a:r>
              <a:rPr lang="ja-JP" altLang="en-US" sz="1000" dirty="0" smtClean="0">
                <a:latin typeface="+mn-ea"/>
              </a:rPr>
              <a:t>・相談窓口の</a:t>
            </a:r>
            <a:r>
              <a:rPr lang="ja-JP" altLang="en-US" sz="1000" dirty="0">
                <a:latin typeface="+mn-ea"/>
              </a:rPr>
              <a:t>案内、啓発資材の</a:t>
            </a:r>
            <a:r>
              <a:rPr lang="ja-JP" altLang="en-US" sz="1000" dirty="0" smtClean="0">
                <a:latin typeface="+mn-ea"/>
              </a:rPr>
              <a:t>配布など、ＩＲ区</a:t>
            </a:r>
            <a:r>
              <a:rPr lang="ja-JP" altLang="en-US" sz="1000" dirty="0">
                <a:latin typeface="+mn-ea"/>
              </a:rPr>
              <a:t>域内での予防啓発の</a:t>
            </a:r>
            <a:r>
              <a:rPr lang="ja-JP" altLang="en-US" sz="1000" dirty="0" smtClean="0">
                <a:latin typeface="+mn-ea"/>
              </a:rPr>
              <a:t>実施</a:t>
            </a:r>
            <a:endParaRPr lang="ja-JP" altLang="ja-JP" sz="1000" dirty="0">
              <a:latin typeface="+mn-ea"/>
            </a:endParaRPr>
          </a:p>
        </p:txBody>
      </p:sp>
      <p:sp>
        <p:nvSpPr>
          <p:cNvPr id="21" name="正方形/長方形 20"/>
          <p:cNvSpPr/>
          <p:nvPr/>
        </p:nvSpPr>
        <p:spPr bwMode="gray">
          <a:xfrm>
            <a:off x="377656" y="7988742"/>
            <a:ext cx="717218" cy="66326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t>人材</a:t>
            </a:r>
            <a:r>
              <a:rPr lang="ja-JP" altLang="en-US" sz="1000" b="1" dirty="0" smtClean="0"/>
              <a:t>の確保等</a:t>
            </a:r>
            <a:endParaRPr lang="en-US" altLang="ja-JP" sz="1000" b="1" dirty="0" smtClean="0"/>
          </a:p>
        </p:txBody>
      </p:sp>
      <p:sp>
        <p:nvSpPr>
          <p:cNvPr id="22" name="正方形/長方形 21"/>
          <p:cNvSpPr/>
          <p:nvPr/>
        </p:nvSpPr>
        <p:spPr bwMode="gray">
          <a:xfrm>
            <a:off x="1152000" y="7988742"/>
            <a:ext cx="5397122" cy="666487"/>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1400" dirty="0">
                <a:latin typeface="+mn-ea"/>
              </a:rPr>
              <a:t> </a:t>
            </a:r>
            <a:r>
              <a:rPr lang="ja-JP" altLang="ja-JP" sz="1000" dirty="0" smtClean="0">
                <a:latin typeface="+mn-ea"/>
              </a:rPr>
              <a:t>・</a:t>
            </a:r>
            <a:r>
              <a:rPr lang="ja-JP" altLang="en-US" sz="1000" dirty="0" smtClean="0">
                <a:latin typeface="+mn-ea"/>
              </a:rPr>
              <a:t>大阪・関西における専門人材育成への協力</a:t>
            </a:r>
            <a:endParaRPr lang="ja-JP" altLang="ja-JP" sz="1000" dirty="0">
              <a:latin typeface="+mn-ea"/>
            </a:endParaRPr>
          </a:p>
          <a:p>
            <a:endParaRPr lang="ja-JP" altLang="ja-JP" sz="500" dirty="0">
              <a:latin typeface="+mn-ea"/>
            </a:endParaRPr>
          </a:p>
        </p:txBody>
      </p:sp>
    </p:spTree>
    <p:extLst>
      <p:ext uri="{BB962C8B-B14F-4D97-AF65-F5344CB8AC3E}">
        <p14:creationId xmlns:p14="http://schemas.microsoft.com/office/powerpoint/2010/main" val="777638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5098923" y="9593544"/>
            <a:ext cx="1600200" cy="235616"/>
          </a:xfrm>
        </p:spPr>
        <p:txBody>
          <a:bodyPr/>
          <a:lstStyle/>
          <a:p>
            <a:fld id="{2F5FFCC2-724E-4DD4-AEC6-56C0720B265A}" type="slidenum">
              <a:rPr lang="ja-JP" altLang="en-US" smtClean="0">
                <a:solidFill>
                  <a:prstClr val="black"/>
                </a:solidFill>
              </a:rPr>
              <a:pPr/>
              <a:t>48</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8" name="正方形/長方形 27"/>
          <p:cNvSpPr/>
          <p:nvPr/>
        </p:nvSpPr>
        <p:spPr bwMode="gray">
          <a:xfrm>
            <a:off x="1060171" y="1717287"/>
            <a:ext cx="5400126" cy="120607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a:solidFill>
                  <a:prstClr val="black"/>
                </a:solidFill>
                <a:latin typeface="+mn-ea"/>
              </a:rPr>
              <a:t>◆</a:t>
            </a:r>
            <a:r>
              <a:rPr lang="ja-JP" altLang="en-US" sz="1000" b="1" dirty="0" smtClean="0">
                <a:solidFill>
                  <a:prstClr val="black"/>
                </a:solidFill>
                <a:latin typeface="+mn-ea"/>
              </a:rPr>
              <a:t>学校教育・青少年健全育成</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・ニューオリンズ州で高校生向け教育の実施</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・ビクトリア州で若年層向け啓発ＤＶＤを作成</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◆市民への啓発</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・ネバタ州評議会が問題</a:t>
            </a:r>
            <a:r>
              <a:rPr lang="ja-JP" altLang="en-US" sz="1000" dirty="0">
                <a:solidFill>
                  <a:prstClr val="black"/>
                </a:solidFill>
                <a:latin typeface="+mn-ea"/>
              </a:rPr>
              <a:t>ギャンブルに</a:t>
            </a:r>
            <a:r>
              <a:rPr lang="ja-JP" altLang="en-US" sz="1000" dirty="0" smtClean="0">
                <a:solidFill>
                  <a:prstClr val="black"/>
                </a:solidFill>
                <a:latin typeface="+mn-ea"/>
              </a:rPr>
              <a:t>関する啓発</a:t>
            </a:r>
            <a:r>
              <a:rPr lang="ja-JP" altLang="en-US" sz="1000" dirty="0">
                <a:solidFill>
                  <a:prstClr val="black"/>
                </a:solidFill>
                <a:latin typeface="+mn-ea"/>
              </a:rPr>
              <a:t>、診断、情報提供</a:t>
            </a:r>
            <a:r>
              <a:rPr lang="ja-JP" altLang="en-US" sz="1000" dirty="0" smtClean="0">
                <a:solidFill>
                  <a:prstClr val="black"/>
                </a:solidFill>
                <a:latin typeface="+mn-ea"/>
              </a:rPr>
              <a:t>や啓発週間を運営</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・国家</a:t>
            </a:r>
            <a:r>
              <a:rPr lang="ja-JP" altLang="en-US" sz="1000" dirty="0">
                <a:solidFill>
                  <a:prstClr val="black"/>
                </a:solidFill>
                <a:latin typeface="+mn-ea"/>
              </a:rPr>
              <a:t>依存症管理</a:t>
            </a:r>
            <a:r>
              <a:rPr lang="ja-JP" altLang="en-US" sz="1000" dirty="0" smtClean="0">
                <a:solidFill>
                  <a:prstClr val="black"/>
                </a:solidFill>
                <a:latin typeface="+mn-ea"/>
              </a:rPr>
              <a:t>機構によるフォーラム</a:t>
            </a:r>
            <a:r>
              <a:rPr lang="ja-JP" altLang="en-US" sz="1000" dirty="0">
                <a:solidFill>
                  <a:prstClr val="black"/>
                </a:solidFill>
                <a:latin typeface="+mn-ea"/>
              </a:rPr>
              <a:t>の開催や、パンフレットを作成、</a:t>
            </a:r>
            <a:r>
              <a:rPr lang="ja-JP" altLang="en-US" sz="1000" dirty="0" smtClean="0">
                <a:solidFill>
                  <a:prstClr val="black"/>
                </a:solidFill>
                <a:latin typeface="+mn-ea"/>
              </a:rPr>
              <a:t>配布</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ja-JP" altLang="en-US" sz="1000" dirty="0">
              <a:solidFill>
                <a:prstClr val="black"/>
              </a:solidFill>
              <a:latin typeface="+mn-ea"/>
            </a:endParaRPr>
          </a:p>
        </p:txBody>
      </p:sp>
      <p:sp>
        <p:nvSpPr>
          <p:cNvPr id="27" name="正方形/長方形 26"/>
          <p:cNvSpPr/>
          <p:nvPr/>
        </p:nvSpPr>
        <p:spPr bwMode="gray">
          <a:xfrm>
            <a:off x="305401" y="1720182"/>
            <a:ext cx="720000" cy="119723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教育の</a:t>
            </a:r>
            <a:r>
              <a:rPr lang="en-US" altLang="ja-JP" sz="1000" b="1" dirty="0" smtClean="0">
                <a:solidFill>
                  <a:prstClr val="black"/>
                </a:solidFill>
              </a:rPr>
              <a:t/>
            </a:r>
            <a:br>
              <a:rPr lang="en-US" altLang="ja-JP" sz="1000" b="1" dirty="0" smtClean="0">
                <a:solidFill>
                  <a:prstClr val="black"/>
                </a:solidFill>
              </a:rPr>
            </a:br>
            <a:r>
              <a:rPr lang="ja-JP" altLang="en-US" sz="1000" b="1" dirty="0" smtClean="0">
                <a:solidFill>
                  <a:prstClr val="black"/>
                </a:solidFill>
              </a:rPr>
              <a:t>振興等</a:t>
            </a:r>
          </a:p>
        </p:txBody>
      </p:sp>
      <p:sp>
        <p:nvSpPr>
          <p:cNvPr id="26" name="テキスト プレースホルダー 2"/>
          <p:cNvSpPr txBox="1">
            <a:spLocks/>
          </p:cNvSpPr>
          <p:nvPr/>
        </p:nvSpPr>
        <p:spPr bwMode="gray">
          <a:xfrm>
            <a:off x="207264" y="1488313"/>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３－２－４．海外における主な対策例</a:t>
            </a:r>
            <a:endParaRPr lang="ja-JP" altLang="en-US" sz="1100" dirty="0"/>
          </a:p>
        </p:txBody>
      </p:sp>
      <p:sp>
        <p:nvSpPr>
          <p:cNvPr id="9" name="正方形/長方形 8"/>
          <p:cNvSpPr/>
          <p:nvPr/>
        </p:nvSpPr>
        <p:spPr bwMode="gray">
          <a:xfrm>
            <a:off x="305401" y="2967954"/>
            <a:ext cx="720000" cy="120646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予防等に資する事業の</a:t>
            </a:r>
            <a:r>
              <a:rPr lang="ja-JP" altLang="en-US" sz="1000" b="1" dirty="0" smtClean="0">
                <a:solidFill>
                  <a:prstClr val="black"/>
                </a:solidFill>
              </a:rPr>
              <a:t>実施</a:t>
            </a:r>
          </a:p>
        </p:txBody>
      </p:sp>
      <p:sp>
        <p:nvSpPr>
          <p:cNvPr id="11" name="正方形/長方形 10"/>
          <p:cNvSpPr/>
          <p:nvPr/>
        </p:nvSpPr>
        <p:spPr bwMode="gray">
          <a:xfrm>
            <a:off x="1058013" y="2967954"/>
            <a:ext cx="5402285" cy="120646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latin typeface="+mn-ea"/>
              </a:rPr>
              <a:t>◆広告規制</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・入場制限顧客への広告、プロモーションを禁止</a:t>
            </a:r>
            <a:r>
              <a:rPr lang="en-US" altLang="ja-JP" sz="1000" dirty="0" smtClean="0">
                <a:solidFill>
                  <a:prstClr val="black"/>
                </a:solidFill>
                <a:latin typeface="+mn-ea"/>
              </a:rPr>
              <a:t>【</a:t>
            </a:r>
            <a:r>
              <a:rPr lang="ja-JP" altLang="en-US" sz="1000" dirty="0" smtClean="0">
                <a:solidFill>
                  <a:prstClr val="black"/>
                </a:solidFill>
                <a:latin typeface="+mn-ea"/>
              </a:rPr>
              <a:t>豪州</a:t>
            </a:r>
            <a:r>
              <a:rPr lang="en-US" altLang="ja-JP" sz="1000" dirty="0" smtClean="0">
                <a:solidFill>
                  <a:prstClr val="black"/>
                </a:solidFill>
                <a:latin typeface="+mn-ea"/>
              </a:rPr>
              <a:t>】</a:t>
            </a:r>
          </a:p>
          <a:p>
            <a:pPr marL="84137">
              <a:lnSpc>
                <a:spcPts val="1000"/>
              </a:lnSpc>
              <a:spcBef>
                <a:spcPts val="600"/>
              </a:spcBef>
            </a:pPr>
            <a:r>
              <a:rPr lang="ja-JP" altLang="en-US" sz="1000" b="1" dirty="0" smtClean="0">
                <a:solidFill>
                  <a:prstClr val="black"/>
                </a:solidFill>
                <a:latin typeface="+mn-ea"/>
              </a:rPr>
              <a:t>◆入場</a:t>
            </a:r>
            <a:r>
              <a:rPr lang="ja-JP" altLang="en-US" sz="1000" b="1" dirty="0">
                <a:solidFill>
                  <a:prstClr val="black"/>
                </a:solidFill>
                <a:latin typeface="+mn-ea"/>
              </a:rPr>
              <a:t>の規制・</a:t>
            </a:r>
            <a:r>
              <a:rPr lang="ja-JP" altLang="en-US" sz="1000" b="1" dirty="0" smtClean="0">
                <a:solidFill>
                  <a:prstClr val="black"/>
                </a:solidFill>
                <a:latin typeface="+mn-ea"/>
              </a:rPr>
              <a:t>管理</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・本人</a:t>
            </a:r>
            <a:r>
              <a:rPr lang="ja-JP" altLang="en-US" sz="1000" dirty="0">
                <a:solidFill>
                  <a:prstClr val="black"/>
                </a:solidFill>
                <a:latin typeface="+mn-ea"/>
              </a:rPr>
              <a:t>又は家族</a:t>
            </a:r>
            <a:r>
              <a:rPr lang="ja-JP" altLang="en-US" sz="1000" dirty="0" smtClean="0">
                <a:solidFill>
                  <a:prstClr val="black"/>
                </a:solidFill>
                <a:latin typeface="+mn-ea"/>
              </a:rPr>
              <a:t>申告、第三者</a:t>
            </a:r>
            <a:r>
              <a:rPr lang="ja-JP" altLang="en-US" sz="1000" dirty="0">
                <a:solidFill>
                  <a:prstClr val="black"/>
                </a:solidFill>
                <a:latin typeface="+mn-ea"/>
              </a:rPr>
              <a:t>又は法令上の規定による者</a:t>
            </a:r>
            <a:r>
              <a:rPr lang="ja-JP" altLang="en-US" sz="1000" dirty="0" smtClean="0">
                <a:solidFill>
                  <a:prstClr val="black"/>
                </a:solidFill>
                <a:latin typeface="+mn-ea"/>
              </a:rPr>
              <a:t>など利用制限措置</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dirty="0" smtClean="0">
              <a:solidFill>
                <a:prstClr val="black"/>
              </a:solidFill>
              <a:latin typeface="+mn-ea"/>
            </a:endParaRPr>
          </a:p>
          <a:p>
            <a:pPr marL="84137">
              <a:lnSpc>
                <a:spcPts val="1000"/>
              </a:lnSpc>
              <a:spcBef>
                <a:spcPts val="600"/>
              </a:spcBef>
            </a:pPr>
            <a:r>
              <a:rPr lang="ja-JP" altLang="en-US" sz="1000" b="1" dirty="0" smtClean="0">
                <a:solidFill>
                  <a:prstClr val="black"/>
                </a:solidFill>
                <a:latin typeface="+mn-ea"/>
              </a:rPr>
              <a:t>◆</a:t>
            </a:r>
            <a:r>
              <a:rPr lang="zh-TW" altLang="en-US" sz="1000" b="1" dirty="0" smtClean="0">
                <a:solidFill>
                  <a:prstClr val="black"/>
                </a:solidFill>
                <a:latin typeface="+mn-ea"/>
              </a:rPr>
              <a:t>資金</a:t>
            </a:r>
            <a:r>
              <a:rPr lang="zh-TW" altLang="en-US" sz="1000" b="1" dirty="0">
                <a:solidFill>
                  <a:prstClr val="black"/>
                </a:solidFill>
                <a:latin typeface="+mn-ea"/>
              </a:rPr>
              <a:t>調達制限</a:t>
            </a:r>
            <a:r>
              <a:rPr lang="zh-TW" altLang="en-US" sz="1000" b="1" dirty="0" smtClean="0">
                <a:solidFill>
                  <a:prstClr val="black"/>
                </a:solidFill>
                <a:latin typeface="+mn-ea"/>
              </a:rPr>
              <a:t>等</a:t>
            </a:r>
            <a:endParaRPr lang="en-US" altLang="zh-TW"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・カジノ施設内でのＡＴＭの設置禁止</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smtClean="0">
                <a:solidFill>
                  <a:prstClr val="black"/>
                </a:solidFill>
                <a:latin typeface="+mn-ea"/>
              </a:rPr>
              <a:t>】</a:t>
            </a:r>
            <a:endParaRPr lang="en-US" altLang="ja-JP" sz="1000" dirty="0">
              <a:solidFill>
                <a:prstClr val="black"/>
              </a:solidFill>
              <a:latin typeface="+mn-ea"/>
            </a:endParaRPr>
          </a:p>
        </p:txBody>
      </p:sp>
      <p:sp>
        <p:nvSpPr>
          <p:cNvPr id="10" name="正方形/長方形 9"/>
          <p:cNvSpPr/>
          <p:nvPr/>
        </p:nvSpPr>
        <p:spPr bwMode="gray">
          <a:xfrm>
            <a:off x="305401" y="4223893"/>
            <a:ext cx="720000" cy="1185615"/>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医療提供　体制の整備</a:t>
            </a:r>
          </a:p>
        </p:txBody>
      </p:sp>
      <p:sp>
        <p:nvSpPr>
          <p:cNvPr id="12" name="正方形/長方形 11"/>
          <p:cNvSpPr/>
          <p:nvPr/>
        </p:nvSpPr>
        <p:spPr bwMode="gray">
          <a:xfrm>
            <a:off x="1058012" y="4206605"/>
            <a:ext cx="5402285" cy="1202903"/>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◆専門治療機関における治療の提供</a:t>
            </a:r>
            <a:endParaRPr lang="en-US" altLang="ja-JP" sz="1000" b="1" dirty="0" smtClean="0">
              <a:solidFill>
                <a:prstClr val="black"/>
              </a:solidFill>
              <a:latin typeface="+mn-ea"/>
            </a:endParaRPr>
          </a:p>
          <a:p>
            <a:pPr marL="84137">
              <a:lnSpc>
                <a:spcPts val="1000"/>
              </a:lnSpc>
              <a:spcBef>
                <a:spcPts val="600"/>
              </a:spcBef>
            </a:pPr>
            <a:r>
              <a:rPr lang="ja-JP" altLang="en-US" sz="1000" dirty="0" smtClean="0">
                <a:solidFill>
                  <a:prstClr val="black"/>
                </a:solidFill>
                <a:latin typeface="+mn-ea"/>
              </a:rPr>
              <a:t>・ネバダ大学附属病院との連携、薬物・アルコール依存の改善治療センター</a:t>
            </a:r>
            <a:r>
              <a:rPr lang="en-US" altLang="ja-JP" sz="1000" dirty="0" smtClean="0">
                <a:solidFill>
                  <a:prstClr val="black"/>
                </a:solidFill>
                <a:latin typeface="+mn-ea"/>
              </a:rPr>
              <a:t>【</a:t>
            </a:r>
            <a:r>
              <a:rPr lang="ja-JP" altLang="en-US" sz="1000" dirty="0" smtClean="0">
                <a:solidFill>
                  <a:prstClr val="black"/>
                </a:solidFill>
                <a:latin typeface="+mn-ea"/>
              </a:rPr>
              <a:t>米国</a:t>
            </a:r>
            <a:r>
              <a:rPr lang="en-US" altLang="ja-JP" sz="1000" dirty="0" smtClean="0">
                <a:solidFill>
                  <a:prstClr val="black"/>
                </a:solidFill>
                <a:latin typeface="+mn-ea"/>
              </a:rPr>
              <a:t>】</a:t>
            </a:r>
          </a:p>
          <a:p>
            <a:pPr marL="84137">
              <a:lnSpc>
                <a:spcPts val="1000"/>
              </a:lnSpc>
              <a:spcBef>
                <a:spcPts val="600"/>
              </a:spcBef>
            </a:pPr>
            <a:r>
              <a:rPr lang="ja-JP" altLang="en-US" sz="1000" dirty="0" smtClean="0">
                <a:solidFill>
                  <a:prstClr val="black"/>
                </a:solidFill>
                <a:latin typeface="+mn-ea"/>
              </a:rPr>
              <a:t>・依存と精神的健康センター、オンタリオ問題ギャンブル研究センター</a:t>
            </a:r>
            <a:r>
              <a:rPr lang="en-US" altLang="ja-JP" sz="1000" dirty="0" smtClean="0">
                <a:solidFill>
                  <a:prstClr val="black"/>
                </a:solidFill>
                <a:latin typeface="+mn-ea"/>
              </a:rPr>
              <a:t>【</a:t>
            </a:r>
            <a:r>
              <a:rPr lang="ja-JP" altLang="en-US" sz="1000" dirty="0" smtClean="0">
                <a:solidFill>
                  <a:prstClr val="black"/>
                </a:solidFill>
                <a:latin typeface="+mn-ea"/>
              </a:rPr>
              <a:t>カナダ</a:t>
            </a:r>
            <a:r>
              <a:rPr lang="en-US" altLang="ja-JP" sz="1000" dirty="0" smtClean="0">
                <a:solidFill>
                  <a:prstClr val="black"/>
                </a:solidFill>
                <a:latin typeface="+mn-ea"/>
              </a:rPr>
              <a:t>】</a:t>
            </a:r>
          </a:p>
          <a:p>
            <a:pPr marL="84137">
              <a:lnSpc>
                <a:spcPts val="1000"/>
              </a:lnSpc>
              <a:spcBef>
                <a:spcPts val="600"/>
              </a:spcBef>
            </a:pPr>
            <a:r>
              <a:rPr lang="ja-JP" altLang="en-US" sz="1000" b="1" dirty="0">
                <a:solidFill>
                  <a:prstClr val="black"/>
                </a:solidFill>
              </a:rPr>
              <a:t>◆予防、相談、支援、研究などを総合的に実施</a:t>
            </a: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ギャンブル国家評議会（</a:t>
            </a:r>
            <a:r>
              <a:rPr lang="en-US" altLang="ja-JP" sz="1000" dirty="0">
                <a:solidFill>
                  <a:prstClr val="black"/>
                </a:solidFill>
              </a:rPr>
              <a:t>NCPG</a:t>
            </a:r>
            <a:r>
              <a:rPr lang="ja-JP" altLang="en-US" sz="1000" dirty="0">
                <a:solidFill>
                  <a:prstClr val="black"/>
                </a:solidFill>
              </a:rPr>
              <a:t>）、国家依存症管理機構（</a:t>
            </a:r>
            <a:r>
              <a:rPr lang="en-US" altLang="ja-JP" sz="1000" dirty="0">
                <a:solidFill>
                  <a:prstClr val="black"/>
                </a:solidFill>
              </a:rPr>
              <a:t>NAMS</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a:p>
            <a:pPr marL="84137">
              <a:lnSpc>
                <a:spcPts val="1000"/>
              </a:lnSpc>
              <a:spcBef>
                <a:spcPts val="600"/>
              </a:spcBef>
            </a:pPr>
            <a:r>
              <a:rPr lang="ja-JP" altLang="en-US" sz="1000" dirty="0" smtClean="0">
                <a:solidFill>
                  <a:prstClr val="black"/>
                </a:solidFill>
              </a:rPr>
              <a:t>・依存</a:t>
            </a:r>
            <a:r>
              <a:rPr lang="ja-JP" altLang="en-US" sz="1000" dirty="0">
                <a:solidFill>
                  <a:prstClr val="black"/>
                </a:solidFill>
              </a:rPr>
              <a:t>予防と治療センター、韓国賭博中毒治癒センター（江原ランドに併設</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韓国</a:t>
            </a:r>
            <a:r>
              <a:rPr lang="en-US" altLang="ja-JP" sz="1000" dirty="0" smtClean="0">
                <a:solidFill>
                  <a:prstClr val="black"/>
                </a:solidFill>
              </a:rPr>
              <a:t>】</a:t>
            </a:r>
          </a:p>
        </p:txBody>
      </p:sp>
      <p:sp>
        <p:nvSpPr>
          <p:cNvPr id="13" name="正方形/長方形 12"/>
          <p:cNvSpPr/>
          <p:nvPr/>
        </p:nvSpPr>
        <p:spPr bwMode="gray">
          <a:xfrm>
            <a:off x="305401" y="5451939"/>
            <a:ext cx="720000" cy="122400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相談支援等</a:t>
            </a:r>
          </a:p>
        </p:txBody>
      </p:sp>
      <p:sp>
        <p:nvSpPr>
          <p:cNvPr id="14" name="正方形/長方形 13"/>
          <p:cNvSpPr/>
          <p:nvPr/>
        </p:nvSpPr>
        <p:spPr bwMode="gray">
          <a:xfrm>
            <a:off x="1058012" y="5450661"/>
            <a:ext cx="5390914" cy="122257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◆専門相談の実施</a:t>
            </a:r>
          </a:p>
          <a:p>
            <a:pPr marL="84137">
              <a:lnSpc>
                <a:spcPts val="1000"/>
              </a:lnSpc>
              <a:spcBef>
                <a:spcPts val="600"/>
              </a:spcBef>
            </a:pPr>
            <a:r>
              <a:rPr lang="ja-JP" altLang="en-US" sz="1000" dirty="0" smtClean="0">
                <a:solidFill>
                  <a:prstClr val="black"/>
                </a:solidFill>
              </a:rPr>
              <a:t>・</a:t>
            </a:r>
            <a:r>
              <a:rPr lang="en-US" altLang="ja-JP" sz="1000" dirty="0" smtClean="0">
                <a:solidFill>
                  <a:prstClr val="black"/>
                </a:solidFill>
              </a:rPr>
              <a:t>24</a:t>
            </a:r>
            <a:r>
              <a:rPr lang="ja-JP" altLang="en-US" sz="1000" dirty="0" smtClean="0">
                <a:solidFill>
                  <a:prstClr val="black"/>
                </a:solidFill>
              </a:rPr>
              <a:t>時間無料ヘルプラインの設置</a:t>
            </a:r>
            <a:r>
              <a:rPr lang="en-US" altLang="ja-JP" sz="1000" dirty="0" smtClean="0">
                <a:solidFill>
                  <a:prstClr val="black"/>
                </a:solidFill>
              </a:rPr>
              <a:t>【</a:t>
            </a:r>
            <a:r>
              <a:rPr lang="ja-JP" altLang="en-US" sz="1000" dirty="0" smtClean="0">
                <a:solidFill>
                  <a:prstClr val="black"/>
                </a:solidFill>
              </a:rPr>
              <a:t>シンガポール、米国等</a:t>
            </a:r>
            <a:r>
              <a:rPr lang="en-US" altLang="ja-JP" sz="1000" dirty="0" smtClean="0">
                <a:solidFill>
                  <a:prstClr val="black"/>
                </a:solidFill>
              </a:rPr>
              <a:t>】</a:t>
            </a:r>
          </a:p>
          <a:p>
            <a:pPr marL="84137">
              <a:lnSpc>
                <a:spcPts val="1000"/>
              </a:lnSpc>
              <a:spcBef>
                <a:spcPts val="600"/>
              </a:spcBef>
            </a:pPr>
            <a:r>
              <a:rPr lang="ja-JP" altLang="en-US" sz="1000" b="1" dirty="0" smtClean="0">
                <a:solidFill>
                  <a:prstClr val="black"/>
                </a:solidFill>
              </a:rPr>
              <a:t>◆専門相談以外の相談</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・本人</a:t>
            </a:r>
            <a:r>
              <a:rPr lang="ja-JP" altLang="en-US" sz="1000" dirty="0">
                <a:solidFill>
                  <a:prstClr val="black"/>
                </a:solidFill>
              </a:rPr>
              <a:t>や家族へのグループセラピーの</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a:t>
            </a:r>
            <a:r>
              <a:rPr lang="ja-JP" altLang="en-US" sz="1000" dirty="0">
                <a:solidFill>
                  <a:prstClr val="black"/>
                </a:solidFill>
              </a:rPr>
              <a:t>キオスク端末の</a:t>
            </a:r>
            <a:r>
              <a:rPr lang="ja-JP" altLang="en-US" sz="1000" dirty="0" smtClean="0">
                <a:solidFill>
                  <a:prstClr val="black"/>
                </a:solidFill>
              </a:rPr>
              <a:t>設置や</a:t>
            </a:r>
            <a:r>
              <a:rPr lang="ja-JP" altLang="en-US" sz="1000" dirty="0">
                <a:solidFill>
                  <a:prstClr val="black"/>
                </a:solidFill>
              </a:rPr>
              <a:t>担当従業員の</a:t>
            </a:r>
            <a:r>
              <a:rPr lang="ja-JP" altLang="en-US" sz="1000" dirty="0" smtClean="0">
                <a:solidFill>
                  <a:prstClr val="black"/>
                </a:solidFill>
              </a:rPr>
              <a:t>配置など、顧客</a:t>
            </a:r>
            <a:r>
              <a:rPr lang="ja-JP" altLang="en-US" sz="1000" dirty="0">
                <a:solidFill>
                  <a:prstClr val="black"/>
                </a:solidFill>
              </a:rPr>
              <a:t>への情報提供や</a:t>
            </a:r>
            <a:r>
              <a:rPr lang="ja-JP" altLang="en-US" sz="1000" dirty="0" smtClean="0">
                <a:solidFill>
                  <a:prstClr val="black"/>
                </a:solidFill>
              </a:rPr>
              <a:t>相談を実施</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a:solidFill>
                  <a:prstClr val="black"/>
                </a:solidFill>
              </a:rPr>
              <a:t>　</a:t>
            </a:r>
            <a:r>
              <a:rPr lang="ja-JP" altLang="en-US" sz="1000" dirty="0" smtClean="0">
                <a:solidFill>
                  <a:prstClr val="black"/>
                </a:solidFill>
              </a:rPr>
              <a:t>シンガポール、マカオ等</a:t>
            </a:r>
            <a:r>
              <a:rPr lang="en-US" altLang="ja-JP" sz="1000" dirty="0" smtClean="0">
                <a:solidFill>
                  <a:prstClr val="black"/>
                </a:solidFill>
              </a:rPr>
              <a:t>】</a:t>
            </a:r>
            <a:endParaRPr lang="en-US" altLang="ja-JP" sz="1000" dirty="0">
              <a:solidFill>
                <a:prstClr val="black"/>
              </a:solidFill>
            </a:endParaRPr>
          </a:p>
        </p:txBody>
      </p:sp>
      <p:sp>
        <p:nvSpPr>
          <p:cNvPr id="15" name="正方形/長方形 14"/>
          <p:cNvSpPr/>
          <p:nvPr/>
        </p:nvSpPr>
        <p:spPr bwMode="gray">
          <a:xfrm>
            <a:off x="305401" y="6708942"/>
            <a:ext cx="720000" cy="1009448"/>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連携協力</a:t>
            </a:r>
          </a:p>
          <a:p>
            <a:pPr algn="ctr">
              <a:buFont typeface="Wingdings 2" pitchFamily="18" charset="2"/>
              <a:buNone/>
            </a:pPr>
            <a:r>
              <a:rPr lang="ja-JP" altLang="en-US" sz="1000" b="1" dirty="0">
                <a:solidFill>
                  <a:prstClr val="black"/>
                </a:solidFill>
              </a:rPr>
              <a:t>体制</a:t>
            </a:r>
            <a:r>
              <a:rPr lang="ja-JP" altLang="en-US" sz="1000" b="1" dirty="0" smtClean="0">
                <a:solidFill>
                  <a:prstClr val="black"/>
                </a:solidFill>
              </a:rPr>
              <a:t>の整備</a:t>
            </a:r>
          </a:p>
        </p:txBody>
      </p:sp>
      <p:sp>
        <p:nvSpPr>
          <p:cNvPr id="16" name="正方形/長方形 15"/>
          <p:cNvSpPr/>
          <p:nvPr/>
        </p:nvSpPr>
        <p:spPr bwMode="gray">
          <a:xfrm>
            <a:off x="1069291" y="6714386"/>
            <a:ext cx="5379635" cy="100452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◆地域社会との連携</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latin typeface="+mn-ea"/>
              </a:rPr>
              <a:t>・地域</a:t>
            </a:r>
            <a:r>
              <a:rPr lang="ja-JP" altLang="en-US" sz="1000" dirty="0">
                <a:solidFill>
                  <a:prstClr val="black"/>
                </a:solidFill>
                <a:latin typeface="+mn-ea"/>
              </a:rPr>
              <a:t>社会と事業者間で</a:t>
            </a:r>
            <a:r>
              <a:rPr lang="ja-JP" altLang="en-US" sz="1000" dirty="0" smtClean="0">
                <a:solidFill>
                  <a:prstClr val="black"/>
                </a:solidFill>
                <a:latin typeface="+mn-ea"/>
              </a:rPr>
              <a:t>の意見</a:t>
            </a:r>
            <a:r>
              <a:rPr lang="ja-JP" altLang="en-US" sz="1000" dirty="0">
                <a:solidFill>
                  <a:prstClr val="black"/>
                </a:solidFill>
                <a:latin typeface="+mn-ea"/>
              </a:rPr>
              <a:t>の交換</a:t>
            </a:r>
            <a:r>
              <a:rPr lang="ja-JP" altLang="en-US" sz="1000" dirty="0" smtClean="0">
                <a:solidFill>
                  <a:prstClr val="black"/>
                </a:solidFill>
                <a:latin typeface="+mn-ea"/>
              </a:rPr>
              <a:t>、責任ある</a:t>
            </a:r>
            <a:r>
              <a:rPr lang="ja-JP" altLang="en-US" sz="1000" dirty="0">
                <a:solidFill>
                  <a:prstClr val="black"/>
                </a:solidFill>
                <a:latin typeface="+mn-ea"/>
              </a:rPr>
              <a:t>ギャンブリングへの理解</a:t>
            </a:r>
            <a:r>
              <a:rPr lang="ja-JP" altLang="en-US" sz="1000" dirty="0" smtClean="0">
                <a:solidFill>
                  <a:prstClr val="black"/>
                </a:solidFill>
                <a:latin typeface="+mn-ea"/>
              </a:rPr>
              <a:t>促進</a:t>
            </a:r>
            <a:r>
              <a:rPr lang="en-US" altLang="ja-JP" sz="1000" dirty="0" smtClean="0">
                <a:solidFill>
                  <a:prstClr val="black"/>
                </a:solidFill>
                <a:latin typeface="+mn-ea"/>
              </a:rPr>
              <a:t>【</a:t>
            </a:r>
            <a:r>
              <a:rPr lang="ja-JP" altLang="en-US" sz="1000" dirty="0" smtClean="0">
                <a:solidFill>
                  <a:prstClr val="black"/>
                </a:solidFill>
                <a:latin typeface="+mn-ea"/>
              </a:rPr>
              <a:t>シンガポール</a:t>
            </a:r>
            <a:r>
              <a:rPr lang="en-US" altLang="ja-JP" sz="1000" dirty="0">
                <a:solidFill>
                  <a:prstClr val="black"/>
                </a:solidFill>
                <a:latin typeface="+mn-ea"/>
              </a:rPr>
              <a:t>】</a:t>
            </a:r>
            <a:endParaRPr lang="en-US" altLang="ja-JP" sz="1000" b="1" dirty="0" smtClean="0">
              <a:solidFill>
                <a:prstClr val="black"/>
              </a:solidFill>
              <a:latin typeface="+mn-ea"/>
            </a:endParaRPr>
          </a:p>
          <a:p>
            <a:pPr marL="84137">
              <a:lnSpc>
                <a:spcPts val="1000"/>
              </a:lnSpc>
              <a:spcBef>
                <a:spcPts val="600"/>
              </a:spcBef>
            </a:pPr>
            <a:r>
              <a:rPr lang="ja-JP" altLang="en-US" sz="1000" b="1" dirty="0" smtClean="0">
                <a:solidFill>
                  <a:prstClr val="black"/>
                </a:solidFill>
              </a:rPr>
              <a:t>◆民間団体の設立（</a:t>
            </a:r>
            <a:r>
              <a:rPr lang="ja-JP" altLang="en-US" sz="1000" b="1" dirty="0">
                <a:solidFill>
                  <a:prstClr val="black"/>
                </a:solidFill>
              </a:rPr>
              <a:t>行政も参画</a:t>
            </a:r>
            <a:r>
              <a:rPr lang="ja-JP" altLang="en-US" sz="1000" b="1" dirty="0" smtClean="0">
                <a:solidFill>
                  <a:prstClr val="black"/>
                </a:solidFill>
              </a:rPr>
              <a:t>）</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・問題</a:t>
            </a:r>
            <a:r>
              <a:rPr lang="ja-JP" altLang="en-US" sz="1000" dirty="0">
                <a:solidFill>
                  <a:prstClr val="black"/>
                </a:solidFill>
              </a:rPr>
              <a:t>ギャンブルに関するネバダ州</a:t>
            </a:r>
            <a:r>
              <a:rPr lang="ja-JP" altLang="en-US" sz="1000" dirty="0" smtClean="0">
                <a:solidFill>
                  <a:prstClr val="black"/>
                </a:solidFill>
              </a:rPr>
              <a:t>評議会（業界</a:t>
            </a:r>
            <a:r>
              <a:rPr lang="ja-JP" altLang="en-US" sz="1000" dirty="0">
                <a:solidFill>
                  <a:prstClr val="black"/>
                </a:solidFill>
              </a:rPr>
              <a:t>が資金拠出、</a:t>
            </a:r>
            <a:r>
              <a:rPr lang="ja-JP" altLang="en-US" sz="1000" dirty="0" smtClean="0">
                <a:solidFill>
                  <a:prstClr val="black"/>
                </a:solidFill>
              </a:rPr>
              <a:t>非営利な</a:t>
            </a:r>
            <a:r>
              <a:rPr lang="ja-JP" altLang="en-US" sz="1000" dirty="0">
                <a:solidFill>
                  <a:prstClr val="black"/>
                </a:solidFill>
              </a:rPr>
              <a:t>ど</a:t>
            </a:r>
            <a:r>
              <a:rPr lang="ja-JP" altLang="en-US" sz="1000" dirty="0" smtClean="0">
                <a:solidFill>
                  <a:prstClr val="black"/>
                </a:solidFill>
              </a:rPr>
              <a:t>）、協議体の設置</a:t>
            </a:r>
            <a:r>
              <a:rPr lang="en-US" altLang="ja-JP" sz="1000" dirty="0" smtClean="0">
                <a:solidFill>
                  <a:prstClr val="black"/>
                </a:solidFill>
              </a:rPr>
              <a:t>【</a:t>
            </a:r>
            <a:r>
              <a:rPr lang="ja-JP" altLang="en-US" sz="1000" dirty="0" smtClean="0">
                <a:solidFill>
                  <a:prstClr val="black"/>
                </a:solidFill>
              </a:rPr>
              <a:t>米国、</a:t>
            </a:r>
            <a:endParaRPr lang="en-US" altLang="ja-JP" sz="1000" dirty="0" smtClean="0">
              <a:solidFill>
                <a:prstClr val="black"/>
              </a:solidFill>
            </a:endParaRPr>
          </a:p>
          <a:p>
            <a:pPr marL="84137">
              <a:lnSpc>
                <a:spcPts val="1000"/>
              </a:lnSpc>
              <a:spcBef>
                <a:spcPts val="600"/>
              </a:spcBef>
            </a:pPr>
            <a:r>
              <a:rPr lang="ja-JP" altLang="en-US" sz="1000" dirty="0" smtClean="0">
                <a:solidFill>
                  <a:prstClr val="black"/>
                </a:solidFill>
              </a:rPr>
              <a:t> カナダ</a:t>
            </a:r>
            <a:r>
              <a:rPr lang="en-US" altLang="ja-JP" sz="1000" dirty="0" smtClean="0">
                <a:solidFill>
                  <a:prstClr val="black"/>
                </a:solidFill>
              </a:rPr>
              <a:t>】</a:t>
            </a:r>
            <a:endParaRPr lang="en-US" altLang="ja-JP" sz="1050" dirty="0" smtClean="0">
              <a:solidFill>
                <a:prstClr val="black"/>
              </a:solidFill>
            </a:endParaRPr>
          </a:p>
        </p:txBody>
      </p:sp>
      <p:sp>
        <p:nvSpPr>
          <p:cNvPr id="17" name="正方形/長方形 16"/>
          <p:cNvSpPr/>
          <p:nvPr/>
        </p:nvSpPr>
        <p:spPr bwMode="gray">
          <a:xfrm>
            <a:off x="316680" y="7767868"/>
            <a:ext cx="720000" cy="616791"/>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人材の確保等</a:t>
            </a:r>
          </a:p>
        </p:txBody>
      </p:sp>
      <p:sp>
        <p:nvSpPr>
          <p:cNvPr id="19" name="正方形/長方形 18"/>
          <p:cNvSpPr/>
          <p:nvPr/>
        </p:nvSpPr>
        <p:spPr bwMode="gray">
          <a:xfrm>
            <a:off x="1069291" y="7767867"/>
            <a:ext cx="5413571" cy="61679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◆専門</a:t>
            </a:r>
            <a:r>
              <a:rPr lang="ja-JP" altLang="en-US" sz="1000" b="1" dirty="0">
                <a:solidFill>
                  <a:prstClr val="black"/>
                </a:solidFill>
              </a:rPr>
              <a:t>人材の</a:t>
            </a:r>
            <a:r>
              <a:rPr lang="ja-JP" altLang="en-US" sz="1000" b="1" dirty="0" smtClean="0">
                <a:solidFill>
                  <a:prstClr val="black"/>
                </a:solidFill>
              </a:rPr>
              <a:t>育成</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・依存症</a:t>
            </a:r>
            <a:r>
              <a:rPr lang="ja-JP" altLang="en-US" sz="1000" dirty="0">
                <a:solidFill>
                  <a:prstClr val="black"/>
                </a:solidFill>
              </a:rPr>
              <a:t>カウンセリング専門家</a:t>
            </a:r>
            <a:r>
              <a:rPr lang="ja-JP" altLang="en-US" sz="1000" dirty="0" smtClean="0">
                <a:solidFill>
                  <a:prstClr val="black"/>
                </a:solidFill>
              </a:rPr>
              <a:t>協会が認定資格制度を創設</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・ネバダ大学が最新</a:t>
            </a:r>
            <a:r>
              <a:rPr lang="ja-JP" altLang="en-US" sz="1000" dirty="0">
                <a:solidFill>
                  <a:prstClr val="black"/>
                </a:solidFill>
              </a:rPr>
              <a:t>研究を臨床診療に適用するため</a:t>
            </a:r>
            <a:r>
              <a:rPr lang="ja-JP" altLang="en-US" sz="1000" dirty="0" smtClean="0">
                <a:solidFill>
                  <a:prstClr val="black"/>
                </a:solidFill>
              </a:rPr>
              <a:t>のカウンセラー向け</a:t>
            </a:r>
            <a:r>
              <a:rPr lang="ja-JP" altLang="en-US" sz="1000" dirty="0">
                <a:solidFill>
                  <a:prstClr val="black"/>
                </a:solidFill>
              </a:rPr>
              <a:t>研修を</a:t>
            </a:r>
            <a:r>
              <a:rPr lang="ja-JP" altLang="en-US" sz="1000" dirty="0" smtClean="0">
                <a:solidFill>
                  <a:prstClr val="black"/>
                </a:solidFill>
              </a:rPr>
              <a:t>実施</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endParaRPr lang="en-US" altLang="ja-JP" sz="1000" dirty="0">
              <a:solidFill>
                <a:prstClr val="black"/>
              </a:solidFill>
            </a:endParaRPr>
          </a:p>
        </p:txBody>
      </p:sp>
      <p:sp>
        <p:nvSpPr>
          <p:cNvPr id="20" name="正方形/長方形 19"/>
          <p:cNvSpPr/>
          <p:nvPr/>
        </p:nvSpPr>
        <p:spPr bwMode="gray">
          <a:xfrm>
            <a:off x="1080662" y="8434137"/>
            <a:ext cx="5390914" cy="94043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lnSpc>
                <a:spcPts val="1000"/>
              </a:lnSpc>
              <a:spcBef>
                <a:spcPts val="600"/>
              </a:spcBef>
            </a:pPr>
            <a:r>
              <a:rPr lang="ja-JP" altLang="en-US" sz="1000" b="1" dirty="0" smtClean="0">
                <a:solidFill>
                  <a:prstClr val="black"/>
                </a:solidFill>
              </a:rPr>
              <a:t>◆研究機関、研究体制</a:t>
            </a:r>
            <a:endParaRPr lang="en-US" altLang="ja-JP" sz="1000" b="1" dirty="0" smtClean="0">
              <a:solidFill>
                <a:prstClr val="black"/>
              </a:solidFill>
            </a:endParaRPr>
          </a:p>
          <a:p>
            <a:pPr marL="84137">
              <a:lnSpc>
                <a:spcPts val="1000"/>
              </a:lnSpc>
              <a:spcBef>
                <a:spcPts val="600"/>
              </a:spcBef>
            </a:pPr>
            <a:r>
              <a:rPr lang="ja-JP" altLang="en-US" sz="1000" dirty="0" smtClean="0">
                <a:solidFill>
                  <a:prstClr val="black"/>
                </a:solidFill>
              </a:rPr>
              <a:t>・ゲーム研究センター</a:t>
            </a:r>
            <a:r>
              <a:rPr lang="ja-JP" altLang="en-US" sz="1000" dirty="0">
                <a:solidFill>
                  <a:prstClr val="black"/>
                </a:solidFill>
              </a:rPr>
              <a:t>（</a:t>
            </a:r>
            <a:r>
              <a:rPr lang="ja-JP" altLang="en-US" sz="1000" dirty="0" smtClean="0">
                <a:solidFill>
                  <a:prstClr val="black"/>
                </a:solidFill>
              </a:rPr>
              <a:t>ネバダ大学ラスベガス校）、ギャンブル</a:t>
            </a:r>
            <a:r>
              <a:rPr lang="en-US" altLang="ja-JP" sz="1000" dirty="0">
                <a:solidFill>
                  <a:prstClr val="black"/>
                </a:solidFill>
              </a:rPr>
              <a:t>&amp;</a:t>
            </a:r>
            <a:r>
              <a:rPr lang="ja-JP" altLang="en-US" sz="1000" dirty="0">
                <a:solidFill>
                  <a:prstClr val="black"/>
                </a:solidFill>
              </a:rPr>
              <a:t>商業</a:t>
            </a:r>
            <a:r>
              <a:rPr lang="ja-JP" altLang="en-US" sz="1000" dirty="0" smtClean="0">
                <a:solidFill>
                  <a:prstClr val="black"/>
                </a:solidFill>
              </a:rPr>
              <a:t>ゲームに関する研究所（ネバダ</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　大学リノ校）</a:t>
            </a:r>
            <a:r>
              <a:rPr lang="en-US" altLang="ja-JP" sz="1000" dirty="0" smtClean="0">
                <a:solidFill>
                  <a:prstClr val="black"/>
                </a:solidFill>
              </a:rPr>
              <a:t>【</a:t>
            </a:r>
            <a:r>
              <a:rPr lang="ja-JP" altLang="en-US" sz="1000" dirty="0" smtClean="0">
                <a:solidFill>
                  <a:prstClr val="black"/>
                </a:solidFill>
              </a:rPr>
              <a:t>米国</a:t>
            </a:r>
            <a:r>
              <a:rPr lang="en-US" altLang="ja-JP" sz="1000" dirty="0" smtClean="0">
                <a:solidFill>
                  <a:prstClr val="black"/>
                </a:solidFill>
              </a:rPr>
              <a:t>】</a:t>
            </a:r>
          </a:p>
          <a:p>
            <a:pPr marL="84137">
              <a:lnSpc>
                <a:spcPts val="1000"/>
              </a:lnSpc>
              <a:spcBef>
                <a:spcPts val="600"/>
              </a:spcBef>
            </a:pPr>
            <a:r>
              <a:rPr lang="ja-JP" altLang="en-US" sz="1000" dirty="0" smtClean="0">
                <a:solidFill>
                  <a:prstClr val="black"/>
                </a:solidFill>
              </a:rPr>
              <a:t>・オンタリオ州の依存</a:t>
            </a:r>
            <a:r>
              <a:rPr lang="ja-JP" altLang="en-US" sz="1000" dirty="0">
                <a:solidFill>
                  <a:prstClr val="black"/>
                </a:solidFill>
              </a:rPr>
              <a:t>と精神的健康センター</a:t>
            </a:r>
            <a:r>
              <a:rPr lang="ja-JP" altLang="en-US" sz="1000" dirty="0" smtClean="0">
                <a:solidFill>
                  <a:prstClr val="black"/>
                </a:solidFill>
              </a:rPr>
              <a:t>が予防</a:t>
            </a:r>
            <a:r>
              <a:rPr lang="ja-JP" altLang="en-US" sz="1000" dirty="0">
                <a:solidFill>
                  <a:prstClr val="black"/>
                </a:solidFill>
              </a:rPr>
              <a:t>、ケア、</a:t>
            </a:r>
            <a:r>
              <a:rPr lang="ja-JP" altLang="en-US" sz="1000" dirty="0" smtClean="0">
                <a:solidFill>
                  <a:prstClr val="black"/>
                </a:solidFill>
              </a:rPr>
              <a:t>教育と</a:t>
            </a:r>
            <a:r>
              <a:rPr lang="ja-JP" altLang="en-US" sz="1000" dirty="0">
                <a:solidFill>
                  <a:prstClr val="black"/>
                </a:solidFill>
              </a:rPr>
              <a:t>研究</a:t>
            </a:r>
            <a:r>
              <a:rPr lang="ja-JP" altLang="en-US" sz="1000" dirty="0" smtClean="0">
                <a:solidFill>
                  <a:prstClr val="black"/>
                </a:solidFill>
              </a:rPr>
              <a:t>の連携、</a:t>
            </a:r>
            <a:r>
              <a:rPr lang="ja-JP" altLang="en-US" sz="1000" dirty="0">
                <a:solidFill>
                  <a:prstClr val="black"/>
                </a:solidFill>
              </a:rPr>
              <a:t>学際的</a:t>
            </a:r>
            <a:r>
              <a:rPr lang="ja-JP" altLang="en-US" sz="1000" dirty="0" smtClean="0">
                <a:solidFill>
                  <a:prstClr val="black"/>
                </a:solidFill>
              </a:rPr>
              <a:t>アプローチ</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　を実証</a:t>
            </a:r>
            <a:r>
              <a:rPr lang="ja-JP" altLang="en-US" sz="1000" dirty="0">
                <a:solidFill>
                  <a:prstClr val="black"/>
                </a:solidFill>
              </a:rPr>
              <a:t>するとともに、</a:t>
            </a:r>
            <a:r>
              <a:rPr lang="ja-JP" altLang="en-US" sz="1000" dirty="0" smtClean="0">
                <a:solidFill>
                  <a:prstClr val="black"/>
                </a:solidFill>
              </a:rPr>
              <a:t>トロント大学や</a:t>
            </a:r>
            <a:r>
              <a:rPr lang="en-US" altLang="ja-JP" sz="1000" dirty="0">
                <a:solidFill>
                  <a:prstClr val="black"/>
                </a:solidFill>
              </a:rPr>
              <a:t>WHO</a:t>
            </a:r>
            <a:r>
              <a:rPr lang="ja-JP" altLang="en-US" sz="1000" dirty="0">
                <a:solidFill>
                  <a:prstClr val="black"/>
                </a:solidFill>
              </a:rPr>
              <a:t>協力</a:t>
            </a:r>
            <a:r>
              <a:rPr lang="ja-JP" altLang="en-US" sz="1000" dirty="0" smtClean="0">
                <a:solidFill>
                  <a:prstClr val="black"/>
                </a:solidFill>
              </a:rPr>
              <a:t>センター</a:t>
            </a:r>
            <a:r>
              <a:rPr lang="ja-JP" altLang="en-US" sz="1000" dirty="0">
                <a:solidFill>
                  <a:prstClr val="black"/>
                </a:solidFill>
              </a:rPr>
              <a:t>と連携する教育病院に</a:t>
            </a:r>
            <a:r>
              <a:rPr lang="ja-JP" altLang="en-US" sz="1000" dirty="0" smtClean="0">
                <a:solidFill>
                  <a:prstClr val="black"/>
                </a:solidFill>
              </a:rPr>
              <a:t>位置付け</a:t>
            </a:r>
            <a:r>
              <a:rPr lang="en-US" altLang="ja-JP" sz="1000" dirty="0" smtClean="0">
                <a:solidFill>
                  <a:prstClr val="black"/>
                </a:solidFill>
              </a:rPr>
              <a:t>【</a:t>
            </a:r>
            <a:r>
              <a:rPr lang="ja-JP" altLang="en-US" sz="1000" dirty="0" smtClean="0">
                <a:solidFill>
                  <a:prstClr val="black"/>
                </a:solidFill>
              </a:rPr>
              <a:t>カナダ</a:t>
            </a:r>
            <a:r>
              <a:rPr lang="en-US" altLang="ja-JP" sz="1000" dirty="0" smtClean="0">
                <a:solidFill>
                  <a:prstClr val="black"/>
                </a:solidFill>
              </a:rPr>
              <a:t>】</a:t>
            </a:r>
            <a:endParaRPr lang="ja-JP" altLang="en-US" sz="1000" dirty="0">
              <a:solidFill>
                <a:prstClr val="black"/>
              </a:solidFill>
            </a:endParaRPr>
          </a:p>
        </p:txBody>
      </p:sp>
      <p:sp>
        <p:nvSpPr>
          <p:cNvPr id="21" name="正方形/長方形 20"/>
          <p:cNvSpPr/>
          <p:nvPr/>
        </p:nvSpPr>
        <p:spPr bwMode="gray">
          <a:xfrm>
            <a:off x="316680" y="8434137"/>
            <a:ext cx="720000" cy="940430"/>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調査研究</a:t>
            </a:r>
          </a:p>
          <a:p>
            <a:pPr algn="ctr">
              <a:buFont typeface="Wingdings 2" pitchFamily="18" charset="2"/>
              <a:buNone/>
            </a:pPr>
            <a:r>
              <a:rPr lang="ja-JP" altLang="en-US" sz="1000" b="1" dirty="0">
                <a:solidFill>
                  <a:prstClr val="black"/>
                </a:solidFill>
              </a:rPr>
              <a:t>の</a:t>
            </a:r>
            <a:r>
              <a:rPr lang="ja-JP" altLang="en-US" sz="1000" b="1" dirty="0" smtClean="0">
                <a:solidFill>
                  <a:prstClr val="black"/>
                </a:solidFill>
              </a:rPr>
              <a:t>推進等</a:t>
            </a:r>
          </a:p>
        </p:txBody>
      </p:sp>
      <p:sp>
        <p:nvSpPr>
          <p:cNvPr id="23" name="正方形/長方形 22"/>
          <p:cNvSpPr/>
          <p:nvPr/>
        </p:nvSpPr>
        <p:spPr bwMode="gray">
          <a:xfrm>
            <a:off x="316680" y="9410276"/>
            <a:ext cx="720000" cy="246226"/>
          </a:xfrm>
          <a:prstGeom prst="rect">
            <a:avLst/>
          </a:prstGeom>
          <a:solidFill>
            <a:schemeClr val="bg1">
              <a:lumMod val="7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実態調査</a:t>
            </a:r>
          </a:p>
        </p:txBody>
      </p:sp>
      <p:sp>
        <p:nvSpPr>
          <p:cNvPr id="24" name="正方形/長方形 23"/>
          <p:cNvSpPr/>
          <p:nvPr/>
        </p:nvSpPr>
        <p:spPr bwMode="gray">
          <a:xfrm>
            <a:off x="1080662" y="9424046"/>
            <a:ext cx="5379635" cy="232456"/>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4137">
              <a:spcBef>
                <a:spcPts val="600"/>
              </a:spcBef>
            </a:pPr>
            <a:r>
              <a:rPr lang="ja-JP" altLang="en-US" sz="1000" dirty="0" smtClean="0">
                <a:solidFill>
                  <a:prstClr val="black"/>
                </a:solidFill>
              </a:rPr>
              <a:t>・問題</a:t>
            </a:r>
            <a:r>
              <a:rPr lang="ja-JP" altLang="en-US" sz="1000" dirty="0">
                <a:solidFill>
                  <a:prstClr val="black"/>
                </a:solidFill>
              </a:rPr>
              <a:t>ギャンブル国家評議会が３年毎に有病率</a:t>
            </a:r>
            <a:r>
              <a:rPr lang="ja-JP" altLang="en-US" sz="1000" dirty="0" smtClean="0">
                <a:solidFill>
                  <a:prstClr val="black"/>
                </a:solidFill>
              </a:rPr>
              <a:t>調査を実施</a:t>
            </a:r>
            <a:r>
              <a:rPr lang="ja-JP" altLang="en-US" sz="1000" dirty="0">
                <a:solidFill>
                  <a:prstClr val="black"/>
                </a:solidFill>
              </a:rPr>
              <a:t>（</a:t>
            </a:r>
            <a:r>
              <a:rPr lang="en-US" altLang="ja-JP" sz="1000" dirty="0">
                <a:solidFill>
                  <a:prstClr val="black"/>
                </a:solidFill>
              </a:rPr>
              <a:t>2005</a:t>
            </a:r>
            <a:r>
              <a:rPr lang="ja-JP" altLang="en-US" sz="1000" dirty="0">
                <a:solidFill>
                  <a:prstClr val="black"/>
                </a:solidFill>
              </a:rPr>
              <a:t>～</a:t>
            </a:r>
            <a:r>
              <a:rPr lang="ja-JP" altLang="en-US" sz="1000" dirty="0" smtClean="0">
                <a:solidFill>
                  <a:prstClr val="black"/>
                </a:solidFill>
              </a:rPr>
              <a:t>）</a:t>
            </a:r>
            <a:r>
              <a:rPr lang="en-US" altLang="ja-JP" sz="1000" dirty="0" smtClean="0">
                <a:solidFill>
                  <a:prstClr val="black"/>
                </a:solidFill>
              </a:rPr>
              <a:t>【</a:t>
            </a:r>
            <a:r>
              <a:rPr lang="ja-JP" altLang="en-US" sz="1000" dirty="0" smtClean="0">
                <a:solidFill>
                  <a:prstClr val="black"/>
                </a:solidFill>
              </a:rPr>
              <a:t>シンガポール</a:t>
            </a:r>
            <a:r>
              <a:rPr lang="en-US" altLang="ja-JP" sz="1000" dirty="0" smtClean="0">
                <a:solidFill>
                  <a:prstClr val="black"/>
                </a:solidFill>
              </a:rPr>
              <a:t>】</a:t>
            </a:r>
            <a:endParaRPr lang="ja-JP" altLang="en-US" sz="1000" dirty="0">
              <a:solidFill>
                <a:prstClr val="black"/>
              </a:solidFill>
            </a:endParaRPr>
          </a:p>
        </p:txBody>
      </p:sp>
      <p:sp>
        <p:nvSpPr>
          <p:cNvPr id="25" name="テキスト ボックス 24"/>
          <p:cNvSpPr txBox="1"/>
          <p:nvPr/>
        </p:nvSpPr>
        <p:spPr>
          <a:xfrm>
            <a:off x="1519792" y="9659661"/>
            <a:ext cx="4940505" cy="195814"/>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800" dirty="0" smtClean="0"/>
              <a:t>（注）内閣官房委託調査「特定複合観光施設区域に関する海外事例調査報告書（あずさ監査法人）</a:t>
            </a:r>
            <a:r>
              <a:rPr lang="ja-JP" altLang="en-US" sz="800" dirty="0" smtClean="0"/>
              <a:t>等をもとに作成</a:t>
            </a:r>
            <a:endParaRPr kumimoji="1" lang="ja-JP" altLang="en-US" sz="800" dirty="0" smtClean="0"/>
          </a:p>
        </p:txBody>
      </p:sp>
    </p:spTree>
    <p:extLst>
      <p:ext uri="{BB962C8B-B14F-4D97-AF65-F5344CB8AC3E}">
        <p14:creationId xmlns:p14="http://schemas.microsoft.com/office/powerpoint/2010/main" val="1824891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２</a:t>
            </a:r>
            <a:r>
              <a:rPr lang="ja-JP" altLang="en-US" dirty="0" smtClean="0">
                <a:cs typeface="Meiryo UI" pitchFamily="50" charset="-128"/>
              </a:rPr>
              <a:t>．取組みの方向性</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905646"/>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315795" y="2008997"/>
            <a:ext cx="3091675" cy="2760756"/>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en-US" altLang="ja-JP" sz="1000" dirty="0" smtClean="0"/>
              <a:t>UNWTO</a:t>
            </a:r>
            <a:r>
              <a:rPr lang="ja-JP" altLang="en-US" sz="1000" dirty="0"/>
              <a:t>（</a:t>
            </a:r>
            <a:r>
              <a:rPr lang="ja-JP" altLang="en-US" sz="1000" dirty="0" smtClean="0"/>
              <a:t>国連</a:t>
            </a:r>
            <a:r>
              <a:rPr lang="ja-JP" altLang="en-US" sz="1000" dirty="0"/>
              <a:t>世界観光</a:t>
            </a:r>
            <a:r>
              <a:rPr lang="ja-JP" altLang="en-US" sz="1000" dirty="0" smtClean="0"/>
              <a:t>機関）によると、世界</a:t>
            </a:r>
            <a:r>
              <a:rPr lang="ja-JP" altLang="en-US" sz="1000" dirty="0"/>
              <a:t>の旅行者数は</a:t>
            </a:r>
            <a:r>
              <a:rPr lang="ja-JP" altLang="en-US" sz="1000" dirty="0" smtClean="0"/>
              <a:t>、年々増加</a:t>
            </a:r>
            <a:r>
              <a:rPr lang="ja-JP" altLang="en-US" sz="1000" dirty="0"/>
              <a:t>傾向に</a:t>
            </a:r>
            <a:r>
              <a:rPr lang="ja-JP" altLang="en-US" sz="1000" dirty="0" smtClean="0"/>
              <a:t>あり、</a:t>
            </a:r>
            <a:r>
              <a:rPr lang="en-US" altLang="ja-JP" sz="1000" dirty="0"/>
              <a:t>2020</a:t>
            </a:r>
            <a:r>
              <a:rPr lang="ja-JP" altLang="en-US" sz="1000" dirty="0"/>
              <a:t>年に</a:t>
            </a:r>
            <a:r>
              <a:rPr lang="ja-JP" altLang="en-US" sz="1000" dirty="0" smtClean="0"/>
              <a:t>は</a:t>
            </a:r>
            <a:r>
              <a:rPr lang="en-US" altLang="ja-JP" sz="1000" dirty="0" smtClean="0"/>
              <a:t>14</a:t>
            </a:r>
            <a:r>
              <a:rPr lang="ja-JP" altLang="en-US" sz="1000" dirty="0"/>
              <a:t>億人、</a:t>
            </a:r>
            <a:r>
              <a:rPr lang="en-US" altLang="ja-JP" sz="1000" dirty="0"/>
              <a:t>2030</a:t>
            </a:r>
            <a:r>
              <a:rPr lang="ja-JP" altLang="en-US" sz="1000" dirty="0"/>
              <a:t>年には</a:t>
            </a:r>
            <a:r>
              <a:rPr lang="en-US" altLang="ja-JP" sz="1000" dirty="0"/>
              <a:t>18</a:t>
            </a:r>
            <a:r>
              <a:rPr lang="ja-JP" altLang="en-US" sz="1000" dirty="0" smtClean="0"/>
              <a:t>億人にまで増加すると　推計されて</a:t>
            </a:r>
            <a:r>
              <a:rPr lang="ja-JP" altLang="en-US" sz="1000" dirty="0"/>
              <a:t>いる</a:t>
            </a:r>
            <a:r>
              <a:rPr lang="ja-JP" altLang="en-US" sz="1000" dirty="0" smtClean="0"/>
              <a:t>。</a:t>
            </a:r>
            <a:endParaRPr lang="en-US" altLang="ja-JP" sz="1000" dirty="0" smtClean="0"/>
          </a:p>
          <a:p>
            <a:pPr marL="269875" lvl="2" indent="-182563">
              <a:spcBef>
                <a:spcPts val="600"/>
              </a:spcBef>
            </a:pPr>
            <a:r>
              <a:rPr lang="ja-JP" altLang="en-US" sz="1000" dirty="0"/>
              <a:t>地域</a:t>
            </a:r>
            <a:r>
              <a:rPr lang="ja-JP" altLang="en-US" sz="1000" dirty="0" smtClean="0"/>
              <a:t>別では、ヨーロッパの旅行者数が全体の約５割を占めているが、成長の大きなけん引役となった</a:t>
            </a:r>
            <a:r>
              <a:rPr lang="ja-JP" altLang="en-US" sz="1000" dirty="0"/>
              <a:t>のは</a:t>
            </a:r>
            <a:r>
              <a:rPr lang="ja-JP" altLang="en-US" sz="1000" dirty="0" smtClean="0"/>
              <a:t>、アジア・太平洋地域で、</a:t>
            </a:r>
            <a:r>
              <a:rPr lang="en-US" altLang="ja-JP" sz="1000" dirty="0" smtClean="0"/>
              <a:t>2005</a:t>
            </a:r>
            <a:r>
              <a:rPr lang="ja-JP" altLang="en-US" sz="1000" dirty="0" smtClean="0"/>
              <a:t>年</a:t>
            </a:r>
            <a:r>
              <a:rPr lang="ja-JP" altLang="en-US" sz="1000" dirty="0"/>
              <a:t>には全体の旅行者数</a:t>
            </a:r>
            <a:r>
              <a:rPr lang="ja-JP" altLang="en-US" sz="1000" dirty="0" smtClean="0"/>
              <a:t>の約</a:t>
            </a:r>
            <a:r>
              <a:rPr lang="en-US" altLang="ja-JP" sz="1000" dirty="0" smtClean="0"/>
              <a:t>19</a:t>
            </a:r>
            <a:r>
              <a:rPr lang="ja-JP" altLang="en-US" sz="1000" dirty="0" smtClean="0"/>
              <a:t>％であったが、</a:t>
            </a:r>
            <a:r>
              <a:rPr lang="en-US" altLang="ja-JP" sz="1000" dirty="0" smtClean="0"/>
              <a:t>2016</a:t>
            </a:r>
            <a:r>
              <a:rPr lang="ja-JP" altLang="en-US" sz="1000" dirty="0" smtClean="0"/>
              <a:t>年は、約</a:t>
            </a:r>
            <a:r>
              <a:rPr lang="en-US" altLang="ja-JP" sz="1000" dirty="0" smtClean="0"/>
              <a:t>25</a:t>
            </a:r>
            <a:r>
              <a:rPr lang="ja-JP" altLang="en-US" sz="1000" dirty="0" smtClean="0"/>
              <a:t>％まで増加している。</a:t>
            </a:r>
            <a:endParaRPr lang="en-US" altLang="ja-JP" sz="1000" dirty="0" smtClean="0"/>
          </a:p>
          <a:p>
            <a:pPr marL="87312" lvl="2" indent="0">
              <a:spcBef>
                <a:spcPts val="600"/>
              </a:spcBef>
              <a:buNone/>
            </a:pPr>
            <a:endParaRPr lang="en-US" altLang="ja-JP" sz="1000" dirty="0"/>
          </a:p>
          <a:p>
            <a:pPr marL="269875" lvl="2" indent="-182563">
              <a:spcBef>
                <a:spcPts val="600"/>
              </a:spcBef>
            </a:pPr>
            <a:r>
              <a:rPr lang="ja-JP" altLang="en-US" sz="1000" dirty="0" smtClean="0"/>
              <a:t>また、今後も世界の国際観光客数は増加傾向であり</a:t>
            </a:r>
            <a:r>
              <a:rPr lang="ja-JP" altLang="en-US" sz="1000" dirty="0"/>
              <a:t>、特に、南・東南・北東アジアは、欧米に比べ、今後も高い伸びが予測されている。</a:t>
            </a:r>
            <a:endParaRPr lang="en-US" altLang="ja-JP" sz="1000" dirty="0" smtClean="0"/>
          </a:p>
          <a:p>
            <a:pPr marL="269875" lvl="2" indent="-182563">
              <a:spcBef>
                <a:spcPts val="600"/>
              </a:spcBef>
            </a:pPr>
            <a:endParaRPr lang="en-US" altLang="ja-JP" sz="1000" dirty="0" smtClean="0"/>
          </a:p>
        </p:txBody>
      </p:sp>
      <p:sp>
        <p:nvSpPr>
          <p:cNvPr id="98" name="Rectangle 88"/>
          <p:cNvSpPr txBox="1">
            <a:spLocks noChangeArrowheads="1"/>
          </p:cNvSpPr>
          <p:nvPr/>
        </p:nvSpPr>
        <p:spPr bwMode="gray">
          <a:xfrm>
            <a:off x="331883" y="5418825"/>
            <a:ext cx="3189114" cy="163737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a:t>日本では、中国を</a:t>
            </a:r>
            <a:r>
              <a:rPr lang="ja-JP" altLang="en-US" sz="1000" dirty="0" smtClean="0"/>
              <a:t>はじめ、アジア</a:t>
            </a:r>
            <a:r>
              <a:rPr lang="ja-JP" altLang="en-US" sz="1000" dirty="0"/>
              <a:t>諸国等に</a:t>
            </a:r>
            <a:r>
              <a:rPr lang="ja-JP" altLang="en-US" sz="1000" dirty="0" smtClean="0"/>
              <a:t>おける　ビザ</a:t>
            </a:r>
            <a:r>
              <a:rPr lang="ja-JP" altLang="en-US" sz="1000" dirty="0"/>
              <a:t>発給要件の緩和や航空便数の増加、アジアを中心とした経済発展等を背景に、訪日</a:t>
            </a:r>
            <a:r>
              <a:rPr lang="ja-JP" altLang="en-US" sz="1000" dirty="0" smtClean="0"/>
              <a:t>外国人旅行者数</a:t>
            </a:r>
            <a:r>
              <a:rPr lang="ja-JP" altLang="en-US" sz="1000" dirty="0"/>
              <a:t>は大きく増加</a:t>
            </a:r>
            <a:r>
              <a:rPr lang="ja-JP" altLang="en-US" sz="1000" dirty="0" smtClean="0"/>
              <a:t>し、過去</a:t>
            </a:r>
            <a:r>
              <a:rPr lang="ja-JP" altLang="en-US" sz="1000" dirty="0"/>
              <a:t>最高を更新</a:t>
            </a:r>
            <a:r>
              <a:rPr lang="ja-JP" altLang="en-US" sz="1000" dirty="0" smtClean="0"/>
              <a:t>している。</a:t>
            </a:r>
            <a:endParaRPr lang="en-US" altLang="ja-JP" sz="1000" dirty="0" smtClean="0">
              <a:solidFill>
                <a:prstClr val="black"/>
              </a:solidFill>
            </a:endParaRPr>
          </a:p>
          <a:p>
            <a:pPr marL="269875" lvl="2" indent="-182563">
              <a:spcBef>
                <a:spcPts val="600"/>
              </a:spcBef>
            </a:pPr>
            <a:r>
              <a:rPr lang="ja-JP" altLang="en-US" sz="1000" dirty="0" smtClean="0">
                <a:solidFill>
                  <a:prstClr val="black"/>
                </a:solidFill>
              </a:rPr>
              <a:t>政府は、</a:t>
            </a:r>
            <a:r>
              <a:rPr lang="ja-JP" altLang="en-US" sz="1000" dirty="0" smtClean="0"/>
              <a:t>「未来投資戦略</a:t>
            </a:r>
            <a:r>
              <a:rPr lang="en-US" altLang="ja-JP" sz="1000" dirty="0" smtClean="0"/>
              <a:t>2018</a:t>
            </a:r>
            <a:r>
              <a:rPr lang="ja-JP" altLang="en-US" sz="1000" dirty="0" smtClean="0"/>
              <a:t>」等</a:t>
            </a:r>
            <a:r>
              <a:rPr lang="ja-JP" altLang="en-US" sz="1000" dirty="0" smtClean="0">
                <a:solidFill>
                  <a:prstClr val="black"/>
                </a:solidFill>
              </a:rPr>
              <a:t>において、観光は、我が国の成長戦略の柱であるという認識のもと、　今後も拡大する世界の観光需要の取り込みに向けて、訪日外国人旅行者数を</a:t>
            </a:r>
            <a:r>
              <a:rPr lang="en-US" altLang="ja-JP" sz="1000" dirty="0" smtClean="0">
                <a:solidFill>
                  <a:prstClr val="black"/>
                </a:solidFill>
              </a:rPr>
              <a:t>2020</a:t>
            </a:r>
            <a:r>
              <a:rPr lang="ja-JP" altLang="en-US" sz="1000" dirty="0" smtClean="0">
                <a:solidFill>
                  <a:prstClr val="black"/>
                </a:solidFill>
              </a:rPr>
              <a:t>年には</a:t>
            </a:r>
            <a:r>
              <a:rPr altLang="ja-JP" sz="1000" dirty="0" smtClean="0">
                <a:solidFill>
                  <a:prstClr val="black"/>
                </a:solidFill>
              </a:rPr>
              <a:t>4,000</a:t>
            </a:r>
            <a:r>
              <a:rPr lang="ja-JP" altLang="en-US" sz="1000" dirty="0" smtClean="0">
                <a:solidFill>
                  <a:prstClr val="black"/>
                </a:solidFill>
              </a:rPr>
              <a:t>万人、</a:t>
            </a:r>
            <a:r>
              <a:rPr altLang="ja-JP" sz="1000" dirty="0">
                <a:solidFill>
                  <a:prstClr val="black"/>
                </a:solidFill>
              </a:rPr>
              <a:t>2030</a:t>
            </a:r>
            <a:r>
              <a:rPr lang="ja-JP" altLang="en-US" sz="1000" dirty="0" smtClean="0">
                <a:solidFill>
                  <a:prstClr val="black"/>
                </a:solidFill>
              </a:rPr>
              <a:t>年には</a:t>
            </a:r>
            <a:r>
              <a:rPr altLang="ja-JP" sz="1000" dirty="0" smtClean="0">
                <a:solidFill>
                  <a:prstClr val="black"/>
                </a:solidFill>
              </a:rPr>
              <a:t>6,000</a:t>
            </a:r>
            <a:r>
              <a:rPr lang="ja-JP" altLang="en-US" sz="1000" dirty="0">
                <a:solidFill>
                  <a:prstClr val="black"/>
                </a:solidFill>
              </a:rPr>
              <a:t>万人</a:t>
            </a:r>
            <a:r>
              <a:rPr lang="ja-JP" altLang="en-US" sz="1000" dirty="0" smtClean="0">
                <a:solidFill>
                  <a:prstClr val="black"/>
                </a:solidFill>
              </a:rPr>
              <a:t>という目標を掲げている。</a:t>
            </a:r>
            <a:endParaRPr lang="en-US" altLang="ja-JP" sz="1000" dirty="0" smtClean="0">
              <a:solidFill>
                <a:prstClr val="black"/>
              </a:solidFill>
            </a:endParaRPr>
          </a:p>
        </p:txBody>
      </p:sp>
      <p:sp>
        <p:nvSpPr>
          <p:cNvPr id="104" name="正方形/長方形 103"/>
          <p:cNvSpPr/>
          <p:nvPr/>
        </p:nvSpPr>
        <p:spPr>
          <a:xfrm>
            <a:off x="3595266" y="1715608"/>
            <a:ext cx="1467068"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世界の旅行者数の長期予測値</a:t>
            </a:r>
            <a:r>
              <a:rPr lang="en-US" altLang="ja-JP" sz="750" b="1" u="sng" baseline="30000" dirty="0" smtClean="0">
                <a:solidFill>
                  <a:prstClr val="black"/>
                </a:solidFill>
                <a:latin typeface="ＭＳ Ｐゴシック"/>
              </a:rPr>
              <a:t>5</a:t>
            </a:r>
          </a:p>
        </p:txBody>
      </p:sp>
      <p:sp>
        <p:nvSpPr>
          <p:cNvPr id="105" name="Rectangle 88"/>
          <p:cNvSpPr txBox="1">
            <a:spLocks noChangeArrowheads="1"/>
          </p:cNvSpPr>
          <p:nvPr/>
        </p:nvSpPr>
        <p:spPr bwMode="gray">
          <a:xfrm>
            <a:off x="322360" y="7074774"/>
            <a:ext cx="3103150" cy="2366802"/>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spcBef>
                <a:spcPts val="600"/>
              </a:spcBef>
            </a:pPr>
            <a:r>
              <a:rPr lang="ja-JP" altLang="en-US" sz="1000" dirty="0" smtClean="0"/>
              <a:t>大阪</a:t>
            </a:r>
            <a:r>
              <a:rPr lang="ja-JP" altLang="en-US" sz="1000" dirty="0"/>
              <a:t>で</a:t>
            </a:r>
            <a:r>
              <a:rPr lang="ja-JP" altLang="en-US" sz="1000" dirty="0" smtClean="0"/>
              <a:t>は、</a:t>
            </a:r>
            <a:r>
              <a:rPr lang="en-US" altLang="ja-JP" sz="1000" dirty="0" smtClean="0"/>
              <a:t>2017</a:t>
            </a:r>
            <a:r>
              <a:rPr lang="ja-JP" altLang="en-US" sz="1000" dirty="0" smtClean="0"/>
              <a:t>年の来阪外国人旅行者数が、約</a:t>
            </a:r>
            <a:r>
              <a:rPr lang="en-US" altLang="ja-JP" sz="1000" dirty="0" smtClean="0"/>
              <a:t>1,110</a:t>
            </a:r>
            <a:r>
              <a:rPr lang="ja-JP" altLang="en-US" sz="1000" dirty="0" smtClean="0"/>
              <a:t>万人となり、これは日本全体の約４割を占めている。また、</a:t>
            </a:r>
            <a:r>
              <a:rPr lang="en-US" altLang="ja-JP" sz="1000" dirty="0" smtClean="0"/>
              <a:t>2011</a:t>
            </a:r>
            <a:r>
              <a:rPr lang="ja-JP" altLang="en-US" sz="1000" dirty="0" smtClean="0"/>
              <a:t>年と比較すると全国の伸び率を上回り、約７倍の増加となっている。</a:t>
            </a:r>
            <a:endParaRPr lang="en-US" altLang="ja-JP" sz="1000" dirty="0" smtClean="0"/>
          </a:p>
          <a:p>
            <a:pPr marL="270000" lvl="2" indent="0">
              <a:spcBef>
                <a:spcPts val="0"/>
              </a:spcBef>
              <a:buNone/>
            </a:pPr>
            <a:r>
              <a:rPr lang="ja-JP" altLang="en-US" sz="1000" dirty="0" smtClean="0"/>
              <a:t>この要因は、中国</a:t>
            </a:r>
            <a:r>
              <a:rPr lang="ja-JP" altLang="en-US" sz="1000" dirty="0"/>
              <a:t>・韓国</a:t>
            </a:r>
            <a:r>
              <a:rPr lang="ja-JP" altLang="en-US" sz="1000" dirty="0" smtClean="0"/>
              <a:t>をはじめ</a:t>
            </a:r>
            <a:r>
              <a:rPr lang="ja-JP" altLang="en-US" sz="1000" dirty="0"/>
              <a:t>と</a:t>
            </a:r>
            <a:r>
              <a:rPr lang="ja-JP" altLang="en-US" sz="1000" dirty="0" smtClean="0"/>
              <a:t>するアジアからの旅行者の増加によるものであり、全国的な訪日外国人の増加傾向に加えて、関西国際空港への</a:t>
            </a:r>
            <a:r>
              <a:rPr lang="en-US" altLang="ja-JP" sz="1000" dirty="0" smtClean="0"/>
              <a:t>LCC</a:t>
            </a:r>
            <a:r>
              <a:rPr lang="ja-JP" altLang="en-US" sz="1000" dirty="0" smtClean="0"/>
              <a:t>の就航便数や中国路線の大幅</a:t>
            </a:r>
            <a:r>
              <a:rPr lang="ja-JP" altLang="en-US" sz="1000" dirty="0"/>
              <a:t>な</a:t>
            </a:r>
            <a:r>
              <a:rPr lang="ja-JP" altLang="en-US" sz="1000" dirty="0" smtClean="0"/>
              <a:t>増加などが背景にあると考えられる。</a:t>
            </a:r>
            <a:endParaRPr lang="en-US" altLang="ja-JP" sz="1000" dirty="0"/>
          </a:p>
          <a:p>
            <a:pPr marL="269875" lvl="2" indent="-182563">
              <a:spcBef>
                <a:spcPts val="600"/>
              </a:spcBef>
            </a:pPr>
            <a:r>
              <a:rPr lang="ja-JP" altLang="en-US" sz="1000" dirty="0" smtClean="0"/>
              <a:t>大阪では</a:t>
            </a:r>
            <a:r>
              <a:rPr lang="ja-JP" altLang="en-US" sz="1000" dirty="0"/>
              <a:t>、</a:t>
            </a:r>
            <a:r>
              <a:rPr lang="ja-JP" altLang="en-US" sz="1000" dirty="0" smtClean="0"/>
              <a:t>「</a:t>
            </a:r>
            <a:r>
              <a:rPr lang="ja-JP" altLang="en-US" sz="1000" dirty="0"/>
              <a:t>大阪都市魅力創造</a:t>
            </a:r>
            <a:r>
              <a:rPr lang="ja-JP" altLang="en-US" sz="1000" dirty="0" smtClean="0"/>
              <a:t>戦略</a:t>
            </a:r>
            <a:r>
              <a:rPr lang="en-US" altLang="ja-JP" sz="1000" dirty="0" smtClean="0"/>
              <a:t>2020</a:t>
            </a:r>
            <a:r>
              <a:rPr lang="ja-JP" altLang="en-US" sz="1000" dirty="0" smtClean="0"/>
              <a:t>」に　　おいて、来阪外国人旅行者数を</a:t>
            </a:r>
            <a:r>
              <a:rPr lang="en-US" altLang="ja-JP" sz="1000" dirty="0" smtClean="0"/>
              <a:t>2020</a:t>
            </a:r>
            <a:r>
              <a:rPr lang="ja-JP" altLang="en-US" sz="1000" dirty="0" smtClean="0"/>
              <a:t>年に</a:t>
            </a:r>
            <a:r>
              <a:rPr lang="en-US" altLang="ja-JP" sz="1000" dirty="0" smtClean="0"/>
              <a:t>1,300</a:t>
            </a:r>
            <a:r>
              <a:rPr lang="ja-JP" altLang="en-US" sz="1000" dirty="0" smtClean="0"/>
              <a:t>万人にするという目標を掲げ、大阪の魅力発信　など様々な取組みを進めている。</a:t>
            </a:r>
            <a:endParaRPr lang="en-US" altLang="ja-JP" sz="1000" dirty="0" smtClean="0"/>
          </a:p>
        </p:txBody>
      </p:sp>
      <p:sp>
        <p:nvSpPr>
          <p:cNvPr id="16" name="テキスト ボックス 15"/>
          <p:cNvSpPr txBox="1"/>
          <p:nvPr/>
        </p:nvSpPr>
        <p:spPr>
          <a:xfrm>
            <a:off x="3552270" y="1897089"/>
            <a:ext cx="648213" cy="188119"/>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750" dirty="0" smtClean="0"/>
              <a:t>（百万人）</a:t>
            </a:r>
          </a:p>
        </p:txBody>
      </p:sp>
      <p:cxnSp>
        <p:nvCxnSpPr>
          <p:cNvPr id="109" name="直線コネクタ 108"/>
          <p:cNvCxnSpPr/>
          <p:nvPr/>
        </p:nvCxnSpPr>
        <p:spPr>
          <a:xfrm>
            <a:off x="3909747" y="2079010"/>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91333" y="1633811"/>
            <a:ext cx="4348252" cy="241980"/>
          </a:xfrm>
          <a:prstGeom prst="rect">
            <a:avLst/>
          </a:prstGeom>
          <a:noFill/>
        </p:spPr>
        <p:txBody>
          <a:bodyPr wrap="square" lIns="36000" tIns="36000" rIns="36000" bIns="36000" rtlCol="0" anchor="ctr" anchorCtr="0">
            <a:spAutoFit/>
          </a:bodyPr>
          <a:lstStyle/>
          <a:p>
            <a:pPr>
              <a:buSzPct val="100000"/>
            </a:pPr>
            <a:r>
              <a:rPr lang="ja-JP" altLang="en-US" sz="1100" b="1" dirty="0" smtClean="0"/>
              <a:t>１－２－</a:t>
            </a:r>
            <a:r>
              <a:rPr lang="ja-JP" altLang="en-US" sz="1100" b="1" dirty="0"/>
              <a:t>１</a:t>
            </a:r>
            <a:r>
              <a:rPr lang="ja-JP" altLang="en-US" sz="1100" b="1" dirty="0" smtClean="0"/>
              <a:t>．世界の旅行市場の動向</a:t>
            </a:r>
            <a:endParaRPr kumimoji="1" lang="ja-JP" altLang="en-US" sz="1200" dirty="0" smtClean="0"/>
          </a:p>
        </p:txBody>
      </p:sp>
      <p:pic>
        <p:nvPicPr>
          <p:cNvPr id="8" name="図 7"/>
          <p:cNvPicPr>
            <a:picLocks noChangeAspect="1"/>
          </p:cNvPicPr>
          <p:nvPr/>
        </p:nvPicPr>
        <p:blipFill>
          <a:blip r:embed="rId3"/>
          <a:stretch>
            <a:fillRect/>
          </a:stretch>
        </p:blipFill>
        <p:spPr>
          <a:xfrm>
            <a:off x="3633696" y="3921643"/>
            <a:ext cx="2654405" cy="1770851"/>
          </a:xfrm>
          <a:prstGeom prst="rect">
            <a:avLst/>
          </a:prstGeom>
        </p:spPr>
      </p:pic>
      <p:sp>
        <p:nvSpPr>
          <p:cNvPr id="25" name="正方形/長方形 24"/>
          <p:cNvSpPr/>
          <p:nvPr/>
        </p:nvSpPr>
        <p:spPr>
          <a:xfrm>
            <a:off x="3796656" y="3817845"/>
            <a:ext cx="156004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国際観光客の平均伸び率の予測</a:t>
            </a:r>
            <a:r>
              <a:rPr lang="en-US" altLang="ja-JP" sz="750" b="1" u="sng" baseline="30000" dirty="0" smtClean="0">
                <a:solidFill>
                  <a:prstClr val="black"/>
                </a:solidFill>
                <a:latin typeface="ＭＳ Ｐゴシック"/>
              </a:rPr>
              <a:t>6</a:t>
            </a:r>
          </a:p>
        </p:txBody>
      </p:sp>
      <p:sp>
        <p:nvSpPr>
          <p:cNvPr id="26" name="テキスト ボックス 25"/>
          <p:cNvSpPr txBox="1"/>
          <p:nvPr/>
        </p:nvSpPr>
        <p:spPr>
          <a:xfrm>
            <a:off x="6173801" y="341101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7" name="テキスト ボックス 26"/>
          <p:cNvSpPr txBox="1"/>
          <p:nvPr/>
        </p:nvSpPr>
        <p:spPr>
          <a:xfrm>
            <a:off x="6154693" y="9306998"/>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cxnSp>
        <p:nvCxnSpPr>
          <p:cNvPr id="32" name="直線コネクタ 31"/>
          <p:cNvCxnSpPr/>
          <p:nvPr/>
        </p:nvCxnSpPr>
        <p:spPr>
          <a:xfrm>
            <a:off x="3757611" y="3843532"/>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bwMode="gray">
          <a:xfrm>
            <a:off x="3822784" y="4006515"/>
            <a:ext cx="898350" cy="1471749"/>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 name="線吹き出し 1 (枠付き) 11"/>
          <p:cNvSpPr/>
          <p:nvPr/>
        </p:nvSpPr>
        <p:spPr bwMode="gray">
          <a:xfrm>
            <a:off x="5060769" y="2320599"/>
            <a:ext cx="424170" cy="210672"/>
          </a:xfrm>
          <a:prstGeom prst="borderCallout1">
            <a:avLst>
              <a:gd name="adj1" fmla="val 47686"/>
              <a:gd name="adj2" fmla="val -121"/>
              <a:gd name="adj3" fmla="val 302392"/>
              <a:gd name="adj4" fmla="val -20368"/>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kumimoji="1" lang="en-US" altLang="ja-JP" sz="800" dirty="0" smtClean="0"/>
              <a:t>25%</a:t>
            </a:r>
            <a:endParaRPr kumimoji="1" lang="ja-JP" altLang="en-US" sz="800" dirty="0" smtClean="0"/>
          </a:p>
        </p:txBody>
      </p:sp>
      <p:sp>
        <p:nvSpPr>
          <p:cNvPr id="33" name="線吹き出し 1 (枠付き) 32"/>
          <p:cNvSpPr/>
          <p:nvPr/>
        </p:nvSpPr>
        <p:spPr bwMode="gray">
          <a:xfrm>
            <a:off x="4335585" y="2320599"/>
            <a:ext cx="424170" cy="210672"/>
          </a:xfrm>
          <a:prstGeom prst="borderCallout1">
            <a:avLst>
              <a:gd name="adj1" fmla="val 47686"/>
              <a:gd name="adj2" fmla="val -121"/>
              <a:gd name="adj3" fmla="val 356647"/>
              <a:gd name="adj4" fmla="val -38333"/>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800" dirty="0" smtClean="0"/>
              <a:t>約</a:t>
            </a:r>
            <a:r>
              <a:rPr lang="en-US" altLang="ja-JP" sz="800" dirty="0"/>
              <a:t>19</a:t>
            </a:r>
            <a:r>
              <a:rPr kumimoji="1" lang="en-US" altLang="ja-JP" sz="800" dirty="0" smtClean="0"/>
              <a:t>%</a:t>
            </a:r>
            <a:endParaRPr kumimoji="1" lang="ja-JP" altLang="en-US" sz="800" dirty="0" smtClean="0"/>
          </a:p>
        </p:txBody>
      </p:sp>
      <p:sp>
        <p:nvSpPr>
          <p:cNvPr id="30" name="線吹き出し 1 (枠付き) 29"/>
          <p:cNvSpPr/>
          <p:nvPr/>
        </p:nvSpPr>
        <p:spPr bwMode="gray">
          <a:xfrm>
            <a:off x="5484939" y="7542234"/>
            <a:ext cx="841529" cy="148600"/>
          </a:xfrm>
          <a:prstGeom prst="borderCallout1">
            <a:avLst>
              <a:gd name="adj1" fmla="val -10186"/>
              <a:gd name="adj2" fmla="val 12686"/>
              <a:gd name="adj3" fmla="val -106983"/>
              <a:gd name="adj4" fmla="val 2916"/>
            </a:avLst>
          </a:prstGeom>
          <a:noFill/>
          <a:ln w="12700" algn="ctr">
            <a:solidFill>
              <a:srgbClr val="C00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t>約</a:t>
            </a:r>
            <a:r>
              <a:rPr lang="ja-JP" altLang="en-US" sz="800" dirty="0"/>
              <a:t>４</a:t>
            </a:r>
            <a:r>
              <a:rPr lang="ja-JP" altLang="en-US" sz="800" dirty="0" smtClean="0"/>
              <a:t>割が大阪へ</a:t>
            </a:r>
            <a:endParaRPr lang="en-US" altLang="ja-JP" sz="800" dirty="0" smtClean="0"/>
          </a:p>
        </p:txBody>
      </p:sp>
      <p:pic>
        <p:nvPicPr>
          <p:cNvPr id="31" name="図 30"/>
          <p:cNvPicPr>
            <a:picLocks noChangeAspect="1"/>
          </p:cNvPicPr>
          <p:nvPr/>
        </p:nvPicPr>
        <p:blipFill>
          <a:blip r:embed="rId4"/>
          <a:stretch>
            <a:fillRect/>
          </a:stretch>
        </p:blipFill>
        <p:spPr>
          <a:xfrm>
            <a:off x="3535899" y="5901098"/>
            <a:ext cx="2889562" cy="1568290"/>
          </a:xfrm>
          <a:prstGeom prst="rect">
            <a:avLst/>
          </a:prstGeom>
        </p:spPr>
      </p:pic>
      <p:cxnSp>
        <p:nvCxnSpPr>
          <p:cNvPr id="34" name="直線コネクタ 33"/>
          <p:cNvCxnSpPr/>
          <p:nvPr/>
        </p:nvCxnSpPr>
        <p:spPr>
          <a:xfrm>
            <a:off x="5589992" y="7266168"/>
            <a:ext cx="216000"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3563156" y="5609428"/>
            <a:ext cx="1370888"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日本への訪日外国人の推移</a:t>
            </a:r>
            <a:r>
              <a:rPr lang="en-US" altLang="ja-JP" sz="750" b="1" u="sng" baseline="30000" dirty="0" smtClean="0">
                <a:solidFill>
                  <a:prstClr val="black"/>
                </a:solidFill>
                <a:latin typeface="ＭＳ Ｐゴシック"/>
              </a:rPr>
              <a:t>7</a:t>
            </a:r>
            <a:r>
              <a:rPr lang="en-US" altLang="ja-JP" sz="750" b="1" u="sng" dirty="0" smtClean="0">
                <a:solidFill>
                  <a:prstClr val="black"/>
                </a:solidFill>
                <a:latin typeface="ＭＳ Ｐゴシック"/>
              </a:rPr>
              <a:t/>
            </a:r>
            <a:br>
              <a:rPr lang="en-US" altLang="ja-JP" sz="750" b="1" u="sng" dirty="0" smtClean="0">
                <a:solidFill>
                  <a:prstClr val="black"/>
                </a:solidFill>
                <a:latin typeface="ＭＳ Ｐゴシック"/>
              </a:rPr>
            </a:br>
            <a:r>
              <a:rPr lang="ja-JP" altLang="en-US" sz="750" dirty="0" smtClean="0">
                <a:solidFill>
                  <a:prstClr val="black"/>
                </a:solidFill>
                <a:latin typeface="ＭＳ Ｐゴシック"/>
              </a:rPr>
              <a:t>（千人）</a:t>
            </a:r>
            <a:endParaRPr lang="ja-JP" altLang="en-US" sz="750" b="1" u="sng" dirty="0">
              <a:solidFill>
                <a:prstClr val="black"/>
              </a:solidFill>
              <a:latin typeface="ＭＳ Ｐゴシック"/>
            </a:endParaRPr>
          </a:p>
        </p:txBody>
      </p:sp>
      <p:cxnSp>
        <p:nvCxnSpPr>
          <p:cNvPr id="36" name="直線コネクタ 35"/>
          <p:cNvCxnSpPr/>
          <p:nvPr/>
        </p:nvCxnSpPr>
        <p:spPr>
          <a:xfrm>
            <a:off x="3909747" y="5951643"/>
            <a:ext cx="0" cy="12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3648881" y="7644457"/>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来</a:t>
            </a:r>
            <a:r>
              <a:rPr lang="ja-JP" altLang="en-US" sz="750" b="1" u="sng" dirty="0">
                <a:solidFill>
                  <a:prstClr val="black"/>
                </a:solidFill>
                <a:latin typeface="ＭＳ Ｐゴシック"/>
              </a:rPr>
              <a:t>阪外国人旅行者数の</a:t>
            </a:r>
            <a:r>
              <a:rPr lang="ja-JP" altLang="en-US" sz="750" b="1" u="sng" dirty="0" smtClean="0">
                <a:solidFill>
                  <a:prstClr val="black"/>
                </a:solidFill>
                <a:latin typeface="ＭＳ Ｐゴシック"/>
              </a:rPr>
              <a:t>推移</a:t>
            </a:r>
            <a:r>
              <a:rPr lang="en-US" altLang="ja-JP" sz="750" b="1" u="sng" baseline="30000" dirty="0" smtClean="0">
                <a:solidFill>
                  <a:prstClr val="black"/>
                </a:solidFill>
                <a:latin typeface="ＭＳ Ｐゴシック"/>
              </a:rPr>
              <a:t>8</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千人</a:t>
            </a:r>
            <a:r>
              <a:rPr lang="ja-JP" altLang="en-US" sz="750" dirty="0" smtClean="0">
                <a:solidFill>
                  <a:prstClr val="black"/>
                </a:solidFill>
                <a:latin typeface="ＭＳ Ｐゴシック"/>
              </a:rPr>
              <a:t>）</a:t>
            </a:r>
            <a:endParaRPr lang="ja-JP" altLang="en-US" sz="750" dirty="0">
              <a:solidFill>
                <a:prstClr val="black"/>
              </a:solidFill>
              <a:latin typeface="ＭＳ Ｐゴシック"/>
            </a:endParaRPr>
          </a:p>
        </p:txBody>
      </p:sp>
      <p:cxnSp>
        <p:nvCxnSpPr>
          <p:cNvPr id="53" name="直線コネクタ 52"/>
          <p:cNvCxnSpPr/>
          <p:nvPr/>
        </p:nvCxnSpPr>
        <p:spPr>
          <a:xfrm>
            <a:off x="3748086" y="8161593"/>
            <a:ext cx="0" cy="90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3790419" y="7913559"/>
            <a:ext cx="1695981" cy="793912"/>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5" name="円/楕円 54"/>
          <p:cNvSpPr/>
          <p:nvPr/>
        </p:nvSpPr>
        <p:spPr bwMode="gray">
          <a:xfrm>
            <a:off x="4335585" y="8185837"/>
            <a:ext cx="504000" cy="252000"/>
          </a:xfrm>
          <a:prstGeom prst="ellipse">
            <a:avLst/>
          </a:prstGeom>
          <a:solidFill>
            <a:srgbClr val="FFC000"/>
          </a:solidFill>
          <a:ln w="12700" algn="ctr">
            <a:solidFill>
              <a:srgbClr val="FFC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約</a:t>
            </a:r>
            <a:r>
              <a:rPr lang="en-US" altLang="ja-JP" sz="800" dirty="0">
                <a:solidFill>
                  <a:prstClr val="black"/>
                </a:solidFill>
              </a:rPr>
              <a:t>7</a:t>
            </a:r>
            <a:r>
              <a:rPr lang="ja-JP" altLang="en-US" sz="800" dirty="0" smtClean="0">
                <a:solidFill>
                  <a:prstClr val="black"/>
                </a:solidFill>
              </a:rPr>
              <a:t>倍</a:t>
            </a:r>
          </a:p>
        </p:txBody>
      </p:sp>
      <p:sp>
        <p:nvSpPr>
          <p:cNvPr id="29" name="正方形/長方形 28"/>
          <p:cNvSpPr/>
          <p:nvPr/>
        </p:nvSpPr>
        <p:spPr bwMode="gray">
          <a:xfrm>
            <a:off x="5130038" y="6500532"/>
            <a:ext cx="547951" cy="875628"/>
          </a:xfrm>
          <a:prstGeom prst="rect">
            <a:avLst/>
          </a:prstGeom>
          <a:noFill/>
          <a:ln w="12700" algn="ctr">
            <a:solidFill>
              <a:srgbClr val="C00000"/>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cxnSp>
        <p:nvCxnSpPr>
          <p:cNvPr id="37" name="直線矢印コネクタ 36"/>
          <p:cNvCxnSpPr/>
          <p:nvPr/>
        </p:nvCxnSpPr>
        <p:spPr>
          <a:xfrm flipV="1">
            <a:off x="3909747" y="6370875"/>
            <a:ext cx="1655393" cy="486561"/>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円/楕円 37"/>
          <p:cNvSpPr/>
          <p:nvPr/>
        </p:nvSpPr>
        <p:spPr bwMode="gray">
          <a:xfrm>
            <a:off x="4365084" y="6474112"/>
            <a:ext cx="645042" cy="252000"/>
          </a:xfrm>
          <a:prstGeom prst="ellipse">
            <a:avLst/>
          </a:prstGeom>
          <a:solidFill>
            <a:srgbClr val="FFC000"/>
          </a:solidFill>
          <a:ln w="12700" algn="ctr">
            <a:solidFill>
              <a:srgbClr val="FFC0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約</a:t>
            </a:r>
            <a:r>
              <a:rPr lang="en-US" altLang="ja-JP" sz="800" dirty="0">
                <a:solidFill>
                  <a:prstClr val="black"/>
                </a:solidFill>
              </a:rPr>
              <a:t>4.6</a:t>
            </a:r>
            <a:r>
              <a:rPr lang="ja-JP" altLang="en-US" sz="800" dirty="0" smtClean="0">
                <a:solidFill>
                  <a:prstClr val="black"/>
                </a:solidFill>
              </a:rPr>
              <a:t>倍</a:t>
            </a:r>
          </a:p>
        </p:txBody>
      </p:sp>
      <p:pic>
        <p:nvPicPr>
          <p:cNvPr id="5" name="図 4"/>
          <p:cNvPicPr>
            <a:picLocks noChangeAspect="1"/>
          </p:cNvPicPr>
          <p:nvPr/>
        </p:nvPicPr>
        <p:blipFill>
          <a:blip r:embed="rId5"/>
          <a:stretch>
            <a:fillRect/>
          </a:stretch>
        </p:blipFill>
        <p:spPr>
          <a:xfrm>
            <a:off x="3569235" y="2017190"/>
            <a:ext cx="2803159" cy="1850400"/>
          </a:xfrm>
          <a:prstGeom prst="rect">
            <a:avLst/>
          </a:prstGeom>
        </p:spPr>
      </p:pic>
      <p:sp>
        <p:nvSpPr>
          <p:cNvPr id="40" name="テキスト ボックス 39"/>
          <p:cNvSpPr txBox="1"/>
          <p:nvPr/>
        </p:nvSpPr>
        <p:spPr>
          <a:xfrm>
            <a:off x="462596" y="5096575"/>
            <a:ext cx="4348252" cy="442035"/>
          </a:xfrm>
          <a:prstGeom prst="rect">
            <a:avLst/>
          </a:prstGeom>
          <a:noFill/>
        </p:spPr>
        <p:txBody>
          <a:bodyPr wrap="square" lIns="36000" tIns="36000" rIns="36000" bIns="36000" rtlCol="0" anchor="ctr" anchorCtr="0">
            <a:spAutoFit/>
          </a:bodyPr>
          <a:lstStyle/>
          <a:p>
            <a:pPr>
              <a:buSzPct val="100000"/>
            </a:pPr>
            <a:r>
              <a:rPr lang="ja-JP" altLang="en-US" sz="1100" b="1" dirty="0" smtClean="0"/>
              <a:t>１－２－２．訪日・来阪外国人の動向、今後の見込み</a:t>
            </a:r>
            <a:endParaRPr lang="ja-JP" altLang="en-US" sz="1100" b="1" dirty="0"/>
          </a:p>
          <a:p>
            <a:pPr>
              <a:spcBef>
                <a:spcPts val="0"/>
              </a:spcBef>
              <a:buSzPct val="100000"/>
            </a:pPr>
            <a:endParaRPr kumimoji="1" lang="ja-JP" altLang="en-US" sz="1200" dirty="0" smtClean="0"/>
          </a:p>
        </p:txBody>
      </p:sp>
      <p:cxnSp>
        <p:nvCxnSpPr>
          <p:cNvPr id="7" name="直線コネクタ 6"/>
          <p:cNvCxnSpPr/>
          <p:nvPr/>
        </p:nvCxnSpPr>
        <p:spPr>
          <a:xfrm>
            <a:off x="3909747" y="3405250"/>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743744" y="5161307"/>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890696" y="7185168"/>
            <a:ext cx="2416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743743" y="9061593"/>
            <a:ext cx="254435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3" name="図 42"/>
          <p:cNvPicPr>
            <a:picLocks noChangeAspect="1"/>
          </p:cNvPicPr>
          <p:nvPr/>
        </p:nvPicPr>
        <p:blipFill>
          <a:blip r:embed="rId6"/>
          <a:stretch>
            <a:fillRect/>
          </a:stretch>
        </p:blipFill>
        <p:spPr>
          <a:xfrm>
            <a:off x="3633696" y="7913559"/>
            <a:ext cx="2738698" cy="1501463"/>
          </a:xfrm>
          <a:prstGeom prst="rect">
            <a:avLst/>
          </a:prstGeom>
        </p:spPr>
      </p:pic>
    </p:spTree>
    <p:extLst>
      <p:ext uri="{BB962C8B-B14F-4D97-AF65-F5344CB8AC3E}">
        <p14:creationId xmlns:p14="http://schemas.microsoft.com/office/powerpoint/2010/main" val="13970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49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sz="1600" b="1" dirty="0"/>
              <a:t>３－３．</a:t>
            </a:r>
            <a:r>
              <a:rPr lang="ja-JP" altLang="en-US" sz="1600" b="1" dirty="0" smtClean="0">
                <a:cs typeface="Meiryo UI" pitchFamily="50" charset="-128"/>
              </a:rPr>
              <a:t>治安</a:t>
            </a:r>
            <a:r>
              <a:rPr lang="ja-JP" altLang="en-US" sz="1600" b="1" dirty="0">
                <a:cs typeface="Meiryo UI" pitchFamily="50" charset="-128"/>
              </a:rPr>
              <a:t>・地域風俗環境</a:t>
            </a:r>
            <a:r>
              <a:rPr lang="ja-JP" altLang="en-US" sz="1600" b="1" dirty="0" smtClean="0">
                <a:cs typeface="Meiryo UI" pitchFamily="50" charset="-128"/>
              </a:rPr>
              <a:t>対策</a:t>
            </a:r>
            <a:endParaRPr kumimoji="1" lang="ja-JP" altLang="en-US" sz="1600" b="1" dirty="0"/>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grpSp>
        <p:nvGrpSpPr>
          <p:cNvPr id="5" name="グループ化 4"/>
          <p:cNvGrpSpPr/>
          <p:nvPr/>
        </p:nvGrpSpPr>
        <p:grpSpPr>
          <a:xfrm>
            <a:off x="606086" y="2454442"/>
            <a:ext cx="5754626" cy="7185318"/>
            <a:chOff x="639695" y="2202384"/>
            <a:chExt cx="5754626" cy="7185318"/>
          </a:xfrm>
        </p:grpSpPr>
        <p:sp>
          <p:nvSpPr>
            <p:cNvPr id="77" name="正方形/長方形 76"/>
            <p:cNvSpPr/>
            <p:nvPr/>
          </p:nvSpPr>
          <p:spPr bwMode="gray">
            <a:xfrm>
              <a:off x="639695" y="2202384"/>
              <a:ext cx="1237869" cy="242599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black"/>
                  </a:solidFill>
                </a:rPr>
                <a:t>総　　　　論</a:t>
              </a:r>
              <a:endParaRPr lang="ja-JP" altLang="en-US" sz="1100" b="1" dirty="0">
                <a:solidFill>
                  <a:prstClr val="black"/>
                </a:solidFill>
              </a:endParaRPr>
            </a:p>
          </p:txBody>
        </p:sp>
        <p:sp>
          <p:nvSpPr>
            <p:cNvPr id="83" name="正方形/長方形 82"/>
            <p:cNvSpPr/>
            <p:nvPr/>
          </p:nvSpPr>
          <p:spPr bwMode="gray">
            <a:xfrm>
              <a:off x="639695" y="4676165"/>
              <a:ext cx="1229869" cy="207415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組織犯罪対策</a:t>
              </a:r>
              <a:endParaRPr lang="en-US" altLang="ja-JP" sz="1000" b="1" dirty="0" smtClean="0">
                <a:solidFill>
                  <a:prstClr val="black"/>
                </a:solidFill>
              </a:endParaRPr>
            </a:p>
            <a:p>
              <a:pPr algn="ctr"/>
              <a:r>
                <a:rPr lang="ja-JP" altLang="en-US" sz="1000" b="1" dirty="0" smtClean="0">
                  <a:solidFill>
                    <a:prstClr val="black"/>
                  </a:solidFill>
                </a:rPr>
                <a:t>（犯罪収益対策）</a:t>
              </a:r>
              <a:endParaRPr lang="ja-JP" altLang="en-US" sz="1000" b="1" dirty="0">
                <a:solidFill>
                  <a:prstClr val="black"/>
                </a:solidFill>
              </a:endParaRPr>
            </a:p>
          </p:txBody>
        </p:sp>
        <p:sp>
          <p:nvSpPr>
            <p:cNvPr id="11" name="正方形/長方形 10"/>
            <p:cNvSpPr/>
            <p:nvPr/>
          </p:nvSpPr>
          <p:spPr bwMode="gray">
            <a:xfrm>
              <a:off x="639695" y="6792617"/>
              <a:ext cx="1229870" cy="2595084"/>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暴力団等反社会的　勢力対策</a:t>
              </a:r>
              <a:endParaRPr lang="ja-JP" altLang="en-US" sz="1000" b="1" dirty="0">
                <a:solidFill>
                  <a:prstClr val="black"/>
                </a:solidFill>
              </a:endParaRPr>
            </a:p>
          </p:txBody>
        </p:sp>
        <p:sp>
          <p:nvSpPr>
            <p:cNvPr id="16" name="正方形/長方形 15"/>
            <p:cNvSpPr/>
            <p:nvPr/>
          </p:nvSpPr>
          <p:spPr bwMode="gray">
            <a:xfrm>
              <a:off x="1914143" y="2202384"/>
              <a:ext cx="4480178" cy="242599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国の責務（</a:t>
              </a:r>
              <a:r>
                <a:rPr lang="en-US" altLang="ja-JP" sz="1000" dirty="0" smtClean="0">
                  <a:latin typeface="+mn-ea"/>
                </a:rPr>
                <a:t>3</a:t>
              </a:r>
              <a:r>
                <a:rPr lang="ja-JP" altLang="en-US" sz="1000" dirty="0" smtClean="0">
                  <a:latin typeface="+mn-ea"/>
                </a:rPr>
                <a:t>条）</a:t>
              </a:r>
              <a:endParaRPr lang="en-US" altLang="ja-JP" sz="1000" dirty="0">
                <a:latin typeface="+mn-ea"/>
              </a:endParaRPr>
            </a:p>
            <a:p>
              <a:pPr marL="85725"/>
              <a:r>
                <a:rPr lang="ja-JP" altLang="en-US" sz="1000" dirty="0" smtClean="0">
                  <a:latin typeface="+mn-ea"/>
                </a:rPr>
                <a:t>　・  犯罪</a:t>
              </a:r>
              <a:r>
                <a:rPr lang="ja-JP" altLang="en-US" sz="1000" dirty="0">
                  <a:latin typeface="+mn-ea"/>
                </a:rPr>
                <a:t>の発生の予防</a:t>
              </a:r>
            </a:p>
            <a:p>
              <a:pPr marL="85725"/>
              <a:r>
                <a:rPr lang="ja-JP" altLang="en-US" sz="1000" dirty="0" smtClean="0">
                  <a:latin typeface="+mn-ea"/>
                </a:rPr>
                <a:t>　・　善良</a:t>
              </a:r>
              <a:r>
                <a:rPr lang="ja-JP" altLang="en-US" sz="1000" dirty="0">
                  <a:latin typeface="+mn-ea"/>
                </a:rPr>
                <a:t>の風俗並びに清浄な風俗環境の保持</a:t>
              </a:r>
            </a:p>
            <a:p>
              <a:pPr marL="85725"/>
              <a:r>
                <a:rPr lang="ja-JP" altLang="en-US" sz="1000" dirty="0" smtClean="0">
                  <a:latin typeface="+mn-ea"/>
                </a:rPr>
                <a:t>　・　青少年</a:t>
              </a:r>
              <a:r>
                <a:rPr lang="ja-JP" altLang="en-US" sz="1000" dirty="0">
                  <a:latin typeface="+mn-ea"/>
                </a:rPr>
                <a:t>の健全育成</a:t>
              </a:r>
            </a:p>
            <a:p>
              <a:pPr marL="85725"/>
              <a:r>
                <a:rPr lang="ja-JP" altLang="en-US" sz="1000" dirty="0" smtClean="0">
                  <a:latin typeface="+mn-ea"/>
                </a:rPr>
                <a:t>　・　カジノ</a:t>
              </a:r>
              <a:r>
                <a:rPr lang="ja-JP" altLang="en-US" sz="1000" dirty="0">
                  <a:latin typeface="+mn-ea"/>
                </a:rPr>
                <a:t>入場者が施設利用に伴い受ける悪影響の防止</a:t>
              </a:r>
            </a:p>
            <a:p>
              <a:pPr marL="85725"/>
              <a:r>
                <a:rPr lang="ja-JP" altLang="en-US" sz="1000" dirty="0" smtClean="0">
                  <a:latin typeface="+mn-ea"/>
                </a:rPr>
                <a:t>　・　上記</a:t>
              </a:r>
              <a:r>
                <a:rPr lang="ja-JP" altLang="en-US" sz="1000" dirty="0">
                  <a:latin typeface="+mn-ea"/>
                </a:rPr>
                <a:t>のために必要な</a:t>
              </a:r>
              <a:r>
                <a:rPr lang="ja-JP" altLang="en-US" sz="1000" dirty="0" smtClean="0">
                  <a:latin typeface="+mn-ea"/>
                </a:rPr>
                <a:t>体制整備</a:t>
              </a:r>
              <a:r>
                <a:rPr lang="ja-JP" altLang="en-US" sz="1000" dirty="0">
                  <a:latin typeface="+mn-ea"/>
                </a:rPr>
                <a:t>その他のカジノ施設の設置及び</a:t>
              </a:r>
              <a:r>
                <a:rPr lang="ja-JP" altLang="en-US" sz="1000" dirty="0" smtClean="0">
                  <a:latin typeface="+mn-ea"/>
                </a:rPr>
                <a:t>運営に</a:t>
              </a:r>
              <a:endParaRPr lang="en-US" altLang="ja-JP" sz="1000" dirty="0" smtClean="0">
                <a:latin typeface="+mn-ea"/>
              </a:endParaRPr>
            </a:p>
            <a:p>
              <a:pPr marL="85725"/>
              <a:r>
                <a:rPr lang="ja-JP" altLang="en-US" sz="1000" dirty="0">
                  <a:latin typeface="+mn-ea"/>
                </a:rPr>
                <a:t>　</a:t>
              </a:r>
              <a:r>
                <a:rPr lang="ja-JP" altLang="en-US" sz="1000" dirty="0" smtClean="0">
                  <a:latin typeface="+mn-ea"/>
                </a:rPr>
                <a:t>　  伴う</a:t>
              </a:r>
              <a:r>
                <a:rPr lang="ja-JP" altLang="en-US" sz="1000" dirty="0">
                  <a:latin typeface="+mn-ea"/>
                </a:rPr>
                <a:t>有害</a:t>
              </a:r>
              <a:r>
                <a:rPr lang="ja-JP" altLang="en-US" sz="1000" dirty="0" smtClean="0">
                  <a:latin typeface="+mn-ea"/>
                </a:rPr>
                <a:t>な影響の</a:t>
              </a:r>
              <a:r>
                <a:rPr lang="ja-JP" altLang="en-US" sz="1000" dirty="0">
                  <a:latin typeface="+mn-ea"/>
                </a:rPr>
                <a:t>排除を適切に行うために必要な施策の</a:t>
              </a:r>
              <a:r>
                <a:rPr lang="ja-JP" altLang="en-US" sz="1000" dirty="0" smtClean="0">
                  <a:latin typeface="+mn-ea"/>
                </a:rPr>
                <a:t>策定及び実施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地方</a:t>
              </a:r>
              <a:r>
                <a:rPr lang="ja-JP" altLang="en-US" sz="1000" dirty="0">
                  <a:latin typeface="+mn-ea"/>
                </a:rPr>
                <a:t>公共団体の</a:t>
              </a:r>
              <a:r>
                <a:rPr lang="ja-JP" altLang="en-US" sz="1000" dirty="0" smtClean="0">
                  <a:latin typeface="+mn-ea"/>
                </a:rPr>
                <a:t>責務（</a:t>
              </a:r>
              <a:r>
                <a:rPr lang="en-US" altLang="ja-JP" sz="1000" dirty="0" smtClean="0">
                  <a:latin typeface="+mn-ea"/>
                </a:rPr>
                <a:t>4</a:t>
              </a:r>
              <a:r>
                <a:rPr lang="ja-JP" altLang="en-US" sz="1000" dirty="0" smtClean="0">
                  <a:latin typeface="+mn-ea"/>
                </a:rPr>
                <a:t>条）</a:t>
              </a:r>
              <a:endParaRPr lang="ja-JP" altLang="en-US" sz="1000" dirty="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の設置及び運営に伴う有害な影響の排除を適切に行うため</a:t>
              </a:r>
              <a:r>
                <a:rPr lang="ja-JP" altLang="en-US" sz="1000" dirty="0" smtClean="0">
                  <a:latin typeface="+mn-ea"/>
                </a:rPr>
                <a:t>に必要な</a:t>
              </a:r>
              <a:endParaRPr lang="en-US" altLang="ja-JP" sz="1000" dirty="0" smtClean="0">
                <a:latin typeface="+mn-ea"/>
              </a:endParaRPr>
            </a:p>
            <a:p>
              <a:pPr marL="85725"/>
              <a:r>
                <a:rPr lang="ja-JP" altLang="en-US" sz="1000" dirty="0">
                  <a:latin typeface="+mn-ea"/>
                </a:rPr>
                <a:t>　</a:t>
              </a:r>
              <a:r>
                <a:rPr lang="ja-JP" altLang="en-US" sz="1000" dirty="0" smtClean="0">
                  <a:latin typeface="+mn-ea"/>
                </a:rPr>
                <a:t>　  施策</a:t>
              </a:r>
              <a:r>
                <a:rPr lang="ja-JP" altLang="en-US" sz="1000" dirty="0">
                  <a:latin typeface="+mn-ea"/>
                </a:rPr>
                <a:t>に関し、国との適切な役割分担の下、地方公共団体の</a:t>
              </a:r>
              <a:r>
                <a:rPr lang="ja-JP" altLang="en-US" sz="1000" dirty="0" smtClean="0">
                  <a:latin typeface="+mn-ea"/>
                </a:rPr>
                <a:t>区域の実情に</a:t>
              </a:r>
              <a:endParaRPr lang="en-US" altLang="ja-JP" sz="1000" dirty="0" smtClean="0">
                <a:latin typeface="+mn-ea"/>
              </a:endParaRPr>
            </a:p>
            <a:p>
              <a:pPr marL="85725"/>
              <a:r>
                <a:rPr lang="ja-JP" altLang="en-US" sz="1000" dirty="0">
                  <a:latin typeface="+mn-ea"/>
                </a:rPr>
                <a:t>　</a:t>
              </a:r>
              <a:r>
                <a:rPr lang="ja-JP" altLang="en-US" sz="1000" dirty="0" smtClean="0">
                  <a:latin typeface="+mn-ea"/>
                </a:rPr>
                <a:t>　　応じた</a:t>
              </a:r>
              <a:r>
                <a:rPr lang="ja-JP" altLang="en-US" sz="1000" dirty="0">
                  <a:latin typeface="+mn-ea"/>
                </a:rPr>
                <a:t>施策を策定し</a:t>
              </a:r>
              <a:r>
                <a:rPr lang="ja-JP" altLang="en-US" sz="1000" dirty="0" smtClean="0">
                  <a:latin typeface="+mn-ea"/>
                </a:rPr>
                <a:t>実施</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有害</a:t>
              </a:r>
              <a:r>
                <a:rPr lang="ja-JP" altLang="en-US" sz="1000" dirty="0">
                  <a:latin typeface="+mn-ea"/>
                </a:rPr>
                <a:t>な影響の排除を適切に行うために必要な施策及び</a:t>
              </a:r>
              <a:r>
                <a:rPr lang="ja-JP" altLang="en-US" sz="1000" dirty="0" smtClean="0">
                  <a:latin typeface="+mn-ea"/>
                </a:rPr>
                <a:t>措置（</a:t>
              </a:r>
              <a:r>
                <a:rPr lang="en-US" altLang="ja-JP" sz="1000" dirty="0" smtClean="0">
                  <a:latin typeface="+mn-ea"/>
                </a:rPr>
                <a:t>6</a:t>
              </a:r>
              <a:r>
                <a:rPr lang="ja-JP" altLang="en-US" sz="1000" dirty="0" smtClean="0">
                  <a:latin typeface="+mn-ea"/>
                </a:rPr>
                <a:t>条、</a:t>
              </a:r>
              <a:r>
                <a:rPr lang="en-US" altLang="ja-JP" sz="1000" dirty="0" smtClean="0">
                  <a:latin typeface="+mn-ea"/>
                </a:rPr>
                <a:t>9</a:t>
              </a:r>
              <a:r>
                <a:rPr lang="ja-JP" altLang="en-US" sz="1000" dirty="0" smtClean="0">
                  <a:latin typeface="+mn-ea"/>
                </a:rPr>
                <a:t>条、</a:t>
              </a:r>
              <a:r>
                <a:rPr lang="en-US" altLang="ja-JP" sz="1000" dirty="0" smtClean="0">
                  <a:latin typeface="+mn-ea"/>
                </a:rPr>
                <a:t>13</a:t>
              </a:r>
              <a:r>
                <a:rPr lang="ja-JP" altLang="en-US" sz="1000" dirty="0" smtClean="0">
                  <a:latin typeface="+mn-ea"/>
                </a:rPr>
                <a:t>条）</a:t>
              </a:r>
              <a:endParaRPr lang="ja-JP" altLang="en-US" sz="1000" dirty="0">
                <a:latin typeface="+mn-ea"/>
              </a:endParaRPr>
            </a:p>
            <a:p>
              <a:pPr marL="85725"/>
              <a:r>
                <a:rPr lang="ja-JP" altLang="en-US" sz="1000" dirty="0" smtClean="0">
                  <a:latin typeface="+mn-ea"/>
                </a:rPr>
                <a:t>　・　実施方針、区域整備計画で規定（公安委員会との協議及び同意）</a:t>
              </a:r>
              <a:endParaRPr lang="ja-JP" altLang="en-US" sz="1000" dirty="0">
                <a:latin typeface="+mn-ea"/>
              </a:endParaRPr>
            </a:p>
            <a:p>
              <a:pPr marL="85725"/>
              <a:r>
                <a:rPr lang="ja-JP" altLang="en-US" sz="1000" dirty="0" smtClean="0">
                  <a:latin typeface="+mn-ea"/>
                </a:rPr>
                <a:t>　・　実施協定の締結</a:t>
              </a:r>
              <a:endParaRPr lang="ja-JP" altLang="en-US" sz="1000" dirty="0">
                <a:latin typeface="+mn-ea"/>
              </a:endParaRPr>
            </a:p>
            <a:p>
              <a:pPr marL="268288" indent="-182563">
                <a:buFont typeface="Wingdings" panose="05000000000000000000" pitchFamily="2" charset="2"/>
                <a:buChar char="Ø"/>
              </a:pPr>
              <a:r>
                <a:rPr lang="ja-JP" altLang="en-US" sz="1000" dirty="0" smtClean="0">
                  <a:latin typeface="+mn-ea"/>
                </a:rPr>
                <a:t>公安委員会を構成員とする協議会の設置</a:t>
              </a:r>
              <a:r>
                <a:rPr lang="en-US" altLang="ja-JP" sz="1000" dirty="0" smtClean="0">
                  <a:latin typeface="+mn-ea"/>
                </a:rPr>
                <a:t>(12</a:t>
              </a:r>
              <a:r>
                <a:rPr lang="ja-JP" altLang="en-US" sz="1000" dirty="0" smtClean="0">
                  <a:latin typeface="+mn-ea"/>
                </a:rPr>
                <a:t>条）</a:t>
              </a:r>
              <a:endParaRPr lang="en-US" altLang="ja-JP" sz="1000" dirty="0" smtClean="0">
                <a:latin typeface="+mn-ea"/>
              </a:endParaRPr>
            </a:p>
          </p:txBody>
        </p:sp>
        <p:sp>
          <p:nvSpPr>
            <p:cNvPr id="17" name="正方形/長方形 16"/>
            <p:cNvSpPr/>
            <p:nvPr/>
          </p:nvSpPr>
          <p:spPr bwMode="gray">
            <a:xfrm>
              <a:off x="1914143" y="4676166"/>
              <a:ext cx="4466703" cy="206866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チップの取扱い（</a:t>
              </a:r>
              <a:r>
                <a:rPr lang="en-US" altLang="ja-JP" sz="1000" dirty="0" smtClean="0">
                  <a:latin typeface="+mn-ea"/>
                </a:rPr>
                <a:t>73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カジノ行為時のチップ</a:t>
              </a:r>
              <a:r>
                <a:rPr lang="ja-JP" altLang="en-US" sz="1000" dirty="0">
                  <a:latin typeface="+mn-ea"/>
                </a:rPr>
                <a:t>以外の</a:t>
              </a:r>
              <a:r>
                <a:rPr lang="ja-JP" altLang="en-US" sz="1000" dirty="0" smtClean="0">
                  <a:latin typeface="+mn-ea"/>
                </a:rPr>
                <a:t>使用禁止</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a:t>
              </a:r>
              <a:r>
                <a:rPr lang="ja-JP" altLang="en-US" sz="1000" dirty="0">
                  <a:latin typeface="+mn-ea"/>
                </a:rPr>
                <a:t>交付の支払い手段の</a:t>
              </a:r>
              <a:r>
                <a:rPr lang="ja-JP" altLang="en-US" sz="1000" dirty="0" smtClean="0">
                  <a:latin typeface="+mn-ea"/>
                </a:rPr>
                <a:t>限定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特定金融業務に関する規制（</a:t>
              </a:r>
              <a:r>
                <a:rPr lang="en-US" altLang="ja-JP" sz="1000" dirty="0" smtClean="0">
                  <a:latin typeface="+mn-ea"/>
                </a:rPr>
                <a:t>76</a:t>
              </a:r>
              <a:r>
                <a:rPr lang="ja-JP" altLang="en-US" sz="1000" dirty="0" smtClean="0">
                  <a:latin typeface="+mn-ea"/>
                </a:rPr>
                <a:t>～</a:t>
              </a:r>
              <a:r>
                <a:rPr lang="en-US" altLang="ja-JP" sz="1000" dirty="0" smtClean="0">
                  <a:latin typeface="+mn-ea"/>
                </a:rPr>
                <a:t>79</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犯罪収益移転防止規程の整備（</a:t>
              </a:r>
              <a:r>
                <a:rPr lang="en-US" altLang="ja-JP" sz="1000" dirty="0" smtClean="0">
                  <a:latin typeface="+mn-ea"/>
                </a:rPr>
                <a:t>56</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犯罪による収益の移転防止のための措置（</a:t>
              </a:r>
              <a:r>
                <a:rPr lang="en-US" altLang="ja-JP" sz="1000" dirty="0" smtClean="0">
                  <a:latin typeface="+mn-ea"/>
                </a:rPr>
                <a:t>103</a:t>
              </a:r>
              <a:r>
                <a:rPr lang="ja-JP" altLang="en-US" sz="1000" dirty="0" smtClean="0">
                  <a:latin typeface="+mn-ea"/>
                </a:rPr>
                <a:t>～</a:t>
              </a:r>
              <a:r>
                <a:rPr lang="en-US" altLang="ja-JP" sz="1000" dirty="0" smtClean="0">
                  <a:latin typeface="+mn-ea"/>
                </a:rPr>
                <a:t>105</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従業員に対する教育訓練の実施</a:t>
              </a:r>
              <a:r>
                <a:rPr lang="ja-JP" altLang="en-US" sz="1000" dirty="0">
                  <a:latin typeface="+mn-ea"/>
                </a:rPr>
                <a:t>、統括管理及び監査体制等の</a:t>
              </a:r>
              <a:r>
                <a:rPr lang="ja-JP" altLang="en-US" sz="1000" dirty="0" smtClean="0">
                  <a:latin typeface="+mn-ea"/>
                </a:rPr>
                <a:t>整備</a:t>
              </a:r>
              <a:endParaRPr lang="en-US" altLang="ja-JP" sz="1000" dirty="0" smtClean="0">
                <a:latin typeface="+mn-ea"/>
              </a:endParaRPr>
            </a:p>
            <a:p>
              <a:pPr marL="85725"/>
              <a:r>
                <a:rPr lang="ja-JP" altLang="en-US" sz="1000" dirty="0">
                  <a:latin typeface="+mn-ea"/>
                </a:rPr>
                <a:t>　</a:t>
              </a:r>
              <a:r>
                <a:rPr lang="ja-JP" altLang="en-US" sz="1000" dirty="0" smtClean="0">
                  <a:latin typeface="+mn-ea"/>
                </a:rPr>
                <a:t>・　チップの譲渡等の防止のための措置、チップの譲渡等の禁止の表示 等</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取引の届出（</a:t>
              </a:r>
              <a:r>
                <a:rPr lang="en-US" altLang="ja-JP" sz="1000" dirty="0" smtClean="0">
                  <a:latin typeface="+mn-ea"/>
                </a:rPr>
                <a:t>109</a:t>
              </a:r>
              <a:r>
                <a:rPr lang="ja-JP" altLang="en-US" sz="1000" dirty="0" smtClean="0">
                  <a:latin typeface="+mn-ea"/>
                </a:rPr>
                <a:t>条）</a:t>
              </a:r>
              <a:endParaRPr lang="en-US" altLang="ja-JP" sz="1000" dirty="0">
                <a:latin typeface="+mn-ea"/>
              </a:endParaRPr>
            </a:p>
            <a:p>
              <a:pPr marL="85725"/>
              <a:r>
                <a:rPr lang="ja-JP" altLang="en-US" sz="1000" dirty="0">
                  <a:latin typeface="+mn-ea"/>
                </a:rPr>
                <a:t>　・　チップの交付等取引で一定金額を超える現金の受払を行った際は</a:t>
              </a:r>
              <a:r>
                <a:rPr lang="ja-JP" altLang="en-US" sz="1000" dirty="0" smtClean="0">
                  <a:latin typeface="+mn-ea"/>
                </a:rPr>
                <a:t>遅滞なく</a:t>
              </a:r>
              <a:endParaRPr lang="en-US" altLang="ja-JP" sz="1000" dirty="0" smtClean="0">
                <a:latin typeface="+mn-ea"/>
              </a:endParaRPr>
            </a:p>
            <a:p>
              <a:pPr marL="85725"/>
              <a:r>
                <a:rPr lang="ja-JP" altLang="en-US" sz="1000" dirty="0">
                  <a:latin typeface="+mn-ea"/>
                </a:rPr>
                <a:t>　</a:t>
              </a:r>
              <a:r>
                <a:rPr lang="ja-JP" altLang="en-US" sz="1000" dirty="0" smtClean="0">
                  <a:latin typeface="+mn-ea"/>
                </a:rPr>
                <a:t>　　カジノ</a:t>
              </a:r>
              <a:r>
                <a:rPr lang="ja-JP" altLang="en-US" sz="1000" dirty="0">
                  <a:latin typeface="+mn-ea"/>
                </a:rPr>
                <a:t>管理委員会に</a:t>
              </a:r>
              <a:r>
                <a:rPr lang="ja-JP" altLang="en-US" sz="1000" dirty="0" smtClean="0">
                  <a:latin typeface="+mn-ea"/>
                </a:rPr>
                <a:t>届出</a:t>
              </a:r>
              <a:endParaRPr lang="en-US" altLang="ja-JP" sz="1000" dirty="0" smtClean="0">
                <a:latin typeface="+mn-ea"/>
              </a:endParaRPr>
            </a:p>
            <a:p>
              <a:pPr marL="85725"/>
              <a:r>
                <a:rPr lang="ja-JP" altLang="en-US" sz="1000" dirty="0">
                  <a:latin typeface="+mn-ea"/>
                </a:rPr>
                <a:t>　・　通知を受けたカジノ管理委員会は速やかに国家公安委員会に</a:t>
              </a:r>
              <a:r>
                <a:rPr lang="ja-JP" altLang="en-US" sz="1000" dirty="0" smtClean="0">
                  <a:latin typeface="+mn-ea"/>
                </a:rPr>
                <a:t>通知</a:t>
              </a:r>
              <a:endParaRPr lang="ja-JP" altLang="en-US" sz="1000" dirty="0">
                <a:latin typeface="+mn-ea"/>
              </a:endParaRPr>
            </a:p>
          </p:txBody>
        </p:sp>
        <p:sp>
          <p:nvSpPr>
            <p:cNvPr id="18" name="正方形/長方形 17"/>
            <p:cNvSpPr/>
            <p:nvPr/>
          </p:nvSpPr>
          <p:spPr bwMode="gray">
            <a:xfrm>
              <a:off x="1924881" y="6792617"/>
              <a:ext cx="4466702" cy="259508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事業</a:t>
              </a:r>
              <a:r>
                <a:rPr lang="ja-JP" altLang="en-US" sz="1000" dirty="0" smtClean="0">
                  <a:latin typeface="+mn-ea"/>
                </a:rPr>
                <a:t>へ</a:t>
              </a:r>
              <a:r>
                <a:rPr lang="ja-JP" altLang="en-US" sz="1000" dirty="0">
                  <a:latin typeface="+mn-ea"/>
                </a:rPr>
                <a:t>の</a:t>
              </a:r>
              <a:r>
                <a:rPr lang="ja-JP" altLang="en-US" sz="1000" dirty="0" smtClean="0">
                  <a:latin typeface="+mn-ea"/>
                </a:rPr>
                <a:t>参入規制（</a:t>
              </a:r>
              <a:r>
                <a:rPr lang="en-US" altLang="ja-JP" sz="1000" dirty="0" smtClean="0">
                  <a:latin typeface="+mn-ea"/>
                </a:rPr>
                <a:t>40</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禁錮以上</a:t>
              </a:r>
              <a:r>
                <a:rPr lang="ja-JP" altLang="en-US" sz="1000" dirty="0">
                  <a:latin typeface="+mn-ea"/>
                </a:rPr>
                <a:t>の刑の執行後、</a:t>
              </a:r>
              <a:r>
                <a:rPr lang="en-US" altLang="ja-JP" sz="1000" dirty="0">
                  <a:latin typeface="+mn-ea"/>
                </a:rPr>
                <a:t>5</a:t>
              </a:r>
              <a:r>
                <a:rPr lang="ja-JP" altLang="en-US" sz="1000" dirty="0">
                  <a:latin typeface="+mn-ea"/>
                </a:rPr>
                <a:t>年以内の</a:t>
              </a:r>
              <a:r>
                <a:rPr lang="ja-JP" altLang="en-US" sz="1000" dirty="0" smtClean="0">
                  <a:latin typeface="+mn-ea"/>
                </a:rPr>
                <a:t>者</a:t>
              </a:r>
            </a:p>
            <a:p>
              <a:pPr marL="85725"/>
              <a:r>
                <a:rPr lang="ja-JP" altLang="en-US" sz="1000" dirty="0" smtClean="0">
                  <a:latin typeface="+mn-ea"/>
                </a:rPr>
                <a:t>　・　賭博罪他の罪による罰金刑の執行後、</a:t>
              </a:r>
              <a:r>
                <a:rPr lang="en-US" altLang="ja-JP" sz="1000" dirty="0" smtClean="0">
                  <a:latin typeface="+mn-ea"/>
                </a:rPr>
                <a:t>5</a:t>
              </a:r>
              <a:r>
                <a:rPr lang="ja-JP" altLang="en-US" sz="1000" dirty="0" smtClean="0">
                  <a:latin typeface="+mn-ea"/>
                </a:rPr>
                <a:t>年を経過しない者</a:t>
              </a:r>
            </a:p>
            <a:p>
              <a:pPr marL="85725"/>
              <a:r>
                <a:rPr lang="ja-JP" altLang="en-US" sz="1000" dirty="0" smtClean="0">
                  <a:latin typeface="+mn-ea"/>
                </a:rPr>
                <a:t>　・　アルコール、麻薬、大麻、</a:t>
              </a:r>
              <a:r>
                <a:rPr lang="ja-JP" altLang="en-US" sz="1000" dirty="0" err="1" smtClean="0">
                  <a:latin typeface="+mn-ea"/>
                </a:rPr>
                <a:t>あ</a:t>
              </a:r>
              <a:r>
                <a:rPr lang="ja-JP" altLang="en-US" sz="1000" dirty="0" smtClean="0">
                  <a:latin typeface="+mn-ea"/>
                </a:rPr>
                <a:t>へん又は覚醒剤の中毒者</a:t>
              </a:r>
            </a:p>
            <a:p>
              <a:pPr marL="85725"/>
              <a:r>
                <a:rPr lang="ja-JP" altLang="en-US" sz="1000" dirty="0" smtClean="0">
                  <a:latin typeface="+mn-ea"/>
                </a:rPr>
                <a:t>　・　暴力団員、脱会後</a:t>
              </a:r>
              <a:r>
                <a:rPr lang="en-US" altLang="ja-JP" sz="1000" dirty="0" smtClean="0">
                  <a:latin typeface="+mn-ea"/>
                </a:rPr>
                <a:t>5</a:t>
              </a:r>
              <a:r>
                <a:rPr lang="ja-JP" altLang="en-US" sz="1000" dirty="0" smtClean="0">
                  <a:latin typeface="+mn-ea"/>
                </a:rPr>
                <a:t>年を経過しない者</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業務委託に関する規定（</a:t>
              </a:r>
              <a:r>
                <a:rPr lang="en-US" altLang="ja-JP" sz="1000" dirty="0" smtClean="0">
                  <a:latin typeface="+mn-ea"/>
                </a:rPr>
                <a:t>93</a:t>
              </a:r>
              <a:r>
                <a:rPr lang="ja-JP" altLang="en-US" sz="1000" dirty="0" smtClean="0">
                  <a:latin typeface="+mn-ea"/>
                </a:rPr>
                <a:t>条）</a:t>
              </a:r>
              <a:endParaRPr lang="en-US" altLang="ja-JP" sz="1000" dirty="0" smtClean="0">
                <a:latin typeface="+mn-ea"/>
              </a:endParaRPr>
            </a:p>
            <a:p>
              <a:pPr marL="85725"/>
              <a:r>
                <a:rPr lang="ja-JP" altLang="en-US" sz="1000" dirty="0">
                  <a:latin typeface="+mn-ea"/>
                </a:rPr>
                <a:t>　・　</a:t>
              </a:r>
              <a:r>
                <a:rPr lang="ja-JP" altLang="en-US" sz="1000" dirty="0" smtClean="0">
                  <a:latin typeface="+mn-ea"/>
                </a:rPr>
                <a:t>機器</a:t>
              </a:r>
              <a:r>
                <a:rPr lang="ja-JP" altLang="en-US" sz="1000" dirty="0">
                  <a:latin typeface="+mn-ea"/>
                </a:rPr>
                <a:t>の保守修理、債券取立てなど特定の業務以外の委託禁止</a:t>
              </a:r>
            </a:p>
            <a:p>
              <a:pPr marL="85725"/>
              <a:r>
                <a:rPr lang="ja-JP" altLang="en-US" sz="1000" dirty="0" smtClean="0">
                  <a:latin typeface="+mn-ea"/>
                </a:rPr>
                <a:t>　・　委託</a:t>
              </a:r>
              <a:r>
                <a:rPr lang="ja-JP" altLang="en-US" sz="1000" dirty="0">
                  <a:latin typeface="+mn-ea"/>
                </a:rPr>
                <a:t>業務の適正執行の</a:t>
              </a:r>
              <a:r>
                <a:rPr lang="ja-JP" altLang="en-US" sz="1000" dirty="0" smtClean="0">
                  <a:latin typeface="+mn-ea"/>
                </a:rPr>
                <a:t>確保</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契約締結上の</a:t>
              </a:r>
              <a:r>
                <a:rPr lang="ja-JP" altLang="en-US" sz="1000" dirty="0" smtClean="0">
                  <a:latin typeface="+mn-ea"/>
                </a:rPr>
                <a:t>規制（</a:t>
              </a:r>
              <a:r>
                <a:rPr lang="en-US" altLang="ja-JP" sz="1000" dirty="0" smtClean="0">
                  <a:latin typeface="+mn-ea"/>
                </a:rPr>
                <a:t>94</a:t>
              </a:r>
              <a:r>
                <a:rPr lang="ja-JP" altLang="en-US" sz="1000" dirty="0" smtClean="0">
                  <a:latin typeface="+mn-ea"/>
                </a:rPr>
                <a:t>～</a:t>
              </a:r>
              <a:r>
                <a:rPr lang="en-US" altLang="ja-JP" sz="1000" dirty="0">
                  <a:latin typeface="+mn-ea"/>
                </a:rPr>
                <a:t>102</a:t>
              </a:r>
              <a:r>
                <a:rPr lang="ja-JP" altLang="en-US" sz="1000" dirty="0" smtClean="0">
                  <a:latin typeface="+mn-ea"/>
                </a:rPr>
                <a:t>条）</a:t>
              </a:r>
              <a:endParaRPr lang="ja-JP" altLang="en-US" sz="1000" dirty="0">
                <a:latin typeface="+mn-ea"/>
              </a:endParaRPr>
            </a:p>
            <a:p>
              <a:pPr marL="85725"/>
              <a:r>
                <a:rPr lang="ja-JP" altLang="en-US" sz="1000" dirty="0" smtClean="0">
                  <a:latin typeface="+mn-ea"/>
                </a:rPr>
                <a:t>　・　契約</a:t>
              </a:r>
              <a:r>
                <a:rPr lang="ja-JP" altLang="en-US" sz="1000" dirty="0">
                  <a:latin typeface="+mn-ea"/>
                </a:rPr>
                <a:t>締結相手方の</a:t>
              </a:r>
              <a:r>
                <a:rPr lang="ja-JP" altLang="en-US" sz="1000" dirty="0" smtClean="0">
                  <a:latin typeface="+mn-ea"/>
                </a:rPr>
                <a:t>制限、契約</a:t>
              </a:r>
              <a:r>
                <a:rPr lang="ja-JP" altLang="en-US" sz="1000" dirty="0">
                  <a:latin typeface="+mn-ea"/>
                </a:rPr>
                <a:t>の認可、届出</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カジノ施設</a:t>
              </a:r>
              <a:r>
                <a:rPr lang="ja-JP" altLang="en-US" sz="1000" dirty="0">
                  <a:latin typeface="+mn-ea"/>
                </a:rPr>
                <a:t>への入場・滞在の規制及びカジノ行為の</a:t>
              </a:r>
              <a:r>
                <a:rPr lang="ja-JP" altLang="en-US" sz="1000" dirty="0" smtClean="0">
                  <a:latin typeface="+mn-ea"/>
                </a:rPr>
                <a:t>禁止</a:t>
              </a:r>
              <a:r>
                <a:rPr lang="ja-JP" altLang="en-US" sz="700" dirty="0" smtClean="0">
                  <a:latin typeface="+mn-ea"/>
                </a:rPr>
                <a:t>（</a:t>
              </a:r>
              <a:r>
                <a:rPr lang="en-US" altLang="ja-JP" sz="700" dirty="0" smtClean="0">
                  <a:latin typeface="+mn-ea"/>
                </a:rPr>
                <a:t>69</a:t>
              </a:r>
              <a:r>
                <a:rPr lang="ja-JP" altLang="en-US" sz="700" dirty="0" smtClean="0">
                  <a:latin typeface="+mn-ea"/>
                </a:rPr>
                <a:t>条、</a:t>
              </a:r>
              <a:r>
                <a:rPr lang="en-US" altLang="ja-JP" sz="700" dirty="0" smtClean="0">
                  <a:latin typeface="+mn-ea"/>
                </a:rPr>
                <a:t>112</a:t>
              </a:r>
              <a:r>
                <a:rPr lang="ja-JP" altLang="en-US" sz="700" dirty="0" smtClean="0">
                  <a:latin typeface="+mn-ea"/>
                </a:rPr>
                <a:t>条、</a:t>
              </a:r>
              <a:r>
                <a:rPr lang="en-US" altLang="ja-JP" sz="700" dirty="0" smtClean="0">
                  <a:latin typeface="+mn-ea"/>
                </a:rPr>
                <a:t>173</a:t>
              </a:r>
              <a:r>
                <a:rPr lang="ja-JP" altLang="en-US" sz="700" dirty="0" smtClean="0">
                  <a:latin typeface="+mn-ea"/>
                </a:rPr>
                <a:t>条、</a:t>
              </a:r>
              <a:r>
                <a:rPr lang="en-US" altLang="ja-JP" sz="700" dirty="0" smtClean="0">
                  <a:latin typeface="+mn-ea"/>
                </a:rPr>
                <a:t>174</a:t>
              </a:r>
              <a:r>
                <a:rPr lang="ja-JP" altLang="en-US" sz="700" dirty="0" smtClean="0">
                  <a:latin typeface="+mn-ea"/>
                </a:rPr>
                <a:t>条）</a:t>
              </a:r>
              <a:endParaRPr lang="ja-JP" altLang="en-US" sz="1000" dirty="0">
                <a:latin typeface="+mn-ea"/>
              </a:endParaRPr>
            </a:p>
            <a:p>
              <a:pPr marL="85725"/>
              <a:r>
                <a:rPr lang="ja-JP" altLang="en-US" sz="1000" dirty="0" smtClean="0">
                  <a:latin typeface="+mn-ea"/>
                </a:rPr>
                <a:t>　・　カジノ事</a:t>
              </a:r>
              <a:r>
                <a:rPr lang="ja-JP" altLang="en-US" sz="1000" dirty="0">
                  <a:latin typeface="+mn-ea"/>
                </a:rPr>
                <a:t>業者への</a:t>
              </a:r>
              <a:r>
                <a:rPr lang="ja-JP" altLang="en-US" sz="1000" dirty="0" smtClean="0">
                  <a:latin typeface="+mn-ea"/>
                </a:rPr>
                <a:t>規制、本人</a:t>
              </a:r>
              <a:r>
                <a:rPr lang="ja-JP" altLang="en-US" sz="1000" dirty="0">
                  <a:latin typeface="+mn-ea"/>
                </a:rPr>
                <a:t>への</a:t>
              </a:r>
              <a:r>
                <a:rPr lang="ja-JP" altLang="en-US" sz="1000" dirty="0" smtClean="0">
                  <a:latin typeface="+mn-ea"/>
                </a:rPr>
                <a:t>規制、利用</a:t>
              </a:r>
              <a:r>
                <a:rPr lang="ja-JP" altLang="en-US" sz="1000" dirty="0">
                  <a:latin typeface="+mn-ea"/>
                </a:rPr>
                <a:t>禁止の</a:t>
              </a:r>
              <a:r>
                <a:rPr lang="ja-JP" altLang="en-US" sz="1000" dirty="0" smtClean="0">
                  <a:latin typeface="+mn-ea"/>
                </a:rPr>
                <a:t>表示</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入退場時の</a:t>
              </a:r>
              <a:r>
                <a:rPr lang="ja-JP" altLang="en-US" sz="1000" dirty="0">
                  <a:latin typeface="+mn-ea"/>
                </a:rPr>
                <a:t>厳正な本人</a:t>
              </a:r>
              <a:r>
                <a:rPr lang="ja-JP" altLang="en-US" sz="1000" dirty="0" smtClean="0">
                  <a:latin typeface="+mn-ea"/>
                </a:rPr>
                <a:t>確認（</a:t>
              </a:r>
              <a:r>
                <a:rPr lang="en-US" altLang="ja-JP" sz="1000" dirty="0" smtClean="0">
                  <a:latin typeface="+mn-ea"/>
                </a:rPr>
                <a:t>70</a:t>
              </a:r>
              <a:r>
                <a:rPr lang="ja-JP" altLang="en-US" sz="1000" dirty="0" smtClean="0">
                  <a:latin typeface="+mn-ea"/>
                </a:rPr>
                <a:t>条）</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禁止対象者の施設利用防止のための</a:t>
              </a:r>
              <a:r>
                <a:rPr lang="ja-JP" altLang="en-US" sz="1000" dirty="0" smtClean="0">
                  <a:latin typeface="+mn-ea"/>
                </a:rPr>
                <a:t>措置（</a:t>
              </a:r>
              <a:r>
                <a:rPr lang="en-US" altLang="ja-JP" sz="1000" dirty="0" smtClean="0">
                  <a:latin typeface="+mn-ea"/>
                </a:rPr>
                <a:t>71</a:t>
              </a:r>
              <a:r>
                <a:rPr lang="ja-JP" altLang="en-US" sz="1000" dirty="0" smtClean="0">
                  <a:latin typeface="+mn-ea"/>
                </a:rPr>
                <a:t>条）</a:t>
              </a:r>
              <a:endParaRPr lang="ja-JP" altLang="en-US" sz="1000" dirty="0">
                <a:latin typeface="+mn-ea"/>
              </a:endParaRPr>
            </a:p>
            <a:p>
              <a:pPr marL="85725"/>
              <a:r>
                <a:rPr lang="ja-JP" altLang="en-US" sz="1000" dirty="0" smtClean="0">
                  <a:latin typeface="+mn-ea"/>
                </a:rPr>
                <a:t>　・　対象者</a:t>
              </a:r>
              <a:r>
                <a:rPr lang="ja-JP" altLang="en-US" sz="1000" dirty="0">
                  <a:latin typeface="+mn-ea"/>
                </a:rPr>
                <a:t>を発見するための</a:t>
              </a:r>
              <a:r>
                <a:rPr lang="ja-JP" altLang="en-US" sz="1000" dirty="0" smtClean="0">
                  <a:latin typeface="+mn-ea"/>
                </a:rPr>
                <a:t>措置、退去</a:t>
              </a:r>
              <a:r>
                <a:rPr lang="ja-JP" altLang="en-US" sz="1000" dirty="0">
                  <a:latin typeface="+mn-ea"/>
                </a:rPr>
                <a:t>させるための</a:t>
              </a:r>
              <a:r>
                <a:rPr lang="ja-JP" altLang="en-US" sz="1000" dirty="0" smtClean="0">
                  <a:latin typeface="+mn-ea"/>
                </a:rPr>
                <a:t>措置</a:t>
              </a:r>
              <a:endParaRPr lang="en-US" altLang="ja-JP" sz="1000" dirty="0">
                <a:latin typeface="+mn-ea"/>
              </a:endParaRPr>
            </a:p>
            <a:p>
              <a:pPr marL="268288" indent="-182563">
                <a:buFont typeface="Wingdings" panose="05000000000000000000" pitchFamily="2" charset="2"/>
                <a:buChar char="Ø"/>
              </a:pPr>
              <a:r>
                <a:rPr lang="ja-JP" altLang="en-US" sz="1000" dirty="0" smtClean="0">
                  <a:latin typeface="+mn-ea"/>
                </a:rPr>
                <a:t>入場</a:t>
              </a:r>
              <a:r>
                <a:rPr lang="ja-JP" altLang="en-US" sz="1000" dirty="0">
                  <a:latin typeface="+mn-ea"/>
                </a:rPr>
                <a:t>規制等遵守のための</a:t>
              </a:r>
              <a:r>
                <a:rPr lang="ja-JP" altLang="en-US" sz="1000" dirty="0" smtClean="0">
                  <a:latin typeface="+mn-ea"/>
                </a:rPr>
                <a:t>措置（</a:t>
              </a:r>
              <a:r>
                <a:rPr lang="en-US" altLang="ja-JP" sz="1000" dirty="0" smtClean="0">
                  <a:latin typeface="+mn-ea"/>
                </a:rPr>
                <a:t>72</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従業員</a:t>
              </a:r>
              <a:r>
                <a:rPr lang="ja-JP" altLang="en-US" sz="1000" dirty="0">
                  <a:latin typeface="+mn-ea"/>
                </a:rPr>
                <a:t>教育</a:t>
              </a:r>
              <a:r>
                <a:rPr lang="ja-JP" altLang="en-US" sz="1000" dirty="0" smtClean="0">
                  <a:latin typeface="+mn-ea"/>
                </a:rPr>
                <a:t>訓練、行為</a:t>
              </a:r>
              <a:r>
                <a:rPr lang="ja-JP" altLang="en-US" sz="1000" dirty="0">
                  <a:latin typeface="+mn-ea"/>
                </a:rPr>
                <a:t>準則の</a:t>
              </a:r>
              <a:r>
                <a:rPr lang="ja-JP" altLang="en-US" sz="1000" dirty="0" smtClean="0">
                  <a:latin typeface="+mn-ea"/>
                </a:rPr>
                <a:t>作成、統括</a:t>
              </a:r>
              <a:r>
                <a:rPr lang="ja-JP" altLang="en-US" sz="1000" dirty="0">
                  <a:latin typeface="+mn-ea"/>
                </a:rPr>
                <a:t>管理者、監査者選任</a:t>
              </a:r>
            </a:p>
          </p:txBody>
        </p:sp>
      </p:grpSp>
      <p:sp>
        <p:nvSpPr>
          <p:cNvPr id="13" name="テキスト プレースホルダー 2"/>
          <p:cNvSpPr txBox="1">
            <a:spLocks/>
          </p:cNvSpPr>
          <p:nvPr/>
        </p:nvSpPr>
        <p:spPr bwMode="gray">
          <a:xfrm>
            <a:off x="207264" y="1531337"/>
            <a:ext cx="6425184" cy="219075"/>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３－３－１．国の動き</a:t>
            </a:r>
            <a:endParaRPr lang="ja-JP" altLang="en-US" sz="1100" dirty="0"/>
          </a:p>
        </p:txBody>
      </p:sp>
      <p:sp>
        <p:nvSpPr>
          <p:cNvPr id="14" name="テキスト プレースホルダー 2"/>
          <p:cNvSpPr txBox="1">
            <a:spLocks/>
          </p:cNvSpPr>
          <p:nvPr/>
        </p:nvSpPr>
        <p:spPr bwMode="gray">
          <a:xfrm>
            <a:off x="400358" y="1843834"/>
            <a:ext cx="5946879" cy="852490"/>
          </a:xfrm>
          <a:prstGeom prst="rect">
            <a:avLst/>
          </a:prstGeom>
          <a:noFill/>
        </p:spPr>
        <p:txBody>
          <a:bodyPr vert="horz" lIns="72000" tIns="0" rIns="0" bIns="0" rtlCol="0" anchor="t">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①</a:t>
            </a:r>
            <a:r>
              <a:rPr lang="ja-JP" altLang="en-US" sz="1100" dirty="0"/>
              <a:t>ＩＲ</a:t>
            </a:r>
            <a:r>
              <a:rPr lang="ja-JP" altLang="en-US" sz="1100" dirty="0" smtClean="0"/>
              <a:t>整備法における治安・地域風俗環境対策</a:t>
            </a:r>
            <a:endParaRPr lang="en-US" altLang="ja-JP" sz="1100" dirty="0"/>
          </a:p>
          <a:p>
            <a:r>
              <a:rPr lang="ja-JP" altLang="en-US" sz="1000" dirty="0" smtClean="0"/>
              <a:t>　国において、カジノの設置に伴う治安・地域風俗環境対策として、Ｉ</a:t>
            </a:r>
            <a:r>
              <a:rPr lang="ja-JP" altLang="en-US" sz="1000" dirty="0"/>
              <a:t>Ｒ</a:t>
            </a:r>
            <a:r>
              <a:rPr lang="ja-JP" altLang="en-US" sz="1000" dirty="0" smtClean="0"/>
              <a:t>整備法のなかで、様々な規制を制定。</a:t>
            </a:r>
            <a:endParaRPr lang="ja-JP" altLang="en-US" sz="1000" dirty="0"/>
          </a:p>
        </p:txBody>
      </p:sp>
    </p:spTree>
    <p:extLst>
      <p:ext uri="{BB962C8B-B14F-4D97-AF65-F5344CB8AC3E}">
        <p14:creationId xmlns:p14="http://schemas.microsoft.com/office/powerpoint/2010/main" val="3013684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50</a:t>
            </a:fld>
            <a:endParaRPr lang="ja-JP" altLang="en-US" dirty="0">
              <a:solidFill>
                <a:prstClr val="black"/>
              </a:solidFill>
            </a:endParaRPr>
          </a:p>
        </p:txBody>
      </p:sp>
      <p:grpSp>
        <p:nvGrpSpPr>
          <p:cNvPr id="8" name="グループ化 7"/>
          <p:cNvGrpSpPr/>
          <p:nvPr/>
        </p:nvGrpSpPr>
        <p:grpSpPr>
          <a:xfrm>
            <a:off x="578339" y="1510235"/>
            <a:ext cx="5809870" cy="7208256"/>
            <a:chOff x="578342" y="2116208"/>
            <a:chExt cx="5809870" cy="7208256"/>
          </a:xfrm>
        </p:grpSpPr>
        <p:sp>
          <p:nvSpPr>
            <p:cNvPr id="83" name="正方形/長方形 82"/>
            <p:cNvSpPr/>
            <p:nvPr/>
          </p:nvSpPr>
          <p:spPr bwMode="gray">
            <a:xfrm>
              <a:off x="578342" y="2605131"/>
              <a:ext cx="1237869" cy="275688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犯罪抑止対策</a:t>
              </a:r>
              <a:endParaRPr lang="ja-JP" altLang="en-US" sz="1000" b="1" dirty="0">
                <a:solidFill>
                  <a:prstClr val="black"/>
                </a:solidFill>
              </a:endParaRPr>
            </a:p>
          </p:txBody>
        </p:sp>
        <p:sp>
          <p:nvSpPr>
            <p:cNvPr id="11" name="正方形/長方形 10"/>
            <p:cNvSpPr/>
            <p:nvPr/>
          </p:nvSpPr>
          <p:spPr bwMode="gray">
            <a:xfrm>
              <a:off x="578342" y="5405570"/>
              <a:ext cx="1237869" cy="1397835"/>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地域風俗環境の悪化防止</a:t>
              </a:r>
              <a:r>
                <a:rPr lang="ja-JP" altLang="en-US" sz="1000" b="1" dirty="0" smtClean="0">
                  <a:solidFill>
                    <a:prstClr val="black"/>
                  </a:solidFill>
                </a:rPr>
                <a:t>対策</a:t>
              </a:r>
              <a:endParaRPr lang="ja-JP" altLang="en-US" sz="1000" b="1" dirty="0">
                <a:solidFill>
                  <a:prstClr val="black"/>
                </a:solidFill>
              </a:endParaRPr>
            </a:p>
          </p:txBody>
        </p:sp>
        <p:sp>
          <p:nvSpPr>
            <p:cNvPr id="14" name="正方形/長方形 13"/>
            <p:cNvSpPr/>
            <p:nvPr/>
          </p:nvSpPr>
          <p:spPr bwMode="gray">
            <a:xfrm>
              <a:off x="578342" y="6850376"/>
              <a:ext cx="1237869" cy="921218"/>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来日</a:t>
              </a:r>
              <a:r>
                <a:rPr lang="ja-JP" altLang="en-US" sz="1000" b="1" dirty="0">
                  <a:solidFill>
                    <a:prstClr val="black"/>
                  </a:solidFill>
                </a:rPr>
                <a:t>外国人の増加や来場客への</a:t>
              </a:r>
              <a:r>
                <a:rPr lang="ja-JP" altLang="en-US" sz="1000" b="1" dirty="0" smtClean="0">
                  <a:solidFill>
                    <a:prstClr val="black"/>
                  </a:solidFill>
                </a:rPr>
                <a:t>対応</a:t>
              </a:r>
              <a:endParaRPr lang="ja-JP" altLang="en-US" sz="1000" b="1" dirty="0">
                <a:solidFill>
                  <a:prstClr val="black"/>
                </a:solidFill>
              </a:endParaRPr>
            </a:p>
          </p:txBody>
        </p:sp>
        <p:sp>
          <p:nvSpPr>
            <p:cNvPr id="16" name="正方形/長方形 15"/>
            <p:cNvSpPr/>
            <p:nvPr/>
          </p:nvSpPr>
          <p:spPr bwMode="gray">
            <a:xfrm>
              <a:off x="578342" y="7818564"/>
              <a:ext cx="1237869" cy="943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rPr>
                <a:t>青少年対策</a:t>
              </a:r>
              <a:endParaRPr lang="ja-JP" altLang="en-US" sz="1000" b="1" dirty="0">
                <a:solidFill>
                  <a:prstClr val="black"/>
                </a:solidFill>
              </a:endParaRPr>
            </a:p>
          </p:txBody>
        </p:sp>
        <p:sp>
          <p:nvSpPr>
            <p:cNvPr id="18" name="正方形/長方形 17"/>
            <p:cNvSpPr/>
            <p:nvPr/>
          </p:nvSpPr>
          <p:spPr bwMode="gray">
            <a:xfrm>
              <a:off x="578342" y="8808534"/>
              <a:ext cx="1237869" cy="515929"/>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altLang="ja-JP" sz="1000" b="1" dirty="0">
                  <a:solidFill>
                    <a:prstClr val="black"/>
                  </a:solidFill>
                </a:rPr>
                <a:t>IR</a:t>
              </a:r>
              <a:r>
                <a:rPr lang="ja-JP" altLang="en-US" sz="1000" b="1" dirty="0">
                  <a:solidFill>
                    <a:prstClr val="black"/>
                  </a:solidFill>
                </a:rPr>
                <a:t>施設周辺の</a:t>
              </a:r>
              <a:r>
                <a:rPr lang="ja-JP" altLang="en-US" sz="1000" b="1" dirty="0" smtClean="0">
                  <a:solidFill>
                    <a:prstClr val="black"/>
                  </a:solidFill>
                </a:rPr>
                <a:t>交通　問題対策</a:t>
              </a:r>
              <a:endParaRPr lang="ja-JP" altLang="en-US" sz="1000" b="1" dirty="0">
                <a:solidFill>
                  <a:prstClr val="black"/>
                </a:solidFill>
              </a:endParaRPr>
            </a:p>
          </p:txBody>
        </p:sp>
        <p:sp>
          <p:nvSpPr>
            <p:cNvPr id="20" name="正方形/長方形 19"/>
            <p:cNvSpPr/>
            <p:nvPr/>
          </p:nvSpPr>
          <p:spPr bwMode="gray">
            <a:xfrm>
              <a:off x="1877553" y="2605131"/>
              <a:ext cx="4499999" cy="275688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取り立て</a:t>
              </a:r>
              <a:r>
                <a:rPr lang="ja-JP" altLang="en-US" sz="1000" dirty="0">
                  <a:latin typeface="+mn-ea"/>
                </a:rPr>
                <a:t>行為の</a:t>
              </a:r>
              <a:r>
                <a:rPr lang="ja-JP" altLang="en-US" sz="1000" dirty="0" smtClean="0">
                  <a:latin typeface="+mn-ea"/>
                </a:rPr>
                <a:t>規制（</a:t>
              </a:r>
              <a:r>
                <a:rPr lang="en-US" altLang="ja-JP" sz="1000" dirty="0" smtClean="0">
                  <a:latin typeface="+mn-ea"/>
                </a:rPr>
                <a:t>88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人</a:t>
              </a:r>
              <a:r>
                <a:rPr lang="ja-JP" altLang="en-US" sz="1000" dirty="0">
                  <a:latin typeface="+mn-ea"/>
                </a:rPr>
                <a:t>を威迫し、私生活や業務の平穏を害する言動の</a:t>
              </a:r>
              <a:r>
                <a:rPr lang="ja-JP" altLang="en-US" sz="1000" dirty="0" smtClean="0">
                  <a:latin typeface="+mn-ea"/>
                </a:rPr>
                <a:t>禁止</a:t>
              </a:r>
              <a:endParaRPr lang="en-US" altLang="ja-JP" sz="1000" dirty="0" smtClean="0">
                <a:latin typeface="+mn-ea"/>
              </a:endParaRPr>
            </a:p>
            <a:p>
              <a:pPr marL="268288" indent="-182563">
                <a:buFont typeface="Wingdings" panose="05000000000000000000" pitchFamily="2" charset="2"/>
                <a:buChar char="Ø"/>
              </a:pPr>
              <a:r>
                <a:rPr lang="ja-JP" altLang="en-US" sz="1000" dirty="0">
                  <a:latin typeface="+mn-ea"/>
                </a:rPr>
                <a:t>特定カジノ業務への従事者の確認必須、不適格者の従業</a:t>
              </a:r>
              <a:r>
                <a:rPr lang="ja-JP" altLang="en-US" sz="1000" dirty="0" smtClean="0">
                  <a:latin typeface="+mn-ea"/>
                </a:rPr>
                <a:t>禁止（</a:t>
              </a:r>
              <a:r>
                <a:rPr lang="en-US" altLang="ja-JP" sz="1000" dirty="0" smtClean="0">
                  <a:latin typeface="+mn-ea"/>
                </a:rPr>
                <a:t>114</a:t>
              </a:r>
              <a:r>
                <a:rPr lang="ja-JP" altLang="en-US" sz="1000" dirty="0" smtClean="0">
                  <a:latin typeface="+mn-ea"/>
                </a:rPr>
                <a:t>～</a:t>
              </a:r>
              <a:r>
                <a:rPr lang="en-US" altLang="ja-JP" sz="1000" dirty="0" smtClean="0">
                  <a:latin typeface="+mn-ea"/>
                </a:rPr>
                <a:t>120</a:t>
              </a:r>
              <a:r>
                <a:rPr lang="ja-JP" altLang="en-US" sz="1000" dirty="0" smtClean="0">
                  <a:latin typeface="+mn-ea"/>
                </a:rPr>
                <a:t>条）</a:t>
              </a:r>
              <a:r>
                <a:rPr lang="ja-JP" altLang="en-US" sz="1000" dirty="0">
                  <a:latin typeface="+mn-ea"/>
                </a:rPr>
                <a:t>　　</a:t>
              </a:r>
            </a:p>
            <a:p>
              <a:pPr marL="85725"/>
              <a:r>
                <a:rPr lang="ja-JP" altLang="en-US" sz="1000" dirty="0" smtClean="0">
                  <a:latin typeface="+mn-ea"/>
                </a:rPr>
                <a:t>　・　ﾃﾞｨｰﾗｰ</a:t>
              </a:r>
              <a:r>
                <a:rPr lang="ja-JP" altLang="en-US" sz="1000" dirty="0">
                  <a:latin typeface="+mn-ea"/>
                </a:rPr>
                <a:t>、会計、特定金融業務、監視、警備、機器の保守修理、</a:t>
              </a:r>
              <a:r>
                <a:rPr lang="ja-JP" altLang="en-US" sz="1000" dirty="0" smtClean="0">
                  <a:latin typeface="+mn-ea"/>
                </a:rPr>
                <a:t>内部監査、</a:t>
              </a:r>
              <a:endParaRPr lang="en-US" altLang="ja-JP" sz="1000" dirty="0" smtClean="0">
                <a:latin typeface="+mn-ea"/>
              </a:endParaRPr>
            </a:p>
            <a:p>
              <a:pPr marL="85725"/>
              <a:r>
                <a:rPr lang="ja-JP" altLang="en-US" sz="1000" dirty="0">
                  <a:latin typeface="+mn-ea"/>
                </a:rPr>
                <a:t>　</a:t>
              </a:r>
              <a:r>
                <a:rPr lang="ja-JP" altLang="en-US" sz="1000" dirty="0" smtClean="0">
                  <a:latin typeface="+mn-ea"/>
                </a:rPr>
                <a:t>　　財務</a:t>
              </a:r>
              <a:r>
                <a:rPr lang="ja-JP" altLang="en-US" sz="1000" dirty="0">
                  <a:latin typeface="+mn-ea"/>
                </a:rPr>
                <a:t>、顧客管理、統括管理者</a:t>
              </a:r>
              <a:r>
                <a:rPr lang="ja-JP" altLang="en-US" sz="1000" dirty="0" smtClean="0">
                  <a:latin typeface="+mn-ea"/>
                </a:rPr>
                <a:t>など、確認</a:t>
              </a:r>
              <a:r>
                <a:rPr lang="ja-JP" altLang="en-US" sz="1000" dirty="0">
                  <a:latin typeface="+mn-ea"/>
                </a:rPr>
                <a:t>を受けた者のみ</a:t>
              </a:r>
              <a:r>
                <a:rPr lang="ja-JP" altLang="en-US" sz="1000" dirty="0" smtClean="0">
                  <a:latin typeface="+mn-ea"/>
                </a:rPr>
                <a:t>従業可</a:t>
              </a:r>
              <a:endParaRPr lang="en-US" altLang="ja-JP" sz="1000" dirty="0" smtClean="0">
                <a:latin typeface="+mn-ea"/>
              </a:endParaRPr>
            </a:p>
            <a:p>
              <a:pPr marL="85725"/>
              <a:r>
                <a:rPr lang="ja-JP" altLang="en-US" sz="1000" dirty="0">
                  <a:latin typeface="+mn-ea"/>
                </a:rPr>
                <a:t>　</a:t>
              </a:r>
              <a:r>
                <a:rPr lang="ja-JP" altLang="en-US" sz="1000" dirty="0" smtClean="0">
                  <a:latin typeface="+mn-ea"/>
                </a:rPr>
                <a:t>・　特定金融業務に関する規制</a:t>
              </a:r>
              <a:endParaRPr lang="en-US" altLang="ja-JP" sz="1000" dirty="0" smtClean="0">
                <a:latin typeface="+mn-ea"/>
              </a:endParaRPr>
            </a:p>
            <a:p>
              <a:pPr marL="85725"/>
              <a:r>
                <a:rPr lang="ja-JP" altLang="en-US" sz="1000" dirty="0">
                  <a:latin typeface="+mn-ea"/>
                </a:rPr>
                <a:t>　</a:t>
              </a:r>
              <a:r>
                <a:rPr lang="ja-JP" altLang="en-US" sz="1000" dirty="0" smtClean="0">
                  <a:latin typeface="+mn-ea"/>
                </a:rPr>
                <a:t>・　帳簿書類の作成保存</a:t>
              </a:r>
              <a:endParaRPr lang="en-US" altLang="ja-JP" sz="1000" dirty="0" smtClean="0">
                <a:latin typeface="+mn-ea"/>
              </a:endParaRPr>
            </a:p>
            <a:p>
              <a:pPr marL="85725"/>
              <a:r>
                <a:rPr lang="ja-JP" altLang="en-US" sz="1000" dirty="0" smtClean="0">
                  <a:latin typeface="+mn-ea"/>
                </a:rPr>
                <a:t>　・　報告書の作成提出　等</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特定</a:t>
              </a:r>
              <a:r>
                <a:rPr lang="ja-JP" altLang="en-US" sz="1000" dirty="0">
                  <a:latin typeface="+mn-ea"/>
                </a:rPr>
                <a:t>カジノ業務以外のカジノ業務やカジノ行為区域内関連業務への従事者の</a:t>
              </a:r>
              <a:r>
                <a:rPr lang="ja-JP" altLang="en-US" sz="1000" dirty="0" smtClean="0">
                  <a:latin typeface="+mn-ea"/>
                </a:rPr>
                <a:t>制限（</a:t>
              </a:r>
              <a:r>
                <a:rPr lang="en-US" altLang="ja-JP" sz="1000" dirty="0" smtClean="0">
                  <a:latin typeface="+mn-ea"/>
                </a:rPr>
                <a:t>121</a:t>
              </a:r>
              <a:r>
                <a:rPr lang="ja-JP" altLang="en-US" sz="1000" dirty="0" smtClean="0">
                  <a:latin typeface="+mn-ea"/>
                </a:rPr>
                <a:t>～</a:t>
              </a:r>
              <a:r>
                <a:rPr lang="en-US" altLang="ja-JP" sz="1000" dirty="0" smtClean="0">
                  <a:latin typeface="+mn-ea"/>
                </a:rPr>
                <a:t>122</a:t>
              </a:r>
              <a:r>
                <a:rPr lang="ja-JP" altLang="en-US" sz="1000" dirty="0" smtClean="0">
                  <a:latin typeface="+mn-ea"/>
                </a:rPr>
                <a:t>条）</a:t>
              </a:r>
              <a:r>
                <a:rPr lang="ja-JP" altLang="en-US" sz="1000" dirty="0">
                  <a:latin typeface="+mn-ea"/>
                </a:rPr>
                <a:t>　</a:t>
              </a:r>
              <a:endParaRPr lang="en-US" altLang="ja-JP" sz="1000" dirty="0" smtClean="0">
                <a:latin typeface="+mn-ea"/>
              </a:endParaRPr>
            </a:p>
            <a:p>
              <a:pPr marL="85725"/>
              <a:r>
                <a:rPr lang="ja-JP" altLang="en-US" sz="1000" dirty="0">
                  <a:latin typeface="+mn-ea"/>
                </a:rPr>
                <a:t>　</a:t>
              </a:r>
              <a:r>
                <a:rPr lang="ja-JP" altLang="en-US" sz="1000" dirty="0" smtClean="0">
                  <a:latin typeface="+mn-ea"/>
                </a:rPr>
                <a:t>・　十分</a:t>
              </a:r>
              <a:r>
                <a:rPr lang="ja-JP" altLang="en-US" sz="1000" dirty="0">
                  <a:latin typeface="+mn-ea"/>
                </a:rPr>
                <a:t>な社会的信用を有しない者、禁錮</a:t>
              </a:r>
              <a:r>
                <a:rPr lang="ja-JP" altLang="en-US" sz="1000" dirty="0" smtClean="0">
                  <a:latin typeface="+mn-ea"/>
                </a:rPr>
                <a:t>以上の刑執行後、５年を経過</a:t>
              </a:r>
              <a:r>
                <a:rPr lang="ja-JP" altLang="en-US" sz="1000" dirty="0">
                  <a:latin typeface="+mn-ea"/>
                </a:rPr>
                <a:t>しない者</a:t>
              </a:r>
              <a:r>
                <a:rPr lang="ja-JP" altLang="en-US" sz="1000" dirty="0" smtClean="0">
                  <a:latin typeface="+mn-ea"/>
                </a:rPr>
                <a:t>、</a:t>
              </a:r>
              <a:endParaRPr lang="en-US" altLang="ja-JP" sz="1000" dirty="0" smtClean="0">
                <a:latin typeface="+mn-ea"/>
              </a:endParaRPr>
            </a:p>
            <a:p>
              <a:pPr marL="85725"/>
              <a:r>
                <a:rPr lang="ja-JP" altLang="en-US" sz="1000" dirty="0">
                  <a:latin typeface="+mn-ea"/>
                </a:rPr>
                <a:t>　</a:t>
              </a:r>
              <a:r>
                <a:rPr lang="ja-JP" altLang="en-US" sz="1000" dirty="0" smtClean="0">
                  <a:latin typeface="+mn-ea"/>
                </a:rPr>
                <a:t>　　暴力団員</a:t>
              </a:r>
              <a:r>
                <a:rPr lang="ja-JP" altLang="en-US" sz="1000" dirty="0">
                  <a:latin typeface="+mn-ea"/>
                </a:rPr>
                <a:t>等の従事禁止</a:t>
              </a: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施設及びその周辺における秩序維持のための</a:t>
              </a:r>
              <a:r>
                <a:rPr lang="ja-JP" altLang="en-US" sz="1000" dirty="0" smtClean="0">
                  <a:latin typeface="+mn-ea"/>
                </a:rPr>
                <a:t>措置（</a:t>
              </a:r>
              <a:r>
                <a:rPr lang="en-US" altLang="ja-JP" sz="1000" dirty="0" smtClean="0">
                  <a:latin typeface="+mn-ea"/>
                </a:rPr>
                <a:t>110</a:t>
              </a:r>
              <a:r>
                <a:rPr lang="ja-JP" altLang="en-US" sz="1000" dirty="0" smtClean="0">
                  <a:latin typeface="+mn-ea"/>
                </a:rPr>
                <a:t>条、</a:t>
              </a:r>
              <a:r>
                <a:rPr lang="en-US" altLang="ja-JP" sz="1000" dirty="0" smtClean="0">
                  <a:latin typeface="+mn-ea"/>
                </a:rPr>
                <a:t>112</a:t>
              </a:r>
              <a:r>
                <a:rPr lang="ja-JP" altLang="en-US" sz="1000" dirty="0" smtClean="0">
                  <a:latin typeface="+mn-ea"/>
                </a:rPr>
                <a:t>条）</a:t>
              </a:r>
              <a:endParaRPr lang="ja-JP" altLang="en-US" sz="1000" dirty="0">
                <a:latin typeface="+mn-ea"/>
              </a:endParaRPr>
            </a:p>
            <a:p>
              <a:pPr marL="85725"/>
              <a:r>
                <a:rPr lang="ja-JP" altLang="en-US" sz="1000" dirty="0" smtClean="0">
                  <a:latin typeface="+mn-ea"/>
                </a:rPr>
                <a:t>　・　犯罪</a:t>
              </a:r>
              <a:r>
                <a:rPr lang="ja-JP" altLang="en-US" sz="1000" dirty="0">
                  <a:latin typeface="+mn-ea"/>
                </a:rPr>
                <a:t>の発生の予防、善良の風俗及び清浄な地域環境の保持その他</a:t>
              </a:r>
              <a:r>
                <a:rPr lang="ja-JP" altLang="en-US" sz="1000" dirty="0" smtClean="0">
                  <a:latin typeface="+mn-ea"/>
                </a:rPr>
                <a:t>秩序の</a:t>
              </a:r>
              <a:endParaRPr lang="en-US" altLang="ja-JP" sz="1000" dirty="0" smtClean="0">
                <a:latin typeface="+mn-ea"/>
              </a:endParaRPr>
            </a:p>
            <a:p>
              <a:pPr marL="85725"/>
              <a:r>
                <a:rPr lang="ja-JP" altLang="en-US" sz="1000" dirty="0">
                  <a:latin typeface="+mn-ea"/>
                </a:rPr>
                <a:t>　</a:t>
              </a:r>
              <a:r>
                <a:rPr lang="ja-JP" altLang="en-US" sz="1000" dirty="0" smtClean="0">
                  <a:latin typeface="+mn-ea"/>
                </a:rPr>
                <a:t>　　維持</a:t>
              </a:r>
              <a:r>
                <a:rPr lang="ja-JP" altLang="en-US" sz="1000" dirty="0">
                  <a:latin typeface="+mn-ea"/>
                </a:rPr>
                <a:t>を図るため、不適切な者のカジノ施設の利用の禁止又は制限</a:t>
              </a:r>
            </a:p>
            <a:p>
              <a:pPr marL="85725"/>
              <a:r>
                <a:rPr lang="ja-JP" altLang="en-US" sz="1000" dirty="0">
                  <a:latin typeface="+mn-ea"/>
                </a:rPr>
                <a:t>　</a:t>
              </a:r>
              <a:r>
                <a:rPr lang="ja-JP" altLang="en-US" sz="1000" dirty="0" smtClean="0">
                  <a:latin typeface="+mn-ea"/>
                </a:rPr>
                <a:t>・　カジノ</a:t>
              </a:r>
              <a:r>
                <a:rPr lang="ja-JP" altLang="en-US" sz="1000" dirty="0">
                  <a:latin typeface="+mn-ea"/>
                </a:rPr>
                <a:t>施設及びその周辺における監視及び警備の実施</a:t>
              </a:r>
            </a:p>
            <a:p>
              <a:pPr marL="85725"/>
              <a:r>
                <a:rPr lang="ja-JP" altLang="en-US" sz="1000" dirty="0" smtClean="0">
                  <a:latin typeface="+mn-ea"/>
                </a:rPr>
                <a:t>　・　的確</a:t>
              </a:r>
              <a:r>
                <a:rPr lang="ja-JP" altLang="en-US" sz="1000" dirty="0">
                  <a:latin typeface="+mn-ea"/>
                </a:rPr>
                <a:t>に実施するための措置（従業員教育、行為準則の作成、統括</a:t>
              </a:r>
              <a:r>
                <a:rPr lang="ja-JP" altLang="en-US" sz="1000" dirty="0" smtClean="0">
                  <a:latin typeface="+mn-ea"/>
                </a:rPr>
                <a:t>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ja-JP" altLang="en-US" sz="1000" dirty="0">
                <a:latin typeface="+mn-ea"/>
              </a:endParaRPr>
            </a:p>
          </p:txBody>
        </p:sp>
        <p:sp>
          <p:nvSpPr>
            <p:cNvPr id="21" name="正方形/長方形 20"/>
            <p:cNvSpPr/>
            <p:nvPr/>
          </p:nvSpPr>
          <p:spPr bwMode="gray">
            <a:xfrm>
              <a:off x="1877552" y="5405571"/>
              <a:ext cx="4500000" cy="1398005"/>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広告</a:t>
              </a:r>
              <a:r>
                <a:rPr lang="ja-JP" altLang="en-US" sz="1000" dirty="0">
                  <a:latin typeface="+mn-ea"/>
                </a:rPr>
                <a:t>及び勧誘の</a:t>
              </a:r>
              <a:r>
                <a:rPr lang="ja-JP" altLang="en-US" sz="1000" dirty="0" smtClean="0">
                  <a:latin typeface="+mn-ea"/>
                </a:rPr>
                <a:t>規制（</a:t>
              </a:r>
              <a:r>
                <a:rPr lang="en-US" altLang="ja-JP" sz="1000" dirty="0" smtClean="0">
                  <a:latin typeface="+mn-ea"/>
                </a:rPr>
                <a:t>106</a:t>
              </a:r>
              <a:r>
                <a:rPr lang="ja-JP" altLang="en-US" sz="1000" dirty="0" smtClean="0">
                  <a:latin typeface="+mn-ea"/>
                </a:rPr>
                <a:t>～</a:t>
              </a:r>
              <a:r>
                <a:rPr lang="en-US" altLang="ja-JP" sz="1000" dirty="0" smtClean="0">
                  <a:latin typeface="+mn-ea"/>
                </a:rPr>
                <a:t>107</a:t>
              </a:r>
              <a:r>
                <a:rPr lang="ja-JP" altLang="en-US" sz="1000" dirty="0" smtClean="0">
                  <a:latin typeface="+mn-ea"/>
                </a:rPr>
                <a:t>条）</a:t>
              </a:r>
              <a:endParaRPr lang="ja-JP" altLang="en-US" sz="1000" dirty="0">
                <a:latin typeface="+mn-ea"/>
              </a:endParaRPr>
            </a:p>
            <a:p>
              <a:pPr marL="85725"/>
              <a:r>
                <a:rPr lang="ja-JP" altLang="en-US" sz="1000" dirty="0" smtClean="0">
                  <a:latin typeface="+mn-ea"/>
                </a:rPr>
                <a:t>　・　善良</a:t>
              </a:r>
              <a:r>
                <a:rPr lang="ja-JP" altLang="en-US" sz="1000" dirty="0">
                  <a:latin typeface="+mn-ea"/>
                </a:rPr>
                <a:t>の風俗又は清浄な風俗環境を害するおそれのある表示又は</a:t>
              </a:r>
              <a:r>
                <a:rPr lang="ja-JP" altLang="en-US" sz="1000" dirty="0" smtClean="0">
                  <a:latin typeface="+mn-ea"/>
                </a:rPr>
                <a:t>広告の禁止</a:t>
              </a:r>
              <a:endParaRPr lang="ja-JP" altLang="en-US" sz="1000" dirty="0">
                <a:latin typeface="+mn-ea"/>
              </a:endParaRPr>
            </a:p>
            <a:p>
              <a:pPr marL="85725"/>
              <a:r>
                <a:rPr lang="ja-JP" altLang="en-US" sz="1000" dirty="0" smtClean="0">
                  <a:latin typeface="+mn-ea"/>
                </a:rPr>
                <a:t>　・　ＩＲ区域外</a:t>
              </a:r>
              <a:r>
                <a:rPr lang="ja-JP" altLang="en-US" sz="1000" dirty="0">
                  <a:latin typeface="+mn-ea"/>
                </a:rPr>
                <a:t>でのビラ等の頒布禁止</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ja-JP" altLang="en-US" sz="1000" dirty="0">
                  <a:latin typeface="+mn-ea"/>
                </a:rPr>
                <a:t>　</a:t>
              </a:r>
              <a:r>
                <a:rPr lang="ja-JP" altLang="en-US" sz="1000" dirty="0" smtClean="0">
                  <a:latin typeface="+mn-ea"/>
                </a:rPr>
                <a:t>　　及び</a:t>
              </a:r>
              <a:r>
                <a:rPr lang="ja-JP" altLang="en-US" sz="1000" dirty="0">
                  <a:latin typeface="+mn-ea"/>
                </a:rPr>
                <a:t>監査人の選任</a:t>
              </a:r>
              <a:r>
                <a:rPr lang="ja-JP" altLang="en-US" sz="1000" dirty="0" smtClean="0">
                  <a:latin typeface="+mn-ea"/>
                </a:rPr>
                <a:t>）</a:t>
              </a:r>
              <a:endParaRPr lang="en-US" altLang="ja-JP" sz="1000" dirty="0" smtClean="0">
                <a:latin typeface="+mn-ea"/>
              </a:endParaRPr>
            </a:p>
            <a:p>
              <a:pPr marL="268288" indent="-182563">
                <a:buFont typeface="Wingdings" panose="05000000000000000000" pitchFamily="2" charset="2"/>
                <a:buChar char="Ø"/>
              </a:pPr>
              <a:r>
                <a:rPr lang="ja-JP" altLang="en-US" sz="1000" dirty="0" smtClean="0">
                  <a:latin typeface="+mn-ea"/>
                </a:rPr>
                <a:t>カジノ</a:t>
              </a:r>
              <a:r>
                <a:rPr lang="ja-JP" altLang="en-US" sz="1000" dirty="0">
                  <a:latin typeface="+mn-ea"/>
                </a:rPr>
                <a:t>行為関連景品の</a:t>
              </a:r>
              <a:r>
                <a:rPr lang="ja-JP" altLang="en-US" sz="1000" dirty="0" smtClean="0">
                  <a:latin typeface="+mn-ea"/>
                </a:rPr>
                <a:t>規制（</a:t>
              </a:r>
              <a:r>
                <a:rPr lang="en-US" altLang="ja-JP" sz="1000" dirty="0" smtClean="0">
                  <a:latin typeface="+mn-ea"/>
                </a:rPr>
                <a:t>108</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内容</a:t>
              </a:r>
              <a:r>
                <a:rPr lang="ja-JP" altLang="en-US" sz="1000" dirty="0">
                  <a:latin typeface="+mn-ea"/>
                </a:rPr>
                <a:t>、経済的価値、提供方法が、善良の風俗を害するおそれのある</a:t>
              </a:r>
              <a:r>
                <a:rPr lang="ja-JP" altLang="en-US" sz="1000" dirty="0" smtClean="0">
                  <a:latin typeface="+mn-ea"/>
                </a:rPr>
                <a:t>ものに</a:t>
              </a:r>
              <a:endParaRPr lang="en-US" altLang="ja-JP" sz="1000" dirty="0" smtClean="0">
                <a:latin typeface="+mn-ea"/>
              </a:endParaRPr>
            </a:p>
            <a:p>
              <a:pPr marL="85725"/>
              <a:r>
                <a:rPr lang="ja-JP" altLang="en-US" sz="1000" dirty="0">
                  <a:latin typeface="+mn-ea"/>
                </a:rPr>
                <a:t>　</a:t>
              </a:r>
              <a:r>
                <a:rPr lang="ja-JP" altLang="en-US" sz="1000" dirty="0" smtClean="0">
                  <a:latin typeface="+mn-ea"/>
                </a:rPr>
                <a:t>　　該当しない</a:t>
              </a:r>
              <a:r>
                <a:rPr lang="ja-JP" altLang="en-US" sz="1000" dirty="0">
                  <a:latin typeface="+mn-ea"/>
                </a:rPr>
                <a:t>ようにしなければならない</a:t>
              </a:r>
            </a:p>
            <a:p>
              <a:pPr marL="85725"/>
              <a:r>
                <a:rPr lang="ja-JP" altLang="en-US" sz="1000" dirty="0" smtClean="0">
                  <a:latin typeface="+mn-ea"/>
                </a:rPr>
                <a:t>　・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2" name="正方形/長方形 21"/>
            <p:cNvSpPr/>
            <p:nvPr/>
          </p:nvSpPr>
          <p:spPr bwMode="gray">
            <a:xfrm>
              <a:off x="1877553" y="6855980"/>
              <a:ext cx="4499999" cy="91630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苦情</a:t>
              </a:r>
              <a:r>
                <a:rPr lang="ja-JP" altLang="en-US" sz="1000" dirty="0">
                  <a:latin typeface="+mn-ea"/>
                </a:rPr>
                <a:t>の処理のための</a:t>
              </a:r>
              <a:r>
                <a:rPr lang="ja-JP" altLang="en-US" sz="1000" dirty="0" smtClean="0">
                  <a:latin typeface="+mn-ea"/>
                </a:rPr>
                <a:t>措置（</a:t>
              </a:r>
              <a:r>
                <a:rPr lang="en-US" altLang="ja-JP" sz="1000" dirty="0" smtClean="0">
                  <a:latin typeface="+mn-ea"/>
                </a:rPr>
                <a:t>111</a:t>
              </a:r>
              <a:r>
                <a:rPr lang="ja-JP" altLang="en-US" sz="1000" dirty="0" smtClean="0">
                  <a:latin typeface="+mn-ea"/>
                </a:rPr>
                <a:t>条）</a:t>
              </a:r>
              <a:endParaRPr lang="ja-JP" altLang="en-US" sz="1000" dirty="0">
                <a:latin typeface="+mn-ea"/>
              </a:endParaRPr>
            </a:p>
            <a:p>
              <a:pPr marL="85725"/>
              <a:r>
                <a:rPr lang="ja-JP" altLang="en-US" sz="1000" dirty="0" smtClean="0">
                  <a:latin typeface="+mn-ea"/>
                </a:rPr>
                <a:t>　・　記録</a:t>
              </a:r>
              <a:r>
                <a:rPr lang="ja-JP" altLang="en-US" sz="1000" dirty="0">
                  <a:latin typeface="+mn-ea"/>
                </a:rPr>
                <a:t>の作成保存の他カジノ業務又は関連業務に関する苦情の適切</a:t>
              </a:r>
              <a:r>
                <a:rPr lang="ja-JP" altLang="en-US" sz="1000" dirty="0" smtClean="0">
                  <a:latin typeface="+mn-ea"/>
                </a:rPr>
                <a:t>かつ迅速</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な</a:t>
              </a:r>
              <a:r>
                <a:rPr lang="ja-JP" altLang="en-US" sz="1000" dirty="0">
                  <a:latin typeface="+mn-ea"/>
                </a:rPr>
                <a:t>処理</a:t>
              </a:r>
            </a:p>
            <a:p>
              <a:pPr marL="85725"/>
              <a:r>
                <a:rPr lang="ja-JP" altLang="en-US" sz="1000" dirty="0" smtClean="0">
                  <a:latin typeface="+mn-ea"/>
                </a:rPr>
                <a:t>　・　その</a:t>
              </a:r>
              <a:r>
                <a:rPr lang="ja-JP" altLang="en-US" sz="1000" dirty="0">
                  <a:latin typeface="+mn-ea"/>
                </a:rPr>
                <a:t>ために必要な措置（従業員教育、行為準則作成、統括管理者</a:t>
              </a:r>
              <a:r>
                <a:rPr lang="ja-JP" altLang="en-US" sz="1000" dirty="0" smtClean="0">
                  <a:latin typeface="+mn-ea"/>
                </a:rPr>
                <a:t>及び監査</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人</a:t>
              </a:r>
              <a:r>
                <a:rPr lang="ja-JP" altLang="en-US" sz="1000" dirty="0">
                  <a:latin typeface="+mn-ea"/>
                </a:rPr>
                <a:t>の選任</a:t>
              </a:r>
              <a:r>
                <a:rPr lang="ja-JP" altLang="en-US" sz="1000" dirty="0" smtClean="0">
                  <a:latin typeface="+mn-ea"/>
                </a:rPr>
                <a:t>）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　チップ</a:t>
              </a:r>
              <a:r>
                <a:rPr lang="ja-JP" altLang="en-US" sz="1000" dirty="0">
                  <a:latin typeface="+mn-ea"/>
                </a:rPr>
                <a:t>との交換時の記録</a:t>
              </a:r>
              <a:r>
                <a:rPr lang="ja-JP" altLang="en-US" sz="1000" dirty="0" smtClean="0">
                  <a:latin typeface="+mn-ea"/>
                </a:rPr>
                <a:t>作成</a:t>
              </a:r>
              <a:endParaRPr lang="ja-JP" altLang="en-US" sz="1000" dirty="0">
                <a:latin typeface="+mn-ea"/>
              </a:endParaRPr>
            </a:p>
          </p:txBody>
        </p:sp>
        <p:sp>
          <p:nvSpPr>
            <p:cNvPr id="23" name="正方形/長方形 22"/>
            <p:cNvSpPr/>
            <p:nvPr/>
          </p:nvSpPr>
          <p:spPr bwMode="gray">
            <a:xfrm>
              <a:off x="1877553" y="7818564"/>
              <a:ext cx="4499999" cy="94438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en-US" altLang="ja-JP" sz="1000" dirty="0">
                  <a:latin typeface="+mn-ea"/>
                </a:rPr>
                <a:t>20</a:t>
              </a:r>
              <a:r>
                <a:rPr lang="ja-JP" altLang="en-US" sz="1000" dirty="0">
                  <a:latin typeface="+mn-ea"/>
                </a:rPr>
                <a:t>歳未満の者の入場規制及びカジノ行為の</a:t>
              </a:r>
              <a:r>
                <a:rPr lang="ja-JP" altLang="en-US" sz="1000" dirty="0" smtClean="0">
                  <a:latin typeface="+mn-ea"/>
                </a:rPr>
                <a:t>禁止</a:t>
              </a:r>
              <a:r>
                <a:rPr lang="ja-JP" altLang="en-US" sz="900" dirty="0" smtClean="0">
                  <a:latin typeface="+mn-ea"/>
                </a:rPr>
                <a:t>（</a:t>
              </a:r>
              <a:r>
                <a:rPr lang="en-US" altLang="ja-JP" sz="900" dirty="0" smtClean="0">
                  <a:latin typeface="+mn-ea"/>
                </a:rPr>
                <a:t>69</a:t>
              </a:r>
              <a:r>
                <a:rPr lang="ja-JP" altLang="en-US" sz="900" dirty="0" smtClean="0">
                  <a:latin typeface="+mn-ea"/>
                </a:rPr>
                <a:t>条、</a:t>
              </a:r>
              <a:r>
                <a:rPr lang="en-US" altLang="ja-JP" sz="900" dirty="0" smtClean="0">
                  <a:latin typeface="+mn-ea"/>
                </a:rPr>
                <a:t>112</a:t>
              </a:r>
              <a:r>
                <a:rPr lang="ja-JP" altLang="en-US" sz="900" dirty="0" smtClean="0">
                  <a:latin typeface="+mn-ea"/>
                </a:rPr>
                <a:t>条、</a:t>
              </a:r>
              <a:r>
                <a:rPr lang="en-US" altLang="ja-JP" sz="900" dirty="0" smtClean="0">
                  <a:latin typeface="+mn-ea"/>
                </a:rPr>
                <a:t>173</a:t>
              </a:r>
              <a:r>
                <a:rPr lang="ja-JP" altLang="en-US" sz="900" dirty="0" smtClean="0">
                  <a:latin typeface="+mn-ea"/>
                </a:rPr>
                <a:t>条、</a:t>
              </a:r>
              <a:r>
                <a:rPr lang="en-US" altLang="ja-JP" sz="900" dirty="0" smtClean="0">
                  <a:latin typeface="+mn-ea"/>
                </a:rPr>
                <a:t>174</a:t>
              </a:r>
              <a:r>
                <a:rPr lang="ja-JP" altLang="en-US" sz="900" dirty="0" smtClean="0">
                  <a:latin typeface="+mn-ea"/>
                </a:rPr>
                <a:t>条）</a:t>
              </a:r>
              <a:endParaRPr lang="en-US" altLang="ja-JP" sz="900" dirty="0" smtClean="0">
                <a:latin typeface="+mn-ea"/>
              </a:endParaRPr>
            </a:p>
            <a:p>
              <a:pPr marL="268288" indent="-182563">
                <a:buFont typeface="Wingdings" panose="05000000000000000000" pitchFamily="2" charset="2"/>
                <a:buChar char="Ø"/>
              </a:pPr>
              <a:r>
                <a:rPr lang="en-US" altLang="ja-JP" sz="1000" dirty="0" smtClean="0">
                  <a:latin typeface="+mn-ea"/>
                </a:rPr>
                <a:t>20</a:t>
              </a:r>
              <a:r>
                <a:rPr lang="ja-JP" altLang="en-US" sz="1000" dirty="0" smtClean="0">
                  <a:latin typeface="+mn-ea"/>
                </a:rPr>
                <a:t>歳未満</a:t>
              </a:r>
              <a:r>
                <a:rPr lang="ja-JP" altLang="en-US" sz="1000" dirty="0">
                  <a:latin typeface="+mn-ea"/>
                </a:rPr>
                <a:t>の者への広告・勧誘の</a:t>
              </a:r>
              <a:r>
                <a:rPr lang="ja-JP" altLang="en-US" sz="1000" dirty="0" smtClean="0">
                  <a:latin typeface="+mn-ea"/>
                </a:rPr>
                <a:t>規制（</a:t>
              </a:r>
              <a:r>
                <a:rPr lang="en-US" altLang="ja-JP" sz="1000" dirty="0" smtClean="0">
                  <a:latin typeface="+mn-ea"/>
                </a:rPr>
                <a:t>106</a:t>
              </a:r>
              <a:r>
                <a:rPr lang="ja-JP" altLang="en-US" sz="1000" dirty="0" smtClean="0">
                  <a:latin typeface="+mn-ea"/>
                </a:rPr>
                <a:t>条～</a:t>
              </a:r>
              <a:r>
                <a:rPr lang="en-US" altLang="ja-JP" sz="1000" dirty="0" smtClean="0">
                  <a:latin typeface="+mn-ea"/>
                </a:rPr>
                <a:t>107</a:t>
              </a:r>
              <a:r>
                <a:rPr lang="ja-JP" altLang="en-US" sz="1000" dirty="0" smtClean="0">
                  <a:latin typeface="+mn-ea"/>
                </a:rPr>
                <a:t>条）</a:t>
              </a:r>
              <a:endParaRPr lang="en-US" altLang="ja-JP" sz="1000" dirty="0" smtClean="0">
                <a:latin typeface="+mn-ea"/>
              </a:endParaRP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歳未満の者の入場禁止の表示</a:t>
              </a:r>
            </a:p>
            <a:p>
              <a:pPr marL="85725"/>
              <a:r>
                <a:rPr lang="ja-JP" altLang="en-US" sz="1000" dirty="0" smtClean="0">
                  <a:latin typeface="+mn-ea"/>
                </a:rPr>
                <a:t>　・　広告</a:t>
              </a:r>
              <a:r>
                <a:rPr lang="ja-JP" altLang="en-US" sz="1000" dirty="0">
                  <a:latin typeface="+mn-ea"/>
                </a:rPr>
                <a:t>・勧誘時の</a:t>
              </a:r>
              <a:r>
                <a:rPr lang="en-US" altLang="ja-JP" sz="1000" dirty="0">
                  <a:latin typeface="+mn-ea"/>
                </a:rPr>
                <a:t>20</a:t>
              </a:r>
              <a:r>
                <a:rPr lang="ja-JP" altLang="en-US" sz="1000" dirty="0">
                  <a:latin typeface="+mn-ea"/>
                </a:rPr>
                <a:t>歳未満の者に対する影響への配慮</a:t>
              </a:r>
            </a:p>
            <a:p>
              <a:pPr marL="85725"/>
              <a:r>
                <a:rPr lang="ja-JP" altLang="en-US" sz="1000" dirty="0" smtClean="0">
                  <a:latin typeface="+mn-ea"/>
                </a:rPr>
                <a:t>　・　広告</a:t>
              </a:r>
              <a:r>
                <a:rPr lang="ja-JP" altLang="en-US" sz="1000" dirty="0">
                  <a:latin typeface="+mn-ea"/>
                </a:rPr>
                <a:t>・勧誘規制遵守のための措置（従業員教育、行為準則作成、</a:t>
              </a:r>
              <a:r>
                <a:rPr lang="ja-JP" altLang="en-US" sz="1000" dirty="0" smtClean="0">
                  <a:latin typeface="+mn-ea"/>
                </a:rPr>
                <a:t>統括管理者</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及び</a:t>
              </a:r>
              <a:r>
                <a:rPr lang="ja-JP" altLang="en-US" sz="1000" dirty="0">
                  <a:latin typeface="+mn-ea"/>
                </a:rPr>
                <a:t>監査人の選任）</a:t>
              </a:r>
              <a:r>
                <a:rPr lang="ja-JP" altLang="en-US" sz="1000" dirty="0" smtClean="0">
                  <a:latin typeface="+mn-ea"/>
                </a:rPr>
                <a:t>　</a:t>
              </a:r>
              <a:endParaRPr lang="ja-JP" altLang="en-US" sz="1000" dirty="0">
                <a:latin typeface="+mn-ea"/>
              </a:endParaRPr>
            </a:p>
          </p:txBody>
        </p:sp>
        <p:sp>
          <p:nvSpPr>
            <p:cNvPr id="24" name="正方形/長方形 23"/>
            <p:cNvSpPr/>
            <p:nvPr/>
          </p:nvSpPr>
          <p:spPr bwMode="gray">
            <a:xfrm>
              <a:off x="1877552" y="8808535"/>
              <a:ext cx="4500000" cy="515929"/>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268288" indent="-182563">
                <a:buFont typeface="Wingdings" panose="05000000000000000000" pitchFamily="2" charset="2"/>
                <a:buChar char="Ø"/>
              </a:pPr>
              <a:r>
                <a:rPr lang="ja-JP" altLang="en-US" sz="1000" dirty="0" smtClean="0">
                  <a:latin typeface="+mn-ea"/>
                </a:rPr>
                <a:t>国</a:t>
              </a:r>
              <a:r>
                <a:rPr lang="ja-JP" altLang="en-US" sz="1000" dirty="0">
                  <a:latin typeface="+mn-ea"/>
                </a:rPr>
                <a:t>の</a:t>
              </a:r>
              <a:r>
                <a:rPr lang="ja-JP" altLang="en-US" sz="1000" dirty="0" smtClean="0">
                  <a:latin typeface="+mn-ea"/>
                </a:rPr>
                <a:t>責務（</a:t>
              </a:r>
              <a:r>
                <a:rPr lang="en-US" altLang="ja-JP" sz="1000" dirty="0" smtClean="0">
                  <a:latin typeface="+mn-ea"/>
                </a:rPr>
                <a:t>3</a:t>
              </a:r>
              <a:r>
                <a:rPr lang="ja-JP" altLang="en-US" sz="1000" dirty="0" smtClean="0">
                  <a:latin typeface="+mn-ea"/>
                </a:rPr>
                <a:t>条）</a:t>
              </a:r>
              <a:endParaRPr lang="en-US" altLang="ja-JP" sz="1000" dirty="0" smtClean="0">
                <a:latin typeface="+mn-ea"/>
              </a:endParaRPr>
            </a:p>
            <a:p>
              <a:pPr marL="85725"/>
              <a:r>
                <a:rPr lang="ja-JP" altLang="en-US" sz="1000" dirty="0">
                  <a:latin typeface="+mn-ea"/>
                </a:rPr>
                <a:t>　</a:t>
              </a:r>
              <a:r>
                <a:rPr lang="ja-JP" altLang="en-US" sz="1000" dirty="0" smtClean="0">
                  <a:latin typeface="+mn-ea"/>
                </a:rPr>
                <a:t>・　国際</a:t>
              </a:r>
              <a:r>
                <a:rPr lang="ja-JP" altLang="en-US" sz="1000" dirty="0">
                  <a:latin typeface="+mn-ea"/>
                </a:rPr>
                <a:t>競争力の高い魅力ある滞在型観光を実現するための</a:t>
              </a:r>
              <a:r>
                <a:rPr lang="en-US" altLang="ja-JP" sz="1000" dirty="0">
                  <a:latin typeface="+mn-ea"/>
                </a:rPr>
                <a:t>IR</a:t>
              </a:r>
              <a:r>
                <a:rPr lang="ja-JP" altLang="en-US" sz="1000" dirty="0">
                  <a:latin typeface="+mn-ea"/>
                </a:rPr>
                <a:t>区域の</a:t>
              </a:r>
              <a:r>
                <a:rPr lang="ja-JP" altLang="en-US" sz="1000" dirty="0" smtClean="0">
                  <a:latin typeface="+mn-ea"/>
                </a:rPr>
                <a:t>整備の </a:t>
              </a:r>
              <a:endParaRPr lang="en-US" altLang="ja-JP" sz="1000" dirty="0" smtClean="0">
                <a:latin typeface="+mn-ea"/>
              </a:endParaRPr>
            </a:p>
            <a:p>
              <a:pPr marL="85725"/>
              <a:r>
                <a:rPr lang="en-US" altLang="ja-JP" sz="1000" dirty="0">
                  <a:latin typeface="+mn-ea"/>
                </a:rPr>
                <a:t> </a:t>
              </a:r>
              <a:r>
                <a:rPr lang="en-US" altLang="ja-JP" sz="1000" dirty="0" smtClean="0">
                  <a:latin typeface="+mn-ea"/>
                </a:rPr>
                <a:t>     </a:t>
              </a:r>
              <a:r>
                <a:rPr lang="ja-JP" altLang="en-US" sz="1000" dirty="0" smtClean="0">
                  <a:latin typeface="+mn-ea"/>
                </a:rPr>
                <a:t>推進</a:t>
              </a:r>
              <a:r>
                <a:rPr lang="ja-JP" altLang="en-US" sz="1000" dirty="0">
                  <a:latin typeface="+mn-ea"/>
                </a:rPr>
                <a:t>に関する施策（交通環境の改善その他関連施策を含む）を</a:t>
              </a:r>
              <a:r>
                <a:rPr lang="ja-JP" altLang="en-US" sz="1000" dirty="0" smtClean="0">
                  <a:latin typeface="+mn-ea"/>
                </a:rPr>
                <a:t>策定し実施</a:t>
              </a:r>
              <a:endParaRPr lang="ja-JP" altLang="en-US" sz="1000" dirty="0">
                <a:latin typeface="+mn-ea"/>
              </a:endParaRPr>
            </a:p>
          </p:txBody>
        </p:sp>
        <p:sp>
          <p:nvSpPr>
            <p:cNvPr id="25" name="正方形/長方形 24"/>
            <p:cNvSpPr/>
            <p:nvPr/>
          </p:nvSpPr>
          <p:spPr bwMode="gray">
            <a:xfrm>
              <a:off x="1877552" y="2116208"/>
              <a:ext cx="4510660" cy="448347"/>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85725"/>
              <a:r>
                <a:rPr lang="ja-JP" altLang="en-US" sz="1000" dirty="0" smtClean="0">
                  <a:latin typeface="+mn-ea"/>
                </a:rPr>
                <a:t>　国際</a:t>
              </a:r>
              <a:r>
                <a:rPr lang="ja-JP" altLang="en-US" sz="1000" dirty="0">
                  <a:latin typeface="+mn-ea"/>
                </a:rPr>
                <a:t>テロ対策推進本部</a:t>
              </a:r>
              <a:r>
                <a:rPr lang="ja-JP" altLang="en-US" sz="1000" dirty="0" smtClean="0">
                  <a:latin typeface="+mn-ea"/>
                </a:rPr>
                <a:t>決定に基づき対応</a:t>
              </a:r>
              <a:endParaRPr lang="ja-JP" altLang="en-US" sz="1000" dirty="0">
                <a:latin typeface="+mn-ea"/>
              </a:endParaRPr>
            </a:p>
          </p:txBody>
        </p:sp>
        <p:sp>
          <p:nvSpPr>
            <p:cNvPr id="26" name="大かっこ 25"/>
            <p:cNvSpPr/>
            <p:nvPr/>
          </p:nvSpPr>
          <p:spPr>
            <a:xfrm>
              <a:off x="1964728" y="2203704"/>
              <a:ext cx="2446638" cy="310251"/>
            </a:xfrm>
            <a:prstGeom prst="bracketPair">
              <a:avLst>
                <a:gd name="adj" fmla="val 12168"/>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正方形/長方形 26"/>
            <p:cNvSpPr/>
            <p:nvPr/>
          </p:nvSpPr>
          <p:spPr bwMode="gray">
            <a:xfrm>
              <a:off x="578342" y="2116208"/>
              <a:ext cx="1237869" cy="454596"/>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smtClean="0">
                  <a:solidFill>
                    <a:prstClr val="black"/>
                  </a:solidFill>
                  <a:latin typeface="Meiryo UI" panose="020B0604030504040204" pitchFamily="50" charset="-128"/>
                  <a:ea typeface="Meiryo UI" panose="020B0604030504040204" pitchFamily="50" charset="-128"/>
                </a:rPr>
                <a:t>国際テロ対策</a:t>
              </a:r>
              <a:endParaRPr lang="ja-JP" altLang="en-US" sz="1000" b="1" dirty="0">
                <a:solidFill>
                  <a:prstClr val="black"/>
                </a:solidFill>
                <a:latin typeface="Meiryo UI" panose="020B0604030504040204" pitchFamily="50" charset="-128"/>
                <a:ea typeface="Meiryo UI" panose="020B0604030504040204" pitchFamily="50" charset="-128"/>
              </a:endParaRPr>
            </a:p>
          </p:txBody>
        </p:sp>
      </p:grpSp>
      <p:sp>
        <p:nvSpPr>
          <p:cNvPr id="17" name="正方形/長方形 16"/>
          <p:cNvSpPr/>
          <p:nvPr/>
        </p:nvSpPr>
        <p:spPr bwMode="gray">
          <a:xfrm>
            <a:off x="419550" y="8809666"/>
            <a:ext cx="5958000" cy="38653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②</a:t>
            </a:r>
            <a:r>
              <a:rPr lang="ja-JP" altLang="en-US" sz="1100" b="1" dirty="0" smtClean="0">
                <a:latin typeface="ＭＳ Ｐゴシック" panose="020B0600070205080204" pitchFamily="50" charset="-128"/>
                <a:ea typeface="ＭＳ Ｐゴシック" panose="020B0600070205080204" pitchFamily="50" charset="-128"/>
              </a:rPr>
              <a:t>　カジノ管理委員会</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の設置</a:t>
            </a:r>
            <a:endParaRPr lang="en-US" altLang="ja-JP"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endParaRPr>
          </a:p>
          <a:p>
            <a:pPr marL="182563">
              <a:spcBef>
                <a:spcPts val="1056"/>
              </a:spcBef>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19" name="正方形/長方形 18"/>
          <p:cNvSpPr/>
          <p:nvPr/>
        </p:nvSpPr>
        <p:spPr bwMode="gray">
          <a:xfrm>
            <a:off x="536552" y="9006760"/>
            <a:ext cx="5724000" cy="796540"/>
          </a:xfrm>
          <a:prstGeom prst="rect">
            <a:avLst/>
          </a:prstGeom>
          <a:noFill/>
          <a:ln w="12700" algn="ctr">
            <a:no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spcBef>
                <a:spcPts val="600"/>
              </a:spcBef>
              <a:buFont typeface="Wingdings" panose="05000000000000000000" pitchFamily="2" charset="2"/>
              <a:buChar char="n"/>
            </a:pPr>
            <a:r>
              <a:rPr lang="ja-JP" altLang="en-US" sz="1000" dirty="0" smtClean="0">
                <a:solidFill>
                  <a:prstClr val="black"/>
                </a:solidFill>
              </a:rPr>
              <a:t>内閣府</a:t>
            </a:r>
            <a:r>
              <a:rPr lang="ja-JP" altLang="en-US" sz="1000" dirty="0">
                <a:solidFill>
                  <a:prstClr val="black"/>
                </a:solidFill>
              </a:rPr>
              <a:t>の外局としてカジノ管理委員会を設置。委員長及び４名の委員は両議院の同意を得て、内閣総理大臣が</a:t>
            </a:r>
            <a:r>
              <a:rPr lang="ja-JP" altLang="en-US" sz="1000" dirty="0" smtClean="0">
                <a:solidFill>
                  <a:prstClr val="black"/>
                </a:solidFill>
              </a:rPr>
              <a:t>任命。</a:t>
            </a:r>
            <a:endParaRPr lang="ja-JP" altLang="en-US" sz="1000" dirty="0">
              <a:solidFill>
                <a:prstClr val="black"/>
              </a:solidFill>
            </a:endParaRPr>
          </a:p>
          <a:p>
            <a:pPr marL="257175" indent="-171450">
              <a:spcBef>
                <a:spcPts val="600"/>
              </a:spcBef>
              <a:buFont typeface="Wingdings" panose="05000000000000000000" pitchFamily="2" charset="2"/>
              <a:buChar char="n"/>
            </a:pPr>
            <a:r>
              <a:rPr lang="ja-JP" altLang="en-US" sz="1000" dirty="0"/>
              <a:t>カジノ事業者等に対する監査、報告の徴収及び立入検査、公務所等への照会、調査の委託、</a:t>
            </a:r>
            <a:r>
              <a:rPr lang="ja-JP" altLang="en-US" sz="1000" dirty="0" smtClean="0"/>
              <a:t>監督　処分</a:t>
            </a:r>
            <a:r>
              <a:rPr lang="ja-JP" altLang="en-US" sz="1000" dirty="0"/>
              <a:t>等を行う。</a:t>
            </a:r>
            <a:endParaRPr lang="en-US" altLang="ja-JP" sz="1000" dirty="0" smtClean="0"/>
          </a:p>
        </p:txBody>
      </p:sp>
    </p:spTree>
    <p:extLst>
      <p:ext uri="{BB962C8B-B14F-4D97-AF65-F5344CB8AC3E}">
        <p14:creationId xmlns:p14="http://schemas.microsoft.com/office/powerpoint/2010/main" val="302992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sp>
        <p:nvSpPr>
          <p:cNvPr id="29" name="テキスト プレースホルダー 2"/>
          <p:cNvSpPr txBox="1">
            <a:spLocks/>
          </p:cNvSpPr>
          <p:nvPr/>
        </p:nvSpPr>
        <p:spPr bwMode="gray">
          <a:xfrm>
            <a:off x="115416" y="1547976"/>
            <a:ext cx="6425184" cy="219075"/>
          </a:xfrm>
          <a:prstGeom prst="rect">
            <a:avLst/>
          </a:prstGeom>
          <a:noFill/>
        </p:spPr>
        <p:txBody>
          <a:bodyPr vert="horz" lIns="72000" tIns="0" rIns="0" bIns="0" rtlCol="0" anchor="b">
            <a:no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sz="1100" dirty="0" smtClean="0"/>
              <a:t>３－３－２．府市の基本的な考え方</a:t>
            </a:r>
            <a:endParaRPr lang="ja-JP" altLang="en-US" sz="1100" dirty="0"/>
          </a:p>
        </p:txBody>
      </p:sp>
      <p:sp>
        <p:nvSpPr>
          <p:cNvPr id="31" name="正方形/長方形 30"/>
          <p:cNvSpPr/>
          <p:nvPr/>
        </p:nvSpPr>
        <p:spPr bwMode="gray">
          <a:xfrm>
            <a:off x="93006" y="1767108"/>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a:latin typeface="ＭＳ Ｐゴシック" panose="020B0600070205080204" pitchFamily="50" charset="-128"/>
                <a:ea typeface="ＭＳ Ｐゴシック" panose="020B0600070205080204" pitchFamily="50" charset="-128"/>
              </a:rPr>
              <a:t>①</a:t>
            </a:r>
            <a:r>
              <a:rPr lang="ja-JP" altLang="en-US" sz="1100" b="1" dirty="0" smtClean="0">
                <a:latin typeface="ＭＳ Ｐゴシック" panose="020B0600070205080204" pitchFamily="50" charset="-128"/>
                <a:ea typeface="ＭＳ Ｐゴシック" panose="020B0600070205080204" pitchFamily="50" charset="-128"/>
              </a:rPr>
              <a:t>　</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国</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・自治体（府</a:t>
            </a:r>
            <a:r>
              <a:rPr lang="ja-JP" altLang="en-US" sz="1100" b="1" dirty="0" smtClean="0">
                <a:solidFill>
                  <a:prstClr val="black"/>
                </a:solidFill>
                <a:latin typeface="ＭＳ Ｐゴシック" panose="020B0600070205080204" pitchFamily="50" charset="-128"/>
                <a:ea typeface="ＭＳ Ｐゴシック" panose="020B0600070205080204" pitchFamily="50" charset="-128"/>
                <a:cs typeface="Meiryo UI" pitchFamily="50" charset="-128"/>
              </a:rPr>
              <a:t>市、府警</a:t>
            </a:r>
            <a:r>
              <a:rPr lang="ja-JP" altLang="en-US" sz="1100" b="1" dirty="0">
                <a:solidFill>
                  <a:prstClr val="black"/>
                </a:solidFill>
                <a:latin typeface="ＭＳ Ｐゴシック" panose="020B0600070205080204" pitchFamily="50" charset="-128"/>
                <a:ea typeface="ＭＳ Ｐゴシック" panose="020B0600070205080204" pitchFamily="50" charset="-128"/>
                <a:cs typeface="Meiryo UI" pitchFamily="50" charset="-128"/>
              </a:rPr>
              <a:t>）・ＩＲ事業者の役割</a:t>
            </a:r>
          </a:p>
          <a:p>
            <a:pPr marL="87312">
              <a:spcBef>
                <a:spcPts val="1056"/>
              </a:spcBef>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grpSp>
        <p:nvGrpSpPr>
          <p:cNvPr id="32" name="グループ化 31"/>
          <p:cNvGrpSpPr/>
          <p:nvPr/>
        </p:nvGrpSpPr>
        <p:grpSpPr>
          <a:xfrm>
            <a:off x="471480" y="2416618"/>
            <a:ext cx="5760000" cy="1999354"/>
            <a:chOff x="539856" y="3319049"/>
            <a:chExt cx="5760000" cy="1949869"/>
          </a:xfrm>
        </p:grpSpPr>
        <p:sp>
          <p:nvSpPr>
            <p:cNvPr id="33" name="正方形/長方形 32"/>
            <p:cNvSpPr/>
            <p:nvPr/>
          </p:nvSpPr>
          <p:spPr bwMode="gray">
            <a:xfrm>
              <a:off x="539856" y="3319049"/>
              <a:ext cx="1080000" cy="1949869"/>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国</a:t>
              </a:r>
              <a:endParaRPr lang="ja-JP" altLang="en-US" sz="1000" b="1" dirty="0" smtClean="0">
                <a:solidFill>
                  <a:prstClr val="black"/>
                </a:solidFill>
              </a:endParaRPr>
            </a:p>
          </p:txBody>
        </p:sp>
        <p:sp>
          <p:nvSpPr>
            <p:cNvPr id="34" name="正方形/長方形 33"/>
            <p:cNvSpPr/>
            <p:nvPr/>
          </p:nvSpPr>
          <p:spPr bwMode="gray">
            <a:xfrm>
              <a:off x="1691856" y="3323695"/>
              <a:ext cx="4608000" cy="194522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治安</a:t>
              </a:r>
              <a:r>
                <a:rPr lang="ja-JP" altLang="en-US" sz="1000" b="1" dirty="0"/>
                <a:t>の確保及び地域の善良な風俗環境保持のための規制・</a:t>
              </a:r>
              <a:r>
                <a:rPr lang="ja-JP" altLang="en-US" sz="1000" b="1" dirty="0" smtClean="0"/>
                <a:t>監督</a:t>
              </a:r>
            </a:p>
            <a:p>
              <a:pPr marL="357188" indent="-174625" algn="just">
                <a:spcBef>
                  <a:spcPts val="600"/>
                </a:spcBef>
                <a:buFont typeface="Wingdings" panose="05000000000000000000" pitchFamily="2" charset="2"/>
                <a:buChar char="Ø"/>
              </a:pPr>
              <a:r>
                <a:rPr lang="ja-JP" altLang="en-US" sz="1000" dirty="0"/>
                <a:t>犯罪の発生の</a:t>
              </a:r>
              <a:r>
                <a:rPr lang="ja-JP" altLang="en-US" sz="1000" dirty="0" smtClean="0"/>
                <a:t>予防</a:t>
              </a:r>
            </a:p>
            <a:p>
              <a:pPr marL="357188" indent="-174625" algn="just">
                <a:spcBef>
                  <a:spcPts val="600"/>
                </a:spcBef>
                <a:buFont typeface="Wingdings" panose="05000000000000000000" pitchFamily="2" charset="2"/>
                <a:buChar char="Ø"/>
              </a:pPr>
              <a:r>
                <a:rPr lang="ja-JP" altLang="en-US" sz="1000" dirty="0"/>
                <a:t>善良の風俗並びに清浄な風俗環境の</a:t>
              </a:r>
              <a:r>
                <a:rPr lang="ja-JP" altLang="en-US" sz="1000" dirty="0" smtClean="0"/>
                <a:t>保持</a:t>
              </a:r>
              <a:endParaRPr lang="en-US" altLang="ja-JP" sz="1000" dirty="0" smtClean="0"/>
            </a:p>
            <a:p>
              <a:pPr marL="357188" indent="-174625" algn="just">
                <a:spcBef>
                  <a:spcPts val="600"/>
                </a:spcBef>
                <a:buFont typeface="Wingdings" panose="05000000000000000000" pitchFamily="2" charset="2"/>
                <a:buChar char="Ø"/>
              </a:pPr>
              <a:r>
                <a:rPr lang="ja-JP" altLang="en-US" sz="1000" dirty="0"/>
                <a:t>青少年の健全</a:t>
              </a:r>
              <a:r>
                <a:rPr lang="ja-JP" altLang="en-US" sz="1000" dirty="0" smtClean="0"/>
                <a:t>育成</a:t>
              </a:r>
              <a:endParaRPr lang="en-US" altLang="ja-JP" sz="1000" dirty="0" smtClean="0"/>
            </a:p>
            <a:p>
              <a:pPr marL="357188" indent="-174625" algn="just">
                <a:spcBef>
                  <a:spcPts val="600"/>
                </a:spcBef>
                <a:buFont typeface="Wingdings" panose="05000000000000000000" pitchFamily="2" charset="2"/>
                <a:buChar char="Ø"/>
              </a:pPr>
              <a:r>
                <a:rPr lang="ja-JP" altLang="en-US" sz="1000" dirty="0"/>
                <a:t>カジノ入場者が施設利用に伴い受ける悪影響の</a:t>
              </a:r>
              <a:r>
                <a:rPr lang="ja-JP" altLang="en-US" sz="1000" dirty="0" smtClean="0"/>
                <a:t>防止</a:t>
              </a:r>
              <a:endParaRPr lang="en-US" altLang="ja-JP" sz="1000" dirty="0" smtClean="0"/>
            </a:p>
            <a:p>
              <a:pPr marL="357188" indent="-174625" algn="just">
                <a:spcBef>
                  <a:spcPts val="600"/>
                </a:spcBef>
                <a:buFont typeface="Wingdings" panose="05000000000000000000" pitchFamily="2" charset="2"/>
                <a:buChar char="Ø"/>
              </a:pPr>
              <a:r>
                <a:rPr lang="ja-JP" altLang="en-US" sz="1000" dirty="0"/>
                <a:t>必要な体制整備その他のカジノ施設の設置及び運営に伴う有害な影響</a:t>
              </a:r>
              <a:r>
                <a:rPr lang="ja-JP" altLang="en-US" sz="1000" dirty="0" smtClean="0"/>
                <a:t>の　　排除</a:t>
              </a:r>
              <a:r>
                <a:rPr lang="ja-JP" altLang="en-US" sz="1000" dirty="0"/>
                <a:t>を適切に行うために必要な施策の策定及び</a:t>
              </a:r>
              <a:r>
                <a:rPr lang="ja-JP" altLang="en-US" sz="1000" dirty="0" smtClean="0"/>
                <a:t>実施</a:t>
              </a:r>
              <a:endParaRPr lang="ja-JP" altLang="en-US" sz="1000" dirty="0"/>
            </a:p>
          </p:txBody>
        </p:sp>
      </p:grpSp>
      <p:grpSp>
        <p:nvGrpSpPr>
          <p:cNvPr id="35" name="グループ化 34"/>
          <p:cNvGrpSpPr/>
          <p:nvPr/>
        </p:nvGrpSpPr>
        <p:grpSpPr>
          <a:xfrm>
            <a:off x="471480" y="4508277"/>
            <a:ext cx="5760000" cy="2000419"/>
            <a:chOff x="539856" y="5441211"/>
            <a:chExt cx="5760000" cy="1446133"/>
          </a:xfrm>
        </p:grpSpPr>
        <p:sp>
          <p:nvSpPr>
            <p:cNvPr id="36" name="正方形/長方形 35"/>
            <p:cNvSpPr/>
            <p:nvPr/>
          </p:nvSpPr>
          <p:spPr bwMode="gray">
            <a:xfrm>
              <a:off x="539856" y="5445562"/>
              <a:ext cx="1080000" cy="144178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自治体</a:t>
              </a:r>
              <a:endParaRPr lang="en-US" altLang="ja-JP" sz="1000" b="1" dirty="0" smtClean="0">
                <a:solidFill>
                  <a:prstClr val="black"/>
                </a:solidFill>
              </a:endParaRPr>
            </a:p>
            <a:p>
              <a:pPr algn="ctr">
                <a:buFont typeface="Wingdings 2" pitchFamily="18" charset="2"/>
                <a:buNone/>
              </a:pPr>
              <a:r>
                <a:rPr lang="ja-JP" altLang="en-US" sz="1000" b="1" dirty="0" smtClean="0">
                  <a:solidFill>
                    <a:prstClr val="black"/>
                  </a:solidFill>
                </a:rPr>
                <a:t>（府市・府警）</a:t>
              </a:r>
            </a:p>
          </p:txBody>
        </p:sp>
        <p:sp>
          <p:nvSpPr>
            <p:cNvPr id="37" name="正方形/長方形 36"/>
            <p:cNvSpPr/>
            <p:nvPr/>
          </p:nvSpPr>
          <p:spPr bwMode="gray">
            <a:xfrm>
              <a:off x="1691856" y="5441211"/>
              <a:ext cx="4608000" cy="1441782"/>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地域</a:t>
              </a:r>
              <a:r>
                <a:rPr lang="ja-JP" altLang="en-US" sz="1000" b="1" dirty="0"/>
                <a:t>の実情に</a:t>
              </a:r>
              <a:r>
                <a:rPr lang="ja-JP" altLang="en-US" sz="1000" b="1" dirty="0" smtClean="0"/>
                <a:t>応じた治安・地域風俗環境対策</a:t>
              </a:r>
              <a:r>
                <a:rPr lang="ja-JP" altLang="en-US" sz="1000" b="1" dirty="0"/>
                <a:t>の</a:t>
              </a:r>
              <a:r>
                <a:rPr lang="ja-JP" altLang="en-US" sz="1000" b="1" dirty="0" smtClean="0"/>
                <a:t>実施</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治安</a:t>
              </a:r>
              <a:r>
                <a:rPr lang="ja-JP" altLang="en-US" sz="1000" dirty="0"/>
                <a:t>の確保のための厳正な取締り</a:t>
              </a:r>
            </a:p>
            <a:p>
              <a:pPr marL="357188" indent="-174625" algn="just">
                <a:spcBef>
                  <a:spcPts val="600"/>
                </a:spcBef>
                <a:buFont typeface="Wingdings" panose="05000000000000000000" pitchFamily="2" charset="2"/>
                <a:buChar char="Ø"/>
              </a:pPr>
              <a:r>
                <a:rPr lang="ja-JP" altLang="en-US" sz="1000" dirty="0"/>
                <a:t>地域の善良な風俗環境の保持のための行政的措置及び取締り</a:t>
              </a:r>
            </a:p>
            <a:p>
              <a:pPr marL="357188" indent="-174625" algn="just">
                <a:spcBef>
                  <a:spcPts val="600"/>
                </a:spcBef>
                <a:buFont typeface="Wingdings" panose="05000000000000000000" pitchFamily="2" charset="2"/>
                <a:buChar char="Ø"/>
              </a:pPr>
              <a:r>
                <a:rPr lang="ja-JP" altLang="en-US" sz="1000" dirty="0"/>
                <a:t>防犯・警備体制</a:t>
              </a:r>
              <a:r>
                <a:rPr lang="ja-JP" altLang="en-US" sz="1000" dirty="0" smtClean="0"/>
                <a:t>等ＩＲ事</a:t>
              </a:r>
              <a:r>
                <a:rPr lang="ja-JP" altLang="en-US" sz="1000" dirty="0"/>
                <a:t>業者への</a:t>
              </a:r>
              <a:r>
                <a:rPr lang="ja-JP" altLang="en-US" sz="1000" dirty="0" smtClean="0"/>
                <a:t>指導</a:t>
              </a:r>
              <a:endParaRPr lang="ja-JP" altLang="en-US" sz="1000" dirty="0"/>
            </a:p>
          </p:txBody>
        </p:sp>
      </p:grpSp>
      <p:grpSp>
        <p:nvGrpSpPr>
          <p:cNvPr id="41" name="グループ化 40"/>
          <p:cNvGrpSpPr/>
          <p:nvPr/>
        </p:nvGrpSpPr>
        <p:grpSpPr>
          <a:xfrm>
            <a:off x="480480" y="2056694"/>
            <a:ext cx="5760000" cy="291258"/>
            <a:chOff x="539856" y="1992621"/>
            <a:chExt cx="5760000" cy="288000"/>
          </a:xfrm>
        </p:grpSpPr>
        <p:sp>
          <p:nvSpPr>
            <p:cNvPr id="42" name="正方形/長方形 41"/>
            <p:cNvSpPr/>
            <p:nvPr/>
          </p:nvSpPr>
          <p:spPr bwMode="gray">
            <a:xfrm>
              <a:off x="539856" y="1992621"/>
              <a:ext cx="1080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実施主体</a:t>
              </a:r>
            </a:p>
          </p:txBody>
        </p:sp>
        <p:sp>
          <p:nvSpPr>
            <p:cNvPr id="43" name="正方形/長方形 42"/>
            <p:cNvSpPr/>
            <p:nvPr/>
          </p:nvSpPr>
          <p:spPr bwMode="gray">
            <a:xfrm>
              <a:off x="1691856" y="1992621"/>
              <a:ext cx="4608000" cy="288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主な役割</a:t>
              </a:r>
            </a:p>
          </p:txBody>
        </p:sp>
      </p:grpSp>
      <p:grpSp>
        <p:nvGrpSpPr>
          <p:cNvPr id="21" name="グループ化 20"/>
          <p:cNvGrpSpPr/>
          <p:nvPr/>
        </p:nvGrpSpPr>
        <p:grpSpPr>
          <a:xfrm>
            <a:off x="471480" y="6605582"/>
            <a:ext cx="5760000" cy="1994401"/>
            <a:chOff x="539856" y="6956725"/>
            <a:chExt cx="5760000" cy="1351153"/>
          </a:xfrm>
        </p:grpSpPr>
        <p:sp>
          <p:nvSpPr>
            <p:cNvPr id="22" name="正方形/長方形 21"/>
            <p:cNvSpPr/>
            <p:nvPr/>
          </p:nvSpPr>
          <p:spPr bwMode="gray">
            <a:xfrm>
              <a:off x="539856" y="6956725"/>
              <a:ext cx="1080000" cy="1351152"/>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ＩＲ事業者</a:t>
              </a:r>
            </a:p>
          </p:txBody>
        </p:sp>
        <p:sp>
          <p:nvSpPr>
            <p:cNvPr id="23" name="正方形/長方形 22"/>
            <p:cNvSpPr/>
            <p:nvPr/>
          </p:nvSpPr>
          <p:spPr bwMode="gray">
            <a:xfrm>
              <a:off x="1691856" y="6956725"/>
              <a:ext cx="4608000" cy="1351153"/>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000" b="1" dirty="0" smtClean="0"/>
                <a:t>犯罪</a:t>
              </a:r>
              <a:r>
                <a:rPr lang="ja-JP" altLang="en-US" sz="1000" b="1" dirty="0"/>
                <a:t>の未然防止</a:t>
              </a:r>
              <a:r>
                <a:rPr lang="ja-JP" altLang="en-US" sz="1000" b="1" dirty="0" smtClean="0"/>
                <a:t>や地域の善良</a:t>
              </a:r>
              <a:r>
                <a:rPr lang="ja-JP" altLang="en-US" sz="1000" b="1" dirty="0"/>
                <a:t>な風俗環境保持のため</a:t>
              </a:r>
              <a:r>
                <a:rPr lang="ja-JP" altLang="en-US" sz="1000" b="1" dirty="0" smtClean="0"/>
                <a:t>の法令の遵守及び自主的な取組み</a:t>
              </a:r>
              <a:endParaRPr lang="ja-JP" altLang="en-US" sz="1000" b="1" dirty="0"/>
            </a:p>
            <a:p>
              <a:pPr marL="357188" indent="-174625" algn="just">
                <a:spcBef>
                  <a:spcPts val="600"/>
                </a:spcBef>
                <a:buFont typeface="Wingdings" panose="05000000000000000000" pitchFamily="2" charset="2"/>
                <a:buChar char="Ø"/>
              </a:pPr>
              <a:r>
                <a:rPr lang="ja-JP" altLang="en-US" sz="1000" dirty="0" smtClean="0"/>
                <a:t>ＩＲ整備法等法令の遵守</a:t>
              </a:r>
              <a:endParaRPr lang="en-US" altLang="ja-JP" sz="1000" dirty="0" smtClean="0"/>
            </a:p>
            <a:p>
              <a:pPr marL="357188" indent="-174625" algn="just">
                <a:spcBef>
                  <a:spcPts val="600"/>
                </a:spcBef>
                <a:buFont typeface="Wingdings" panose="05000000000000000000" pitchFamily="2" charset="2"/>
                <a:buChar char="Ø"/>
              </a:pPr>
              <a:r>
                <a:rPr lang="ja-JP" altLang="en-US" sz="1000" dirty="0" smtClean="0"/>
                <a:t>自主的</a:t>
              </a:r>
              <a:r>
                <a:rPr lang="ja-JP" altLang="en-US" sz="1000" dirty="0"/>
                <a:t>な防犯対策及び自主警備の徹底・体制の整備</a:t>
              </a:r>
            </a:p>
            <a:p>
              <a:pPr marL="357188" indent="-174625" algn="just">
                <a:spcBef>
                  <a:spcPts val="600"/>
                </a:spcBef>
                <a:buFont typeface="Wingdings" panose="05000000000000000000" pitchFamily="2" charset="2"/>
                <a:buChar char="Ø"/>
              </a:pPr>
              <a:r>
                <a:rPr lang="ja-JP" altLang="en-US" sz="1000" dirty="0"/>
                <a:t>自治体・警察との情報共有</a:t>
              </a:r>
            </a:p>
            <a:p>
              <a:pPr marL="357188" indent="-174625" algn="just">
                <a:spcBef>
                  <a:spcPts val="600"/>
                </a:spcBef>
                <a:buFont typeface="Wingdings" panose="05000000000000000000" pitchFamily="2" charset="2"/>
                <a:buChar char="Ø"/>
              </a:pPr>
              <a:r>
                <a:rPr lang="ja-JP" altLang="en-US" sz="1000" dirty="0"/>
                <a:t>警察への協力（施設の提供等）及び地域風俗環境維持に向けた</a:t>
              </a:r>
              <a:r>
                <a:rPr lang="ja-JP" altLang="en-US" sz="1000" dirty="0" smtClean="0"/>
                <a:t>協力</a:t>
              </a:r>
              <a:endParaRPr lang="ja-JP" altLang="en-US" sz="1000" dirty="0"/>
            </a:p>
          </p:txBody>
        </p:sp>
      </p:grpSp>
    </p:spTree>
    <p:extLst>
      <p:ext uri="{BB962C8B-B14F-4D97-AF65-F5344CB8AC3E}">
        <p14:creationId xmlns:p14="http://schemas.microsoft.com/office/powerpoint/2010/main" val="3765168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119" y="5682455"/>
            <a:ext cx="5230506" cy="3459776"/>
          </a:xfrm>
          <a:prstGeom prst="ellipse">
            <a:avLst/>
          </a:prstGeom>
          <a:ln>
            <a:noFill/>
          </a:ln>
          <a:effectLst>
            <a:softEdge rad="112500"/>
          </a:effectLst>
        </p:spPr>
      </p:pic>
      <p:sp>
        <p:nvSpPr>
          <p:cNvPr id="2" name="スライド番号プレースホルダー 1"/>
          <p:cNvSpPr>
            <a:spLocks noGrp="1"/>
          </p:cNvSpPr>
          <p:nvPr>
            <p:ph type="sldNum" sz="quarter" idx="10"/>
          </p:nvPr>
        </p:nvSpPr>
        <p:spPr>
          <a:xfrm>
            <a:off x="5074624" y="9446876"/>
            <a:ext cx="1600200" cy="235616"/>
          </a:xfrm>
        </p:spPr>
        <p:txBody>
          <a:bodyPr/>
          <a:lstStyle/>
          <a:p>
            <a:fld id="{2F5FFCC2-724E-4DD4-AEC6-56C0720B265A}" type="slidenum">
              <a:rPr lang="ja-JP" altLang="en-US" smtClean="0">
                <a:solidFill>
                  <a:prstClr val="black"/>
                </a:solidFill>
              </a:rPr>
              <a:pPr/>
              <a:t>52</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4" name="タイトル 3"/>
          <p:cNvSpPr>
            <a:spLocks noGrp="1"/>
          </p:cNvSpPr>
          <p:nvPr>
            <p:ph type="title"/>
          </p:nvPr>
        </p:nvSpPr>
        <p:spPr/>
        <p:txBody>
          <a:bodyPr/>
          <a:lstStyle/>
          <a:p>
            <a:endParaRPr kumimoji="1" lang="ja-JP" altLang="en-US" dirty="0"/>
          </a:p>
        </p:txBody>
      </p:sp>
      <p:sp>
        <p:nvSpPr>
          <p:cNvPr id="5" name="正方形/長方形 4"/>
          <p:cNvSpPr/>
          <p:nvPr/>
        </p:nvSpPr>
        <p:spPr bwMode="gray">
          <a:xfrm>
            <a:off x="207264" y="1510235"/>
            <a:ext cx="5958000" cy="48374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87312">
              <a:spcBef>
                <a:spcPts val="1056"/>
              </a:spcBef>
            </a:pPr>
            <a:r>
              <a:rPr lang="ja-JP" altLang="en-US" sz="1100" b="1" dirty="0" smtClean="0"/>
              <a:t>②　基本的な考え方</a:t>
            </a: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357188" indent="-174625">
              <a:spcBef>
                <a:spcPts val="1056"/>
              </a:spcBef>
              <a:buFont typeface="Wingdings" panose="05000000000000000000" pitchFamily="2" charset="2"/>
              <a:buChar char="n"/>
            </a:pPr>
            <a:endParaRPr lang="en-US" altLang="ja-JP" sz="1100" b="1" dirty="0"/>
          </a:p>
          <a:p>
            <a:pPr marL="357188" indent="-174625">
              <a:spcBef>
                <a:spcPts val="1056"/>
              </a:spcBef>
              <a:buFont typeface="Wingdings" panose="05000000000000000000" pitchFamily="2" charset="2"/>
              <a:buChar char="n"/>
            </a:pPr>
            <a:endParaRPr lang="en-US" altLang="ja-JP" sz="1100" b="1" dirty="0" smtClean="0"/>
          </a:p>
          <a:p>
            <a:pPr marL="182563">
              <a:spcBef>
                <a:spcPts val="1056"/>
              </a:spcBef>
            </a:pPr>
            <a:endParaRPr lang="en-US" altLang="ja-JP" sz="1100" dirty="0" smtClean="0"/>
          </a:p>
          <a:p>
            <a:pPr marL="182563">
              <a:spcBef>
                <a:spcPts val="1056"/>
              </a:spcBef>
            </a:pPr>
            <a:endParaRPr lang="en-US" altLang="ja-JP" sz="1100" dirty="0"/>
          </a:p>
          <a:p>
            <a:pPr marL="182563">
              <a:spcBef>
                <a:spcPts val="1056"/>
              </a:spcBef>
            </a:pPr>
            <a:endParaRPr lang="en-US" altLang="ja-JP" sz="1100" dirty="0" smtClean="0"/>
          </a:p>
        </p:txBody>
      </p:sp>
      <p:sp>
        <p:nvSpPr>
          <p:cNvPr id="6" name="正方形/長方形 5"/>
          <p:cNvSpPr/>
          <p:nvPr/>
        </p:nvSpPr>
        <p:spPr bwMode="gray">
          <a:xfrm>
            <a:off x="512551" y="1787206"/>
            <a:ext cx="5713056" cy="176444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57175" indent="-171450" algn="just">
              <a:spcBef>
                <a:spcPts val="1056"/>
              </a:spcBef>
              <a:buFont typeface="Wingdings" panose="05000000000000000000" pitchFamily="2" charset="2"/>
              <a:buChar char="n"/>
            </a:pPr>
            <a:r>
              <a:rPr lang="ja-JP" altLang="en-US" sz="1000" dirty="0" smtClean="0"/>
              <a:t>ＩＲ開業後</a:t>
            </a:r>
            <a:r>
              <a:rPr lang="ja-JP" altLang="en-US" sz="1000" dirty="0"/>
              <a:t>、国内外</a:t>
            </a:r>
            <a:r>
              <a:rPr lang="ja-JP" altLang="en-US" sz="1000" dirty="0" smtClean="0"/>
              <a:t>からの観光客</a:t>
            </a:r>
            <a:r>
              <a:rPr lang="ja-JP" altLang="en-US" sz="1000" dirty="0"/>
              <a:t>の増加に伴い、犯罪件数の増加等治安・地域風俗環境</a:t>
            </a:r>
            <a:r>
              <a:rPr lang="ja-JP" altLang="en-US" sz="1000" dirty="0" smtClean="0"/>
              <a:t>の悪化を</a:t>
            </a:r>
            <a:r>
              <a:rPr lang="en-US" altLang="ja-JP" sz="1000" dirty="0" smtClean="0"/>
              <a:t/>
            </a:r>
            <a:br>
              <a:rPr lang="en-US" altLang="ja-JP" sz="1000" dirty="0" smtClean="0"/>
            </a:br>
            <a:r>
              <a:rPr lang="ja-JP" altLang="en-US" sz="1000" dirty="0" smtClean="0"/>
              <a:t>懸念</a:t>
            </a:r>
            <a:r>
              <a:rPr lang="ja-JP" altLang="en-US" sz="1000" dirty="0"/>
              <a:t>する声もある。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ため</a:t>
            </a:r>
            <a:r>
              <a:rPr lang="ja-JP" altLang="en-US" sz="1000" dirty="0" smtClean="0"/>
              <a:t>、ＩＲ事</a:t>
            </a:r>
            <a:r>
              <a:rPr lang="ja-JP" altLang="en-US" sz="1000" dirty="0"/>
              <a:t>業者、警察、自治体は、相互に緊密な連携を図りつつ、各々がその役割を</a:t>
            </a:r>
            <a:r>
              <a:rPr lang="ja-JP" altLang="en-US" sz="1000" dirty="0" smtClean="0"/>
              <a:t>果たすことにより</a:t>
            </a:r>
            <a:r>
              <a:rPr lang="ja-JP" altLang="en-US" sz="1000" dirty="0"/>
              <a:t>、良好な治安の確保及び善良な地域風俗環境</a:t>
            </a:r>
            <a:r>
              <a:rPr lang="ja-JP" altLang="en-US" sz="1000" dirty="0" smtClean="0"/>
              <a:t>を</a:t>
            </a:r>
            <a:r>
              <a:rPr lang="ja-JP" altLang="en-US" sz="1000" dirty="0"/>
              <a:t>保持</a:t>
            </a:r>
            <a:r>
              <a:rPr lang="ja-JP" altLang="en-US" sz="1000" dirty="0" smtClean="0"/>
              <a:t>するため万全の取組み</a:t>
            </a:r>
            <a:r>
              <a:rPr lang="ja-JP" altLang="en-US" sz="1000" dirty="0"/>
              <a:t>を</a:t>
            </a:r>
            <a:r>
              <a:rPr lang="ja-JP" altLang="en-US" sz="1000" dirty="0" smtClean="0"/>
              <a:t>実施していく　必要</a:t>
            </a:r>
            <a:r>
              <a:rPr lang="ja-JP" altLang="en-US" sz="1000" dirty="0"/>
              <a:t>がある。</a:t>
            </a:r>
          </a:p>
          <a:p>
            <a:pPr marL="257175" indent="-171450" algn="just">
              <a:spcBef>
                <a:spcPts val="1056"/>
              </a:spcBef>
              <a:buFont typeface="Wingdings" panose="05000000000000000000" pitchFamily="2" charset="2"/>
              <a:buChar char="n"/>
            </a:pPr>
            <a:r>
              <a:rPr lang="ja-JP" altLang="en-US" sz="1000" dirty="0" smtClean="0"/>
              <a:t>この</a:t>
            </a:r>
            <a:r>
              <a:rPr lang="ja-JP" altLang="en-US" sz="1000" dirty="0"/>
              <a:t>ことから、府市においては、警察官の増員</a:t>
            </a:r>
            <a:r>
              <a:rPr lang="ja-JP" altLang="en-US" sz="1000" dirty="0" smtClean="0"/>
              <a:t>や、夢洲における</a:t>
            </a:r>
            <a:r>
              <a:rPr lang="ja-JP" altLang="en-US" sz="1000" dirty="0" smtClean="0">
                <a:solidFill>
                  <a:prstClr val="black"/>
                </a:solidFill>
              </a:rPr>
              <a:t>警察</a:t>
            </a:r>
            <a:r>
              <a:rPr lang="ja-JP" altLang="en-US" sz="1000" dirty="0">
                <a:solidFill>
                  <a:prstClr val="black"/>
                </a:solidFill>
              </a:rPr>
              <a:t>署</a:t>
            </a:r>
            <a:r>
              <a:rPr lang="ja-JP" altLang="en-US" sz="1000" dirty="0" smtClean="0">
                <a:solidFill>
                  <a:prstClr val="black"/>
                </a:solidFill>
              </a:rPr>
              <a:t>等警察施設・交通安全施設の設置など、</a:t>
            </a:r>
            <a:r>
              <a:rPr lang="ja-JP" altLang="en-US" sz="1000" dirty="0" smtClean="0"/>
              <a:t>警察力</a:t>
            </a:r>
            <a:r>
              <a:rPr lang="ja-JP" altLang="en-US" sz="1000" dirty="0"/>
              <a:t>の強化を図るとともに、地域防犯を推進し、</a:t>
            </a:r>
            <a:r>
              <a:rPr lang="ja-JP" altLang="en-US" sz="1000" dirty="0" smtClean="0"/>
              <a:t>さらにＩＲ事</a:t>
            </a:r>
            <a:r>
              <a:rPr lang="ja-JP" altLang="en-US" sz="1000" dirty="0"/>
              <a:t>業者に</a:t>
            </a:r>
            <a:r>
              <a:rPr lang="ja-JP" altLang="en-US" sz="1000" dirty="0" smtClean="0"/>
              <a:t>おいて自主的かつ　万全</a:t>
            </a:r>
            <a:r>
              <a:rPr lang="ja-JP" altLang="en-US" sz="1000" dirty="0"/>
              <a:t>の防犯・警備対策を講じさせるための枠組みを構築する</a:t>
            </a:r>
            <a:r>
              <a:rPr lang="ja-JP" altLang="en-US" sz="1000" dirty="0" smtClean="0"/>
              <a:t>。</a:t>
            </a:r>
            <a:endParaRPr lang="en-US" altLang="ja-JP" sz="1000" dirty="0"/>
          </a:p>
        </p:txBody>
      </p:sp>
      <p:sp>
        <p:nvSpPr>
          <p:cNvPr id="7" name="正方形/長方形 6"/>
          <p:cNvSpPr/>
          <p:nvPr/>
        </p:nvSpPr>
        <p:spPr bwMode="gray">
          <a:xfrm>
            <a:off x="1012021"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大阪府警</a:t>
            </a:r>
          </a:p>
        </p:txBody>
      </p:sp>
      <p:sp>
        <p:nvSpPr>
          <p:cNvPr id="8" name="正方形/長方形 7"/>
          <p:cNvSpPr/>
          <p:nvPr/>
        </p:nvSpPr>
        <p:spPr bwMode="gray">
          <a:xfrm>
            <a:off x="2778838"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大阪府</a:t>
            </a:r>
            <a:endParaRPr kumimoji="1" lang="en-US" altLang="ja-JP" sz="1200" dirty="0" smtClean="0"/>
          </a:p>
          <a:p>
            <a:pPr algn="ctr">
              <a:buFont typeface="Wingdings 2" pitchFamily="18" charset="2"/>
              <a:buNone/>
            </a:pPr>
            <a:r>
              <a:rPr lang="ja-JP" altLang="en-US" sz="1200" dirty="0"/>
              <a:t>大阪市</a:t>
            </a:r>
            <a:endParaRPr kumimoji="1" lang="ja-JP" altLang="en-US" sz="1200" dirty="0" smtClean="0"/>
          </a:p>
        </p:txBody>
      </p:sp>
      <p:sp>
        <p:nvSpPr>
          <p:cNvPr id="9" name="正方形/長方形 8"/>
          <p:cNvSpPr/>
          <p:nvPr/>
        </p:nvSpPr>
        <p:spPr bwMode="gray">
          <a:xfrm>
            <a:off x="4545655" y="3695873"/>
            <a:ext cx="1329069" cy="597136"/>
          </a:xfrm>
          <a:prstGeom prst="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1200" dirty="0" smtClean="0"/>
              <a:t>IR</a:t>
            </a:r>
            <a:r>
              <a:rPr kumimoji="1" lang="ja-JP" altLang="en-US" sz="1200" dirty="0" smtClean="0"/>
              <a:t>事業者</a:t>
            </a:r>
          </a:p>
        </p:txBody>
      </p:sp>
      <p:cxnSp>
        <p:nvCxnSpPr>
          <p:cNvPr id="11" name="直線コネクタ 10"/>
          <p:cNvCxnSpPr>
            <a:stCxn id="7" idx="2"/>
          </p:cNvCxnSpPr>
          <p:nvPr/>
        </p:nvCxnSpPr>
        <p:spPr>
          <a:xfrm>
            <a:off x="1676556" y="4293009"/>
            <a:ext cx="0" cy="41888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8" idx="2"/>
          </p:cNvCxnSpPr>
          <p:nvPr/>
        </p:nvCxnSpPr>
        <p:spPr>
          <a:xfrm flipH="1">
            <a:off x="3443372" y="4293009"/>
            <a:ext cx="1" cy="38529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9" idx="2"/>
          </p:cNvCxnSpPr>
          <p:nvPr/>
        </p:nvCxnSpPr>
        <p:spPr>
          <a:xfrm flipH="1">
            <a:off x="5210188" y="4293009"/>
            <a:ext cx="2" cy="43355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676555" y="4711893"/>
            <a:ext cx="353363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bwMode="gray">
          <a:xfrm>
            <a:off x="2649436" y="4642704"/>
            <a:ext cx="1658678"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200" dirty="0" smtClean="0"/>
              <a:t>緊密な連携</a:t>
            </a:r>
          </a:p>
        </p:txBody>
      </p:sp>
      <p:sp>
        <p:nvSpPr>
          <p:cNvPr id="18" name="フローチャート: 組合せ 17"/>
          <p:cNvSpPr/>
          <p:nvPr/>
        </p:nvSpPr>
        <p:spPr bwMode="gray">
          <a:xfrm>
            <a:off x="3237712" y="4958700"/>
            <a:ext cx="481970" cy="166795"/>
          </a:xfrm>
          <a:prstGeom prst="flowChartMerge">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9" name="角丸四角形 18"/>
          <p:cNvSpPr/>
          <p:nvPr/>
        </p:nvSpPr>
        <p:spPr bwMode="gray">
          <a:xfrm>
            <a:off x="1771927" y="5172485"/>
            <a:ext cx="3474835" cy="271372"/>
          </a:xfrm>
          <a:prstGeom prst="roundRect">
            <a:avLst/>
          </a:prstGeom>
          <a:solidFill>
            <a:srgbClr val="9DD4CF"/>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200" dirty="0"/>
              <a:t>良好</a:t>
            </a:r>
            <a:r>
              <a:rPr lang="ja-JP" altLang="en-US" sz="1200" dirty="0" smtClean="0"/>
              <a:t>な</a:t>
            </a:r>
            <a:r>
              <a:rPr lang="ja-JP" altLang="en-US" sz="1200" dirty="0"/>
              <a:t>治安</a:t>
            </a:r>
            <a:r>
              <a:rPr lang="ja-JP" altLang="en-US" sz="1200" dirty="0" smtClean="0"/>
              <a:t>の確保・善良な地域風俗環境の保持</a:t>
            </a:r>
            <a:endParaRPr kumimoji="1" lang="ja-JP" altLang="en-US" sz="1200" dirty="0" smtClean="0"/>
          </a:p>
        </p:txBody>
      </p:sp>
      <p:sp>
        <p:nvSpPr>
          <p:cNvPr id="14" name="角丸四角形 13"/>
          <p:cNvSpPr/>
          <p:nvPr/>
        </p:nvSpPr>
        <p:spPr bwMode="gray">
          <a:xfrm>
            <a:off x="828119" y="57749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a:solidFill>
                  <a:prstClr val="black"/>
                </a:solidFill>
                <a:latin typeface="+mn-ea"/>
              </a:rPr>
              <a:t>組織犯罪対策</a:t>
            </a:r>
            <a:r>
              <a:rPr lang="en-US" altLang="ja-JP" sz="1100" dirty="0">
                <a:solidFill>
                  <a:prstClr val="black"/>
                </a:solidFill>
                <a:latin typeface="+mn-ea"/>
              </a:rPr>
              <a:t/>
            </a:r>
            <a:br>
              <a:rPr lang="en-US" altLang="ja-JP" sz="1100" dirty="0">
                <a:solidFill>
                  <a:prstClr val="black"/>
                </a:solidFill>
                <a:latin typeface="+mn-ea"/>
              </a:rPr>
            </a:br>
            <a:r>
              <a:rPr lang="ja-JP" altLang="en-US" sz="1100" dirty="0">
                <a:solidFill>
                  <a:prstClr val="black"/>
                </a:solidFill>
                <a:latin typeface="+mn-ea"/>
              </a:rPr>
              <a:t>（犯罪収益対策）</a:t>
            </a:r>
            <a:endParaRPr lang="en-US" altLang="ja-JP" sz="1100" dirty="0">
              <a:solidFill>
                <a:prstClr val="black"/>
              </a:solidFill>
              <a:latin typeface="+mn-ea"/>
            </a:endParaRPr>
          </a:p>
        </p:txBody>
      </p:sp>
      <p:sp>
        <p:nvSpPr>
          <p:cNvPr id="24" name="角丸四角形 23"/>
          <p:cNvSpPr/>
          <p:nvPr/>
        </p:nvSpPr>
        <p:spPr bwMode="gray">
          <a:xfrm>
            <a:off x="290800" y="6675491"/>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暴力団等反社会的</a:t>
            </a:r>
            <a:endParaRPr lang="en-US" altLang="ja-JP" sz="1100" dirty="0" smtClean="0">
              <a:solidFill>
                <a:prstClr val="black"/>
              </a:solidFill>
              <a:latin typeface="+mn-ea"/>
            </a:endParaRPr>
          </a:p>
          <a:p>
            <a:pPr algn="ctr"/>
            <a:r>
              <a:rPr lang="ja-JP" altLang="en-US" sz="1100" dirty="0" smtClean="0">
                <a:solidFill>
                  <a:prstClr val="black"/>
                </a:solidFill>
                <a:latin typeface="+mn-ea"/>
              </a:rPr>
              <a:t>勢力対策</a:t>
            </a:r>
            <a:endParaRPr lang="en-US" altLang="ja-JP" sz="1100" dirty="0">
              <a:solidFill>
                <a:prstClr val="black"/>
              </a:solidFill>
              <a:latin typeface="+mn-ea"/>
            </a:endParaRPr>
          </a:p>
        </p:txBody>
      </p:sp>
      <p:sp>
        <p:nvSpPr>
          <p:cNvPr id="25" name="角丸四角形 24"/>
          <p:cNvSpPr/>
          <p:nvPr/>
        </p:nvSpPr>
        <p:spPr bwMode="gray">
          <a:xfrm>
            <a:off x="512551" y="760929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国際テロ対策</a:t>
            </a:r>
            <a:endParaRPr lang="en-US" altLang="ja-JP" sz="1100" dirty="0">
              <a:solidFill>
                <a:prstClr val="black"/>
              </a:solidFill>
              <a:latin typeface="+mn-ea"/>
            </a:endParaRPr>
          </a:p>
        </p:txBody>
      </p:sp>
      <p:sp>
        <p:nvSpPr>
          <p:cNvPr id="26" name="角丸四角形 25"/>
          <p:cNvSpPr/>
          <p:nvPr/>
        </p:nvSpPr>
        <p:spPr bwMode="gray">
          <a:xfrm>
            <a:off x="1315162" y="8519304"/>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犯罪抑止対策</a:t>
            </a:r>
            <a:endParaRPr lang="en-US" altLang="ja-JP" sz="1100" dirty="0">
              <a:solidFill>
                <a:prstClr val="black"/>
              </a:solidFill>
              <a:latin typeface="+mn-ea"/>
            </a:endParaRPr>
          </a:p>
        </p:txBody>
      </p:sp>
      <p:sp>
        <p:nvSpPr>
          <p:cNvPr id="27" name="角丸四角形 26"/>
          <p:cNvSpPr/>
          <p:nvPr/>
        </p:nvSpPr>
        <p:spPr bwMode="gray">
          <a:xfrm>
            <a:off x="4269501" y="5767060"/>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地域風俗環境対策</a:t>
            </a:r>
            <a:endParaRPr lang="en-US" altLang="ja-JP" sz="1100" dirty="0">
              <a:solidFill>
                <a:prstClr val="black"/>
              </a:solidFill>
              <a:latin typeface="+mn-ea"/>
            </a:endParaRPr>
          </a:p>
        </p:txBody>
      </p:sp>
      <p:sp>
        <p:nvSpPr>
          <p:cNvPr id="29" name="角丸四角形 28"/>
          <p:cNvSpPr/>
          <p:nvPr/>
        </p:nvSpPr>
        <p:spPr bwMode="gray">
          <a:xfrm>
            <a:off x="3915233" y="8516612"/>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ＩＲ施設周辺の交通対策</a:t>
            </a:r>
            <a:endParaRPr lang="en-US" altLang="ja-JP" sz="1100" dirty="0">
              <a:solidFill>
                <a:prstClr val="black"/>
              </a:solidFill>
              <a:latin typeface="+mn-ea"/>
            </a:endParaRPr>
          </a:p>
        </p:txBody>
      </p:sp>
      <p:sp>
        <p:nvSpPr>
          <p:cNvPr id="30" name="角丸四角形 29"/>
          <p:cNvSpPr/>
          <p:nvPr/>
        </p:nvSpPr>
        <p:spPr bwMode="gray">
          <a:xfrm>
            <a:off x="4807027" y="7627116"/>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青少年対策</a:t>
            </a:r>
            <a:endParaRPr lang="en-US" altLang="ja-JP" sz="1100" dirty="0">
              <a:solidFill>
                <a:prstClr val="black"/>
              </a:solidFill>
              <a:latin typeface="+mn-ea"/>
            </a:endParaRPr>
          </a:p>
        </p:txBody>
      </p:sp>
      <p:sp>
        <p:nvSpPr>
          <p:cNvPr id="31" name="角丸四角形 30"/>
          <p:cNvSpPr/>
          <p:nvPr/>
        </p:nvSpPr>
        <p:spPr bwMode="gray">
          <a:xfrm>
            <a:off x="5119251" y="6671225"/>
            <a:ext cx="1605223" cy="430846"/>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dirty="0" smtClean="0">
                <a:solidFill>
                  <a:prstClr val="black"/>
                </a:solidFill>
                <a:latin typeface="+mn-ea"/>
              </a:rPr>
              <a:t>来日外国人の</a:t>
            </a:r>
            <a:endParaRPr lang="en-US" altLang="ja-JP" sz="1100" dirty="0" smtClean="0">
              <a:solidFill>
                <a:prstClr val="black"/>
              </a:solidFill>
              <a:latin typeface="+mn-ea"/>
            </a:endParaRPr>
          </a:p>
          <a:p>
            <a:pPr algn="ctr"/>
            <a:r>
              <a:rPr lang="ja-JP" altLang="en-US" sz="1100" dirty="0" smtClean="0">
                <a:solidFill>
                  <a:prstClr val="black"/>
                </a:solidFill>
                <a:latin typeface="+mn-ea"/>
              </a:rPr>
              <a:t>増加に伴う対応</a:t>
            </a:r>
            <a:endParaRPr lang="en-US" altLang="ja-JP" sz="1100" dirty="0">
              <a:solidFill>
                <a:prstClr val="black"/>
              </a:solidFill>
              <a:latin typeface="+mn-ea"/>
            </a:endParaRPr>
          </a:p>
        </p:txBody>
      </p:sp>
      <p:pic>
        <p:nvPicPr>
          <p:cNvPr id="34" name="図 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270" y="8357123"/>
            <a:ext cx="1052576" cy="787348"/>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1027904" y="9151119"/>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84</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520456" y="8182140"/>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85</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196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53</a:t>
            </a:fld>
            <a:endParaRPr lang="ja-JP" altLang="en-US" dirty="0">
              <a:solidFill>
                <a:prstClr val="black"/>
              </a:solidFill>
            </a:endParaRPr>
          </a:p>
        </p:txBody>
      </p:sp>
      <p:sp>
        <p:nvSpPr>
          <p:cNvPr id="4" name="タイトル 3"/>
          <p:cNvSpPr>
            <a:spLocks noGrp="1"/>
          </p:cNvSpPr>
          <p:nvPr>
            <p:ph type="title"/>
          </p:nvPr>
        </p:nvSpPr>
        <p:spPr/>
        <p:txBody>
          <a:bodyPr/>
          <a:lstStyle/>
          <a:p>
            <a:r>
              <a:rPr kumimoji="1" lang="en-US" altLang="ja-JP" u="sng" dirty="0" smtClean="0"/>
              <a:t/>
            </a:r>
            <a:br>
              <a:rPr kumimoji="1" lang="en-US" altLang="ja-JP" u="sng" dirty="0" smtClean="0"/>
            </a:br>
            <a:endParaRPr kumimoji="1" lang="ja-JP" altLang="en-US" u="sng" dirty="0"/>
          </a:p>
        </p:txBody>
      </p:sp>
      <p:cxnSp>
        <p:nvCxnSpPr>
          <p:cNvPr id="16" name="直線コネクタ 15"/>
          <p:cNvCxnSpPr/>
          <p:nvPr/>
        </p:nvCxnSpPr>
        <p:spPr>
          <a:xfrm>
            <a:off x="450000" y="9390700"/>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bwMode="gray">
          <a:xfrm>
            <a:off x="1025242" y="834932"/>
            <a:ext cx="259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課題</a:t>
            </a:r>
          </a:p>
        </p:txBody>
      </p:sp>
      <p:sp>
        <p:nvSpPr>
          <p:cNvPr id="30" name="正方形/長方形 29"/>
          <p:cNvSpPr/>
          <p:nvPr/>
        </p:nvSpPr>
        <p:spPr bwMode="gray">
          <a:xfrm>
            <a:off x="3689242" y="834932"/>
            <a:ext cx="3096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大阪府・大阪市</a:t>
            </a:r>
          </a:p>
        </p:txBody>
      </p:sp>
      <p:sp>
        <p:nvSpPr>
          <p:cNvPr id="32" name="正方形/長方形 31"/>
          <p:cNvSpPr/>
          <p:nvPr/>
        </p:nvSpPr>
        <p:spPr bwMode="gray">
          <a:xfrm>
            <a:off x="593242" y="227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1</a:t>
            </a:r>
            <a:endParaRPr lang="ja-JP" altLang="en-US" sz="1100" b="1" dirty="0" smtClean="0">
              <a:solidFill>
                <a:prstClr val="black"/>
              </a:solidFill>
            </a:endParaRPr>
          </a:p>
        </p:txBody>
      </p:sp>
      <p:sp>
        <p:nvSpPr>
          <p:cNvPr id="33" name="正方形/長方形 32"/>
          <p:cNvSpPr/>
          <p:nvPr/>
        </p:nvSpPr>
        <p:spPr bwMode="gray">
          <a:xfrm>
            <a:off x="1025242" y="227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000" b="1" dirty="0">
                <a:solidFill>
                  <a:prstClr val="black"/>
                </a:solidFill>
              </a:rPr>
              <a:t>組織犯罪</a:t>
            </a:r>
            <a:r>
              <a:rPr lang="ja-JP" altLang="en-US" sz="1000" b="1" dirty="0" smtClean="0">
                <a:solidFill>
                  <a:prstClr val="black"/>
                </a:solidFill>
              </a:rPr>
              <a:t>対策</a:t>
            </a:r>
            <a:r>
              <a:rPr lang="en-US" altLang="ja-JP" sz="1000" b="1" dirty="0">
                <a:solidFill>
                  <a:prstClr val="black"/>
                </a:solidFill>
              </a:rPr>
              <a:t/>
            </a:r>
            <a:br>
              <a:rPr lang="en-US" altLang="ja-JP" sz="1000" b="1" dirty="0">
                <a:solidFill>
                  <a:prstClr val="black"/>
                </a:solidFill>
              </a:rPr>
            </a:br>
            <a:r>
              <a:rPr lang="ja-JP" altLang="en-US" sz="1000" b="1" dirty="0">
                <a:solidFill>
                  <a:prstClr val="black"/>
                </a:solidFill>
              </a:rPr>
              <a:t>（犯罪収益対策</a:t>
            </a:r>
            <a:r>
              <a:rPr lang="ja-JP" altLang="en-US" sz="1000" b="1" dirty="0" smtClean="0">
                <a:solidFill>
                  <a:prstClr val="black"/>
                </a:solidFill>
              </a:rPr>
              <a:t>）</a:t>
            </a:r>
            <a:endParaRPr lang="en-US" altLang="ja-JP" sz="1000" b="1" dirty="0" smtClean="0">
              <a:solidFill>
                <a:prstClr val="black"/>
              </a:solidFill>
            </a:endParaRPr>
          </a:p>
        </p:txBody>
      </p:sp>
      <p:sp>
        <p:nvSpPr>
          <p:cNvPr id="35" name="正方形/長方形 34"/>
          <p:cNvSpPr/>
          <p:nvPr/>
        </p:nvSpPr>
        <p:spPr bwMode="gray">
          <a:xfrm>
            <a:off x="3689242" y="227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ＩＲ事</a:t>
            </a:r>
            <a:r>
              <a:rPr lang="ja-JP" altLang="en-US" sz="1000" dirty="0">
                <a:solidFill>
                  <a:prstClr val="black"/>
                </a:solidFill>
              </a:rPr>
              <a:t>業者との情報共有の</a:t>
            </a:r>
            <a:r>
              <a:rPr lang="ja-JP" altLang="en-US" sz="1000" dirty="0" smtClean="0">
                <a:solidFill>
                  <a:prstClr val="black"/>
                </a:solidFill>
              </a:rPr>
              <a:t>徹底</a:t>
            </a:r>
            <a:endParaRPr lang="ja-JP" altLang="en-US" sz="1000" dirty="0">
              <a:solidFill>
                <a:prstClr val="black"/>
              </a:solidFill>
            </a:endParaRPr>
          </a:p>
        </p:txBody>
      </p:sp>
      <p:sp>
        <p:nvSpPr>
          <p:cNvPr id="23" name="正方形/長方形 22"/>
          <p:cNvSpPr/>
          <p:nvPr/>
        </p:nvSpPr>
        <p:spPr bwMode="gray">
          <a:xfrm>
            <a:off x="593242" y="3208182"/>
            <a:ext cx="360000" cy="468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2</a:t>
            </a:r>
            <a:endParaRPr lang="ja-JP" altLang="en-US" sz="1100" b="1" dirty="0" smtClean="0">
              <a:solidFill>
                <a:prstClr val="black"/>
              </a:solidFill>
            </a:endParaRPr>
          </a:p>
        </p:txBody>
      </p:sp>
      <p:sp>
        <p:nvSpPr>
          <p:cNvPr id="24" name="正方形/長方形 23"/>
          <p:cNvSpPr/>
          <p:nvPr/>
        </p:nvSpPr>
        <p:spPr bwMode="gray">
          <a:xfrm>
            <a:off x="1025242" y="3208182"/>
            <a:ext cx="2592000" cy="468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暴力団等反社会的</a:t>
            </a:r>
            <a:r>
              <a:rPr lang="ja-JP" altLang="en-US" sz="1000" b="1" dirty="0">
                <a:solidFill>
                  <a:prstClr val="black"/>
                </a:solidFill>
              </a:rPr>
              <a:t>勢力</a:t>
            </a:r>
            <a:r>
              <a:rPr lang="ja-JP" altLang="en-US" sz="1000" b="1" dirty="0" smtClean="0">
                <a:solidFill>
                  <a:prstClr val="black"/>
                </a:solidFill>
              </a:rPr>
              <a:t>対策</a:t>
            </a:r>
            <a:endParaRPr lang="ja-JP" altLang="en-US" sz="1000" b="1" dirty="0">
              <a:solidFill>
                <a:prstClr val="black"/>
              </a:solidFill>
            </a:endParaRPr>
          </a:p>
        </p:txBody>
      </p:sp>
      <p:sp>
        <p:nvSpPr>
          <p:cNvPr id="25" name="正方形/長方形 24"/>
          <p:cNvSpPr/>
          <p:nvPr/>
        </p:nvSpPr>
        <p:spPr bwMode="gray">
          <a:xfrm>
            <a:off x="3689242" y="3208182"/>
            <a:ext cx="3096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暴力団等反社会的勢力の排除活動</a:t>
            </a:r>
          </a:p>
        </p:txBody>
      </p:sp>
      <p:sp>
        <p:nvSpPr>
          <p:cNvPr id="27" name="正方形/長方形 26"/>
          <p:cNvSpPr/>
          <p:nvPr/>
        </p:nvSpPr>
        <p:spPr bwMode="gray">
          <a:xfrm>
            <a:off x="593242" y="3748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3</a:t>
            </a:r>
            <a:endParaRPr lang="ja-JP" altLang="en-US" sz="1100" b="1" dirty="0" smtClean="0">
              <a:solidFill>
                <a:prstClr val="black"/>
              </a:solidFill>
            </a:endParaRPr>
          </a:p>
        </p:txBody>
      </p:sp>
      <p:sp>
        <p:nvSpPr>
          <p:cNvPr id="31" name="正方形/長方形 30"/>
          <p:cNvSpPr/>
          <p:nvPr/>
        </p:nvSpPr>
        <p:spPr bwMode="gray">
          <a:xfrm>
            <a:off x="1025242" y="3748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国際テロ対策</a:t>
            </a:r>
          </a:p>
        </p:txBody>
      </p:sp>
      <p:sp>
        <p:nvSpPr>
          <p:cNvPr id="40" name="正方形/長方形 39"/>
          <p:cNvSpPr/>
          <p:nvPr/>
        </p:nvSpPr>
        <p:spPr bwMode="gray">
          <a:xfrm>
            <a:off x="3689242" y="3748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未然防止の取組みの強化（防犯カメラの設置等）</a:t>
            </a:r>
          </a:p>
        </p:txBody>
      </p:sp>
      <p:sp>
        <p:nvSpPr>
          <p:cNvPr id="42" name="正方形/長方形 41"/>
          <p:cNvSpPr/>
          <p:nvPr/>
        </p:nvSpPr>
        <p:spPr bwMode="gray">
          <a:xfrm>
            <a:off x="593242" y="4504182"/>
            <a:ext cx="360000" cy="1116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4</a:t>
            </a:r>
            <a:endParaRPr lang="ja-JP" altLang="en-US" sz="1100" b="1" dirty="0" smtClean="0">
              <a:solidFill>
                <a:prstClr val="black"/>
              </a:solidFill>
            </a:endParaRPr>
          </a:p>
        </p:txBody>
      </p:sp>
      <p:sp>
        <p:nvSpPr>
          <p:cNvPr id="43" name="正方形/長方形 42"/>
          <p:cNvSpPr/>
          <p:nvPr/>
        </p:nvSpPr>
        <p:spPr bwMode="gray">
          <a:xfrm>
            <a:off x="1025242" y="4504182"/>
            <a:ext cx="2592000" cy="1116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犯罪抑止対策</a:t>
            </a:r>
          </a:p>
        </p:txBody>
      </p:sp>
      <p:sp>
        <p:nvSpPr>
          <p:cNvPr id="44" name="正方形/長方形 43"/>
          <p:cNvSpPr/>
          <p:nvPr/>
        </p:nvSpPr>
        <p:spPr bwMode="gray">
          <a:xfrm>
            <a:off x="3689242" y="4504182"/>
            <a:ext cx="3096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サイバーセキュリティ対策の強化</a:t>
            </a:r>
          </a:p>
        </p:txBody>
      </p:sp>
      <p:sp>
        <p:nvSpPr>
          <p:cNvPr id="46" name="正方形/長方形 45"/>
          <p:cNvSpPr/>
          <p:nvPr/>
        </p:nvSpPr>
        <p:spPr bwMode="gray">
          <a:xfrm>
            <a:off x="593242" y="5692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5</a:t>
            </a:r>
            <a:endParaRPr lang="ja-JP" altLang="en-US" sz="1100" b="1" dirty="0" smtClean="0">
              <a:solidFill>
                <a:prstClr val="black"/>
              </a:solidFill>
            </a:endParaRPr>
          </a:p>
        </p:txBody>
      </p:sp>
      <p:sp>
        <p:nvSpPr>
          <p:cNvPr id="47" name="正方形/長方形 46"/>
          <p:cNvSpPr/>
          <p:nvPr/>
        </p:nvSpPr>
        <p:spPr bwMode="gray">
          <a:xfrm>
            <a:off x="1025242" y="5692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地域風俗環境対策</a:t>
            </a:r>
          </a:p>
        </p:txBody>
      </p:sp>
      <p:sp>
        <p:nvSpPr>
          <p:cNvPr id="48" name="正方形/長方形 47"/>
          <p:cNvSpPr/>
          <p:nvPr/>
        </p:nvSpPr>
        <p:spPr bwMode="gray">
          <a:xfrm>
            <a:off x="3689242" y="5692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巡回の実施</a:t>
            </a:r>
          </a:p>
          <a:p>
            <a:pPr marL="266700" indent="-171450" algn="just">
              <a:spcBef>
                <a:spcPts val="600"/>
              </a:spcBef>
              <a:buFont typeface="Arial" panose="020B0604020202020204" pitchFamily="34" charset="0"/>
              <a:buChar char="•"/>
            </a:pPr>
            <a:r>
              <a:rPr lang="ja-JP" altLang="en-US" sz="1000" dirty="0">
                <a:solidFill>
                  <a:prstClr val="black"/>
                </a:solidFill>
              </a:rPr>
              <a:t>防犯環境の整備（防犯カメラの設置等）</a:t>
            </a:r>
          </a:p>
          <a:p>
            <a:pPr marL="266700" indent="-171450" algn="just">
              <a:spcBef>
                <a:spcPts val="600"/>
              </a:spcBef>
              <a:buFont typeface="Arial" panose="020B0604020202020204" pitchFamily="34" charset="0"/>
              <a:buChar char="•"/>
            </a:pPr>
            <a:r>
              <a:rPr lang="ja-JP" altLang="en-US" sz="1000" dirty="0">
                <a:solidFill>
                  <a:prstClr val="black"/>
                </a:solidFill>
              </a:rPr>
              <a:t>地域連絡協議会の設置（自治体、府警、ＩＲ事業者等）</a:t>
            </a:r>
          </a:p>
        </p:txBody>
      </p:sp>
      <p:sp>
        <p:nvSpPr>
          <p:cNvPr id="50" name="正方形/長方形 49"/>
          <p:cNvSpPr/>
          <p:nvPr/>
        </p:nvSpPr>
        <p:spPr bwMode="gray">
          <a:xfrm>
            <a:off x="593242" y="6628182"/>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6</a:t>
            </a:r>
            <a:endParaRPr lang="ja-JP" altLang="en-US" sz="1100" b="1" dirty="0" smtClean="0">
              <a:solidFill>
                <a:prstClr val="black"/>
              </a:solidFill>
            </a:endParaRPr>
          </a:p>
        </p:txBody>
      </p:sp>
      <p:sp>
        <p:nvSpPr>
          <p:cNvPr id="51" name="正方形/長方形 50"/>
          <p:cNvSpPr/>
          <p:nvPr/>
        </p:nvSpPr>
        <p:spPr bwMode="gray">
          <a:xfrm>
            <a:off x="1025242" y="6628182"/>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来日外国人の増加に伴う対応</a:t>
            </a:r>
          </a:p>
        </p:txBody>
      </p:sp>
      <p:sp>
        <p:nvSpPr>
          <p:cNvPr id="52" name="正方形/長方形 51"/>
          <p:cNvSpPr/>
          <p:nvPr/>
        </p:nvSpPr>
        <p:spPr bwMode="gray">
          <a:xfrm>
            <a:off x="3689242" y="6628182"/>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通訳体制の強化</a:t>
            </a:r>
          </a:p>
          <a:p>
            <a:pPr marL="266700" indent="-171450" algn="just">
              <a:spcBef>
                <a:spcPts val="600"/>
              </a:spcBef>
              <a:buFont typeface="Arial" panose="020B0604020202020204" pitchFamily="34" charset="0"/>
              <a:buChar char="•"/>
            </a:pPr>
            <a:r>
              <a:rPr lang="ja-JP" altLang="en-US" sz="1000" dirty="0">
                <a:solidFill>
                  <a:prstClr val="black"/>
                </a:solidFill>
              </a:rPr>
              <a:t>保護（行旅病人、</a:t>
            </a:r>
            <a:r>
              <a:rPr lang="en-US" altLang="ja-JP" sz="1000" dirty="0">
                <a:solidFill>
                  <a:prstClr val="black"/>
                </a:solidFill>
              </a:rPr>
              <a:t>23</a:t>
            </a:r>
            <a:r>
              <a:rPr lang="ja-JP" altLang="en-US" sz="1000" dirty="0">
                <a:solidFill>
                  <a:prstClr val="black"/>
                </a:solidFill>
              </a:rPr>
              <a:t>条通報等）への適切な対応</a:t>
            </a:r>
          </a:p>
          <a:p>
            <a:pPr marL="266700" indent="-171450" algn="just">
              <a:spcBef>
                <a:spcPts val="600"/>
              </a:spcBef>
              <a:buFont typeface="Arial" panose="020B0604020202020204" pitchFamily="34" charset="0"/>
              <a:buChar char="•"/>
            </a:pPr>
            <a:r>
              <a:rPr lang="ja-JP" altLang="en-US" sz="1000" dirty="0">
                <a:solidFill>
                  <a:prstClr val="black"/>
                </a:solidFill>
              </a:rPr>
              <a:t>行政サービスの強化（多言語案内表示等）</a:t>
            </a:r>
          </a:p>
        </p:txBody>
      </p:sp>
      <p:sp>
        <p:nvSpPr>
          <p:cNvPr id="54" name="正方形/長方形 53"/>
          <p:cNvSpPr/>
          <p:nvPr/>
        </p:nvSpPr>
        <p:spPr bwMode="gray">
          <a:xfrm>
            <a:off x="593242" y="7564182"/>
            <a:ext cx="360000" cy="68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7</a:t>
            </a:r>
            <a:endParaRPr lang="ja-JP" altLang="en-US" sz="1100" b="1" dirty="0" smtClean="0">
              <a:solidFill>
                <a:prstClr val="black"/>
              </a:solidFill>
            </a:endParaRPr>
          </a:p>
        </p:txBody>
      </p:sp>
      <p:sp>
        <p:nvSpPr>
          <p:cNvPr id="55" name="正方形/長方形 54"/>
          <p:cNvSpPr/>
          <p:nvPr/>
        </p:nvSpPr>
        <p:spPr bwMode="gray">
          <a:xfrm>
            <a:off x="1025242" y="7564182"/>
            <a:ext cx="2592000" cy="68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青少年対策</a:t>
            </a:r>
          </a:p>
        </p:txBody>
      </p:sp>
      <p:sp>
        <p:nvSpPr>
          <p:cNvPr id="56" name="正方形/長方形 55"/>
          <p:cNvSpPr/>
          <p:nvPr/>
        </p:nvSpPr>
        <p:spPr bwMode="gray">
          <a:xfrm>
            <a:off x="3689242" y="7564182"/>
            <a:ext cx="3096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青少年の健全な成長を阻害する行為から保護する　ための対策の推進</a:t>
            </a:r>
          </a:p>
          <a:p>
            <a:pPr marL="266700" indent="-171450" algn="just">
              <a:spcBef>
                <a:spcPts val="600"/>
              </a:spcBef>
              <a:buFont typeface="Arial" panose="020B0604020202020204" pitchFamily="34" charset="0"/>
              <a:buChar char="•"/>
            </a:pPr>
            <a:r>
              <a:rPr lang="ja-JP" altLang="en-US" sz="1000" dirty="0">
                <a:solidFill>
                  <a:prstClr val="black"/>
                </a:solidFill>
              </a:rPr>
              <a:t>夜間巡回の実施</a:t>
            </a:r>
          </a:p>
        </p:txBody>
      </p:sp>
      <p:sp>
        <p:nvSpPr>
          <p:cNvPr id="58" name="正方形/長方形 57"/>
          <p:cNvSpPr/>
          <p:nvPr/>
        </p:nvSpPr>
        <p:spPr bwMode="gray">
          <a:xfrm>
            <a:off x="593242" y="8320181"/>
            <a:ext cx="360000" cy="864000"/>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en-US" altLang="ja-JP" sz="1100" b="1" dirty="0" smtClean="0">
                <a:solidFill>
                  <a:prstClr val="black"/>
                </a:solidFill>
              </a:rPr>
              <a:t>8</a:t>
            </a:r>
            <a:endParaRPr lang="ja-JP" altLang="en-US" sz="1100" b="1" dirty="0" smtClean="0">
              <a:solidFill>
                <a:prstClr val="black"/>
              </a:solidFill>
            </a:endParaRPr>
          </a:p>
        </p:txBody>
      </p:sp>
      <p:sp>
        <p:nvSpPr>
          <p:cNvPr id="59" name="正方形/長方形 58"/>
          <p:cNvSpPr/>
          <p:nvPr/>
        </p:nvSpPr>
        <p:spPr bwMode="gray">
          <a:xfrm>
            <a:off x="1025242" y="8320181"/>
            <a:ext cx="2592000" cy="864000"/>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a:solidFill>
                  <a:prstClr val="black"/>
                </a:solidFill>
              </a:rPr>
              <a:t>ＩＲ</a:t>
            </a:r>
            <a:r>
              <a:rPr lang="ja-JP" altLang="en-US" sz="1000" b="1" dirty="0" smtClean="0">
                <a:solidFill>
                  <a:prstClr val="black"/>
                </a:solidFill>
              </a:rPr>
              <a:t>施設周辺の交通対策</a:t>
            </a:r>
          </a:p>
        </p:txBody>
      </p:sp>
      <p:sp>
        <p:nvSpPr>
          <p:cNvPr id="60" name="正方形/長方形 59"/>
          <p:cNvSpPr/>
          <p:nvPr/>
        </p:nvSpPr>
        <p:spPr bwMode="gray">
          <a:xfrm>
            <a:off x="3689242" y="8320181"/>
            <a:ext cx="3096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交通安全施設の整備、道路交通環境の整備</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（府警と連携し策定）</a:t>
            </a:r>
          </a:p>
          <a:p>
            <a:pPr marL="266700" indent="-171450" algn="just">
              <a:spcBef>
                <a:spcPts val="600"/>
              </a:spcBef>
              <a:buFont typeface="Arial" panose="020B0604020202020204" pitchFamily="34" charset="0"/>
              <a:buChar char="•"/>
            </a:pPr>
            <a:r>
              <a:rPr lang="ja-JP" altLang="en-US" sz="1000" dirty="0">
                <a:solidFill>
                  <a:prstClr val="black"/>
                </a:solidFill>
              </a:rPr>
              <a:t>路線バス等公共輸送の確保</a:t>
            </a:r>
          </a:p>
          <a:p>
            <a:pPr marL="266700" indent="-171450" algn="just">
              <a:spcBef>
                <a:spcPts val="600"/>
              </a:spcBef>
              <a:buFont typeface="Arial" panose="020B0604020202020204" pitchFamily="34" charset="0"/>
              <a:buChar char="•"/>
            </a:pPr>
            <a:r>
              <a:rPr lang="ja-JP" altLang="en-US" sz="1000" dirty="0">
                <a:solidFill>
                  <a:prstClr val="black"/>
                </a:solidFill>
              </a:rPr>
              <a:t>アクセス道路の整備のための予算の確保</a:t>
            </a:r>
          </a:p>
        </p:txBody>
      </p:sp>
      <p:cxnSp>
        <p:nvCxnSpPr>
          <p:cNvPr id="36" name="直線コネクタ 35"/>
          <p:cNvCxnSpPr/>
          <p:nvPr/>
        </p:nvCxnSpPr>
        <p:spPr>
          <a:xfrm>
            <a:off x="450000" y="73988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216789" y="179062"/>
            <a:ext cx="6053779" cy="241980"/>
          </a:xfrm>
          <a:prstGeom prst="rect">
            <a:avLst/>
          </a:prstGeom>
          <a:noFill/>
        </p:spPr>
        <p:txBody>
          <a:bodyPr wrap="square" lIns="36000" tIns="36000" rIns="36000" bIns="36000" rtlCol="0" anchor="ctr" anchorCtr="0">
            <a:spAutoFit/>
          </a:bodyPr>
          <a:lstStyle/>
          <a:p>
            <a:r>
              <a:rPr lang="ja-JP" altLang="en-US" sz="1100" b="1" dirty="0" smtClean="0">
                <a:latin typeface="+mn-ea"/>
              </a:rPr>
              <a:t>３－３－３．</a:t>
            </a:r>
            <a:r>
              <a:rPr lang="ja-JP" altLang="en-US" sz="1100" b="1" dirty="0">
                <a:solidFill>
                  <a:prstClr val="black"/>
                </a:solidFill>
                <a:latin typeface="+mn-ea"/>
                <a:cs typeface="Meiryo UI" pitchFamily="50" charset="-128"/>
              </a:rPr>
              <a:t>想定</a:t>
            </a:r>
            <a:r>
              <a:rPr lang="ja-JP" altLang="en-US" sz="1100" b="1" dirty="0" smtClean="0">
                <a:solidFill>
                  <a:prstClr val="black"/>
                </a:solidFill>
                <a:latin typeface="+mn-ea"/>
                <a:cs typeface="Meiryo UI" pitchFamily="50" charset="-128"/>
              </a:rPr>
              <a:t>される取組み</a:t>
            </a:r>
            <a:endParaRPr lang="ja-JP" altLang="en-US" sz="1100" b="1" dirty="0">
              <a:solidFill>
                <a:prstClr val="black"/>
              </a:solidFill>
              <a:latin typeface="+mn-ea"/>
              <a:cs typeface="Meiryo UI" pitchFamily="50" charset="-128"/>
            </a:endParaRPr>
          </a:p>
        </p:txBody>
      </p:sp>
      <p:cxnSp>
        <p:nvCxnSpPr>
          <p:cNvPr id="39" name="直線コネクタ 38"/>
          <p:cNvCxnSpPr/>
          <p:nvPr/>
        </p:nvCxnSpPr>
        <p:spPr>
          <a:xfrm flipH="1">
            <a:off x="450000" y="729539"/>
            <a:ext cx="1" cy="866116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bwMode="gray">
          <a:xfrm>
            <a:off x="1025242" y="1171758"/>
            <a:ext cx="2592000" cy="1028424"/>
          </a:xfrm>
          <a:prstGeom prst="rect">
            <a:avLst/>
          </a:prstGeom>
          <a:solidFill>
            <a:schemeClr val="accent3">
              <a:lumMod val="20000"/>
              <a:lumOff val="80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black"/>
                </a:solidFill>
              </a:rPr>
              <a:t>総　　　論</a:t>
            </a:r>
            <a:endParaRPr lang="en-US" altLang="ja-JP" sz="1000" b="1" dirty="0" smtClean="0">
              <a:solidFill>
                <a:prstClr val="black"/>
              </a:solidFill>
            </a:endParaRPr>
          </a:p>
        </p:txBody>
      </p:sp>
      <p:sp>
        <p:nvSpPr>
          <p:cNvPr id="41" name="正方形/長方形 40"/>
          <p:cNvSpPr/>
          <p:nvPr/>
        </p:nvSpPr>
        <p:spPr bwMode="gray">
          <a:xfrm>
            <a:off x="3689242" y="1171758"/>
            <a:ext cx="3096000" cy="102842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地域の善良な風俗環境の保持のための行政的　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防犯、警備体制についてのＩＲ事業者への指導</a:t>
            </a:r>
            <a:endParaRPr lang="ja-JP" altLang="en-US" sz="1000" dirty="0">
              <a:solidFill>
                <a:prstClr val="black"/>
              </a:solidFill>
            </a:endParaRPr>
          </a:p>
        </p:txBody>
      </p:sp>
      <p:sp>
        <p:nvSpPr>
          <p:cNvPr id="45" name="正方形/長方形 44"/>
          <p:cNvSpPr/>
          <p:nvPr/>
        </p:nvSpPr>
        <p:spPr bwMode="gray">
          <a:xfrm>
            <a:off x="593242" y="1171758"/>
            <a:ext cx="360000" cy="1029702"/>
          </a:xfrm>
          <a:prstGeom prst="rect">
            <a:avLst/>
          </a:prstGeom>
          <a:solidFill>
            <a:schemeClr val="bg1">
              <a:lumMod val="8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prstClr val="black"/>
                </a:solidFill>
              </a:rPr>
              <a:t>０</a:t>
            </a:r>
            <a:endParaRPr lang="ja-JP" altLang="en-US" sz="1100" b="1" dirty="0" smtClean="0">
              <a:solidFill>
                <a:prstClr val="black"/>
              </a:solidFill>
            </a:endParaRPr>
          </a:p>
        </p:txBody>
      </p:sp>
      <p:sp>
        <p:nvSpPr>
          <p:cNvPr id="3" name="正方形/長方形 2"/>
          <p:cNvSpPr/>
          <p:nvPr/>
        </p:nvSpPr>
        <p:spPr>
          <a:xfrm>
            <a:off x="207264" y="347573"/>
            <a:ext cx="2145139" cy="369332"/>
          </a:xfrm>
          <a:prstGeom prst="rect">
            <a:avLst/>
          </a:prstGeom>
        </p:spPr>
        <p:txBody>
          <a:bodyPr wrap="none">
            <a:spAutoFit/>
          </a:bodyPr>
          <a:lstStyle/>
          <a:p>
            <a:r>
              <a:rPr lang="ja-JP" altLang="en-US" sz="1100" b="1" dirty="0">
                <a:latin typeface="ＭＳ Ｐゴシック" panose="020B0600070205080204" pitchFamily="50" charset="-128"/>
                <a:ea typeface="ＭＳ Ｐゴシック" panose="020B0600070205080204" pitchFamily="50" charset="-128"/>
              </a:rPr>
              <a:t>①課題と想定される取組み　</a:t>
            </a:r>
            <a:r>
              <a:rPr lang="ja-JP" altLang="en-US" sz="1200" b="1" dirty="0">
                <a:latin typeface="ＭＳ Ｐゴシック" panose="020B0600070205080204" pitchFamily="50" charset="-128"/>
                <a:ea typeface="ＭＳ Ｐゴシック" panose="020B0600070205080204" pitchFamily="50" charset="-128"/>
              </a:rPr>
              <a:t>　</a:t>
            </a:r>
            <a:r>
              <a:rPr lang="ja-JP" altLang="en-US" b="1" dirty="0">
                <a:latin typeface="ＭＳ Ｐゴシック" panose="020B0600070205080204" pitchFamily="50" charset="-128"/>
                <a:ea typeface="ＭＳ Ｐゴシック" panose="020B0600070205080204" pitchFamily="50" charset="-128"/>
              </a:rPr>
              <a:t>　</a:t>
            </a:r>
            <a:endParaRPr lang="ja-JP" altLang="en-US" dirty="0"/>
          </a:p>
        </p:txBody>
      </p:sp>
    </p:spTree>
    <p:extLst>
      <p:ext uri="{BB962C8B-B14F-4D97-AF65-F5344CB8AC3E}">
        <p14:creationId xmlns:p14="http://schemas.microsoft.com/office/powerpoint/2010/main" val="485001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54</a:t>
            </a:fld>
            <a:endParaRPr lang="ja-JP" altLang="en-US" dirty="0">
              <a:solidFill>
                <a:prstClr val="black"/>
              </a:solidFill>
            </a:endParaRPr>
          </a:p>
        </p:txBody>
      </p:sp>
      <p:cxnSp>
        <p:nvCxnSpPr>
          <p:cNvPr id="16" name="直線コネクタ 15"/>
          <p:cNvCxnSpPr/>
          <p:nvPr/>
        </p:nvCxnSpPr>
        <p:spPr>
          <a:xfrm>
            <a:off x="78298" y="9404472"/>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6486298" y="802227"/>
            <a:ext cx="3345" cy="860224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bwMode="gray">
          <a:xfrm>
            <a:off x="150298" y="844939"/>
            <a:ext cx="2952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大阪府警</a:t>
            </a:r>
          </a:p>
        </p:txBody>
      </p:sp>
      <p:sp>
        <p:nvSpPr>
          <p:cNvPr id="23" name="正方形/長方形 22"/>
          <p:cNvSpPr/>
          <p:nvPr/>
        </p:nvSpPr>
        <p:spPr bwMode="gray">
          <a:xfrm>
            <a:off x="3180989" y="844939"/>
            <a:ext cx="3240000" cy="252000"/>
          </a:xfrm>
          <a:prstGeom prst="rect">
            <a:avLst/>
          </a:prstGeom>
          <a:solidFill>
            <a:schemeClr val="bg1">
              <a:lumMod val="65000"/>
            </a:schemeClr>
          </a:solidFill>
          <a:ln w="12700" algn="ctr">
            <a:solidFill>
              <a:schemeClr val="bg1">
                <a:lumMod val="6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Bef>
                <a:spcPts val="1056"/>
              </a:spcBef>
              <a:buFont typeface="Wingdings 2" pitchFamily="18" charset="2"/>
              <a:buNone/>
            </a:pPr>
            <a:r>
              <a:rPr lang="ja-JP" altLang="en-US" sz="1100" b="1" dirty="0">
                <a:solidFill>
                  <a:schemeClr val="bg1"/>
                </a:solidFill>
              </a:rPr>
              <a:t>ＩＲ事業者</a:t>
            </a:r>
          </a:p>
        </p:txBody>
      </p:sp>
      <p:sp>
        <p:nvSpPr>
          <p:cNvPr id="24" name="正方形/長方形 23"/>
          <p:cNvSpPr/>
          <p:nvPr/>
        </p:nvSpPr>
        <p:spPr bwMode="gray">
          <a:xfrm>
            <a:off x="150298" y="228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マネー・ローンダリング</a:t>
            </a:r>
            <a:r>
              <a:rPr lang="ja-JP" altLang="en-US" sz="1000" dirty="0">
                <a:solidFill>
                  <a:prstClr val="black"/>
                </a:solidFill>
              </a:rPr>
              <a:t>、事業介入への対策等</a:t>
            </a:r>
            <a:r>
              <a:rPr lang="ja-JP" altLang="en-US" sz="1000" dirty="0" smtClean="0">
                <a:solidFill>
                  <a:prstClr val="black"/>
                </a:solidFill>
              </a:rPr>
              <a:t>、</a:t>
            </a:r>
            <a:r>
              <a:rPr lang="en-US" altLang="ja-JP" sz="1000" dirty="0" smtClean="0">
                <a:solidFill>
                  <a:prstClr val="black"/>
                </a:solidFill>
              </a:rPr>
              <a:t/>
            </a:r>
            <a:br>
              <a:rPr lang="en-US" altLang="ja-JP" sz="1000" dirty="0" smtClean="0">
                <a:solidFill>
                  <a:prstClr val="black"/>
                </a:solidFill>
              </a:rPr>
            </a:br>
            <a:r>
              <a:rPr lang="ja-JP" altLang="en-US" sz="1000" dirty="0" smtClean="0">
                <a:solidFill>
                  <a:prstClr val="black"/>
                </a:solidFill>
              </a:rPr>
              <a:t>犯罪</a:t>
            </a:r>
            <a:r>
              <a:rPr lang="ja-JP" altLang="en-US" sz="1000" dirty="0">
                <a:solidFill>
                  <a:prstClr val="black"/>
                </a:solidFill>
              </a:rPr>
              <a:t>収益対策の</a:t>
            </a:r>
            <a:r>
              <a:rPr lang="ja-JP" altLang="en-US" sz="1000" dirty="0" smtClean="0">
                <a:solidFill>
                  <a:prstClr val="black"/>
                </a:solidFill>
              </a:rPr>
              <a:t>推進</a:t>
            </a:r>
            <a:endParaRPr lang="ja-JP" altLang="en-US" sz="1000" dirty="0">
              <a:solidFill>
                <a:prstClr val="black"/>
              </a:solidFill>
            </a:endParaRPr>
          </a:p>
        </p:txBody>
      </p:sp>
      <p:sp>
        <p:nvSpPr>
          <p:cNvPr id="25" name="正方形/長方形 24"/>
          <p:cNvSpPr/>
          <p:nvPr/>
        </p:nvSpPr>
        <p:spPr bwMode="gray">
          <a:xfrm>
            <a:off x="3180989" y="228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t>取引</a:t>
            </a:r>
            <a:r>
              <a:rPr lang="ja-JP" altLang="en-US" sz="1000" dirty="0"/>
              <a:t>記録の作成・</a:t>
            </a:r>
            <a:r>
              <a:rPr lang="ja-JP" altLang="en-US" sz="1000" dirty="0" smtClean="0"/>
              <a:t>保存、疑わしい</a:t>
            </a:r>
            <a:r>
              <a:rPr lang="ja-JP" altLang="en-US" sz="1000" dirty="0"/>
              <a:t>取引の</a:t>
            </a:r>
            <a:r>
              <a:rPr lang="ja-JP" altLang="en-US" sz="1000" dirty="0" smtClean="0"/>
              <a:t>報告等、</a:t>
            </a:r>
            <a:r>
              <a:rPr lang="ja-JP" altLang="en-US" sz="1000" dirty="0" smtClean="0">
                <a:solidFill>
                  <a:prstClr val="black"/>
                </a:solidFill>
              </a:rPr>
              <a:t>法令</a:t>
            </a:r>
            <a:r>
              <a:rPr lang="ja-JP" altLang="en-US" sz="1000" smtClean="0">
                <a:solidFill>
                  <a:prstClr val="black"/>
                </a:solidFill>
              </a:rPr>
              <a:t>に即したマネー</a:t>
            </a:r>
            <a:r>
              <a:rPr lang="ja-JP" altLang="en-US" sz="1000" dirty="0" smtClean="0">
                <a:solidFill>
                  <a:prstClr val="black"/>
                </a:solidFill>
              </a:rPr>
              <a:t>・ローンダリング</a:t>
            </a:r>
            <a:r>
              <a:rPr lang="ja-JP" altLang="en-US" sz="1000" dirty="0">
                <a:solidFill>
                  <a:prstClr val="black"/>
                </a:solidFill>
              </a:rPr>
              <a:t>対策等の</a:t>
            </a:r>
            <a:r>
              <a:rPr lang="ja-JP" altLang="en-US" sz="1000" dirty="0" smtClean="0">
                <a:solidFill>
                  <a:prstClr val="black"/>
                </a:solidFill>
              </a:rPr>
              <a:t>実施</a:t>
            </a:r>
            <a:endParaRPr lang="ja-JP" altLang="en-US" sz="1000" dirty="0">
              <a:solidFill>
                <a:prstClr val="black"/>
              </a:solidFill>
            </a:endParaRPr>
          </a:p>
        </p:txBody>
      </p:sp>
      <p:sp>
        <p:nvSpPr>
          <p:cNvPr id="20" name="正方形/長方形 19"/>
          <p:cNvSpPr/>
          <p:nvPr/>
        </p:nvSpPr>
        <p:spPr bwMode="gray">
          <a:xfrm>
            <a:off x="150298" y="3221954"/>
            <a:ext cx="2952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暴力団等反社会的勢力に対する取締り及び</a:t>
            </a:r>
            <a:r>
              <a:rPr lang="en-US" altLang="ja-JP" sz="1000" dirty="0">
                <a:solidFill>
                  <a:prstClr val="black"/>
                </a:solidFill>
              </a:rPr>
              <a:t/>
            </a:r>
            <a:br>
              <a:rPr lang="en-US" altLang="ja-JP" sz="1000" dirty="0">
                <a:solidFill>
                  <a:prstClr val="black"/>
                </a:solidFill>
              </a:rPr>
            </a:br>
            <a:r>
              <a:rPr lang="ja-JP" altLang="en-US" sz="1000" dirty="0">
                <a:solidFill>
                  <a:prstClr val="black"/>
                </a:solidFill>
              </a:rPr>
              <a:t>排除対策の推進</a:t>
            </a:r>
          </a:p>
        </p:txBody>
      </p:sp>
      <p:sp>
        <p:nvSpPr>
          <p:cNvPr id="22" name="正方形/長方形 21"/>
          <p:cNvSpPr/>
          <p:nvPr/>
        </p:nvSpPr>
        <p:spPr bwMode="gray">
          <a:xfrm>
            <a:off x="3180989" y="3221954"/>
            <a:ext cx="3240000" cy="468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本人確認及び入場規制の</a:t>
            </a:r>
            <a:r>
              <a:rPr lang="ja-JP" altLang="en-US" sz="1000" dirty="0" smtClean="0">
                <a:solidFill>
                  <a:prstClr val="black"/>
                </a:solidFill>
              </a:rPr>
              <a:t>徹底等、法令に即した暴力団員等排除対策の実施</a:t>
            </a:r>
            <a:endParaRPr lang="ja-JP" altLang="en-US" sz="1000" dirty="0">
              <a:solidFill>
                <a:prstClr val="black"/>
              </a:solidFill>
            </a:endParaRPr>
          </a:p>
        </p:txBody>
      </p:sp>
      <p:sp>
        <p:nvSpPr>
          <p:cNvPr id="29" name="正方形/長方形 28"/>
          <p:cNvSpPr/>
          <p:nvPr/>
        </p:nvSpPr>
        <p:spPr bwMode="gray">
          <a:xfrm>
            <a:off x="150298" y="3761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600"/>
              </a:spcBef>
              <a:buFont typeface="Arial" panose="020B0604020202020204" pitchFamily="34" charset="0"/>
              <a:buChar char="•"/>
            </a:pPr>
            <a:r>
              <a:rPr lang="ja-JP" altLang="en-US" sz="1000" dirty="0">
                <a:solidFill>
                  <a:prstClr val="black"/>
                </a:solidFill>
              </a:rPr>
              <a:t>各種国際テロ対策（情報収集・警戒警備</a:t>
            </a:r>
            <a:r>
              <a:rPr lang="ja-JP" altLang="en-US" sz="1000" dirty="0" smtClean="0">
                <a:solidFill>
                  <a:prstClr val="black"/>
                </a:solidFill>
              </a:rPr>
              <a:t>・国際　海</a:t>
            </a:r>
            <a:r>
              <a:rPr lang="ja-JP" altLang="en-US" sz="1000" dirty="0">
                <a:solidFill>
                  <a:prstClr val="black"/>
                </a:solidFill>
              </a:rPr>
              <a:t>空港対策等）の推進</a:t>
            </a:r>
          </a:p>
          <a:p>
            <a:pPr marL="266700" indent="-171450">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0" name="正方形/長方形 29"/>
          <p:cNvSpPr/>
          <p:nvPr/>
        </p:nvSpPr>
        <p:spPr bwMode="gray">
          <a:xfrm>
            <a:off x="3180989" y="3761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spcBef>
                <a:spcPts val="300"/>
              </a:spcBef>
              <a:buFont typeface="Arial" panose="020B0604020202020204" pitchFamily="34" charset="0"/>
              <a:buChar char="•"/>
            </a:pPr>
            <a:r>
              <a:rPr lang="ja-JP" altLang="en-US" sz="1000" dirty="0">
                <a:solidFill>
                  <a:prstClr val="black"/>
                </a:solidFill>
              </a:rPr>
              <a:t>ＭＩＣＥ、大規模イベント開催時等における自主警備</a:t>
            </a:r>
            <a:r>
              <a:rPr lang="ja-JP" altLang="en-US" sz="1000" dirty="0" smtClean="0">
                <a:solidFill>
                  <a:prstClr val="black"/>
                </a:solidFill>
              </a:rPr>
              <a:t>の強化</a:t>
            </a:r>
            <a:endParaRPr lang="en-US" altLang="ja-JP" sz="1000" dirty="0" smtClean="0">
              <a:solidFill>
                <a:prstClr val="black"/>
              </a:solidFill>
            </a:endParaRPr>
          </a:p>
          <a:p>
            <a:pPr marL="266700" indent="-171450">
              <a:spcBef>
                <a:spcPts val="300"/>
              </a:spcBef>
              <a:buFont typeface="Arial" panose="020B0604020202020204" pitchFamily="34" charset="0"/>
              <a:buChar char="•"/>
            </a:pPr>
            <a:r>
              <a:rPr lang="ja-JP" altLang="en-US" sz="1000" dirty="0" smtClean="0">
                <a:solidFill>
                  <a:prstClr val="black"/>
                </a:solidFill>
              </a:rPr>
              <a:t>自動</a:t>
            </a:r>
            <a:r>
              <a:rPr lang="ja-JP" altLang="en-US" sz="1000" dirty="0">
                <a:solidFill>
                  <a:prstClr val="black"/>
                </a:solidFill>
              </a:rPr>
              <a:t>検知システム等導入された高性能</a:t>
            </a:r>
            <a:r>
              <a:rPr lang="ja-JP" altLang="en-US" sz="1000" dirty="0" smtClean="0">
                <a:solidFill>
                  <a:prstClr val="black"/>
                </a:solidFill>
              </a:rPr>
              <a:t>カメラの設置</a:t>
            </a:r>
            <a:endParaRPr lang="ja-JP" altLang="en-US" sz="1000" dirty="0">
              <a:solidFill>
                <a:prstClr val="black"/>
              </a:solidFill>
            </a:endParaRPr>
          </a:p>
        </p:txBody>
      </p:sp>
      <p:sp>
        <p:nvSpPr>
          <p:cNvPr id="32" name="正方形/長方形 31"/>
          <p:cNvSpPr/>
          <p:nvPr/>
        </p:nvSpPr>
        <p:spPr bwMode="gray">
          <a:xfrm>
            <a:off x="150298" y="4517954"/>
            <a:ext cx="2952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発生する犯罪に対する適切な対応</a:t>
            </a:r>
          </a:p>
          <a:p>
            <a:pPr marL="266700" indent="-171450" algn="just">
              <a:spcBef>
                <a:spcPts val="600"/>
              </a:spcBef>
              <a:buFont typeface="Arial" panose="020B0604020202020204" pitchFamily="34" charset="0"/>
              <a:buChar char="•"/>
            </a:pPr>
            <a:r>
              <a:rPr lang="ja-JP" altLang="en-US" sz="1000" dirty="0">
                <a:solidFill>
                  <a:prstClr val="black"/>
                </a:solidFill>
              </a:rPr>
              <a:t>防犯環境に係る対策の推進</a:t>
            </a:r>
          </a:p>
          <a:p>
            <a:pPr marL="266700" indent="-171450" algn="just">
              <a:spcBef>
                <a:spcPts val="600"/>
              </a:spcBef>
              <a:buFont typeface="Arial" panose="020B0604020202020204" pitchFamily="34" charset="0"/>
              <a:buChar char="•"/>
            </a:pPr>
            <a:r>
              <a:rPr lang="ja-JP" altLang="en-US" sz="1000" dirty="0">
                <a:solidFill>
                  <a:prstClr val="black"/>
                </a:solidFill>
              </a:rPr>
              <a:t>警備業者対策の推進</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a:p>
            <a:pPr marL="266700" indent="-171450" algn="just">
              <a:spcBef>
                <a:spcPts val="600"/>
              </a:spcBef>
              <a:buFont typeface="Arial" panose="020B0604020202020204" pitchFamily="34" charset="0"/>
              <a:buChar char="•"/>
            </a:pPr>
            <a:r>
              <a:rPr lang="ja-JP" altLang="en-US" sz="1000" dirty="0">
                <a:solidFill>
                  <a:prstClr val="black"/>
                </a:solidFill>
              </a:rPr>
              <a:t>事業者に対する警備体制等の指導・助言</a:t>
            </a:r>
          </a:p>
        </p:txBody>
      </p:sp>
      <p:sp>
        <p:nvSpPr>
          <p:cNvPr id="33" name="正方形/長方形 32"/>
          <p:cNvSpPr/>
          <p:nvPr/>
        </p:nvSpPr>
        <p:spPr bwMode="gray">
          <a:xfrm>
            <a:off x="3180989" y="4517954"/>
            <a:ext cx="3240000" cy="1116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民間警備員の</a:t>
            </a:r>
            <a:r>
              <a:rPr lang="ja-JP" altLang="en-US" sz="1000" dirty="0" smtClean="0">
                <a:solidFill>
                  <a:prstClr val="black"/>
                </a:solidFill>
              </a:rPr>
              <a:t>配置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先進技術を活用した機械警備</a:t>
            </a:r>
          </a:p>
          <a:p>
            <a:pPr marL="266700" indent="-171450" algn="just">
              <a:spcBef>
                <a:spcPts val="600"/>
              </a:spcBef>
              <a:buFont typeface="Arial" panose="020B0604020202020204" pitchFamily="34" charset="0"/>
              <a:buChar char="•"/>
            </a:pPr>
            <a:r>
              <a:rPr lang="ja-JP" altLang="en-US" sz="1000" dirty="0" smtClean="0">
                <a:solidFill>
                  <a:prstClr val="black"/>
                </a:solidFill>
              </a:rPr>
              <a:t>自動検知システム等導入された高性能カメラの設置</a:t>
            </a:r>
          </a:p>
          <a:p>
            <a:pPr marL="266700" indent="-171450" algn="just">
              <a:spcBef>
                <a:spcPts val="600"/>
              </a:spcBef>
              <a:buFont typeface="Arial" panose="020B0604020202020204" pitchFamily="34" charset="0"/>
              <a:buChar char="•"/>
            </a:pPr>
            <a:r>
              <a:rPr lang="ja-JP" altLang="en-US" sz="1000" dirty="0" smtClean="0">
                <a:solidFill>
                  <a:prstClr val="black"/>
                </a:solidFill>
              </a:rPr>
              <a:t>防犯</a:t>
            </a:r>
            <a:r>
              <a:rPr lang="ja-JP" altLang="en-US" sz="1000" dirty="0">
                <a:solidFill>
                  <a:prstClr val="black"/>
                </a:solidFill>
              </a:rPr>
              <a:t>環境の整備</a:t>
            </a:r>
          </a:p>
          <a:p>
            <a:pPr marL="266700" indent="-171450" algn="just">
              <a:spcBef>
                <a:spcPts val="600"/>
              </a:spcBef>
              <a:buFont typeface="Arial" panose="020B0604020202020204" pitchFamily="34" charset="0"/>
              <a:buChar char="•"/>
            </a:pPr>
            <a:r>
              <a:rPr lang="ja-JP" altLang="en-US" sz="1000" dirty="0">
                <a:solidFill>
                  <a:prstClr val="black"/>
                </a:solidFill>
              </a:rPr>
              <a:t>サイバーセキュリティ対策の推進</a:t>
            </a:r>
          </a:p>
        </p:txBody>
      </p:sp>
      <p:sp>
        <p:nvSpPr>
          <p:cNvPr id="35" name="正方形/長方形 34"/>
          <p:cNvSpPr/>
          <p:nvPr/>
        </p:nvSpPr>
        <p:spPr bwMode="gray">
          <a:xfrm>
            <a:off x="150298" y="5705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ＩＲ施設及び周辺における地域活動の推進</a:t>
            </a:r>
          </a:p>
          <a:p>
            <a:pPr marL="266700" indent="-171450" algn="just">
              <a:spcBef>
                <a:spcPts val="600"/>
              </a:spcBef>
              <a:buFont typeface="Arial" panose="020B0604020202020204" pitchFamily="34" charset="0"/>
              <a:buChar char="•"/>
            </a:pPr>
            <a:r>
              <a:rPr lang="ja-JP" altLang="en-US" sz="1000" dirty="0">
                <a:solidFill>
                  <a:prstClr val="black"/>
                </a:solidFill>
              </a:rPr>
              <a:t>風俗関係事犯等に対する取締りの推進</a:t>
            </a:r>
          </a:p>
        </p:txBody>
      </p:sp>
      <p:sp>
        <p:nvSpPr>
          <p:cNvPr id="36" name="正方形/長方形 35"/>
          <p:cNvSpPr/>
          <p:nvPr/>
        </p:nvSpPr>
        <p:spPr bwMode="gray">
          <a:xfrm>
            <a:off x="3180989" y="5705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民間</a:t>
            </a:r>
            <a:r>
              <a:rPr lang="ja-JP" altLang="en-US" sz="1000" dirty="0">
                <a:solidFill>
                  <a:prstClr val="black"/>
                </a:solidFill>
              </a:rPr>
              <a:t>警備員の配置</a:t>
            </a:r>
          </a:p>
          <a:p>
            <a:pPr marL="266700" indent="-171450" algn="just">
              <a:spcBef>
                <a:spcPts val="600"/>
              </a:spcBef>
              <a:buFont typeface="Arial" panose="020B0604020202020204" pitchFamily="34" charset="0"/>
              <a:buChar char="•"/>
            </a:pPr>
            <a:r>
              <a:rPr lang="ja-JP" altLang="en-US" sz="1000" dirty="0">
                <a:solidFill>
                  <a:prstClr val="black"/>
                </a:solidFill>
              </a:rPr>
              <a:t>自動検知システム等導入された高性能</a:t>
            </a:r>
            <a:r>
              <a:rPr lang="ja-JP" altLang="en-US" sz="1000" dirty="0" smtClean="0">
                <a:solidFill>
                  <a:prstClr val="black"/>
                </a:solidFill>
              </a:rPr>
              <a:t>カメラの設置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違法風俗営業等に対する排除対策の徹底</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警察活動を支援する施設・体制</a:t>
            </a:r>
            <a:r>
              <a:rPr lang="ja-JP" altLang="en-US" sz="1000" dirty="0" smtClean="0">
                <a:solidFill>
                  <a:prstClr val="black"/>
                </a:solidFill>
              </a:rPr>
              <a:t>整備</a:t>
            </a:r>
            <a:endParaRPr lang="ja-JP" altLang="en-US" sz="1000" dirty="0">
              <a:solidFill>
                <a:prstClr val="black"/>
              </a:solidFill>
            </a:endParaRPr>
          </a:p>
        </p:txBody>
      </p:sp>
      <p:sp>
        <p:nvSpPr>
          <p:cNvPr id="38" name="正方形/長方形 37"/>
          <p:cNvSpPr/>
          <p:nvPr/>
        </p:nvSpPr>
        <p:spPr bwMode="gray">
          <a:xfrm>
            <a:off x="150298" y="6641954"/>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通訳人の確保等、来日外国人に対する</a:t>
            </a:r>
            <a:r>
              <a:rPr lang="ja-JP" altLang="en-US" sz="1000" dirty="0" smtClean="0">
                <a:solidFill>
                  <a:prstClr val="black"/>
                </a:solidFill>
              </a:rPr>
              <a:t>対応力の</a:t>
            </a:r>
            <a:r>
              <a:rPr lang="ja-JP" altLang="en-US" sz="1000" dirty="0">
                <a:solidFill>
                  <a:prstClr val="black"/>
                </a:solidFill>
              </a:rPr>
              <a:t>拡充</a:t>
            </a:r>
          </a:p>
          <a:p>
            <a:pPr marL="266700" indent="-171450" algn="just">
              <a:spcBef>
                <a:spcPts val="600"/>
              </a:spcBef>
              <a:buFont typeface="Arial" panose="020B0604020202020204" pitchFamily="34" charset="0"/>
              <a:buChar char="•"/>
            </a:pPr>
            <a:r>
              <a:rPr lang="ja-JP" altLang="en-US" sz="1000" dirty="0">
                <a:solidFill>
                  <a:prstClr val="black"/>
                </a:solidFill>
              </a:rPr>
              <a:t>不法</a:t>
            </a:r>
            <a:r>
              <a:rPr lang="ja-JP" altLang="en-US" sz="1000" dirty="0" smtClean="0">
                <a:solidFill>
                  <a:prstClr val="black"/>
                </a:solidFill>
              </a:rPr>
              <a:t>滞在外国人等に</a:t>
            </a:r>
            <a:r>
              <a:rPr lang="ja-JP" altLang="en-US" sz="1000" dirty="0">
                <a:solidFill>
                  <a:prstClr val="black"/>
                </a:solidFill>
              </a:rPr>
              <a:t>対する取締り</a:t>
            </a:r>
            <a:r>
              <a:rPr lang="ja-JP" altLang="en-US" sz="1000" dirty="0" smtClean="0">
                <a:solidFill>
                  <a:prstClr val="black"/>
                </a:solidFill>
              </a:rPr>
              <a:t>の推進</a:t>
            </a:r>
            <a:endParaRPr lang="ja-JP" altLang="en-US" sz="1000" dirty="0">
              <a:solidFill>
                <a:prstClr val="black"/>
              </a:solidFill>
            </a:endParaRPr>
          </a:p>
        </p:txBody>
      </p:sp>
      <p:sp>
        <p:nvSpPr>
          <p:cNvPr id="39" name="正方形/長方形 38"/>
          <p:cNvSpPr/>
          <p:nvPr/>
        </p:nvSpPr>
        <p:spPr bwMode="gray">
          <a:xfrm>
            <a:off x="3180989" y="6641954"/>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来日</a:t>
            </a:r>
            <a:r>
              <a:rPr lang="ja-JP" altLang="en-US" sz="1000" dirty="0">
                <a:solidFill>
                  <a:prstClr val="black"/>
                </a:solidFill>
              </a:rPr>
              <a:t>外国人への対応に必要な施設や要員の配置</a:t>
            </a:r>
          </a:p>
          <a:p>
            <a:pPr marL="266700" indent="-171450" algn="just">
              <a:spcBef>
                <a:spcPts val="600"/>
              </a:spcBef>
              <a:buFont typeface="Arial" panose="020B0604020202020204" pitchFamily="34" charset="0"/>
              <a:buChar char="•"/>
            </a:pPr>
            <a:r>
              <a:rPr lang="ja-JP" altLang="en-US" sz="1000" dirty="0">
                <a:solidFill>
                  <a:prstClr val="black"/>
                </a:solidFill>
              </a:rPr>
              <a:t>様々な言語に対応するスタッフの配置</a:t>
            </a:r>
          </a:p>
          <a:p>
            <a:pPr marL="266700" indent="-171450" algn="just">
              <a:spcBef>
                <a:spcPts val="600"/>
              </a:spcBef>
              <a:buFont typeface="Arial" panose="020B0604020202020204" pitchFamily="34" charset="0"/>
              <a:buChar char="•"/>
            </a:pPr>
            <a:r>
              <a:rPr lang="ja-JP" altLang="en-US" sz="1000" dirty="0" smtClean="0">
                <a:solidFill>
                  <a:prstClr val="black"/>
                </a:solidFill>
              </a:rPr>
              <a:t>苦情</a:t>
            </a:r>
            <a:r>
              <a:rPr lang="ja-JP" altLang="en-US" sz="1000" dirty="0">
                <a:solidFill>
                  <a:prstClr val="black"/>
                </a:solidFill>
              </a:rPr>
              <a:t>処理窓口（担当者）の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外国人従業員に対する在留資格等、身分確認の</a:t>
            </a:r>
            <a:r>
              <a:rPr lang="ja-JP" altLang="en-US" sz="1000" dirty="0" smtClean="0">
                <a:solidFill>
                  <a:prstClr val="black"/>
                </a:solidFill>
              </a:rPr>
              <a:t>徹底</a:t>
            </a:r>
            <a:endParaRPr lang="ja-JP" altLang="en-US" sz="1000" dirty="0">
              <a:solidFill>
                <a:prstClr val="black"/>
              </a:solidFill>
            </a:endParaRPr>
          </a:p>
        </p:txBody>
      </p:sp>
      <p:sp>
        <p:nvSpPr>
          <p:cNvPr id="41" name="正方形/長方形 40"/>
          <p:cNvSpPr/>
          <p:nvPr/>
        </p:nvSpPr>
        <p:spPr bwMode="gray">
          <a:xfrm>
            <a:off x="150298" y="7577954"/>
            <a:ext cx="2952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補導活動、福祉犯の取締り等少年を保護</a:t>
            </a:r>
            <a:r>
              <a:rPr lang="ja-JP" altLang="en-US" sz="1000" dirty="0" smtClean="0">
                <a:solidFill>
                  <a:prstClr val="black"/>
                </a:solidFill>
              </a:rPr>
              <a:t>する　ため</a:t>
            </a:r>
            <a:r>
              <a:rPr lang="ja-JP" altLang="en-US" sz="1000" dirty="0">
                <a:solidFill>
                  <a:prstClr val="black"/>
                </a:solidFill>
              </a:rPr>
              <a:t>の対策の推進</a:t>
            </a:r>
          </a:p>
        </p:txBody>
      </p:sp>
      <p:sp>
        <p:nvSpPr>
          <p:cNvPr id="42" name="正方形/長方形 41"/>
          <p:cNvSpPr/>
          <p:nvPr/>
        </p:nvSpPr>
        <p:spPr bwMode="gray">
          <a:xfrm>
            <a:off x="3180989" y="7577954"/>
            <a:ext cx="3240000" cy="68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カジノ</a:t>
            </a:r>
            <a:r>
              <a:rPr lang="ja-JP" altLang="en-US" sz="1000" dirty="0">
                <a:solidFill>
                  <a:prstClr val="black"/>
                </a:solidFill>
              </a:rPr>
              <a:t>の入場規制の徹底</a:t>
            </a:r>
          </a:p>
          <a:p>
            <a:pPr marL="266700" indent="-171450" algn="just">
              <a:spcBef>
                <a:spcPts val="600"/>
              </a:spcBef>
              <a:buFont typeface="Arial" panose="020B0604020202020204" pitchFamily="34" charset="0"/>
              <a:buChar char="•"/>
            </a:pPr>
            <a:r>
              <a:rPr lang="ja-JP" altLang="en-US" sz="1000" dirty="0">
                <a:solidFill>
                  <a:prstClr val="black"/>
                </a:solidFill>
              </a:rPr>
              <a:t>民間警備員による巡回の</a:t>
            </a:r>
            <a:r>
              <a:rPr lang="ja-JP" altLang="en-US" sz="1000" dirty="0" smtClean="0">
                <a:solidFill>
                  <a:prstClr val="black"/>
                </a:solidFill>
              </a:rPr>
              <a:t>実施</a:t>
            </a:r>
            <a:endParaRPr lang="ja-JP" altLang="en-US" sz="1000" dirty="0">
              <a:solidFill>
                <a:prstClr val="black"/>
              </a:solidFill>
            </a:endParaRPr>
          </a:p>
        </p:txBody>
      </p:sp>
      <p:sp>
        <p:nvSpPr>
          <p:cNvPr id="44" name="正方形/長方形 43"/>
          <p:cNvSpPr/>
          <p:nvPr/>
        </p:nvSpPr>
        <p:spPr bwMode="gray">
          <a:xfrm>
            <a:off x="150298" y="8333953"/>
            <a:ext cx="2952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a:solidFill>
                  <a:prstClr val="black"/>
                </a:solidFill>
              </a:rPr>
              <a:t>道路開発に伴う適正な交通規制の実施</a:t>
            </a:r>
          </a:p>
          <a:p>
            <a:pPr marL="266700" indent="-171450" algn="just">
              <a:spcBef>
                <a:spcPts val="600"/>
              </a:spcBef>
              <a:buFont typeface="Arial" panose="020B0604020202020204" pitchFamily="34" charset="0"/>
              <a:buChar char="•"/>
            </a:pPr>
            <a:r>
              <a:rPr lang="ja-JP" altLang="en-US" sz="1000" dirty="0">
                <a:solidFill>
                  <a:prstClr val="black"/>
                </a:solidFill>
              </a:rPr>
              <a:t>交通安全施設等の整備とそのための</a:t>
            </a:r>
            <a:r>
              <a:rPr lang="ja-JP" altLang="en-US" sz="1000" dirty="0" smtClean="0">
                <a:solidFill>
                  <a:prstClr val="black"/>
                </a:solidFill>
              </a:rPr>
              <a:t>予算確保</a:t>
            </a:r>
            <a:endParaRPr lang="ja-JP" altLang="en-US" sz="1000" dirty="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交通事故への迅速な対応</a:t>
            </a:r>
          </a:p>
          <a:p>
            <a:pPr marL="266700" indent="-171450" algn="just">
              <a:spcBef>
                <a:spcPts val="600"/>
              </a:spcBef>
              <a:buFont typeface="Arial" panose="020B0604020202020204" pitchFamily="34" charset="0"/>
              <a:buChar char="•"/>
            </a:pPr>
            <a:r>
              <a:rPr lang="ja-JP" altLang="en-US" sz="1000" dirty="0">
                <a:solidFill>
                  <a:prstClr val="black"/>
                </a:solidFill>
              </a:rPr>
              <a:t>交通指導取締りの強化</a:t>
            </a:r>
          </a:p>
        </p:txBody>
      </p:sp>
      <p:sp>
        <p:nvSpPr>
          <p:cNvPr id="45" name="正方形/長方形 44"/>
          <p:cNvSpPr/>
          <p:nvPr/>
        </p:nvSpPr>
        <p:spPr bwMode="gray">
          <a:xfrm>
            <a:off x="3180989" y="8333953"/>
            <a:ext cx="3240000" cy="864000"/>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車両</a:t>
            </a:r>
            <a:r>
              <a:rPr lang="ja-JP" altLang="en-US" sz="1000" dirty="0">
                <a:solidFill>
                  <a:prstClr val="black"/>
                </a:solidFill>
              </a:rPr>
              <a:t>誘導員の配置</a:t>
            </a:r>
          </a:p>
          <a:p>
            <a:pPr marL="266700" indent="-171450" algn="just">
              <a:spcBef>
                <a:spcPts val="600"/>
              </a:spcBef>
              <a:buFont typeface="Arial" panose="020B0604020202020204" pitchFamily="34" charset="0"/>
              <a:buChar char="•"/>
            </a:pPr>
            <a:r>
              <a:rPr lang="ja-JP" altLang="en-US" sz="1000" dirty="0">
                <a:solidFill>
                  <a:prstClr val="black"/>
                </a:solidFill>
              </a:rPr>
              <a:t>需要に見合った駐車場の</a:t>
            </a:r>
            <a:r>
              <a:rPr lang="ja-JP" altLang="en-US" sz="1000" dirty="0" smtClean="0">
                <a:solidFill>
                  <a:prstClr val="black"/>
                </a:solidFill>
              </a:rPr>
              <a:t>確保</a:t>
            </a:r>
            <a:endParaRPr lang="ja-JP" altLang="en-US" sz="1000" dirty="0">
              <a:solidFill>
                <a:prstClr val="black"/>
              </a:solidFill>
            </a:endParaRPr>
          </a:p>
        </p:txBody>
      </p:sp>
      <p:cxnSp>
        <p:nvCxnSpPr>
          <p:cNvPr id="26" name="直線コネクタ 25"/>
          <p:cNvCxnSpPr/>
          <p:nvPr/>
        </p:nvCxnSpPr>
        <p:spPr>
          <a:xfrm>
            <a:off x="81643" y="808938"/>
            <a:ext cx="6408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bwMode="gray">
          <a:xfrm>
            <a:off x="150298" y="1132939"/>
            <a:ext cx="2952000" cy="1088234"/>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smtClean="0">
                <a:solidFill>
                  <a:prstClr val="black"/>
                </a:solidFill>
              </a:rPr>
              <a:t>夢洲に</a:t>
            </a:r>
            <a:r>
              <a:rPr lang="ja-JP" altLang="en-US" sz="1000" dirty="0">
                <a:solidFill>
                  <a:prstClr val="black"/>
                </a:solidFill>
              </a:rPr>
              <a:t>おける警察署等、警察施設の</a:t>
            </a:r>
            <a:r>
              <a:rPr lang="ja-JP" altLang="en-US" sz="1000" dirty="0" smtClean="0">
                <a:solidFill>
                  <a:prstClr val="black"/>
                </a:solidFill>
              </a:rPr>
              <a:t>設置</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治安確保のための厳正な取締り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a:solidFill>
                  <a:prstClr val="black"/>
                </a:solidFill>
              </a:rPr>
              <a:t>地域</a:t>
            </a:r>
            <a:r>
              <a:rPr lang="ja-JP" altLang="en-US" sz="1000" dirty="0" smtClean="0">
                <a:solidFill>
                  <a:prstClr val="black"/>
                </a:solidFill>
              </a:rPr>
              <a:t>の善良な風俗環境の保持のための行政的措置及び取締り</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防犯、警備体制等についてＩＲ事業者への指導</a:t>
            </a:r>
            <a:endParaRPr lang="ja-JP" altLang="en-US" sz="1000" dirty="0">
              <a:solidFill>
                <a:prstClr val="black"/>
              </a:solidFill>
            </a:endParaRPr>
          </a:p>
        </p:txBody>
      </p:sp>
      <p:sp>
        <p:nvSpPr>
          <p:cNvPr id="28" name="正方形/長方形 27"/>
          <p:cNvSpPr/>
          <p:nvPr/>
        </p:nvSpPr>
        <p:spPr bwMode="gray">
          <a:xfrm>
            <a:off x="3180989" y="1140156"/>
            <a:ext cx="3240000" cy="1081016"/>
          </a:xfrm>
          <a:prstGeom prst="rect">
            <a:avLst/>
          </a:prstGeom>
          <a:noFill/>
          <a:ln w="12700" algn="ctr">
            <a:solidFill>
              <a:schemeClr val="tx2"/>
            </a:solidFill>
            <a:miter lim="800000"/>
            <a:headEnd/>
            <a:tailEnd/>
          </a:ln>
        </p:spPr>
        <p:txBody>
          <a:bodyPr rot="0" spcFirstLastPara="0" vertOverflow="overflow" horzOverflow="overflow" vert="horz" wrap="square" lIns="36000" tIns="36000" rIns="72000" bIns="36000" numCol="1" spcCol="0" rtlCol="0" fromWordArt="0" anchor="ctr" anchorCtr="0" forceAA="0" compatLnSpc="1">
            <a:prstTxWarp prst="textNoShape">
              <a:avLst/>
            </a:prstTxWarp>
            <a:noAutofit/>
          </a:bodyPr>
          <a:lstStyle/>
          <a:p>
            <a:pPr marL="266700" indent="-171450" algn="just">
              <a:spcBef>
                <a:spcPts val="600"/>
              </a:spcBef>
              <a:buFont typeface="Arial" panose="020B0604020202020204" pitchFamily="34" charset="0"/>
              <a:buChar char="•"/>
            </a:pPr>
            <a:r>
              <a:rPr lang="ja-JP" altLang="en-US" sz="1000" dirty="0" smtClean="0">
                <a:solidFill>
                  <a:prstClr val="black"/>
                </a:solidFill>
              </a:rPr>
              <a:t>自主的な防犯対策及び自主警備の徹底・体制の整備</a:t>
            </a:r>
            <a:endParaRPr lang="en-US" altLang="ja-JP" sz="1000" dirty="0" smtClean="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自治体・警察との情報共有</a:t>
            </a:r>
            <a:endParaRPr lang="en-US" altLang="ja-JP" sz="1000" dirty="0">
              <a:solidFill>
                <a:prstClr val="black"/>
              </a:solidFill>
            </a:endParaRPr>
          </a:p>
          <a:p>
            <a:pPr marL="266700" indent="-171450" algn="just">
              <a:spcBef>
                <a:spcPts val="600"/>
              </a:spcBef>
              <a:buFont typeface="Arial" panose="020B0604020202020204" pitchFamily="34" charset="0"/>
              <a:buChar char="•"/>
            </a:pPr>
            <a:r>
              <a:rPr lang="ja-JP" altLang="en-US" sz="1000" dirty="0" smtClean="0">
                <a:solidFill>
                  <a:prstClr val="black"/>
                </a:solidFill>
              </a:rPr>
              <a:t>地域風俗環境維持に向けた警察への協力</a:t>
            </a:r>
            <a:endParaRPr lang="en-US" altLang="ja-JP" sz="1000" dirty="0">
              <a:solidFill>
                <a:prstClr val="black"/>
              </a:solidFill>
            </a:endParaRPr>
          </a:p>
        </p:txBody>
      </p:sp>
    </p:spTree>
    <p:extLst>
      <p:ext uri="{BB962C8B-B14F-4D97-AF65-F5344CB8AC3E}">
        <p14:creationId xmlns:p14="http://schemas.microsoft.com/office/powerpoint/2010/main" val="3364422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４</a:t>
            </a:r>
            <a:r>
              <a:rPr lang="ja-JP" altLang="en-US" dirty="0" smtClean="0"/>
              <a:t>．</a:t>
            </a:r>
            <a:r>
              <a:rPr lang="ja-JP" altLang="en-US" dirty="0"/>
              <a:t>ＩＲ</a:t>
            </a:r>
            <a:r>
              <a:rPr lang="ja-JP" altLang="en-US" dirty="0" smtClean="0"/>
              <a:t>立地</a:t>
            </a:r>
            <a:r>
              <a:rPr lang="ja-JP" altLang="en-US" dirty="0"/>
              <a:t>による</a:t>
            </a:r>
            <a:r>
              <a:rPr lang="ja-JP" altLang="en-US" dirty="0" smtClean="0"/>
              <a:t>効果</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55</a:t>
            </a:fld>
            <a:endParaRPr lang="ja-JP" altLang="en-US" dirty="0"/>
          </a:p>
        </p:txBody>
      </p:sp>
    </p:spTree>
    <p:extLst>
      <p:ext uri="{BB962C8B-B14F-4D97-AF65-F5344CB8AC3E}">
        <p14:creationId xmlns:p14="http://schemas.microsoft.com/office/powerpoint/2010/main" val="323617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bwMode="gray">
          <a:xfrm>
            <a:off x="423080" y="1581244"/>
            <a:ext cx="6086901" cy="786046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 name="角丸四角形 5"/>
          <p:cNvSpPr/>
          <p:nvPr/>
        </p:nvSpPr>
        <p:spPr bwMode="gray">
          <a:xfrm>
            <a:off x="601687" y="1691610"/>
            <a:ext cx="5724000" cy="4135031"/>
          </a:xfrm>
          <a:prstGeom prst="roundRect">
            <a:avLst>
              <a:gd name="adj" fmla="val 60"/>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a:t>４</a:t>
            </a:r>
            <a:r>
              <a:rPr lang="ja-JP" altLang="en-US" dirty="0" smtClean="0"/>
              <a:t>－１</a:t>
            </a:r>
            <a:r>
              <a:rPr lang="en-US" altLang="ja-JP" dirty="0" smtClean="0"/>
              <a:t>. </a:t>
            </a:r>
            <a:r>
              <a:rPr lang="ja-JP" altLang="en-US" dirty="0" smtClean="0"/>
              <a:t>観光振興・地域経済振興・公益還元</a:t>
            </a:r>
            <a:endParaRPr lang="ja-JP" altLang="en-US" dirty="0"/>
          </a:p>
        </p:txBody>
      </p:sp>
      <p:sp>
        <p:nvSpPr>
          <p:cNvPr id="4" name="タイトル 3"/>
          <p:cNvSpPr>
            <a:spLocks noGrp="1"/>
          </p:cNvSpPr>
          <p:nvPr>
            <p:ph type="title"/>
          </p:nvPr>
        </p:nvSpPr>
        <p:spPr/>
        <p:txBody>
          <a:bodyPr/>
          <a:lstStyle/>
          <a:p>
            <a:r>
              <a:rPr lang="ja-JP" altLang="en-US" dirty="0"/>
              <a:t>４</a:t>
            </a:r>
            <a:r>
              <a:rPr lang="ja-JP" altLang="en-US" dirty="0" smtClean="0"/>
              <a:t>．ＩＲ立地</a:t>
            </a:r>
            <a:r>
              <a:rPr lang="ja-JP" altLang="en-US" dirty="0"/>
              <a:t>による</a:t>
            </a:r>
            <a:r>
              <a:rPr lang="ja-JP" altLang="en-US" dirty="0" smtClean="0"/>
              <a:t>効果</a:t>
            </a:r>
            <a:endParaRPr kumimoji="1" lang="ja-JP" altLang="en-US" dirty="0"/>
          </a:p>
        </p:txBody>
      </p:sp>
      <p:sp>
        <p:nvSpPr>
          <p:cNvPr id="39" name="正方形/長方形 38"/>
          <p:cNvSpPr/>
          <p:nvPr/>
        </p:nvSpPr>
        <p:spPr bwMode="gray">
          <a:xfrm>
            <a:off x="717632" y="1905288"/>
            <a:ext cx="5472000" cy="131450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41" name="正方形/長方形 40"/>
          <p:cNvSpPr/>
          <p:nvPr/>
        </p:nvSpPr>
        <p:spPr bwMode="gray">
          <a:xfrm>
            <a:off x="715680" y="1848496"/>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世界最高水準の成長型</a:t>
            </a:r>
            <a:r>
              <a:rPr lang="ja-JP" altLang="en-US" sz="1400" b="1" dirty="0">
                <a:solidFill>
                  <a:schemeClr val="bg1"/>
                </a:solidFill>
                <a:latin typeface="Meiryo UI" panose="020B0604030504040204" pitchFamily="50" charset="-128"/>
                <a:ea typeface="Meiryo UI" panose="020B0604030504040204" pitchFamily="50" charset="-128"/>
              </a:rPr>
              <a:t>ＩＲ</a:t>
            </a:r>
            <a:r>
              <a:rPr lang="ja-JP" altLang="en-US" sz="1400" b="1" dirty="0" smtClean="0">
                <a:solidFill>
                  <a:schemeClr val="bg1"/>
                </a:solidFill>
                <a:latin typeface="Meiryo UI" panose="020B0604030504040204" pitchFamily="50" charset="-128"/>
                <a:ea typeface="Meiryo UI" panose="020B0604030504040204" pitchFamily="50" charset="-128"/>
              </a:rPr>
              <a:t>の</a:t>
            </a:r>
            <a:r>
              <a:rPr lang="ja-JP" altLang="en-US" sz="1400" b="1" dirty="0">
                <a:solidFill>
                  <a:schemeClr val="bg1"/>
                </a:solidFill>
                <a:latin typeface="Meiryo UI" panose="020B0604030504040204" pitchFamily="50" charset="-128"/>
                <a:ea typeface="Meiryo UI" panose="020B0604030504040204" pitchFamily="50" charset="-128"/>
              </a:rPr>
              <a:t>立地</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9" name="正方形/長方形 48"/>
          <p:cNvSpPr/>
          <p:nvPr/>
        </p:nvSpPr>
        <p:spPr bwMode="gray">
          <a:xfrm>
            <a:off x="1168119" y="2237444"/>
            <a:ext cx="4932000" cy="886756"/>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7313">
              <a:spcBef>
                <a:spcPts val="300"/>
              </a:spcBef>
              <a:buFont typeface="Arial" panose="020B0604020202020204" pitchFamily="34" charset="0"/>
              <a:buChar char="•"/>
            </a:pPr>
            <a:r>
              <a:rPr lang="ja-JP" altLang="en-US" sz="1000" dirty="0" smtClean="0"/>
              <a:t>ビジネス客</a:t>
            </a:r>
            <a:r>
              <a:rPr lang="ja-JP" altLang="en-US" sz="1000" dirty="0"/>
              <a:t>やファミリー層の</a:t>
            </a:r>
            <a:r>
              <a:rPr lang="ja-JP" altLang="en-US" sz="1000" dirty="0" smtClean="0"/>
              <a:t>来訪者の増加</a:t>
            </a:r>
            <a:endParaRPr lang="en-US" altLang="ja-JP" sz="1000" dirty="0" smtClean="0"/>
          </a:p>
          <a:p>
            <a:pPr marL="182563" indent="-87313">
              <a:spcBef>
                <a:spcPts val="300"/>
              </a:spcBef>
              <a:buFont typeface="Arial" panose="020B0604020202020204" pitchFamily="34" charset="0"/>
              <a:buChar char="•"/>
            </a:pPr>
            <a:r>
              <a:rPr lang="ja-JP" altLang="en-US" sz="1000" dirty="0" smtClean="0"/>
              <a:t>訪日外国人</a:t>
            </a:r>
            <a:r>
              <a:rPr lang="ja-JP" altLang="en-US" sz="1000" dirty="0"/>
              <a:t>の</a:t>
            </a:r>
            <a:r>
              <a:rPr lang="ja-JP" altLang="en-US" sz="1000" dirty="0" smtClean="0"/>
              <a:t>増加</a:t>
            </a:r>
            <a:endParaRPr lang="en-US" altLang="ja-JP" sz="1000" dirty="0" smtClean="0"/>
          </a:p>
          <a:p>
            <a:pPr marL="182563" indent="-87313">
              <a:spcBef>
                <a:spcPts val="300"/>
              </a:spcBef>
              <a:buFont typeface="Arial" panose="020B0604020202020204" pitchFamily="34" charset="0"/>
              <a:buChar char="•"/>
            </a:pPr>
            <a:r>
              <a:rPr lang="ja-JP" altLang="en-US" sz="1000" dirty="0" smtClean="0"/>
              <a:t>国際</a:t>
            </a:r>
            <a:r>
              <a:rPr lang="ja-JP" altLang="en-US" sz="1000" dirty="0"/>
              <a:t>会議</a:t>
            </a:r>
            <a:r>
              <a:rPr lang="ja-JP" altLang="en-US" sz="1000" dirty="0" smtClean="0"/>
              <a:t>・大規模展示会開催の増加</a:t>
            </a:r>
            <a:endParaRPr lang="en-US" altLang="ja-JP" sz="1000" dirty="0" smtClean="0"/>
          </a:p>
          <a:p>
            <a:pPr marL="182563" indent="-87313">
              <a:spcBef>
                <a:spcPts val="300"/>
              </a:spcBef>
              <a:buFont typeface="Arial" panose="020B0604020202020204" pitchFamily="34" charset="0"/>
              <a:buChar char="•"/>
            </a:pPr>
            <a:r>
              <a:rPr lang="ja-JP" altLang="en-US" sz="1000" dirty="0"/>
              <a:t>質</a:t>
            </a:r>
            <a:r>
              <a:rPr lang="ja-JP" altLang="en-US" sz="1000" dirty="0" smtClean="0"/>
              <a:t>の高い観光</a:t>
            </a:r>
            <a:r>
              <a:rPr lang="ja-JP" altLang="en-US" sz="1000" dirty="0"/>
              <a:t>サービス</a:t>
            </a:r>
            <a:r>
              <a:rPr lang="ja-JP" altLang="en-US" sz="1000" dirty="0" smtClean="0"/>
              <a:t>の</a:t>
            </a:r>
            <a:r>
              <a:rPr lang="ja-JP" altLang="en-US" sz="1000" dirty="0"/>
              <a:t>提供</a:t>
            </a:r>
            <a:r>
              <a:rPr lang="ja-JP" altLang="en-US" sz="1000" dirty="0" smtClean="0"/>
              <a:t>による１人あたり観光消費額の増加</a:t>
            </a:r>
            <a:endParaRPr lang="en-US" altLang="ja-JP" sz="1000" dirty="0" smtClean="0"/>
          </a:p>
        </p:txBody>
      </p:sp>
      <p:sp>
        <p:nvSpPr>
          <p:cNvPr id="52" name="正方形/長方形 51"/>
          <p:cNvSpPr/>
          <p:nvPr/>
        </p:nvSpPr>
        <p:spPr bwMode="gray">
          <a:xfrm>
            <a:off x="801733" y="2240694"/>
            <a:ext cx="324000" cy="883710"/>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1" name="フローチャート: 組合せ 30"/>
          <p:cNvSpPr/>
          <p:nvPr/>
        </p:nvSpPr>
        <p:spPr bwMode="gray">
          <a:xfrm rot="10800000" flipV="1">
            <a:off x="1673355" y="3816403"/>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8" name="正方形/長方形 17"/>
          <p:cNvSpPr/>
          <p:nvPr/>
        </p:nvSpPr>
        <p:spPr bwMode="gray">
          <a:xfrm>
            <a:off x="711896" y="3804258"/>
            <a:ext cx="5472000" cy="1916057"/>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9" name="正方形/長方形 18"/>
          <p:cNvSpPr/>
          <p:nvPr/>
        </p:nvSpPr>
        <p:spPr bwMode="gray">
          <a:xfrm>
            <a:off x="715680" y="3622842"/>
            <a:ext cx="5472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様々な分野への波及効果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bwMode="gray">
          <a:xfrm>
            <a:off x="796090" y="4071549"/>
            <a:ext cx="324000" cy="1553074"/>
          </a:xfrm>
          <a:prstGeom prst="rect">
            <a:avLst/>
          </a:prstGeom>
          <a:solidFill>
            <a:srgbClr val="BBBCBC"/>
          </a:solidFill>
          <a:ln w="12700" algn="ctr">
            <a:solidFill>
              <a:srgbClr val="BBBCBC"/>
            </a:solidFill>
            <a:miter lim="800000"/>
            <a:headEnd/>
            <a:tailEnd/>
          </a:ln>
        </p:spPr>
        <p:txBody>
          <a:bodyPr rot="0" spcFirstLastPara="0" vertOverflow="overflow" horzOverflow="overflow" vert="eaVert"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t>期待効果</a:t>
            </a:r>
            <a:endParaRPr kumimoji="1" lang="en-US" altLang="ja-JP" sz="1100" b="1" dirty="0" smtClean="0"/>
          </a:p>
        </p:txBody>
      </p:sp>
      <p:sp>
        <p:nvSpPr>
          <p:cNvPr id="32" name="正方形/長方形 31"/>
          <p:cNvSpPr/>
          <p:nvPr/>
        </p:nvSpPr>
        <p:spPr bwMode="gray">
          <a:xfrm>
            <a:off x="1160452" y="4081501"/>
            <a:ext cx="4932000" cy="1532490"/>
          </a:xfrm>
          <a:prstGeom prst="rect">
            <a:avLst/>
          </a:prstGeom>
          <a:solidFill>
            <a:schemeClr val="bg1"/>
          </a:solidFill>
          <a:ln w="12700" algn="ctr">
            <a:solidFill>
              <a:srgbClr val="BBBCB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182563" indent="-85725">
              <a:spcBef>
                <a:spcPts val="300"/>
              </a:spcBef>
              <a:buFont typeface="Arial" panose="020B0604020202020204" pitchFamily="34" charset="0"/>
              <a:buChar char="•"/>
            </a:pPr>
            <a:r>
              <a:rPr lang="ja-JP" altLang="en-US" sz="1000" dirty="0"/>
              <a:t>来訪者</a:t>
            </a:r>
            <a:r>
              <a:rPr lang="ja-JP" altLang="en-US" sz="1000" dirty="0" smtClean="0"/>
              <a:t>の</a:t>
            </a:r>
            <a:r>
              <a:rPr lang="ja-JP" altLang="en-US" sz="1000" dirty="0"/>
              <a:t>増加</a:t>
            </a:r>
            <a:r>
              <a:rPr lang="ja-JP" altLang="en-US" sz="1000" dirty="0" smtClean="0"/>
              <a:t>に伴う、モノ</a:t>
            </a:r>
            <a:r>
              <a:rPr lang="ja-JP" altLang="en-US" sz="1000" dirty="0"/>
              <a:t>や</a:t>
            </a:r>
            <a:r>
              <a:rPr lang="ja-JP" altLang="en-US" sz="1000" dirty="0" smtClean="0"/>
              <a:t>サービスへの幅広い新たな需要</a:t>
            </a:r>
            <a:r>
              <a:rPr lang="ja-JP" altLang="en-US" sz="1000" dirty="0"/>
              <a:t>の</a:t>
            </a:r>
            <a:r>
              <a:rPr lang="ja-JP" altLang="en-US" sz="1000" dirty="0" smtClean="0"/>
              <a:t>増加による経済波及</a:t>
            </a:r>
            <a:endParaRPr lang="en-US" altLang="ja-JP" sz="1000" dirty="0" smtClean="0"/>
          </a:p>
          <a:p>
            <a:pPr marL="96838"/>
            <a:r>
              <a:rPr lang="ja-JP" altLang="en-US" sz="1000" dirty="0"/>
              <a:t>　</a:t>
            </a:r>
            <a:r>
              <a:rPr lang="ja-JP" altLang="en-US" sz="1000" dirty="0" smtClean="0"/>
              <a:t>効果、雇用創出効果</a:t>
            </a:r>
            <a:endParaRPr lang="en-US" altLang="ja-JP" sz="1000" dirty="0" smtClean="0"/>
          </a:p>
          <a:p>
            <a:pPr marL="182563" indent="-85725">
              <a:spcBef>
                <a:spcPts val="300"/>
              </a:spcBef>
              <a:buFont typeface="Arial" panose="020B0604020202020204" pitchFamily="34" charset="0"/>
              <a:buChar char="•"/>
            </a:pPr>
            <a:r>
              <a:rPr lang="ja-JP" altLang="en-US" sz="1000" dirty="0" smtClean="0"/>
              <a:t>地元企業を中心に、様々な産業分野へのプラスの波及効果</a:t>
            </a:r>
            <a:endParaRPr lang="en-US" altLang="ja-JP" sz="1000" dirty="0" smtClean="0"/>
          </a:p>
          <a:p>
            <a:pPr marL="182563" indent="-85725">
              <a:spcBef>
                <a:spcPts val="300"/>
              </a:spcBef>
              <a:buFont typeface="Arial" panose="020B0604020202020204" pitchFamily="34" charset="0"/>
              <a:buChar char="•"/>
            </a:pPr>
            <a:r>
              <a:rPr lang="ja-JP" altLang="en-US" sz="1000" dirty="0" smtClean="0"/>
              <a:t>ＭＩＣＥ推進による新たな産業の創出、産業の振興</a:t>
            </a:r>
            <a:endParaRPr lang="en-US" altLang="ja-JP" sz="1000" dirty="0" smtClean="0"/>
          </a:p>
          <a:p>
            <a:pPr marL="182563" indent="-85725">
              <a:spcBef>
                <a:spcPts val="300"/>
              </a:spcBef>
              <a:buFont typeface="Arial" panose="020B0604020202020204" pitchFamily="34" charset="0"/>
              <a:buChar char="•"/>
            </a:pPr>
            <a:r>
              <a:rPr lang="ja-JP" altLang="en-US" sz="1000" dirty="0" smtClean="0"/>
              <a:t>一</a:t>
            </a:r>
            <a:r>
              <a:rPr lang="ja-JP" altLang="en-US" sz="1000" dirty="0"/>
              <a:t>大観光拠点</a:t>
            </a:r>
            <a:r>
              <a:rPr lang="ja-JP" altLang="en-US" sz="1000" dirty="0" smtClean="0"/>
              <a:t>・ＭＩＣＥ拠点</a:t>
            </a:r>
            <a:r>
              <a:rPr lang="ja-JP" altLang="en-US" sz="1000" dirty="0"/>
              <a:t>の形成により、大阪・関西における都市の魅力と国際競争力の向上に</a:t>
            </a:r>
            <a:r>
              <a:rPr lang="ja-JP" altLang="en-US" sz="1000" dirty="0" smtClean="0"/>
              <a:t>寄与</a:t>
            </a:r>
            <a:endParaRPr lang="en-US" altLang="ja-JP" sz="1000" dirty="0" smtClean="0"/>
          </a:p>
          <a:p>
            <a:pPr marL="182563" indent="-85725">
              <a:spcBef>
                <a:spcPts val="300"/>
              </a:spcBef>
              <a:buFont typeface="Arial" panose="020B0604020202020204" pitchFamily="34" charset="0"/>
              <a:buChar char="•"/>
            </a:pPr>
            <a:r>
              <a:rPr lang="ja-JP" altLang="en-US" sz="1000" dirty="0"/>
              <a:t>ＩＲ</a:t>
            </a:r>
            <a:r>
              <a:rPr lang="ja-JP" altLang="en-US" sz="1000" dirty="0" smtClean="0"/>
              <a:t>区域への来訪者を各地に送り出すことにより、効果を相乗的に全国各地へ波及</a:t>
            </a:r>
            <a:endParaRPr lang="en-US" altLang="ja-JP" sz="1000" dirty="0" smtClean="0"/>
          </a:p>
          <a:p>
            <a:pPr marL="182563" indent="-85725">
              <a:spcBef>
                <a:spcPts val="300"/>
              </a:spcBef>
              <a:buFont typeface="Arial" panose="020B0604020202020204" pitchFamily="34" charset="0"/>
              <a:buChar char="•"/>
            </a:pPr>
            <a:r>
              <a:rPr lang="ja-JP" altLang="en-US" sz="1000" dirty="0" smtClean="0"/>
              <a:t>納付金・入場料等の増加に伴う行政サービスの充実</a:t>
            </a:r>
            <a:endParaRPr lang="en-US" altLang="ja-JP" sz="1000" dirty="0" smtClean="0"/>
          </a:p>
        </p:txBody>
      </p:sp>
      <p:sp>
        <p:nvSpPr>
          <p:cNvPr id="23" name="フローチャート: 組合せ 22"/>
          <p:cNvSpPr/>
          <p:nvPr/>
        </p:nvSpPr>
        <p:spPr bwMode="gray">
          <a:xfrm rot="10800000" flipV="1">
            <a:off x="1657005" y="3301132"/>
            <a:ext cx="3600000" cy="250258"/>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3" name="正方形/長方形 52"/>
          <p:cNvSpPr/>
          <p:nvPr/>
        </p:nvSpPr>
        <p:spPr bwMode="gray">
          <a:xfrm>
            <a:off x="600388" y="6214139"/>
            <a:ext cx="5724000" cy="3099988"/>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54" name="正方形/長方形 53"/>
          <p:cNvSpPr/>
          <p:nvPr/>
        </p:nvSpPr>
        <p:spPr bwMode="gray">
          <a:xfrm>
            <a:off x="599922" y="6019857"/>
            <a:ext cx="5724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ＩＲ立地による経済波及効果、雇用創出効果</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graphicFrame>
        <p:nvGraphicFramePr>
          <p:cNvPr id="55" name="表 54"/>
          <p:cNvGraphicFramePr>
            <a:graphicFrameLocks noGrp="1"/>
          </p:cNvGraphicFramePr>
          <p:nvPr>
            <p:extLst/>
          </p:nvPr>
        </p:nvGraphicFramePr>
        <p:xfrm>
          <a:off x="942383" y="6868251"/>
          <a:ext cx="2952000" cy="1008000"/>
        </p:xfrm>
        <a:graphic>
          <a:graphicData uri="http://schemas.openxmlformats.org/drawingml/2006/table">
            <a:tbl>
              <a:tblPr firstRow="1" bandRow="1">
                <a:tableStyleId>{5940675A-B579-460E-94D1-54222C63F5DA}</a:tableStyleId>
              </a:tblPr>
              <a:tblGrid>
                <a:gridCol w="1728000">
                  <a:extLst>
                    <a:ext uri="{9D8B030D-6E8A-4147-A177-3AD203B41FA5}">
                      <a16:colId xmlns:a16="http://schemas.microsoft.com/office/drawing/2014/main" val="3719746611"/>
                    </a:ext>
                  </a:extLst>
                </a:gridCol>
                <a:gridCol w="1224000">
                  <a:extLst>
                    <a:ext uri="{9D8B030D-6E8A-4147-A177-3AD203B41FA5}">
                      <a16:colId xmlns:a16="http://schemas.microsoft.com/office/drawing/2014/main" val="3695479902"/>
                    </a:ext>
                  </a:extLst>
                </a:gridCol>
              </a:tblGrid>
              <a:tr h="252000">
                <a:tc>
                  <a:txBody>
                    <a:bodyPr/>
                    <a:lstStyle/>
                    <a:p>
                      <a:pPr algn="ctr"/>
                      <a:r>
                        <a:rPr kumimoji="1" lang="ja-JP" altLang="en-US" sz="1000" dirty="0" smtClean="0"/>
                        <a:t>経済波及効果（建設時）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1</a:t>
                      </a:r>
                      <a:r>
                        <a:rPr kumimoji="1" lang="ja-JP" altLang="en-US" sz="1000" b="0" dirty="0" smtClean="0"/>
                        <a:t>兆</a:t>
                      </a:r>
                      <a:r>
                        <a:rPr kumimoji="1" lang="en-US" altLang="ja-JP" sz="1000" b="0" dirty="0" smtClean="0"/>
                        <a:t>2,400</a:t>
                      </a:r>
                      <a:r>
                        <a:rPr kumimoji="1" lang="ja-JP" altLang="en-US" sz="1000" b="0" dirty="0" smtClean="0"/>
                        <a:t>億円</a:t>
                      </a:r>
                      <a:endParaRPr kumimoji="1" lang="ja-JP" altLang="en-US" sz="1000" b="0" dirty="0"/>
                    </a:p>
                  </a:txBody>
                  <a:tcPr marL="72000" marR="72000" marT="36000" marB="36000" anchor="ctr"/>
                </a:tc>
                <a:extLst>
                  <a:ext uri="{0D108BD9-81ED-4DB2-BD59-A6C34878D82A}">
                    <a16:rowId xmlns:a16="http://schemas.microsoft.com/office/drawing/2014/main" val="2185099068"/>
                  </a:ext>
                </a:extLst>
              </a:tr>
              <a:tr h="252000">
                <a:tc>
                  <a:txBody>
                    <a:bodyPr/>
                    <a:lstStyle/>
                    <a:p>
                      <a:pPr algn="ctr"/>
                      <a:r>
                        <a:rPr kumimoji="1" lang="ja-JP" altLang="en-US" sz="1000" dirty="0" smtClean="0"/>
                        <a:t>雇用創出効果（建設時）</a:t>
                      </a:r>
                      <a:endParaRPr kumimoji="1" lang="ja-JP" altLang="en-US" sz="1000" dirty="0"/>
                    </a:p>
                  </a:txBody>
                  <a:tcPr marL="36000" marR="36000"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dirty="0" smtClean="0"/>
                        <a:t>7.5</a:t>
                      </a:r>
                      <a:r>
                        <a:rPr kumimoji="1" lang="ja-JP" altLang="en-US" sz="1000" b="0" dirty="0" smtClean="0"/>
                        <a:t>万人</a:t>
                      </a:r>
                      <a:endParaRPr kumimoji="1" lang="ja-JP" altLang="en-US" sz="1000" b="0" dirty="0"/>
                    </a:p>
                  </a:txBody>
                  <a:tcPr marL="72000" marR="72000" marT="36000" marB="36000" anchor="ctr"/>
                </a:tc>
                <a:extLst>
                  <a:ext uri="{0D108BD9-81ED-4DB2-BD59-A6C34878D82A}">
                    <a16:rowId xmlns:a16="http://schemas.microsoft.com/office/drawing/2014/main" val="2909848937"/>
                  </a:ext>
                </a:extLst>
              </a:tr>
              <a:tr h="252000">
                <a:tc>
                  <a:txBody>
                    <a:bodyPr/>
                    <a:lstStyle/>
                    <a:p>
                      <a:pPr algn="ctr"/>
                      <a:r>
                        <a:rPr kumimoji="1" lang="ja-JP" altLang="en-US" sz="1000" dirty="0" smtClean="0"/>
                        <a:t>経済波及効果（運営）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7,600</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億円／年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729503358"/>
                  </a:ext>
                </a:extLst>
              </a:tr>
              <a:tr h="252000">
                <a:tc>
                  <a:txBody>
                    <a:bodyPr/>
                    <a:lstStyle/>
                    <a:p>
                      <a:pPr algn="ctr"/>
                      <a:r>
                        <a:rPr kumimoji="1" lang="ja-JP" altLang="en-US" sz="1000" dirty="0" smtClean="0"/>
                        <a:t>雇用創出効果（運営）</a:t>
                      </a:r>
                      <a:endParaRPr kumimoji="1" lang="ja-JP" altLang="en-US" sz="1000" dirty="0"/>
                    </a:p>
                  </a:txBody>
                  <a:tcPr marT="36000" marB="36000" anchor="ctr">
                    <a:solidFill>
                      <a:schemeClr val="bg1">
                        <a:lumMod val="85000"/>
                      </a:schemeClr>
                    </a:solidFill>
                  </a:tcPr>
                </a:tc>
                <a:tc>
                  <a:txBody>
                    <a:bodyPr/>
                    <a:lstStyle/>
                    <a:p>
                      <a:pPr marL="0" marR="0" lvl="0" indent="0" algn="r" defTabSz="685767"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prstClr val="black"/>
                          </a:solidFill>
                          <a:effectLst/>
                          <a:uLnTx/>
                          <a:uFillTx/>
                          <a:latin typeface="Arial"/>
                          <a:ea typeface="ＭＳ Ｐゴシック"/>
                          <a:cs typeface="+mn-cs"/>
                        </a:rPr>
                        <a:t>8.8</a:t>
                      </a:r>
                      <a:r>
                        <a:rPr kumimoji="1" lang="ja-JP" altLang="en-US" sz="1000" b="0" i="0" u="none" strike="noStrike" kern="1200" cap="none" spc="0" normalizeH="0" baseline="0" noProof="0" dirty="0" smtClean="0">
                          <a:ln>
                            <a:noFill/>
                          </a:ln>
                          <a:solidFill>
                            <a:prstClr val="black"/>
                          </a:solidFill>
                          <a:effectLst/>
                          <a:uLnTx/>
                          <a:uFillTx/>
                          <a:latin typeface="Arial"/>
                          <a:ea typeface="ＭＳ Ｐゴシック"/>
                          <a:cs typeface="+mn-cs"/>
                        </a:rPr>
                        <a:t>万人／年</a:t>
                      </a: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a:txBody>
                  <a:tcPr marL="72000" marR="72000" marT="36000" marB="36000" anchor="ctr"/>
                </a:tc>
                <a:extLst>
                  <a:ext uri="{0D108BD9-81ED-4DB2-BD59-A6C34878D82A}">
                    <a16:rowId xmlns:a16="http://schemas.microsoft.com/office/drawing/2014/main" val="2594753892"/>
                  </a:ext>
                </a:extLst>
              </a:tr>
            </a:tbl>
          </a:graphicData>
        </a:graphic>
      </p:graphicFrame>
      <p:sp>
        <p:nvSpPr>
          <p:cNvPr id="56" name="テキスト ボックス 55"/>
          <p:cNvSpPr txBox="1"/>
          <p:nvPr/>
        </p:nvSpPr>
        <p:spPr>
          <a:xfrm>
            <a:off x="942383" y="7899730"/>
            <a:ext cx="1619842" cy="195814"/>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800" dirty="0" smtClean="0"/>
              <a:t>※</a:t>
            </a:r>
            <a:r>
              <a:rPr kumimoji="1" lang="ja-JP" altLang="en-US" sz="800" dirty="0" smtClean="0"/>
              <a:t>近畿圏への経済波及効果</a:t>
            </a:r>
          </a:p>
        </p:txBody>
      </p:sp>
      <p:grpSp>
        <p:nvGrpSpPr>
          <p:cNvPr id="12" name="グループ化 11"/>
          <p:cNvGrpSpPr>
            <a:grpSpLocks noChangeAspect="1"/>
          </p:cNvGrpSpPr>
          <p:nvPr/>
        </p:nvGrpSpPr>
        <p:grpSpPr>
          <a:xfrm>
            <a:off x="4240810" y="6444665"/>
            <a:ext cx="2016000" cy="2043115"/>
            <a:chOff x="4104000" y="6340846"/>
            <a:chExt cx="2176272" cy="2205543"/>
          </a:xfrm>
        </p:grpSpPr>
        <p:pic>
          <p:nvPicPr>
            <p:cNvPr id="57" name="図 56"/>
            <p:cNvPicPr>
              <a:picLocks noChangeAspect="1"/>
            </p:cNvPicPr>
            <p:nvPr/>
          </p:nvPicPr>
          <p:blipFill rotWithShape="1">
            <a:blip r:embed="rId2"/>
            <a:srcRect l="-4413" r="4413" b="2709"/>
            <a:stretch/>
          </p:blipFill>
          <p:spPr>
            <a:xfrm>
              <a:off x="4104000" y="6340846"/>
              <a:ext cx="2176272" cy="2205543"/>
            </a:xfrm>
            <a:prstGeom prst="rect">
              <a:avLst/>
            </a:prstGeom>
          </p:spPr>
        </p:pic>
        <p:sp>
          <p:nvSpPr>
            <p:cNvPr id="58" name="楕円 57"/>
            <p:cNvSpPr>
              <a:spLocks noChangeAspect="1"/>
            </p:cNvSpPr>
            <p:nvPr/>
          </p:nvSpPr>
          <p:spPr bwMode="gray">
            <a:xfrm>
              <a:off x="4874449" y="7222457"/>
              <a:ext cx="432000" cy="432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楕円 58"/>
            <p:cNvSpPr>
              <a:spLocks noChangeAspect="1"/>
            </p:cNvSpPr>
            <p:nvPr/>
          </p:nvSpPr>
          <p:spPr bwMode="gray">
            <a:xfrm>
              <a:off x="4625149" y="6992207"/>
              <a:ext cx="918000" cy="9180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0" name="楕円 59"/>
            <p:cNvSpPr>
              <a:spLocks noChangeAspect="1"/>
            </p:cNvSpPr>
            <p:nvPr/>
          </p:nvSpPr>
          <p:spPr bwMode="gray">
            <a:xfrm>
              <a:off x="4338216" y="6734807"/>
              <a:ext cx="1468800" cy="1468800"/>
            </a:xfrm>
            <a:prstGeom prst="ellipse">
              <a:avLst/>
            </a:prstGeom>
            <a:noFill/>
            <a:ln w="9525" algn="ctr">
              <a:solidFill>
                <a:schemeClr val="tx1"/>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61" name="楕円 60"/>
            <p:cNvSpPr>
              <a:spLocks noChangeAspect="1"/>
            </p:cNvSpPr>
            <p:nvPr/>
          </p:nvSpPr>
          <p:spPr bwMode="gray">
            <a:xfrm>
              <a:off x="5063128" y="7493504"/>
              <a:ext cx="77453" cy="77453"/>
            </a:xfrm>
            <a:prstGeom prst="ellipse">
              <a:avLst/>
            </a:prstGeom>
            <a:solidFill>
              <a:schemeClr val="tx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62" name="グループ化 61"/>
            <p:cNvGrpSpPr>
              <a:grpSpLocks noChangeAspect="1"/>
            </p:cNvGrpSpPr>
            <p:nvPr/>
          </p:nvGrpSpPr>
          <p:grpSpPr>
            <a:xfrm>
              <a:off x="5019970" y="7245780"/>
              <a:ext cx="168624" cy="229156"/>
              <a:chOff x="5085875" y="1687765"/>
              <a:chExt cx="156916" cy="213246"/>
            </a:xfrm>
            <a:solidFill>
              <a:schemeClr val="tx1"/>
            </a:solidFill>
          </p:grpSpPr>
          <p:sp>
            <p:nvSpPr>
              <p:cNvPr id="63" name="Freeform 978"/>
              <p:cNvSpPr>
                <a:spLocks noChangeAspect="1" noEditPoints="1"/>
              </p:cNvSpPr>
              <p:nvPr/>
            </p:nvSpPr>
            <p:spPr bwMode="gray">
              <a:xfrm>
                <a:off x="5085875" y="1687765"/>
                <a:ext cx="156916" cy="213246"/>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w="9525">
                <a:noFill/>
                <a:round/>
                <a:headEnd/>
                <a:tailEnd/>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65" name="テキスト ボックス 64"/>
            <p:cNvSpPr txBox="1"/>
            <p:nvPr/>
          </p:nvSpPr>
          <p:spPr>
            <a:xfrm>
              <a:off x="4904591" y="7010306"/>
              <a:ext cx="393386" cy="123111"/>
            </a:xfrm>
            <a:prstGeom prst="rect">
              <a:avLst/>
            </a:prstGeom>
            <a:noFill/>
          </p:spPr>
          <p:txBody>
            <a:bodyPr wrap="square" lIns="0" tIns="0" rIns="0" bIns="0" rtlCol="0" anchor="ctr" anchorCtr="0">
              <a:spAutoFit/>
            </a:bodyPr>
            <a:lstStyle/>
            <a:p>
              <a:pPr algn="ctr">
                <a:spcBef>
                  <a:spcPts val="0"/>
                </a:spcBef>
                <a:buSzPct val="100000"/>
              </a:pPr>
              <a:r>
                <a:rPr kumimoji="1" lang="en-US" altLang="ja-JP" sz="800" b="1" dirty="0" smtClean="0">
                  <a:latin typeface="Meiryo UI" panose="020B0604030504040204" pitchFamily="50" charset="-128"/>
                  <a:ea typeface="Meiryo UI" panose="020B0604030504040204" pitchFamily="50" charset="-128"/>
                </a:rPr>
                <a:t>IR</a:t>
              </a:r>
              <a:endParaRPr kumimoji="1" lang="ja-JP" altLang="en-US" sz="800" b="1" dirty="0" smtClean="0">
                <a:latin typeface="Meiryo UI" panose="020B0604030504040204" pitchFamily="50" charset="-128"/>
                <a:ea typeface="Meiryo UI" panose="020B0604030504040204" pitchFamily="50" charset="-128"/>
              </a:endParaRPr>
            </a:p>
          </p:txBody>
        </p:sp>
        <p:sp>
          <p:nvSpPr>
            <p:cNvPr id="66" name="右矢印 282"/>
            <p:cNvSpPr/>
            <p:nvPr/>
          </p:nvSpPr>
          <p:spPr bwMode="gray">
            <a:xfrm rot="2021459">
              <a:off x="5052144" y="7554932"/>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7" name="右矢印 282"/>
            <p:cNvSpPr/>
            <p:nvPr/>
          </p:nvSpPr>
          <p:spPr bwMode="gray">
            <a:xfrm rot="8586496">
              <a:off x="4447705" y="7687150"/>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8" name="右矢印 282"/>
            <p:cNvSpPr/>
            <p:nvPr/>
          </p:nvSpPr>
          <p:spPr bwMode="gray">
            <a:xfrm rot="12852022">
              <a:off x="4435542" y="7247944"/>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9" name="右矢印 282"/>
            <p:cNvSpPr/>
            <p:nvPr/>
          </p:nvSpPr>
          <p:spPr bwMode="gray">
            <a:xfrm rot="19878226">
              <a:off x="5021804" y="7191468"/>
              <a:ext cx="720000" cy="180000"/>
            </a:xfrm>
            <a:custGeom>
              <a:avLst/>
              <a:gdLst>
                <a:gd name="connsiteX0" fmla="*/ 0 w 3657600"/>
                <a:gd name="connsiteY0" fmla="*/ 303709 h 1214834"/>
                <a:gd name="connsiteX1" fmla="*/ 3050183 w 3657600"/>
                <a:gd name="connsiteY1" fmla="*/ 303709 h 1214834"/>
                <a:gd name="connsiteX2" fmla="*/ 3050183 w 3657600"/>
                <a:gd name="connsiteY2" fmla="*/ 0 h 1214834"/>
                <a:gd name="connsiteX3" fmla="*/ 3657600 w 3657600"/>
                <a:gd name="connsiteY3" fmla="*/ 607417 h 1214834"/>
                <a:gd name="connsiteX4" fmla="*/ 3050183 w 3657600"/>
                <a:gd name="connsiteY4" fmla="*/ 1214834 h 1214834"/>
                <a:gd name="connsiteX5" fmla="*/ 3050183 w 3657600"/>
                <a:gd name="connsiteY5" fmla="*/ 911126 h 1214834"/>
                <a:gd name="connsiteX6" fmla="*/ 0 w 3657600"/>
                <a:gd name="connsiteY6" fmla="*/ 911126 h 1214834"/>
                <a:gd name="connsiteX7" fmla="*/ 0 w 3657600"/>
                <a:gd name="connsiteY7" fmla="*/ 303709 h 1214834"/>
                <a:gd name="connsiteX0" fmla="*/ 0 w 3721100"/>
                <a:gd name="connsiteY0" fmla="*/ 621209 h 1214834"/>
                <a:gd name="connsiteX1" fmla="*/ 3113683 w 3721100"/>
                <a:gd name="connsiteY1" fmla="*/ 303709 h 1214834"/>
                <a:gd name="connsiteX2" fmla="*/ 3113683 w 3721100"/>
                <a:gd name="connsiteY2" fmla="*/ 0 h 1214834"/>
                <a:gd name="connsiteX3" fmla="*/ 3721100 w 3721100"/>
                <a:gd name="connsiteY3" fmla="*/ 607417 h 1214834"/>
                <a:gd name="connsiteX4" fmla="*/ 3113683 w 3721100"/>
                <a:gd name="connsiteY4" fmla="*/ 1214834 h 1214834"/>
                <a:gd name="connsiteX5" fmla="*/ 3113683 w 3721100"/>
                <a:gd name="connsiteY5" fmla="*/ 911126 h 1214834"/>
                <a:gd name="connsiteX6" fmla="*/ 63500 w 3721100"/>
                <a:gd name="connsiteY6" fmla="*/ 911126 h 1214834"/>
                <a:gd name="connsiteX7" fmla="*/ 0 w 3721100"/>
                <a:gd name="connsiteY7" fmla="*/ 621209 h 1214834"/>
                <a:gd name="connsiteX0" fmla="*/ 88900 w 3810000"/>
                <a:gd name="connsiteY0" fmla="*/ 621209 h 1214834"/>
                <a:gd name="connsiteX1" fmla="*/ 3202583 w 3810000"/>
                <a:gd name="connsiteY1" fmla="*/ 303709 h 1214834"/>
                <a:gd name="connsiteX2" fmla="*/ 3202583 w 3810000"/>
                <a:gd name="connsiteY2" fmla="*/ 0 h 1214834"/>
                <a:gd name="connsiteX3" fmla="*/ 3810000 w 3810000"/>
                <a:gd name="connsiteY3" fmla="*/ 607417 h 1214834"/>
                <a:gd name="connsiteX4" fmla="*/ 3202583 w 3810000"/>
                <a:gd name="connsiteY4" fmla="*/ 1214834 h 1214834"/>
                <a:gd name="connsiteX5" fmla="*/ 3202583 w 3810000"/>
                <a:gd name="connsiteY5" fmla="*/ 911126 h 1214834"/>
                <a:gd name="connsiteX6" fmla="*/ 0 w 3810000"/>
                <a:gd name="connsiteY6" fmla="*/ 619026 h 1214834"/>
                <a:gd name="connsiteX7" fmla="*/ 88900 w 3810000"/>
                <a:gd name="connsiteY7" fmla="*/ 621209 h 12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0" h="1214834">
                  <a:moveTo>
                    <a:pt x="88900" y="621209"/>
                  </a:moveTo>
                  <a:lnTo>
                    <a:pt x="3202583" y="303709"/>
                  </a:lnTo>
                  <a:lnTo>
                    <a:pt x="3202583" y="0"/>
                  </a:lnTo>
                  <a:lnTo>
                    <a:pt x="3810000" y="607417"/>
                  </a:lnTo>
                  <a:lnTo>
                    <a:pt x="3202583" y="1214834"/>
                  </a:lnTo>
                  <a:lnTo>
                    <a:pt x="3202583" y="911126"/>
                  </a:lnTo>
                  <a:lnTo>
                    <a:pt x="0" y="619026"/>
                  </a:lnTo>
                  <a:lnTo>
                    <a:pt x="88900" y="621209"/>
                  </a:lnTo>
                  <a:close/>
                </a:path>
              </a:pathLst>
            </a:custGeom>
            <a:gradFill>
              <a:gsLst>
                <a:gs pos="0">
                  <a:srgbClr val="FF0000">
                    <a:alpha val="0"/>
                  </a:srgbClr>
                </a:gs>
                <a:gs pos="74000">
                  <a:srgbClr val="FF0000"/>
                </a:gs>
                <a:gs pos="83000">
                  <a:srgbClr val="FF0000"/>
                </a:gs>
                <a:gs pos="100000">
                  <a:srgbClr val="FF0000"/>
                </a:gs>
              </a:gsLst>
              <a:lin ang="0" scaled="1"/>
            </a:gra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71" name="フローチャート: 組合せ 70"/>
          <p:cNvSpPr/>
          <p:nvPr/>
        </p:nvSpPr>
        <p:spPr bwMode="gray">
          <a:xfrm rot="10800000" flipV="1">
            <a:off x="1923166" y="8120488"/>
            <a:ext cx="1468621" cy="289870"/>
          </a:xfrm>
          <a:prstGeom prst="flowChartMerge">
            <a:avLst/>
          </a:prstGeom>
          <a:solidFill>
            <a:schemeClr val="tx2"/>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72" name="正方形/長方形 71"/>
          <p:cNvSpPr/>
          <p:nvPr/>
        </p:nvSpPr>
        <p:spPr bwMode="gray">
          <a:xfrm>
            <a:off x="756663" y="8484787"/>
            <a:ext cx="5357057" cy="637953"/>
          </a:xfrm>
          <a:prstGeom prst="rect">
            <a:avLst/>
          </a:prstGeom>
          <a:solidFill>
            <a:schemeClr val="bg1"/>
          </a:solidFill>
          <a:ln w="12700" algn="ctr">
            <a:solidFill>
              <a:srgbClr val="BBBCBC"/>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96838"/>
            <a:r>
              <a:rPr lang="ja-JP" altLang="en-US" sz="1000" dirty="0" smtClean="0">
                <a:latin typeface="+mj-ea"/>
                <a:ea typeface="+mj-ea"/>
                <a:cs typeface="Meiryo UI" panose="020B0604030504040204" pitchFamily="50" charset="-128"/>
              </a:rPr>
              <a:t>・</a:t>
            </a:r>
            <a:r>
              <a:rPr lang="ja-JP" altLang="en-US" sz="1000" dirty="0" smtClean="0">
                <a:latin typeface="+mj-ea"/>
                <a:cs typeface="Meiryo UI" panose="020B0604030504040204" pitchFamily="50" charset="-128"/>
              </a:rPr>
              <a:t> </a:t>
            </a:r>
            <a:r>
              <a:rPr lang="ja-JP" altLang="en-US" sz="1000" dirty="0">
                <a:latin typeface="+mj-ea"/>
                <a:cs typeface="Meiryo UI" panose="020B0604030504040204" pitchFamily="50" charset="-128"/>
              </a:rPr>
              <a:t>開業初年度までに</a:t>
            </a:r>
            <a:r>
              <a:rPr lang="ja-JP" altLang="en-US" sz="1000" dirty="0" smtClean="0">
                <a:latin typeface="+mj-ea"/>
                <a:cs typeface="Meiryo UI" panose="020B0604030504040204" pitchFamily="50" charset="-128"/>
              </a:rPr>
              <a:t>約</a:t>
            </a:r>
            <a:r>
              <a:rPr lang="en-US" altLang="ja-JP" sz="1000" dirty="0" smtClean="0">
                <a:latin typeface="+mj-ea"/>
                <a:cs typeface="Meiryo UI" panose="020B0604030504040204" pitchFamily="50" charset="-128"/>
              </a:rPr>
              <a:t>2</a:t>
            </a:r>
            <a:r>
              <a:rPr lang="ja-JP" altLang="en-US" sz="1000" dirty="0" smtClean="0">
                <a:latin typeface="+mj-ea"/>
                <a:cs typeface="Meiryo UI" panose="020B0604030504040204" pitchFamily="50" charset="-128"/>
              </a:rPr>
              <a:t>兆円</a:t>
            </a:r>
            <a:r>
              <a:rPr lang="ja-JP" altLang="en-US" sz="1000" dirty="0">
                <a:latin typeface="+mj-ea"/>
                <a:cs typeface="Meiryo UI" panose="020B0604030504040204" pitchFamily="50" charset="-128"/>
              </a:rPr>
              <a:t>（建設時：</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1</a:t>
            </a:r>
            <a:r>
              <a:rPr lang="ja-JP" altLang="en-US" sz="1000" dirty="0" smtClean="0">
                <a:latin typeface="+mj-ea"/>
                <a:cs typeface="Meiryo UI" panose="020B0604030504040204" pitchFamily="50" charset="-128"/>
              </a:rPr>
              <a:t>兆 </a:t>
            </a:r>
            <a:r>
              <a:rPr lang="en-US" altLang="ja-JP" sz="1000" dirty="0" smtClean="0">
                <a:latin typeface="+mj-ea"/>
                <a:cs typeface="Meiryo UI" panose="020B0604030504040204" pitchFamily="50" charset="-128"/>
              </a:rPr>
              <a:t>2,400</a:t>
            </a:r>
            <a:r>
              <a:rPr lang="ja-JP" altLang="en-US" sz="1000" dirty="0" smtClean="0">
                <a:latin typeface="+mj-ea"/>
                <a:cs typeface="Meiryo UI" panose="020B0604030504040204" pitchFamily="50" charset="-128"/>
              </a:rPr>
              <a:t>億円＋</a:t>
            </a:r>
            <a:r>
              <a:rPr lang="ja-JP" altLang="en-US" sz="1000" dirty="0">
                <a:latin typeface="+mj-ea"/>
                <a:cs typeface="Meiryo UI" panose="020B0604030504040204" pitchFamily="50" charset="-128"/>
              </a:rPr>
              <a:t>運営：</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a:t>
            </a:r>
            <a:r>
              <a:rPr lang="ja-JP" altLang="en-US" sz="1000" dirty="0" smtClean="0">
                <a:latin typeface="+mj-ea"/>
                <a:cs typeface="Meiryo UI" panose="020B0604030504040204" pitchFamily="50" charset="-128"/>
              </a:rPr>
              <a:t>波及効果が</a:t>
            </a:r>
            <a:endParaRPr lang="en-US" altLang="ja-JP" sz="1000" dirty="0" smtClean="0">
              <a:latin typeface="+mj-ea"/>
              <a:cs typeface="Meiryo UI" panose="020B0604030504040204" pitchFamily="50" charset="-128"/>
            </a:endParaRPr>
          </a:p>
          <a:p>
            <a:pPr marL="96838"/>
            <a:r>
              <a:rPr lang="ja-JP" altLang="en-US" sz="1000" dirty="0">
                <a:latin typeface="+mj-ea"/>
                <a:cs typeface="Meiryo UI" panose="020B0604030504040204" pitchFamily="50" charset="-128"/>
              </a:rPr>
              <a:t>　</a:t>
            </a:r>
            <a:r>
              <a:rPr lang="ja-JP" altLang="en-US" sz="1000" dirty="0" smtClean="0">
                <a:latin typeface="+mj-ea"/>
                <a:cs typeface="Meiryo UI" panose="020B0604030504040204" pitchFamily="50" charset="-128"/>
              </a:rPr>
              <a:t>見込まれる</a:t>
            </a:r>
            <a:endParaRPr lang="en-US" altLang="ja-JP" sz="1000" dirty="0">
              <a:latin typeface="+mj-ea"/>
              <a:cs typeface="Meiryo UI" panose="020B0604030504040204" pitchFamily="50" charset="-128"/>
            </a:endParaRPr>
          </a:p>
          <a:p>
            <a:pPr marL="96838">
              <a:spcBef>
                <a:spcPts val="300"/>
              </a:spcBef>
            </a:pPr>
            <a:r>
              <a:rPr lang="ja-JP" altLang="en-US" sz="1000" dirty="0">
                <a:latin typeface="+mj-ea"/>
                <a:cs typeface="Meiryo UI" panose="020B0604030504040204" pitchFamily="50" charset="-128"/>
              </a:rPr>
              <a:t>・ また、ＩＲの開業以降、毎年</a:t>
            </a:r>
            <a:r>
              <a:rPr lang="ja-JP" altLang="en-US" sz="1000" dirty="0" smtClean="0">
                <a:latin typeface="+mj-ea"/>
                <a:cs typeface="Meiryo UI" panose="020B0604030504040204" pitchFamily="50" charset="-128"/>
              </a:rPr>
              <a:t>約 </a:t>
            </a:r>
            <a:r>
              <a:rPr lang="en-US" altLang="ja-JP" sz="1000" dirty="0" smtClean="0">
                <a:latin typeface="+mj-ea"/>
                <a:cs typeface="Meiryo UI" panose="020B0604030504040204" pitchFamily="50" charset="-128"/>
              </a:rPr>
              <a:t>7,600</a:t>
            </a:r>
            <a:r>
              <a:rPr lang="ja-JP" altLang="en-US" sz="1000" dirty="0" smtClean="0">
                <a:latin typeface="+mj-ea"/>
                <a:cs typeface="Meiryo UI" panose="020B0604030504040204" pitchFamily="50" charset="-128"/>
              </a:rPr>
              <a:t>億</a:t>
            </a:r>
            <a:r>
              <a:rPr lang="ja-JP" altLang="en-US" sz="1000" dirty="0">
                <a:latin typeface="+mj-ea"/>
                <a:cs typeface="Meiryo UI" panose="020B0604030504040204" pitchFamily="50" charset="-128"/>
              </a:rPr>
              <a:t>円の経済波及効果が</a:t>
            </a:r>
            <a:r>
              <a:rPr lang="ja-JP" altLang="en-US" sz="1000" dirty="0" smtClean="0">
                <a:latin typeface="+mj-ea"/>
                <a:cs typeface="Meiryo UI" panose="020B0604030504040204" pitchFamily="50" charset="-128"/>
              </a:rPr>
              <a:t>見込まれる</a:t>
            </a:r>
            <a:endParaRPr lang="en-US" altLang="ja-JP" sz="1000" dirty="0" smtClean="0">
              <a:latin typeface="+mj-ea"/>
              <a:ea typeface="+mj-ea"/>
            </a:endParaRPr>
          </a:p>
        </p:txBody>
      </p:sp>
      <p:sp>
        <p:nvSpPr>
          <p:cNvPr id="73" name="テキスト ボックス 72"/>
          <p:cNvSpPr txBox="1"/>
          <p:nvPr/>
        </p:nvSpPr>
        <p:spPr>
          <a:xfrm>
            <a:off x="679938" y="6414439"/>
            <a:ext cx="4099262" cy="380480"/>
          </a:xfrm>
          <a:prstGeom prst="rect">
            <a:avLst/>
          </a:prstGeom>
          <a:noFill/>
        </p:spPr>
        <p:txBody>
          <a:bodyPr wrap="square" lIns="36000" tIns="36000" rIns="36000" bIns="36000" rtlCol="0" anchor="ctr" anchorCtr="0">
            <a:spAutoFit/>
          </a:bodyPr>
          <a:lstStyle/>
          <a:p>
            <a:pPr marL="72000" indent="-72000">
              <a:spcBef>
                <a:spcPts val="0"/>
              </a:spcBef>
              <a:buSzPct val="100000"/>
              <a:buFont typeface="Wingdings" panose="05000000000000000000" pitchFamily="2" charset="2"/>
              <a:buChar char="Ø"/>
            </a:pPr>
            <a:r>
              <a:rPr kumimoji="1" lang="ja-JP" altLang="en-US" sz="1000" dirty="0" smtClean="0"/>
              <a:t>　大阪</a:t>
            </a:r>
            <a:r>
              <a:rPr lang="ja-JP" altLang="en-US" sz="1000" dirty="0"/>
              <a:t>ＩＲ</a:t>
            </a:r>
            <a:r>
              <a:rPr kumimoji="1" lang="ja-JP" altLang="en-US" sz="1000" dirty="0" smtClean="0"/>
              <a:t>のめざす姿を踏まえ、初期投資や運営による経済波及効果、</a:t>
            </a:r>
            <a:endParaRPr kumimoji="1" lang="en-US" altLang="ja-JP" sz="1000" dirty="0" smtClean="0"/>
          </a:p>
          <a:p>
            <a:pPr>
              <a:spcBef>
                <a:spcPts val="0"/>
              </a:spcBef>
              <a:buSzPct val="100000"/>
            </a:pPr>
            <a:r>
              <a:rPr lang="ja-JP" altLang="en-US" sz="1000" dirty="0"/>
              <a:t>　</a:t>
            </a:r>
            <a:r>
              <a:rPr lang="ja-JP" altLang="en-US" sz="1000" dirty="0" smtClean="0"/>
              <a:t>　 </a:t>
            </a:r>
            <a:r>
              <a:rPr kumimoji="1" lang="ja-JP" altLang="en-US" sz="1000" dirty="0" smtClean="0"/>
              <a:t>雇用創出効果を試算</a:t>
            </a:r>
          </a:p>
        </p:txBody>
      </p:sp>
    </p:spTree>
    <p:extLst>
      <p:ext uri="{BB962C8B-B14F-4D97-AF65-F5344CB8AC3E}">
        <p14:creationId xmlns:p14="http://schemas.microsoft.com/office/powerpoint/2010/main" val="846250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5" name="正方形/長方形 14"/>
          <p:cNvSpPr/>
          <p:nvPr/>
        </p:nvSpPr>
        <p:spPr bwMode="gray">
          <a:xfrm>
            <a:off x="453920" y="1600452"/>
            <a:ext cx="720000" cy="5629023"/>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en-US" altLang="ja-JP" sz="12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賑わいの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創出</a:t>
            </a:r>
            <a:endParaRPr lang="ja-JP" altLang="en-US"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p:cNvSpPr/>
          <p:nvPr/>
        </p:nvSpPr>
        <p:spPr bwMode="gray">
          <a:xfrm>
            <a:off x="1247263" y="1600452"/>
            <a:ext cx="5148000" cy="562902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a:t>国内外</a:t>
            </a:r>
            <a:r>
              <a:rPr lang="ja-JP" altLang="en-US" sz="1000" u="sng" dirty="0" smtClean="0"/>
              <a:t>のグルメやエンターテイメントなどを気軽に体験</a:t>
            </a:r>
            <a:endParaRPr lang="en-US" altLang="ja-JP" sz="1000" u="sng" dirty="0" smtClean="0"/>
          </a:p>
          <a:p>
            <a:pPr marL="182563"/>
            <a:r>
              <a:rPr lang="ja-JP" altLang="en-US" sz="1000" dirty="0" smtClean="0"/>
              <a:t>・　世界の様々なグルメや世界水準のエンターテイメント、</a:t>
            </a:r>
            <a:endParaRPr lang="en-US" altLang="ja-JP" sz="1000" dirty="0" smtClean="0"/>
          </a:p>
          <a:p>
            <a:pPr marL="182563"/>
            <a:r>
              <a:rPr lang="ja-JP" altLang="en-US" sz="1000" dirty="0" smtClean="0"/>
              <a:t>  　日本各地の魅力に触れられる施設などが充実する</a:t>
            </a:r>
            <a:endParaRPr lang="en-US" altLang="ja-JP" sz="1000" dirty="0" smtClean="0"/>
          </a:p>
          <a:p>
            <a:pPr marL="182563"/>
            <a:r>
              <a:rPr lang="ja-JP" altLang="en-US" sz="1000" dirty="0"/>
              <a:t>　</a:t>
            </a:r>
            <a:r>
              <a:rPr lang="ja-JP" altLang="en-US" sz="1000" dirty="0" smtClean="0"/>
              <a:t>　ことにより、都市の魅力や国際競争力が向上すると</a:t>
            </a:r>
            <a:endParaRPr lang="en-US" altLang="ja-JP" sz="1000" dirty="0" smtClean="0"/>
          </a:p>
          <a:p>
            <a:pPr marL="182563"/>
            <a:r>
              <a:rPr lang="ja-JP" altLang="en-US" sz="1000" dirty="0"/>
              <a:t>　</a:t>
            </a:r>
            <a:r>
              <a:rPr lang="ja-JP" altLang="en-US" sz="1000" dirty="0" smtClean="0"/>
              <a:t>　ともに、あらゆる人が楽しむことのできる機会が増える</a:t>
            </a:r>
            <a:endParaRPr lang="en-US" altLang="ja-JP" sz="1000" dirty="0" smtClean="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身近に「非日常」を感じることができる景観の創出</a:t>
            </a:r>
            <a:endParaRPr lang="en-US" altLang="ja-JP" sz="1000" u="sng" dirty="0"/>
          </a:p>
          <a:p>
            <a:pPr marL="182563"/>
            <a:r>
              <a:rPr lang="ja-JP" altLang="en-US" sz="1000" dirty="0" smtClean="0"/>
              <a:t>・　夢洲にしかない景観、夢洲でしか体験できない空間・</a:t>
            </a:r>
            <a:endParaRPr lang="en-US" altLang="ja-JP" sz="1000" dirty="0" smtClean="0"/>
          </a:p>
          <a:p>
            <a:pPr marL="182563"/>
            <a:r>
              <a:rPr lang="ja-JP" altLang="en-US" sz="1000" dirty="0"/>
              <a:t>　</a:t>
            </a:r>
            <a:r>
              <a:rPr lang="ja-JP" altLang="en-US" sz="1000" dirty="0" smtClean="0"/>
              <a:t>　デザインによる</a:t>
            </a:r>
            <a:r>
              <a:rPr lang="ja-JP" altLang="en-US" sz="1000" dirty="0"/>
              <a:t>ＩＲ</a:t>
            </a:r>
            <a:r>
              <a:rPr lang="ja-JP" altLang="en-US" sz="1000" dirty="0" smtClean="0"/>
              <a:t>が実現することにより、都心から</a:t>
            </a:r>
            <a:endParaRPr lang="en-US" altLang="ja-JP" sz="1000" dirty="0" smtClean="0"/>
          </a:p>
          <a:p>
            <a:pPr marL="182563"/>
            <a:r>
              <a:rPr lang="ja-JP" altLang="en-US" sz="1000" dirty="0"/>
              <a:t>　</a:t>
            </a:r>
            <a:r>
              <a:rPr lang="ja-JP" altLang="en-US" sz="1000" dirty="0" smtClean="0"/>
              <a:t>　短時間で「非日常」を体験できる</a:t>
            </a:r>
            <a:endParaRPr lang="en-US" altLang="ja-JP" sz="1000" dirty="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ナイトライフの充実</a:t>
            </a:r>
            <a:endParaRPr lang="en-US" altLang="ja-JP" sz="1000" u="sng" dirty="0" smtClean="0"/>
          </a:p>
          <a:p>
            <a:pPr marL="182563"/>
            <a:r>
              <a:rPr lang="ja-JP" altLang="en-US" sz="1000" dirty="0" smtClean="0"/>
              <a:t>・　ＩＲにおける充実したナイトショーの開催などを契機</a:t>
            </a:r>
            <a:endParaRPr lang="en-US" altLang="ja-JP" sz="1000" dirty="0" smtClean="0"/>
          </a:p>
          <a:p>
            <a:pPr marL="182563"/>
            <a:r>
              <a:rPr lang="ja-JP" altLang="en-US" sz="1000" dirty="0"/>
              <a:t>　</a:t>
            </a:r>
            <a:r>
              <a:rPr lang="ja-JP" altLang="en-US" sz="1000" dirty="0" smtClean="0"/>
              <a:t>　として、周辺地域においても、ナイトライフのさらなる</a:t>
            </a:r>
            <a:endParaRPr lang="en-US" altLang="ja-JP" sz="1000" dirty="0" smtClean="0"/>
          </a:p>
          <a:p>
            <a:pPr marL="182563"/>
            <a:r>
              <a:rPr lang="ja-JP" altLang="en-US" sz="1000" dirty="0"/>
              <a:t>　</a:t>
            </a:r>
            <a:r>
              <a:rPr lang="ja-JP" altLang="en-US" sz="1000" dirty="0" smtClean="0"/>
              <a:t>　充実といった相乗効果が期待され、大阪における</a:t>
            </a:r>
            <a:endParaRPr lang="en-US" altLang="ja-JP" sz="1000" dirty="0" smtClean="0"/>
          </a:p>
          <a:p>
            <a:pPr marL="182563"/>
            <a:r>
              <a:rPr lang="ja-JP" altLang="en-US" sz="1000" dirty="0" smtClean="0"/>
              <a:t>　　ナイトタイムエコノミーの活性化につながる</a:t>
            </a:r>
            <a:endParaRPr lang="en-US" altLang="ja-JP" sz="1000" dirty="0" smtClean="0"/>
          </a:p>
          <a:p>
            <a:pPr marL="354013" indent="-171450">
              <a:buFont typeface="Arial" panose="020B0604020202020204" pitchFamily="34" charset="0"/>
              <a:buChar char="•"/>
            </a:pPr>
            <a:endParaRPr lang="en-US" altLang="ja-JP" sz="1000" dirty="0"/>
          </a:p>
          <a:p>
            <a:pPr marL="171450" indent="-171450">
              <a:spcAft>
                <a:spcPts val="300"/>
              </a:spcAft>
              <a:buFont typeface="Wingdings" panose="05000000000000000000" pitchFamily="2" charset="2"/>
              <a:buChar char="Ø"/>
            </a:pPr>
            <a:r>
              <a:rPr lang="ja-JP" altLang="en-US" sz="1000" u="sng" dirty="0" smtClean="0"/>
              <a:t>都心で長期滞在できる機会の創出</a:t>
            </a:r>
            <a:endParaRPr lang="en-US" altLang="ja-JP" sz="1000" u="sng" dirty="0"/>
          </a:p>
          <a:p>
            <a:pPr marL="182563"/>
            <a:r>
              <a:rPr lang="ja-JP" altLang="en-US" sz="1000" dirty="0" smtClean="0"/>
              <a:t>・　世界水準のエンターテイメント施設をはじめ、</a:t>
            </a:r>
            <a:endParaRPr lang="en-US" altLang="ja-JP" sz="1000" dirty="0" smtClean="0"/>
          </a:p>
          <a:p>
            <a:pPr marL="182563"/>
            <a:r>
              <a:rPr lang="ja-JP" altLang="en-US" sz="1000" dirty="0"/>
              <a:t>　</a:t>
            </a:r>
            <a:r>
              <a:rPr lang="ja-JP" altLang="en-US" sz="1000" dirty="0" smtClean="0"/>
              <a:t>　レストランやショッピング、スポーツ観戦、</a:t>
            </a:r>
            <a:endParaRPr lang="en-US" altLang="ja-JP" sz="1000" dirty="0" smtClean="0"/>
          </a:p>
          <a:p>
            <a:pPr marL="182563"/>
            <a:r>
              <a:rPr lang="ja-JP" altLang="en-US" sz="1000" dirty="0"/>
              <a:t>　</a:t>
            </a:r>
            <a:r>
              <a:rPr lang="ja-JP" altLang="en-US" sz="1000" dirty="0" smtClean="0"/>
              <a:t>　ウェルネス関連施設など、魅力的な施設・</a:t>
            </a:r>
            <a:endParaRPr lang="en-US" altLang="ja-JP" sz="1000" dirty="0" smtClean="0"/>
          </a:p>
          <a:p>
            <a:pPr marL="182563"/>
            <a:r>
              <a:rPr lang="ja-JP" altLang="en-US" sz="1000" dirty="0"/>
              <a:t>　</a:t>
            </a:r>
            <a:r>
              <a:rPr lang="ja-JP" altLang="en-US" sz="1000" dirty="0" smtClean="0"/>
              <a:t>　サービスが充実することにより、長期に渡って</a:t>
            </a:r>
            <a:endParaRPr lang="en-US" altLang="ja-JP" sz="1000" dirty="0" smtClean="0"/>
          </a:p>
          <a:p>
            <a:pPr marL="182563"/>
            <a:r>
              <a:rPr lang="ja-JP" altLang="en-US" sz="1000" dirty="0"/>
              <a:t>　</a:t>
            </a:r>
            <a:r>
              <a:rPr lang="ja-JP" altLang="en-US" sz="1000" dirty="0" smtClean="0"/>
              <a:t>　滞在し、楽しむことができる</a:t>
            </a:r>
            <a:endParaRPr lang="en-US" altLang="ja-JP" sz="1000" dirty="0" smtClean="0"/>
          </a:p>
          <a:p>
            <a:pPr marL="182563"/>
            <a:endParaRPr lang="en-US" altLang="ja-JP" sz="1000" dirty="0"/>
          </a:p>
          <a:p>
            <a:pPr marL="171450" indent="-171450">
              <a:spcAft>
                <a:spcPts val="300"/>
              </a:spcAft>
              <a:buFont typeface="Wingdings" panose="05000000000000000000" pitchFamily="2" charset="2"/>
              <a:buChar char="Ø"/>
            </a:pPr>
            <a:r>
              <a:rPr lang="ja-JP" altLang="en-US" sz="1000" u="sng" dirty="0" smtClean="0"/>
              <a:t>ベイエリア開発の活性化に貢献</a:t>
            </a:r>
            <a:endParaRPr lang="en-US" altLang="ja-JP" sz="1000" u="sng" dirty="0"/>
          </a:p>
          <a:p>
            <a:pPr marL="182563"/>
            <a:r>
              <a:rPr lang="ja-JP" altLang="en-US" sz="1000" dirty="0" smtClean="0"/>
              <a:t>・　ＩＲを出発点として、ベイエリアの様々な開発が</a:t>
            </a:r>
            <a:endParaRPr lang="en-US" altLang="ja-JP" sz="1000" dirty="0" smtClean="0"/>
          </a:p>
          <a:p>
            <a:pPr marL="182563"/>
            <a:r>
              <a:rPr lang="ja-JP" altLang="en-US" sz="1000" dirty="0"/>
              <a:t>　</a:t>
            </a:r>
            <a:r>
              <a:rPr lang="ja-JP" altLang="en-US" sz="1000" dirty="0" smtClean="0"/>
              <a:t>　促進され、多くの人が集まり、輝く場所へと</a:t>
            </a:r>
            <a:endParaRPr lang="en-US" altLang="ja-JP" sz="1000" dirty="0" smtClean="0"/>
          </a:p>
          <a:p>
            <a:pPr marL="182563"/>
            <a:r>
              <a:rPr lang="ja-JP" altLang="en-US" sz="1000" dirty="0"/>
              <a:t>　</a:t>
            </a:r>
            <a:r>
              <a:rPr lang="ja-JP" altLang="en-US" sz="1000" dirty="0" smtClean="0"/>
              <a:t>　ベイエリアが生まれ変わる</a:t>
            </a:r>
            <a:endParaRPr lang="en-US" altLang="ja-JP" sz="1000" dirty="0"/>
          </a:p>
          <a:p>
            <a:pPr marL="354013" indent="-171450">
              <a:buFont typeface="Arial" panose="020B0604020202020204" pitchFamily="34" charset="0"/>
              <a:buChar char="•"/>
            </a:pPr>
            <a:endParaRPr lang="en-US" altLang="ja-JP" sz="1050" dirty="0" smtClean="0"/>
          </a:p>
          <a:p>
            <a:pPr>
              <a:spcAft>
                <a:spcPts val="300"/>
              </a:spcAft>
              <a:buFont typeface="Wingdings" panose="05000000000000000000" pitchFamily="2" charset="2"/>
              <a:buChar char="Ø"/>
            </a:pPr>
            <a:r>
              <a:rPr lang="ja-JP" altLang="en-US" sz="1050" dirty="0" smtClean="0"/>
              <a:t>　</a:t>
            </a:r>
            <a:r>
              <a:rPr lang="ja-JP" altLang="en-US" sz="1000" u="sng" dirty="0" smtClean="0"/>
              <a:t>世界</a:t>
            </a:r>
            <a:r>
              <a:rPr lang="ja-JP" altLang="en-US" sz="1000" u="sng" dirty="0"/>
              <a:t>最高水準の受入</a:t>
            </a:r>
            <a:r>
              <a:rPr lang="ja-JP" altLang="en-US" sz="1000" u="sng" dirty="0" smtClean="0"/>
              <a:t>環境の実現</a:t>
            </a:r>
            <a:endParaRPr lang="ja-JP" altLang="en-US" sz="1000" u="sng" dirty="0"/>
          </a:p>
          <a:p>
            <a:pPr marL="182563"/>
            <a:r>
              <a:rPr lang="ja-JP" altLang="en-US" sz="1000" dirty="0" smtClean="0"/>
              <a:t>・　宿泊</a:t>
            </a:r>
            <a:r>
              <a:rPr lang="ja-JP" altLang="en-US" sz="1000" dirty="0"/>
              <a:t>環境、観光案内所、Ｗｉ</a:t>
            </a:r>
            <a:r>
              <a:rPr lang="en-US" altLang="ja-JP" sz="1000" dirty="0"/>
              <a:t>-F</a:t>
            </a:r>
            <a:r>
              <a:rPr lang="ja-JP" altLang="en-US" sz="1000" dirty="0"/>
              <a:t>ｉなど</a:t>
            </a:r>
            <a:r>
              <a:rPr lang="ja-JP" altLang="en-US" sz="1000" dirty="0" smtClean="0"/>
              <a:t>のまちの</a:t>
            </a:r>
            <a:endParaRPr lang="en-US" altLang="ja-JP" sz="1000" dirty="0" smtClean="0"/>
          </a:p>
          <a:p>
            <a:pPr marL="182563"/>
            <a:r>
              <a:rPr lang="ja-JP" altLang="en-US" sz="1000" dirty="0" smtClean="0"/>
              <a:t>　　受入</a:t>
            </a:r>
            <a:r>
              <a:rPr lang="ja-JP" altLang="en-US" sz="1000" dirty="0"/>
              <a:t>環境</a:t>
            </a:r>
            <a:r>
              <a:rPr lang="ja-JP" altLang="en-US" sz="1000" dirty="0" smtClean="0"/>
              <a:t>が向上</a:t>
            </a:r>
            <a:r>
              <a:rPr lang="ja-JP" altLang="en-US" sz="1000" dirty="0"/>
              <a:t>し</a:t>
            </a:r>
            <a:r>
              <a:rPr lang="ja-JP" altLang="en-US" sz="1000" dirty="0" smtClean="0"/>
              <a:t>、さらなる魅力の向上に</a:t>
            </a:r>
            <a:endParaRPr lang="en-US" altLang="ja-JP" sz="1000" dirty="0" smtClean="0"/>
          </a:p>
          <a:p>
            <a:pPr marL="182563"/>
            <a:r>
              <a:rPr lang="ja-JP" altLang="en-US" sz="1000" dirty="0"/>
              <a:t>　</a:t>
            </a:r>
            <a:r>
              <a:rPr lang="ja-JP" altLang="en-US" sz="1000" dirty="0" smtClean="0"/>
              <a:t>　つながる</a:t>
            </a:r>
            <a:endParaRPr lang="ja-JP" altLang="en-US" sz="1000" dirty="0"/>
          </a:p>
          <a:p>
            <a:pPr marL="354013" indent="-171450">
              <a:buFont typeface="Arial" panose="020B0604020202020204" pitchFamily="34" charset="0"/>
              <a:buChar char="•"/>
            </a:pPr>
            <a:endParaRPr lang="en-US" altLang="ja-JP" sz="1050" dirty="0" smtClean="0"/>
          </a:p>
          <a:p>
            <a:endParaRPr lang="en-US" altLang="ja-JP" sz="1050" dirty="0"/>
          </a:p>
        </p:txBody>
      </p:sp>
      <p:grpSp>
        <p:nvGrpSpPr>
          <p:cNvPr id="5" name="グループ化 4"/>
          <p:cNvGrpSpPr>
            <a:grpSpLocks noChangeAspect="1"/>
          </p:cNvGrpSpPr>
          <p:nvPr/>
        </p:nvGrpSpPr>
        <p:grpSpPr>
          <a:xfrm>
            <a:off x="4124973" y="4632762"/>
            <a:ext cx="2190116" cy="993596"/>
            <a:chOff x="3819463" y="3349986"/>
            <a:chExt cx="2553429" cy="1303335"/>
          </a:xfrm>
        </p:grpSpPr>
        <p:sp>
          <p:nvSpPr>
            <p:cNvPr id="24" name="正方形/長方形 23"/>
            <p:cNvSpPr/>
            <p:nvPr/>
          </p:nvSpPr>
          <p:spPr bwMode="gray">
            <a:xfrm>
              <a:off x="3826280" y="3357321"/>
              <a:ext cx="2539795" cy="648000"/>
            </a:xfrm>
            <a:prstGeom prst="rect">
              <a:avLst/>
            </a:prstGeom>
            <a:solidFill>
              <a:srgbClr val="FFCC66"/>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25" name="Freeform 401"/>
            <p:cNvSpPr>
              <a:spLocks noEditPoints="1"/>
            </p:cNvSpPr>
            <p:nvPr/>
          </p:nvSpPr>
          <p:spPr bwMode="gray">
            <a:xfrm>
              <a:off x="6123115" y="3403350"/>
              <a:ext cx="162636" cy="162636"/>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170 h 192"/>
                <a:gd name="T12" fmla="*/ 21 w 192"/>
                <a:gd name="T13" fmla="*/ 96 h 192"/>
                <a:gd name="T14" fmla="*/ 96 w 192"/>
                <a:gd name="T15" fmla="*/ 21 h 192"/>
                <a:gd name="T16" fmla="*/ 170 w 192"/>
                <a:gd name="T17" fmla="*/ 96 h 192"/>
                <a:gd name="T18" fmla="*/ 96 w 192"/>
                <a:gd name="T19" fmla="*/ 17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70"/>
                  </a:moveTo>
                  <a:cubicBezTo>
                    <a:pt x="54" y="170"/>
                    <a:pt x="21" y="137"/>
                    <a:pt x="21" y="96"/>
                  </a:cubicBezTo>
                  <a:cubicBezTo>
                    <a:pt x="21" y="54"/>
                    <a:pt x="54" y="21"/>
                    <a:pt x="96" y="21"/>
                  </a:cubicBezTo>
                  <a:cubicBezTo>
                    <a:pt x="137" y="21"/>
                    <a:pt x="170" y="54"/>
                    <a:pt x="170" y="96"/>
                  </a:cubicBezTo>
                  <a:cubicBezTo>
                    <a:pt x="170" y="137"/>
                    <a:pt x="137" y="170"/>
                    <a:pt x="96" y="17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6" name="Freeform 402"/>
            <p:cNvSpPr>
              <a:spLocks/>
            </p:cNvSpPr>
            <p:nvPr/>
          </p:nvSpPr>
          <p:spPr bwMode="gray">
            <a:xfrm>
              <a:off x="6303540" y="3475775"/>
              <a:ext cx="35577" cy="17789"/>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7" name="Freeform 403"/>
            <p:cNvSpPr>
              <a:spLocks/>
            </p:cNvSpPr>
            <p:nvPr/>
          </p:nvSpPr>
          <p:spPr bwMode="gray">
            <a:xfrm>
              <a:off x="6069751" y="3475775"/>
              <a:ext cx="35577" cy="17789"/>
            </a:xfrm>
            <a:custGeom>
              <a:avLst/>
              <a:gdLst>
                <a:gd name="T0" fmla="*/ 32 w 42"/>
                <a:gd name="T1" fmla="*/ 0 h 21"/>
                <a:gd name="T2" fmla="*/ 10 w 42"/>
                <a:gd name="T3" fmla="*/ 0 h 21"/>
                <a:gd name="T4" fmla="*/ 0 w 42"/>
                <a:gd name="T5" fmla="*/ 11 h 21"/>
                <a:gd name="T6" fmla="*/ 10 w 42"/>
                <a:gd name="T7" fmla="*/ 21 h 21"/>
                <a:gd name="T8" fmla="*/ 32 w 42"/>
                <a:gd name="T9" fmla="*/ 21 h 21"/>
                <a:gd name="T10" fmla="*/ 42 w 42"/>
                <a:gd name="T11" fmla="*/ 11 h 21"/>
                <a:gd name="T12" fmla="*/ 32 w 4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2" h="21">
                  <a:moveTo>
                    <a:pt x="32" y="0"/>
                  </a:moveTo>
                  <a:cubicBezTo>
                    <a:pt x="10" y="0"/>
                    <a:pt x="10" y="0"/>
                    <a:pt x="10" y="0"/>
                  </a:cubicBezTo>
                  <a:cubicBezTo>
                    <a:pt x="4" y="0"/>
                    <a:pt x="0" y="5"/>
                    <a:pt x="0" y="11"/>
                  </a:cubicBezTo>
                  <a:cubicBezTo>
                    <a:pt x="0" y="17"/>
                    <a:pt x="4" y="21"/>
                    <a:pt x="10" y="21"/>
                  </a:cubicBezTo>
                  <a:cubicBezTo>
                    <a:pt x="32" y="21"/>
                    <a:pt x="32" y="21"/>
                    <a:pt x="32" y="21"/>
                  </a:cubicBezTo>
                  <a:cubicBezTo>
                    <a:pt x="38" y="21"/>
                    <a:pt x="42" y="17"/>
                    <a:pt x="42" y="11"/>
                  </a:cubicBezTo>
                  <a:cubicBezTo>
                    <a:pt x="42" y="5"/>
                    <a:pt x="38" y="0"/>
                    <a:pt x="32"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8" name="Freeform 404"/>
            <p:cNvSpPr>
              <a:spLocks/>
            </p:cNvSpPr>
            <p:nvPr/>
          </p:nvSpPr>
          <p:spPr bwMode="gray">
            <a:xfrm>
              <a:off x="6195540" y="3349986"/>
              <a:ext cx="17789" cy="35577"/>
            </a:xfrm>
            <a:custGeom>
              <a:avLst/>
              <a:gdLst>
                <a:gd name="T0" fmla="*/ 11 w 21"/>
                <a:gd name="T1" fmla="*/ 42 h 42"/>
                <a:gd name="T2" fmla="*/ 21 w 21"/>
                <a:gd name="T3" fmla="*/ 32 h 42"/>
                <a:gd name="T4" fmla="*/ 21 w 21"/>
                <a:gd name="T5" fmla="*/ 10 h 42"/>
                <a:gd name="T6" fmla="*/ 11 w 21"/>
                <a:gd name="T7" fmla="*/ 0 h 42"/>
                <a:gd name="T8" fmla="*/ 0 w 21"/>
                <a:gd name="T9" fmla="*/ 10 h 42"/>
                <a:gd name="T10" fmla="*/ 0 w 21"/>
                <a:gd name="T11" fmla="*/ 32 h 42"/>
                <a:gd name="T12" fmla="*/ 11 w 21"/>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 h="42">
                  <a:moveTo>
                    <a:pt x="11" y="42"/>
                  </a:moveTo>
                  <a:cubicBezTo>
                    <a:pt x="17" y="42"/>
                    <a:pt x="21" y="38"/>
                    <a:pt x="21" y="32"/>
                  </a:cubicBezTo>
                  <a:cubicBezTo>
                    <a:pt x="21" y="10"/>
                    <a:pt x="21" y="10"/>
                    <a:pt x="21" y="10"/>
                  </a:cubicBezTo>
                  <a:cubicBezTo>
                    <a:pt x="21" y="4"/>
                    <a:pt x="17" y="0"/>
                    <a:pt x="11" y="0"/>
                  </a:cubicBezTo>
                  <a:cubicBezTo>
                    <a:pt x="5" y="0"/>
                    <a:pt x="0" y="4"/>
                    <a:pt x="0" y="10"/>
                  </a:cubicBezTo>
                  <a:cubicBezTo>
                    <a:pt x="0" y="32"/>
                    <a:pt x="0" y="32"/>
                    <a:pt x="0" y="32"/>
                  </a:cubicBezTo>
                  <a:cubicBezTo>
                    <a:pt x="0" y="38"/>
                    <a:pt x="5" y="42"/>
                    <a:pt x="11" y="42"/>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29" name="Freeform 405"/>
            <p:cNvSpPr>
              <a:spLocks/>
            </p:cNvSpPr>
            <p:nvPr/>
          </p:nvSpPr>
          <p:spPr bwMode="gray">
            <a:xfrm>
              <a:off x="6195540" y="3583775"/>
              <a:ext cx="17789" cy="35577"/>
            </a:xfrm>
            <a:custGeom>
              <a:avLst/>
              <a:gdLst>
                <a:gd name="T0" fmla="*/ 11 w 21"/>
                <a:gd name="T1" fmla="*/ 0 h 43"/>
                <a:gd name="T2" fmla="*/ 0 w 21"/>
                <a:gd name="T3" fmla="*/ 11 h 43"/>
                <a:gd name="T4" fmla="*/ 0 w 21"/>
                <a:gd name="T5" fmla="*/ 32 h 43"/>
                <a:gd name="T6" fmla="*/ 11 w 21"/>
                <a:gd name="T7" fmla="*/ 43 h 43"/>
                <a:gd name="T8" fmla="*/ 21 w 21"/>
                <a:gd name="T9" fmla="*/ 32 h 43"/>
                <a:gd name="T10" fmla="*/ 21 w 21"/>
                <a:gd name="T11" fmla="*/ 11 h 43"/>
                <a:gd name="T12" fmla="*/ 11 w 21"/>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21" h="43">
                  <a:moveTo>
                    <a:pt x="11" y="0"/>
                  </a:moveTo>
                  <a:cubicBezTo>
                    <a:pt x="5" y="0"/>
                    <a:pt x="0" y="5"/>
                    <a:pt x="0" y="11"/>
                  </a:cubicBezTo>
                  <a:cubicBezTo>
                    <a:pt x="0" y="32"/>
                    <a:pt x="0" y="32"/>
                    <a:pt x="0" y="32"/>
                  </a:cubicBezTo>
                  <a:cubicBezTo>
                    <a:pt x="0" y="38"/>
                    <a:pt x="5" y="43"/>
                    <a:pt x="11" y="43"/>
                  </a:cubicBezTo>
                  <a:cubicBezTo>
                    <a:pt x="17" y="43"/>
                    <a:pt x="21" y="38"/>
                    <a:pt x="21" y="32"/>
                  </a:cubicBezTo>
                  <a:cubicBezTo>
                    <a:pt x="21" y="11"/>
                    <a:pt x="21" y="11"/>
                    <a:pt x="21" y="11"/>
                  </a:cubicBezTo>
                  <a:cubicBezTo>
                    <a:pt x="21" y="5"/>
                    <a:pt x="17" y="0"/>
                    <a:pt x="11" y="0"/>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0" name="Freeform 406"/>
            <p:cNvSpPr>
              <a:spLocks/>
            </p:cNvSpPr>
            <p:nvPr/>
          </p:nvSpPr>
          <p:spPr bwMode="gray">
            <a:xfrm>
              <a:off x="6270504" y="3385562"/>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5"/>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1" name="Freeform 407"/>
            <p:cNvSpPr>
              <a:spLocks/>
            </p:cNvSpPr>
            <p:nvPr/>
          </p:nvSpPr>
          <p:spPr bwMode="gray">
            <a:xfrm>
              <a:off x="6105327" y="3550739"/>
              <a:ext cx="33036" cy="31764"/>
            </a:xfrm>
            <a:custGeom>
              <a:avLst/>
              <a:gdLst>
                <a:gd name="T0" fmla="*/ 20 w 39"/>
                <a:gd name="T1" fmla="*/ 5 h 38"/>
                <a:gd name="T2" fmla="*/ 5 w 39"/>
                <a:gd name="T3" fmla="*/ 20 h 38"/>
                <a:gd name="T4" fmla="*/ 5 w 39"/>
                <a:gd name="T5" fmla="*/ 35 h 38"/>
                <a:gd name="T6" fmla="*/ 12 w 39"/>
                <a:gd name="T7" fmla="*/ 38 h 38"/>
                <a:gd name="T8" fmla="*/ 20 w 39"/>
                <a:gd name="T9" fmla="*/ 35 h 38"/>
                <a:gd name="T10" fmla="*/ 35 w 39"/>
                <a:gd name="T11" fmla="*/ 20 h 38"/>
                <a:gd name="T12" fmla="*/ 35 w 39"/>
                <a:gd name="T13" fmla="*/ 5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5" y="20"/>
                    <a:pt x="5" y="20"/>
                    <a:pt x="5" y="20"/>
                  </a:cubicBezTo>
                  <a:cubicBezTo>
                    <a:pt x="0" y="24"/>
                    <a:pt x="0" y="31"/>
                    <a:pt x="5" y="35"/>
                  </a:cubicBezTo>
                  <a:cubicBezTo>
                    <a:pt x="7" y="37"/>
                    <a:pt x="9" y="38"/>
                    <a:pt x="12" y="38"/>
                  </a:cubicBezTo>
                  <a:cubicBezTo>
                    <a:pt x="15" y="38"/>
                    <a:pt x="18" y="37"/>
                    <a:pt x="20" y="35"/>
                  </a:cubicBezTo>
                  <a:cubicBezTo>
                    <a:pt x="35" y="20"/>
                    <a:pt x="35" y="20"/>
                    <a:pt x="35" y="20"/>
                  </a:cubicBezTo>
                  <a:cubicBezTo>
                    <a:pt x="39" y="16"/>
                    <a:pt x="39" y="9"/>
                    <a:pt x="35" y="5"/>
                  </a:cubicBezTo>
                  <a:cubicBezTo>
                    <a:pt x="31" y="0"/>
                    <a:pt x="24" y="0"/>
                    <a:pt x="20" y="5"/>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2" name="Freeform 408"/>
            <p:cNvSpPr>
              <a:spLocks/>
            </p:cNvSpPr>
            <p:nvPr/>
          </p:nvSpPr>
          <p:spPr bwMode="gray">
            <a:xfrm>
              <a:off x="6105327" y="3385562"/>
              <a:ext cx="33036" cy="31764"/>
            </a:xfrm>
            <a:custGeom>
              <a:avLst/>
              <a:gdLst>
                <a:gd name="T0" fmla="*/ 20 w 39"/>
                <a:gd name="T1" fmla="*/ 35 h 38"/>
                <a:gd name="T2" fmla="*/ 27 w 39"/>
                <a:gd name="T3" fmla="*/ 38 h 38"/>
                <a:gd name="T4" fmla="*/ 35 w 39"/>
                <a:gd name="T5" fmla="*/ 35 h 38"/>
                <a:gd name="T6" fmla="*/ 35 w 39"/>
                <a:gd name="T7" fmla="*/ 20 h 38"/>
                <a:gd name="T8" fmla="*/ 20 w 39"/>
                <a:gd name="T9" fmla="*/ 5 h 38"/>
                <a:gd name="T10" fmla="*/ 5 w 39"/>
                <a:gd name="T11" fmla="*/ 5 h 38"/>
                <a:gd name="T12" fmla="*/ 5 w 39"/>
                <a:gd name="T13" fmla="*/ 20 h 38"/>
                <a:gd name="T14" fmla="*/ 20 w 39"/>
                <a:gd name="T15" fmla="*/ 3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35"/>
                  </a:moveTo>
                  <a:cubicBezTo>
                    <a:pt x="22" y="37"/>
                    <a:pt x="24" y="38"/>
                    <a:pt x="27" y="38"/>
                  </a:cubicBezTo>
                  <a:cubicBezTo>
                    <a:pt x="30" y="38"/>
                    <a:pt x="33" y="37"/>
                    <a:pt x="35" y="35"/>
                  </a:cubicBezTo>
                  <a:cubicBezTo>
                    <a:pt x="39" y="31"/>
                    <a:pt x="39" y="24"/>
                    <a:pt x="35" y="20"/>
                  </a:cubicBezTo>
                  <a:cubicBezTo>
                    <a:pt x="20" y="5"/>
                    <a:pt x="20" y="5"/>
                    <a:pt x="20" y="5"/>
                  </a:cubicBezTo>
                  <a:cubicBezTo>
                    <a:pt x="15" y="0"/>
                    <a:pt x="9" y="0"/>
                    <a:pt x="5" y="5"/>
                  </a:cubicBezTo>
                  <a:cubicBezTo>
                    <a:pt x="0" y="9"/>
                    <a:pt x="0" y="15"/>
                    <a:pt x="5" y="20"/>
                  </a:cubicBezTo>
                  <a:lnTo>
                    <a:pt x="20" y="3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3" name="Freeform 409"/>
            <p:cNvSpPr>
              <a:spLocks/>
            </p:cNvSpPr>
            <p:nvPr/>
          </p:nvSpPr>
          <p:spPr bwMode="gray">
            <a:xfrm>
              <a:off x="6270504" y="3550739"/>
              <a:ext cx="33036" cy="31764"/>
            </a:xfrm>
            <a:custGeom>
              <a:avLst/>
              <a:gdLst>
                <a:gd name="T0" fmla="*/ 20 w 39"/>
                <a:gd name="T1" fmla="*/ 5 h 38"/>
                <a:gd name="T2" fmla="*/ 5 w 39"/>
                <a:gd name="T3" fmla="*/ 5 h 38"/>
                <a:gd name="T4" fmla="*/ 5 w 39"/>
                <a:gd name="T5" fmla="*/ 20 h 38"/>
                <a:gd name="T6" fmla="*/ 20 w 39"/>
                <a:gd name="T7" fmla="*/ 35 h 38"/>
                <a:gd name="T8" fmla="*/ 27 w 39"/>
                <a:gd name="T9" fmla="*/ 38 h 38"/>
                <a:gd name="T10" fmla="*/ 35 w 39"/>
                <a:gd name="T11" fmla="*/ 35 h 38"/>
                <a:gd name="T12" fmla="*/ 35 w 39"/>
                <a:gd name="T13" fmla="*/ 20 h 38"/>
                <a:gd name="T14" fmla="*/ 20 w 39"/>
                <a:gd name="T15" fmla="*/ 5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20" y="5"/>
                  </a:moveTo>
                  <a:cubicBezTo>
                    <a:pt x="16" y="0"/>
                    <a:pt x="9" y="0"/>
                    <a:pt x="5" y="5"/>
                  </a:cubicBezTo>
                  <a:cubicBezTo>
                    <a:pt x="0" y="9"/>
                    <a:pt x="0" y="16"/>
                    <a:pt x="5" y="20"/>
                  </a:cubicBezTo>
                  <a:cubicBezTo>
                    <a:pt x="20" y="35"/>
                    <a:pt x="20" y="35"/>
                    <a:pt x="20" y="35"/>
                  </a:cubicBezTo>
                  <a:cubicBezTo>
                    <a:pt x="22" y="37"/>
                    <a:pt x="25" y="38"/>
                    <a:pt x="27" y="38"/>
                  </a:cubicBezTo>
                  <a:cubicBezTo>
                    <a:pt x="30" y="38"/>
                    <a:pt x="33" y="37"/>
                    <a:pt x="35" y="35"/>
                  </a:cubicBezTo>
                  <a:cubicBezTo>
                    <a:pt x="39" y="31"/>
                    <a:pt x="39" y="24"/>
                    <a:pt x="35" y="20"/>
                  </a:cubicBezTo>
                  <a:lnTo>
                    <a:pt x="20" y="5"/>
                  </a:ln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34" name="正方形/長方形 33"/>
            <p:cNvSpPr/>
            <p:nvPr/>
          </p:nvSpPr>
          <p:spPr bwMode="gray">
            <a:xfrm>
              <a:off x="3819463" y="4005320"/>
              <a:ext cx="2544784" cy="648001"/>
            </a:xfrm>
            <a:prstGeom prst="rect">
              <a:avLst/>
            </a:prstGeom>
            <a:solidFill>
              <a:schemeClr val="bg1">
                <a:lumMod val="6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5" name="Freeform 923"/>
            <p:cNvSpPr>
              <a:spLocks noEditPoints="1"/>
            </p:cNvSpPr>
            <p:nvPr/>
          </p:nvSpPr>
          <p:spPr bwMode="gray">
            <a:xfrm>
              <a:off x="6079915" y="4330683"/>
              <a:ext cx="276988" cy="285044"/>
            </a:xfrm>
            <a:custGeom>
              <a:avLst/>
              <a:gdLst>
                <a:gd name="T0" fmla="*/ 148 w 329"/>
                <a:gd name="T1" fmla="*/ 338 h 338"/>
                <a:gd name="T2" fmla="*/ 2 w 329"/>
                <a:gd name="T3" fmla="*/ 245 h 338"/>
                <a:gd name="T4" fmla="*/ 5 w 329"/>
                <a:gd name="T5" fmla="*/ 233 h 338"/>
                <a:gd name="T6" fmla="*/ 18 w 329"/>
                <a:gd name="T7" fmla="*/ 232 h 338"/>
                <a:gd name="T8" fmla="*/ 117 w 329"/>
                <a:gd name="T9" fmla="*/ 246 h 338"/>
                <a:gd name="T10" fmla="*/ 176 w 329"/>
                <a:gd name="T11" fmla="*/ 190 h 338"/>
                <a:gd name="T12" fmla="*/ 179 w 329"/>
                <a:gd name="T13" fmla="*/ 109 h 338"/>
                <a:gd name="T14" fmla="*/ 102 w 329"/>
                <a:gd name="T15" fmla="*/ 45 h 338"/>
                <a:gd name="T16" fmla="*/ 94 w 329"/>
                <a:gd name="T17" fmla="*/ 34 h 338"/>
                <a:gd name="T18" fmla="*/ 101 w 329"/>
                <a:gd name="T19" fmla="*/ 24 h 338"/>
                <a:gd name="T20" fmla="*/ 297 w 329"/>
                <a:gd name="T21" fmla="*/ 121 h 338"/>
                <a:gd name="T22" fmla="*/ 204 w 329"/>
                <a:gd name="T23" fmla="*/ 327 h 338"/>
                <a:gd name="T24" fmla="*/ 148 w 329"/>
                <a:gd name="T25" fmla="*/ 338 h 338"/>
                <a:gd name="T26" fmla="*/ 41 w 329"/>
                <a:gd name="T27" fmla="*/ 267 h 338"/>
                <a:gd name="T28" fmla="*/ 197 w 329"/>
                <a:gd name="T29" fmla="*/ 307 h 338"/>
                <a:gd name="T30" fmla="*/ 277 w 329"/>
                <a:gd name="T31" fmla="*/ 128 h 338"/>
                <a:gd name="T32" fmla="*/ 143 w 329"/>
                <a:gd name="T33" fmla="*/ 39 h 338"/>
                <a:gd name="T34" fmla="*/ 199 w 329"/>
                <a:gd name="T35" fmla="*/ 101 h 338"/>
                <a:gd name="T36" fmla="*/ 196 w 329"/>
                <a:gd name="T37" fmla="*/ 199 h 338"/>
                <a:gd name="T38" fmla="*/ 124 w 329"/>
                <a:gd name="T39" fmla="*/ 266 h 338"/>
                <a:gd name="T40" fmla="*/ 41 w 329"/>
                <a:gd name="T41" fmla="*/ 26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9" h="338">
                  <a:moveTo>
                    <a:pt x="148" y="338"/>
                  </a:moveTo>
                  <a:cubicBezTo>
                    <a:pt x="88" y="338"/>
                    <a:pt x="30" y="303"/>
                    <a:pt x="2" y="245"/>
                  </a:cubicBezTo>
                  <a:cubicBezTo>
                    <a:pt x="0" y="241"/>
                    <a:pt x="1" y="236"/>
                    <a:pt x="5" y="233"/>
                  </a:cubicBezTo>
                  <a:cubicBezTo>
                    <a:pt x="8" y="229"/>
                    <a:pt x="14" y="229"/>
                    <a:pt x="18" y="232"/>
                  </a:cubicBezTo>
                  <a:cubicBezTo>
                    <a:pt x="42" y="248"/>
                    <a:pt x="81" y="260"/>
                    <a:pt x="117" y="246"/>
                  </a:cubicBezTo>
                  <a:cubicBezTo>
                    <a:pt x="143" y="236"/>
                    <a:pt x="164" y="216"/>
                    <a:pt x="176" y="190"/>
                  </a:cubicBezTo>
                  <a:cubicBezTo>
                    <a:pt x="188" y="165"/>
                    <a:pt x="189" y="136"/>
                    <a:pt x="179" y="109"/>
                  </a:cubicBezTo>
                  <a:cubicBezTo>
                    <a:pt x="165" y="73"/>
                    <a:pt x="130" y="52"/>
                    <a:pt x="102" y="45"/>
                  </a:cubicBezTo>
                  <a:cubicBezTo>
                    <a:pt x="97" y="43"/>
                    <a:pt x="94" y="39"/>
                    <a:pt x="94" y="34"/>
                  </a:cubicBezTo>
                  <a:cubicBezTo>
                    <a:pt x="94" y="30"/>
                    <a:pt x="97" y="25"/>
                    <a:pt x="101" y="24"/>
                  </a:cubicBezTo>
                  <a:cubicBezTo>
                    <a:pt x="179" y="0"/>
                    <a:pt x="268" y="44"/>
                    <a:pt x="297" y="121"/>
                  </a:cubicBezTo>
                  <a:cubicBezTo>
                    <a:pt x="329" y="203"/>
                    <a:pt x="287" y="296"/>
                    <a:pt x="204" y="327"/>
                  </a:cubicBezTo>
                  <a:cubicBezTo>
                    <a:pt x="186" y="334"/>
                    <a:pt x="167" y="338"/>
                    <a:pt x="148" y="338"/>
                  </a:cubicBezTo>
                  <a:close/>
                  <a:moveTo>
                    <a:pt x="41" y="267"/>
                  </a:moveTo>
                  <a:cubicBezTo>
                    <a:pt x="79" y="311"/>
                    <a:pt x="141" y="329"/>
                    <a:pt x="197" y="307"/>
                  </a:cubicBezTo>
                  <a:cubicBezTo>
                    <a:pt x="268" y="280"/>
                    <a:pt x="304" y="200"/>
                    <a:pt x="277" y="128"/>
                  </a:cubicBezTo>
                  <a:cubicBezTo>
                    <a:pt x="257" y="74"/>
                    <a:pt x="200" y="38"/>
                    <a:pt x="143" y="39"/>
                  </a:cubicBezTo>
                  <a:cubicBezTo>
                    <a:pt x="169" y="54"/>
                    <a:pt x="189" y="76"/>
                    <a:pt x="199" y="101"/>
                  </a:cubicBezTo>
                  <a:cubicBezTo>
                    <a:pt x="211" y="133"/>
                    <a:pt x="210" y="168"/>
                    <a:pt x="196" y="199"/>
                  </a:cubicBezTo>
                  <a:cubicBezTo>
                    <a:pt x="182" y="230"/>
                    <a:pt x="156" y="254"/>
                    <a:pt x="124" y="266"/>
                  </a:cubicBezTo>
                  <a:cubicBezTo>
                    <a:pt x="99" y="276"/>
                    <a:pt x="69" y="276"/>
                    <a:pt x="41" y="267"/>
                  </a:cubicBezTo>
                  <a:close/>
                </a:path>
              </a:pathLst>
            </a:custGeom>
            <a:solidFill>
              <a:schemeClr val="accent4"/>
            </a:solid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0" name="Group 986"/>
            <p:cNvGrpSpPr>
              <a:grpSpLocks noChangeAspect="1"/>
            </p:cNvGrpSpPr>
            <p:nvPr/>
          </p:nvGrpSpPr>
          <p:grpSpPr bwMode="gray">
            <a:xfrm>
              <a:off x="5613603" y="3570322"/>
              <a:ext cx="216000" cy="216000"/>
              <a:chOff x="4274" y="3998"/>
              <a:chExt cx="340" cy="340"/>
            </a:xfrm>
            <a:solidFill>
              <a:schemeClr val="accent4"/>
            </a:solidFill>
          </p:grpSpPr>
          <p:sp>
            <p:nvSpPr>
              <p:cNvPr id="41" name="Freeform 987"/>
              <p:cNvSpPr>
                <a:spLocks noEditPoints="1"/>
              </p:cNvSpPr>
              <p:nvPr/>
            </p:nvSpPr>
            <p:spPr bwMode="gray">
              <a:xfrm>
                <a:off x="4338" y="4068"/>
                <a:ext cx="212" cy="192"/>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2" name="Freeform 988"/>
              <p:cNvSpPr>
                <a:spLocks noEditPoints="1"/>
              </p:cNvSpPr>
              <p:nvPr/>
            </p:nvSpPr>
            <p:spPr bwMode="gray">
              <a:xfrm>
                <a:off x="4274" y="39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43" name="Freeform 865"/>
            <p:cNvSpPr>
              <a:spLocks noChangeAspect="1" noEditPoints="1"/>
            </p:cNvSpPr>
            <p:nvPr/>
          </p:nvSpPr>
          <p:spPr bwMode="gray">
            <a:xfrm>
              <a:off x="4223918" y="4221507"/>
              <a:ext cx="216000" cy="21600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 name="T20" fmla="*/ 323 w 512"/>
                <a:gd name="T21" fmla="*/ 149 h 512"/>
                <a:gd name="T22" fmla="*/ 330 w 512"/>
                <a:gd name="T23" fmla="*/ 192 h 512"/>
                <a:gd name="T24" fmla="*/ 256 w 512"/>
                <a:gd name="T25" fmla="*/ 266 h 512"/>
                <a:gd name="T26" fmla="*/ 181 w 512"/>
                <a:gd name="T27" fmla="*/ 192 h 512"/>
                <a:gd name="T28" fmla="*/ 188 w 512"/>
                <a:gd name="T29" fmla="*/ 149 h 512"/>
                <a:gd name="T30" fmla="*/ 323 w 512"/>
                <a:gd name="T31" fmla="*/ 149 h 512"/>
                <a:gd name="T32" fmla="*/ 181 w 512"/>
                <a:gd name="T33" fmla="*/ 128 h 512"/>
                <a:gd name="T34" fmla="*/ 171 w 512"/>
                <a:gd name="T35" fmla="*/ 134 h 512"/>
                <a:gd name="T36" fmla="*/ 160 w 512"/>
                <a:gd name="T37" fmla="*/ 192 h 512"/>
                <a:gd name="T38" fmla="*/ 245 w 512"/>
                <a:gd name="T39" fmla="*/ 287 h 512"/>
                <a:gd name="T40" fmla="*/ 245 w 512"/>
                <a:gd name="T41" fmla="*/ 394 h 512"/>
                <a:gd name="T42" fmla="*/ 213 w 512"/>
                <a:gd name="T43" fmla="*/ 394 h 512"/>
                <a:gd name="T44" fmla="*/ 202 w 512"/>
                <a:gd name="T45" fmla="*/ 405 h 512"/>
                <a:gd name="T46" fmla="*/ 213 w 512"/>
                <a:gd name="T47" fmla="*/ 416 h 512"/>
                <a:gd name="T48" fmla="*/ 298 w 512"/>
                <a:gd name="T49" fmla="*/ 416 h 512"/>
                <a:gd name="T50" fmla="*/ 309 w 512"/>
                <a:gd name="T51" fmla="*/ 405 h 512"/>
                <a:gd name="T52" fmla="*/ 298 w 512"/>
                <a:gd name="T53" fmla="*/ 394 h 512"/>
                <a:gd name="T54" fmla="*/ 266 w 512"/>
                <a:gd name="T55" fmla="*/ 394 h 512"/>
                <a:gd name="T56" fmla="*/ 266 w 512"/>
                <a:gd name="T57" fmla="*/ 287 h 512"/>
                <a:gd name="T58" fmla="*/ 352 w 512"/>
                <a:gd name="T59" fmla="*/ 192 h 512"/>
                <a:gd name="T60" fmla="*/ 340 w 512"/>
                <a:gd name="T61" fmla="*/ 134 h 512"/>
                <a:gd name="T62" fmla="*/ 331 w 512"/>
                <a:gd name="T63" fmla="*/ 128 h 512"/>
                <a:gd name="T64" fmla="*/ 181 w 512"/>
                <a:gd name="T65"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23" y="149"/>
                  </a:moveTo>
                  <a:cubicBezTo>
                    <a:pt x="328" y="160"/>
                    <a:pt x="330" y="178"/>
                    <a:pt x="330" y="192"/>
                  </a:cubicBezTo>
                  <a:cubicBezTo>
                    <a:pt x="330" y="233"/>
                    <a:pt x="297" y="266"/>
                    <a:pt x="256" y="266"/>
                  </a:cubicBezTo>
                  <a:cubicBezTo>
                    <a:pt x="214" y="266"/>
                    <a:pt x="181" y="233"/>
                    <a:pt x="181" y="192"/>
                  </a:cubicBezTo>
                  <a:cubicBezTo>
                    <a:pt x="181" y="178"/>
                    <a:pt x="184" y="160"/>
                    <a:pt x="188" y="149"/>
                  </a:cubicBezTo>
                  <a:lnTo>
                    <a:pt x="323" y="149"/>
                  </a:lnTo>
                  <a:close/>
                  <a:moveTo>
                    <a:pt x="181" y="128"/>
                  </a:moveTo>
                  <a:cubicBezTo>
                    <a:pt x="177" y="128"/>
                    <a:pt x="173" y="130"/>
                    <a:pt x="171" y="134"/>
                  </a:cubicBezTo>
                  <a:cubicBezTo>
                    <a:pt x="164" y="150"/>
                    <a:pt x="160" y="173"/>
                    <a:pt x="160" y="192"/>
                  </a:cubicBezTo>
                  <a:cubicBezTo>
                    <a:pt x="160" y="241"/>
                    <a:pt x="197" y="282"/>
                    <a:pt x="245" y="287"/>
                  </a:cubicBezTo>
                  <a:cubicBezTo>
                    <a:pt x="245" y="394"/>
                    <a:pt x="245" y="394"/>
                    <a:pt x="245" y="394"/>
                  </a:cubicBezTo>
                  <a:cubicBezTo>
                    <a:pt x="213" y="394"/>
                    <a:pt x="213" y="394"/>
                    <a:pt x="213" y="394"/>
                  </a:cubicBezTo>
                  <a:cubicBezTo>
                    <a:pt x="207" y="394"/>
                    <a:pt x="202" y="399"/>
                    <a:pt x="202" y="405"/>
                  </a:cubicBezTo>
                  <a:cubicBezTo>
                    <a:pt x="202" y="411"/>
                    <a:pt x="207" y="416"/>
                    <a:pt x="213" y="416"/>
                  </a:cubicBezTo>
                  <a:cubicBezTo>
                    <a:pt x="298" y="416"/>
                    <a:pt x="298" y="416"/>
                    <a:pt x="298" y="416"/>
                  </a:cubicBezTo>
                  <a:cubicBezTo>
                    <a:pt x="304" y="416"/>
                    <a:pt x="309" y="411"/>
                    <a:pt x="309" y="405"/>
                  </a:cubicBezTo>
                  <a:cubicBezTo>
                    <a:pt x="309" y="399"/>
                    <a:pt x="304" y="394"/>
                    <a:pt x="298" y="394"/>
                  </a:cubicBezTo>
                  <a:cubicBezTo>
                    <a:pt x="266" y="394"/>
                    <a:pt x="266" y="394"/>
                    <a:pt x="266" y="394"/>
                  </a:cubicBezTo>
                  <a:cubicBezTo>
                    <a:pt x="266" y="287"/>
                    <a:pt x="266" y="287"/>
                    <a:pt x="266" y="287"/>
                  </a:cubicBezTo>
                  <a:cubicBezTo>
                    <a:pt x="314" y="282"/>
                    <a:pt x="352" y="241"/>
                    <a:pt x="352" y="192"/>
                  </a:cubicBezTo>
                  <a:cubicBezTo>
                    <a:pt x="352" y="173"/>
                    <a:pt x="347" y="151"/>
                    <a:pt x="340" y="134"/>
                  </a:cubicBezTo>
                  <a:cubicBezTo>
                    <a:pt x="338" y="130"/>
                    <a:pt x="335" y="128"/>
                    <a:pt x="331" y="128"/>
                  </a:cubicBezTo>
                  <a:lnTo>
                    <a:pt x="181" y="128"/>
                  </a:lnTo>
                  <a:close/>
                </a:path>
              </a:pathLst>
            </a:custGeom>
            <a:solidFill>
              <a:schemeClr val="accent4"/>
            </a:solidFill>
            <a:ln>
              <a:solidFill>
                <a:schemeClr val="accent4"/>
              </a:solid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nvGrpSpPr>
            <p:cNvPr id="44" name="Group 950"/>
            <p:cNvGrpSpPr>
              <a:grpSpLocks noChangeAspect="1"/>
            </p:cNvGrpSpPr>
            <p:nvPr/>
          </p:nvGrpSpPr>
          <p:grpSpPr bwMode="gray">
            <a:xfrm>
              <a:off x="4920686" y="3360394"/>
              <a:ext cx="216000" cy="216000"/>
              <a:chOff x="7370" y="3509"/>
              <a:chExt cx="340" cy="340"/>
            </a:xfrm>
            <a:solidFill>
              <a:schemeClr val="accent4"/>
            </a:solidFill>
          </p:grpSpPr>
          <p:sp>
            <p:nvSpPr>
              <p:cNvPr id="45" name="Freeform 951"/>
              <p:cNvSpPr>
                <a:spLocks noEditPoints="1"/>
              </p:cNvSpPr>
              <p:nvPr/>
            </p:nvSpPr>
            <p:spPr bwMode="gray">
              <a:xfrm>
                <a:off x="7370" y="350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6" name="Freeform 952"/>
              <p:cNvSpPr>
                <a:spLocks noEditPoints="1"/>
              </p:cNvSpPr>
              <p:nvPr/>
            </p:nvSpPr>
            <p:spPr bwMode="gray">
              <a:xfrm>
                <a:off x="7434" y="3601"/>
                <a:ext cx="212" cy="156"/>
              </a:xfrm>
              <a:custGeom>
                <a:avLst/>
                <a:gdLst>
                  <a:gd name="T0" fmla="*/ 320 w 320"/>
                  <a:gd name="T1" fmla="*/ 54 h 235"/>
                  <a:gd name="T2" fmla="*/ 277 w 320"/>
                  <a:gd name="T3" fmla="*/ 43 h 235"/>
                  <a:gd name="T4" fmla="*/ 309 w 320"/>
                  <a:gd name="T5" fmla="*/ 22 h 235"/>
                  <a:gd name="T6" fmla="*/ 309 w 320"/>
                  <a:gd name="T7" fmla="*/ 0 h 235"/>
                  <a:gd name="T8" fmla="*/ 0 w 320"/>
                  <a:gd name="T9" fmla="*/ 11 h 235"/>
                  <a:gd name="T10" fmla="*/ 42 w 320"/>
                  <a:gd name="T11" fmla="*/ 22 h 235"/>
                  <a:gd name="T12" fmla="*/ 10 w 320"/>
                  <a:gd name="T13" fmla="*/ 43 h 235"/>
                  <a:gd name="T14" fmla="*/ 10 w 320"/>
                  <a:gd name="T15" fmla="*/ 64 h 235"/>
                  <a:gd name="T16" fmla="*/ 42 w 320"/>
                  <a:gd name="T17" fmla="*/ 171 h 235"/>
                  <a:gd name="T18" fmla="*/ 0 w 320"/>
                  <a:gd name="T19" fmla="*/ 182 h 235"/>
                  <a:gd name="T20" fmla="*/ 42 w 320"/>
                  <a:gd name="T21" fmla="*/ 192 h 235"/>
                  <a:gd name="T22" fmla="*/ 10 w 320"/>
                  <a:gd name="T23" fmla="*/ 214 h 235"/>
                  <a:gd name="T24" fmla="*/ 10 w 320"/>
                  <a:gd name="T25" fmla="*/ 235 h 235"/>
                  <a:gd name="T26" fmla="*/ 320 w 320"/>
                  <a:gd name="T27" fmla="*/ 224 h 235"/>
                  <a:gd name="T28" fmla="*/ 277 w 320"/>
                  <a:gd name="T29" fmla="*/ 214 h 235"/>
                  <a:gd name="T30" fmla="*/ 309 w 320"/>
                  <a:gd name="T31" fmla="*/ 192 h 235"/>
                  <a:gd name="T32" fmla="*/ 309 w 320"/>
                  <a:gd name="T33" fmla="*/ 171 h 235"/>
                  <a:gd name="T34" fmla="*/ 277 w 320"/>
                  <a:gd name="T35" fmla="*/ 64 h 235"/>
                  <a:gd name="T36" fmla="*/ 256 w 320"/>
                  <a:gd name="T37" fmla="*/ 43 h 235"/>
                  <a:gd name="T38" fmla="*/ 224 w 320"/>
                  <a:gd name="T39" fmla="*/ 22 h 235"/>
                  <a:gd name="T40" fmla="*/ 256 w 320"/>
                  <a:gd name="T41" fmla="*/ 43 h 235"/>
                  <a:gd name="T42" fmla="*/ 170 w 320"/>
                  <a:gd name="T43" fmla="*/ 22 h 235"/>
                  <a:gd name="T44" fmla="*/ 202 w 320"/>
                  <a:gd name="T45" fmla="*/ 43 h 235"/>
                  <a:gd name="T46" fmla="*/ 117 w 320"/>
                  <a:gd name="T47" fmla="*/ 43 h 235"/>
                  <a:gd name="T48" fmla="*/ 149 w 320"/>
                  <a:gd name="T49" fmla="*/ 22 h 235"/>
                  <a:gd name="T50" fmla="*/ 117 w 320"/>
                  <a:gd name="T51" fmla="*/ 43 h 235"/>
                  <a:gd name="T52" fmla="*/ 96 w 320"/>
                  <a:gd name="T53" fmla="*/ 22 h 235"/>
                  <a:gd name="T54" fmla="*/ 64 w 320"/>
                  <a:gd name="T55" fmla="*/ 43 h 235"/>
                  <a:gd name="T56" fmla="*/ 64 w 320"/>
                  <a:gd name="T57" fmla="*/ 192 h 235"/>
                  <a:gd name="T58" fmla="*/ 96 w 320"/>
                  <a:gd name="T59" fmla="*/ 214 h 235"/>
                  <a:gd name="T60" fmla="*/ 64 w 320"/>
                  <a:gd name="T61" fmla="*/ 192 h 235"/>
                  <a:gd name="T62" fmla="*/ 149 w 320"/>
                  <a:gd name="T63" fmla="*/ 214 h 235"/>
                  <a:gd name="T64" fmla="*/ 117 w 320"/>
                  <a:gd name="T65" fmla="*/ 192 h 235"/>
                  <a:gd name="T66" fmla="*/ 202 w 320"/>
                  <a:gd name="T67" fmla="*/ 192 h 235"/>
                  <a:gd name="T68" fmla="*/ 170 w 320"/>
                  <a:gd name="T69" fmla="*/ 214 h 235"/>
                  <a:gd name="T70" fmla="*/ 202 w 320"/>
                  <a:gd name="T71" fmla="*/ 192 h 235"/>
                  <a:gd name="T72" fmla="*/ 224 w 320"/>
                  <a:gd name="T73" fmla="*/ 214 h 235"/>
                  <a:gd name="T74" fmla="*/ 256 w 320"/>
                  <a:gd name="T75" fmla="*/ 192 h 235"/>
                  <a:gd name="T76" fmla="*/ 256 w 320"/>
                  <a:gd name="T77" fmla="*/ 171 h 235"/>
                  <a:gd name="T78" fmla="*/ 64 w 320"/>
                  <a:gd name="T79" fmla="*/ 64 h 235"/>
                  <a:gd name="T80" fmla="*/ 256 w 320"/>
                  <a:gd name="T81" fmla="*/ 17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0" h="235">
                    <a:moveTo>
                      <a:pt x="309" y="64"/>
                    </a:moveTo>
                    <a:cubicBezTo>
                      <a:pt x="315" y="64"/>
                      <a:pt x="320" y="60"/>
                      <a:pt x="320" y="54"/>
                    </a:cubicBezTo>
                    <a:cubicBezTo>
                      <a:pt x="320" y="48"/>
                      <a:pt x="315" y="43"/>
                      <a:pt x="309" y="43"/>
                    </a:cubicBezTo>
                    <a:cubicBezTo>
                      <a:pt x="277" y="43"/>
                      <a:pt x="277" y="43"/>
                      <a:pt x="277" y="43"/>
                    </a:cubicBezTo>
                    <a:cubicBezTo>
                      <a:pt x="277" y="22"/>
                      <a:pt x="277" y="22"/>
                      <a:pt x="277" y="22"/>
                    </a:cubicBezTo>
                    <a:cubicBezTo>
                      <a:pt x="309" y="22"/>
                      <a:pt x="309" y="22"/>
                      <a:pt x="309" y="22"/>
                    </a:cubicBezTo>
                    <a:cubicBezTo>
                      <a:pt x="315" y="22"/>
                      <a:pt x="320" y="17"/>
                      <a:pt x="320" y="11"/>
                    </a:cubicBezTo>
                    <a:cubicBezTo>
                      <a:pt x="320" y="5"/>
                      <a:pt x="315" y="0"/>
                      <a:pt x="309" y="0"/>
                    </a:cubicBezTo>
                    <a:cubicBezTo>
                      <a:pt x="10" y="0"/>
                      <a:pt x="10" y="0"/>
                      <a:pt x="10" y="0"/>
                    </a:cubicBezTo>
                    <a:cubicBezTo>
                      <a:pt x="4" y="0"/>
                      <a:pt x="0" y="5"/>
                      <a:pt x="0" y="11"/>
                    </a:cubicBezTo>
                    <a:cubicBezTo>
                      <a:pt x="0" y="17"/>
                      <a:pt x="4" y="22"/>
                      <a:pt x="10" y="22"/>
                    </a:cubicBezTo>
                    <a:cubicBezTo>
                      <a:pt x="42" y="22"/>
                      <a:pt x="42" y="22"/>
                      <a:pt x="42" y="22"/>
                    </a:cubicBezTo>
                    <a:cubicBezTo>
                      <a:pt x="42" y="43"/>
                      <a:pt x="42" y="43"/>
                      <a:pt x="42" y="43"/>
                    </a:cubicBezTo>
                    <a:cubicBezTo>
                      <a:pt x="10" y="43"/>
                      <a:pt x="10" y="43"/>
                      <a:pt x="10" y="43"/>
                    </a:cubicBezTo>
                    <a:cubicBezTo>
                      <a:pt x="4" y="43"/>
                      <a:pt x="0" y="48"/>
                      <a:pt x="0" y="54"/>
                    </a:cubicBezTo>
                    <a:cubicBezTo>
                      <a:pt x="0" y="60"/>
                      <a:pt x="4" y="64"/>
                      <a:pt x="10" y="64"/>
                    </a:cubicBezTo>
                    <a:cubicBezTo>
                      <a:pt x="42" y="64"/>
                      <a:pt x="42" y="64"/>
                      <a:pt x="42" y="64"/>
                    </a:cubicBezTo>
                    <a:cubicBezTo>
                      <a:pt x="42" y="171"/>
                      <a:pt x="42" y="171"/>
                      <a:pt x="42" y="171"/>
                    </a:cubicBezTo>
                    <a:cubicBezTo>
                      <a:pt x="10" y="171"/>
                      <a:pt x="10" y="171"/>
                      <a:pt x="10" y="171"/>
                    </a:cubicBezTo>
                    <a:cubicBezTo>
                      <a:pt x="4" y="171"/>
                      <a:pt x="0" y="176"/>
                      <a:pt x="0" y="182"/>
                    </a:cubicBezTo>
                    <a:cubicBezTo>
                      <a:pt x="0" y="188"/>
                      <a:pt x="4" y="192"/>
                      <a:pt x="10" y="192"/>
                    </a:cubicBezTo>
                    <a:cubicBezTo>
                      <a:pt x="42" y="192"/>
                      <a:pt x="42" y="192"/>
                      <a:pt x="42" y="192"/>
                    </a:cubicBezTo>
                    <a:cubicBezTo>
                      <a:pt x="42" y="214"/>
                      <a:pt x="42" y="214"/>
                      <a:pt x="42" y="214"/>
                    </a:cubicBezTo>
                    <a:cubicBezTo>
                      <a:pt x="10" y="214"/>
                      <a:pt x="10" y="214"/>
                      <a:pt x="10" y="214"/>
                    </a:cubicBezTo>
                    <a:cubicBezTo>
                      <a:pt x="4" y="214"/>
                      <a:pt x="0" y="218"/>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ubicBezTo>
                      <a:pt x="277" y="214"/>
                      <a:pt x="277" y="214"/>
                      <a:pt x="277" y="214"/>
                    </a:cubicBezTo>
                    <a:cubicBezTo>
                      <a:pt x="277" y="192"/>
                      <a:pt x="277" y="192"/>
                      <a:pt x="277" y="192"/>
                    </a:cubicBezTo>
                    <a:cubicBezTo>
                      <a:pt x="309" y="192"/>
                      <a:pt x="309" y="192"/>
                      <a:pt x="309" y="192"/>
                    </a:cubicBezTo>
                    <a:cubicBezTo>
                      <a:pt x="315" y="192"/>
                      <a:pt x="320" y="188"/>
                      <a:pt x="320" y="182"/>
                    </a:cubicBezTo>
                    <a:cubicBezTo>
                      <a:pt x="320" y="176"/>
                      <a:pt x="315" y="171"/>
                      <a:pt x="309" y="171"/>
                    </a:cubicBezTo>
                    <a:cubicBezTo>
                      <a:pt x="277" y="171"/>
                      <a:pt x="277" y="171"/>
                      <a:pt x="277" y="171"/>
                    </a:cubicBezTo>
                    <a:cubicBezTo>
                      <a:pt x="277" y="64"/>
                      <a:pt x="277" y="64"/>
                      <a:pt x="277" y="64"/>
                    </a:cubicBezTo>
                    <a:lnTo>
                      <a:pt x="309" y="64"/>
                    </a:lnTo>
                    <a:close/>
                    <a:moveTo>
                      <a:pt x="256" y="43"/>
                    </a:moveTo>
                    <a:cubicBezTo>
                      <a:pt x="224" y="43"/>
                      <a:pt x="224" y="43"/>
                      <a:pt x="224" y="43"/>
                    </a:cubicBezTo>
                    <a:cubicBezTo>
                      <a:pt x="224" y="22"/>
                      <a:pt x="224" y="22"/>
                      <a:pt x="224" y="22"/>
                    </a:cubicBezTo>
                    <a:cubicBezTo>
                      <a:pt x="256" y="22"/>
                      <a:pt x="256" y="22"/>
                      <a:pt x="256" y="22"/>
                    </a:cubicBezTo>
                    <a:lnTo>
                      <a:pt x="256" y="43"/>
                    </a:lnTo>
                    <a:close/>
                    <a:moveTo>
                      <a:pt x="170" y="43"/>
                    </a:moveTo>
                    <a:cubicBezTo>
                      <a:pt x="170" y="22"/>
                      <a:pt x="170" y="22"/>
                      <a:pt x="170" y="22"/>
                    </a:cubicBezTo>
                    <a:cubicBezTo>
                      <a:pt x="202" y="22"/>
                      <a:pt x="202" y="22"/>
                      <a:pt x="202" y="22"/>
                    </a:cubicBezTo>
                    <a:cubicBezTo>
                      <a:pt x="202" y="43"/>
                      <a:pt x="202" y="43"/>
                      <a:pt x="202" y="43"/>
                    </a:cubicBezTo>
                    <a:lnTo>
                      <a:pt x="170" y="43"/>
                    </a:lnTo>
                    <a:close/>
                    <a:moveTo>
                      <a:pt x="117" y="43"/>
                    </a:moveTo>
                    <a:cubicBezTo>
                      <a:pt x="117" y="22"/>
                      <a:pt x="117" y="22"/>
                      <a:pt x="117" y="22"/>
                    </a:cubicBezTo>
                    <a:cubicBezTo>
                      <a:pt x="149" y="22"/>
                      <a:pt x="149" y="22"/>
                      <a:pt x="149" y="22"/>
                    </a:cubicBezTo>
                    <a:cubicBezTo>
                      <a:pt x="149" y="43"/>
                      <a:pt x="149" y="43"/>
                      <a:pt x="149" y="43"/>
                    </a:cubicBezTo>
                    <a:lnTo>
                      <a:pt x="117" y="43"/>
                    </a:lnTo>
                    <a:close/>
                    <a:moveTo>
                      <a:pt x="64" y="22"/>
                    </a:moveTo>
                    <a:cubicBezTo>
                      <a:pt x="96" y="22"/>
                      <a:pt x="96" y="22"/>
                      <a:pt x="96" y="22"/>
                    </a:cubicBezTo>
                    <a:cubicBezTo>
                      <a:pt x="96" y="43"/>
                      <a:pt x="96" y="43"/>
                      <a:pt x="96" y="43"/>
                    </a:cubicBezTo>
                    <a:cubicBezTo>
                      <a:pt x="64" y="43"/>
                      <a:pt x="64" y="43"/>
                      <a:pt x="64" y="43"/>
                    </a:cubicBezTo>
                    <a:lnTo>
                      <a:pt x="64" y="22"/>
                    </a:lnTo>
                    <a:close/>
                    <a:moveTo>
                      <a:pt x="64" y="192"/>
                    </a:moveTo>
                    <a:cubicBezTo>
                      <a:pt x="96" y="192"/>
                      <a:pt x="96" y="192"/>
                      <a:pt x="96" y="192"/>
                    </a:cubicBezTo>
                    <a:cubicBezTo>
                      <a:pt x="96" y="214"/>
                      <a:pt x="96" y="214"/>
                      <a:pt x="96" y="214"/>
                    </a:cubicBezTo>
                    <a:cubicBezTo>
                      <a:pt x="64" y="214"/>
                      <a:pt x="64" y="214"/>
                      <a:pt x="64" y="214"/>
                    </a:cubicBezTo>
                    <a:lnTo>
                      <a:pt x="64" y="192"/>
                    </a:lnTo>
                    <a:close/>
                    <a:moveTo>
                      <a:pt x="149" y="192"/>
                    </a:moveTo>
                    <a:cubicBezTo>
                      <a:pt x="149" y="214"/>
                      <a:pt x="149" y="214"/>
                      <a:pt x="149" y="214"/>
                    </a:cubicBezTo>
                    <a:cubicBezTo>
                      <a:pt x="117" y="214"/>
                      <a:pt x="117" y="214"/>
                      <a:pt x="117" y="214"/>
                    </a:cubicBezTo>
                    <a:cubicBezTo>
                      <a:pt x="117" y="192"/>
                      <a:pt x="117" y="192"/>
                      <a:pt x="117" y="192"/>
                    </a:cubicBezTo>
                    <a:lnTo>
                      <a:pt x="149" y="192"/>
                    </a:lnTo>
                    <a:close/>
                    <a:moveTo>
                      <a:pt x="202" y="192"/>
                    </a:moveTo>
                    <a:cubicBezTo>
                      <a:pt x="202" y="214"/>
                      <a:pt x="202" y="214"/>
                      <a:pt x="202" y="214"/>
                    </a:cubicBezTo>
                    <a:cubicBezTo>
                      <a:pt x="170" y="214"/>
                      <a:pt x="170" y="214"/>
                      <a:pt x="170" y="214"/>
                    </a:cubicBezTo>
                    <a:cubicBezTo>
                      <a:pt x="170" y="192"/>
                      <a:pt x="170" y="192"/>
                      <a:pt x="170" y="192"/>
                    </a:cubicBezTo>
                    <a:lnTo>
                      <a:pt x="202" y="192"/>
                    </a:lnTo>
                    <a:close/>
                    <a:moveTo>
                      <a:pt x="256" y="214"/>
                    </a:moveTo>
                    <a:cubicBezTo>
                      <a:pt x="224" y="214"/>
                      <a:pt x="224" y="214"/>
                      <a:pt x="224" y="214"/>
                    </a:cubicBezTo>
                    <a:cubicBezTo>
                      <a:pt x="224" y="192"/>
                      <a:pt x="224" y="192"/>
                      <a:pt x="224" y="192"/>
                    </a:cubicBezTo>
                    <a:cubicBezTo>
                      <a:pt x="256" y="192"/>
                      <a:pt x="256" y="192"/>
                      <a:pt x="256" y="192"/>
                    </a:cubicBezTo>
                    <a:lnTo>
                      <a:pt x="256" y="214"/>
                    </a:lnTo>
                    <a:close/>
                    <a:moveTo>
                      <a:pt x="256" y="171"/>
                    </a:moveTo>
                    <a:cubicBezTo>
                      <a:pt x="64" y="171"/>
                      <a:pt x="64" y="171"/>
                      <a:pt x="64" y="171"/>
                    </a:cubicBezTo>
                    <a:cubicBezTo>
                      <a:pt x="64" y="64"/>
                      <a:pt x="64" y="64"/>
                      <a:pt x="64" y="64"/>
                    </a:cubicBezTo>
                    <a:cubicBezTo>
                      <a:pt x="256" y="64"/>
                      <a:pt x="256" y="64"/>
                      <a:pt x="256" y="64"/>
                    </a:cubicBezTo>
                    <a:lnTo>
                      <a:pt x="256" y="171"/>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grpSp>
          <p:nvGrpSpPr>
            <p:cNvPr id="47" name="Group 968"/>
            <p:cNvGrpSpPr>
              <a:grpSpLocks noChangeAspect="1"/>
            </p:cNvGrpSpPr>
            <p:nvPr/>
          </p:nvGrpSpPr>
          <p:grpSpPr bwMode="gray">
            <a:xfrm>
              <a:off x="4928206" y="4424838"/>
              <a:ext cx="216000" cy="216000"/>
              <a:chOff x="1138" y="4015"/>
              <a:chExt cx="340" cy="340"/>
            </a:xfrm>
            <a:solidFill>
              <a:schemeClr val="accent4"/>
            </a:solidFill>
          </p:grpSpPr>
          <p:sp>
            <p:nvSpPr>
              <p:cNvPr id="48" name="Freeform 969"/>
              <p:cNvSpPr>
                <a:spLocks noEditPoints="1"/>
              </p:cNvSpPr>
              <p:nvPr/>
            </p:nvSpPr>
            <p:spPr bwMode="gray">
              <a:xfrm>
                <a:off x="1138" y="4015"/>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49" name="Freeform 970"/>
              <p:cNvSpPr>
                <a:spLocks noEditPoints="1"/>
              </p:cNvSpPr>
              <p:nvPr/>
            </p:nvSpPr>
            <p:spPr bwMode="gray">
              <a:xfrm>
                <a:off x="1208" y="4085"/>
                <a:ext cx="164" cy="185"/>
              </a:xfrm>
              <a:custGeom>
                <a:avLst/>
                <a:gdLst>
                  <a:gd name="T0" fmla="*/ 246 w 246"/>
                  <a:gd name="T1" fmla="*/ 12 h 279"/>
                  <a:gd name="T2" fmla="*/ 245 w 246"/>
                  <a:gd name="T3" fmla="*/ 9 h 279"/>
                  <a:gd name="T4" fmla="*/ 232 w 246"/>
                  <a:gd name="T5" fmla="*/ 2 h 279"/>
                  <a:gd name="T6" fmla="*/ 72 w 246"/>
                  <a:gd name="T7" fmla="*/ 55 h 279"/>
                  <a:gd name="T8" fmla="*/ 64 w 246"/>
                  <a:gd name="T9" fmla="*/ 65 h 279"/>
                  <a:gd name="T10" fmla="*/ 64 w 246"/>
                  <a:gd name="T11" fmla="*/ 209 h 279"/>
                  <a:gd name="T12" fmla="*/ 43 w 246"/>
                  <a:gd name="T13" fmla="*/ 204 h 279"/>
                  <a:gd name="T14" fmla="*/ 0 w 246"/>
                  <a:gd name="T15" fmla="*/ 241 h 279"/>
                  <a:gd name="T16" fmla="*/ 43 w 246"/>
                  <a:gd name="T17" fmla="*/ 279 h 279"/>
                  <a:gd name="T18" fmla="*/ 86 w 246"/>
                  <a:gd name="T19" fmla="*/ 241 h 279"/>
                  <a:gd name="T20" fmla="*/ 86 w 246"/>
                  <a:gd name="T21" fmla="*/ 116 h 279"/>
                  <a:gd name="T22" fmla="*/ 224 w 246"/>
                  <a:gd name="T23" fmla="*/ 69 h 279"/>
                  <a:gd name="T24" fmla="*/ 224 w 246"/>
                  <a:gd name="T25" fmla="*/ 167 h 279"/>
                  <a:gd name="T26" fmla="*/ 203 w 246"/>
                  <a:gd name="T27" fmla="*/ 161 h 279"/>
                  <a:gd name="T28" fmla="*/ 160 w 246"/>
                  <a:gd name="T29" fmla="*/ 199 h 279"/>
                  <a:gd name="T30" fmla="*/ 203 w 246"/>
                  <a:gd name="T31" fmla="*/ 236 h 279"/>
                  <a:gd name="T32" fmla="*/ 246 w 246"/>
                  <a:gd name="T33" fmla="*/ 199 h 279"/>
                  <a:gd name="T34" fmla="*/ 246 w 246"/>
                  <a:gd name="T35" fmla="*/ 12 h 279"/>
                  <a:gd name="T36" fmla="*/ 246 w 246"/>
                  <a:gd name="T37" fmla="*/ 12 h 279"/>
                  <a:gd name="T38" fmla="*/ 43 w 246"/>
                  <a:gd name="T39" fmla="*/ 257 h 279"/>
                  <a:gd name="T40" fmla="*/ 22 w 246"/>
                  <a:gd name="T41" fmla="*/ 241 h 279"/>
                  <a:gd name="T42" fmla="*/ 43 w 246"/>
                  <a:gd name="T43" fmla="*/ 225 h 279"/>
                  <a:gd name="T44" fmla="*/ 64 w 246"/>
                  <a:gd name="T45" fmla="*/ 241 h 279"/>
                  <a:gd name="T46" fmla="*/ 43 w 246"/>
                  <a:gd name="T47" fmla="*/ 257 h 279"/>
                  <a:gd name="T48" fmla="*/ 203 w 246"/>
                  <a:gd name="T49" fmla="*/ 215 h 279"/>
                  <a:gd name="T50" fmla="*/ 182 w 246"/>
                  <a:gd name="T51" fmla="*/ 199 h 279"/>
                  <a:gd name="T52" fmla="*/ 203 w 246"/>
                  <a:gd name="T53" fmla="*/ 183 h 279"/>
                  <a:gd name="T54" fmla="*/ 224 w 246"/>
                  <a:gd name="T55" fmla="*/ 199 h 279"/>
                  <a:gd name="T56" fmla="*/ 203 w 246"/>
                  <a:gd name="T57" fmla="*/ 215 h 279"/>
                  <a:gd name="T58" fmla="*/ 86 w 246"/>
                  <a:gd name="T59" fmla="*/ 93 h 279"/>
                  <a:gd name="T60" fmla="*/ 86 w 246"/>
                  <a:gd name="T61" fmla="*/ 73 h 279"/>
                  <a:gd name="T62" fmla="*/ 224 w 246"/>
                  <a:gd name="T63" fmla="*/ 27 h 279"/>
                  <a:gd name="T64" fmla="*/ 224 w 246"/>
                  <a:gd name="T65" fmla="*/ 47 h 279"/>
                  <a:gd name="T66" fmla="*/ 86 w 246"/>
                  <a:gd name="T67" fmla="*/ 9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279">
                    <a:moveTo>
                      <a:pt x="246" y="12"/>
                    </a:moveTo>
                    <a:cubicBezTo>
                      <a:pt x="246" y="11"/>
                      <a:pt x="245" y="10"/>
                      <a:pt x="245" y="9"/>
                    </a:cubicBezTo>
                    <a:cubicBezTo>
                      <a:pt x="243" y="3"/>
                      <a:pt x="237" y="0"/>
                      <a:pt x="232" y="2"/>
                    </a:cubicBezTo>
                    <a:cubicBezTo>
                      <a:pt x="72" y="55"/>
                      <a:pt x="72" y="55"/>
                      <a:pt x="72" y="55"/>
                    </a:cubicBezTo>
                    <a:cubicBezTo>
                      <a:pt x="67" y="57"/>
                      <a:pt x="64" y="61"/>
                      <a:pt x="64" y="65"/>
                    </a:cubicBezTo>
                    <a:cubicBezTo>
                      <a:pt x="64" y="209"/>
                      <a:pt x="64" y="209"/>
                      <a:pt x="64" y="209"/>
                    </a:cubicBezTo>
                    <a:cubicBezTo>
                      <a:pt x="58" y="206"/>
                      <a:pt x="51" y="204"/>
                      <a:pt x="43" y="204"/>
                    </a:cubicBezTo>
                    <a:cubicBezTo>
                      <a:pt x="19" y="204"/>
                      <a:pt x="0" y="221"/>
                      <a:pt x="0" y="241"/>
                    </a:cubicBezTo>
                    <a:cubicBezTo>
                      <a:pt x="0" y="262"/>
                      <a:pt x="19" y="279"/>
                      <a:pt x="43" y="279"/>
                    </a:cubicBezTo>
                    <a:cubicBezTo>
                      <a:pt x="67" y="279"/>
                      <a:pt x="86" y="262"/>
                      <a:pt x="86" y="241"/>
                    </a:cubicBezTo>
                    <a:cubicBezTo>
                      <a:pt x="86" y="116"/>
                      <a:pt x="86" y="116"/>
                      <a:pt x="86" y="116"/>
                    </a:cubicBezTo>
                    <a:cubicBezTo>
                      <a:pt x="224" y="69"/>
                      <a:pt x="224" y="69"/>
                      <a:pt x="224" y="69"/>
                    </a:cubicBezTo>
                    <a:cubicBezTo>
                      <a:pt x="224" y="167"/>
                      <a:pt x="224" y="167"/>
                      <a:pt x="224" y="167"/>
                    </a:cubicBezTo>
                    <a:cubicBezTo>
                      <a:pt x="218" y="163"/>
                      <a:pt x="211" y="161"/>
                      <a:pt x="203" y="161"/>
                    </a:cubicBezTo>
                    <a:cubicBezTo>
                      <a:pt x="179" y="161"/>
                      <a:pt x="160" y="178"/>
                      <a:pt x="160" y="199"/>
                    </a:cubicBezTo>
                    <a:cubicBezTo>
                      <a:pt x="160" y="219"/>
                      <a:pt x="179" y="236"/>
                      <a:pt x="203" y="236"/>
                    </a:cubicBezTo>
                    <a:cubicBezTo>
                      <a:pt x="227" y="236"/>
                      <a:pt x="246" y="219"/>
                      <a:pt x="246" y="199"/>
                    </a:cubicBezTo>
                    <a:cubicBezTo>
                      <a:pt x="246" y="12"/>
                      <a:pt x="246" y="12"/>
                      <a:pt x="246" y="12"/>
                    </a:cubicBezTo>
                    <a:cubicBezTo>
                      <a:pt x="246" y="12"/>
                      <a:pt x="246" y="12"/>
                      <a:pt x="246" y="12"/>
                    </a:cubicBezTo>
                    <a:close/>
                    <a:moveTo>
                      <a:pt x="43" y="257"/>
                    </a:moveTo>
                    <a:cubicBezTo>
                      <a:pt x="31" y="257"/>
                      <a:pt x="22" y="250"/>
                      <a:pt x="22" y="241"/>
                    </a:cubicBezTo>
                    <a:cubicBezTo>
                      <a:pt x="22" y="233"/>
                      <a:pt x="31" y="225"/>
                      <a:pt x="43" y="225"/>
                    </a:cubicBezTo>
                    <a:cubicBezTo>
                      <a:pt x="55" y="225"/>
                      <a:pt x="64" y="233"/>
                      <a:pt x="64" y="241"/>
                    </a:cubicBezTo>
                    <a:cubicBezTo>
                      <a:pt x="64" y="250"/>
                      <a:pt x="55" y="257"/>
                      <a:pt x="43" y="257"/>
                    </a:cubicBezTo>
                    <a:close/>
                    <a:moveTo>
                      <a:pt x="203" y="215"/>
                    </a:moveTo>
                    <a:cubicBezTo>
                      <a:pt x="191" y="215"/>
                      <a:pt x="182" y="207"/>
                      <a:pt x="182" y="199"/>
                    </a:cubicBezTo>
                    <a:cubicBezTo>
                      <a:pt x="182" y="190"/>
                      <a:pt x="191" y="183"/>
                      <a:pt x="203" y="183"/>
                    </a:cubicBezTo>
                    <a:cubicBezTo>
                      <a:pt x="215" y="183"/>
                      <a:pt x="224" y="190"/>
                      <a:pt x="224" y="199"/>
                    </a:cubicBezTo>
                    <a:cubicBezTo>
                      <a:pt x="224" y="207"/>
                      <a:pt x="215" y="215"/>
                      <a:pt x="203" y="215"/>
                    </a:cubicBezTo>
                    <a:close/>
                    <a:moveTo>
                      <a:pt x="86" y="93"/>
                    </a:moveTo>
                    <a:cubicBezTo>
                      <a:pt x="86" y="73"/>
                      <a:pt x="86" y="73"/>
                      <a:pt x="86" y="73"/>
                    </a:cubicBezTo>
                    <a:cubicBezTo>
                      <a:pt x="224" y="27"/>
                      <a:pt x="224" y="27"/>
                      <a:pt x="224" y="27"/>
                    </a:cubicBezTo>
                    <a:cubicBezTo>
                      <a:pt x="224" y="47"/>
                      <a:pt x="224" y="47"/>
                      <a:pt x="224" y="47"/>
                    </a:cubicBezTo>
                    <a:lnTo>
                      <a:pt x="86" y="93"/>
                    </a:ln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cxnSp>
          <p:nvCxnSpPr>
            <p:cNvPr id="50" name="直線矢印コネクタ 49"/>
            <p:cNvCxnSpPr/>
            <p:nvPr/>
          </p:nvCxnSpPr>
          <p:spPr>
            <a:xfrm>
              <a:off x="5032248" y="3582871"/>
              <a:ext cx="0" cy="846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p:nvGrpSpPr>
          <p:grpSpPr>
            <a:xfrm>
              <a:off x="4462756" y="3714643"/>
              <a:ext cx="1138985" cy="581356"/>
              <a:chOff x="4410124" y="7072807"/>
              <a:chExt cx="1138985" cy="581356"/>
            </a:xfrm>
          </p:grpSpPr>
          <p:cxnSp>
            <p:nvCxnSpPr>
              <p:cNvPr id="52" name="直線矢印コネクタ 51"/>
              <p:cNvCxnSpPr/>
              <p:nvPr/>
            </p:nvCxnSpPr>
            <p:spPr>
              <a:xfrm>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H="1">
                <a:off x="4410124" y="7072807"/>
                <a:ext cx="1138985" cy="5813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円/楕円 53"/>
              <p:cNvSpPr/>
              <p:nvPr/>
            </p:nvSpPr>
            <p:spPr bwMode="gray">
              <a:xfrm>
                <a:off x="4440651" y="7094933"/>
                <a:ext cx="1075214" cy="544092"/>
              </a:xfrm>
              <a:prstGeom prst="ellips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smtClean="0">
                    <a:solidFill>
                      <a:prstClr val="white"/>
                    </a:solidFill>
                  </a:rPr>
                  <a:t>観光</a:t>
                </a:r>
                <a:endParaRPr lang="en-US" altLang="ja-JP" sz="1000" dirty="0" smtClean="0">
                  <a:solidFill>
                    <a:prstClr val="white"/>
                  </a:solidFill>
                </a:endParaRPr>
              </a:p>
              <a:p>
                <a:pPr algn="ctr">
                  <a:buFont typeface="Wingdings 2" pitchFamily="18" charset="2"/>
                  <a:buNone/>
                </a:pPr>
                <a:r>
                  <a:rPr lang="ja-JP" altLang="en-US" sz="1000" dirty="0" smtClean="0">
                    <a:solidFill>
                      <a:prstClr val="white"/>
                    </a:solidFill>
                  </a:rPr>
                  <a:t>拠点</a:t>
                </a:r>
              </a:p>
            </p:txBody>
          </p:sp>
        </p:grpSp>
        <p:sp>
          <p:nvSpPr>
            <p:cNvPr id="61" name="正方形/長方形 60"/>
            <p:cNvSpPr/>
            <p:nvPr/>
          </p:nvSpPr>
          <p:spPr bwMode="gray">
            <a:xfrm>
              <a:off x="5142857" y="3417325"/>
              <a:ext cx="582563" cy="106129"/>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smtClean="0">
                  <a:solidFill>
                    <a:prstClr val="black"/>
                  </a:solidFill>
                </a:rPr>
                <a:t>ミュージアム</a:t>
              </a:r>
            </a:p>
          </p:txBody>
        </p:sp>
        <p:sp>
          <p:nvSpPr>
            <p:cNvPr id="62" name="正方形/長方形 61"/>
            <p:cNvSpPr/>
            <p:nvPr/>
          </p:nvSpPr>
          <p:spPr bwMode="gray">
            <a:xfrm>
              <a:off x="5151526" y="4474073"/>
              <a:ext cx="50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クラブ</a:t>
              </a:r>
              <a:endParaRPr lang="ja-JP" altLang="en-US" sz="600" dirty="0" smtClean="0">
                <a:solidFill>
                  <a:prstClr val="black"/>
                </a:solidFill>
              </a:endParaRPr>
            </a:p>
          </p:txBody>
        </p:sp>
        <p:sp>
          <p:nvSpPr>
            <p:cNvPr id="63" name="正方形/長方形 62"/>
            <p:cNvSpPr/>
            <p:nvPr/>
          </p:nvSpPr>
          <p:spPr bwMode="gray">
            <a:xfrm>
              <a:off x="5841655" y="3621780"/>
              <a:ext cx="531237" cy="179526"/>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ショッピング</a:t>
              </a:r>
              <a:endParaRPr lang="ja-JP" altLang="en-US" sz="600" dirty="0" smtClean="0">
                <a:solidFill>
                  <a:prstClr val="black"/>
                </a:solidFill>
              </a:endParaRPr>
            </a:p>
          </p:txBody>
        </p:sp>
        <p:sp>
          <p:nvSpPr>
            <p:cNvPr id="64" name="正方形/長方形 63"/>
            <p:cNvSpPr/>
            <p:nvPr/>
          </p:nvSpPr>
          <p:spPr bwMode="gray">
            <a:xfrm>
              <a:off x="3819463" y="3609749"/>
              <a:ext cx="432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スポーツ</a:t>
              </a:r>
              <a:endParaRPr lang="ja-JP" altLang="en-US" sz="600" dirty="0" smtClean="0">
                <a:solidFill>
                  <a:prstClr val="black"/>
                </a:solidFill>
              </a:endParaRPr>
            </a:p>
          </p:txBody>
        </p:sp>
        <p:sp>
          <p:nvSpPr>
            <p:cNvPr id="65" name="正方形/長方形 64"/>
            <p:cNvSpPr/>
            <p:nvPr/>
          </p:nvSpPr>
          <p:spPr bwMode="gray">
            <a:xfrm>
              <a:off x="3891367" y="4274033"/>
              <a:ext cx="324000" cy="1080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r">
                <a:buFont typeface="Wingdings 2" pitchFamily="18" charset="2"/>
                <a:buNone/>
              </a:pPr>
              <a:r>
                <a:rPr lang="ja-JP" altLang="en-US" sz="600" dirty="0">
                  <a:solidFill>
                    <a:prstClr val="black"/>
                  </a:solidFill>
                </a:rPr>
                <a:t>バ</a:t>
              </a:r>
              <a:r>
                <a:rPr lang="ja-JP" altLang="en-US" sz="600" dirty="0" smtClean="0">
                  <a:solidFill>
                    <a:prstClr val="black"/>
                  </a:solidFill>
                </a:rPr>
                <a:t>ー</a:t>
              </a:r>
            </a:p>
          </p:txBody>
        </p:sp>
        <p:sp>
          <p:nvSpPr>
            <p:cNvPr id="66" name="正方形/長方形 65"/>
            <p:cNvSpPr/>
            <p:nvPr/>
          </p:nvSpPr>
          <p:spPr bwMode="gray">
            <a:xfrm>
              <a:off x="5699936" y="4143286"/>
              <a:ext cx="480194" cy="150071"/>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600" dirty="0">
                  <a:solidFill>
                    <a:prstClr val="black"/>
                  </a:solidFill>
                </a:rPr>
                <a:t>レストラン</a:t>
              </a:r>
              <a:endParaRPr lang="ja-JP" altLang="en-US" sz="600" dirty="0" smtClean="0">
                <a:solidFill>
                  <a:prstClr val="black"/>
                </a:solidFill>
              </a:endParaRPr>
            </a:p>
          </p:txBody>
        </p:sp>
        <p:sp>
          <p:nvSpPr>
            <p:cNvPr id="71" name="フリーフォーム 70"/>
            <p:cNvSpPr>
              <a:spLocks noChangeAspect="1"/>
            </p:cNvSpPr>
            <p:nvPr/>
          </p:nvSpPr>
          <p:spPr bwMode="gray">
            <a:xfrm>
              <a:off x="4535771" y="3829685"/>
              <a:ext cx="360000" cy="360000"/>
            </a:xfrm>
            <a:custGeom>
              <a:avLst/>
              <a:gdLst>
                <a:gd name="connsiteX0" fmla="*/ 2167206 w 4428000"/>
                <a:gd name="connsiteY0" fmla="*/ 2735924 h 4428000"/>
                <a:gd name="connsiteX1" fmla="*/ 2167206 w 4428000"/>
                <a:gd name="connsiteY1" fmla="*/ 2951924 h 4428000"/>
                <a:gd name="connsiteX2" fmla="*/ 2270582 w 4428000"/>
                <a:gd name="connsiteY2" fmla="*/ 2951924 h 4428000"/>
                <a:gd name="connsiteX3" fmla="*/ 2270582 w 4428000"/>
                <a:gd name="connsiteY3" fmla="*/ 2735924 h 4428000"/>
                <a:gd name="connsiteX4" fmla="*/ 2077206 w 4428000"/>
                <a:gd name="connsiteY4" fmla="*/ 2555924 h 4428000"/>
                <a:gd name="connsiteX5" fmla="*/ 2085983 w 4428000"/>
                <a:gd name="connsiteY5" fmla="*/ 2557696 h 4428000"/>
                <a:gd name="connsiteX6" fmla="*/ 2094760 w 4428000"/>
                <a:gd name="connsiteY6" fmla="*/ 2555924 h 4428000"/>
                <a:gd name="connsiteX7" fmla="*/ 2346760 w 4428000"/>
                <a:gd name="connsiteY7" fmla="*/ 2555924 h 4428000"/>
                <a:gd name="connsiteX8" fmla="*/ 2360582 w 4428000"/>
                <a:gd name="connsiteY8" fmla="*/ 2555924 h 4428000"/>
                <a:gd name="connsiteX9" fmla="*/ 2450582 w 4428000"/>
                <a:gd name="connsiteY9" fmla="*/ 2645924 h 4428000"/>
                <a:gd name="connsiteX10" fmla="*/ 2450582 w 4428000"/>
                <a:gd name="connsiteY10" fmla="*/ 3041924 h 4428000"/>
                <a:gd name="connsiteX11" fmla="*/ 2443509 w 4428000"/>
                <a:gd name="connsiteY11" fmla="*/ 3076956 h 4428000"/>
                <a:gd name="connsiteX12" fmla="*/ 2425463 w 4428000"/>
                <a:gd name="connsiteY12" fmla="*/ 3103722 h 4428000"/>
                <a:gd name="connsiteX13" fmla="*/ 2425463 w 4428000"/>
                <a:gd name="connsiteY13" fmla="*/ 3520631 h 4428000"/>
                <a:gd name="connsiteX14" fmla="*/ 2335463 w 4428000"/>
                <a:gd name="connsiteY14" fmla="*/ 3610631 h 4428000"/>
                <a:gd name="connsiteX15" fmla="*/ 2245463 w 4428000"/>
                <a:gd name="connsiteY15" fmla="*/ 3520631 h 4428000"/>
                <a:gd name="connsiteX16" fmla="*/ 2245463 w 4428000"/>
                <a:gd name="connsiteY16" fmla="*/ 3131924 h 4428000"/>
                <a:gd name="connsiteX17" fmla="*/ 2192326 w 4428000"/>
                <a:gd name="connsiteY17" fmla="*/ 3131924 h 4428000"/>
                <a:gd name="connsiteX18" fmla="*/ 2192326 w 4428000"/>
                <a:gd name="connsiteY18" fmla="*/ 3520631 h 4428000"/>
                <a:gd name="connsiteX19" fmla="*/ 2102326 w 4428000"/>
                <a:gd name="connsiteY19" fmla="*/ 3610631 h 4428000"/>
                <a:gd name="connsiteX20" fmla="*/ 2012326 w 4428000"/>
                <a:gd name="connsiteY20" fmla="*/ 3520631 h 4428000"/>
                <a:gd name="connsiteX21" fmla="*/ 2012326 w 4428000"/>
                <a:gd name="connsiteY21" fmla="*/ 3103724 h 4428000"/>
                <a:gd name="connsiteX22" fmla="*/ 1994278 w 4428000"/>
                <a:gd name="connsiteY22" fmla="*/ 3076956 h 4428000"/>
                <a:gd name="connsiteX23" fmla="*/ 1987206 w 4428000"/>
                <a:gd name="connsiteY23" fmla="*/ 3041924 h 4428000"/>
                <a:gd name="connsiteX24" fmla="*/ 1987206 w 4428000"/>
                <a:gd name="connsiteY24" fmla="*/ 2645924 h 4428000"/>
                <a:gd name="connsiteX25" fmla="*/ 2077206 w 4428000"/>
                <a:gd name="connsiteY25" fmla="*/ 2555924 h 4428000"/>
                <a:gd name="connsiteX26" fmla="*/ 2218895 w 4428000"/>
                <a:gd name="connsiteY26" fmla="*/ 2246794 h 4428000"/>
                <a:gd name="connsiteX27" fmla="*/ 2168474 w 4428000"/>
                <a:gd name="connsiteY27" fmla="*/ 2297215 h 4428000"/>
                <a:gd name="connsiteX28" fmla="*/ 2218895 w 4428000"/>
                <a:gd name="connsiteY28" fmla="*/ 2347636 h 4428000"/>
                <a:gd name="connsiteX29" fmla="*/ 2269316 w 4428000"/>
                <a:gd name="connsiteY29" fmla="*/ 2297215 h 4428000"/>
                <a:gd name="connsiteX30" fmla="*/ 2218895 w 4428000"/>
                <a:gd name="connsiteY30" fmla="*/ 2246794 h 4428000"/>
                <a:gd name="connsiteX31" fmla="*/ 2218894 w 4428000"/>
                <a:gd name="connsiteY31" fmla="*/ 2099214 h 4428000"/>
                <a:gd name="connsiteX32" fmla="*/ 2416894 w 4428000"/>
                <a:gd name="connsiteY32" fmla="*/ 2297214 h 4428000"/>
                <a:gd name="connsiteX33" fmla="*/ 2218894 w 4428000"/>
                <a:gd name="connsiteY33" fmla="*/ 2495214 h 4428000"/>
                <a:gd name="connsiteX34" fmla="*/ 2020894 w 4428000"/>
                <a:gd name="connsiteY34" fmla="*/ 2297214 h 4428000"/>
                <a:gd name="connsiteX35" fmla="*/ 2218894 w 4428000"/>
                <a:gd name="connsiteY35" fmla="*/ 2099214 h 4428000"/>
                <a:gd name="connsiteX36" fmla="*/ 1037724 w 4428000"/>
                <a:gd name="connsiteY36" fmla="*/ 1753839 h 4428000"/>
                <a:gd name="connsiteX37" fmla="*/ 1037724 w 4428000"/>
                <a:gd name="connsiteY37" fmla="*/ 2498999 h 4428000"/>
                <a:gd name="connsiteX38" fmla="*/ 1595724 w 4428000"/>
                <a:gd name="connsiteY38" fmla="*/ 2498999 h 4428000"/>
                <a:gd name="connsiteX39" fmla="*/ 1595724 w 4428000"/>
                <a:gd name="connsiteY39" fmla="*/ 1753839 h 4428000"/>
                <a:gd name="connsiteX40" fmla="*/ 3109479 w 4428000"/>
                <a:gd name="connsiteY40" fmla="*/ 1745613 h 4428000"/>
                <a:gd name="connsiteX41" fmla="*/ 2882206 w 4428000"/>
                <a:gd name="connsiteY41" fmla="*/ 2681156 h 4428000"/>
                <a:gd name="connsiteX42" fmla="*/ 3388439 w 4428000"/>
                <a:gd name="connsiteY42" fmla="*/ 2681156 h 4428000"/>
                <a:gd name="connsiteX43" fmla="*/ 3161166 w 4428000"/>
                <a:gd name="connsiteY43" fmla="*/ 1745613 h 4428000"/>
                <a:gd name="connsiteX44" fmla="*/ 1009066 w 4428000"/>
                <a:gd name="connsiteY44" fmla="*/ 1569865 h 4428000"/>
                <a:gd name="connsiteX45" fmla="*/ 1625954 w 4428000"/>
                <a:gd name="connsiteY45" fmla="*/ 1569865 h 4428000"/>
                <a:gd name="connsiteX46" fmla="*/ 1780180 w 4428000"/>
                <a:gd name="connsiteY46" fmla="*/ 1723073 h 4428000"/>
                <a:gd name="connsiteX47" fmla="*/ 1780180 w 4428000"/>
                <a:gd name="connsiteY47" fmla="*/ 2525458 h 4428000"/>
                <a:gd name="connsiteX48" fmla="*/ 1625954 w 4428000"/>
                <a:gd name="connsiteY48" fmla="*/ 2678665 h 4428000"/>
                <a:gd name="connsiteX49" fmla="*/ 1593229 w 4428000"/>
                <a:gd name="connsiteY49" fmla="*/ 2678665 h 4428000"/>
                <a:gd name="connsiteX50" fmla="*/ 1593229 w 4428000"/>
                <a:gd name="connsiteY50" fmla="*/ 3520630 h 4428000"/>
                <a:gd name="connsiteX51" fmla="*/ 1503229 w 4428000"/>
                <a:gd name="connsiteY51" fmla="*/ 3610630 h 4428000"/>
                <a:gd name="connsiteX52" fmla="*/ 1413229 w 4428000"/>
                <a:gd name="connsiteY52" fmla="*/ 3520630 h 4428000"/>
                <a:gd name="connsiteX53" fmla="*/ 1413229 w 4428000"/>
                <a:gd name="connsiteY53" fmla="*/ 2678665 h 4428000"/>
                <a:gd name="connsiteX54" fmla="*/ 1221790 w 4428000"/>
                <a:gd name="connsiteY54" fmla="*/ 2678665 h 4428000"/>
                <a:gd name="connsiteX55" fmla="*/ 1221790 w 4428000"/>
                <a:gd name="connsiteY55" fmla="*/ 3520630 h 4428000"/>
                <a:gd name="connsiteX56" fmla="*/ 1131790 w 4428000"/>
                <a:gd name="connsiteY56" fmla="*/ 3610630 h 4428000"/>
                <a:gd name="connsiteX57" fmla="*/ 1041790 w 4428000"/>
                <a:gd name="connsiteY57" fmla="*/ 3520630 h 4428000"/>
                <a:gd name="connsiteX58" fmla="*/ 1041790 w 4428000"/>
                <a:gd name="connsiteY58" fmla="*/ 2678665 h 4428000"/>
                <a:gd name="connsiteX59" fmla="*/ 1009066 w 4428000"/>
                <a:gd name="connsiteY59" fmla="*/ 2678665 h 4428000"/>
                <a:gd name="connsiteX60" fmla="*/ 854840 w 4428000"/>
                <a:gd name="connsiteY60" fmla="*/ 2525458 h 4428000"/>
                <a:gd name="connsiteX61" fmla="*/ 854840 w 4428000"/>
                <a:gd name="connsiteY61" fmla="*/ 1723073 h 4428000"/>
                <a:gd name="connsiteX62" fmla="*/ 1009066 w 4428000"/>
                <a:gd name="connsiteY62" fmla="*/ 1569865 h 4428000"/>
                <a:gd name="connsiteX63" fmla="*/ 3028772 w 4428000"/>
                <a:gd name="connsiteY63" fmla="*/ 1565569 h 4428000"/>
                <a:gd name="connsiteX64" fmla="*/ 3265726 w 4428000"/>
                <a:gd name="connsiteY64" fmla="*/ 1568219 h 4428000"/>
                <a:gd name="connsiteX65" fmla="*/ 3345509 w 4428000"/>
                <a:gd name="connsiteY65" fmla="*/ 1761972 h 4428000"/>
                <a:gd name="connsiteX66" fmla="*/ 3607902 w 4428000"/>
                <a:gd name="connsiteY66" fmla="*/ 2729330 h 4428000"/>
                <a:gd name="connsiteX67" fmla="*/ 3451256 w 4428000"/>
                <a:gd name="connsiteY67" fmla="*/ 2885976 h 4428000"/>
                <a:gd name="connsiteX68" fmla="*/ 3412408 w 4428000"/>
                <a:gd name="connsiteY68" fmla="*/ 2885976 h 4428000"/>
                <a:gd name="connsiteX69" fmla="*/ 3412408 w 4428000"/>
                <a:gd name="connsiteY69" fmla="*/ 3520630 h 4428000"/>
                <a:gd name="connsiteX70" fmla="*/ 3322408 w 4428000"/>
                <a:gd name="connsiteY70" fmla="*/ 3610630 h 4428000"/>
                <a:gd name="connsiteX71" fmla="*/ 3232408 w 4428000"/>
                <a:gd name="connsiteY71" fmla="*/ 3520630 h 4428000"/>
                <a:gd name="connsiteX72" fmla="*/ 3232408 w 4428000"/>
                <a:gd name="connsiteY72" fmla="*/ 2885976 h 4428000"/>
                <a:gd name="connsiteX73" fmla="*/ 3043943 w 4428000"/>
                <a:gd name="connsiteY73" fmla="*/ 2885976 h 4428000"/>
                <a:gd name="connsiteX74" fmla="*/ 3043943 w 4428000"/>
                <a:gd name="connsiteY74" fmla="*/ 3520630 h 4428000"/>
                <a:gd name="connsiteX75" fmla="*/ 2953943 w 4428000"/>
                <a:gd name="connsiteY75" fmla="*/ 3610630 h 4428000"/>
                <a:gd name="connsiteX76" fmla="*/ 2863943 w 4428000"/>
                <a:gd name="connsiteY76" fmla="*/ 3520630 h 4428000"/>
                <a:gd name="connsiteX77" fmla="*/ 2863943 w 4428000"/>
                <a:gd name="connsiteY77" fmla="*/ 2885976 h 4428000"/>
                <a:gd name="connsiteX78" fmla="*/ 2824688 w 4428000"/>
                <a:gd name="connsiteY78" fmla="*/ 2885976 h 4428000"/>
                <a:gd name="connsiteX79" fmla="*/ 2668042 w 4428000"/>
                <a:gd name="connsiteY79" fmla="*/ 2729330 h 4428000"/>
                <a:gd name="connsiteX80" fmla="*/ 2906581 w 4428000"/>
                <a:gd name="connsiteY80" fmla="*/ 1783175 h 4428000"/>
                <a:gd name="connsiteX81" fmla="*/ 3028772 w 4428000"/>
                <a:gd name="connsiteY81" fmla="*/ 1565569 h 4428000"/>
                <a:gd name="connsiteX82" fmla="*/ 3133266 w 4428000"/>
                <a:gd name="connsiteY82" fmla="*/ 1011843 h 4428000"/>
                <a:gd name="connsiteX83" fmla="*/ 3032741 w 4428000"/>
                <a:gd name="connsiteY83" fmla="*/ 1112368 h 4428000"/>
                <a:gd name="connsiteX84" fmla="*/ 3133266 w 4428000"/>
                <a:gd name="connsiteY84" fmla="*/ 1212893 h 4428000"/>
                <a:gd name="connsiteX85" fmla="*/ 3233791 w 4428000"/>
                <a:gd name="connsiteY85" fmla="*/ 1112368 h 4428000"/>
                <a:gd name="connsiteX86" fmla="*/ 3133266 w 4428000"/>
                <a:gd name="connsiteY86" fmla="*/ 1011843 h 4428000"/>
                <a:gd name="connsiteX87" fmla="*/ 1317509 w 4428000"/>
                <a:gd name="connsiteY87" fmla="*/ 1011843 h 4428000"/>
                <a:gd name="connsiteX88" fmla="*/ 1216984 w 4428000"/>
                <a:gd name="connsiteY88" fmla="*/ 1112368 h 4428000"/>
                <a:gd name="connsiteX89" fmla="*/ 1317509 w 4428000"/>
                <a:gd name="connsiteY89" fmla="*/ 1212893 h 4428000"/>
                <a:gd name="connsiteX90" fmla="*/ 1418034 w 4428000"/>
                <a:gd name="connsiteY90" fmla="*/ 1112368 h 4428000"/>
                <a:gd name="connsiteX91" fmla="*/ 1317509 w 4428000"/>
                <a:gd name="connsiteY91" fmla="*/ 1011843 h 4428000"/>
                <a:gd name="connsiteX92" fmla="*/ 3133266 w 4428000"/>
                <a:gd name="connsiteY92" fmla="*/ 816340 h 4428000"/>
                <a:gd name="connsiteX93" fmla="*/ 3429294 w 4428000"/>
                <a:gd name="connsiteY93" fmla="*/ 1112368 h 4428000"/>
                <a:gd name="connsiteX94" fmla="*/ 3133266 w 4428000"/>
                <a:gd name="connsiteY94" fmla="*/ 1408396 h 4428000"/>
                <a:gd name="connsiteX95" fmla="*/ 2837238 w 4428000"/>
                <a:gd name="connsiteY95" fmla="*/ 1112368 h 4428000"/>
                <a:gd name="connsiteX96" fmla="*/ 3133266 w 4428000"/>
                <a:gd name="connsiteY96" fmla="*/ 816340 h 4428000"/>
                <a:gd name="connsiteX97" fmla="*/ 1317509 w 4428000"/>
                <a:gd name="connsiteY97" fmla="*/ 816340 h 4428000"/>
                <a:gd name="connsiteX98" fmla="*/ 1613537 w 4428000"/>
                <a:gd name="connsiteY98" fmla="*/ 1112368 h 4428000"/>
                <a:gd name="connsiteX99" fmla="*/ 1317509 w 4428000"/>
                <a:gd name="connsiteY99" fmla="*/ 1408396 h 4428000"/>
                <a:gd name="connsiteX100" fmla="*/ 1021481 w 4428000"/>
                <a:gd name="connsiteY100" fmla="*/ 1112368 h 4428000"/>
                <a:gd name="connsiteX101" fmla="*/ 1317509 w 4428000"/>
                <a:gd name="connsiteY101" fmla="*/ 816340 h 4428000"/>
                <a:gd name="connsiteX102" fmla="*/ 2214000 w 4428000"/>
                <a:gd name="connsiteY102" fmla="*/ 180000 h 4428000"/>
                <a:gd name="connsiteX103" fmla="*/ 180000 w 4428000"/>
                <a:gd name="connsiteY103" fmla="*/ 2214000 h 4428000"/>
                <a:gd name="connsiteX104" fmla="*/ 2214000 w 4428000"/>
                <a:gd name="connsiteY104" fmla="*/ 4248000 h 4428000"/>
                <a:gd name="connsiteX105" fmla="*/ 4248000 w 4428000"/>
                <a:gd name="connsiteY105" fmla="*/ 2214000 h 4428000"/>
                <a:gd name="connsiteX106" fmla="*/ 2214000 w 4428000"/>
                <a:gd name="connsiteY106" fmla="*/ 180000 h 4428000"/>
                <a:gd name="connsiteX107" fmla="*/ 2214000 w 4428000"/>
                <a:gd name="connsiteY107" fmla="*/ 0 h 4428000"/>
                <a:gd name="connsiteX108" fmla="*/ 4428000 w 4428000"/>
                <a:gd name="connsiteY108" fmla="*/ 2214000 h 4428000"/>
                <a:gd name="connsiteX109" fmla="*/ 2214000 w 4428000"/>
                <a:gd name="connsiteY109" fmla="*/ 4428000 h 4428000"/>
                <a:gd name="connsiteX110" fmla="*/ 0 w 4428000"/>
                <a:gd name="connsiteY110" fmla="*/ 2214000 h 4428000"/>
                <a:gd name="connsiteX111" fmla="*/ 2214000 w 4428000"/>
                <a:gd name="connsiteY111"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428000" h="4428000">
                  <a:moveTo>
                    <a:pt x="2167206" y="2735924"/>
                  </a:moveTo>
                  <a:lnTo>
                    <a:pt x="2167206" y="2951924"/>
                  </a:lnTo>
                  <a:lnTo>
                    <a:pt x="2270582" y="2951924"/>
                  </a:lnTo>
                  <a:lnTo>
                    <a:pt x="2270582" y="2735924"/>
                  </a:lnTo>
                  <a:close/>
                  <a:moveTo>
                    <a:pt x="2077206" y="2555924"/>
                  </a:moveTo>
                  <a:lnTo>
                    <a:pt x="2085983" y="2557696"/>
                  </a:lnTo>
                  <a:lnTo>
                    <a:pt x="2094760" y="2555924"/>
                  </a:lnTo>
                  <a:lnTo>
                    <a:pt x="2346760" y="2555924"/>
                  </a:lnTo>
                  <a:lnTo>
                    <a:pt x="2360582" y="2555924"/>
                  </a:lnTo>
                  <a:cubicBezTo>
                    <a:pt x="2410288" y="2555924"/>
                    <a:pt x="2450582" y="2596218"/>
                    <a:pt x="2450582" y="2645924"/>
                  </a:cubicBezTo>
                  <a:lnTo>
                    <a:pt x="2450582" y="3041924"/>
                  </a:lnTo>
                  <a:cubicBezTo>
                    <a:pt x="2450582" y="3054350"/>
                    <a:pt x="2448064" y="3066189"/>
                    <a:pt x="2443509" y="3076956"/>
                  </a:cubicBezTo>
                  <a:lnTo>
                    <a:pt x="2425463" y="3103722"/>
                  </a:lnTo>
                  <a:lnTo>
                    <a:pt x="2425463" y="3520631"/>
                  </a:lnTo>
                  <a:cubicBezTo>
                    <a:pt x="2425463" y="3570337"/>
                    <a:pt x="2385169" y="3610631"/>
                    <a:pt x="2335463" y="3610631"/>
                  </a:cubicBezTo>
                  <a:cubicBezTo>
                    <a:pt x="2285757" y="3610631"/>
                    <a:pt x="2245463" y="3570337"/>
                    <a:pt x="2245463" y="3520631"/>
                  </a:cubicBezTo>
                  <a:lnTo>
                    <a:pt x="2245463" y="3131924"/>
                  </a:lnTo>
                  <a:lnTo>
                    <a:pt x="2192326" y="3131924"/>
                  </a:lnTo>
                  <a:lnTo>
                    <a:pt x="2192326" y="3520631"/>
                  </a:lnTo>
                  <a:cubicBezTo>
                    <a:pt x="2192326" y="3570337"/>
                    <a:pt x="2152032" y="3610631"/>
                    <a:pt x="2102326" y="3610631"/>
                  </a:cubicBezTo>
                  <a:cubicBezTo>
                    <a:pt x="2052620" y="3610631"/>
                    <a:pt x="2012326" y="3570337"/>
                    <a:pt x="2012326" y="3520631"/>
                  </a:cubicBezTo>
                  <a:lnTo>
                    <a:pt x="2012326" y="3103724"/>
                  </a:lnTo>
                  <a:lnTo>
                    <a:pt x="1994278" y="3076956"/>
                  </a:lnTo>
                  <a:cubicBezTo>
                    <a:pt x="1989724" y="3066189"/>
                    <a:pt x="1987206" y="3054350"/>
                    <a:pt x="1987206" y="3041924"/>
                  </a:cubicBezTo>
                  <a:lnTo>
                    <a:pt x="1987206" y="2645924"/>
                  </a:lnTo>
                  <a:cubicBezTo>
                    <a:pt x="1987206" y="2596218"/>
                    <a:pt x="2027500" y="2555924"/>
                    <a:pt x="2077206" y="2555924"/>
                  </a:cubicBezTo>
                  <a:close/>
                  <a:moveTo>
                    <a:pt x="2218895" y="2246794"/>
                  </a:moveTo>
                  <a:cubicBezTo>
                    <a:pt x="2191048" y="2246794"/>
                    <a:pt x="2168474" y="2269368"/>
                    <a:pt x="2168474" y="2297215"/>
                  </a:cubicBezTo>
                  <a:cubicBezTo>
                    <a:pt x="2168474" y="2325062"/>
                    <a:pt x="2191048" y="2347636"/>
                    <a:pt x="2218895" y="2347636"/>
                  </a:cubicBezTo>
                  <a:cubicBezTo>
                    <a:pt x="2246742" y="2347636"/>
                    <a:pt x="2269316" y="2325062"/>
                    <a:pt x="2269316" y="2297215"/>
                  </a:cubicBezTo>
                  <a:cubicBezTo>
                    <a:pt x="2269316" y="2269368"/>
                    <a:pt x="2246742" y="2246794"/>
                    <a:pt x="2218895" y="2246794"/>
                  </a:cubicBezTo>
                  <a:close/>
                  <a:moveTo>
                    <a:pt x="2218894" y="2099214"/>
                  </a:moveTo>
                  <a:cubicBezTo>
                    <a:pt x="2328246" y="2099214"/>
                    <a:pt x="2416894" y="2187862"/>
                    <a:pt x="2416894" y="2297214"/>
                  </a:cubicBezTo>
                  <a:cubicBezTo>
                    <a:pt x="2416894" y="2406566"/>
                    <a:pt x="2328246" y="2495214"/>
                    <a:pt x="2218894" y="2495214"/>
                  </a:cubicBezTo>
                  <a:cubicBezTo>
                    <a:pt x="2109542" y="2495214"/>
                    <a:pt x="2020894" y="2406566"/>
                    <a:pt x="2020894" y="2297214"/>
                  </a:cubicBezTo>
                  <a:cubicBezTo>
                    <a:pt x="2020894" y="2187862"/>
                    <a:pt x="2109542" y="2099214"/>
                    <a:pt x="2218894" y="2099214"/>
                  </a:cubicBezTo>
                  <a:close/>
                  <a:moveTo>
                    <a:pt x="1037724" y="1753839"/>
                  </a:moveTo>
                  <a:lnTo>
                    <a:pt x="1037724" y="2498999"/>
                  </a:lnTo>
                  <a:lnTo>
                    <a:pt x="1595724" y="2498999"/>
                  </a:lnTo>
                  <a:lnTo>
                    <a:pt x="1595724" y="1753839"/>
                  </a:lnTo>
                  <a:close/>
                  <a:moveTo>
                    <a:pt x="3109479" y="1745613"/>
                  </a:moveTo>
                  <a:lnTo>
                    <a:pt x="2882206" y="2681156"/>
                  </a:lnTo>
                  <a:lnTo>
                    <a:pt x="3388439" y="2681156"/>
                  </a:lnTo>
                  <a:lnTo>
                    <a:pt x="3161166" y="1745613"/>
                  </a:lnTo>
                  <a:close/>
                  <a:moveTo>
                    <a:pt x="1009066" y="1569865"/>
                  </a:moveTo>
                  <a:lnTo>
                    <a:pt x="1625954" y="1569865"/>
                  </a:lnTo>
                  <a:cubicBezTo>
                    <a:pt x="1742087" y="1569865"/>
                    <a:pt x="1780180" y="1581686"/>
                    <a:pt x="1780180" y="1723073"/>
                  </a:cubicBezTo>
                  <a:lnTo>
                    <a:pt x="1780180" y="2525458"/>
                  </a:lnTo>
                  <a:cubicBezTo>
                    <a:pt x="1780180" y="2662460"/>
                    <a:pt x="1753993" y="2673903"/>
                    <a:pt x="1625954" y="2678665"/>
                  </a:cubicBezTo>
                  <a:lnTo>
                    <a:pt x="1593229" y="2678665"/>
                  </a:lnTo>
                  <a:lnTo>
                    <a:pt x="1593229" y="3520630"/>
                  </a:lnTo>
                  <a:cubicBezTo>
                    <a:pt x="1593229" y="3570336"/>
                    <a:pt x="1552935" y="3610630"/>
                    <a:pt x="1503229" y="3610630"/>
                  </a:cubicBezTo>
                  <a:cubicBezTo>
                    <a:pt x="1453523" y="3610630"/>
                    <a:pt x="1413229" y="3570336"/>
                    <a:pt x="1413229" y="3520630"/>
                  </a:cubicBezTo>
                  <a:lnTo>
                    <a:pt x="1413229" y="2678665"/>
                  </a:lnTo>
                  <a:lnTo>
                    <a:pt x="1221790" y="2678665"/>
                  </a:lnTo>
                  <a:lnTo>
                    <a:pt x="1221790" y="3520630"/>
                  </a:lnTo>
                  <a:cubicBezTo>
                    <a:pt x="1221790" y="3570336"/>
                    <a:pt x="1181496" y="3610630"/>
                    <a:pt x="1131790" y="3610630"/>
                  </a:cubicBezTo>
                  <a:cubicBezTo>
                    <a:pt x="1082084" y="3610630"/>
                    <a:pt x="1041790" y="3570336"/>
                    <a:pt x="1041790" y="3520630"/>
                  </a:cubicBezTo>
                  <a:lnTo>
                    <a:pt x="1041790" y="2678665"/>
                  </a:lnTo>
                  <a:lnTo>
                    <a:pt x="1009066" y="2678665"/>
                  </a:lnTo>
                  <a:cubicBezTo>
                    <a:pt x="852452" y="2678665"/>
                    <a:pt x="854840" y="2638647"/>
                    <a:pt x="854840" y="2525458"/>
                  </a:cubicBezTo>
                  <a:lnTo>
                    <a:pt x="854840" y="1723073"/>
                  </a:lnTo>
                  <a:cubicBezTo>
                    <a:pt x="859603" y="1579319"/>
                    <a:pt x="888171" y="1574596"/>
                    <a:pt x="1009066" y="1569865"/>
                  </a:cubicBezTo>
                  <a:close/>
                  <a:moveTo>
                    <a:pt x="3028772" y="1565569"/>
                  </a:moveTo>
                  <a:lnTo>
                    <a:pt x="3265726" y="1568219"/>
                  </a:lnTo>
                  <a:cubicBezTo>
                    <a:pt x="3315132" y="1565567"/>
                    <a:pt x="3326955" y="1683411"/>
                    <a:pt x="3345509" y="1761972"/>
                  </a:cubicBezTo>
                  <a:lnTo>
                    <a:pt x="3607902" y="2729330"/>
                  </a:lnTo>
                  <a:cubicBezTo>
                    <a:pt x="3607902" y="2815843"/>
                    <a:pt x="3537769" y="2885976"/>
                    <a:pt x="3451256" y="2885976"/>
                  </a:cubicBezTo>
                  <a:lnTo>
                    <a:pt x="3412408" y="2885976"/>
                  </a:lnTo>
                  <a:lnTo>
                    <a:pt x="3412408" y="3520630"/>
                  </a:lnTo>
                  <a:cubicBezTo>
                    <a:pt x="3412408" y="3570336"/>
                    <a:pt x="3372114" y="3610630"/>
                    <a:pt x="3322408" y="3610630"/>
                  </a:cubicBezTo>
                  <a:cubicBezTo>
                    <a:pt x="3272702" y="3610630"/>
                    <a:pt x="3232408" y="3570336"/>
                    <a:pt x="3232408" y="3520630"/>
                  </a:cubicBezTo>
                  <a:lnTo>
                    <a:pt x="3232408" y="2885976"/>
                  </a:lnTo>
                  <a:lnTo>
                    <a:pt x="3043943" y="2885976"/>
                  </a:lnTo>
                  <a:lnTo>
                    <a:pt x="3043943" y="3520630"/>
                  </a:lnTo>
                  <a:cubicBezTo>
                    <a:pt x="3043943" y="3570336"/>
                    <a:pt x="3003649" y="3610630"/>
                    <a:pt x="2953943" y="3610630"/>
                  </a:cubicBezTo>
                  <a:cubicBezTo>
                    <a:pt x="2904237" y="3610630"/>
                    <a:pt x="2863943" y="3570336"/>
                    <a:pt x="2863943" y="3520630"/>
                  </a:cubicBezTo>
                  <a:lnTo>
                    <a:pt x="2863943" y="2885976"/>
                  </a:lnTo>
                  <a:lnTo>
                    <a:pt x="2824688" y="2885976"/>
                  </a:lnTo>
                  <a:cubicBezTo>
                    <a:pt x="2738175" y="2885976"/>
                    <a:pt x="2668042" y="2815843"/>
                    <a:pt x="2668042" y="2729330"/>
                  </a:cubicBezTo>
                  <a:cubicBezTo>
                    <a:pt x="2742254" y="2410411"/>
                    <a:pt x="2819117" y="2120648"/>
                    <a:pt x="2906581" y="1783175"/>
                  </a:cubicBezTo>
                  <a:cubicBezTo>
                    <a:pt x="2925134" y="1696662"/>
                    <a:pt x="2942259" y="1565569"/>
                    <a:pt x="3028772" y="1565569"/>
                  </a:cubicBezTo>
                  <a:close/>
                  <a:moveTo>
                    <a:pt x="3133266" y="1011843"/>
                  </a:moveTo>
                  <a:cubicBezTo>
                    <a:pt x="3077748" y="1011843"/>
                    <a:pt x="3032741" y="1056850"/>
                    <a:pt x="3032741" y="1112368"/>
                  </a:cubicBezTo>
                  <a:cubicBezTo>
                    <a:pt x="3032741" y="1167886"/>
                    <a:pt x="3077748" y="1212893"/>
                    <a:pt x="3133266" y="1212893"/>
                  </a:cubicBezTo>
                  <a:cubicBezTo>
                    <a:pt x="3188784" y="1212893"/>
                    <a:pt x="3233791" y="1167886"/>
                    <a:pt x="3233791" y="1112368"/>
                  </a:cubicBezTo>
                  <a:cubicBezTo>
                    <a:pt x="3233791" y="1056850"/>
                    <a:pt x="3188784" y="1011843"/>
                    <a:pt x="3133266" y="1011843"/>
                  </a:cubicBezTo>
                  <a:close/>
                  <a:moveTo>
                    <a:pt x="1317509" y="1011843"/>
                  </a:moveTo>
                  <a:cubicBezTo>
                    <a:pt x="1261991" y="1011843"/>
                    <a:pt x="1216984" y="1056850"/>
                    <a:pt x="1216984" y="1112368"/>
                  </a:cubicBezTo>
                  <a:cubicBezTo>
                    <a:pt x="1216984" y="1167886"/>
                    <a:pt x="1261991" y="1212893"/>
                    <a:pt x="1317509" y="1212893"/>
                  </a:cubicBezTo>
                  <a:cubicBezTo>
                    <a:pt x="1373027" y="1212893"/>
                    <a:pt x="1418034" y="1167886"/>
                    <a:pt x="1418034" y="1112368"/>
                  </a:cubicBezTo>
                  <a:cubicBezTo>
                    <a:pt x="1418034" y="1056850"/>
                    <a:pt x="1373027" y="1011843"/>
                    <a:pt x="1317509" y="1011843"/>
                  </a:cubicBezTo>
                  <a:close/>
                  <a:moveTo>
                    <a:pt x="3133266" y="816340"/>
                  </a:moveTo>
                  <a:cubicBezTo>
                    <a:pt x="3296758" y="816340"/>
                    <a:pt x="3429294" y="948876"/>
                    <a:pt x="3429294" y="1112368"/>
                  </a:cubicBezTo>
                  <a:cubicBezTo>
                    <a:pt x="3429294" y="1275860"/>
                    <a:pt x="3296758" y="1408396"/>
                    <a:pt x="3133266" y="1408396"/>
                  </a:cubicBezTo>
                  <a:cubicBezTo>
                    <a:pt x="2969774" y="1408396"/>
                    <a:pt x="2837238" y="1275860"/>
                    <a:pt x="2837238" y="1112368"/>
                  </a:cubicBezTo>
                  <a:cubicBezTo>
                    <a:pt x="2837238" y="948876"/>
                    <a:pt x="2969774" y="816340"/>
                    <a:pt x="3133266" y="816340"/>
                  </a:cubicBezTo>
                  <a:close/>
                  <a:moveTo>
                    <a:pt x="1317509" y="816340"/>
                  </a:moveTo>
                  <a:cubicBezTo>
                    <a:pt x="1481001" y="816340"/>
                    <a:pt x="1613537" y="948876"/>
                    <a:pt x="1613537" y="1112368"/>
                  </a:cubicBezTo>
                  <a:cubicBezTo>
                    <a:pt x="1613537" y="1275860"/>
                    <a:pt x="1481001" y="1408396"/>
                    <a:pt x="1317509" y="1408396"/>
                  </a:cubicBezTo>
                  <a:cubicBezTo>
                    <a:pt x="1154017" y="1408396"/>
                    <a:pt x="1021481" y="1275860"/>
                    <a:pt x="1021481" y="1112368"/>
                  </a:cubicBezTo>
                  <a:cubicBezTo>
                    <a:pt x="1021481" y="948876"/>
                    <a:pt x="1154017" y="816340"/>
                    <a:pt x="1317509" y="816340"/>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grpSp>
          <p:nvGrpSpPr>
            <p:cNvPr id="86" name="Group 589"/>
            <p:cNvGrpSpPr>
              <a:grpSpLocks noChangeAspect="1"/>
            </p:cNvGrpSpPr>
            <p:nvPr/>
          </p:nvGrpSpPr>
          <p:grpSpPr bwMode="gray">
            <a:xfrm>
              <a:off x="5590738" y="4253309"/>
              <a:ext cx="216000" cy="216000"/>
              <a:chOff x="1174" y="2386"/>
              <a:chExt cx="340" cy="340"/>
            </a:xfrm>
            <a:solidFill>
              <a:schemeClr val="accent4"/>
            </a:solidFill>
          </p:grpSpPr>
          <p:sp>
            <p:nvSpPr>
              <p:cNvPr id="87" name="Freeform 590"/>
              <p:cNvSpPr>
                <a:spLocks noEditPoints="1"/>
              </p:cNvSpPr>
              <p:nvPr/>
            </p:nvSpPr>
            <p:spPr bwMode="gray">
              <a:xfrm>
                <a:off x="1258" y="2449"/>
                <a:ext cx="185" cy="199"/>
              </a:xfrm>
              <a:custGeom>
                <a:avLst/>
                <a:gdLst>
                  <a:gd name="T0" fmla="*/ 275 w 278"/>
                  <a:gd name="T1" fmla="*/ 68 h 299"/>
                  <a:gd name="T2" fmla="*/ 267 w 278"/>
                  <a:gd name="T3" fmla="*/ 65 h 299"/>
                  <a:gd name="T4" fmla="*/ 202 w 278"/>
                  <a:gd name="T5" fmla="*/ 65 h 299"/>
                  <a:gd name="T6" fmla="*/ 193 w 278"/>
                  <a:gd name="T7" fmla="*/ 10 h 299"/>
                  <a:gd name="T8" fmla="*/ 188 w 278"/>
                  <a:gd name="T9" fmla="*/ 2 h 299"/>
                  <a:gd name="T10" fmla="*/ 179 w 278"/>
                  <a:gd name="T11" fmla="*/ 1 h 299"/>
                  <a:gd name="T12" fmla="*/ 115 w 278"/>
                  <a:gd name="T13" fmla="*/ 23 h 299"/>
                  <a:gd name="T14" fmla="*/ 108 w 278"/>
                  <a:gd name="T15" fmla="*/ 36 h 299"/>
                  <a:gd name="T16" fmla="*/ 121 w 278"/>
                  <a:gd name="T17" fmla="*/ 43 h 299"/>
                  <a:gd name="T18" fmla="*/ 174 w 278"/>
                  <a:gd name="T19" fmla="*/ 25 h 299"/>
                  <a:gd name="T20" fmla="*/ 180 w 278"/>
                  <a:gd name="T21" fmla="*/ 65 h 299"/>
                  <a:gd name="T22" fmla="*/ 118 w 278"/>
                  <a:gd name="T23" fmla="*/ 65 h 299"/>
                  <a:gd name="T24" fmla="*/ 110 w 278"/>
                  <a:gd name="T25" fmla="*/ 68 h 299"/>
                  <a:gd name="T26" fmla="*/ 107 w 278"/>
                  <a:gd name="T27" fmla="*/ 76 h 299"/>
                  <a:gd name="T28" fmla="*/ 111 w 278"/>
                  <a:gd name="T29" fmla="*/ 108 h 299"/>
                  <a:gd name="T30" fmla="*/ 97 w 278"/>
                  <a:gd name="T31" fmla="*/ 107 h 299"/>
                  <a:gd name="T32" fmla="*/ 3 w 278"/>
                  <a:gd name="T33" fmla="*/ 154 h 299"/>
                  <a:gd name="T34" fmla="*/ 2 w 278"/>
                  <a:gd name="T35" fmla="*/ 165 h 299"/>
                  <a:gd name="T36" fmla="*/ 11 w 278"/>
                  <a:gd name="T37" fmla="*/ 171 h 299"/>
                  <a:gd name="T38" fmla="*/ 182 w 278"/>
                  <a:gd name="T39" fmla="*/ 171 h 299"/>
                  <a:gd name="T40" fmla="*/ 182 w 278"/>
                  <a:gd name="T41" fmla="*/ 171 h 299"/>
                  <a:gd name="T42" fmla="*/ 192 w 278"/>
                  <a:gd name="T43" fmla="*/ 165 h 299"/>
                  <a:gd name="T44" fmla="*/ 191 w 278"/>
                  <a:gd name="T45" fmla="*/ 154 h 299"/>
                  <a:gd name="T46" fmla="*/ 132 w 278"/>
                  <a:gd name="T47" fmla="*/ 113 h 299"/>
                  <a:gd name="T48" fmla="*/ 130 w 278"/>
                  <a:gd name="T49" fmla="*/ 86 h 299"/>
                  <a:gd name="T50" fmla="*/ 256 w 278"/>
                  <a:gd name="T51" fmla="*/ 86 h 299"/>
                  <a:gd name="T52" fmla="*/ 236 w 278"/>
                  <a:gd name="T53" fmla="*/ 278 h 299"/>
                  <a:gd name="T54" fmla="*/ 191 w 278"/>
                  <a:gd name="T55" fmla="*/ 278 h 299"/>
                  <a:gd name="T56" fmla="*/ 193 w 278"/>
                  <a:gd name="T57" fmla="*/ 267 h 299"/>
                  <a:gd name="T58" fmla="*/ 193 w 278"/>
                  <a:gd name="T59" fmla="*/ 246 h 299"/>
                  <a:gd name="T60" fmla="*/ 182 w 278"/>
                  <a:gd name="T61" fmla="*/ 235 h 299"/>
                  <a:gd name="T62" fmla="*/ 11 w 278"/>
                  <a:gd name="T63" fmla="*/ 235 h 299"/>
                  <a:gd name="T64" fmla="*/ 1 w 278"/>
                  <a:gd name="T65" fmla="*/ 246 h 299"/>
                  <a:gd name="T66" fmla="*/ 1 w 278"/>
                  <a:gd name="T67" fmla="*/ 267 h 299"/>
                  <a:gd name="T68" fmla="*/ 28 w 278"/>
                  <a:gd name="T69" fmla="*/ 299 h 299"/>
                  <a:gd name="T70" fmla="*/ 246 w 278"/>
                  <a:gd name="T71" fmla="*/ 299 h 299"/>
                  <a:gd name="T72" fmla="*/ 257 w 278"/>
                  <a:gd name="T73" fmla="*/ 290 h 299"/>
                  <a:gd name="T74" fmla="*/ 278 w 278"/>
                  <a:gd name="T75" fmla="*/ 76 h 299"/>
                  <a:gd name="T76" fmla="*/ 275 w 278"/>
                  <a:gd name="T77" fmla="*/ 68 h 299"/>
                  <a:gd name="T78" fmla="*/ 36 w 278"/>
                  <a:gd name="T79" fmla="*/ 150 h 299"/>
                  <a:gd name="T80" fmla="*/ 97 w 278"/>
                  <a:gd name="T81" fmla="*/ 129 h 299"/>
                  <a:gd name="T82" fmla="*/ 157 w 278"/>
                  <a:gd name="T83" fmla="*/ 150 h 299"/>
                  <a:gd name="T84" fmla="*/ 36 w 278"/>
                  <a:gd name="T85" fmla="*/ 150 h 299"/>
                  <a:gd name="T86" fmla="*/ 22 w 278"/>
                  <a:gd name="T87" fmla="*/ 267 h 299"/>
                  <a:gd name="T88" fmla="*/ 22 w 278"/>
                  <a:gd name="T89" fmla="*/ 257 h 299"/>
                  <a:gd name="T90" fmla="*/ 171 w 278"/>
                  <a:gd name="T91" fmla="*/ 257 h 299"/>
                  <a:gd name="T92" fmla="*/ 171 w 278"/>
                  <a:gd name="T93" fmla="*/ 267 h 299"/>
                  <a:gd name="T94" fmla="*/ 165 w 278"/>
                  <a:gd name="T95" fmla="*/ 278 h 299"/>
                  <a:gd name="T96" fmla="*/ 28 w 278"/>
                  <a:gd name="T97" fmla="*/ 278 h 299"/>
                  <a:gd name="T98" fmla="*/ 22 w 278"/>
                  <a:gd name="T99"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8" h="299">
                    <a:moveTo>
                      <a:pt x="275" y="68"/>
                    </a:moveTo>
                    <a:cubicBezTo>
                      <a:pt x="273" y="66"/>
                      <a:pt x="270" y="65"/>
                      <a:pt x="267" y="65"/>
                    </a:cubicBezTo>
                    <a:cubicBezTo>
                      <a:pt x="202" y="65"/>
                      <a:pt x="202" y="65"/>
                      <a:pt x="202" y="65"/>
                    </a:cubicBezTo>
                    <a:cubicBezTo>
                      <a:pt x="193" y="10"/>
                      <a:pt x="193" y="10"/>
                      <a:pt x="193" y="10"/>
                    </a:cubicBezTo>
                    <a:cubicBezTo>
                      <a:pt x="192" y="6"/>
                      <a:pt x="190" y="4"/>
                      <a:pt x="188" y="2"/>
                    </a:cubicBezTo>
                    <a:cubicBezTo>
                      <a:pt x="185" y="1"/>
                      <a:pt x="182" y="0"/>
                      <a:pt x="179" y="1"/>
                    </a:cubicBezTo>
                    <a:cubicBezTo>
                      <a:pt x="115" y="23"/>
                      <a:pt x="115" y="23"/>
                      <a:pt x="115" y="23"/>
                    </a:cubicBezTo>
                    <a:cubicBezTo>
                      <a:pt x="109" y="24"/>
                      <a:pt x="106" y="30"/>
                      <a:pt x="108" y="36"/>
                    </a:cubicBezTo>
                    <a:cubicBezTo>
                      <a:pt x="110" y="42"/>
                      <a:pt x="116" y="45"/>
                      <a:pt x="121" y="43"/>
                    </a:cubicBezTo>
                    <a:cubicBezTo>
                      <a:pt x="174" y="25"/>
                      <a:pt x="174" y="25"/>
                      <a:pt x="174" y="25"/>
                    </a:cubicBezTo>
                    <a:cubicBezTo>
                      <a:pt x="180" y="65"/>
                      <a:pt x="180" y="65"/>
                      <a:pt x="180" y="65"/>
                    </a:cubicBezTo>
                    <a:cubicBezTo>
                      <a:pt x="118" y="65"/>
                      <a:pt x="118" y="65"/>
                      <a:pt x="118" y="65"/>
                    </a:cubicBezTo>
                    <a:cubicBezTo>
                      <a:pt x="115" y="65"/>
                      <a:pt x="112" y="66"/>
                      <a:pt x="110" y="68"/>
                    </a:cubicBezTo>
                    <a:cubicBezTo>
                      <a:pt x="108" y="70"/>
                      <a:pt x="107" y="73"/>
                      <a:pt x="107" y="76"/>
                    </a:cubicBezTo>
                    <a:cubicBezTo>
                      <a:pt x="111" y="108"/>
                      <a:pt x="111" y="108"/>
                      <a:pt x="111" y="108"/>
                    </a:cubicBezTo>
                    <a:cubicBezTo>
                      <a:pt x="106" y="108"/>
                      <a:pt x="101" y="107"/>
                      <a:pt x="97" y="107"/>
                    </a:cubicBezTo>
                    <a:cubicBezTo>
                      <a:pt x="59" y="107"/>
                      <a:pt x="25" y="124"/>
                      <a:pt x="3" y="154"/>
                    </a:cubicBezTo>
                    <a:cubicBezTo>
                      <a:pt x="0" y="157"/>
                      <a:pt x="0" y="162"/>
                      <a:pt x="2" y="165"/>
                    </a:cubicBezTo>
                    <a:cubicBezTo>
                      <a:pt x="4" y="169"/>
                      <a:pt x="7" y="171"/>
                      <a:pt x="11" y="171"/>
                    </a:cubicBezTo>
                    <a:cubicBezTo>
                      <a:pt x="182" y="171"/>
                      <a:pt x="182" y="171"/>
                      <a:pt x="182" y="171"/>
                    </a:cubicBezTo>
                    <a:cubicBezTo>
                      <a:pt x="182" y="171"/>
                      <a:pt x="182" y="171"/>
                      <a:pt x="182" y="171"/>
                    </a:cubicBezTo>
                    <a:cubicBezTo>
                      <a:pt x="186" y="171"/>
                      <a:pt x="190" y="169"/>
                      <a:pt x="192" y="165"/>
                    </a:cubicBezTo>
                    <a:cubicBezTo>
                      <a:pt x="193" y="162"/>
                      <a:pt x="193" y="158"/>
                      <a:pt x="191" y="154"/>
                    </a:cubicBezTo>
                    <a:cubicBezTo>
                      <a:pt x="176" y="134"/>
                      <a:pt x="155" y="120"/>
                      <a:pt x="132" y="113"/>
                    </a:cubicBezTo>
                    <a:cubicBezTo>
                      <a:pt x="130" y="86"/>
                      <a:pt x="130" y="86"/>
                      <a:pt x="130" y="86"/>
                    </a:cubicBezTo>
                    <a:cubicBezTo>
                      <a:pt x="256" y="86"/>
                      <a:pt x="256" y="86"/>
                      <a:pt x="256" y="86"/>
                    </a:cubicBezTo>
                    <a:cubicBezTo>
                      <a:pt x="236" y="278"/>
                      <a:pt x="236" y="278"/>
                      <a:pt x="236" y="278"/>
                    </a:cubicBezTo>
                    <a:cubicBezTo>
                      <a:pt x="191" y="278"/>
                      <a:pt x="191" y="278"/>
                      <a:pt x="191" y="278"/>
                    </a:cubicBezTo>
                    <a:cubicBezTo>
                      <a:pt x="192" y="275"/>
                      <a:pt x="193" y="271"/>
                      <a:pt x="193" y="267"/>
                    </a:cubicBezTo>
                    <a:cubicBezTo>
                      <a:pt x="193" y="246"/>
                      <a:pt x="193" y="246"/>
                      <a:pt x="193" y="246"/>
                    </a:cubicBezTo>
                    <a:cubicBezTo>
                      <a:pt x="193" y="240"/>
                      <a:pt x="188" y="235"/>
                      <a:pt x="182" y="235"/>
                    </a:cubicBezTo>
                    <a:cubicBezTo>
                      <a:pt x="11" y="235"/>
                      <a:pt x="11" y="235"/>
                      <a:pt x="11" y="235"/>
                    </a:cubicBezTo>
                    <a:cubicBezTo>
                      <a:pt x="5" y="235"/>
                      <a:pt x="1" y="240"/>
                      <a:pt x="1" y="246"/>
                    </a:cubicBezTo>
                    <a:cubicBezTo>
                      <a:pt x="1" y="267"/>
                      <a:pt x="1" y="267"/>
                      <a:pt x="1" y="267"/>
                    </a:cubicBezTo>
                    <a:cubicBezTo>
                      <a:pt x="1" y="285"/>
                      <a:pt x="13" y="299"/>
                      <a:pt x="28" y="299"/>
                    </a:cubicBezTo>
                    <a:cubicBezTo>
                      <a:pt x="246" y="299"/>
                      <a:pt x="246" y="299"/>
                      <a:pt x="246" y="299"/>
                    </a:cubicBezTo>
                    <a:cubicBezTo>
                      <a:pt x="251" y="299"/>
                      <a:pt x="256" y="295"/>
                      <a:pt x="257" y="290"/>
                    </a:cubicBezTo>
                    <a:cubicBezTo>
                      <a:pt x="278" y="76"/>
                      <a:pt x="278" y="76"/>
                      <a:pt x="278" y="76"/>
                    </a:cubicBezTo>
                    <a:cubicBezTo>
                      <a:pt x="278" y="73"/>
                      <a:pt x="277" y="70"/>
                      <a:pt x="275" y="68"/>
                    </a:cubicBezTo>
                    <a:close/>
                    <a:moveTo>
                      <a:pt x="36" y="150"/>
                    </a:moveTo>
                    <a:cubicBezTo>
                      <a:pt x="53" y="136"/>
                      <a:pt x="74" y="129"/>
                      <a:pt x="97" y="129"/>
                    </a:cubicBezTo>
                    <a:cubicBezTo>
                      <a:pt x="119" y="129"/>
                      <a:pt x="140" y="136"/>
                      <a:pt x="157" y="150"/>
                    </a:cubicBezTo>
                    <a:lnTo>
                      <a:pt x="36" y="150"/>
                    </a:lnTo>
                    <a:close/>
                    <a:moveTo>
                      <a:pt x="22" y="267"/>
                    </a:moveTo>
                    <a:cubicBezTo>
                      <a:pt x="22" y="257"/>
                      <a:pt x="22" y="257"/>
                      <a:pt x="22" y="257"/>
                    </a:cubicBezTo>
                    <a:cubicBezTo>
                      <a:pt x="171" y="257"/>
                      <a:pt x="171" y="257"/>
                      <a:pt x="171" y="257"/>
                    </a:cubicBezTo>
                    <a:cubicBezTo>
                      <a:pt x="171" y="267"/>
                      <a:pt x="171" y="267"/>
                      <a:pt x="171" y="267"/>
                    </a:cubicBezTo>
                    <a:cubicBezTo>
                      <a:pt x="171" y="273"/>
                      <a:pt x="168" y="278"/>
                      <a:pt x="165" y="278"/>
                    </a:cubicBezTo>
                    <a:cubicBezTo>
                      <a:pt x="28" y="278"/>
                      <a:pt x="28" y="278"/>
                      <a:pt x="28" y="278"/>
                    </a:cubicBezTo>
                    <a:cubicBezTo>
                      <a:pt x="25" y="278"/>
                      <a:pt x="22" y="273"/>
                      <a:pt x="22" y="267"/>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8" name="Freeform 591"/>
              <p:cNvSpPr>
                <a:spLocks/>
              </p:cNvSpPr>
              <p:nvPr/>
            </p:nvSpPr>
            <p:spPr bwMode="gray">
              <a:xfrm>
                <a:off x="1259" y="2577"/>
                <a:ext cx="127" cy="14"/>
              </a:xfrm>
              <a:custGeom>
                <a:avLst/>
                <a:gdLst>
                  <a:gd name="T0" fmla="*/ 10 w 192"/>
                  <a:gd name="T1" fmla="*/ 21 h 21"/>
                  <a:gd name="T2" fmla="*/ 181 w 192"/>
                  <a:gd name="T3" fmla="*/ 21 h 21"/>
                  <a:gd name="T4" fmla="*/ 192 w 192"/>
                  <a:gd name="T5" fmla="*/ 10 h 21"/>
                  <a:gd name="T6" fmla="*/ 181 w 192"/>
                  <a:gd name="T7" fmla="*/ 0 h 21"/>
                  <a:gd name="T8" fmla="*/ 10 w 192"/>
                  <a:gd name="T9" fmla="*/ 0 h 21"/>
                  <a:gd name="T10" fmla="*/ 0 w 192"/>
                  <a:gd name="T11" fmla="*/ 10 h 21"/>
                  <a:gd name="T12" fmla="*/ 10 w 19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92" h="21">
                    <a:moveTo>
                      <a:pt x="10" y="21"/>
                    </a:moveTo>
                    <a:cubicBezTo>
                      <a:pt x="181" y="21"/>
                      <a:pt x="181" y="21"/>
                      <a:pt x="181" y="21"/>
                    </a:cubicBezTo>
                    <a:cubicBezTo>
                      <a:pt x="187" y="21"/>
                      <a:pt x="192" y="16"/>
                      <a:pt x="192" y="10"/>
                    </a:cubicBezTo>
                    <a:cubicBezTo>
                      <a:pt x="192" y="4"/>
                      <a:pt x="187" y="0"/>
                      <a:pt x="181" y="0"/>
                    </a:cubicBezTo>
                    <a:cubicBezTo>
                      <a:pt x="10" y="0"/>
                      <a:pt x="10" y="0"/>
                      <a:pt x="10" y="0"/>
                    </a:cubicBezTo>
                    <a:cubicBezTo>
                      <a:pt x="4" y="0"/>
                      <a:pt x="0" y="4"/>
                      <a:pt x="0" y="10"/>
                    </a:cubicBezTo>
                    <a:cubicBezTo>
                      <a:pt x="0" y="16"/>
                      <a:pt x="4" y="21"/>
                      <a:pt x="10" y="21"/>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89" name="Freeform 592"/>
              <p:cNvSpPr>
                <a:spLocks noEditPoints="1"/>
              </p:cNvSpPr>
              <p:nvPr/>
            </p:nvSpPr>
            <p:spPr bwMode="gray">
              <a:xfrm>
                <a:off x="1174" y="238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accent4"/>
                </a:solidFill>
                <a:round/>
                <a:headEnd/>
                <a:tailEnd/>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grpSp>
        <p:sp>
          <p:nvSpPr>
            <p:cNvPr id="90" name="フリーフォーム 89"/>
            <p:cNvSpPr>
              <a:spLocks noChangeAspect="1"/>
            </p:cNvSpPr>
            <p:nvPr/>
          </p:nvSpPr>
          <p:spPr bwMode="gray">
            <a:xfrm>
              <a:off x="5164240" y="3839759"/>
              <a:ext cx="360000" cy="360000"/>
            </a:xfrm>
            <a:custGeom>
              <a:avLst/>
              <a:gdLst>
                <a:gd name="connsiteX0" fmla="*/ 1211053 w 4428000"/>
                <a:gd name="connsiteY0" fmla="*/ 1472021 h 4428000"/>
                <a:gd name="connsiteX1" fmla="*/ 1036945 w 4428000"/>
                <a:gd name="connsiteY1" fmla="*/ 1654204 h 4428000"/>
                <a:gd name="connsiteX2" fmla="*/ 1466375 w 4428000"/>
                <a:gd name="connsiteY2" fmla="*/ 2064601 h 4428000"/>
                <a:gd name="connsiteX3" fmla="*/ 1640483 w 4428000"/>
                <a:gd name="connsiteY3" fmla="*/ 1882418 h 4428000"/>
                <a:gd name="connsiteX4" fmla="*/ 2649278 w 4428000"/>
                <a:gd name="connsiteY4" fmla="*/ 1409972 h 4428000"/>
                <a:gd name="connsiteX5" fmla="*/ 2716621 w 4428000"/>
                <a:gd name="connsiteY5" fmla="*/ 1424460 h 4428000"/>
                <a:gd name="connsiteX6" fmla="*/ 2718548 w 4428000"/>
                <a:gd name="connsiteY6" fmla="*/ 1426459 h 4428000"/>
                <a:gd name="connsiteX7" fmla="*/ 2726153 w 4428000"/>
                <a:gd name="connsiteY7" fmla="*/ 1428880 h 4428000"/>
                <a:gd name="connsiteX8" fmla="*/ 2753438 w 4428000"/>
                <a:gd name="connsiteY8" fmla="*/ 1451963 h 4428000"/>
                <a:gd name="connsiteX9" fmla="*/ 3067664 w 4428000"/>
                <a:gd name="connsiteY9" fmla="*/ 1849068 h 4428000"/>
                <a:gd name="connsiteX10" fmla="*/ 3336282 w 4428000"/>
                <a:gd name="connsiteY10" fmla="*/ 1796907 h 4428000"/>
                <a:gd name="connsiteX11" fmla="*/ 3441789 w 4428000"/>
                <a:gd name="connsiteY11" fmla="*/ 1868099 h 4428000"/>
                <a:gd name="connsiteX12" fmla="*/ 3370595 w 4428000"/>
                <a:gd name="connsiteY12" fmla="*/ 1973605 h 4428000"/>
                <a:gd name="connsiteX13" fmla="*/ 3052536 w 4428000"/>
                <a:gd name="connsiteY13" fmla="*/ 2035367 h 4428000"/>
                <a:gd name="connsiteX14" fmla="*/ 2985038 w 4428000"/>
                <a:gd name="connsiteY14" fmla="*/ 2021621 h 4428000"/>
                <a:gd name="connsiteX15" fmla="*/ 2968035 w 4428000"/>
                <a:gd name="connsiteY15" fmla="*/ 2004604 h 4428000"/>
                <a:gd name="connsiteX16" fmla="*/ 2947366 w 4428000"/>
                <a:gd name="connsiteY16" fmla="*/ 1987119 h 4428000"/>
                <a:gd name="connsiteX17" fmla="*/ 2675041 w 4428000"/>
                <a:gd name="connsiteY17" fmla="*/ 1642969 h 4428000"/>
                <a:gd name="connsiteX18" fmla="*/ 2218937 w 4428000"/>
                <a:gd name="connsiteY18" fmla="*/ 2303117 h 4428000"/>
                <a:gd name="connsiteX19" fmla="*/ 2645309 w 4428000"/>
                <a:gd name="connsiteY19" fmla="*/ 2676455 h 4428000"/>
                <a:gd name="connsiteX20" fmla="*/ 2675822 w 4428000"/>
                <a:gd name="connsiteY20" fmla="*/ 2738211 h 4428000"/>
                <a:gd name="connsiteX21" fmla="*/ 2672729 w 4428000"/>
                <a:gd name="connsiteY21" fmla="*/ 2762645 h 4428000"/>
                <a:gd name="connsiteX22" fmla="*/ 2672855 w 4428000"/>
                <a:gd name="connsiteY22" fmla="*/ 2764097 h 4428000"/>
                <a:gd name="connsiteX23" fmla="*/ 2595968 w 4428000"/>
                <a:gd name="connsiteY23" fmla="*/ 3443762 h 4428000"/>
                <a:gd name="connsiteX24" fmla="*/ 2496422 w 4428000"/>
                <a:gd name="connsiteY24" fmla="*/ 3523075 h 4428000"/>
                <a:gd name="connsiteX25" fmla="*/ 2417109 w 4428000"/>
                <a:gd name="connsiteY25" fmla="*/ 3423528 h 4428000"/>
                <a:gd name="connsiteX26" fmla="*/ 2489945 w 4428000"/>
                <a:gd name="connsiteY26" fmla="*/ 2779669 h 4428000"/>
                <a:gd name="connsiteX27" fmla="*/ 2115943 w 4428000"/>
                <a:gd name="connsiteY27" fmla="*/ 2452187 h 4428000"/>
                <a:gd name="connsiteX28" fmla="*/ 1818644 w 4428000"/>
                <a:gd name="connsiteY28" fmla="*/ 2882486 h 4428000"/>
                <a:gd name="connsiteX29" fmla="*/ 1814517 w 4428000"/>
                <a:gd name="connsiteY29" fmla="*/ 2886464 h 4428000"/>
                <a:gd name="connsiteX30" fmla="*/ 1808384 w 4428000"/>
                <a:gd name="connsiteY30" fmla="*/ 2895560 h 4428000"/>
                <a:gd name="connsiteX31" fmla="*/ 1797386 w 4428000"/>
                <a:gd name="connsiteY31" fmla="*/ 2902975 h 4428000"/>
                <a:gd name="connsiteX32" fmla="*/ 1792912 w 4428000"/>
                <a:gd name="connsiteY32" fmla="*/ 2907288 h 4428000"/>
                <a:gd name="connsiteX33" fmla="*/ 1788331 w 4428000"/>
                <a:gd name="connsiteY33" fmla="*/ 2909080 h 4428000"/>
                <a:gd name="connsiteX34" fmla="*/ 1779776 w 4428000"/>
                <a:gd name="connsiteY34" fmla="*/ 2914848 h 4428000"/>
                <a:gd name="connsiteX35" fmla="*/ 1766999 w 4428000"/>
                <a:gd name="connsiteY35" fmla="*/ 2917427 h 4428000"/>
                <a:gd name="connsiteX36" fmla="*/ 1760782 w 4428000"/>
                <a:gd name="connsiteY36" fmla="*/ 2919860 h 4428000"/>
                <a:gd name="connsiteX37" fmla="*/ 1755261 w 4428000"/>
                <a:gd name="connsiteY37" fmla="*/ 2919797 h 4428000"/>
                <a:gd name="connsiteX38" fmla="*/ 1744744 w 4428000"/>
                <a:gd name="connsiteY38" fmla="*/ 2921920 h 4428000"/>
                <a:gd name="connsiteX39" fmla="*/ 952744 w 4428000"/>
                <a:gd name="connsiteY39" fmla="*/ 2921920 h 4428000"/>
                <a:gd name="connsiteX40" fmla="*/ 862744 w 4428000"/>
                <a:gd name="connsiteY40" fmla="*/ 2831920 h 4428000"/>
                <a:gd name="connsiteX41" fmla="*/ 952744 w 4428000"/>
                <a:gd name="connsiteY41" fmla="*/ 2741920 h 4428000"/>
                <a:gd name="connsiteX42" fmla="*/ 1696980 w 4428000"/>
                <a:gd name="connsiteY42" fmla="*/ 2741920 h 4428000"/>
                <a:gd name="connsiteX43" fmla="*/ 2591417 w 4428000"/>
                <a:gd name="connsiteY43" fmla="*/ 1447347 h 4428000"/>
                <a:gd name="connsiteX44" fmla="*/ 2649278 w 4428000"/>
                <a:gd name="connsiteY44" fmla="*/ 1409972 h 4428000"/>
                <a:gd name="connsiteX45" fmla="*/ 1198457 w 4428000"/>
                <a:gd name="connsiteY45" fmla="*/ 1265465 h 4428000"/>
                <a:gd name="connsiteX46" fmla="*/ 1268738 w 4428000"/>
                <a:gd name="connsiteY46" fmla="*/ 1292728 h 4428000"/>
                <a:gd name="connsiteX47" fmla="*/ 1816979 w 4428000"/>
                <a:gd name="connsiteY47" fmla="*/ 1816669 h 4428000"/>
                <a:gd name="connsiteX48" fmla="*/ 1820135 w 4428000"/>
                <a:gd name="connsiteY48" fmla="*/ 1955925 h 4428000"/>
                <a:gd name="connsiteX49" fmla="*/ 1547945 w 4428000"/>
                <a:gd name="connsiteY49" fmla="*/ 2240739 h 4428000"/>
                <a:gd name="connsiteX50" fmla="*/ 1408689 w 4428000"/>
                <a:gd name="connsiteY50" fmla="*/ 2243895 h 4428000"/>
                <a:gd name="connsiteX51" fmla="*/ 860449 w 4428000"/>
                <a:gd name="connsiteY51" fmla="*/ 1719953 h 4428000"/>
                <a:gd name="connsiteX52" fmla="*/ 857293 w 4428000"/>
                <a:gd name="connsiteY52" fmla="*/ 1580697 h 4428000"/>
                <a:gd name="connsiteX53" fmla="*/ 1129483 w 4428000"/>
                <a:gd name="connsiteY53" fmla="*/ 1295884 h 4428000"/>
                <a:gd name="connsiteX54" fmla="*/ 1198457 w 4428000"/>
                <a:gd name="connsiteY54" fmla="*/ 1265465 h 4428000"/>
                <a:gd name="connsiteX55" fmla="*/ 2895063 w 4428000"/>
                <a:gd name="connsiteY55" fmla="*/ 1105115 h 4428000"/>
                <a:gd name="connsiteX56" fmla="*/ 2805838 w 4428000"/>
                <a:gd name="connsiteY56" fmla="*/ 1194341 h 4428000"/>
                <a:gd name="connsiteX57" fmla="*/ 2895063 w 4428000"/>
                <a:gd name="connsiteY57" fmla="*/ 1283566 h 4428000"/>
                <a:gd name="connsiteX58" fmla="*/ 2984288 w 4428000"/>
                <a:gd name="connsiteY58" fmla="*/ 1194341 h 4428000"/>
                <a:gd name="connsiteX59" fmla="*/ 2895063 w 4428000"/>
                <a:gd name="connsiteY59" fmla="*/ 1105115 h 4428000"/>
                <a:gd name="connsiteX60" fmla="*/ 1934669 w 4428000"/>
                <a:gd name="connsiteY60" fmla="*/ 1096111 h 4428000"/>
                <a:gd name="connsiteX61" fmla="*/ 1964876 w 4428000"/>
                <a:gd name="connsiteY61" fmla="*/ 1096949 h 4428000"/>
                <a:gd name="connsiteX62" fmla="*/ 1966684 w 4428000"/>
                <a:gd name="connsiteY62" fmla="*/ 1096714 h 4428000"/>
                <a:gd name="connsiteX63" fmla="*/ 1967861 w 4428000"/>
                <a:gd name="connsiteY63" fmla="*/ 1097033 h 4428000"/>
                <a:gd name="connsiteX64" fmla="*/ 1969158 w 4428000"/>
                <a:gd name="connsiteY64" fmla="*/ 1097069 h 4428000"/>
                <a:gd name="connsiteX65" fmla="*/ 1971051 w 4428000"/>
                <a:gd name="connsiteY65" fmla="*/ 1097896 h 4428000"/>
                <a:gd name="connsiteX66" fmla="*/ 2001181 w 4428000"/>
                <a:gd name="connsiteY66" fmla="*/ 1106055 h 4428000"/>
                <a:gd name="connsiteX67" fmla="*/ 2484176 w 4428000"/>
                <a:gd name="connsiteY67" fmla="*/ 1347542 h 4428000"/>
                <a:gd name="connsiteX68" fmla="*/ 2524428 w 4428000"/>
                <a:gd name="connsiteY68" fmla="*/ 1468288 h 4428000"/>
                <a:gd name="connsiteX69" fmla="*/ 2403681 w 4428000"/>
                <a:gd name="connsiteY69" fmla="*/ 1508540 h 4428000"/>
                <a:gd name="connsiteX70" fmla="*/ 1958354 w 4428000"/>
                <a:gd name="connsiteY70" fmla="*/ 1285886 h 4428000"/>
                <a:gd name="connsiteX71" fmla="*/ 1724172 w 4428000"/>
                <a:gd name="connsiteY71" fmla="*/ 1434488 h 4428000"/>
                <a:gd name="connsiteX72" fmla="*/ 1599959 w 4428000"/>
                <a:gd name="connsiteY72" fmla="*/ 1406717 h 4428000"/>
                <a:gd name="connsiteX73" fmla="*/ 1627730 w 4428000"/>
                <a:gd name="connsiteY73" fmla="*/ 1282504 h 4428000"/>
                <a:gd name="connsiteX74" fmla="*/ 1901300 w 4428000"/>
                <a:gd name="connsiteY74" fmla="*/ 1108909 h 4428000"/>
                <a:gd name="connsiteX75" fmla="*/ 1934669 w 4428000"/>
                <a:gd name="connsiteY75" fmla="*/ 1096111 h 4428000"/>
                <a:gd name="connsiteX76" fmla="*/ 2895063 w 4428000"/>
                <a:gd name="connsiteY76" fmla="*/ 926664 h 4428000"/>
                <a:gd name="connsiteX77" fmla="*/ 3162739 w 4428000"/>
                <a:gd name="connsiteY77" fmla="*/ 1194341 h 4428000"/>
                <a:gd name="connsiteX78" fmla="*/ 2895063 w 4428000"/>
                <a:gd name="connsiteY78" fmla="*/ 1462017 h 4428000"/>
                <a:gd name="connsiteX79" fmla="*/ 2627387 w 4428000"/>
                <a:gd name="connsiteY79" fmla="*/ 1194341 h 4428000"/>
                <a:gd name="connsiteX80" fmla="*/ 2895063 w 4428000"/>
                <a:gd name="connsiteY80" fmla="*/ 926664 h 4428000"/>
                <a:gd name="connsiteX81" fmla="*/ 2214000 w 4428000"/>
                <a:gd name="connsiteY81" fmla="*/ 180000 h 4428000"/>
                <a:gd name="connsiteX82" fmla="*/ 180000 w 4428000"/>
                <a:gd name="connsiteY82" fmla="*/ 2214000 h 4428000"/>
                <a:gd name="connsiteX83" fmla="*/ 2214000 w 4428000"/>
                <a:gd name="connsiteY83" fmla="*/ 4248000 h 4428000"/>
                <a:gd name="connsiteX84" fmla="*/ 4248000 w 4428000"/>
                <a:gd name="connsiteY84" fmla="*/ 2214000 h 4428000"/>
                <a:gd name="connsiteX85" fmla="*/ 2214000 w 4428000"/>
                <a:gd name="connsiteY85" fmla="*/ 180000 h 4428000"/>
                <a:gd name="connsiteX86" fmla="*/ 2214000 w 4428000"/>
                <a:gd name="connsiteY86" fmla="*/ 0 h 4428000"/>
                <a:gd name="connsiteX87" fmla="*/ 4428000 w 4428000"/>
                <a:gd name="connsiteY87" fmla="*/ 2214000 h 4428000"/>
                <a:gd name="connsiteX88" fmla="*/ 2214000 w 4428000"/>
                <a:gd name="connsiteY88" fmla="*/ 4428000 h 4428000"/>
                <a:gd name="connsiteX89" fmla="*/ 0 w 4428000"/>
                <a:gd name="connsiteY89" fmla="*/ 2214000 h 4428000"/>
                <a:gd name="connsiteX90" fmla="*/ 2214000 w 4428000"/>
                <a:gd name="connsiteY90"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428000" h="4428000">
                  <a:moveTo>
                    <a:pt x="1211053" y="1472021"/>
                  </a:moveTo>
                  <a:lnTo>
                    <a:pt x="1036945" y="1654204"/>
                  </a:lnTo>
                  <a:lnTo>
                    <a:pt x="1466375" y="2064601"/>
                  </a:lnTo>
                  <a:lnTo>
                    <a:pt x="1640483" y="1882418"/>
                  </a:lnTo>
                  <a:close/>
                  <a:moveTo>
                    <a:pt x="2649278" y="1409972"/>
                  </a:moveTo>
                  <a:cubicBezTo>
                    <a:pt x="2671936" y="1405831"/>
                    <a:pt x="2696173" y="1410333"/>
                    <a:pt x="2716621" y="1424460"/>
                  </a:cubicBezTo>
                  <a:lnTo>
                    <a:pt x="2718548" y="1426459"/>
                  </a:lnTo>
                  <a:lnTo>
                    <a:pt x="2726153" y="1428880"/>
                  </a:lnTo>
                  <a:cubicBezTo>
                    <a:pt x="2736406" y="1434498"/>
                    <a:pt x="2745727" y="1442219"/>
                    <a:pt x="2753438" y="1451963"/>
                  </a:cubicBezTo>
                  <a:lnTo>
                    <a:pt x="3067664" y="1849068"/>
                  </a:lnTo>
                  <a:lnTo>
                    <a:pt x="3336282" y="1796907"/>
                  </a:lnTo>
                  <a:cubicBezTo>
                    <a:pt x="3385077" y="1787430"/>
                    <a:pt x="3432313" y="1819305"/>
                    <a:pt x="3441789" y="1868099"/>
                  </a:cubicBezTo>
                  <a:cubicBezTo>
                    <a:pt x="3451264" y="1916895"/>
                    <a:pt x="3419389" y="1964130"/>
                    <a:pt x="3370595" y="1973605"/>
                  </a:cubicBezTo>
                  <a:lnTo>
                    <a:pt x="3052536" y="2035367"/>
                  </a:lnTo>
                  <a:cubicBezTo>
                    <a:pt x="3028138" y="2040104"/>
                    <a:pt x="3004132" y="2034505"/>
                    <a:pt x="2985038" y="2021621"/>
                  </a:cubicBezTo>
                  <a:lnTo>
                    <a:pt x="2968035" y="2004604"/>
                  </a:lnTo>
                  <a:lnTo>
                    <a:pt x="2947366" y="1987119"/>
                  </a:lnTo>
                  <a:lnTo>
                    <a:pt x="2675041" y="1642969"/>
                  </a:lnTo>
                  <a:lnTo>
                    <a:pt x="2218937" y="2303117"/>
                  </a:lnTo>
                  <a:lnTo>
                    <a:pt x="2645309" y="2676455"/>
                  </a:lnTo>
                  <a:cubicBezTo>
                    <a:pt x="2664007" y="2692828"/>
                    <a:pt x="2674298" y="2715229"/>
                    <a:pt x="2675822" y="2738211"/>
                  </a:cubicBezTo>
                  <a:lnTo>
                    <a:pt x="2672729" y="2762645"/>
                  </a:lnTo>
                  <a:lnTo>
                    <a:pt x="2672855" y="2764097"/>
                  </a:lnTo>
                  <a:lnTo>
                    <a:pt x="2595968" y="3443762"/>
                  </a:lnTo>
                  <a:cubicBezTo>
                    <a:pt x="2590381" y="3493153"/>
                    <a:pt x="2545813" y="3528662"/>
                    <a:pt x="2496422" y="3523075"/>
                  </a:cubicBezTo>
                  <a:cubicBezTo>
                    <a:pt x="2447031" y="3517487"/>
                    <a:pt x="2411522" y="3472919"/>
                    <a:pt x="2417109" y="3423528"/>
                  </a:cubicBezTo>
                  <a:lnTo>
                    <a:pt x="2489945" y="2779669"/>
                  </a:lnTo>
                  <a:lnTo>
                    <a:pt x="2115943" y="2452187"/>
                  </a:lnTo>
                  <a:lnTo>
                    <a:pt x="1818644" y="2882486"/>
                  </a:lnTo>
                  <a:lnTo>
                    <a:pt x="1814517" y="2886464"/>
                  </a:lnTo>
                  <a:lnTo>
                    <a:pt x="1808384" y="2895560"/>
                  </a:lnTo>
                  <a:lnTo>
                    <a:pt x="1797386" y="2902975"/>
                  </a:lnTo>
                  <a:lnTo>
                    <a:pt x="1792912" y="2907288"/>
                  </a:lnTo>
                  <a:lnTo>
                    <a:pt x="1788331" y="2909080"/>
                  </a:lnTo>
                  <a:lnTo>
                    <a:pt x="1779776" y="2914848"/>
                  </a:lnTo>
                  <a:lnTo>
                    <a:pt x="1766999" y="2917427"/>
                  </a:lnTo>
                  <a:lnTo>
                    <a:pt x="1760782" y="2919860"/>
                  </a:lnTo>
                  <a:lnTo>
                    <a:pt x="1755261" y="2919797"/>
                  </a:lnTo>
                  <a:lnTo>
                    <a:pt x="1744744" y="2921920"/>
                  </a:lnTo>
                  <a:lnTo>
                    <a:pt x="952744" y="2921920"/>
                  </a:lnTo>
                  <a:cubicBezTo>
                    <a:pt x="903038" y="2921920"/>
                    <a:pt x="862744" y="2881626"/>
                    <a:pt x="862744" y="2831920"/>
                  </a:cubicBezTo>
                  <a:cubicBezTo>
                    <a:pt x="862744" y="2782214"/>
                    <a:pt x="903038" y="2741920"/>
                    <a:pt x="952744" y="2741920"/>
                  </a:cubicBezTo>
                  <a:lnTo>
                    <a:pt x="1696980" y="2741920"/>
                  </a:lnTo>
                  <a:lnTo>
                    <a:pt x="2591417" y="1447347"/>
                  </a:lnTo>
                  <a:cubicBezTo>
                    <a:pt x="2605543" y="1426898"/>
                    <a:pt x="2626621" y="1414113"/>
                    <a:pt x="2649278" y="1409972"/>
                  </a:cubicBezTo>
                  <a:close/>
                  <a:moveTo>
                    <a:pt x="1198457" y="1265465"/>
                  </a:moveTo>
                  <a:cubicBezTo>
                    <a:pt x="1223657" y="1264893"/>
                    <a:pt x="1249075" y="1273936"/>
                    <a:pt x="1268738" y="1292728"/>
                  </a:cubicBezTo>
                  <a:lnTo>
                    <a:pt x="1816979" y="1816669"/>
                  </a:lnTo>
                  <a:cubicBezTo>
                    <a:pt x="1856305" y="1854252"/>
                    <a:pt x="1857718" y="1916599"/>
                    <a:pt x="1820135" y="1955925"/>
                  </a:cubicBezTo>
                  <a:lnTo>
                    <a:pt x="1547945" y="2240739"/>
                  </a:lnTo>
                  <a:cubicBezTo>
                    <a:pt x="1510362" y="2280065"/>
                    <a:pt x="1448016" y="2281478"/>
                    <a:pt x="1408689" y="2243895"/>
                  </a:cubicBezTo>
                  <a:lnTo>
                    <a:pt x="860449" y="1719953"/>
                  </a:lnTo>
                  <a:cubicBezTo>
                    <a:pt x="821123" y="1682370"/>
                    <a:pt x="819710" y="1620023"/>
                    <a:pt x="857293" y="1580697"/>
                  </a:cubicBezTo>
                  <a:lnTo>
                    <a:pt x="1129483" y="1295884"/>
                  </a:lnTo>
                  <a:cubicBezTo>
                    <a:pt x="1148275" y="1276220"/>
                    <a:pt x="1173256" y="1266036"/>
                    <a:pt x="1198457" y="1265465"/>
                  </a:cubicBezTo>
                  <a:close/>
                  <a:moveTo>
                    <a:pt x="2895063" y="1105115"/>
                  </a:moveTo>
                  <a:cubicBezTo>
                    <a:pt x="2845785" y="1105115"/>
                    <a:pt x="2805838" y="1145062"/>
                    <a:pt x="2805838" y="1194341"/>
                  </a:cubicBezTo>
                  <a:cubicBezTo>
                    <a:pt x="2805838" y="1243619"/>
                    <a:pt x="2845785" y="1283566"/>
                    <a:pt x="2895063" y="1283566"/>
                  </a:cubicBezTo>
                  <a:cubicBezTo>
                    <a:pt x="2944341" y="1283566"/>
                    <a:pt x="2984288" y="1243619"/>
                    <a:pt x="2984288" y="1194341"/>
                  </a:cubicBezTo>
                  <a:cubicBezTo>
                    <a:pt x="2984288" y="1145062"/>
                    <a:pt x="2944341" y="1105115"/>
                    <a:pt x="2895063" y="1105115"/>
                  </a:cubicBezTo>
                  <a:close/>
                  <a:moveTo>
                    <a:pt x="1934669" y="1096111"/>
                  </a:moveTo>
                  <a:lnTo>
                    <a:pt x="1964876" y="1096949"/>
                  </a:lnTo>
                  <a:lnTo>
                    <a:pt x="1966684" y="1096714"/>
                  </a:lnTo>
                  <a:lnTo>
                    <a:pt x="1967861" y="1097033"/>
                  </a:lnTo>
                  <a:lnTo>
                    <a:pt x="1969158" y="1097069"/>
                  </a:lnTo>
                  <a:lnTo>
                    <a:pt x="1971051" y="1097896"/>
                  </a:lnTo>
                  <a:lnTo>
                    <a:pt x="2001181" y="1106055"/>
                  </a:lnTo>
                  <a:lnTo>
                    <a:pt x="2484176" y="1347542"/>
                  </a:lnTo>
                  <a:cubicBezTo>
                    <a:pt x="2528636" y="1369770"/>
                    <a:pt x="2546656" y="1423830"/>
                    <a:pt x="2524428" y="1468288"/>
                  </a:cubicBezTo>
                  <a:cubicBezTo>
                    <a:pt x="2502199" y="1512747"/>
                    <a:pt x="2448140" y="1530769"/>
                    <a:pt x="2403681" y="1508540"/>
                  </a:cubicBezTo>
                  <a:lnTo>
                    <a:pt x="1958354" y="1285886"/>
                  </a:lnTo>
                  <a:lnTo>
                    <a:pt x="1724172" y="1434488"/>
                  </a:lnTo>
                  <a:cubicBezTo>
                    <a:pt x="1682203" y="1461120"/>
                    <a:pt x="1626591" y="1448686"/>
                    <a:pt x="1599959" y="1406717"/>
                  </a:cubicBezTo>
                  <a:cubicBezTo>
                    <a:pt x="1573328" y="1364747"/>
                    <a:pt x="1585761" y="1309136"/>
                    <a:pt x="1627730" y="1282504"/>
                  </a:cubicBezTo>
                  <a:lnTo>
                    <a:pt x="1901300" y="1108909"/>
                  </a:lnTo>
                  <a:cubicBezTo>
                    <a:pt x="1911793" y="1102251"/>
                    <a:pt x="1923138" y="1098034"/>
                    <a:pt x="1934669" y="1096111"/>
                  </a:cubicBezTo>
                  <a:close/>
                  <a:moveTo>
                    <a:pt x="2895063" y="926664"/>
                  </a:moveTo>
                  <a:cubicBezTo>
                    <a:pt x="3042897" y="926664"/>
                    <a:pt x="3162739" y="1046507"/>
                    <a:pt x="3162739" y="1194341"/>
                  </a:cubicBezTo>
                  <a:cubicBezTo>
                    <a:pt x="3162739" y="1342174"/>
                    <a:pt x="3042897" y="1462017"/>
                    <a:pt x="2895063" y="1462017"/>
                  </a:cubicBezTo>
                  <a:cubicBezTo>
                    <a:pt x="2747229" y="1462017"/>
                    <a:pt x="2627387" y="1342174"/>
                    <a:pt x="2627387" y="1194341"/>
                  </a:cubicBezTo>
                  <a:cubicBezTo>
                    <a:pt x="2627387" y="1046507"/>
                    <a:pt x="2747229" y="926664"/>
                    <a:pt x="2895063" y="926664"/>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544"/>
            </a:p>
          </p:txBody>
        </p:sp>
        <p:sp>
          <p:nvSpPr>
            <p:cNvPr id="99" name="フリーフォーム 98"/>
            <p:cNvSpPr>
              <a:spLocks noChangeAspect="1"/>
            </p:cNvSpPr>
            <p:nvPr/>
          </p:nvSpPr>
          <p:spPr bwMode="gray">
            <a:xfrm>
              <a:off x="4252762" y="3555583"/>
              <a:ext cx="216000" cy="216000"/>
            </a:xfrm>
            <a:custGeom>
              <a:avLst/>
              <a:gdLst>
                <a:gd name="connsiteX0" fmla="*/ 3017910 w 4428000"/>
                <a:gd name="connsiteY0" fmla="*/ 2508174 h 4428000"/>
                <a:gd name="connsiteX1" fmla="*/ 2639910 w 4428000"/>
                <a:gd name="connsiteY1" fmla="*/ 2886174 h 4428000"/>
                <a:gd name="connsiteX2" fmla="*/ 3017910 w 4428000"/>
                <a:gd name="connsiteY2" fmla="*/ 3264174 h 4428000"/>
                <a:gd name="connsiteX3" fmla="*/ 3395910 w 4428000"/>
                <a:gd name="connsiteY3" fmla="*/ 2886174 h 4428000"/>
                <a:gd name="connsiteX4" fmla="*/ 3017910 w 4428000"/>
                <a:gd name="connsiteY4" fmla="*/ 2508174 h 4428000"/>
                <a:gd name="connsiteX5" fmla="*/ 1410090 w 4428000"/>
                <a:gd name="connsiteY5" fmla="*/ 2508174 h 4428000"/>
                <a:gd name="connsiteX6" fmla="*/ 1032090 w 4428000"/>
                <a:gd name="connsiteY6" fmla="*/ 2886174 h 4428000"/>
                <a:gd name="connsiteX7" fmla="*/ 1410090 w 4428000"/>
                <a:gd name="connsiteY7" fmla="*/ 3264174 h 4428000"/>
                <a:gd name="connsiteX8" fmla="*/ 1788090 w 4428000"/>
                <a:gd name="connsiteY8" fmla="*/ 2886174 h 4428000"/>
                <a:gd name="connsiteX9" fmla="*/ 1410090 w 4428000"/>
                <a:gd name="connsiteY9" fmla="*/ 2508174 h 4428000"/>
                <a:gd name="connsiteX10" fmla="*/ 3017910 w 4428000"/>
                <a:gd name="connsiteY10" fmla="*/ 2328174 h 4428000"/>
                <a:gd name="connsiteX11" fmla="*/ 3575910 w 4428000"/>
                <a:gd name="connsiteY11" fmla="*/ 2886174 h 4428000"/>
                <a:gd name="connsiteX12" fmla="*/ 3017910 w 4428000"/>
                <a:gd name="connsiteY12" fmla="*/ 3444174 h 4428000"/>
                <a:gd name="connsiteX13" fmla="*/ 2459910 w 4428000"/>
                <a:gd name="connsiteY13" fmla="*/ 2886174 h 4428000"/>
                <a:gd name="connsiteX14" fmla="*/ 3017910 w 4428000"/>
                <a:gd name="connsiteY14" fmla="*/ 2328174 h 4428000"/>
                <a:gd name="connsiteX15" fmla="*/ 1410090 w 4428000"/>
                <a:gd name="connsiteY15" fmla="*/ 2328174 h 4428000"/>
                <a:gd name="connsiteX16" fmla="*/ 1968090 w 4428000"/>
                <a:gd name="connsiteY16" fmla="*/ 2886174 h 4428000"/>
                <a:gd name="connsiteX17" fmla="*/ 1410090 w 4428000"/>
                <a:gd name="connsiteY17" fmla="*/ 3444174 h 4428000"/>
                <a:gd name="connsiteX18" fmla="*/ 852090 w 4428000"/>
                <a:gd name="connsiteY18" fmla="*/ 2886174 h 4428000"/>
                <a:gd name="connsiteX19" fmla="*/ 1410090 w 4428000"/>
                <a:gd name="connsiteY19" fmla="*/ 2328174 h 4428000"/>
                <a:gd name="connsiteX20" fmla="*/ 2507512 w 4428000"/>
                <a:gd name="connsiteY20" fmla="*/ 1855966 h 4428000"/>
                <a:gd name="connsiteX21" fmla="*/ 2254756 w 4428000"/>
                <a:gd name="connsiteY21" fmla="*/ 2032296 h 4428000"/>
                <a:gd name="connsiteX22" fmla="*/ 2355983 w 4428000"/>
                <a:gd name="connsiteY22" fmla="*/ 2372433 h 4428000"/>
                <a:gd name="connsiteX23" fmla="*/ 1772915 w 4428000"/>
                <a:gd name="connsiteY23" fmla="*/ 1380714 h 4428000"/>
                <a:gd name="connsiteX24" fmla="*/ 1808617 w 4428000"/>
                <a:gd name="connsiteY24" fmla="*/ 1382326 h 4428000"/>
                <a:gd name="connsiteX25" fmla="*/ 2678172 w 4428000"/>
                <a:gd name="connsiteY25" fmla="*/ 1599131 h 4428000"/>
                <a:gd name="connsiteX26" fmla="*/ 2729920 w 4428000"/>
                <a:gd name="connsiteY26" fmla="*/ 1737288 h 4428000"/>
                <a:gd name="connsiteX27" fmla="*/ 2371987 w 4428000"/>
                <a:gd name="connsiteY27" fmla="*/ 2957257 h 4428000"/>
                <a:gd name="connsiteX28" fmla="*/ 2260289 w 4428000"/>
                <a:gd name="connsiteY28" fmla="*/ 3018279 h 4428000"/>
                <a:gd name="connsiteX29" fmla="*/ 2199267 w 4428000"/>
                <a:gd name="connsiteY29" fmla="*/ 2906582 h 4428000"/>
                <a:gd name="connsiteX30" fmla="*/ 2281038 w 4428000"/>
                <a:gd name="connsiteY30" fmla="*/ 2627875 h 4428000"/>
                <a:gd name="connsiteX31" fmla="*/ 2270746 w 4428000"/>
                <a:gd name="connsiteY31" fmla="*/ 2624646 h 4428000"/>
                <a:gd name="connsiteX32" fmla="*/ 2227328 w 4428000"/>
                <a:gd name="connsiteY32" fmla="*/ 2571170 h 4428000"/>
                <a:gd name="connsiteX33" fmla="*/ 2065861 w 4428000"/>
                <a:gd name="connsiteY33" fmla="*/ 2028622 h 4428000"/>
                <a:gd name="connsiteX34" fmla="*/ 2092056 w 4428000"/>
                <a:gd name="connsiteY34" fmla="*/ 1923939 h 4428000"/>
                <a:gd name="connsiteX35" fmla="*/ 2396000 w 4428000"/>
                <a:gd name="connsiteY35" fmla="*/ 1714287 h 4428000"/>
                <a:gd name="connsiteX36" fmla="*/ 1838755 w 4428000"/>
                <a:gd name="connsiteY36" fmla="*/ 1575351 h 4428000"/>
                <a:gd name="connsiteX37" fmla="*/ 1605435 w 4428000"/>
                <a:gd name="connsiteY37" fmla="*/ 2221093 h 4428000"/>
                <a:gd name="connsiteX38" fmla="*/ 1490207 w 4428000"/>
                <a:gd name="connsiteY38" fmla="*/ 2275154 h 4428000"/>
                <a:gd name="connsiteX39" fmla="*/ 1436147 w 4428000"/>
                <a:gd name="connsiteY39" fmla="*/ 2159926 h 4428000"/>
                <a:gd name="connsiteX40" fmla="*/ 1693049 w 4428000"/>
                <a:gd name="connsiteY40" fmla="*/ 1448915 h 4428000"/>
                <a:gd name="connsiteX41" fmla="*/ 1711606 w 4428000"/>
                <a:gd name="connsiteY41" fmla="*/ 1418371 h 4428000"/>
                <a:gd name="connsiteX42" fmla="*/ 1772915 w 4428000"/>
                <a:gd name="connsiteY42" fmla="*/ 1380714 h 4428000"/>
                <a:gd name="connsiteX43" fmla="*/ 1428758 w 4428000"/>
                <a:gd name="connsiteY43" fmla="*/ 1163826 h 4428000"/>
                <a:gd name="connsiteX44" fmla="*/ 1338757 w 4428000"/>
                <a:gd name="connsiteY44" fmla="*/ 1253826 h 4428000"/>
                <a:gd name="connsiteX45" fmla="*/ 1428757 w 4428000"/>
                <a:gd name="connsiteY45" fmla="*/ 1343827 h 4428000"/>
                <a:gd name="connsiteX46" fmla="*/ 1518757 w 4428000"/>
                <a:gd name="connsiteY46" fmla="*/ 1253826 h 4428000"/>
                <a:gd name="connsiteX47" fmla="*/ 1428758 w 4428000"/>
                <a:gd name="connsiteY47" fmla="*/ 1163826 h 4428000"/>
                <a:gd name="connsiteX48" fmla="*/ 1428757 w 4428000"/>
                <a:gd name="connsiteY48" fmla="*/ 983826 h 4428000"/>
                <a:gd name="connsiteX49" fmla="*/ 1698758 w 4428000"/>
                <a:gd name="connsiteY49" fmla="*/ 1253826 h 4428000"/>
                <a:gd name="connsiteX50" fmla="*/ 1428757 w 4428000"/>
                <a:gd name="connsiteY50" fmla="*/ 1523826 h 4428000"/>
                <a:gd name="connsiteX51" fmla="*/ 1158758 w 4428000"/>
                <a:gd name="connsiteY51" fmla="*/ 1253826 h 4428000"/>
                <a:gd name="connsiteX52" fmla="*/ 1428757 w 4428000"/>
                <a:gd name="connsiteY52" fmla="*/ 983826 h 4428000"/>
                <a:gd name="connsiteX53" fmla="*/ 2214000 w 4428000"/>
                <a:gd name="connsiteY53" fmla="*/ 180000 h 4428000"/>
                <a:gd name="connsiteX54" fmla="*/ 180000 w 4428000"/>
                <a:gd name="connsiteY54" fmla="*/ 2214000 h 4428000"/>
                <a:gd name="connsiteX55" fmla="*/ 2214000 w 4428000"/>
                <a:gd name="connsiteY55" fmla="*/ 4248000 h 4428000"/>
                <a:gd name="connsiteX56" fmla="*/ 4248000 w 4428000"/>
                <a:gd name="connsiteY56" fmla="*/ 2214000 h 4428000"/>
                <a:gd name="connsiteX57" fmla="*/ 2214000 w 4428000"/>
                <a:gd name="connsiteY57" fmla="*/ 180000 h 4428000"/>
                <a:gd name="connsiteX58" fmla="*/ 2214000 w 4428000"/>
                <a:gd name="connsiteY58" fmla="*/ 0 h 4428000"/>
                <a:gd name="connsiteX59" fmla="*/ 4428000 w 4428000"/>
                <a:gd name="connsiteY59" fmla="*/ 2214000 h 4428000"/>
                <a:gd name="connsiteX60" fmla="*/ 2214000 w 4428000"/>
                <a:gd name="connsiteY60" fmla="*/ 4428000 h 4428000"/>
                <a:gd name="connsiteX61" fmla="*/ 0 w 4428000"/>
                <a:gd name="connsiteY61" fmla="*/ 2214000 h 4428000"/>
                <a:gd name="connsiteX62" fmla="*/ 2214000 w 4428000"/>
                <a:gd name="connsiteY62" fmla="*/ 0 h 44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28000" h="4428000">
                  <a:moveTo>
                    <a:pt x="3017910" y="2508174"/>
                  </a:moveTo>
                  <a:cubicBezTo>
                    <a:pt x="2809146" y="2508174"/>
                    <a:pt x="2639910" y="2677410"/>
                    <a:pt x="2639910" y="2886174"/>
                  </a:cubicBezTo>
                  <a:cubicBezTo>
                    <a:pt x="2639910" y="3094938"/>
                    <a:pt x="2809146" y="3264174"/>
                    <a:pt x="3017910" y="3264174"/>
                  </a:cubicBezTo>
                  <a:cubicBezTo>
                    <a:pt x="3226674" y="3264174"/>
                    <a:pt x="3395910" y="3094938"/>
                    <a:pt x="3395910" y="2886174"/>
                  </a:cubicBezTo>
                  <a:cubicBezTo>
                    <a:pt x="3395910" y="2677410"/>
                    <a:pt x="3226674" y="2508174"/>
                    <a:pt x="3017910" y="2508174"/>
                  </a:cubicBezTo>
                  <a:close/>
                  <a:moveTo>
                    <a:pt x="1410090" y="2508174"/>
                  </a:moveTo>
                  <a:cubicBezTo>
                    <a:pt x="1201326" y="2508174"/>
                    <a:pt x="1032090" y="2677410"/>
                    <a:pt x="1032090" y="2886174"/>
                  </a:cubicBezTo>
                  <a:cubicBezTo>
                    <a:pt x="1032090" y="3094938"/>
                    <a:pt x="1201326" y="3264174"/>
                    <a:pt x="1410090" y="3264174"/>
                  </a:cubicBezTo>
                  <a:cubicBezTo>
                    <a:pt x="1618854" y="3264174"/>
                    <a:pt x="1788090" y="3094938"/>
                    <a:pt x="1788090" y="2886174"/>
                  </a:cubicBezTo>
                  <a:cubicBezTo>
                    <a:pt x="1788090" y="2677410"/>
                    <a:pt x="1618854" y="2508174"/>
                    <a:pt x="1410090" y="2508174"/>
                  </a:cubicBezTo>
                  <a:close/>
                  <a:moveTo>
                    <a:pt x="3017910" y="2328174"/>
                  </a:moveTo>
                  <a:cubicBezTo>
                    <a:pt x="3326085" y="2328174"/>
                    <a:pt x="3575910" y="2577999"/>
                    <a:pt x="3575910" y="2886174"/>
                  </a:cubicBezTo>
                  <a:cubicBezTo>
                    <a:pt x="3575910" y="3194349"/>
                    <a:pt x="3326085" y="3444174"/>
                    <a:pt x="3017910" y="3444174"/>
                  </a:cubicBezTo>
                  <a:cubicBezTo>
                    <a:pt x="2709735" y="3444174"/>
                    <a:pt x="2459910" y="3194349"/>
                    <a:pt x="2459910" y="2886174"/>
                  </a:cubicBezTo>
                  <a:cubicBezTo>
                    <a:pt x="2459910" y="2577999"/>
                    <a:pt x="2709735" y="2328174"/>
                    <a:pt x="3017910" y="2328174"/>
                  </a:cubicBezTo>
                  <a:close/>
                  <a:moveTo>
                    <a:pt x="1410090" y="2328174"/>
                  </a:moveTo>
                  <a:cubicBezTo>
                    <a:pt x="1718265" y="2328174"/>
                    <a:pt x="1968090" y="2577999"/>
                    <a:pt x="1968090" y="2886174"/>
                  </a:cubicBezTo>
                  <a:cubicBezTo>
                    <a:pt x="1968090" y="3194349"/>
                    <a:pt x="1718265" y="3444174"/>
                    <a:pt x="1410090" y="3444174"/>
                  </a:cubicBezTo>
                  <a:cubicBezTo>
                    <a:pt x="1101915" y="3444174"/>
                    <a:pt x="852090" y="3194349"/>
                    <a:pt x="852090" y="2886174"/>
                  </a:cubicBezTo>
                  <a:cubicBezTo>
                    <a:pt x="852090" y="2577999"/>
                    <a:pt x="1101915" y="2328174"/>
                    <a:pt x="1410090" y="2328174"/>
                  </a:cubicBezTo>
                  <a:close/>
                  <a:moveTo>
                    <a:pt x="2507512" y="1855966"/>
                  </a:moveTo>
                  <a:lnTo>
                    <a:pt x="2254756" y="2032296"/>
                  </a:lnTo>
                  <a:lnTo>
                    <a:pt x="2355983" y="2372433"/>
                  </a:lnTo>
                  <a:close/>
                  <a:moveTo>
                    <a:pt x="1772915" y="1380714"/>
                  </a:moveTo>
                  <a:cubicBezTo>
                    <a:pt x="1784464" y="1378899"/>
                    <a:pt x="1796560" y="1379320"/>
                    <a:pt x="1808617" y="1382326"/>
                  </a:cubicBezTo>
                  <a:lnTo>
                    <a:pt x="2678172" y="1599131"/>
                  </a:lnTo>
                  <a:cubicBezTo>
                    <a:pt x="2729329" y="1617811"/>
                    <a:pt x="2745232" y="1696672"/>
                    <a:pt x="2729920" y="1737288"/>
                  </a:cubicBezTo>
                  <a:lnTo>
                    <a:pt x="2371987" y="2957257"/>
                  </a:lnTo>
                  <a:cubicBezTo>
                    <a:pt x="2357993" y="3004952"/>
                    <a:pt x="2307985" y="3032273"/>
                    <a:pt x="2260289" y="3018279"/>
                  </a:cubicBezTo>
                  <a:cubicBezTo>
                    <a:pt x="2212594" y="3004285"/>
                    <a:pt x="2185274" y="2954278"/>
                    <a:pt x="2199267" y="2906582"/>
                  </a:cubicBezTo>
                  <a:lnTo>
                    <a:pt x="2281038" y="2627875"/>
                  </a:lnTo>
                  <a:lnTo>
                    <a:pt x="2270746" y="2624646"/>
                  </a:lnTo>
                  <a:cubicBezTo>
                    <a:pt x="2250489" y="2613682"/>
                    <a:pt x="2234417" y="2594990"/>
                    <a:pt x="2227328" y="2571170"/>
                  </a:cubicBezTo>
                  <a:lnTo>
                    <a:pt x="2065861" y="2028622"/>
                  </a:lnTo>
                  <a:cubicBezTo>
                    <a:pt x="2053161" y="1984203"/>
                    <a:pt x="2061892" y="1951690"/>
                    <a:pt x="2092056" y="1923939"/>
                  </a:cubicBezTo>
                  <a:lnTo>
                    <a:pt x="2396000" y="1714287"/>
                  </a:lnTo>
                  <a:lnTo>
                    <a:pt x="1838755" y="1575351"/>
                  </a:lnTo>
                  <a:lnTo>
                    <a:pt x="1605435" y="2221093"/>
                  </a:lnTo>
                  <a:cubicBezTo>
                    <a:pt x="1588544" y="2267841"/>
                    <a:pt x="1536955" y="2292045"/>
                    <a:pt x="1490207" y="2275154"/>
                  </a:cubicBezTo>
                  <a:cubicBezTo>
                    <a:pt x="1443459" y="2258263"/>
                    <a:pt x="1419256" y="2206674"/>
                    <a:pt x="1436147" y="2159926"/>
                  </a:cubicBezTo>
                  <a:lnTo>
                    <a:pt x="1693049" y="1448915"/>
                  </a:lnTo>
                  <a:cubicBezTo>
                    <a:pt x="1697272" y="1437228"/>
                    <a:pt x="1703663" y="1426949"/>
                    <a:pt x="1711606" y="1418371"/>
                  </a:cubicBezTo>
                  <a:cubicBezTo>
                    <a:pt x="1729661" y="1393912"/>
                    <a:pt x="1750097" y="1386123"/>
                    <a:pt x="1772915" y="1380714"/>
                  </a:cubicBezTo>
                  <a:close/>
                  <a:moveTo>
                    <a:pt x="1428758" y="1163826"/>
                  </a:moveTo>
                  <a:cubicBezTo>
                    <a:pt x="1379052" y="1163826"/>
                    <a:pt x="1338757" y="1204120"/>
                    <a:pt x="1338757" y="1253826"/>
                  </a:cubicBezTo>
                  <a:cubicBezTo>
                    <a:pt x="1338757" y="1303532"/>
                    <a:pt x="1379051" y="1343827"/>
                    <a:pt x="1428757" y="1343827"/>
                  </a:cubicBezTo>
                  <a:cubicBezTo>
                    <a:pt x="1478464" y="1343826"/>
                    <a:pt x="1518757" y="1303532"/>
                    <a:pt x="1518757" y="1253826"/>
                  </a:cubicBezTo>
                  <a:cubicBezTo>
                    <a:pt x="1518757" y="1204120"/>
                    <a:pt x="1478464" y="1163826"/>
                    <a:pt x="1428758" y="1163826"/>
                  </a:cubicBezTo>
                  <a:close/>
                  <a:moveTo>
                    <a:pt x="1428757" y="983826"/>
                  </a:moveTo>
                  <a:cubicBezTo>
                    <a:pt x="1577874" y="983826"/>
                    <a:pt x="1698757" y="1104709"/>
                    <a:pt x="1698758" y="1253826"/>
                  </a:cubicBezTo>
                  <a:cubicBezTo>
                    <a:pt x="1698758" y="1402944"/>
                    <a:pt x="1577874" y="1523826"/>
                    <a:pt x="1428757" y="1523826"/>
                  </a:cubicBezTo>
                  <a:cubicBezTo>
                    <a:pt x="1279640" y="1523826"/>
                    <a:pt x="1158757" y="1402943"/>
                    <a:pt x="1158758" y="1253826"/>
                  </a:cubicBezTo>
                  <a:cubicBezTo>
                    <a:pt x="1158758" y="1104709"/>
                    <a:pt x="1279641" y="983826"/>
                    <a:pt x="1428757" y="983826"/>
                  </a:cubicBezTo>
                  <a:close/>
                  <a:moveTo>
                    <a:pt x="2214000" y="180000"/>
                  </a:moveTo>
                  <a:cubicBezTo>
                    <a:pt x="1090653" y="180000"/>
                    <a:pt x="180000" y="1090653"/>
                    <a:pt x="180000" y="2214000"/>
                  </a:cubicBezTo>
                  <a:cubicBezTo>
                    <a:pt x="180000" y="3337347"/>
                    <a:pt x="1090653" y="4248000"/>
                    <a:pt x="2214000" y="4248000"/>
                  </a:cubicBezTo>
                  <a:cubicBezTo>
                    <a:pt x="3337347" y="4248000"/>
                    <a:pt x="4248000" y="3337347"/>
                    <a:pt x="4248000" y="2214000"/>
                  </a:cubicBezTo>
                  <a:cubicBezTo>
                    <a:pt x="4248000" y="1090653"/>
                    <a:pt x="3337347" y="180000"/>
                    <a:pt x="2214000" y="180000"/>
                  </a:cubicBezTo>
                  <a:close/>
                  <a:moveTo>
                    <a:pt x="2214000" y="0"/>
                  </a:moveTo>
                  <a:cubicBezTo>
                    <a:pt x="3436758" y="0"/>
                    <a:pt x="4428000" y="991242"/>
                    <a:pt x="4428000" y="2214000"/>
                  </a:cubicBezTo>
                  <a:cubicBezTo>
                    <a:pt x="4428000" y="3436758"/>
                    <a:pt x="3436758" y="4428000"/>
                    <a:pt x="2214000" y="4428000"/>
                  </a:cubicBezTo>
                  <a:cubicBezTo>
                    <a:pt x="991242" y="4428000"/>
                    <a:pt x="0" y="3436758"/>
                    <a:pt x="0" y="2214000"/>
                  </a:cubicBezTo>
                  <a:cubicBezTo>
                    <a:pt x="0" y="991242"/>
                    <a:pt x="991242" y="0"/>
                    <a:pt x="2214000" y="0"/>
                  </a:cubicBezTo>
                  <a:close/>
                </a:path>
              </a:pathLst>
            </a:custGeom>
            <a:solidFill>
              <a:schemeClr val="accent4"/>
            </a:solidFill>
            <a:ln>
              <a:solidFill>
                <a:schemeClr val="accent4"/>
              </a:solidFill>
            </a:ln>
          </p:spPr>
          <p:txBody>
            <a:bodyPr vert="horz" wrap="none" lIns="0" tIns="0" rIns="0" bIns="0" numCol="1" anchor="ctr" anchorCtr="0" compatLnSpc="1">
              <a:prstTxWarp prst="textNoShape">
                <a:avLst/>
              </a:prstTxWarp>
            </a:bodyPr>
            <a:lstStyle/>
            <a:p>
              <a:pPr algn="ctr"/>
              <a:endParaRPr lang="ja-JP" altLang="en-US" sz="1200">
                <a:solidFill>
                  <a:prstClr val="black"/>
                </a:solidFill>
              </a:endParaRPr>
            </a:p>
          </p:txBody>
        </p:sp>
      </p:grpSp>
      <p:sp>
        <p:nvSpPr>
          <p:cNvPr id="277" name="正方形/長方形 276"/>
          <p:cNvSpPr/>
          <p:nvPr/>
        </p:nvSpPr>
        <p:spPr>
          <a:xfrm>
            <a:off x="4851763" y="4125763"/>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ナイトクラブ</a:t>
            </a:r>
            <a:r>
              <a:rPr lang="en-US" altLang="ja-JP" sz="800" baseline="30000" smtClean="0">
                <a:effectLst>
                  <a:glow>
                    <a:prstClr val="white"/>
                  </a:glow>
                </a:effectLst>
                <a:latin typeface="Meiryo UI" panose="020B0604030504040204" pitchFamily="50" charset="-128"/>
                <a:ea typeface="Meiryo UI" panose="020B0604030504040204" pitchFamily="50" charset="-128"/>
              </a:rPr>
              <a:t>87</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687" y="5935251"/>
            <a:ext cx="1871610" cy="1050313"/>
          </a:xfrm>
          <a:prstGeom prst="rect">
            <a:avLst/>
          </a:prstGeom>
        </p:spPr>
      </p:pic>
      <p:pic>
        <p:nvPicPr>
          <p:cNvPr id="56" name="図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175" y="1773426"/>
            <a:ext cx="1661049" cy="1173217"/>
          </a:xfrm>
          <a:prstGeom prst="rect">
            <a:avLst/>
          </a:prstGeom>
        </p:spPr>
      </p:pic>
      <p:sp>
        <p:nvSpPr>
          <p:cNvPr id="55" name="正方形/長方形 54"/>
          <p:cNvSpPr/>
          <p:nvPr/>
        </p:nvSpPr>
        <p:spPr>
          <a:xfrm>
            <a:off x="4699550" y="2884887"/>
            <a:ext cx="1471526"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世界水準のエンターテイメント</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86</a:t>
            </a:r>
            <a:endParaRPr lang="ja-JP" altLang="en-US" sz="7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4704297" y="6989897"/>
            <a:ext cx="1228221" cy="200055"/>
          </a:xfrm>
          <a:prstGeom prst="rect">
            <a:avLst/>
          </a:prstGeom>
        </p:spPr>
        <p:txBody>
          <a:bodyPr wrap="square">
            <a:spAutoFit/>
          </a:bodyPr>
          <a:lstStyle/>
          <a:p>
            <a:pPr algn="ctr">
              <a:tabLst>
                <a:tab pos="5748655" algn="l"/>
              </a:tabLst>
            </a:pPr>
            <a:r>
              <a:rPr lang="ja-JP" altLang="en-US" sz="7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大阪観光案内所</a:t>
            </a:r>
            <a:r>
              <a:rPr lang="en-US" altLang="ja-JP" sz="800" baseline="30000" dirty="0" smtClean="0">
                <a:effectLst>
                  <a:glow>
                    <a:prstClr val="white"/>
                  </a:glow>
                </a:effectLst>
                <a:latin typeface="Meiryo UI" panose="020B0604030504040204" pitchFamily="50" charset="-128"/>
                <a:ea typeface="Meiryo UI" panose="020B0604030504040204" pitchFamily="50" charset="-128"/>
              </a:rPr>
              <a:t>88</a:t>
            </a:r>
            <a:endParaRPr lang="ja-JP" altLang="en-US" sz="800" baseline="30000" dirty="0">
              <a:effectLst>
                <a:glow>
                  <a:prstClr val="white"/>
                </a:glow>
              </a:effectLst>
              <a:latin typeface="Meiryo UI" panose="020B0604030504040204" pitchFamily="50" charset="-128"/>
              <a:ea typeface="Meiryo UI" panose="020B0604030504040204" pitchFamily="50" charset="-128"/>
            </a:endParaRPr>
          </a:p>
        </p:txBody>
      </p:sp>
      <p:sp>
        <p:nvSpPr>
          <p:cNvPr id="58" name="正方形/長方形 57"/>
          <p:cNvSpPr/>
          <p:nvPr/>
        </p:nvSpPr>
        <p:spPr bwMode="gray">
          <a:xfrm>
            <a:off x="453920" y="7341436"/>
            <a:ext cx="720000" cy="215343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1457" y="7341435"/>
            <a:ext cx="5148000" cy="2132173"/>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雇用機会の増大</a:t>
            </a:r>
            <a:endParaRPr lang="en-US" altLang="ja-JP" sz="1000" u="sng" dirty="0" smtClean="0"/>
          </a:p>
          <a:p>
            <a:pPr marL="182563"/>
            <a:r>
              <a:rPr lang="ja-JP" altLang="en-US" sz="1000" dirty="0" smtClean="0"/>
              <a:t>・　エンターテイメントや食事、ショッピングを楽しめる施設、</a:t>
            </a:r>
            <a:r>
              <a:rPr lang="en-US" altLang="ja-JP" sz="1000" dirty="0"/>
              <a:t/>
            </a:r>
            <a:br>
              <a:rPr lang="en-US" altLang="ja-JP" sz="1000" dirty="0"/>
            </a:br>
            <a:r>
              <a:rPr lang="ja-JP" altLang="en-US" sz="1000" dirty="0" smtClean="0"/>
              <a:t>　　ホテル</a:t>
            </a:r>
            <a:r>
              <a:rPr lang="ja-JP" altLang="en-US" sz="1000" dirty="0" smtClean="0">
                <a:latin typeface="+mn-ea"/>
              </a:rPr>
              <a:t>、ＭＩＣＥ</a:t>
            </a:r>
            <a:r>
              <a:rPr lang="ja-JP" altLang="en-US" sz="1000" dirty="0" smtClean="0"/>
              <a:t>施設などが増えることにより、新たに働く</a:t>
            </a:r>
            <a:endParaRPr lang="en-US" altLang="ja-JP" sz="1000" dirty="0" smtClean="0"/>
          </a:p>
          <a:p>
            <a:pPr marL="182563"/>
            <a:r>
              <a:rPr lang="ja-JP" altLang="en-US" sz="1000" dirty="0"/>
              <a:t>　</a:t>
            </a:r>
            <a:r>
              <a:rPr lang="ja-JP" altLang="en-US" sz="1000" dirty="0" smtClean="0"/>
              <a:t>　場所が増える</a:t>
            </a:r>
            <a:endParaRPr lang="en-US" altLang="ja-JP" sz="1000" dirty="0" smtClean="0"/>
          </a:p>
          <a:p>
            <a:pPr marL="182563"/>
            <a:endParaRPr lang="en-US" altLang="ja-JP" sz="1000" dirty="0"/>
          </a:p>
          <a:p>
            <a:pPr marL="182563"/>
            <a:endParaRPr lang="en-US" altLang="ja-JP" sz="1000" dirty="0" smtClean="0"/>
          </a:p>
          <a:p>
            <a:pPr marL="182563"/>
            <a:endParaRPr lang="en-US" altLang="ja-JP" sz="1000" dirty="0" smtClean="0"/>
          </a:p>
          <a:p>
            <a:pPr marL="182563"/>
            <a:endParaRPr lang="en-US" altLang="ja-JP" sz="1000" dirty="0"/>
          </a:p>
        </p:txBody>
      </p:sp>
      <p:sp>
        <p:nvSpPr>
          <p:cNvPr id="60" name="正方形/長方形 59"/>
          <p:cNvSpPr/>
          <p:nvPr/>
        </p:nvSpPr>
        <p:spPr bwMode="gray">
          <a:xfrm>
            <a:off x="1566839" y="8483916"/>
            <a:ext cx="4500000" cy="83558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海外のＩＲにおける雇用者数）</a:t>
            </a:r>
            <a:endParaRPr kumimoji="1" lang="en-US" altLang="ja-JP" sz="1000" dirty="0" smtClean="0"/>
          </a:p>
          <a:p>
            <a:pPr>
              <a:buFont typeface="Wingdings 2" pitchFamily="18" charset="2"/>
              <a:buNone/>
            </a:pPr>
            <a:r>
              <a:rPr kumimoji="1" lang="ja-JP" altLang="en-US" sz="1000" dirty="0" smtClean="0"/>
              <a:t>　　・ リゾート・ワールド・セントーサ（シンガポール）　　</a:t>
            </a:r>
            <a:r>
              <a:rPr kumimoji="1" lang="en-US" altLang="ja-JP" sz="1000" dirty="0" smtClean="0"/>
              <a:t>11,000</a:t>
            </a:r>
            <a:r>
              <a:rPr kumimoji="1" lang="ja-JP" altLang="en-US" sz="1000" dirty="0" smtClean="0"/>
              <a:t>人</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kumimoji="1" lang="ja-JP" altLang="en-US" sz="1000" dirty="0" smtClean="0"/>
              <a:t>シティセンター（ラスベガス）　                   　　　　 </a:t>
            </a:r>
            <a:r>
              <a:rPr kumimoji="1" lang="en-US" altLang="ja-JP" sz="1000" dirty="0" smtClean="0"/>
              <a:t>12,000</a:t>
            </a:r>
            <a:r>
              <a:rPr kumimoji="1" lang="ja-JP" altLang="en-US" sz="1000" dirty="0" smtClean="0"/>
              <a:t>人</a:t>
            </a:r>
            <a:endParaRPr kumimoji="1" lang="en-US" altLang="ja-JP" sz="1000" dirty="0" smtClean="0"/>
          </a:p>
          <a:p>
            <a:pPr>
              <a:spcAft>
                <a:spcPts val="600"/>
              </a:spcAft>
              <a:buFont typeface="Wingdings 2" pitchFamily="18" charset="2"/>
              <a:buNone/>
            </a:pPr>
            <a:r>
              <a:rPr lang="ja-JP" altLang="en-US" sz="1000" dirty="0"/>
              <a:t>　</a:t>
            </a:r>
            <a:r>
              <a:rPr lang="ja-JP" altLang="en-US" sz="1000" dirty="0" smtClean="0"/>
              <a:t>　・ シティ・オブ・ドリームズ（マカオ）　　　   　 　       約 </a:t>
            </a:r>
            <a:r>
              <a:rPr lang="en-US" altLang="ja-JP" sz="1000" dirty="0" smtClean="0"/>
              <a:t>8,000</a:t>
            </a:r>
            <a:r>
              <a:rPr lang="ja-JP" altLang="en-US" sz="1000" dirty="0" smtClean="0"/>
              <a:t>人</a:t>
            </a:r>
            <a:endParaRPr kumimoji="1" lang="en-US" altLang="ja-JP" sz="1000" dirty="0"/>
          </a:p>
        </p:txBody>
      </p:sp>
      <p:grpSp>
        <p:nvGrpSpPr>
          <p:cNvPr id="67" name="グループ化 66"/>
          <p:cNvGrpSpPr>
            <a:grpSpLocks noChangeAspect="1"/>
          </p:cNvGrpSpPr>
          <p:nvPr/>
        </p:nvGrpSpPr>
        <p:grpSpPr>
          <a:xfrm>
            <a:off x="5285917" y="7814951"/>
            <a:ext cx="177499" cy="241218"/>
            <a:chOff x="5085873" y="1687765"/>
            <a:chExt cx="165176" cy="224471"/>
          </a:xfrm>
          <a:solidFill>
            <a:srgbClr val="DA291C"/>
          </a:solidFill>
        </p:grpSpPr>
        <p:sp>
          <p:nvSpPr>
            <p:cNvPr id="68" name="Freeform 978"/>
            <p:cNvSpPr>
              <a:spLocks noEditPoints="1"/>
            </p:cNvSpPr>
            <p:nvPr/>
          </p:nvSpPr>
          <p:spPr bwMode="gray">
            <a:xfrm>
              <a:off x="5085873" y="1687765"/>
              <a:ext cx="165176" cy="224471"/>
            </a:xfrm>
            <a:custGeom>
              <a:avLst/>
              <a:gdLst>
                <a:gd name="T0" fmla="*/ 118 w 235"/>
                <a:gd name="T1" fmla="*/ 0 h 320"/>
                <a:gd name="T2" fmla="*/ 118 w 235"/>
                <a:gd name="T3" fmla="*/ 0 h 320"/>
                <a:gd name="T4" fmla="*/ 117 w 235"/>
                <a:gd name="T5" fmla="*/ 0 h 320"/>
                <a:gd name="T6" fmla="*/ 0 w 235"/>
                <a:gd name="T7" fmla="*/ 117 h 320"/>
                <a:gd name="T8" fmla="*/ 17 w 235"/>
                <a:gd name="T9" fmla="*/ 176 h 320"/>
                <a:gd name="T10" fmla="*/ 109 w 235"/>
                <a:gd name="T11" fmla="*/ 315 h 320"/>
                <a:gd name="T12" fmla="*/ 117 w 235"/>
                <a:gd name="T13" fmla="*/ 320 h 320"/>
                <a:gd name="T14" fmla="*/ 118 w 235"/>
                <a:gd name="T15" fmla="*/ 320 h 320"/>
                <a:gd name="T16" fmla="*/ 118 w 235"/>
                <a:gd name="T17" fmla="*/ 320 h 320"/>
                <a:gd name="T18" fmla="*/ 127 w 235"/>
                <a:gd name="T19" fmla="*/ 315 h 320"/>
                <a:gd name="T20" fmla="*/ 219 w 235"/>
                <a:gd name="T21" fmla="*/ 176 h 320"/>
                <a:gd name="T22" fmla="*/ 235 w 235"/>
                <a:gd name="T23" fmla="*/ 117 h 320"/>
                <a:gd name="T24" fmla="*/ 118 w 235"/>
                <a:gd name="T25" fmla="*/ 0 h 320"/>
                <a:gd name="T26" fmla="*/ 201 w 235"/>
                <a:gd name="T27" fmla="*/ 164 h 320"/>
                <a:gd name="T28" fmla="*/ 118 w 235"/>
                <a:gd name="T29" fmla="*/ 290 h 320"/>
                <a:gd name="T30" fmla="*/ 35 w 235"/>
                <a:gd name="T31" fmla="*/ 165 h 320"/>
                <a:gd name="T32" fmla="*/ 22 w 235"/>
                <a:gd name="T33" fmla="*/ 117 h 320"/>
                <a:gd name="T34" fmla="*/ 117 w 235"/>
                <a:gd name="T35" fmla="*/ 21 h 320"/>
                <a:gd name="T36" fmla="*/ 118 w 235"/>
                <a:gd name="T37" fmla="*/ 21 h 320"/>
                <a:gd name="T38" fmla="*/ 118 w 235"/>
                <a:gd name="T39" fmla="*/ 21 h 320"/>
                <a:gd name="T40" fmla="*/ 213 w 235"/>
                <a:gd name="T41" fmla="*/ 117 h 320"/>
                <a:gd name="T42" fmla="*/ 201 w 235"/>
                <a:gd name="T43" fmla="*/ 1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 h="320">
                  <a:moveTo>
                    <a:pt x="118" y="0"/>
                  </a:moveTo>
                  <a:cubicBezTo>
                    <a:pt x="118" y="0"/>
                    <a:pt x="118" y="0"/>
                    <a:pt x="118" y="0"/>
                  </a:cubicBezTo>
                  <a:cubicBezTo>
                    <a:pt x="118" y="0"/>
                    <a:pt x="117" y="0"/>
                    <a:pt x="117" y="0"/>
                  </a:cubicBezTo>
                  <a:cubicBezTo>
                    <a:pt x="53" y="0"/>
                    <a:pt x="0" y="52"/>
                    <a:pt x="0" y="117"/>
                  </a:cubicBezTo>
                  <a:cubicBezTo>
                    <a:pt x="0" y="139"/>
                    <a:pt x="5" y="156"/>
                    <a:pt x="17" y="176"/>
                  </a:cubicBezTo>
                  <a:cubicBezTo>
                    <a:pt x="109" y="315"/>
                    <a:pt x="109" y="315"/>
                    <a:pt x="109" y="315"/>
                  </a:cubicBezTo>
                  <a:cubicBezTo>
                    <a:pt x="111" y="318"/>
                    <a:pt x="114" y="320"/>
                    <a:pt x="117" y="320"/>
                  </a:cubicBezTo>
                  <a:cubicBezTo>
                    <a:pt x="117" y="320"/>
                    <a:pt x="118" y="320"/>
                    <a:pt x="118" y="320"/>
                  </a:cubicBezTo>
                  <a:cubicBezTo>
                    <a:pt x="118" y="320"/>
                    <a:pt x="118" y="320"/>
                    <a:pt x="118" y="320"/>
                  </a:cubicBezTo>
                  <a:cubicBezTo>
                    <a:pt x="121" y="320"/>
                    <a:pt x="125" y="318"/>
                    <a:pt x="127" y="315"/>
                  </a:cubicBezTo>
                  <a:cubicBezTo>
                    <a:pt x="219" y="176"/>
                    <a:pt x="219" y="176"/>
                    <a:pt x="219" y="176"/>
                  </a:cubicBezTo>
                  <a:cubicBezTo>
                    <a:pt x="230" y="156"/>
                    <a:pt x="235" y="139"/>
                    <a:pt x="235" y="117"/>
                  </a:cubicBezTo>
                  <a:cubicBezTo>
                    <a:pt x="235" y="52"/>
                    <a:pt x="182" y="0"/>
                    <a:pt x="118" y="0"/>
                  </a:cubicBezTo>
                  <a:close/>
                  <a:moveTo>
                    <a:pt x="201" y="164"/>
                  </a:moveTo>
                  <a:cubicBezTo>
                    <a:pt x="118" y="290"/>
                    <a:pt x="118" y="290"/>
                    <a:pt x="118" y="290"/>
                  </a:cubicBezTo>
                  <a:cubicBezTo>
                    <a:pt x="35" y="165"/>
                    <a:pt x="35" y="165"/>
                    <a:pt x="35" y="165"/>
                  </a:cubicBezTo>
                  <a:cubicBezTo>
                    <a:pt x="25" y="149"/>
                    <a:pt x="22" y="135"/>
                    <a:pt x="22" y="117"/>
                  </a:cubicBezTo>
                  <a:cubicBezTo>
                    <a:pt x="22" y="64"/>
                    <a:pt x="65" y="21"/>
                    <a:pt x="117" y="21"/>
                  </a:cubicBezTo>
                  <a:cubicBezTo>
                    <a:pt x="117" y="21"/>
                    <a:pt x="118" y="21"/>
                    <a:pt x="118" y="21"/>
                  </a:cubicBezTo>
                  <a:cubicBezTo>
                    <a:pt x="118" y="21"/>
                    <a:pt x="118" y="21"/>
                    <a:pt x="118" y="21"/>
                  </a:cubicBezTo>
                  <a:cubicBezTo>
                    <a:pt x="170" y="21"/>
                    <a:pt x="213" y="64"/>
                    <a:pt x="213" y="117"/>
                  </a:cubicBezTo>
                  <a:cubicBezTo>
                    <a:pt x="213" y="135"/>
                    <a:pt x="210" y="149"/>
                    <a:pt x="201" y="1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9" name="Freeform 979"/>
            <p:cNvSpPr>
              <a:spLocks noEditPoints="1"/>
            </p:cNvSpPr>
            <p:nvPr/>
          </p:nvSpPr>
          <p:spPr bwMode="gray">
            <a:xfrm>
              <a:off x="5130343" y="1732235"/>
              <a:ext cx="75176" cy="75176"/>
            </a:xfrm>
            <a:custGeom>
              <a:avLst/>
              <a:gdLst>
                <a:gd name="T0" fmla="*/ 54 w 107"/>
                <a:gd name="T1" fmla="*/ 0 h 106"/>
                <a:gd name="T2" fmla="*/ 0 w 107"/>
                <a:gd name="T3" fmla="*/ 53 h 106"/>
                <a:gd name="T4" fmla="*/ 54 w 107"/>
                <a:gd name="T5" fmla="*/ 106 h 106"/>
                <a:gd name="T6" fmla="*/ 107 w 107"/>
                <a:gd name="T7" fmla="*/ 53 h 106"/>
                <a:gd name="T8" fmla="*/ 54 w 107"/>
                <a:gd name="T9" fmla="*/ 0 h 106"/>
                <a:gd name="T10" fmla="*/ 54 w 107"/>
                <a:gd name="T11" fmla="*/ 85 h 106"/>
                <a:gd name="T12" fmla="*/ 22 w 107"/>
                <a:gd name="T13" fmla="*/ 53 h 106"/>
                <a:gd name="T14" fmla="*/ 54 w 107"/>
                <a:gd name="T15" fmla="*/ 21 h 106"/>
                <a:gd name="T16" fmla="*/ 86 w 107"/>
                <a:gd name="T17" fmla="*/ 53 h 106"/>
                <a:gd name="T18" fmla="*/ 54 w 107"/>
                <a:gd name="T19" fmla="*/ 8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24" y="0"/>
                    <a:pt x="0" y="24"/>
                    <a:pt x="0" y="53"/>
                  </a:cubicBezTo>
                  <a:cubicBezTo>
                    <a:pt x="0" y="82"/>
                    <a:pt x="24" y="106"/>
                    <a:pt x="54" y="106"/>
                  </a:cubicBezTo>
                  <a:cubicBezTo>
                    <a:pt x="83" y="106"/>
                    <a:pt x="107" y="82"/>
                    <a:pt x="107" y="53"/>
                  </a:cubicBezTo>
                  <a:cubicBezTo>
                    <a:pt x="107" y="24"/>
                    <a:pt x="83" y="0"/>
                    <a:pt x="54" y="0"/>
                  </a:cubicBezTo>
                  <a:close/>
                  <a:moveTo>
                    <a:pt x="54" y="85"/>
                  </a:moveTo>
                  <a:cubicBezTo>
                    <a:pt x="36" y="85"/>
                    <a:pt x="22" y="71"/>
                    <a:pt x="22" y="53"/>
                  </a:cubicBezTo>
                  <a:cubicBezTo>
                    <a:pt x="22" y="35"/>
                    <a:pt x="36" y="21"/>
                    <a:pt x="54" y="21"/>
                  </a:cubicBezTo>
                  <a:cubicBezTo>
                    <a:pt x="71" y="21"/>
                    <a:pt x="86" y="35"/>
                    <a:pt x="86" y="53"/>
                  </a:cubicBezTo>
                  <a:cubicBezTo>
                    <a:pt x="86" y="71"/>
                    <a:pt x="71" y="85"/>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70" name="円/楕円 69"/>
          <p:cNvSpPr>
            <a:spLocks noChangeAspect="1"/>
          </p:cNvSpPr>
          <p:nvPr/>
        </p:nvSpPr>
        <p:spPr bwMode="gray">
          <a:xfrm>
            <a:off x="4662943" y="7575947"/>
            <a:ext cx="1425265" cy="612930"/>
          </a:xfrm>
          <a:prstGeom prst="ellipse">
            <a:avLst/>
          </a:prstGeom>
          <a:noFill/>
          <a:ln w="635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72" name="Group 25"/>
          <p:cNvGrpSpPr>
            <a:grpSpLocks noChangeAspect="1"/>
          </p:cNvGrpSpPr>
          <p:nvPr/>
        </p:nvGrpSpPr>
        <p:grpSpPr bwMode="gray">
          <a:xfrm>
            <a:off x="4948565" y="7859066"/>
            <a:ext cx="209820" cy="210155"/>
            <a:chOff x="6923672" y="4955694"/>
            <a:chExt cx="1077912" cy="1073150"/>
          </a:xfrm>
          <a:solidFill>
            <a:schemeClr val="accent4"/>
          </a:solidFill>
        </p:grpSpPr>
        <p:sp>
          <p:nvSpPr>
            <p:cNvPr id="7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7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grpSp>
        <p:nvGrpSpPr>
          <p:cNvPr id="82" name="Group 25"/>
          <p:cNvGrpSpPr>
            <a:grpSpLocks noChangeAspect="1"/>
          </p:cNvGrpSpPr>
          <p:nvPr/>
        </p:nvGrpSpPr>
        <p:grpSpPr bwMode="gray">
          <a:xfrm>
            <a:off x="5567012" y="7735375"/>
            <a:ext cx="209820" cy="210155"/>
            <a:chOff x="6923672" y="4955694"/>
            <a:chExt cx="1077912" cy="1073150"/>
          </a:xfrm>
          <a:solidFill>
            <a:schemeClr val="accent4"/>
          </a:solidFill>
        </p:grpSpPr>
        <p:sp>
          <p:nvSpPr>
            <p:cNvPr id="83"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4"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85"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sp>
          <p:nvSpPr>
            <p:cNvPr id="9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solidFill>
                  <a:schemeClr val="accent4"/>
                </a:solidFill>
              </a:endParaRPr>
            </a:p>
          </p:txBody>
        </p:sp>
      </p:grpSp>
      <p:sp>
        <p:nvSpPr>
          <p:cNvPr id="94" name="テキスト ボックス 93"/>
          <p:cNvSpPr txBox="1"/>
          <p:nvPr/>
        </p:nvSpPr>
        <p:spPr>
          <a:xfrm>
            <a:off x="4858827" y="7681427"/>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5" name="テキスト ボックス 94"/>
          <p:cNvSpPr txBox="1"/>
          <p:nvPr/>
        </p:nvSpPr>
        <p:spPr>
          <a:xfrm>
            <a:off x="5484729" y="7920374"/>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chemeClr val="accent4"/>
                </a:solidFill>
                <a:latin typeface="Meiryo UI" panose="020B0604030504040204" pitchFamily="50" charset="-128"/>
                <a:ea typeface="Meiryo UI" panose="020B0604030504040204" pitchFamily="50" charset="-128"/>
              </a:rPr>
              <a:t>Work</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4817467" y="8210676"/>
            <a:ext cx="1055534"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u="sng" dirty="0" smtClean="0">
                <a:latin typeface="Meiryo UI" panose="020B0604030504040204" pitchFamily="50" charset="-128"/>
                <a:ea typeface="Meiryo UI" panose="020B0604030504040204" pitchFamily="50" charset="-128"/>
              </a:rPr>
              <a:t>雇用機会の増大</a:t>
            </a:r>
          </a:p>
        </p:txBody>
      </p:sp>
      <p:sp>
        <p:nvSpPr>
          <p:cNvPr id="97" name="上矢印 96"/>
          <p:cNvSpPr/>
          <p:nvPr/>
        </p:nvSpPr>
        <p:spPr bwMode="gray">
          <a:xfrm>
            <a:off x="4757936" y="7829012"/>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8" name="上矢印 97"/>
          <p:cNvSpPr/>
          <p:nvPr/>
        </p:nvSpPr>
        <p:spPr bwMode="gray">
          <a:xfrm>
            <a:off x="5806920" y="7683060"/>
            <a:ext cx="151201" cy="180108"/>
          </a:xfrm>
          <a:prstGeom prst="up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0" name="テキスト ボックス 99"/>
          <p:cNvSpPr txBox="1"/>
          <p:nvPr/>
        </p:nvSpPr>
        <p:spPr>
          <a:xfrm>
            <a:off x="5184595" y="7643630"/>
            <a:ext cx="393386" cy="195814"/>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800" b="1" dirty="0" smtClean="0">
                <a:solidFill>
                  <a:srgbClr val="DA291C"/>
                </a:solidFill>
                <a:latin typeface="Meiryo UI" panose="020B0604030504040204" pitchFamily="50" charset="-128"/>
                <a:ea typeface="Meiryo UI" panose="020B0604030504040204" pitchFamily="50" charset="-128"/>
              </a:rPr>
              <a:t>IR</a:t>
            </a:r>
            <a:endParaRPr kumimoji="1" lang="ja-JP" altLang="en-US" sz="800" b="1" dirty="0" smtClean="0">
              <a:solidFill>
                <a:srgbClr val="DA291C"/>
              </a:solidFill>
              <a:latin typeface="Meiryo UI" panose="020B0604030504040204" pitchFamily="50" charset="-128"/>
              <a:ea typeface="Meiryo UI" panose="020B0604030504040204" pitchFamily="50" charset="-128"/>
            </a:endParaRPr>
          </a:p>
        </p:txBody>
      </p:sp>
      <p:pic>
        <p:nvPicPr>
          <p:cNvPr id="102" name="図 101"/>
          <p:cNvPicPr>
            <a:picLocks noChangeAspect="1"/>
          </p:cNvPicPr>
          <p:nvPr/>
        </p:nvPicPr>
        <p:blipFill>
          <a:blip r:embed="rId4"/>
          <a:stretch>
            <a:fillRect/>
          </a:stretch>
        </p:blipFill>
        <p:spPr>
          <a:xfrm>
            <a:off x="4647278" y="3134162"/>
            <a:ext cx="1579991" cy="949042"/>
          </a:xfrm>
          <a:prstGeom prst="rect">
            <a:avLst/>
          </a:prstGeom>
          <a:ln>
            <a:noFill/>
          </a:ln>
          <a:effectLst>
            <a:softEdge rad="0"/>
          </a:effectLst>
        </p:spPr>
      </p:pic>
    </p:spTree>
    <p:extLst>
      <p:ext uri="{BB962C8B-B14F-4D97-AF65-F5344CB8AC3E}">
        <p14:creationId xmlns:p14="http://schemas.microsoft.com/office/powerpoint/2010/main" val="4293710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gray">
          <a:xfrm>
            <a:off x="385195" y="1595185"/>
            <a:ext cx="720000" cy="1977356"/>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雇用</a:t>
            </a:r>
            <a:r>
              <a:rPr lang="ja-JP" altLang="en-US" sz="1100" b="1" dirty="0" smtClean="0">
                <a:solidFill>
                  <a:schemeClr val="bg1"/>
                </a:solidFill>
                <a:latin typeface="Meiryo UI" panose="020B0604030504040204" pitchFamily="50" charset="-128"/>
                <a:ea typeface="Meiryo UI" panose="020B0604030504040204" pitchFamily="50" charset="-128"/>
              </a:rPr>
              <a:t>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拡大</a:t>
            </a:r>
            <a:endParaRPr lang="en-US" altLang="ja-JP" sz="1100" b="1" dirty="0" smtClean="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bwMode="gray">
          <a:xfrm>
            <a:off x="1166396" y="1589200"/>
            <a:ext cx="5148000" cy="198334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t>質の高い仕事の創出</a:t>
            </a:r>
            <a:endParaRPr lang="en-US" altLang="ja-JP" sz="1000" u="sng" dirty="0"/>
          </a:p>
          <a:p>
            <a:pPr marL="182563"/>
            <a:r>
              <a:rPr lang="ja-JP" altLang="en-US" sz="1000" dirty="0" smtClean="0"/>
              <a:t>・　これまでにない付加</a:t>
            </a:r>
            <a:r>
              <a:rPr lang="ja-JP" altLang="en-US" sz="1000" dirty="0"/>
              <a:t>価値の高いサービスを提供</a:t>
            </a:r>
            <a:r>
              <a:rPr lang="ja-JP" altLang="en-US" sz="1000" dirty="0" smtClean="0"/>
              <a:t>する</a:t>
            </a:r>
            <a:endParaRPr lang="en-US" altLang="ja-JP" sz="1000" dirty="0" smtClean="0"/>
          </a:p>
          <a:p>
            <a:pPr marL="182563">
              <a:spcAft>
                <a:spcPts val="300"/>
              </a:spcAft>
            </a:pPr>
            <a:r>
              <a:rPr lang="ja-JP" altLang="en-US" sz="1000" dirty="0"/>
              <a:t>　</a:t>
            </a:r>
            <a:r>
              <a:rPr lang="ja-JP" altLang="en-US" sz="1000" dirty="0" smtClean="0"/>
              <a:t>　ための質</a:t>
            </a:r>
            <a:r>
              <a:rPr lang="ja-JP" altLang="en-US" sz="1000" dirty="0"/>
              <a:t>の高い</a:t>
            </a:r>
            <a:r>
              <a:rPr lang="ja-JP" altLang="en-US" sz="1000" dirty="0" smtClean="0"/>
              <a:t>雇用</a:t>
            </a:r>
            <a:r>
              <a:rPr lang="ja-JP" altLang="en-US" sz="1000" dirty="0"/>
              <a:t>が</a:t>
            </a:r>
            <a:r>
              <a:rPr lang="ja-JP" altLang="en-US" sz="1000" dirty="0" smtClean="0"/>
              <a:t>創出される</a:t>
            </a:r>
            <a:endParaRPr lang="en-US" altLang="ja-JP" sz="1000" dirty="0"/>
          </a:p>
          <a:p>
            <a:pPr marL="182563"/>
            <a:r>
              <a:rPr lang="ja-JP" altLang="en-US" sz="1000" dirty="0" smtClean="0"/>
              <a:t>・　外国人向け</a:t>
            </a:r>
            <a:r>
              <a:rPr lang="ja-JP" altLang="en-US" sz="1000" dirty="0"/>
              <a:t>サービス</a:t>
            </a:r>
            <a:r>
              <a:rPr lang="ja-JP" altLang="en-US" sz="1000" dirty="0" smtClean="0"/>
              <a:t>の</a:t>
            </a:r>
            <a:r>
              <a:rPr lang="ja-JP" altLang="en-US" sz="1000" dirty="0"/>
              <a:t>開発、施設・店舗の多言語</a:t>
            </a:r>
            <a:r>
              <a:rPr lang="ja-JP" altLang="en-US" sz="1000" dirty="0" smtClean="0"/>
              <a:t>対応</a:t>
            </a:r>
            <a:endParaRPr lang="en-US" altLang="ja-JP" sz="1000" dirty="0" smtClean="0"/>
          </a:p>
          <a:p>
            <a:pPr marL="182563"/>
            <a:r>
              <a:rPr lang="ja-JP" altLang="en-US" sz="1000" dirty="0"/>
              <a:t>　</a:t>
            </a:r>
            <a:r>
              <a:rPr lang="ja-JP" altLang="en-US" sz="1000" dirty="0" smtClean="0"/>
              <a:t>　や情報</a:t>
            </a:r>
            <a:r>
              <a:rPr lang="ja-JP" altLang="en-US" sz="1000" dirty="0"/>
              <a:t>発信等の新たな</a:t>
            </a:r>
            <a:r>
              <a:rPr lang="ja-JP" altLang="en-US" sz="1000" dirty="0" smtClean="0"/>
              <a:t>サービスを提供する雇用が創出</a:t>
            </a:r>
            <a:endParaRPr lang="en-US" altLang="ja-JP" sz="1000" dirty="0" smtClean="0"/>
          </a:p>
          <a:p>
            <a:pPr marL="182563"/>
            <a:r>
              <a:rPr lang="ja-JP" altLang="en-US" sz="1000" dirty="0"/>
              <a:t>　</a:t>
            </a:r>
            <a:r>
              <a:rPr lang="ja-JP" altLang="en-US" sz="1000" dirty="0" smtClean="0"/>
              <a:t>　される</a:t>
            </a:r>
            <a:endParaRPr lang="en-US" altLang="ja-JP" sz="1000" dirty="0"/>
          </a:p>
          <a:p>
            <a:pPr marL="182563"/>
            <a:endParaRPr lang="en-US" altLang="ja-JP" sz="1000" dirty="0" smtClean="0"/>
          </a:p>
          <a:p>
            <a:pPr marL="171450" indent="-171450">
              <a:spcAft>
                <a:spcPts val="300"/>
              </a:spcAft>
              <a:buFont typeface="Wingdings" panose="05000000000000000000" pitchFamily="2" charset="2"/>
              <a:buChar char="Ø"/>
            </a:pPr>
            <a:r>
              <a:rPr lang="ja-JP" altLang="en-US" sz="1000" u="sng" dirty="0" smtClean="0"/>
              <a:t>多様な人材の活躍の場の拡大</a:t>
            </a:r>
            <a:endParaRPr lang="en-US" altLang="ja-JP" sz="1000" u="sng" dirty="0"/>
          </a:p>
          <a:p>
            <a:pPr marL="182563"/>
            <a:r>
              <a:rPr lang="ja-JP" altLang="en-US" sz="1000" dirty="0" smtClean="0"/>
              <a:t>・　様々な新たな雇用が創出されることにより、女性・シニア層をはじめ、若者にも活躍の場</a:t>
            </a:r>
            <a:endParaRPr lang="en-US" altLang="ja-JP" sz="1000" dirty="0" smtClean="0"/>
          </a:p>
          <a:p>
            <a:pPr marL="182563"/>
            <a:r>
              <a:rPr lang="ja-JP" altLang="en-US" sz="1000" dirty="0"/>
              <a:t>　</a:t>
            </a:r>
            <a:r>
              <a:rPr lang="ja-JP" altLang="en-US" sz="1000" dirty="0" smtClean="0"/>
              <a:t>　が拡大されるとともに、多様</a:t>
            </a:r>
            <a:r>
              <a:rPr lang="ja-JP" altLang="en-US" sz="1000" dirty="0"/>
              <a:t>な人材の育成に</a:t>
            </a:r>
            <a:r>
              <a:rPr lang="ja-JP" altLang="en-US" sz="1000" dirty="0" smtClean="0"/>
              <a:t>寄与する</a:t>
            </a:r>
            <a:endParaRPr lang="en-US" altLang="ja-JP" sz="1000" dirty="0" smtClean="0"/>
          </a:p>
          <a:p>
            <a:pPr marL="182563"/>
            <a:endParaRPr lang="en-US" altLang="ja-JP" sz="1000" dirty="0"/>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kumimoji="1" lang="ja-JP" altLang="en-US" dirty="0"/>
          </a:p>
        </p:txBody>
      </p:sp>
      <p:sp>
        <p:nvSpPr>
          <p:cNvPr id="4" name="タイトル 3"/>
          <p:cNvSpPr>
            <a:spLocks noGrp="1"/>
          </p:cNvSpPr>
          <p:nvPr>
            <p:ph type="title"/>
          </p:nvPr>
        </p:nvSpPr>
        <p:spPr/>
        <p:txBody>
          <a:bodyPr/>
          <a:lstStyle/>
          <a:p>
            <a:endParaRPr kumimoji="1" lang="ja-JP" altLang="en-US" dirty="0"/>
          </a:p>
        </p:txBody>
      </p:sp>
      <p:grpSp>
        <p:nvGrpSpPr>
          <p:cNvPr id="49" name="グループ化 48"/>
          <p:cNvGrpSpPr>
            <a:grpSpLocks noChangeAspect="1"/>
          </p:cNvGrpSpPr>
          <p:nvPr/>
        </p:nvGrpSpPr>
        <p:grpSpPr>
          <a:xfrm>
            <a:off x="4383206" y="1649774"/>
            <a:ext cx="1735656" cy="1038278"/>
            <a:chOff x="6635991" y="6081693"/>
            <a:chExt cx="1653004" cy="988836"/>
          </a:xfrm>
        </p:grpSpPr>
        <p:grpSp>
          <p:nvGrpSpPr>
            <p:cNvPr id="50" name="Group 904"/>
            <p:cNvGrpSpPr>
              <a:grpSpLocks noChangeAspect="1"/>
            </p:cNvGrpSpPr>
            <p:nvPr/>
          </p:nvGrpSpPr>
          <p:grpSpPr bwMode="gray">
            <a:xfrm>
              <a:off x="7401763" y="6309514"/>
              <a:ext cx="252000" cy="252000"/>
              <a:chOff x="3518" y="3551"/>
              <a:chExt cx="341" cy="340"/>
            </a:xfrm>
            <a:solidFill>
              <a:schemeClr val="accent4"/>
            </a:solidFill>
          </p:grpSpPr>
          <p:sp>
            <p:nvSpPr>
              <p:cNvPr id="86" name="Freeform 905"/>
              <p:cNvSpPr>
                <a:spLocks noEditPoints="1"/>
              </p:cNvSpPr>
              <p:nvPr/>
            </p:nvSpPr>
            <p:spPr bwMode="gray">
              <a:xfrm>
                <a:off x="3518" y="3551"/>
                <a:ext cx="341"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87" name="Freeform 906"/>
              <p:cNvSpPr>
                <a:spLocks noEditPoints="1"/>
              </p:cNvSpPr>
              <p:nvPr/>
            </p:nvSpPr>
            <p:spPr bwMode="gray">
              <a:xfrm>
                <a:off x="3625" y="3615"/>
                <a:ext cx="127" cy="212"/>
              </a:xfrm>
              <a:custGeom>
                <a:avLst/>
                <a:gdLst>
                  <a:gd name="T0" fmla="*/ 107 w 192"/>
                  <a:gd name="T1" fmla="*/ 267 h 320"/>
                  <a:gd name="T2" fmla="*/ 96 w 192"/>
                  <a:gd name="T3" fmla="*/ 278 h 320"/>
                  <a:gd name="T4" fmla="*/ 85 w 192"/>
                  <a:gd name="T5" fmla="*/ 267 h 320"/>
                  <a:gd name="T6" fmla="*/ 96 w 192"/>
                  <a:gd name="T7" fmla="*/ 256 h 320"/>
                  <a:gd name="T8" fmla="*/ 107 w 192"/>
                  <a:gd name="T9" fmla="*/ 267 h 320"/>
                  <a:gd name="T10" fmla="*/ 192 w 192"/>
                  <a:gd name="T11" fmla="*/ 22 h 320"/>
                  <a:gd name="T12" fmla="*/ 192 w 192"/>
                  <a:gd name="T13" fmla="*/ 299 h 320"/>
                  <a:gd name="T14" fmla="*/ 169 w 192"/>
                  <a:gd name="T15" fmla="*/ 320 h 320"/>
                  <a:gd name="T16" fmla="*/ 23 w 192"/>
                  <a:gd name="T17" fmla="*/ 320 h 320"/>
                  <a:gd name="T18" fmla="*/ 0 w 192"/>
                  <a:gd name="T19" fmla="*/ 299 h 320"/>
                  <a:gd name="T20" fmla="*/ 0 w 192"/>
                  <a:gd name="T21" fmla="*/ 22 h 320"/>
                  <a:gd name="T22" fmla="*/ 23 w 192"/>
                  <a:gd name="T23" fmla="*/ 0 h 320"/>
                  <a:gd name="T24" fmla="*/ 169 w 192"/>
                  <a:gd name="T25" fmla="*/ 0 h 320"/>
                  <a:gd name="T26" fmla="*/ 192 w 192"/>
                  <a:gd name="T27" fmla="*/ 22 h 320"/>
                  <a:gd name="T28" fmla="*/ 171 w 192"/>
                  <a:gd name="T29" fmla="*/ 298 h 320"/>
                  <a:gd name="T30" fmla="*/ 171 w 192"/>
                  <a:gd name="T31" fmla="*/ 22 h 320"/>
                  <a:gd name="T32" fmla="*/ 169 w 192"/>
                  <a:gd name="T33" fmla="*/ 22 h 320"/>
                  <a:gd name="T34" fmla="*/ 23 w 192"/>
                  <a:gd name="T35" fmla="*/ 22 h 320"/>
                  <a:gd name="T36" fmla="*/ 21 w 192"/>
                  <a:gd name="T37" fmla="*/ 22 h 320"/>
                  <a:gd name="T38" fmla="*/ 21 w 192"/>
                  <a:gd name="T39" fmla="*/ 299 h 320"/>
                  <a:gd name="T40" fmla="*/ 21 w 192"/>
                  <a:gd name="T41" fmla="*/ 299 h 320"/>
                  <a:gd name="T42" fmla="*/ 23 w 192"/>
                  <a:gd name="T43" fmla="*/ 299 h 320"/>
                  <a:gd name="T44" fmla="*/ 169 w 192"/>
                  <a:gd name="T45" fmla="*/ 299 h 320"/>
                  <a:gd name="T46" fmla="*/ 171 w 192"/>
                  <a:gd name="T47" fmla="*/ 298 h 320"/>
                  <a:gd name="T48" fmla="*/ 160 w 192"/>
                  <a:gd name="T49" fmla="*/ 43 h 320"/>
                  <a:gd name="T50" fmla="*/ 160 w 192"/>
                  <a:gd name="T51" fmla="*/ 224 h 320"/>
                  <a:gd name="T52" fmla="*/ 149 w 192"/>
                  <a:gd name="T53" fmla="*/ 235 h 320"/>
                  <a:gd name="T54" fmla="*/ 43 w 192"/>
                  <a:gd name="T55" fmla="*/ 235 h 320"/>
                  <a:gd name="T56" fmla="*/ 32 w 192"/>
                  <a:gd name="T57" fmla="*/ 224 h 320"/>
                  <a:gd name="T58" fmla="*/ 32 w 192"/>
                  <a:gd name="T59" fmla="*/ 43 h 320"/>
                  <a:gd name="T60" fmla="*/ 43 w 192"/>
                  <a:gd name="T61" fmla="*/ 32 h 320"/>
                  <a:gd name="T62" fmla="*/ 149 w 192"/>
                  <a:gd name="T63" fmla="*/ 32 h 320"/>
                  <a:gd name="T64" fmla="*/ 160 w 192"/>
                  <a:gd name="T65" fmla="*/ 43 h 320"/>
                  <a:gd name="T66" fmla="*/ 139 w 192"/>
                  <a:gd name="T67" fmla="*/ 54 h 320"/>
                  <a:gd name="T68" fmla="*/ 53 w 192"/>
                  <a:gd name="T69" fmla="*/ 54 h 320"/>
                  <a:gd name="T70" fmla="*/ 53 w 192"/>
                  <a:gd name="T71" fmla="*/ 214 h 320"/>
                  <a:gd name="T72" fmla="*/ 139 w 192"/>
                  <a:gd name="T73" fmla="*/ 214 h 320"/>
                  <a:gd name="T74" fmla="*/ 139 w 192"/>
                  <a:gd name="T75" fmla="*/ 5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320">
                    <a:moveTo>
                      <a:pt x="107" y="267"/>
                    </a:moveTo>
                    <a:cubicBezTo>
                      <a:pt x="107" y="273"/>
                      <a:pt x="102" y="278"/>
                      <a:pt x="96" y="278"/>
                    </a:cubicBezTo>
                    <a:cubicBezTo>
                      <a:pt x="90" y="278"/>
                      <a:pt x="85" y="273"/>
                      <a:pt x="85" y="267"/>
                    </a:cubicBezTo>
                    <a:cubicBezTo>
                      <a:pt x="85" y="261"/>
                      <a:pt x="90" y="256"/>
                      <a:pt x="96" y="256"/>
                    </a:cubicBezTo>
                    <a:cubicBezTo>
                      <a:pt x="102" y="256"/>
                      <a:pt x="107" y="261"/>
                      <a:pt x="107" y="267"/>
                    </a:cubicBezTo>
                    <a:close/>
                    <a:moveTo>
                      <a:pt x="192" y="22"/>
                    </a:moveTo>
                    <a:cubicBezTo>
                      <a:pt x="192" y="299"/>
                      <a:pt x="192" y="299"/>
                      <a:pt x="192" y="299"/>
                    </a:cubicBezTo>
                    <a:cubicBezTo>
                      <a:pt x="192" y="311"/>
                      <a:pt x="182" y="320"/>
                      <a:pt x="169" y="320"/>
                    </a:cubicBezTo>
                    <a:cubicBezTo>
                      <a:pt x="23" y="320"/>
                      <a:pt x="23" y="320"/>
                      <a:pt x="23" y="320"/>
                    </a:cubicBezTo>
                    <a:cubicBezTo>
                      <a:pt x="10" y="320"/>
                      <a:pt x="0" y="311"/>
                      <a:pt x="0" y="299"/>
                    </a:cubicBezTo>
                    <a:cubicBezTo>
                      <a:pt x="0" y="22"/>
                      <a:pt x="0" y="22"/>
                      <a:pt x="0" y="22"/>
                    </a:cubicBezTo>
                    <a:cubicBezTo>
                      <a:pt x="0" y="10"/>
                      <a:pt x="10" y="0"/>
                      <a:pt x="23" y="0"/>
                    </a:cubicBezTo>
                    <a:cubicBezTo>
                      <a:pt x="169" y="0"/>
                      <a:pt x="169" y="0"/>
                      <a:pt x="169" y="0"/>
                    </a:cubicBezTo>
                    <a:cubicBezTo>
                      <a:pt x="182" y="0"/>
                      <a:pt x="192" y="10"/>
                      <a:pt x="192" y="22"/>
                    </a:cubicBezTo>
                    <a:close/>
                    <a:moveTo>
                      <a:pt x="171" y="298"/>
                    </a:moveTo>
                    <a:cubicBezTo>
                      <a:pt x="171" y="22"/>
                      <a:pt x="171" y="22"/>
                      <a:pt x="171" y="22"/>
                    </a:cubicBezTo>
                    <a:cubicBezTo>
                      <a:pt x="171" y="22"/>
                      <a:pt x="170" y="22"/>
                      <a:pt x="169" y="22"/>
                    </a:cubicBezTo>
                    <a:cubicBezTo>
                      <a:pt x="23" y="22"/>
                      <a:pt x="23" y="22"/>
                      <a:pt x="23" y="22"/>
                    </a:cubicBezTo>
                    <a:cubicBezTo>
                      <a:pt x="22" y="22"/>
                      <a:pt x="21" y="22"/>
                      <a:pt x="21" y="22"/>
                    </a:cubicBezTo>
                    <a:cubicBezTo>
                      <a:pt x="21" y="299"/>
                      <a:pt x="21" y="299"/>
                      <a:pt x="21" y="299"/>
                    </a:cubicBezTo>
                    <a:cubicBezTo>
                      <a:pt x="21" y="299"/>
                      <a:pt x="21" y="299"/>
                      <a:pt x="21" y="299"/>
                    </a:cubicBezTo>
                    <a:cubicBezTo>
                      <a:pt x="22" y="299"/>
                      <a:pt x="22" y="299"/>
                      <a:pt x="23" y="299"/>
                    </a:cubicBezTo>
                    <a:cubicBezTo>
                      <a:pt x="169" y="299"/>
                      <a:pt x="169" y="299"/>
                      <a:pt x="169" y="299"/>
                    </a:cubicBezTo>
                    <a:cubicBezTo>
                      <a:pt x="170" y="299"/>
                      <a:pt x="171" y="299"/>
                      <a:pt x="171" y="298"/>
                    </a:cubicBezTo>
                    <a:close/>
                    <a:moveTo>
                      <a:pt x="160" y="43"/>
                    </a:moveTo>
                    <a:cubicBezTo>
                      <a:pt x="160" y="224"/>
                      <a:pt x="160" y="224"/>
                      <a:pt x="160" y="224"/>
                    </a:cubicBezTo>
                    <a:cubicBezTo>
                      <a:pt x="160" y="230"/>
                      <a:pt x="155" y="235"/>
                      <a:pt x="149" y="235"/>
                    </a:cubicBezTo>
                    <a:cubicBezTo>
                      <a:pt x="43" y="235"/>
                      <a:pt x="43" y="235"/>
                      <a:pt x="43" y="235"/>
                    </a:cubicBezTo>
                    <a:cubicBezTo>
                      <a:pt x="37" y="235"/>
                      <a:pt x="32" y="230"/>
                      <a:pt x="32" y="224"/>
                    </a:cubicBezTo>
                    <a:cubicBezTo>
                      <a:pt x="32" y="43"/>
                      <a:pt x="32" y="43"/>
                      <a:pt x="32" y="43"/>
                    </a:cubicBezTo>
                    <a:cubicBezTo>
                      <a:pt x="32" y="37"/>
                      <a:pt x="37" y="32"/>
                      <a:pt x="43" y="32"/>
                    </a:cubicBezTo>
                    <a:cubicBezTo>
                      <a:pt x="149" y="32"/>
                      <a:pt x="149" y="32"/>
                      <a:pt x="149" y="32"/>
                    </a:cubicBezTo>
                    <a:cubicBezTo>
                      <a:pt x="155" y="32"/>
                      <a:pt x="160" y="37"/>
                      <a:pt x="160" y="43"/>
                    </a:cubicBezTo>
                    <a:close/>
                    <a:moveTo>
                      <a:pt x="139" y="54"/>
                    </a:moveTo>
                    <a:cubicBezTo>
                      <a:pt x="53" y="54"/>
                      <a:pt x="53" y="54"/>
                      <a:pt x="53" y="54"/>
                    </a:cubicBezTo>
                    <a:cubicBezTo>
                      <a:pt x="53" y="214"/>
                      <a:pt x="53" y="214"/>
                      <a:pt x="53" y="214"/>
                    </a:cubicBezTo>
                    <a:cubicBezTo>
                      <a:pt x="139" y="214"/>
                      <a:pt x="139" y="214"/>
                      <a:pt x="139" y="214"/>
                    </a:cubicBezTo>
                    <a:lnTo>
                      <a:pt x="13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1" name="Group 681"/>
            <p:cNvGrpSpPr>
              <a:grpSpLocks noChangeAspect="1"/>
            </p:cNvGrpSpPr>
            <p:nvPr/>
          </p:nvGrpSpPr>
          <p:grpSpPr bwMode="gray">
            <a:xfrm>
              <a:off x="7723569" y="6309514"/>
              <a:ext cx="252000" cy="252000"/>
              <a:chOff x="3220" y="2949"/>
              <a:chExt cx="340" cy="340"/>
            </a:xfrm>
            <a:solidFill>
              <a:schemeClr val="accent4"/>
            </a:solidFill>
          </p:grpSpPr>
          <p:sp>
            <p:nvSpPr>
              <p:cNvPr id="66" name="Freeform 682"/>
              <p:cNvSpPr>
                <a:spLocks noEditPoints="1"/>
              </p:cNvSpPr>
              <p:nvPr/>
            </p:nvSpPr>
            <p:spPr bwMode="gray">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71" name="Freeform 683"/>
              <p:cNvSpPr>
                <a:spLocks noEditPoints="1"/>
              </p:cNvSpPr>
              <p:nvPr/>
            </p:nvSpPr>
            <p:spPr bwMode="gray">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grpSp>
          <p:nvGrpSpPr>
            <p:cNvPr id="52" name="Group 903"/>
            <p:cNvGrpSpPr>
              <a:grpSpLocks noChangeAspect="1"/>
            </p:cNvGrpSpPr>
            <p:nvPr/>
          </p:nvGrpSpPr>
          <p:grpSpPr bwMode="gray">
            <a:xfrm>
              <a:off x="7068610" y="6309514"/>
              <a:ext cx="252000" cy="252000"/>
              <a:chOff x="396" y="3068"/>
              <a:chExt cx="341" cy="340"/>
            </a:xfrm>
            <a:solidFill>
              <a:schemeClr val="accent4"/>
            </a:solidFill>
          </p:grpSpPr>
          <p:sp>
            <p:nvSpPr>
              <p:cNvPr id="61" name="Freeform 504"/>
              <p:cNvSpPr>
                <a:spLocks noEditPoints="1"/>
              </p:cNvSpPr>
              <p:nvPr/>
            </p:nvSpPr>
            <p:spPr bwMode="gray">
              <a:xfrm>
                <a:off x="460" y="3152"/>
                <a:ext cx="106" cy="171"/>
              </a:xfrm>
              <a:custGeom>
                <a:avLst/>
                <a:gdLst>
                  <a:gd name="T0" fmla="*/ 153 w 160"/>
                  <a:gd name="T1" fmla="*/ 2 h 257"/>
                  <a:gd name="T2" fmla="*/ 142 w 160"/>
                  <a:gd name="T3" fmla="*/ 3 h 257"/>
                  <a:gd name="T4" fmla="*/ 60 w 160"/>
                  <a:gd name="T5" fmla="*/ 75 h 257"/>
                  <a:gd name="T6" fmla="*/ 10 w 160"/>
                  <a:gd name="T7" fmla="*/ 75 h 257"/>
                  <a:gd name="T8" fmla="*/ 0 w 160"/>
                  <a:gd name="T9" fmla="*/ 86 h 257"/>
                  <a:gd name="T10" fmla="*/ 0 w 160"/>
                  <a:gd name="T11" fmla="*/ 171 h 257"/>
                  <a:gd name="T12" fmla="*/ 10 w 160"/>
                  <a:gd name="T13" fmla="*/ 182 h 257"/>
                  <a:gd name="T14" fmla="*/ 60 w 160"/>
                  <a:gd name="T15" fmla="*/ 182 h 257"/>
                  <a:gd name="T16" fmla="*/ 142 w 160"/>
                  <a:gd name="T17" fmla="*/ 254 h 257"/>
                  <a:gd name="T18" fmla="*/ 149 w 160"/>
                  <a:gd name="T19" fmla="*/ 257 h 257"/>
                  <a:gd name="T20" fmla="*/ 153 w 160"/>
                  <a:gd name="T21" fmla="*/ 256 h 257"/>
                  <a:gd name="T22" fmla="*/ 160 w 160"/>
                  <a:gd name="T23" fmla="*/ 246 h 257"/>
                  <a:gd name="T24" fmla="*/ 160 w 160"/>
                  <a:gd name="T25" fmla="*/ 11 h 257"/>
                  <a:gd name="T26" fmla="*/ 153 w 160"/>
                  <a:gd name="T27" fmla="*/ 2 h 257"/>
                  <a:gd name="T28" fmla="*/ 138 w 160"/>
                  <a:gd name="T29" fmla="*/ 222 h 257"/>
                  <a:gd name="T30" fmla="*/ 71 w 160"/>
                  <a:gd name="T31" fmla="*/ 163 h 257"/>
                  <a:gd name="T32" fmla="*/ 64 w 160"/>
                  <a:gd name="T33" fmla="*/ 161 h 257"/>
                  <a:gd name="T34" fmla="*/ 21 w 160"/>
                  <a:gd name="T35" fmla="*/ 161 h 257"/>
                  <a:gd name="T36" fmla="*/ 21 w 160"/>
                  <a:gd name="T37" fmla="*/ 97 h 257"/>
                  <a:gd name="T38" fmla="*/ 64 w 160"/>
                  <a:gd name="T39" fmla="*/ 97 h 257"/>
                  <a:gd name="T40" fmla="*/ 71 w 160"/>
                  <a:gd name="T41" fmla="*/ 94 h 257"/>
                  <a:gd name="T42" fmla="*/ 138 w 160"/>
                  <a:gd name="T43" fmla="*/ 35 h 257"/>
                  <a:gd name="T44" fmla="*/ 138 w 160"/>
                  <a:gd name="T45"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0" h="257">
                    <a:moveTo>
                      <a:pt x="153" y="2"/>
                    </a:moveTo>
                    <a:cubicBezTo>
                      <a:pt x="150" y="0"/>
                      <a:pt x="145" y="1"/>
                      <a:pt x="142" y="3"/>
                    </a:cubicBezTo>
                    <a:cubicBezTo>
                      <a:pt x="60" y="75"/>
                      <a:pt x="60" y="75"/>
                      <a:pt x="60" y="75"/>
                    </a:cubicBezTo>
                    <a:cubicBezTo>
                      <a:pt x="10" y="75"/>
                      <a:pt x="10" y="75"/>
                      <a:pt x="10" y="75"/>
                    </a:cubicBezTo>
                    <a:cubicBezTo>
                      <a:pt x="4" y="75"/>
                      <a:pt x="0" y="80"/>
                      <a:pt x="0" y="86"/>
                    </a:cubicBezTo>
                    <a:cubicBezTo>
                      <a:pt x="0" y="171"/>
                      <a:pt x="0" y="171"/>
                      <a:pt x="0" y="171"/>
                    </a:cubicBezTo>
                    <a:cubicBezTo>
                      <a:pt x="0" y="177"/>
                      <a:pt x="4" y="182"/>
                      <a:pt x="10" y="182"/>
                    </a:cubicBezTo>
                    <a:cubicBezTo>
                      <a:pt x="60" y="182"/>
                      <a:pt x="60" y="182"/>
                      <a:pt x="60" y="182"/>
                    </a:cubicBezTo>
                    <a:cubicBezTo>
                      <a:pt x="142" y="254"/>
                      <a:pt x="142" y="254"/>
                      <a:pt x="142" y="254"/>
                    </a:cubicBezTo>
                    <a:cubicBezTo>
                      <a:pt x="144" y="256"/>
                      <a:pt x="146" y="257"/>
                      <a:pt x="149" y="257"/>
                    </a:cubicBezTo>
                    <a:cubicBezTo>
                      <a:pt x="150" y="257"/>
                      <a:pt x="152" y="256"/>
                      <a:pt x="153" y="256"/>
                    </a:cubicBezTo>
                    <a:cubicBezTo>
                      <a:pt x="157" y="254"/>
                      <a:pt x="160" y="250"/>
                      <a:pt x="160" y="246"/>
                    </a:cubicBezTo>
                    <a:cubicBezTo>
                      <a:pt x="160" y="11"/>
                      <a:pt x="160" y="11"/>
                      <a:pt x="160" y="11"/>
                    </a:cubicBezTo>
                    <a:cubicBezTo>
                      <a:pt x="160" y="7"/>
                      <a:pt x="157" y="3"/>
                      <a:pt x="153" y="2"/>
                    </a:cubicBezTo>
                    <a:close/>
                    <a:moveTo>
                      <a:pt x="138" y="222"/>
                    </a:moveTo>
                    <a:cubicBezTo>
                      <a:pt x="71" y="163"/>
                      <a:pt x="71" y="163"/>
                      <a:pt x="71" y="163"/>
                    </a:cubicBezTo>
                    <a:cubicBezTo>
                      <a:pt x="69" y="162"/>
                      <a:pt x="66" y="161"/>
                      <a:pt x="64" y="161"/>
                    </a:cubicBezTo>
                    <a:cubicBezTo>
                      <a:pt x="21" y="161"/>
                      <a:pt x="21" y="161"/>
                      <a:pt x="21" y="161"/>
                    </a:cubicBezTo>
                    <a:cubicBezTo>
                      <a:pt x="21" y="97"/>
                      <a:pt x="21" y="97"/>
                      <a:pt x="21" y="97"/>
                    </a:cubicBezTo>
                    <a:cubicBezTo>
                      <a:pt x="64" y="97"/>
                      <a:pt x="64" y="97"/>
                      <a:pt x="64" y="97"/>
                    </a:cubicBezTo>
                    <a:cubicBezTo>
                      <a:pt x="66" y="97"/>
                      <a:pt x="69" y="96"/>
                      <a:pt x="71" y="94"/>
                    </a:cubicBezTo>
                    <a:cubicBezTo>
                      <a:pt x="138" y="35"/>
                      <a:pt x="138" y="35"/>
                      <a:pt x="138" y="35"/>
                    </a:cubicBezTo>
                    <a:lnTo>
                      <a:pt x="138"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2" name="Freeform 505"/>
              <p:cNvSpPr>
                <a:spLocks/>
              </p:cNvSpPr>
              <p:nvPr/>
            </p:nvSpPr>
            <p:spPr bwMode="gray">
              <a:xfrm>
                <a:off x="581" y="3215"/>
                <a:ext cx="21" cy="44"/>
              </a:xfrm>
              <a:custGeom>
                <a:avLst/>
                <a:gdLst>
                  <a:gd name="T0" fmla="*/ 5 w 31"/>
                  <a:gd name="T1" fmla="*/ 4 h 66"/>
                  <a:gd name="T2" fmla="*/ 4 w 31"/>
                  <a:gd name="T3" fmla="*/ 19 h 66"/>
                  <a:gd name="T4" fmla="*/ 10 w 31"/>
                  <a:gd name="T5" fmla="*/ 34 h 66"/>
                  <a:gd name="T6" fmla="*/ 4 w 31"/>
                  <a:gd name="T7" fmla="*/ 48 h 66"/>
                  <a:gd name="T8" fmla="*/ 5 w 31"/>
                  <a:gd name="T9" fmla="*/ 63 h 66"/>
                  <a:gd name="T10" fmla="*/ 12 w 31"/>
                  <a:gd name="T11" fmla="*/ 66 h 66"/>
                  <a:gd name="T12" fmla="*/ 20 w 31"/>
                  <a:gd name="T13" fmla="*/ 62 h 66"/>
                  <a:gd name="T14" fmla="*/ 31 w 31"/>
                  <a:gd name="T15" fmla="*/ 34 h 66"/>
                  <a:gd name="T16" fmla="*/ 20 w 31"/>
                  <a:gd name="T17" fmla="*/ 5 h 66"/>
                  <a:gd name="T18" fmla="*/ 5 w 31"/>
                  <a:gd name="T19"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6">
                    <a:moveTo>
                      <a:pt x="5" y="4"/>
                    </a:moveTo>
                    <a:cubicBezTo>
                      <a:pt x="1" y="8"/>
                      <a:pt x="0" y="15"/>
                      <a:pt x="4" y="19"/>
                    </a:cubicBezTo>
                    <a:cubicBezTo>
                      <a:pt x="8" y="23"/>
                      <a:pt x="10" y="28"/>
                      <a:pt x="10" y="34"/>
                    </a:cubicBezTo>
                    <a:cubicBezTo>
                      <a:pt x="10" y="39"/>
                      <a:pt x="8" y="44"/>
                      <a:pt x="4" y="48"/>
                    </a:cubicBezTo>
                    <a:cubicBezTo>
                      <a:pt x="0" y="52"/>
                      <a:pt x="1" y="59"/>
                      <a:pt x="5" y="63"/>
                    </a:cubicBezTo>
                    <a:cubicBezTo>
                      <a:pt x="7" y="65"/>
                      <a:pt x="10" y="66"/>
                      <a:pt x="12" y="66"/>
                    </a:cubicBezTo>
                    <a:cubicBezTo>
                      <a:pt x="15" y="66"/>
                      <a:pt x="18" y="64"/>
                      <a:pt x="20" y="62"/>
                    </a:cubicBezTo>
                    <a:cubicBezTo>
                      <a:pt x="27" y="54"/>
                      <a:pt x="31" y="44"/>
                      <a:pt x="31" y="34"/>
                    </a:cubicBezTo>
                    <a:cubicBezTo>
                      <a:pt x="31" y="23"/>
                      <a:pt x="27" y="13"/>
                      <a:pt x="20" y="5"/>
                    </a:cubicBezTo>
                    <a:cubicBezTo>
                      <a:pt x="16" y="1"/>
                      <a:pt x="9" y="0"/>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3" name="Freeform 506"/>
              <p:cNvSpPr>
                <a:spLocks/>
              </p:cNvSpPr>
              <p:nvPr/>
            </p:nvSpPr>
            <p:spPr bwMode="gray">
              <a:xfrm>
                <a:off x="603" y="3188"/>
                <a:ext cx="34" cy="99"/>
              </a:xfrm>
              <a:custGeom>
                <a:avLst/>
                <a:gdLst>
                  <a:gd name="T0" fmla="*/ 19 w 51"/>
                  <a:gd name="T1" fmla="*/ 4 h 150"/>
                  <a:gd name="T2" fmla="*/ 4 w 51"/>
                  <a:gd name="T3" fmla="*/ 5 h 150"/>
                  <a:gd name="T4" fmla="*/ 5 w 51"/>
                  <a:gd name="T5" fmla="*/ 20 h 150"/>
                  <a:gd name="T6" fmla="*/ 30 w 51"/>
                  <a:gd name="T7" fmla="*/ 76 h 150"/>
                  <a:gd name="T8" fmla="*/ 5 w 51"/>
                  <a:gd name="T9" fmla="*/ 132 h 150"/>
                  <a:gd name="T10" fmla="*/ 4 w 51"/>
                  <a:gd name="T11" fmla="*/ 147 h 150"/>
                  <a:gd name="T12" fmla="*/ 12 w 51"/>
                  <a:gd name="T13" fmla="*/ 150 h 150"/>
                  <a:gd name="T14" fmla="*/ 19 w 51"/>
                  <a:gd name="T15" fmla="*/ 148 h 150"/>
                  <a:gd name="T16" fmla="*/ 51 w 51"/>
                  <a:gd name="T17" fmla="*/ 76 h 150"/>
                  <a:gd name="T18" fmla="*/ 19 w 51"/>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50">
                    <a:moveTo>
                      <a:pt x="19" y="4"/>
                    </a:moveTo>
                    <a:cubicBezTo>
                      <a:pt x="14" y="0"/>
                      <a:pt x="8" y="0"/>
                      <a:pt x="4" y="5"/>
                    </a:cubicBezTo>
                    <a:cubicBezTo>
                      <a:pt x="0" y="9"/>
                      <a:pt x="0" y="16"/>
                      <a:pt x="5" y="20"/>
                    </a:cubicBezTo>
                    <a:cubicBezTo>
                      <a:pt x="21" y="34"/>
                      <a:pt x="30" y="54"/>
                      <a:pt x="30" y="76"/>
                    </a:cubicBezTo>
                    <a:cubicBezTo>
                      <a:pt x="30" y="97"/>
                      <a:pt x="21" y="117"/>
                      <a:pt x="5" y="132"/>
                    </a:cubicBezTo>
                    <a:cubicBezTo>
                      <a:pt x="0" y="136"/>
                      <a:pt x="0" y="142"/>
                      <a:pt x="4" y="147"/>
                    </a:cubicBezTo>
                    <a:cubicBezTo>
                      <a:pt x="6" y="149"/>
                      <a:pt x="9" y="150"/>
                      <a:pt x="12" y="150"/>
                    </a:cubicBezTo>
                    <a:cubicBezTo>
                      <a:pt x="14" y="150"/>
                      <a:pt x="17" y="149"/>
                      <a:pt x="19" y="148"/>
                    </a:cubicBezTo>
                    <a:cubicBezTo>
                      <a:pt x="39" y="129"/>
                      <a:pt x="51" y="103"/>
                      <a:pt x="51" y="76"/>
                    </a:cubicBezTo>
                    <a:cubicBezTo>
                      <a:pt x="51" y="48"/>
                      <a:pt x="39" y="2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4" name="Freeform 507"/>
              <p:cNvSpPr>
                <a:spLocks/>
              </p:cNvSpPr>
              <p:nvPr/>
            </p:nvSpPr>
            <p:spPr bwMode="gray">
              <a:xfrm>
                <a:off x="624" y="3159"/>
                <a:ext cx="49" cy="157"/>
              </a:xfrm>
              <a:custGeom>
                <a:avLst/>
                <a:gdLst>
                  <a:gd name="T0" fmla="*/ 19 w 73"/>
                  <a:gd name="T1" fmla="*/ 4 h 236"/>
                  <a:gd name="T2" fmla="*/ 4 w 73"/>
                  <a:gd name="T3" fmla="*/ 5 h 236"/>
                  <a:gd name="T4" fmla="*/ 5 w 73"/>
                  <a:gd name="T5" fmla="*/ 20 h 236"/>
                  <a:gd name="T6" fmla="*/ 51 w 73"/>
                  <a:gd name="T7" fmla="*/ 119 h 236"/>
                  <a:gd name="T8" fmla="*/ 5 w 73"/>
                  <a:gd name="T9" fmla="*/ 217 h 236"/>
                  <a:gd name="T10" fmla="*/ 4 w 73"/>
                  <a:gd name="T11" fmla="*/ 232 h 236"/>
                  <a:gd name="T12" fmla="*/ 12 w 73"/>
                  <a:gd name="T13" fmla="*/ 236 h 236"/>
                  <a:gd name="T14" fmla="*/ 19 w 73"/>
                  <a:gd name="T15" fmla="*/ 234 h 236"/>
                  <a:gd name="T16" fmla="*/ 73 w 73"/>
                  <a:gd name="T17" fmla="*/ 119 h 236"/>
                  <a:gd name="T18" fmla="*/ 19 w 73"/>
                  <a:gd name="T19"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236">
                    <a:moveTo>
                      <a:pt x="19" y="4"/>
                    </a:moveTo>
                    <a:cubicBezTo>
                      <a:pt x="14" y="0"/>
                      <a:pt x="8" y="1"/>
                      <a:pt x="4" y="5"/>
                    </a:cubicBezTo>
                    <a:cubicBezTo>
                      <a:pt x="0" y="10"/>
                      <a:pt x="1" y="16"/>
                      <a:pt x="5" y="20"/>
                    </a:cubicBezTo>
                    <a:cubicBezTo>
                      <a:pt x="34" y="45"/>
                      <a:pt x="51" y="81"/>
                      <a:pt x="51" y="119"/>
                    </a:cubicBezTo>
                    <a:cubicBezTo>
                      <a:pt x="51" y="157"/>
                      <a:pt x="34" y="193"/>
                      <a:pt x="5" y="217"/>
                    </a:cubicBezTo>
                    <a:cubicBezTo>
                      <a:pt x="1" y="221"/>
                      <a:pt x="0" y="228"/>
                      <a:pt x="4" y="232"/>
                    </a:cubicBezTo>
                    <a:cubicBezTo>
                      <a:pt x="6" y="235"/>
                      <a:pt x="9" y="236"/>
                      <a:pt x="12" y="236"/>
                    </a:cubicBezTo>
                    <a:cubicBezTo>
                      <a:pt x="14" y="236"/>
                      <a:pt x="17" y="235"/>
                      <a:pt x="19" y="234"/>
                    </a:cubicBezTo>
                    <a:cubicBezTo>
                      <a:pt x="53" y="205"/>
                      <a:pt x="73" y="163"/>
                      <a:pt x="73" y="119"/>
                    </a:cubicBezTo>
                    <a:cubicBezTo>
                      <a:pt x="73" y="74"/>
                      <a:pt x="53" y="32"/>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65" name="Freeform 508"/>
              <p:cNvSpPr>
                <a:spLocks noEditPoints="1"/>
              </p:cNvSpPr>
              <p:nvPr/>
            </p:nvSpPr>
            <p:spPr bwMode="gray">
              <a:xfrm>
                <a:off x="396" y="3068"/>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53" name="テキスト ボックス 52"/>
            <p:cNvSpPr txBox="1"/>
            <p:nvPr/>
          </p:nvSpPr>
          <p:spPr>
            <a:xfrm>
              <a:off x="6978337" y="6526413"/>
              <a:ext cx="431806" cy="318924"/>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800" b="1" dirty="0" smtClean="0">
                  <a:solidFill>
                    <a:schemeClr val="accent4"/>
                  </a:solidFill>
                  <a:latin typeface="Meiryo UI" panose="020B0604030504040204" pitchFamily="50" charset="-128"/>
                  <a:ea typeface="Meiryo UI" panose="020B0604030504040204" pitchFamily="50" charset="-128"/>
                </a:rPr>
                <a:t>多言語</a:t>
              </a:r>
              <a:r>
                <a:rPr kumimoji="1" lang="en-US" altLang="ja-JP" sz="800" b="1" dirty="0" smtClean="0">
                  <a:solidFill>
                    <a:schemeClr val="accent4"/>
                  </a:solidFill>
                  <a:latin typeface="Meiryo UI" panose="020B0604030504040204" pitchFamily="50" charset="-128"/>
                  <a:ea typeface="Meiryo UI" panose="020B0604030504040204" pitchFamily="50" charset="-128"/>
                </a:rPr>
                <a:t/>
              </a:r>
              <a:br>
                <a:rPr kumimoji="1"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a:solidFill>
                    <a:schemeClr val="accent4"/>
                  </a:solidFill>
                  <a:latin typeface="Meiryo UI" panose="020B0604030504040204" pitchFamily="50" charset="-128"/>
                  <a:ea typeface="Meiryo UI" panose="020B0604030504040204" pitchFamily="50" charset="-128"/>
                </a:rPr>
                <a:t>サービス</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331957"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アプリ</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開発</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7652876" y="6526413"/>
              <a:ext cx="393386" cy="318924"/>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情報</a:t>
              </a:r>
              <a:r>
                <a:rPr lang="en-US" altLang="ja-JP" sz="800" b="1" dirty="0" smtClean="0">
                  <a:solidFill>
                    <a:schemeClr val="accent4"/>
                  </a:solidFill>
                  <a:latin typeface="Meiryo UI" panose="020B0604030504040204" pitchFamily="50" charset="-128"/>
                  <a:ea typeface="Meiryo UI" panose="020B0604030504040204" pitchFamily="50" charset="-128"/>
                </a:rPr>
                <a:t/>
              </a:r>
              <a:br>
                <a:rPr lang="en-US" altLang="ja-JP" sz="800" b="1" dirty="0" smtClean="0">
                  <a:solidFill>
                    <a:schemeClr val="accent4"/>
                  </a:solidFill>
                  <a:latin typeface="Meiryo UI" panose="020B0604030504040204" pitchFamily="50" charset="-128"/>
                  <a:ea typeface="Meiryo UI" panose="020B0604030504040204" pitchFamily="50" charset="-128"/>
                </a:rPr>
              </a:br>
              <a:r>
                <a:rPr lang="ja-JP" altLang="en-US" sz="800" b="1" dirty="0" smtClean="0">
                  <a:solidFill>
                    <a:schemeClr val="accent4"/>
                  </a:solidFill>
                  <a:latin typeface="Meiryo UI" panose="020B0604030504040204" pitchFamily="50" charset="-128"/>
                  <a:ea typeface="Meiryo UI" panose="020B0604030504040204" pitchFamily="50" charset="-128"/>
                </a:rPr>
                <a:t>発信</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7998352" y="6336866"/>
              <a:ext cx="290643" cy="195814"/>
            </a:xfrm>
            <a:prstGeom prst="rect">
              <a:avLst/>
            </a:prstGeom>
            <a:noFill/>
          </p:spPr>
          <p:txBody>
            <a:bodyPr wrap="square" lIns="36000" tIns="36000" rIns="36000" bIns="36000" rtlCol="0" anchor="ctr" anchorCtr="0">
              <a:spAutoFit/>
            </a:bodyPr>
            <a:lstStyle/>
            <a:p>
              <a:pPr>
                <a:spcBef>
                  <a:spcPts val="0"/>
                </a:spcBef>
                <a:buSzPct val="100000"/>
              </a:pPr>
              <a:r>
                <a:rPr lang="ja-JP" altLang="en-US" sz="800" b="1" dirty="0" smtClean="0">
                  <a:solidFill>
                    <a:schemeClr val="accent4"/>
                  </a:solidFill>
                  <a:latin typeface="Meiryo UI" panose="020B0604030504040204" pitchFamily="50" charset="-128"/>
                  <a:ea typeface="Meiryo UI" panose="020B0604030504040204" pitchFamily="50" charset="-128"/>
                </a:rPr>
                <a:t>・・・</a:t>
              </a:r>
              <a:endParaRPr kumimoji="1" lang="ja-JP" altLang="en-US" sz="800" b="1" dirty="0" smtClean="0">
                <a:solidFill>
                  <a:schemeClr val="accent4"/>
                </a:solidFill>
                <a:latin typeface="Meiryo UI" panose="020B0604030504040204" pitchFamily="50" charset="-128"/>
                <a:ea typeface="Meiryo UI" panose="020B0604030504040204" pitchFamily="50" charset="-128"/>
              </a:endParaRPr>
            </a:p>
          </p:txBody>
        </p:sp>
        <p:sp>
          <p:nvSpPr>
            <p:cNvPr id="58" name="角丸四角形 57"/>
            <p:cNvSpPr/>
            <p:nvPr/>
          </p:nvSpPr>
          <p:spPr bwMode="gray">
            <a:xfrm>
              <a:off x="6969175" y="6253184"/>
              <a:ext cx="1319820" cy="608056"/>
            </a:xfrm>
            <a:prstGeom prst="roundRect">
              <a:avLst>
                <a:gd name="adj" fmla="val 6672"/>
              </a:avLst>
            </a:prstGeom>
            <a:noFill/>
            <a:ln w="28575" algn="ctr">
              <a:solidFill>
                <a:srgbClr val="DA291C"/>
              </a:solidFill>
              <a:prstDash val="sysDot"/>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9" name="テキスト ボックス 58"/>
            <p:cNvSpPr txBox="1"/>
            <p:nvPr/>
          </p:nvSpPr>
          <p:spPr>
            <a:xfrm rot="20451856">
              <a:off x="6635991" y="6081693"/>
              <a:ext cx="432589" cy="211203"/>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900" b="1" dirty="0" smtClean="0">
                  <a:solidFill>
                    <a:srgbClr val="DA291C"/>
                  </a:solidFill>
                  <a:latin typeface="Meiryo UI" panose="020B0604030504040204" pitchFamily="50" charset="-128"/>
                  <a:ea typeface="Meiryo UI" panose="020B0604030504040204" pitchFamily="50" charset="-128"/>
                </a:rPr>
                <a:t>New</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7042525" y="6859326"/>
              <a:ext cx="1173120"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b="1" u="sng" dirty="0">
                  <a:latin typeface="Meiryo UI" panose="020B0604030504040204" pitchFamily="50" charset="-128"/>
                  <a:ea typeface="Meiryo UI" panose="020B0604030504040204" pitchFamily="50" charset="-128"/>
                </a:rPr>
                <a:t>新</a:t>
              </a:r>
              <a:r>
                <a:rPr lang="ja-JP" altLang="en-US" sz="900" b="1" u="sng" dirty="0" smtClean="0">
                  <a:latin typeface="Meiryo UI" panose="020B0604030504040204" pitchFamily="50" charset="-128"/>
                  <a:ea typeface="Meiryo UI" panose="020B0604030504040204" pitchFamily="50" charset="-128"/>
                </a:rPr>
                <a:t>たな雇用の</a:t>
              </a:r>
              <a:r>
                <a:rPr lang="ja-JP" altLang="en-US" sz="900" b="1" u="sng" dirty="0">
                  <a:latin typeface="Meiryo UI" panose="020B0604030504040204" pitchFamily="50" charset="-128"/>
                  <a:ea typeface="Meiryo UI" panose="020B0604030504040204" pitchFamily="50" charset="-128"/>
                </a:rPr>
                <a:t>創出</a:t>
              </a:r>
              <a:endParaRPr kumimoji="1" lang="ja-JP" altLang="en-US" sz="900" b="1" u="sng" dirty="0" smtClean="0">
                <a:latin typeface="Meiryo UI" panose="020B0604030504040204" pitchFamily="50" charset="-128"/>
                <a:ea typeface="Meiryo UI" panose="020B0604030504040204" pitchFamily="50" charset="-128"/>
              </a:endParaRPr>
            </a:p>
          </p:txBody>
        </p:sp>
      </p:grpSp>
      <p:sp>
        <p:nvSpPr>
          <p:cNvPr id="90" name="正方形/長方形 89"/>
          <p:cNvSpPr>
            <a:spLocks noChangeAspect="1"/>
          </p:cNvSpPr>
          <p:nvPr/>
        </p:nvSpPr>
        <p:spPr bwMode="gray">
          <a:xfrm>
            <a:off x="1164578" y="3678865"/>
            <a:ext cx="5148000" cy="590107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来訪者の増加に伴うビジネスチャンスの拡大</a:t>
            </a:r>
            <a:endParaRPr lang="en-US" altLang="ja-JP" sz="1000" u="sng" dirty="0" smtClean="0"/>
          </a:p>
          <a:p>
            <a:pPr marL="182563"/>
            <a:r>
              <a:rPr lang="ja-JP" altLang="en-US" sz="1000" dirty="0" smtClean="0"/>
              <a:t>・　来訪者の増加に伴う大幅な需要の増加により、宿泊・飲食・運輸業など観光産業を</a:t>
            </a:r>
            <a:endParaRPr lang="en-US" altLang="ja-JP" sz="1000" dirty="0" smtClean="0"/>
          </a:p>
          <a:p>
            <a:pPr marL="182563">
              <a:spcAft>
                <a:spcPts val="300"/>
              </a:spcAft>
            </a:pPr>
            <a:r>
              <a:rPr lang="ja-JP" altLang="en-US" sz="1000" dirty="0"/>
              <a:t>　</a:t>
            </a:r>
            <a:r>
              <a:rPr lang="ja-JP" altLang="en-US" sz="1000" dirty="0" smtClean="0"/>
              <a:t>　はじめ、様々な分野でビジネスが拡大する</a:t>
            </a:r>
            <a:endParaRPr lang="en-US" altLang="ja-JP" sz="1000" dirty="0" smtClean="0"/>
          </a:p>
          <a:p>
            <a:pPr marL="182563"/>
            <a:r>
              <a:rPr lang="ja-JP" altLang="en-US" sz="1000" dirty="0" smtClean="0"/>
              <a:t>・　既存産業においても、観光需要に視点を向けることにより、ＭＩＣＥ関連のサプライヤー</a:t>
            </a:r>
            <a:endParaRPr lang="en-US" altLang="ja-JP" sz="1000" dirty="0" smtClean="0"/>
          </a:p>
          <a:p>
            <a:pPr marL="182563"/>
            <a:r>
              <a:rPr lang="ja-JP" altLang="en-US" sz="1000" dirty="0"/>
              <a:t>　</a:t>
            </a:r>
            <a:r>
              <a:rPr lang="ja-JP" altLang="en-US" sz="1000" dirty="0" smtClean="0"/>
              <a:t>　など新たなビジネスチャンスが生まれる</a:t>
            </a:r>
            <a:endParaRPr lang="en-US" altLang="ja-JP" sz="1000" dirty="0"/>
          </a:p>
          <a:p>
            <a:endParaRPr lang="en-US" altLang="ja-JP" sz="1000" dirty="0" smtClean="0"/>
          </a:p>
          <a:p>
            <a:endParaRPr lang="en-US" altLang="ja-JP" sz="1000" dirty="0" smtClean="0"/>
          </a:p>
          <a:p>
            <a:endParaRPr lang="en-US" altLang="ja-JP" sz="1000" dirty="0" smtClean="0"/>
          </a:p>
          <a:p>
            <a:endParaRPr lang="en-US" altLang="ja-JP" sz="1000" dirty="0" smtClean="0"/>
          </a:p>
          <a:p>
            <a:endParaRPr lang="en-US" altLang="ja-JP" sz="1000" dirty="0"/>
          </a:p>
          <a:p>
            <a:endParaRPr lang="en-US" altLang="ja-JP" sz="1000" dirty="0" smtClean="0"/>
          </a:p>
          <a:p>
            <a:endParaRPr lang="en-US" altLang="ja-JP" sz="1000" dirty="0"/>
          </a:p>
          <a:p>
            <a:endParaRPr lang="en-US" altLang="ja-JP" sz="1000" dirty="0" smtClean="0"/>
          </a:p>
          <a:p>
            <a:endParaRPr lang="en-US" altLang="ja-JP" sz="1000" dirty="0" smtClean="0"/>
          </a:p>
          <a:p>
            <a:pPr marL="171450" indent="-171450">
              <a:spcAft>
                <a:spcPts val="300"/>
              </a:spcAft>
              <a:buFont typeface="Wingdings" panose="05000000000000000000" pitchFamily="2" charset="2"/>
              <a:buChar char="Ø"/>
            </a:pPr>
            <a:r>
              <a:rPr lang="ja-JP" altLang="en-US" sz="1000" u="sng" dirty="0" smtClean="0">
                <a:latin typeface="+mn-ea"/>
              </a:rPr>
              <a:t>地元企業を中心とした大きな波及効果の創出</a:t>
            </a:r>
            <a:endParaRPr lang="en-US" altLang="ja-JP" sz="1000" u="sng" dirty="0">
              <a:latin typeface="+mn-ea"/>
            </a:endParaRPr>
          </a:p>
          <a:p>
            <a:pPr marL="182563">
              <a:spcAft>
                <a:spcPts val="300"/>
              </a:spcAft>
            </a:pPr>
            <a:r>
              <a:rPr lang="ja-JP" altLang="en-US" sz="1000" dirty="0" smtClean="0">
                <a:latin typeface="+mn-ea"/>
              </a:rPr>
              <a:t>・　</a:t>
            </a:r>
            <a:r>
              <a:rPr lang="ja-JP" altLang="en-US" sz="1000" dirty="0">
                <a:latin typeface="+mn-ea"/>
              </a:rPr>
              <a:t>ＩＲ</a:t>
            </a:r>
            <a:r>
              <a:rPr lang="ja-JP" altLang="en-US" sz="1000" dirty="0" smtClean="0">
                <a:latin typeface="+mn-ea"/>
              </a:rPr>
              <a:t>事業者による地元企業からの継続的</a:t>
            </a:r>
            <a:r>
              <a:rPr lang="ja-JP" altLang="en-US" sz="1000" dirty="0" smtClean="0"/>
              <a:t>かつ大規模な調達が想定される</a:t>
            </a:r>
            <a:endParaRPr lang="en-US" altLang="ja-JP" sz="1000" dirty="0" smtClean="0"/>
          </a:p>
          <a:p>
            <a:pPr marL="182563"/>
            <a:r>
              <a:rPr lang="ja-JP" altLang="en-US" sz="1000" dirty="0" smtClean="0"/>
              <a:t>・　ＩＲ事業者によるビジネスマッチング機会の提供など、様々な形による地域経済の活性化</a:t>
            </a:r>
            <a:endParaRPr lang="en-US" altLang="ja-JP" sz="1000" dirty="0" smtClean="0"/>
          </a:p>
          <a:p>
            <a:pPr marL="182563"/>
            <a:r>
              <a:rPr lang="ja-JP" altLang="en-US" sz="1000" dirty="0"/>
              <a:t>　</a:t>
            </a:r>
            <a:r>
              <a:rPr lang="ja-JP" altLang="en-US" sz="1000" dirty="0" smtClean="0"/>
              <a:t>　が期待される</a:t>
            </a:r>
            <a:endParaRPr lang="en-US" altLang="ja-JP" sz="1000" dirty="0" smtClean="0"/>
          </a:p>
          <a:p>
            <a:pPr marL="354013" indent="-171450">
              <a:buFont typeface="Arial" panose="020B0604020202020204" pitchFamily="34" charset="0"/>
              <a:buChar char="•"/>
            </a:pPr>
            <a:endParaRPr lang="en-US" altLang="ja-JP" sz="1000" dirty="0" smtClean="0"/>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r>
              <a:rPr lang="ja-JP" altLang="en-US" sz="1000" dirty="0">
                <a:solidFill>
                  <a:prstClr val="black"/>
                </a:solidFill>
              </a:rPr>
              <a:t>　</a:t>
            </a:r>
            <a:r>
              <a:rPr lang="ja-JP" altLang="en-US" sz="1000" dirty="0" smtClean="0">
                <a:solidFill>
                  <a:prstClr val="black"/>
                </a:solidFill>
              </a:rPr>
              <a:t>　</a:t>
            </a:r>
            <a:endParaRPr lang="en-US" altLang="ja-JP" sz="1000" dirty="0">
              <a:solidFill>
                <a:prstClr val="black"/>
              </a:solidFill>
            </a:endParaRPr>
          </a:p>
          <a:p>
            <a:pPr marL="171450"/>
            <a:endParaRPr lang="en-US" altLang="ja-JP" sz="1000" dirty="0" smtClean="0">
              <a:solidFill>
                <a:prstClr val="black"/>
              </a:solidFill>
            </a:endParaRPr>
          </a:p>
          <a:p>
            <a:pPr marL="171450"/>
            <a:endParaRPr lang="en-US" altLang="ja-JP" sz="1000" dirty="0" smtClean="0">
              <a:solidFill>
                <a:prstClr val="black"/>
              </a:solidFill>
            </a:endParaRPr>
          </a:p>
        </p:txBody>
      </p:sp>
      <p:grpSp>
        <p:nvGrpSpPr>
          <p:cNvPr id="95" name="グループ化 94"/>
          <p:cNvGrpSpPr>
            <a:grpSpLocks noChangeAspect="1"/>
          </p:cNvGrpSpPr>
          <p:nvPr/>
        </p:nvGrpSpPr>
        <p:grpSpPr>
          <a:xfrm>
            <a:off x="1611565" y="4821526"/>
            <a:ext cx="2136684" cy="1144000"/>
            <a:chOff x="4214277" y="1669260"/>
            <a:chExt cx="2179235" cy="1121405"/>
          </a:xfrm>
        </p:grpSpPr>
        <p:sp>
          <p:nvSpPr>
            <p:cNvPr id="97" name="Freeform 324"/>
            <p:cNvSpPr>
              <a:spLocks noEditPoints="1"/>
            </p:cNvSpPr>
            <p:nvPr/>
          </p:nvSpPr>
          <p:spPr bwMode="gray">
            <a:xfrm>
              <a:off x="4403565" y="2222289"/>
              <a:ext cx="165176" cy="224471"/>
            </a:xfrm>
            <a:custGeom>
              <a:avLst/>
              <a:gdLst>
                <a:gd name="T0" fmla="*/ 90 w 235"/>
                <a:gd name="T1" fmla="*/ 215 h 320"/>
                <a:gd name="T2" fmla="*/ 107 w 235"/>
                <a:gd name="T3" fmla="*/ 224 h 320"/>
                <a:gd name="T4" fmla="*/ 96 w 235"/>
                <a:gd name="T5" fmla="*/ 234 h 320"/>
                <a:gd name="T6" fmla="*/ 92 w 235"/>
                <a:gd name="T7" fmla="*/ 276 h 320"/>
                <a:gd name="T8" fmla="*/ 106 w 235"/>
                <a:gd name="T9" fmla="*/ 270 h 320"/>
                <a:gd name="T10" fmla="*/ 92 w 235"/>
                <a:gd name="T11" fmla="*/ 257 h 320"/>
                <a:gd name="T12" fmla="*/ 87 w 235"/>
                <a:gd name="T13" fmla="*/ 270 h 320"/>
                <a:gd name="T14" fmla="*/ 58 w 235"/>
                <a:gd name="T15" fmla="*/ 233 h 320"/>
                <a:gd name="T16" fmla="*/ 61 w 235"/>
                <a:gd name="T17" fmla="*/ 216 h 320"/>
                <a:gd name="T18" fmla="*/ 44 w 235"/>
                <a:gd name="T19" fmla="*/ 228 h 320"/>
                <a:gd name="T20" fmla="*/ 63 w 235"/>
                <a:gd name="T21" fmla="*/ 185 h 320"/>
                <a:gd name="T22" fmla="*/ 58 w 235"/>
                <a:gd name="T23" fmla="*/ 171 h 320"/>
                <a:gd name="T24" fmla="*/ 43 w 235"/>
                <a:gd name="T25" fmla="*/ 181 h 320"/>
                <a:gd name="T26" fmla="*/ 96 w 235"/>
                <a:gd name="T27" fmla="*/ 192 h 320"/>
                <a:gd name="T28" fmla="*/ 106 w 235"/>
                <a:gd name="T29" fmla="*/ 177 h 320"/>
                <a:gd name="T30" fmla="*/ 86 w 235"/>
                <a:gd name="T31" fmla="*/ 181 h 320"/>
                <a:gd name="T32" fmla="*/ 92 w 235"/>
                <a:gd name="T33" fmla="*/ 148 h 320"/>
                <a:gd name="T34" fmla="*/ 107 w 235"/>
                <a:gd name="T35" fmla="*/ 138 h 320"/>
                <a:gd name="T36" fmla="*/ 98 w 235"/>
                <a:gd name="T37" fmla="*/ 128 h 320"/>
                <a:gd name="T38" fmla="*/ 87 w 235"/>
                <a:gd name="T39" fmla="*/ 142 h 320"/>
                <a:gd name="T40" fmla="*/ 58 w 235"/>
                <a:gd name="T41" fmla="*/ 148 h 320"/>
                <a:gd name="T42" fmla="*/ 61 w 235"/>
                <a:gd name="T43" fmla="*/ 131 h 320"/>
                <a:gd name="T44" fmla="*/ 52 w 235"/>
                <a:gd name="T45" fmla="*/ 128 h 320"/>
                <a:gd name="T46" fmla="*/ 43 w 235"/>
                <a:gd name="T47" fmla="*/ 138 h 320"/>
                <a:gd name="T48" fmla="*/ 54 w 235"/>
                <a:gd name="T49" fmla="*/ 106 h 320"/>
                <a:gd name="T50" fmla="*/ 61 w 235"/>
                <a:gd name="T51" fmla="*/ 88 h 320"/>
                <a:gd name="T52" fmla="*/ 48 w 235"/>
                <a:gd name="T53" fmla="*/ 87 h 320"/>
                <a:gd name="T54" fmla="*/ 46 w 235"/>
                <a:gd name="T55" fmla="*/ 103 h 320"/>
                <a:gd name="T56" fmla="*/ 100 w 235"/>
                <a:gd name="T57" fmla="*/ 105 h 320"/>
                <a:gd name="T58" fmla="*/ 104 w 235"/>
                <a:gd name="T59" fmla="*/ 88 h 320"/>
                <a:gd name="T60" fmla="*/ 86 w 235"/>
                <a:gd name="T61" fmla="*/ 96 h 320"/>
                <a:gd name="T62" fmla="*/ 100 w 235"/>
                <a:gd name="T63" fmla="*/ 63 h 320"/>
                <a:gd name="T64" fmla="*/ 106 w 235"/>
                <a:gd name="T65" fmla="*/ 49 h 320"/>
                <a:gd name="T66" fmla="*/ 87 w 235"/>
                <a:gd name="T67" fmla="*/ 49 h 320"/>
                <a:gd name="T68" fmla="*/ 50 w 235"/>
                <a:gd name="T69" fmla="*/ 63 h 320"/>
                <a:gd name="T70" fmla="*/ 63 w 235"/>
                <a:gd name="T71" fmla="*/ 49 h 320"/>
                <a:gd name="T72" fmla="*/ 43 w 235"/>
                <a:gd name="T73" fmla="*/ 53 h 320"/>
                <a:gd name="T74" fmla="*/ 182 w 235"/>
                <a:gd name="T75" fmla="*/ 234 h 320"/>
                <a:gd name="T76" fmla="*/ 191 w 235"/>
                <a:gd name="T77" fmla="*/ 220 h 320"/>
                <a:gd name="T78" fmla="*/ 184 w 235"/>
                <a:gd name="T79" fmla="*/ 213 h 320"/>
                <a:gd name="T80" fmla="*/ 174 w 235"/>
                <a:gd name="T81" fmla="*/ 216 h 320"/>
                <a:gd name="T82" fmla="*/ 174 w 235"/>
                <a:gd name="T83" fmla="*/ 231 h 320"/>
                <a:gd name="T84" fmla="*/ 186 w 235"/>
                <a:gd name="T85" fmla="*/ 191 h 320"/>
                <a:gd name="T86" fmla="*/ 191 w 235"/>
                <a:gd name="T87" fmla="*/ 177 h 320"/>
                <a:gd name="T88" fmla="*/ 174 w 235"/>
                <a:gd name="T89" fmla="*/ 173 h 320"/>
                <a:gd name="T90" fmla="*/ 174 w 235"/>
                <a:gd name="T91" fmla="*/ 189 h 320"/>
                <a:gd name="T92" fmla="*/ 186 w 235"/>
                <a:gd name="T93" fmla="*/ 148 h 320"/>
                <a:gd name="T94" fmla="*/ 189 w 235"/>
                <a:gd name="T95" fmla="*/ 131 h 320"/>
                <a:gd name="T96" fmla="*/ 174 w 235"/>
                <a:gd name="T97" fmla="*/ 131 h 320"/>
                <a:gd name="T98" fmla="*/ 235 w 235"/>
                <a:gd name="T99" fmla="*/ 96 h 320"/>
                <a:gd name="T100" fmla="*/ 0 w 235"/>
                <a:gd name="T101" fmla="*/ 309 h 320"/>
                <a:gd name="T102" fmla="*/ 150 w 235"/>
                <a:gd name="T103" fmla="*/ 10 h 320"/>
                <a:gd name="T104" fmla="*/ 22 w 235"/>
                <a:gd name="T105" fmla="*/ 298 h 320"/>
                <a:gd name="T106" fmla="*/ 64 w 235"/>
                <a:gd name="T107" fmla="*/ 266 h 320"/>
                <a:gd name="T108" fmla="*/ 22 w 235"/>
                <a:gd name="T109" fmla="*/ 21 h 320"/>
                <a:gd name="T110" fmla="*/ 150 w 235"/>
                <a:gd name="T111" fmla="*/ 298 h 320"/>
                <a:gd name="T112" fmla="*/ 192 w 235"/>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320">
                  <a:moveTo>
                    <a:pt x="87" y="228"/>
                  </a:moveTo>
                  <a:cubicBezTo>
                    <a:pt x="86" y="226"/>
                    <a:pt x="86" y="225"/>
                    <a:pt x="86" y="224"/>
                  </a:cubicBezTo>
                  <a:cubicBezTo>
                    <a:pt x="86" y="221"/>
                    <a:pt x="87" y="218"/>
                    <a:pt x="89" y="216"/>
                  </a:cubicBezTo>
                  <a:cubicBezTo>
                    <a:pt x="89" y="216"/>
                    <a:pt x="90" y="215"/>
                    <a:pt x="90" y="215"/>
                  </a:cubicBezTo>
                  <a:cubicBezTo>
                    <a:pt x="91" y="214"/>
                    <a:pt x="92" y="214"/>
                    <a:pt x="92" y="214"/>
                  </a:cubicBezTo>
                  <a:cubicBezTo>
                    <a:pt x="93" y="214"/>
                    <a:pt x="94" y="213"/>
                    <a:pt x="94" y="213"/>
                  </a:cubicBezTo>
                  <a:cubicBezTo>
                    <a:pt x="98" y="212"/>
                    <a:pt x="101" y="214"/>
                    <a:pt x="104" y="216"/>
                  </a:cubicBezTo>
                  <a:cubicBezTo>
                    <a:pt x="106" y="218"/>
                    <a:pt x="107" y="221"/>
                    <a:pt x="107" y="224"/>
                  </a:cubicBezTo>
                  <a:cubicBezTo>
                    <a:pt x="107" y="225"/>
                    <a:pt x="107" y="226"/>
                    <a:pt x="106" y="228"/>
                  </a:cubicBezTo>
                  <a:cubicBezTo>
                    <a:pt x="106" y="229"/>
                    <a:pt x="105" y="230"/>
                    <a:pt x="104" y="231"/>
                  </a:cubicBezTo>
                  <a:cubicBezTo>
                    <a:pt x="103" y="232"/>
                    <a:pt x="102" y="233"/>
                    <a:pt x="100" y="233"/>
                  </a:cubicBezTo>
                  <a:cubicBezTo>
                    <a:pt x="99" y="234"/>
                    <a:pt x="98" y="234"/>
                    <a:pt x="96" y="234"/>
                  </a:cubicBezTo>
                  <a:cubicBezTo>
                    <a:pt x="93" y="234"/>
                    <a:pt x="91" y="233"/>
                    <a:pt x="89" y="231"/>
                  </a:cubicBezTo>
                  <a:cubicBezTo>
                    <a:pt x="88" y="230"/>
                    <a:pt x="87" y="229"/>
                    <a:pt x="87" y="228"/>
                  </a:cubicBezTo>
                  <a:close/>
                  <a:moveTo>
                    <a:pt x="89" y="274"/>
                  </a:moveTo>
                  <a:cubicBezTo>
                    <a:pt x="90" y="275"/>
                    <a:pt x="91" y="276"/>
                    <a:pt x="92" y="276"/>
                  </a:cubicBezTo>
                  <a:cubicBezTo>
                    <a:pt x="94" y="277"/>
                    <a:pt x="95" y="277"/>
                    <a:pt x="96" y="277"/>
                  </a:cubicBezTo>
                  <a:cubicBezTo>
                    <a:pt x="98" y="277"/>
                    <a:pt x="99" y="277"/>
                    <a:pt x="100" y="276"/>
                  </a:cubicBezTo>
                  <a:cubicBezTo>
                    <a:pt x="102" y="276"/>
                    <a:pt x="103" y="275"/>
                    <a:pt x="104" y="274"/>
                  </a:cubicBezTo>
                  <a:cubicBezTo>
                    <a:pt x="105" y="273"/>
                    <a:pt x="106" y="272"/>
                    <a:pt x="106" y="270"/>
                  </a:cubicBezTo>
                  <a:cubicBezTo>
                    <a:pt x="107" y="269"/>
                    <a:pt x="107" y="268"/>
                    <a:pt x="107" y="266"/>
                  </a:cubicBezTo>
                  <a:cubicBezTo>
                    <a:pt x="107" y="265"/>
                    <a:pt x="107" y="264"/>
                    <a:pt x="106" y="262"/>
                  </a:cubicBezTo>
                  <a:cubicBezTo>
                    <a:pt x="106" y="261"/>
                    <a:pt x="105" y="260"/>
                    <a:pt x="104" y="259"/>
                  </a:cubicBezTo>
                  <a:cubicBezTo>
                    <a:pt x="101" y="256"/>
                    <a:pt x="96" y="255"/>
                    <a:pt x="92" y="257"/>
                  </a:cubicBezTo>
                  <a:cubicBezTo>
                    <a:pt x="91" y="257"/>
                    <a:pt x="90" y="258"/>
                    <a:pt x="89" y="259"/>
                  </a:cubicBezTo>
                  <a:cubicBezTo>
                    <a:pt x="88" y="260"/>
                    <a:pt x="87" y="261"/>
                    <a:pt x="87" y="262"/>
                  </a:cubicBezTo>
                  <a:cubicBezTo>
                    <a:pt x="86" y="264"/>
                    <a:pt x="86" y="265"/>
                    <a:pt x="86" y="266"/>
                  </a:cubicBezTo>
                  <a:cubicBezTo>
                    <a:pt x="86" y="268"/>
                    <a:pt x="86" y="269"/>
                    <a:pt x="87" y="270"/>
                  </a:cubicBezTo>
                  <a:cubicBezTo>
                    <a:pt x="87" y="272"/>
                    <a:pt x="88" y="273"/>
                    <a:pt x="89" y="274"/>
                  </a:cubicBezTo>
                  <a:close/>
                  <a:moveTo>
                    <a:pt x="46" y="231"/>
                  </a:moveTo>
                  <a:cubicBezTo>
                    <a:pt x="48" y="233"/>
                    <a:pt x="51" y="234"/>
                    <a:pt x="54" y="234"/>
                  </a:cubicBezTo>
                  <a:cubicBezTo>
                    <a:pt x="55" y="234"/>
                    <a:pt x="56" y="234"/>
                    <a:pt x="58" y="233"/>
                  </a:cubicBezTo>
                  <a:cubicBezTo>
                    <a:pt x="59" y="233"/>
                    <a:pt x="60" y="232"/>
                    <a:pt x="61" y="231"/>
                  </a:cubicBezTo>
                  <a:cubicBezTo>
                    <a:pt x="62" y="230"/>
                    <a:pt x="63" y="229"/>
                    <a:pt x="63" y="228"/>
                  </a:cubicBezTo>
                  <a:cubicBezTo>
                    <a:pt x="64" y="226"/>
                    <a:pt x="64" y="225"/>
                    <a:pt x="64" y="224"/>
                  </a:cubicBezTo>
                  <a:cubicBezTo>
                    <a:pt x="64" y="221"/>
                    <a:pt x="63" y="218"/>
                    <a:pt x="61" y="216"/>
                  </a:cubicBezTo>
                  <a:cubicBezTo>
                    <a:pt x="60" y="215"/>
                    <a:pt x="59" y="214"/>
                    <a:pt x="58" y="214"/>
                  </a:cubicBezTo>
                  <a:cubicBezTo>
                    <a:pt x="54" y="212"/>
                    <a:pt x="49" y="213"/>
                    <a:pt x="46" y="216"/>
                  </a:cubicBezTo>
                  <a:cubicBezTo>
                    <a:pt x="44" y="218"/>
                    <a:pt x="43" y="221"/>
                    <a:pt x="43" y="224"/>
                  </a:cubicBezTo>
                  <a:cubicBezTo>
                    <a:pt x="43" y="225"/>
                    <a:pt x="43" y="226"/>
                    <a:pt x="44" y="228"/>
                  </a:cubicBezTo>
                  <a:cubicBezTo>
                    <a:pt x="44" y="229"/>
                    <a:pt x="45" y="230"/>
                    <a:pt x="46" y="231"/>
                  </a:cubicBezTo>
                  <a:close/>
                  <a:moveTo>
                    <a:pt x="54" y="192"/>
                  </a:moveTo>
                  <a:cubicBezTo>
                    <a:pt x="57" y="192"/>
                    <a:pt x="59" y="191"/>
                    <a:pt x="61" y="189"/>
                  </a:cubicBezTo>
                  <a:cubicBezTo>
                    <a:pt x="62" y="188"/>
                    <a:pt x="63" y="186"/>
                    <a:pt x="63" y="185"/>
                  </a:cubicBezTo>
                  <a:cubicBezTo>
                    <a:pt x="64" y="184"/>
                    <a:pt x="64" y="182"/>
                    <a:pt x="64" y="181"/>
                  </a:cubicBezTo>
                  <a:cubicBezTo>
                    <a:pt x="64" y="180"/>
                    <a:pt x="64" y="178"/>
                    <a:pt x="63" y="177"/>
                  </a:cubicBezTo>
                  <a:cubicBezTo>
                    <a:pt x="63" y="176"/>
                    <a:pt x="62" y="174"/>
                    <a:pt x="61" y="173"/>
                  </a:cubicBezTo>
                  <a:cubicBezTo>
                    <a:pt x="60" y="172"/>
                    <a:pt x="59" y="172"/>
                    <a:pt x="58" y="171"/>
                  </a:cubicBezTo>
                  <a:cubicBezTo>
                    <a:pt x="55" y="170"/>
                    <a:pt x="52" y="170"/>
                    <a:pt x="50" y="171"/>
                  </a:cubicBezTo>
                  <a:cubicBezTo>
                    <a:pt x="48" y="172"/>
                    <a:pt x="47" y="172"/>
                    <a:pt x="46" y="173"/>
                  </a:cubicBezTo>
                  <a:cubicBezTo>
                    <a:pt x="45" y="174"/>
                    <a:pt x="44" y="176"/>
                    <a:pt x="44" y="177"/>
                  </a:cubicBezTo>
                  <a:cubicBezTo>
                    <a:pt x="43" y="178"/>
                    <a:pt x="43" y="180"/>
                    <a:pt x="43" y="181"/>
                  </a:cubicBezTo>
                  <a:cubicBezTo>
                    <a:pt x="43" y="184"/>
                    <a:pt x="44" y="187"/>
                    <a:pt x="46" y="189"/>
                  </a:cubicBezTo>
                  <a:cubicBezTo>
                    <a:pt x="48" y="191"/>
                    <a:pt x="51" y="192"/>
                    <a:pt x="54" y="192"/>
                  </a:cubicBezTo>
                  <a:close/>
                  <a:moveTo>
                    <a:pt x="92" y="191"/>
                  </a:moveTo>
                  <a:cubicBezTo>
                    <a:pt x="94" y="191"/>
                    <a:pt x="95" y="192"/>
                    <a:pt x="96" y="192"/>
                  </a:cubicBezTo>
                  <a:cubicBezTo>
                    <a:pt x="99" y="192"/>
                    <a:pt x="102" y="191"/>
                    <a:pt x="104" y="189"/>
                  </a:cubicBezTo>
                  <a:cubicBezTo>
                    <a:pt x="105" y="188"/>
                    <a:pt x="106" y="186"/>
                    <a:pt x="106" y="185"/>
                  </a:cubicBezTo>
                  <a:cubicBezTo>
                    <a:pt x="107" y="184"/>
                    <a:pt x="107" y="182"/>
                    <a:pt x="107" y="181"/>
                  </a:cubicBezTo>
                  <a:cubicBezTo>
                    <a:pt x="107" y="180"/>
                    <a:pt x="107" y="178"/>
                    <a:pt x="106" y="177"/>
                  </a:cubicBezTo>
                  <a:cubicBezTo>
                    <a:pt x="106" y="176"/>
                    <a:pt x="105" y="174"/>
                    <a:pt x="104" y="173"/>
                  </a:cubicBezTo>
                  <a:cubicBezTo>
                    <a:pt x="100" y="169"/>
                    <a:pt x="93" y="169"/>
                    <a:pt x="89" y="173"/>
                  </a:cubicBezTo>
                  <a:cubicBezTo>
                    <a:pt x="88" y="174"/>
                    <a:pt x="87" y="176"/>
                    <a:pt x="87" y="177"/>
                  </a:cubicBezTo>
                  <a:cubicBezTo>
                    <a:pt x="86" y="178"/>
                    <a:pt x="86" y="180"/>
                    <a:pt x="86" y="181"/>
                  </a:cubicBezTo>
                  <a:cubicBezTo>
                    <a:pt x="86" y="184"/>
                    <a:pt x="87" y="187"/>
                    <a:pt x="89" y="189"/>
                  </a:cubicBezTo>
                  <a:cubicBezTo>
                    <a:pt x="90" y="190"/>
                    <a:pt x="91" y="190"/>
                    <a:pt x="92" y="191"/>
                  </a:cubicBezTo>
                  <a:close/>
                  <a:moveTo>
                    <a:pt x="89" y="146"/>
                  </a:moveTo>
                  <a:cubicBezTo>
                    <a:pt x="90" y="147"/>
                    <a:pt x="91" y="148"/>
                    <a:pt x="92" y="148"/>
                  </a:cubicBezTo>
                  <a:cubicBezTo>
                    <a:pt x="94" y="149"/>
                    <a:pt x="95" y="149"/>
                    <a:pt x="96" y="149"/>
                  </a:cubicBezTo>
                  <a:cubicBezTo>
                    <a:pt x="98" y="149"/>
                    <a:pt x="99" y="149"/>
                    <a:pt x="100" y="148"/>
                  </a:cubicBezTo>
                  <a:cubicBezTo>
                    <a:pt x="102" y="148"/>
                    <a:pt x="103" y="147"/>
                    <a:pt x="104" y="146"/>
                  </a:cubicBezTo>
                  <a:cubicBezTo>
                    <a:pt x="106" y="144"/>
                    <a:pt x="107" y="141"/>
                    <a:pt x="107" y="138"/>
                  </a:cubicBezTo>
                  <a:cubicBezTo>
                    <a:pt x="107" y="136"/>
                    <a:pt x="106" y="133"/>
                    <a:pt x="104" y="131"/>
                  </a:cubicBezTo>
                  <a:cubicBezTo>
                    <a:pt x="103" y="130"/>
                    <a:pt x="103" y="130"/>
                    <a:pt x="102" y="129"/>
                  </a:cubicBezTo>
                  <a:cubicBezTo>
                    <a:pt x="102" y="129"/>
                    <a:pt x="101" y="129"/>
                    <a:pt x="100" y="129"/>
                  </a:cubicBezTo>
                  <a:cubicBezTo>
                    <a:pt x="100" y="128"/>
                    <a:pt x="99" y="128"/>
                    <a:pt x="98" y="128"/>
                  </a:cubicBezTo>
                  <a:cubicBezTo>
                    <a:pt x="96" y="127"/>
                    <a:pt x="94" y="128"/>
                    <a:pt x="92" y="129"/>
                  </a:cubicBezTo>
                  <a:cubicBezTo>
                    <a:pt x="91" y="129"/>
                    <a:pt x="90" y="130"/>
                    <a:pt x="89" y="131"/>
                  </a:cubicBezTo>
                  <a:cubicBezTo>
                    <a:pt x="87" y="133"/>
                    <a:pt x="86" y="136"/>
                    <a:pt x="86" y="138"/>
                  </a:cubicBezTo>
                  <a:cubicBezTo>
                    <a:pt x="86" y="140"/>
                    <a:pt x="86" y="141"/>
                    <a:pt x="87" y="142"/>
                  </a:cubicBezTo>
                  <a:cubicBezTo>
                    <a:pt x="87" y="144"/>
                    <a:pt x="88" y="145"/>
                    <a:pt x="89" y="146"/>
                  </a:cubicBezTo>
                  <a:close/>
                  <a:moveTo>
                    <a:pt x="50" y="148"/>
                  </a:moveTo>
                  <a:cubicBezTo>
                    <a:pt x="51" y="149"/>
                    <a:pt x="52" y="149"/>
                    <a:pt x="54" y="149"/>
                  </a:cubicBezTo>
                  <a:cubicBezTo>
                    <a:pt x="55" y="149"/>
                    <a:pt x="56" y="149"/>
                    <a:pt x="58" y="148"/>
                  </a:cubicBezTo>
                  <a:cubicBezTo>
                    <a:pt x="59" y="148"/>
                    <a:pt x="60" y="147"/>
                    <a:pt x="61" y="146"/>
                  </a:cubicBezTo>
                  <a:cubicBezTo>
                    <a:pt x="62" y="145"/>
                    <a:pt x="63" y="144"/>
                    <a:pt x="63" y="142"/>
                  </a:cubicBezTo>
                  <a:cubicBezTo>
                    <a:pt x="64" y="141"/>
                    <a:pt x="64" y="140"/>
                    <a:pt x="64" y="138"/>
                  </a:cubicBezTo>
                  <a:cubicBezTo>
                    <a:pt x="64" y="136"/>
                    <a:pt x="63" y="133"/>
                    <a:pt x="61" y="131"/>
                  </a:cubicBezTo>
                  <a:cubicBezTo>
                    <a:pt x="61" y="130"/>
                    <a:pt x="60" y="130"/>
                    <a:pt x="60" y="129"/>
                  </a:cubicBezTo>
                  <a:cubicBezTo>
                    <a:pt x="59" y="129"/>
                    <a:pt x="58" y="129"/>
                    <a:pt x="58" y="129"/>
                  </a:cubicBezTo>
                  <a:cubicBezTo>
                    <a:pt x="57" y="128"/>
                    <a:pt x="56" y="128"/>
                    <a:pt x="56" y="128"/>
                  </a:cubicBezTo>
                  <a:cubicBezTo>
                    <a:pt x="54" y="128"/>
                    <a:pt x="53" y="128"/>
                    <a:pt x="52" y="128"/>
                  </a:cubicBezTo>
                  <a:cubicBezTo>
                    <a:pt x="51" y="128"/>
                    <a:pt x="50" y="128"/>
                    <a:pt x="50" y="129"/>
                  </a:cubicBezTo>
                  <a:cubicBezTo>
                    <a:pt x="49" y="129"/>
                    <a:pt x="48" y="129"/>
                    <a:pt x="48" y="129"/>
                  </a:cubicBezTo>
                  <a:cubicBezTo>
                    <a:pt x="47" y="130"/>
                    <a:pt x="47" y="130"/>
                    <a:pt x="46" y="131"/>
                  </a:cubicBezTo>
                  <a:cubicBezTo>
                    <a:pt x="44" y="133"/>
                    <a:pt x="43" y="136"/>
                    <a:pt x="43" y="138"/>
                  </a:cubicBezTo>
                  <a:cubicBezTo>
                    <a:pt x="43" y="141"/>
                    <a:pt x="44" y="144"/>
                    <a:pt x="46" y="146"/>
                  </a:cubicBezTo>
                  <a:cubicBezTo>
                    <a:pt x="47" y="147"/>
                    <a:pt x="48" y="148"/>
                    <a:pt x="50" y="148"/>
                  </a:cubicBezTo>
                  <a:close/>
                  <a:moveTo>
                    <a:pt x="50" y="105"/>
                  </a:moveTo>
                  <a:cubicBezTo>
                    <a:pt x="51" y="106"/>
                    <a:pt x="52" y="106"/>
                    <a:pt x="54" y="106"/>
                  </a:cubicBezTo>
                  <a:cubicBezTo>
                    <a:pt x="57" y="106"/>
                    <a:pt x="59" y="105"/>
                    <a:pt x="61" y="103"/>
                  </a:cubicBezTo>
                  <a:cubicBezTo>
                    <a:pt x="63" y="101"/>
                    <a:pt x="64" y="99"/>
                    <a:pt x="64" y="96"/>
                  </a:cubicBezTo>
                  <a:cubicBezTo>
                    <a:pt x="64" y="94"/>
                    <a:pt x="64" y="93"/>
                    <a:pt x="63" y="92"/>
                  </a:cubicBezTo>
                  <a:cubicBezTo>
                    <a:pt x="63" y="90"/>
                    <a:pt x="62" y="89"/>
                    <a:pt x="61" y="88"/>
                  </a:cubicBezTo>
                  <a:cubicBezTo>
                    <a:pt x="60" y="87"/>
                    <a:pt x="59" y="86"/>
                    <a:pt x="58" y="86"/>
                  </a:cubicBezTo>
                  <a:cubicBezTo>
                    <a:pt x="56" y="85"/>
                    <a:pt x="54" y="85"/>
                    <a:pt x="52" y="85"/>
                  </a:cubicBezTo>
                  <a:cubicBezTo>
                    <a:pt x="51" y="85"/>
                    <a:pt x="50" y="86"/>
                    <a:pt x="50" y="86"/>
                  </a:cubicBezTo>
                  <a:cubicBezTo>
                    <a:pt x="49" y="86"/>
                    <a:pt x="48" y="86"/>
                    <a:pt x="48" y="87"/>
                  </a:cubicBezTo>
                  <a:cubicBezTo>
                    <a:pt x="47" y="87"/>
                    <a:pt x="47" y="88"/>
                    <a:pt x="46" y="88"/>
                  </a:cubicBezTo>
                  <a:cubicBezTo>
                    <a:pt x="45" y="89"/>
                    <a:pt x="44" y="90"/>
                    <a:pt x="44" y="92"/>
                  </a:cubicBezTo>
                  <a:cubicBezTo>
                    <a:pt x="43" y="93"/>
                    <a:pt x="43" y="94"/>
                    <a:pt x="43" y="96"/>
                  </a:cubicBezTo>
                  <a:cubicBezTo>
                    <a:pt x="43" y="99"/>
                    <a:pt x="44" y="101"/>
                    <a:pt x="46" y="103"/>
                  </a:cubicBezTo>
                  <a:cubicBezTo>
                    <a:pt x="47" y="104"/>
                    <a:pt x="48" y="105"/>
                    <a:pt x="50" y="105"/>
                  </a:cubicBezTo>
                  <a:close/>
                  <a:moveTo>
                    <a:pt x="92" y="105"/>
                  </a:moveTo>
                  <a:cubicBezTo>
                    <a:pt x="94" y="106"/>
                    <a:pt x="95" y="106"/>
                    <a:pt x="96" y="106"/>
                  </a:cubicBezTo>
                  <a:cubicBezTo>
                    <a:pt x="98" y="106"/>
                    <a:pt x="99" y="106"/>
                    <a:pt x="100" y="105"/>
                  </a:cubicBezTo>
                  <a:cubicBezTo>
                    <a:pt x="102" y="105"/>
                    <a:pt x="103" y="104"/>
                    <a:pt x="104" y="103"/>
                  </a:cubicBezTo>
                  <a:cubicBezTo>
                    <a:pt x="106" y="101"/>
                    <a:pt x="107" y="99"/>
                    <a:pt x="107" y="96"/>
                  </a:cubicBezTo>
                  <a:cubicBezTo>
                    <a:pt x="107" y="94"/>
                    <a:pt x="107" y="93"/>
                    <a:pt x="106" y="92"/>
                  </a:cubicBezTo>
                  <a:cubicBezTo>
                    <a:pt x="106" y="90"/>
                    <a:pt x="105" y="89"/>
                    <a:pt x="104" y="88"/>
                  </a:cubicBezTo>
                  <a:cubicBezTo>
                    <a:pt x="101" y="85"/>
                    <a:pt x="96" y="84"/>
                    <a:pt x="92" y="86"/>
                  </a:cubicBezTo>
                  <a:cubicBezTo>
                    <a:pt x="91" y="86"/>
                    <a:pt x="90" y="87"/>
                    <a:pt x="89" y="88"/>
                  </a:cubicBezTo>
                  <a:cubicBezTo>
                    <a:pt x="88" y="89"/>
                    <a:pt x="87" y="90"/>
                    <a:pt x="87" y="92"/>
                  </a:cubicBezTo>
                  <a:cubicBezTo>
                    <a:pt x="86" y="93"/>
                    <a:pt x="86" y="94"/>
                    <a:pt x="86" y="96"/>
                  </a:cubicBezTo>
                  <a:cubicBezTo>
                    <a:pt x="86" y="99"/>
                    <a:pt x="87" y="101"/>
                    <a:pt x="89" y="103"/>
                  </a:cubicBezTo>
                  <a:cubicBezTo>
                    <a:pt x="90" y="104"/>
                    <a:pt x="91" y="105"/>
                    <a:pt x="92" y="105"/>
                  </a:cubicBezTo>
                  <a:close/>
                  <a:moveTo>
                    <a:pt x="96" y="64"/>
                  </a:moveTo>
                  <a:cubicBezTo>
                    <a:pt x="98" y="64"/>
                    <a:pt x="99" y="63"/>
                    <a:pt x="100" y="63"/>
                  </a:cubicBezTo>
                  <a:cubicBezTo>
                    <a:pt x="102" y="62"/>
                    <a:pt x="103" y="62"/>
                    <a:pt x="104" y="61"/>
                  </a:cubicBezTo>
                  <a:cubicBezTo>
                    <a:pt x="105" y="59"/>
                    <a:pt x="106" y="58"/>
                    <a:pt x="106" y="57"/>
                  </a:cubicBezTo>
                  <a:cubicBezTo>
                    <a:pt x="107" y="56"/>
                    <a:pt x="107" y="54"/>
                    <a:pt x="107" y="53"/>
                  </a:cubicBezTo>
                  <a:cubicBezTo>
                    <a:pt x="107" y="52"/>
                    <a:pt x="107" y="50"/>
                    <a:pt x="106" y="49"/>
                  </a:cubicBezTo>
                  <a:cubicBezTo>
                    <a:pt x="106" y="48"/>
                    <a:pt x="105" y="46"/>
                    <a:pt x="104" y="45"/>
                  </a:cubicBezTo>
                  <a:cubicBezTo>
                    <a:pt x="103" y="44"/>
                    <a:pt x="102" y="44"/>
                    <a:pt x="100" y="43"/>
                  </a:cubicBezTo>
                  <a:cubicBezTo>
                    <a:pt x="97" y="41"/>
                    <a:pt x="92" y="42"/>
                    <a:pt x="89" y="45"/>
                  </a:cubicBezTo>
                  <a:cubicBezTo>
                    <a:pt x="88" y="46"/>
                    <a:pt x="87" y="48"/>
                    <a:pt x="87" y="49"/>
                  </a:cubicBezTo>
                  <a:cubicBezTo>
                    <a:pt x="86" y="50"/>
                    <a:pt x="86" y="52"/>
                    <a:pt x="86" y="53"/>
                  </a:cubicBezTo>
                  <a:cubicBezTo>
                    <a:pt x="86" y="56"/>
                    <a:pt x="87" y="59"/>
                    <a:pt x="89" y="61"/>
                  </a:cubicBezTo>
                  <a:cubicBezTo>
                    <a:pt x="91" y="63"/>
                    <a:pt x="93" y="64"/>
                    <a:pt x="96" y="64"/>
                  </a:cubicBezTo>
                  <a:close/>
                  <a:moveTo>
                    <a:pt x="50" y="63"/>
                  </a:moveTo>
                  <a:cubicBezTo>
                    <a:pt x="51" y="63"/>
                    <a:pt x="52" y="64"/>
                    <a:pt x="54" y="64"/>
                  </a:cubicBezTo>
                  <a:cubicBezTo>
                    <a:pt x="57" y="64"/>
                    <a:pt x="59" y="63"/>
                    <a:pt x="61" y="61"/>
                  </a:cubicBezTo>
                  <a:cubicBezTo>
                    <a:pt x="63" y="59"/>
                    <a:pt x="64" y="56"/>
                    <a:pt x="64" y="53"/>
                  </a:cubicBezTo>
                  <a:cubicBezTo>
                    <a:pt x="64" y="52"/>
                    <a:pt x="64" y="50"/>
                    <a:pt x="63" y="49"/>
                  </a:cubicBezTo>
                  <a:cubicBezTo>
                    <a:pt x="63" y="48"/>
                    <a:pt x="62" y="46"/>
                    <a:pt x="61" y="45"/>
                  </a:cubicBezTo>
                  <a:cubicBezTo>
                    <a:pt x="57" y="41"/>
                    <a:pt x="50" y="41"/>
                    <a:pt x="46" y="45"/>
                  </a:cubicBezTo>
                  <a:cubicBezTo>
                    <a:pt x="45" y="46"/>
                    <a:pt x="44" y="48"/>
                    <a:pt x="44" y="49"/>
                  </a:cubicBezTo>
                  <a:cubicBezTo>
                    <a:pt x="43" y="50"/>
                    <a:pt x="43" y="52"/>
                    <a:pt x="43" y="53"/>
                  </a:cubicBezTo>
                  <a:cubicBezTo>
                    <a:pt x="43" y="56"/>
                    <a:pt x="44" y="59"/>
                    <a:pt x="46" y="61"/>
                  </a:cubicBezTo>
                  <a:cubicBezTo>
                    <a:pt x="47" y="62"/>
                    <a:pt x="48" y="62"/>
                    <a:pt x="50" y="63"/>
                  </a:cubicBezTo>
                  <a:close/>
                  <a:moveTo>
                    <a:pt x="174" y="231"/>
                  </a:moveTo>
                  <a:cubicBezTo>
                    <a:pt x="176" y="233"/>
                    <a:pt x="179" y="234"/>
                    <a:pt x="182" y="234"/>
                  </a:cubicBezTo>
                  <a:cubicBezTo>
                    <a:pt x="184" y="234"/>
                    <a:pt x="187" y="233"/>
                    <a:pt x="189" y="231"/>
                  </a:cubicBezTo>
                  <a:cubicBezTo>
                    <a:pt x="190" y="230"/>
                    <a:pt x="191" y="229"/>
                    <a:pt x="191" y="228"/>
                  </a:cubicBezTo>
                  <a:cubicBezTo>
                    <a:pt x="192" y="226"/>
                    <a:pt x="192" y="225"/>
                    <a:pt x="192" y="224"/>
                  </a:cubicBezTo>
                  <a:cubicBezTo>
                    <a:pt x="192" y="222"/>
                    <a:pt x="192" y="221"/>
                    <a:pt x="191" y="220"/>
                  </a:cubicBezTo>
                  <a:cubicBezTo>
                    <a:pt x="191" y="218"/>
                    <a:pt x="190" y="217"/>
                    <a:pt x="189" y="216"/>
                  </a:cubicBezTo>
                  <a:cubicBezTo>
                    <a:pt x="189" y="216"/>
                    <a:pt x="188" y="215"/>
                    <a:pt x="188" y="215"/>
                  </a:cubicBezTo>
                  <a:cubicBezTo>
                    <a:pt x="187" y="214"/>
                    <a:pt x="186" y="214"/>
                    <a:pt x="186" y="214"/>
                  </a:cubicBezTo>
                  <a:cubicBezTo>
                    <a:pt x="185" y="214"/>
                    <a:pt x="184" y="213"/>
                    <a:pt x="184" y="213"/>
                  </a:cubicBezTo>
                  <a:cubicBezTo>
                    <a:pt x="182" y="213"/>
                    <a:pt x="181" y="213"/>
                    <a:pt x="180" y="213"/>
                  </a:cubicBezTo>
                  <a:cubicBezTo>
                    <a:pt x="179" y="213"/>
                    <a:pt x="178" y="214"/>
                    <a:pt x="178" y="214"/>
                  </a:cubicBezTo>
                  <a:cubicBezTo>
                    <a:pt x="177" y="214"/>
                    <a:pt x="176" y="214"/>
                    <a:pt x="176" y="215"/>
                  </a:cubicBezTo>
                  <a:cubicBezTo>
                    <a:pt x="175" y="215"/>
                    <a:pt x="175" y="216"/>
                    <a:pt x="174" y="216"/>
                  </a:cubicBezTo>
                  <a:cubicBezTo>
                    <a:pt x="173" y="217"/>
                    <a:pt x="172" y="218"/>
                    <a:pt x="172" y="220"/>
                  </a:cubicBezTo>
                  <a:cubicBezTo>
                    <a:pt x="171" y="221"/>
                    <a:pt x="171" y="222"/>
                    <a:pt x="171" y="224"/>
                  </a:cubicBezTo>
                  <a:cubicBezTo>
                    <a:pt x="171" y="225"/>
                    <a:pt x="171" y="226"/>
                    <a:pt x="172" y="228"/>
                  </a:cubicBezTo>
                  <a:cubicBezTo>
                    <a:pt x="172" y="229"/>
                    <a:pt x="173" y="230"/>
                    <a:pt x="174" y="231"/>
                  </a:cubicBezTo>
                  <a:close/>
                  <a:moveTo>
                    <a:pt x="174" y="189"/>
                  </a:moveTo>
                  <a:cubicBezTo>
                    <a:pt x="175" y="190"/>
                    <a:pt x="176" y="190"/>
                    <a:pt x="178" y="191"/>
                  </a:cubicBezTo>
                  <a:cubicBezTo>
                    <a:pt x="179" y="191"/>
                    <a:pt x="180" y="192"/>
                    <a:pt x="182" y="192"/>
                  </a:cubicBezTo>
                  <a:cubicBezTo>
                    <a:pt x="183" y="192"/>
                    <a:pt x="184" y="191"/>
                    <a:pt x="186" y="191"/>
                  </a:cubicBezTo>
                  <a:cubicBezTo>
                    <a:pt x="187" y="190"/>
                    <a:pt x="188" y="190"/>
                    <a:pt x="189" y="189"/>
                  </a:cubicBezTo>
                  <a:cubicBezTo>
                    <a:pt x="190" y="188"/>
                    <a:pt x="191" y="186"/>
                    <a:pt x="191" y="185"/>
                  </a:cubicBezTo>
                  <a:cubicBezTo>
                    <a:pt x="192" y="184"/>
                    <a:pt x="192" y="182"/>
                    <a:pt x="192" y="181"/>
                  </a:cubicBezTo>
                  <a:cubicBezTo>
                    <a:pt x="192" y="180"/>
                    <a:pt x="192" y="178"/>
                    <a:pt x="191" y="177"/>
                  </a:cubicBezTo>
                  <a:cubicBezTo>
                    <a:pt x="191" y="176"/>
                    <a:pt x="190" y="174"/>
                    <a:pt x="189" y="173"/>
                  </a:cubicBezTo>
                  <a:cubicBezTo>
                    <a:pt x="188" y="172"/>
                    <a:pt x="187" y="172"/>
                    <a:pt x="186" y="171"/>
                  </a:cubicBezTo>
                  <a:cubicBezTo>
                    <a:pt x="183" y="170"/>
                    <a:pt x="180" y="170"/>
                    <a:pt x="178" y="171"/>
                  </a:cubicBezTo>
                  <a:cubicBezTo>
                    <a:pt x="176" y="172"/>
                    <a:pt x="175" y="172"/>
                    <a:pt x="174" y="173"/>
                  </a:cubicBezTo>
                  <a:cubicBezTo>
                    <a:pt x="173" y="174"/>
                    <a:pt x="172" y="176"/>
                    <a:pt x="172" y="177"/>
                  </a:cubicBezTo>
                  <a:cubicBezTo>
                    <a:pt x="171" y="178"/>
                    <a:pt x="171" y="180"/>
                    <a:pt x="171" y="181"/>
                  </a:cubicBezTo>
                  <a:cubicBezTo>
                    <a:pt x="171" y="182"/>
                    <a:pt x="171" y="184"/>
                    <a:pt x="172" y="185"/>
                  </a:cubicBezTo>
                  <a:cubicBezTo>
                    <a:pt x="172" y="186"/>
                    <a:pt x="173" y="188"/>
                    <a:pt x="174" y="189"/>
                  </a:cubicBezTo>
                  <a:close/>
                  <a:moveTo>
                    <a:pt x="174" y="146"/>
                  </a:moveTo>
                  <a:cubicBezTo>
                    <a:pt x="175" y="147"/>
                    <a:pt x="176" y="148"/>
                    <a:pt x="178" y="148"/>
                  </a:cubicBezTo>
                  <a:cubicBezTo>
                    <a:pt x="179" y="149"/>
                    <a:pt x="180" y="149"/>
                    <a:pt x="182" y="149"/>
                  </a:cubicBezTo>
                  <a:cubicBezTo>
                    <a:pt x="183" y="149"/>
                    <a:pt x="184" y="149"/>
                    <a:pt x="186" y="148"/>
                  </a:cubicBezTo>
                  <a:cubicBezTo>
                    <a:pt x="187" y="148"/>
                    <a:pt x="188" y="147"/>
                    <a:pt x="189" y="146"/>
                  </a:cubicBezTo>
                  <a:cubicBezTo>
                    <a:pt x="190" y="145"/>
                    <a:pt x="191" y="144"/>
                    <a:pt x="191" y="142"/>
                  </a:cubicBezTo>
                  <a:cubicBezTo>
                    <a:pt x="192" y="141"/>
                    <a:pt x="192" y="140"/>
                    <a:pt x="192" y="138"/>
                  </a:cubicBezTo>
                  <a:cubicBezTo>
                    <a:pt x="192" y="136"/>
                    <a:pt x="191" y="133"/>
                    <a:pt x="189" y="131"/>
                  </a:cubicBezTo>
                  <a:cubicBezTo>
                    <a:pt x="187" y="128"/>
                    <a:pt x="183" y="127"/>
                    <a:pt x="180" y="128"/>
                  </a:cubicBezTo>
                  <a:cubicBezTo>
                    <a:pt x="179" y="128"/>
                    <a:pt x="178" y="128"/>
                    <a:pt x="178" y="129"/>
                  </a:cubicBezTo>
                  <a:cubicBezTo>
                    <a:pt x="177" y="129"/>
                    <a:pt x="176" y="129"/>
                    <a:pt x="176" y="129"/>
                  </a:cubicBezTo>
                  <a:cubicBezTo>
                    <a:pt x="175" y="130"/>
                    <a:pt x="175" y="130"/>
                    <a:pt x="174" y="131"/>
                  </a:cubicBezTo>
                  <a:cubicBezTo>
                    <a:pt x="172" y="133"/>
                    <a:pt x="171" y="136"/>
                    <a:pt x="171" y="138"/>
                  </a:cubicBezTo>
                  <a:cubicBezTo>
                    <a:pt x="171" y="140"/>
                    <a:pt x="171" y="141"/>
                    <a:pt x="172" y="142"/>
                  </a:cubicBezTo>
                  <a:cubicBezTo>
                    <a:pt x="172" y="144"/>
                    <a:pt x="173" y="145"/>
                    <a:pt x="174" y="146"/>
                  </a:cubicBezTo>
                  <a:close/>
                  <a:moveTo>
                    <a:pt x="235" y="96"/>
                  </a:moveTo>
                  <a:cubicBezTo>
                    <a:pt x="235" y="309"/>
                    <a:pt x="235" y="309"/>
                    <a:pt x="235" y="309"/>
                  </a:cubicBezTo>
                  <a:cubicBezTo>
                    <a:pt x="235" y="315"/>
                    <a:pt x="230" y="320"/>
                    <a:pt x="224" y="320"/>
                  </a:cubicBezTo>
                  <a:cubicBezTo>
                    <a:pt x="11" y="320"/>
                    <a:pt x="11" y="320"/>
                    <a:pt x="11" y="320"/>
                  </a:cubicBezTo>
                  <a:cubicBezTo>
                    <a:pt x="5" y="320"/>
                    <a:pt x="0" y="315"/>
                    <a:pt x="0" y="309"/>
                  </a:cubicBezTo>
                  <a:cubicBezTo>
                    <a:pt x="0" y="10"/>
                    <a:pt x="0" y="10"/>
                    <a:pt x="0" y="10"/>
                  </a:cubicBezTo>
                  <a:cubicBezTo>
                    <a:pt x="0" y="4"/>
                    <a:pt x="5" y="0"/>
                    <a:pt x="11" y="0"/>
                  </a:cubicBezTo>
                  <a:cubicBezTo>
                    <a:pt x="139" y="0"/>
                    <a:pt x="139" y="0"/>
                    <a:pt x="139" y="0"/>
                  </a:cubicBezTo>
                  <a:cubicBezTo>
                    <a:pt x="145" y="0"/>
                    <a:pt x="150" y="4"/>
                    <a:pt x="150" y="10"/>
                  </a:cubicBezTo>
                  <a:cubicBezTo>
                    <a:pt x="150" y="85"/>
                    <a:pt x="150" y="85"/>
                    <a:pt x="150" y="85"/>
                  </a:cubicBezTo>
                  <a:cubicBezTo>
                    <a:pt x="224" y="85"/>
                    <a:pt x="224" y="85"/>
                    <a:pt x="224" y="85"/>
                  </a:cubicBezTo>
                  <a:cubicBezTo>
                    <a:pt x="230" y="85"/>
                    <a:pt x="235" y="90"/>
                    <a:pt x="235" y="96"/>
                  </a:cubicBezTo>
                  <a:close/>
                  <a:moveTo>
                    <a:pt x="22" y="298"/>
                  </a:moveTo>
                  <a:cubicBezTo>
                    <a:pt x="43" y="298"/>
                    <a:pt x="43" y="298"/>
                    <a:pt x="43" y="298"/>
                  </a:cubicBezTo>
                  <a:cubicBezTo>
                    <a:pt x="43" y="266"/>
                    <a:pt x="43" y="266"/>
                    <a:pt x="43" y="266"/>
                  </a:cubicBezTo>
                  <a:cubicBezTo>
                    <a:pt x="43" y="260"/>
                    <a:pt x="48" y="256"/>
                    <a:pt x="54" y="256"/>
                  </a:cubicBezTo>
                  <a:cubicBezTo>
                    <a:pt x="60" y="256"/>
                    <a:pt x="64" y="260"/>
                    <a:pt x="64" y="266"/>
                  </a:cubicBezTo>
                  <a:cubicBezTo>
                    <a:pt x="64" y="298"/>
                    <a:pt x="64" y="298"/>
                    <a:pt x="64" y="298"/>
                  </a:cubicBezTo>
                  <a:cubicBezTo>
                    <a:pt x="128" y="298"/>
                    <a:pt x="128" y="298"/>
                    <a:pt x="128" y="298"/>
                  </a:cubicBezTo>
                  <a:cubicBezTo>
                    <a:pt x="128" y="21"/>
                    <a:pt x="128" y="21"/>
                    <a:pt x="128" y="21"/>
                  </a:cubicBezTo>
                  <a:cubicBezTo>
                    <a:pt x="22" y="21"/>
                    <a:pt x="22" y="21"/>
                    <a:pt x="22" y="21"/>
                  </a:cubicBezTo>
                  <a:lnTo>
                    <a:pt x="22" y="298"/>
                  </a:lnTo>
                  <a:close/>
                  <a:moveTo>
                    <a:pt x="214" y="106"/>
                  </a:moveTo>
                  <a:cubicBezTo>
                    <a:pt x="150" y="106"/>
                    <a:pt x="150" y="106"/>
                    <a:pt x="150" y="106"/>
                  </a:cubicBezTo>
                  <a:cubicBezTo>
                    <a:pt x="150" y="298"/>
                    <a:pt x="150" y="298"/>
                    <a:pt x="150" y="298"/>
                  </a:cubicBezTo>
                  <a:cubicBezTo>
                    <a:pt x="171" y="298"/>
                    <a:pt x="171" y="298"/>
                    <a:pt x="171" y="298"/>
                  </a:cubicBezTo>
                  <a:cubicBezTo>
                    <a:pt x="171" y="266"/>
                    <a:pt x="171" y="266"/>
                    <a:pt x="171" y="266"/>
                  </a:cubicBezTo>
                  <a:cubicBezTo>
                    <a:pt x="171" y="260"/>
                    <a:pt x="176" y="256"/>
                    <a:pt x="182" y="256"/>
                  </a:cubicBezTo>
                  <a:cubicBezTo>
                    <a:pt x="188" y="256"/>
                    <a:pt x="192" y="260"/>
                    <a:pt x="192" y="266"/>
                  </a:cubicBezTo>
                  <a:cubicBezTo>
                    <a:pt x="192" y="298"/>
                    <a:pt x="192" y="298"/>
                    <a:pt x="192" y="298"/>
                  </a:cubicBezTo>
                  <a:cubicBezTo>
                    <a:pt x="214" y="298"/>
                    <a:pt x="214" y="298"/>
                    <a:pt x="214" y="298"/>
                  </a:cubicBezTo>
                  <a:lnTo>
                    <a:pt x="214" y="10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98" name="テキスト ボックス 97"/>
            <p:cNvSpPr txBox="1"/>
            <p:nvPr/>
          </p:nvSpPr>
          <p:spPr>
            <a:xfrm>
              <a:off x="4334623" y="2442875"/>
              <a:ext cx="354056" cy="180426"/>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Hotel</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4513105" y="2123253"/>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Service</a:t>
              </a:r>
              <a:endParaRPr kumimoji="1" lang="ja-JP" altLang="en-US" sz="700" b="1" dirty="0" smtClean="0">
                <a:solidFill>
                  <a:schemeClr val="accent4"/>
                </a:solidFill>
                <a:latin typeface="Meiryo UI" panose="020B0604030504040204" pitchFamily="50" charset="-128"/>
                <a:ea typeface="Meiryo UI" panose="020B0604030504040204" pitchFamily="50" charset="-128"/>
              </a:endParaRPr>
            </a:p>
          </p:txBody>
        </p:sp>
        <p:sp>
          <p:nvSpPr>
            <p:cNvPr id="100" name="テキスト ボックス 99"/>
            <p:cNvSpPr txBox="1"/>
            <p:nvPr/>
          </p:nvSpPr>
          <p:spPr>
            <a:xfrm>
              <a:off x="4650271" y="2499695"/>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Travel</a:t>
              </a:r>
            </a:p>
          </p:txBody>
        </p:sp>
        <p:sp>
          <p:nvSpPr>
            <p:cNvPr id="101" name="Freeform 307"/>
            <p:cNvSpPr>
              <a:spLocks noEditPoints="1"/>
            </p:cNvSpPr>
            <p:nvPr/>
          </p:nvSpPr>
          <p:spPr bwMode="gray">
            <a:xfrm>
              <a:off x="4860778" y="2299909"/>
              <a:ext cx="119647" cy="226588"/>
            </a:xfrm>
            <a:custGeom>
              <a:avLst/>
              <a:gdLst>
                <a:gd name="T0" fmla="*/ 160 w 171"/>
                <a:gd name="T1" fmla="*/ 88 h 323"/>
                <a:gd name="T2" fmla="*/ 128 w 171"/>
                <a:gd name="T3" fmla="*/ 88 h 323"/>
                <a:gd name="T4" fmla="*/ 128 w 171"/>
                <a:gd name="T5" fmla="*/ 35 h 323"/>
                <a:gd name="T6" fmla="*/ 128 w 171"/>
                <a:gd name="T7" fmla="*/ 35 h 323"/>
                <a:gd name="T8" fmla="*/ 138 w 171"/>
                <a:gd name="T9" fmla="*/ 27 h 323"/>
                <a:gd name="T10" fmla="*/ 132 w 171"/>
                <a:gd name="T11" fmla="*/ 12 h 323"/>
                <a:gd name="T12" fmla="*/ 39 w 171"/>
                <a:gd name="T13" fmla="*/ 12 h 323"/>
                <a:gd name="T14" fmla="*/ 33 w 171"/>
                <a:gd name="T15" fmla="*/ 25 h 323"/>
                <a:gd name="T16" fmla="*/ 43 w 171"/>
                <a:gd name="T17" fmla="*/ 32 h 323"/>
                <a:gd name="T18" fmla="*/ 43 w 171"/>
                <a:gd name="T19" fmla="*/ 88 h 323"/>
                <a:gd name="T20" fmla="*/ 11 w 171"/>
                <a:gd name="T21" fmla="*/ 88 h 323"/>
                <a:gd name="T22" fmla="*/ 0 w 171"/>
                <a:gd name="T23" fmla="*/ 99 h 323"/>
                <a:gd name="T24" fmla="*/ 0 w 171"/>
                <a:gd name="T25" fmla="*/ 291 h 323"/>
                <a:gd name="T26" fmla="*/ 11 w 171"/>
                <a:gd name="T27" fmla="*/ 301 h 323"/>
                <a:gd name="T28" fmla="*/ 22 w 171"/>
                <a:gd name="T29" fmla="*/ 301 h 323"/>
                <a:gd name="T30" fmla="*/ 22 w 171"/>
                <a:gd name="T31" fmla="*/ 312 h 323"/>
                <a:gd name="T32" fmla="*/ 32 w 171"/>
                <a:gd name="T33" fmla="*/ 323 h 323"/>
                <a:gd name="T34" fmla="*/ 43 w 171"/>
                <a:gd name="T35" fmla="*/ 312 h 323"/>
                <a:gd name="T36" fmla="*/ 43 w 171"/>
                <a:gd name="T37" fmla="*/ 301 h 323"/>
                <a:gd name="T38" fmla="*/ 128 w 171"/>
                <a:gd name="T39" fmla="*/ 301 h 323"/>
                <a:gd name="T40" fmla="*/ 128 w 171"/>
                <a:gd name="T41" fmla="*/ 312 h 323"/>
                <a:gd name="T42" fmla="*/ 139 w 171"/>
                <a:gd name="T43" fmla="*/ 323 h 323"/>
                <a:gd name="T44" fmla="*/ 150 w 171"/>
                <a:gd name="T45" fmla="*/ 312 h 323"/>
                <a:gd name="T46" fmla="*/ 150 w 171"/>
                <a:gd name="T47" fmla="*/ 301 h 323"/>
                <a:gd name="T48" fmla="*/ 160 w 171"/>
                <a:gd name="T49" fmla="*/ 301 h 323"/>
                <a:gd name="T50" fmla="*/ 171 w 171"/>
                <a:gd name="T51" fmla="*/ 291 h 323"/>
                <a:gd name="T52" fmla="*/ 171 w 171"/>
                <a:gd name="T53" fmla="*/ 99 h 323"/>
                <a:gd name="T54" fmla="*/ 160 w 171"/>
                <a:gd name="T55" fmla="*/ 88 h 323"/>
                <a:gd name="T56" fmla="*/ 64 w 171"/>
                <a:gd name="T57" fmla="*/ 26 h 323"/>
                <a:gd name="T58" fmla="*/ 107 w 171"/>
                <a:gd name="T59" fmla="*/ 26 h 323"/>
                <a:gd name="T60" fmla="*/ 107 w 171"/>
                <a:gd name="T61" fmla="*/ 88 h 323"/>
                <a:gd name="T62" fmla="*/ 64 w 171"/>
                <a:gd name="T63" fmla="*/ 88 h 323"/>
                <a:gd name="T64" fmla="*/ 64 w 171"/>
                <a:gd name="T65" fmla="*/ 26 h 323"/>
                <a:gd name="T66" fmla="*/ 150 w 171"/>
                <a:gd name="T67" fmla="*/ 280 h 323"/>
                <a:gd name="T68" fmla="*/ 22 w 171"/>
                <a:gd name="T69" fmla="*/ 280 h 323"/>
                <a:gd name="T70" fmla="*/ 22 w 171"/>
                <a:gd name="T71" fmla="*/ 109 h 323"/>
                <a:gd name="T72" fmla="*/ 150 w 171"/>
                <a:gd name="T73" fmla="*/ 109 h 323"/>
                <a:gd name="T74" fmla="*/ 150 w 171"/>
                <a:gd name="T75" fmla="*/ 280 h 323"/>
                <a:gd name="T76" fmla="*/ 118 w 171"/>
                <a:gd name="T77" fmla="*/ 131 h 323"/>
                <a:gd name="T78" fmla="*/ 128 w 171"/>
                <a:gd name="T79" fmla="*/ 141 h 323"/>
                <a:gd name="T80" fmla="*/ 118 w 171"/>
                <a:gd name="T81" fmla="*/ 152 h 323"/>
                <a:gd name="T82" fmla="*/ 54 w 171"/>
                <a:gd name="T83" fmla="*/ 152 h 323"/>
                <a:gd name="T84" fmla="*/ 43 w 171"/>
                <a:gd name="T85" fmla="*/ 141 h 323"/>
                <a:gd name="T86" fmla="*/ 54 w 171"/>
                <a:gd name="T87" fmla="*/ 131 h 323"/>
                <a:gd name="T88" fmla="*/ 118 w 171"/>
                <a:gd name="T89" fmla="*/ 131 h 323"/>
                <a:gd name="T90" fmla="*/ 128 w 171"/>
                <a:gd name="T91" fmla="*/ 248 h 323"/>
                <a:gd name="T92" fmla="*/ 118 w 171"/>
                <a:gd name="T93" fmla="*/ 259 h 323"/>
                <a:gd name="T94" fmla="*/ 54 w 171"/>
                <a:gd name="T95" fmla="*/ 259 h 323"/>
                <a:gd name="T96" fmla="*/ 43 w 171"/>
                <a:gd name="T97" fmla="*/ 248 h 323"/>
                <a:gd name="T98" fmla="*/ 54 w 171"/>
                <a:gd name="T99" fmla="*/ 237 h 323"/>
                <a:gd name="T100" fmla="*/ 118 w 171"/>
                <a:gd name="T101" fmla="*/ 237 h 323"/>
                <a:gd name="T102" fmla="*/ 128 w 171"/>
                <a:gd name="T103" fmla="*/ 24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323">
                  <a:moveTo>
                    <a:pt x="160" y="88"/>
                  </a:moveTo>
                  <a:cubicBezTo>
                    <a:pt x="128" y="88"/>
                    <a:pt x="128" y="88"/>
                    <a:pt x="128" y="88"/>
                  </a:cubicBezTo>
                  <a:cubicBezTo>
                    <a:pt x="128" y="35"/>
                    <a:pt x="128" y="35"/>
                    <a:pt x="128" y="35"/>
                  </a:cubicBezTo>
                  <a:cubicBezTo>
                    <a:pt x="128" y="35"/>
                    <a:pt x="128" y="35"/>
                    <a:pt x="128" y="35"/>
                  </a:cubicBezTo>
                  <a:cubicBezTo>
                    <a:pt x="133" y="35"/>
                    <a:pt x="137" y="31"/>
                    <a:pt x="138" y="27"/>
                  </a:cubicBezTo>
                  <a:cubicBezTo>
                    <a:pt x="140" y="21"/>
                    <a:pt x="138" y="14"/>
                    <a:pt x="132" y="12"/>
                  </a:cubicBezTo>
                  <a:cubicBezTo>
                    <a:pt x="103" y="0"/>
                    <a:pt x="69" y="0"/>
                    <a:pt x="39" y="12"/>
                  </a:cubicBezTo>
                  <a:cubicBezTo>
                    <a:pt x="34" y="14"/>
                    <a:pt x="31" y="20"/>
                    <a:pt x="33" y="25"/>
                  </a:cubicBezTo>
                  <a:cubicBezTo>
                    <a:pt x="35" y="30"/>
                    <a:pt x="39" y="32"/>
                    <a:pt x="43" y="32"/>
                  </a:cubicBezTo>
                  <a:cubicBezTo>
                    <a:pt x="43" y="88"/>
                    <a:pt x="43" y="88"/>
                    <a:pt x="43" y="88"/>
                  </a:cubicBezTo>
                  <a:cubicBezTo>
                    <a:pt x="11" y="88"/>
                    <a:pt x="11" y="88"/>
                    <a:pt x="11" y="88"/>
                  </a:cubicBezTo>
                  <a:cubicBezTo>
                    <a:pt x="5" y="88"/>
                    <a:pt x="0" y="93"/>
                    <a:pt x="0" y="99"/>
                  </a:cubicBezTo>
                  <a:cubicBezTo>
                    <a:pt x="0" y="291"/>
                    <a:pt x="0" y="291"/>
                    <a:pt x="0" y="291"/>
                  </a:cubicBezTo>
                  <a:cubicBezTo>
                    <a:pt x="0" y="297"/>
                    <a:pt x="5" y="301"/>
                    <a:pt x="11" y="301"/>
                  </a:cubicBezTo>
                  <a:cubicBezTo>
                    <a:pt x="22" y="301"/>
                    <a:pt x="22" y="301"/>
                    <a:pt x="22" y="301"/>
                  </a:cubicBezTo>
                  <a:cubicBezTo>
                    <a:pt x="22" y="312"/>
                    <a:pt x="22" y="312"/>
                    <a:pt x="22" y="312"/>
                  </a:cubicBezTo>
                  <a:cubicBezTo>
                    <a:pt x="22" y="318"/>
                    <a:pt x="26" y="323"/>
                    <a:pt x="32" y="323"/>
                  </a:cubicBezTo>
                  <a:cubicBezTo>
                    <a:pt x="38" y="323"/>
                    <a:pt x="43" y="318"/>
                    <a:pt x="43" y="312"/>
                  </a:cubicBezTo>
                  <a:cubicBezTo>
                    <a:pt x="43" y="301"/>
                    <a:pt x="43" y="301"/>
                    <a:pt x="43" y="301"/>
                  </a:cubicBezTo>
                  <a:cubicBezTo>
                    <a:pt x="128" y="301"/>
                    <a:pt x="128" y="301"/>
                    <a:pt x="128" y="301"/>
                  </a:cubicBezTo>
                  <a:cubicBezTo>
                    <a:pt x="128" y="312"/>
                    <a:pt x="128" y="312"/>
                    <a:pt x="128" y="312"/>
                  </a:cubicBezTo>
                  <a:cubicBezTo>
                    <a:pt x="128" y="318"/>
                    <a:pt x="133" y="323"/>
                    <a:pt x="139" y="323"/>
                  </a:cubicBezTo>
                  <a:cubicBezTo>
                    <a:pt x="145" y="323"/>
                    <a:pt x="150" y="318"/>
                    <a:pt x="150" y="312"/>
                  </a:cubicBezTo>
                  <a:cubicBezTo>
                    <a:pt x="150" y="301"/>
                    <a:pt x="150" y="301"/>
                    <a:pt x="150" y="301"/>
                  </a:cubicBezTo>
                  <a:cubicBezTo>
                    <a:pt x="160" y="301"/>
                    <a:pt x="160" y="301"/>
                    <a:pt x="160" y="301"/>
                  </a:cubicBezTo>
                  <a:cubicBezTo>
                    <a:pt x="166" y="301"/>
                    <a:pt x="171" y="297"/>
                    <a:pt x="171" y="291"/>
                  </a:cubicBezTo>
                  <a:cubicBezTo>
                    <a:pt x="171" y="99"/>
                    <a:pt x="171" y="99"/>
                    <a:pt x="171" y="99"/>
                  </a:cubicBezTo>
                  <a:cubicBezTo>
                    <a:pt x="171" y="93"/>
                    <a:pt x="166" y="88"/>
                    <a:pt x="160" y="88"/>
                  </a:cubicBezTo>
                  <a:close/>
                  <a:moveTo>
                    <a:pt x="64" y="26"/>
                  </a:moveTo>
                  <a:cubicBezTo>
                    <a:pt x="78" y="23"/>
                    <a:pt x="93" y="23"/>
                    <a:pt x="107" y="26"/>
                  </a:cubicBezTo>
                  <a:cubicBezTo>
                    <a:pt x="107" y="88"/>
                    <a:pt x="107" y="88"/>
                    <a:pt x="107" y="88"/>
                  </a:cubicBezTo>
                  <a:cubicBezTo>
                    <a:pt x="64" y="88"/>
                    <a:pt x="64" y="88"/>
                    <a:pt x="64" y="88"/>
                  </a:cubicBezTo>
                  <a:lnTo>
                    <a:pt x="64" y="26"/>
                  </a:lnTo>
                  <a:close/>
                  <a:moveTo>
                    <a:pt x="150" y="280"/>
                  </a:moveTo>
                  <a:cubicBezTo>
                    <a:pt x="22" y="280"/>
                    <a:pt x="22" y="280"/>
                    <a:pt x="22" y="280"/>
                  </a:cubicBezTo>
                  <a:cubicBezTo>
                    <a:pt x="22" y="109"/>
                    <a:pt x="22" y="109"/>
                    <a:pt x="22" y="109"/>
                  </a:cubicBezTo>
                  <a:cubicBezTo>
                    <a:pt x="150" y="109"/>
                    <a:pt x="150" y="109"/>
                    <a:pt x="150" y="109"/>
                  </a:cubicBezTo>
                  <a:lnTo>
                    <a:pt x="150" y="280"/>
                  </a:lnTo>
                  <a:close/>
                  <a:moveTo>
                    <a:pt x="118" y="131"/>
                  </a:moveTo>
                  <a:cubicBezTo>
                    <a:pt x="124" y="131"/>
                    <a:pt x="128" y="135"/>
                    <a:pt x="128" y="141"/>
                  </a:cubicBezTo>
                  <a:cubicBezTo>
                    <a:pt x="128" y="147"/>
                    <a:pt x="124" y="152"/>
                    <a:pt x="118" y="152"/>
                  </a:cubicBezTo>
                  <a:cubicBezTo>
                    <a:pt x="54" y="152"/>
                    <a:pt x="54" y="152"/>
                    <a:pt x="54" y="152"/>
                  </a:cubicBezTo>
                  <a:cubicBezTo>
                    <a:pt x="48" y="152"/>
                    <a:pt x="43" y="147"/>
                    <a:pt x="43" y="141"/>
                  </a:cubicBezTo>
                  <a:cubicBezTo>
                    <a:pt x="43" y="135"/>
                    <a:pt x="48" y="131"/>
                    <a:pt x="54" y="131"/>
                  </a:cubicBezTo>
                  <a:lnTo>
                    <a:pt x="118" y="131"/>
                  </a:lnTo>
                  <a:close/>
                  <a:moveTo>
                    <a:pt x="128" y="248"/>
                  </a:moveTo>
                  <a:cubicBezTo>
                    <a:pt x="128" y="254"/>
                    <a:pt x="124" y="259"/>
                    <a:pt x="118" y="259"/>
                  </a:cubicBezTo>
                  <a:cubicBezTo>
                    <a:pt x="54" y="259"/>
                    <a:pt x="54" y="259"/>
                    <a:pt x="54" y="259"/>
                  </a:cubicBezTo>
                  <a:cubicBezTo>
                    <a:pt x="48" y="259"/>
                    <a:pt x="43" y="254"/>
                    <a:pt x="43" y="248"/>
                  </a:cubicBezTo>
                  <a:cubicBezTo>
                    <a:pt x="43" y="242"/>
                    <a:pt x="48" y="237"/>
                    <a:pt x="54" y="237"/>
                  </a:cubicBezTo>
                  <a:cubicBezTo>
                    <a:pt x="118" y="237"/>
                    <a:pt x="118" y="237"/>
                    <a:pt x="118" y="237"/>
                  </a:cubicBezTo>
                  <a:cubicBezTo>
                    <a:pt x="124" y="237"/>
                    <a:pt x="128" y="242"/>
                    <a:pt x="128" y="24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02" name="Freeform 351"/>
            <p:cNvSpPr>
              <a:spLocks noEditPoints="1"/>
            </p:cNvSpPr>
            <p:nvPr/>
          </p:nvSpPr>
          <p:spPr bwMode="gray">
            <a:xfrm>
              <a:off x="4678281" y="1930534"/>
              <a:ext cx="211765" cy="210706"/>
            </a:xfrm>
            <a:custGeom>
              <a:avLst/>
              <a:gdLst>
                <a:gd name="T0" fmla="*/ 59 w 301"/>
                <a:gd name="T1" fmla="*/ 163 h 299"/>
                <a:gd name="T2" fmla="*/ 2 w 301"/>
                <a:gd name="T3" fmla="*/ 218 h 299"/>
                <a:gd name="T4" fmla="*/ 12 w 301"/>
                <a:gd name="T5" fmla="*/ 289 h 299"/>
                <a:gd name="T6" fmla="*/ 108 w 301"/>
                <a:gd name="T7" fmla="*/ 299 h 299"/>
                <a:gd name="T8" fmla="*/ 119 w 301"/>
                <a:gd name="T9" fmla="*/ 225 h 299"/>
                <a:gd name="T10" fmla="*/ 125 w 301"/>
                <a:gd name="T11" fmla="*/ 206 h 299"/>
                <a:gd name="T12" fmla="*/ 65 w 301"/>
                <a:gd name="T13" fmla="*/ 185 h 299"/>
                <a:gd name="T14" fmla="*/ 42 w 301"/>
                <a:gd name="T15" fmla="*/ 203 h 299"/>
                <a:gd name="T16" fmla="*/ 97 w 301"/>
                <a:gd name="T17" fmla="*/ 278 h 299"/>
                <a:gd name="T18" fmla="*/ 76 w 301"/>
                <a:gd name="T19" fmla="*/ 257 h 299"/>
                <a:gd name="T20" fmla="*/ 55 w 301"/>
                <a:gd name="T21" fmla="*/ 257 h 299"/>
                <a:gd name="T22" fmla="*/ 33 w 301"/>
                <a:gd name="T23" fmla="*/ 278 h 299"/>
                <a:gd name="T24" fmla="*/ 97 w 301"/>
                <a:gd name="T25" fmla="*/ 225 h 299"/>
                <a:gd name="T26" fmla="*/ 296 w 301"/>
                <a:gd name="T27" fmla="*/ 206 h 299"/>
                <a:gd name="T28" fmla="*/ 229 w 301"/>
                <a:gd name="T29" fmla="*/ 163 h 299"/>
                <a:gd name="T30" fmla="*/ 173 w 301"/>
                <a:gd name="T31" fmla="*/ 218 h 299"/>
                <a:gd name="T32" fmla="*/ 183 w 301"/>
                <a:gd name="T33" fmla="*/ 289 h 299"/>
                <a:gd name="T34" fmla="*/ 279 w 301"/>
                <a:gd name="T35" fmla="*/ 299 h 299"/>
                <a:gd name="T36" fmla="*/ 289 w 301"/>
                <a:gd name="T37" fmla="*/ 225 h 299"/>
                <a:gd name="T38" fmla="*/ 296 w 301"/>
                <a:gd name="T39" fmla="*/ 206 h 299"/>
                <a:gd name="T40" fmla="*/ 259 w 301"/>
                <a:gd name="T41" fmla="*/ 203 h 299"/>
                <a:gd name="T42" fmla="*/ 236 w 301"/>
                <a:gd name="T43" fmla="*/ 185 h 299"/>
                <a:gd name="T44" fmla="*/ 247 w 301"/>
                <a:gd name="T45" fmla="*/ 278 h 299"/>
                <a:gd name="T46" fmla="*/ 236 w 301"/>
                <a:gd name="T47" fmla="*/ 246 h 299"/>
                <a:gd name="T48" fmla="*/ 225 w 301"/>
                <a:gd name="T49" fmla="*/ 278 h 299"/>
                <a:gd name="T50" fmla="*/ 204 w 301"/>
                <a:gd name="T51" fmla="*/ 225 h 299"/>
                <a:gd name="T52" fmla="*/ 268 w 301"/>
                <a:gd name="T53" fmla="*/ 278 h 299"/>
                <a:gd name="T54" fmla="*/ 204 w 301"/>
                <a:gd name="T55" fmla="*/ 65 h 299"/>
                <a:gd name="T56" fmla="*/ 211 w 301"/>
                <a:gd name="T57" fmla="*/ 46 h 299"/>
                <a:gd name="T58" fmla="*/ 144 w 301"/>
                <a:gd name="T59" fmla="*/ 3 h 299"/>
                <a:gd name="T60" fmla="*/ 87 w 301"/>
                <a:gd name="T61" fmla="*/ 58 h 299"/>
                <a:gd name="T62" fmla="*/ 97 w 301"/>
                <a:gd name="T63" fmla="*/ 129 h 299"/>
                <a:gd name="T64" fmla="*/ 193 w 301"/>
                <a:gd name="T65" fmla="*/ 139 h 299"/>
                <a:gd name="T66" fmla="*/ 151 w 301"/>
                <a:gd name="T67" fmla="*/ 25 h 299"/>
                <a:gd name="T68" fmla="*/ 128 w 301"/>
                <a:gd name="T69" fmla="*/ 43 h 299"/>
                <a:gd name="T70" fmla="*/ 183 w 301"/>
                <a:gd name="T71" fmla="*/ 118 h 299"/>
                <a:gd name="T72" fmla="*/ 161 w 301"/>
                <a:gd name="T73" fmla="*/ 97 h 299"/>
                <a:gd name="T74" fmla="*/ 140 w 301"/>
                <a:gd name="T75" fmla="*/ 97 h 299"/>
                <a:gd name="T76" fmla="*/ 119 w 301"/>
                <a:gd name="T77" fmla="*/ 118 h 299"/>
                <a:gd name="T78" fmla="*/ 183 w 301"/>
                <a:gd name="T79" fmla="*/ 6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1" h="299">
                  <a:moveTo>
                    <a:pt x="72" y="163"/>
                  </a:moveTo>
                  <a:cubicBezTo>
                    <a:pt x="68" y="160"/>
                    <a:pt x="63" y="160"/>
                    <a:pt x="59" y="163"/>
                  </a:cubicBezTo>
                  <a:cubicBezTo>
                    <a:pt x="5" y="206"/>
                    <a:pt x="5" y="206"/>
                    <a:pt x="5" y="206"/>
                  </a:cubicBezTo>
                  <a:cubicBezTo>
                    <a:pt x="2" y="209"/>
                    <a:pt x="0" y="213"/>
                    <a:pt x="2" y="218"/>
                  </a:cubicBezTo>
                  <a:cubicBezTo>
                    <a:pt x="3" y="222"/>
                    <a:pt x="7" y="225"/>
                    <a:pt x="12" y="225"/>
                  </a:cubicBezTo>
                  <a:cubicBezTo>
                    <a:pt x="12" y="289"/>
                    <a:pt x="12" y="289"/>
                    <a:pt x="12" y="289"/>
                  </a:cubicBezTo>
                  <a:cubicBezTo>
                    <a:pt x="12" y="295"/>
                    <a:pt x="17" y="299"/>
                    <a:pt x="23" y="299"/>
                  </a:cubicBezTo>
                  <a:cubicBezTo>
                    <a:pt x="108" y="299"/>
                    <a:pt x="108" y="299"/>
                    <a:pt x="108" y="299"/>
                  </a:cubicBezTo>
                  <a:cubicBezTo>
                    <a:pt x="114" y="299"/>
                    <a:pt x="119" y="295"/>
                    <a:pt x="119" y="289"/>
                  </a:cubicBezTo>
                  <a:cubicBezTo>
                    <a:pt x="119" y="225"/>
                    <a:pt x="119" y="225"/>
                    <a:pt x="119" y="225"/>
                  </a:cubicBezTo>
                  <a:cubicBezTo>
                    <a:pt x="123" y="225"/>
                    <a:pt x="127" y="222"/>
                    <a:pt x="129" y="218"/>
                  </a:cubicBezTo>
                  <a:cubicBezTo>
                    <a:pt x="130" y="213"/>
                    <a:pt x="129" y="209"/>
                    <a:pt x="125" y="206"/>
                  </a:cubicBezTo>
                  <a:lnTo>
                    <a:pt x="72" y="163"/>
                  </a:lnTo>
                  <a:close/>
                  <a:moveTo>
                    <a:pt x="65" y="185"/>
                  </a:moveTo>
                  <a:cubicBezTo>
                    <a:pt x="88" y="203"/>
                    <a:pt x="88" y="203"/>
                    <a:pt x="88" y="203"/>
                  </a:cubicBezTo>
                  <a:cubicBezTo>
                    <a:pt x="42" y="203"/>
                    <a:pt x="42" y="203"/>
                    <a:pt x="42" y="203"/>
                  </a:cubicBezTo>
                  <a:lnTo>
                    <a:pt x="65" y="185"/>
                  </a:lnTo>
                  <a:close/>
                  <a:moveTo>
                    <a:pt x="97" y="278"/>
                  </a:moveTo>
                  <a:cubicBezTo>
                    <a:pt x="76" y="278"/>
                    <a:pt x="76" y="278"/>
                    <a:pt x="76" y="278"/>
                  </a:cubicBezTo>
                  <a:cubicBezTo>
                    <a:pt x="76" y="257"/>
                    <a:pt x="76" y="257"/>
                    <a:pt x="76" y="257"/>
                  </a:cubicBezTo>
                  <a:cubicBezTo>
                    <a:pt x="76" y="251"/>
                    <a:pt x="71" y="246"/>
                    <a:pt x="65" y="246"/>
                  </a:cubicBezTo>
                  <a:cubicBezTo>
                    <a:pt x="59" y="246"/>
                    <a:pt x="55" y="251"/>
                    <a:pt x="55" y="257"/>
                  </a:cubicBezTo>
                  <a:cubicBezTo>
                    <a:pt x="55" y="278"/>
                    <a:pt x="55" y="278"/>
                    <a:pt x="55" y="278"/>
                  </a:cubicBezTo>
                  <a:cubicBezTo>
                    <a:pt x="33" y="278"/>
                    <a:pt x="33" y="278"/>
                    <a:pt x="33" y="278"/>
                  </a:cubicBezTo>
                  <a:cubicBezTo>
                    <a:pt x="33" y="225"/>
                    <a:pt x="33" y="225"/>
                    <a:pt x="33" y="225"/>
                  </a:cubicBezTo>
                  <a:cubicBezTo>
                    <a:pt x="97" y="225"/>
                    <a:pt x="97" y="225"/>
                    <a:pt x="97" y="225"/>
                  </a:cubicBezTo>
                  <a:lnTo>
                    <a:pt x="97" y="278"/>
                  </a:lnTo>
                  <a:close/>
                  <a:moveTo>
                    <a:pt x="296" y="206"/>
                  </a:moveTo>
                  <a:cubicBezTo>
                    <a:pt x="243" y="163"/>
                    <a:pt x="243" y="163"/>
                    <a:pt x="243" y="163"/>
                  </a:cubicBezTo>
                  <a:cubicBezTo>
                    <a:pt x="239" y="160"/>
                    <a:pt x="233" y="160"/>
                    <a:pt x="229" y="163"/>
                  </a:cubicBezTo>
                  <a:cubicBezTo>
                    <a:pt x="176" y="206"/>
                    <a:pt x="176" y="206"/>
                    <a:pt x="176" y="206"/>
                  </a:cubicBezTo>
                  <a:cubicBezTo>
                    <a:pt x="172" y="209"/>
                    <a:pt x="171" y="213"/>
                    <a:pt x="173" y="218"/>
                  </a:cubicBezTo>
                  <a:cubicBezTo>
                    <a:pt x="174" y="222"/>
                    <a:pt x="178" y="225"/>
                    <a:pt x="183" y="225"/>
                  </a:cubicBezTo>
                  <a:cubicBezTo>
                    <a:pt x="183" y="289"/>
                    <a:pt x="183" y="289"/>
                    <a:pt x="183" y="289"/>
                  </a:cubicBezTo>
                  <a:cubicBezTo>
                    <a:pt x="183" y="295"/>
                    <a:pt x="187" y="299"/>
                    <a:pt x="193" y="299"/>
                  </a:cubicBezTo>
                  <a:cubicBezTo>
                    <a:pt x="279" y="299"/>
                    <a:pt x="279" y="299"/>
                    <a:pt x="279" y="299"/>
                  </a:cubicBezTo>
                  <a:cubicBezTo>
                    <a:pt x="285" y="299"/>
                    <a:pt x="289" y="295"/>
                    <a:pt x="289" y="289"/>
                  </a:cubicBezTo>
                  <a:cubicBezTo>
                    <a:pt x="289" y="225"/>
                    <a:pt x="289" y="225"/>
                    <a:pt x="289" y="225"/>
                  </a:cubicBezTo>
                  <a:cubicBezTo>
                    <a:pt x="294" y="225"/>
                    <a:pt x="298" y="222"/>
                    <a:pt x="299" y="218"/>
                  </a:cubicBezTo>
                  <a:cubicBezTo>
                    <a:pt x="301" y="213"/>
                    <a:pt x="300" y="209"/>
                    <a:pt x="296" y="206"/>
                  </a:cubicBezTo>
                  <a:close/>
                  <a:moveTo>
                    <a:pt x="236" y="185"/>
                  </a:moveTo>
                  <a:cubicBezTo>
                    <a:pt x="259" y="203"/>
                    <a:pt x="259" y="203"/>
                    <a:pt x="259" y="203"/>
                  </a:cubicBezTo>
                  <a:cubicBezTo>
                    <a:pt x="213" y="203"/>
                    <a:pt x="213" y="203"/>
                    <a:pt x="213" y="203"/>
                  </a:cubicBezTo>
                  <a:lnTo>
                    <a:pt x="236" y="185"/>
                  </a:lnTo>
                  <a:close/>
                  <a:moveTo>
                    <a:pt x="268" y="278"/>
                  </a:moveTo>
                  <a:cubicBezTo>
                    <a:pt x="247" y="278"/>
                    <a:pt x="247" y="278"/>
                    <a:pt x="247" y="278"/>
                  </a:cubicBezTo>
                  <a:cubicBezTo>
                    <a:pt x="247" y="257"/>
                    <a:pt x="247" y="257"/>
                    <a:pt x="247" y="257"/>
                  </a:cubicBezTo>
                  <a:cubicBezTo>
                    <a:pt x="247" y="251"/>
                    <a:pt x="242" y="246"/>
                    <a:pt x="236" y="246"/>
                  </a:cubicBezTo>
                  <a:cubicBezTo>
                    <a:pt x="230" y="246"/>
                    <a:pt x="225" y="251"/>
                    <a:pt x="225" y="257"/>
                  </a:cubicBezTo>
                  <a:cubicBezTo>
                    <a:pt x="225" y="278"/>
                    <a:pt x="225" y="278"/>
                    <a:pt x="225" y="278"/>
                  </a:cubicBezTo>
                  <a:cubicBezTo>
                    <a:pt x="204" y="278"/>
                    <a:pt x="204" y="278"/>
                    <a:pt x="204" y="278"/>
                  </a:cubicBezTo>
                  <a:cubicBezTo>
                    <a:pt x="204" y="225"/>
                    <a:pt x="204" y="225"/>
                    <a:pt x="204" y="225"/>
                  </a:cubicBezTo>
                  <a:cubicBezTo>
                    <a:pt x="268" y="225"/>
                    <a:pt x="268" y="225"/>
                    <a:pt x="268" y="225"/>
                  </a:cubicBezTo>
                  <a:lnTo>
                    <a:pt x="268" y="278"/>
                  </a:lnTo>
                  <a:close/>
                  <a:moveTo>
                    <a:pt x="204" y="129"/>
                  </a:moveTo>
                  <a:cubicBezTo>
                    <a:pt x="204" y="65"/>
                    <a:pt x="204" y="65"/>
                    <a:pt x="204" y="65"/>
                  </a:cubicBezTo>
                  <a:cubicBezTo>
                    <a:pt x="209" y="65"/>
                    <a:pt x="213" y="62"/>
                    <a:pt x="214" y="58"/>
                  </a:cubicBezTo>
                  <a:cubicBezTo>
                    <a:pt x="216" y="53"/>
                    <a:pt x="214" y="48"/>
                    <a:pt x="211" y="46"/>
                  </a:cubicBezTo>
                  <a:cubicBezTo>
                    <a:pt x="157" y="3"/>
                    <a:pt x="157" y="3"/>
                    <a:pt x="157" y="3"/>
                  </a:cubicBezTo>
                  <a:cubicBezTo>
                    <a:pt x="153" y="0"/>
                    <a:pt x="148" y="0"/>
                    <a:pt x="144" y="3"/>
                  </a:cubicBezTo>
                  <a:cubicBezTo>
                    <a:pt x="91" y="46"/>
                    <a:pt x="91" y="46"/>
                    <a:pt x="91" y="46"/>
                  </a:cubicBezTo>
                  <a:cubicBezTo>
                    <a:pt x="87" y="48"/>
                    <a:pt x="86" y="53"/>
                    <a:pt x="87" y="58"/>
                  </a:cubicBezTo>
                  <a:cubicBezTo>
                    <a:pt x="89" y="62"/>
                    <a:pt x="93" y="65"/>
                    <a:pt x="97" y="65"/>
                  </a:cubicBezTo>
                  <a:cubicBezTo>
                    <a:pt x="97" y="129"/>
                    <a:pt x="97" y="129"/>
                    <a:pt x="97" y="129"/>
                  </a:cubicBezTo>
                  <a:cubicBezTo>
                    <a:pt x="97" y="135"/>
                    <a:pt x="102" y="139"/>
                    <a:pt x="108" y="139"/>
                  </a:cubicBezTo>
                  <a:cubicBezTo>
                    <a:pt x="193" y="139"/>
                    <a:pt x="193" y="139"/>
                    <a:pt x="193" y="139"/>
                  </a:cubicBezTo>
                  <a:cubicBezTo>
                    <a:pt x="199" y="139"/>
                    <a:pt x="204" y="135"/>
                    <a:pt x="204" y="129"/>
                  </a:cubicBezTo>
                  <a:close/>
                  <a:moveTo>
                    <a:pt x="151" y="25"/>
                  </a:moveTo>
                  <a:cubicBezTo>
                    <a:pt x="174" y="43"/>
                    <a:pt x="174" y="43"/>
                    <a:pt x="174" y="43"/>
                  </a:cubicBezTo>
                  <a:cubicBezTo>
                    <a:pt x="128" y="43"/>
                    <a:pt x="128" y="43"/>
                    <a:pt x="128" y="43"/>
                  </a:cubicBezTo>
                  <a:lnTo>
                    <a:pt x="151" y="25"/>
                  </a:lnTo>
                  <a:close/>
                  <a:moveTo>
                    <a:pt x="183" y="118"/>
                  </a:moveTo>
                  <a:cubicBezTo>
                    <a:pt x="161" y="118"/>
                    <a:pt x="161" y="118"/>
                    <a:pt x="161" y="118"/>
                  </a:cubicBezTo>
                  <a:cubicBezTo>
                    <a:pt x="161" y="97"/>
                    <a:pt x="161" y="97"/>
                    <a:pt x="161" y="97"/>
                  </a:cubicBezTo>
                  <a:cubicBezTo>
                    <a:pt x="161" y="91"/>
                    <a:pt x="157" y="86"/>
                    <a:pt x="151" y="86"/>
                  </a:cubicBezTo>
                  <a:cubicBezTo>
                    <a:pt x="145" y="86"/>
                    <a:pt x="140" y="91"/>
                    <a:pt x="140" y="97"/>
                  </a:cubicBezTo>
                  <a:cubicBezTo>
                    <a:pt x="140" y="118"/>
                    <a:pt x="140" y="118"/>
                    <a:pt x="140" y="118"/>
                  </a:cubicBezTo>
                  <a:cubicBezTo>
                    <a:pt x="119" y="118"/>
                    <a:pt x="119" y="118"/>
                    <a:pt x="119" y="118"/>
                  </a:cubicBezTo>
                  <a:cubicBezTo>
                    <a:pt x="119" y="65"/>
                    <a:pt x="119" y="65"/>
                    <a:pt x="119" y="65"/>
                  </a:cubicBezTo>
                  <a:cubicBezTo>
                    <a:pt x="183" y="65"/>
                    <a:pt x="183" y="65"/>
                    <a:pt x="183" y="65"/>
                  </a:cubicBezTo>
                  <a:lnTo>
                    <a:pt x="183" y="11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03" name="テキスト ボックス 102"/>
            <p:cNvSpPr txBox="1"/>
            <p:nvPr/>
          </p:nvSpPr>
          <p:spPr>
            <a:xfrm>
              <a:off x="6055740" y="2132832"/>
              <a:ext cx="337772" cy="180425"/>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700" b="1" dirty="0" smtClean="0">
                  <a:solidFill>
                    <a:schemeClr val="accent4"/>
                  </a:solidFill>
                  <a:latin typeface="Meiryo UI" panose="020B0604030504040204" pitchFamily="50" charset="-128"/>
                  <a:ea typeface="Meiryo UI" panose="020B0604030504040204" pitchFamily="50" charset="-128"/>
                </a:rPr>
                <a:t>・・</a:t>
              </a:r>
              <a:r>
                <a:rPr lang="ja-JP" altLang="en-US" sz="700" b="1" dirty="0">
                  <a:solidFill>
                    <a:schemeClr val="accent4"/>
                  </a:solidFill>
                  <a:latin typeface="Meiryo UI" panose="020B0604030504040204" pitchFamily="50" charset="-128"/>
                  <a:ea typeface="Meiryo UI" panose="020B0604030504040204" pitchFamily="50" charset="-128"/>
                </a:rPr>
                <a: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04" name="Group 25"/>
            <p:cNvGrpSpPr>
              <a:grpSpLocks noChangeAspect="1"/>
            </p:cNvGrpSpPr>
            <p:nvPr/>
          </p:nvGrpSpPr>
          <p:grpSpPr bwMode="gray">
            <a:xfrm>
              <a:off x="4214277" y="2476164"/>
              <a:ext cx="140260" cy="140484"/>
              <a:chOff x="6923672" y="4955694"/>
              <a:chExt cx="1077912" cy="1073150"/>
            </a:xfrm>
            <a:solidFill>
              <a:schemeClr val="tx1"/>
            </a:solidFill>
          </p:grpSpPr>
          <p:sp>
            <p:nvSpPr>
              <p:cNvPr id="15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0"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6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6" name="Group 25"/>
            <p:cNvGrpSpPr>
              <a:grpSpLocks noChangeAspect="1"/>
            </p:cNvGrpSpPr>
            <p:nvPr/>
          </p:nvGrpSpPr>
          <p:grpSpPr bwMode="gray">
            <a:xfrm>
              <a:off x="4987960" y="1909046"/>
              <a:ext cx="140260" cy="140484"/>
              <a:chOff x="6923672" y="4955694"/>
              <a:chExt cx="1077912" cy="1073150"/>
            </a:xfrm>
            <a:solidFill>
              <a:schemeClr val="tx1"/>
            </a:solidFill>
          </p:grpSpPr>
          <p:sp>
            <p:nvSpPr>
              <p:cNvPr id="150"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1"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2"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3"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4"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55"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07" name="Group 25"/>
            <p:cNvGrpSpPr>
              <a:grpSpLocks noChangeAspect="1"/>
            </p:cNvGrpSpPr>
            <p:nvPr/>
          </p:nvGrpSpPr>
          <p:grpSpPr bwMode="gray">
            <a:xfrm>
              <a:off x="5031406" y="2370587"/>
              <a:ext cx="140260" cy="140484"/>
              <a:chOff x="6923672" y="4955694"/>
              <a:chExt cx="1077912" cy="1073150"/>
            </a:xfrm>
            <a:solidFill>
              <a:schemeClr val="tx1"/>
            </a:solidFill>
          </p:grpSpPr>
          <p:sp>
            <p:nvSpPr>
              <p:cNvPr id="144"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5"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6"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7"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8"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9"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08" name="テキスト ボックス 107"/>
            <p:cNvSpPr txBox="1"/>
            <p:nvPr/>
          </p:nvSpPr>
          <p:spPr>
            <a:xfrm>
              <a:off x="4406076" y="1669260"/>
              <a:ext cx="1928908" cy="180000"/>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900" b="1" dirty="0" smtClean="0">
                  <a:solidFill>
                    <a:schemeClr val="bg1"/>
                  </a:solidFill>
                  <a:latin typeface="Meiryo UI" panose="020B0604030504040204" pitchFamily="50" charset="-128"/>
                  <a:ea typeface="Meiryo UI" panose="020B0604030504040204" pitchFamily="50" charset="-128"/>
                </a:rPr>
                <a:t>様々な産業でビジネス拡大</a:t>
              </a:r>
            </a:p>
          </p:txBody>
        </p:sp>
        <p:sp>
          <p:nvSpPr>
            <p:cNvPr id="109" name="曲折矢印 108"/>
            <p:cNvSpPr/>
            <p:nvPr/>
          </p:nvSpPr>
          <p:spPr bwMode="gray">
            <a:xfrm rot="5400000" flipH="1">
              <a:off x="4723579" y="24326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曲折矢印 109"/>
            <p:cNvSpPr/>
            <p:nvPr/>
          </p:nvSpPr>
          <p:spPr bwMode="gray">
            <a:xfrm rot="5400000" flipH="1">
              <a:off x="4550861" y="1953391"/>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1" name="曲折矢印 110"/>
            <p:cNvSpPr/>
            <p:nvPr/>
          </p:nvSpPr>
          <p:spPr bwMode="gray">
            <a:xfrm rot="5400000" flipH="1">
              <a:off x="4235877" y="2310102"/>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Freeform 506"/>
            <p:cNvSpPr>
              <a:spLocks noEditPoints="1"/>
            </p:cNvSpPr>
            <p:nvPr/>
          </p:nvSpPr>
          <p:spPr bwMode="gray">
            <a:xfrm>
              <a:off x="5323677" y="2010765"/>
              <a:ext cx="166235" cy="210088"/>
            </a:xfrm>
            <a:custGeom>
              <a:avLst/>
              <a:gdLst>
                <a:gd name="T0" fmla="*/ 76 w 237"/>
                <a:gd name="T1" fmla="*/ 117 h 299"/>
                <a:gd name="T2" fmla="*/ 161 w 237"/>
                <a:gd name="T3" fmla="*/ 117 h 299"/>
                <a:gd name="T4" fmla="*/ 183 w 237"/>
                <a:gd name="T5" fmla="*/ 96 h 299"/>
                <a:gd name="T6" fmla="*/ 183 w 237"/>
                <a:gd name="T7" fmla="*/ 64 h 299"/>
                <a:gd name="T8" fmla="*/ 161 w 237"/>
                <a:gd name="T9" fmla="*/ 43 h 299"/>
                <a:gd name="T10" fmla="*/ 76 w 237"/>
                <a:gd name="T11" fmla="*/ 43 h 299"/>
                <a:gd name="T12" fmla="*/ 55 w 237"/>
                <a:gd name="T13" fmla="*/ 64 h 299"/>
                <a:gd name="T14" fmla="*/ 55 w 237"/>
                <a:gd name="T15" fmla="*/ 96 h 299"/>
                <a:gd name="T16" fmla="*/ 76 w 237"/>
                <a:gd name="T17" fmla="*/ 117 h 299"/>
                <a:gd name="T18" fmla="*/ 76 w 237"/>
                <a:gd name="T19" fmla="*/ 64 h 299"/>
                <a:gd name="T20" fmla="*/ 161 w 237"/>
                <a:gd name="T21" fmla="*/ 64 h 299"/>
                <a:gd name="T22" fmla="*/ 161 w 237"/>
                <a:gd name="T23" fmla="*/ 96 h 299"/>
                <a:gd name="T24" fmla="*/ 76 w 237"/>
                <a:gd name="T25" fmla="*/ 96 h 299"/>
                <a:gd name="T26" fmla="*/ 76 w 237"/>
                <a:gd name="T27" fmla="*/ 64 h 299"/>
                <a:gd name="T28" fmla="*/ 76 w 237"/>
                <a:gd name="T29" fmla="*/ 192 h 299"/>
                <a:gd name="T30" fmla="*/ 55 w 237"/>
                <a:gd name="T31" fmla="*/ 171 h 299"/>
                <a:gd name="T32" fmla="*/ 76 w 237"/>
                <a:gd name="T33" fmla="*/ 149 h 299"/>
                <a:gd name="T34" fmla="*/ 97 w 237"/>
                <a:gd name="T35" fmla="*/ 171 h 299"/>
                <a:gd name="T36" fmla="*/ 76 w 237"/>
                <a:gd name="T37" fmla="*/ 192 h 299"/>
                <a:gd name="T38" fmla="*/ 183 w 237"/>
                <a:gd name="T39" fmla="*/ 171 h 299"/>
                <a:gd name="T40" fmla="*/ 161 w 237"/>
                <a:gd name="T41" fmla="*/ 192 h 299"/>
                <a:gd name="T42" fmla="*/ 140 w 237"/>
                <a:gd name="T43" fmla="*/ 171 h 299"/>
                <a:gd name="T44" fmla="*/ 161 w 237"/>
                <a:gd name="T45" fmla="*/ 149 h 299"/>
                <a:gd name="T46" fmla="*/ 183 w 237"/>
                <a:gd name="T47" fmla="*/ 171 h 299"/>
                <a:gd name="T48" fmla="*/ 233 w 237"/>
                <a:gd name="T49" fmla="*/ 280 h 299"/>
                <a:gd name="T50" fmla="*/ 183 w 237"/>
                <a:gd name="T51" fmla="*/ 231 h 299"/>
                <a:gd name="T52" fmla="*/ 225 w 237"/>
                <a:gd name="T53" fmla="*/ 181 h 299"/>
                <a:gd name="T54" fmla="*/ 225 w 237"/>
                <a:gd name="T55" fmla="*/ 53 h 299"/>
                <a:gd name="T56" fmla="*/ 172 w 237"/>
                <a:gd name="T57" fmla="*/ 0 h 299"/>
                <a:gd name="T58" fmla="*/ 65 w 237"/>
                <a:gd name="T59" fmla="*/ 0 h 299"/>
                <a:gd name="T60" fmla="*/ 12 w 237"/>
                <a:gd name="T61" fmla="*/ 53 h 299"/>
                <a:gd name="T62" fmla="*/ 12 w 237"/>
                <a:gd name="T63" fmla="*/ 181 h 299"/>
                <a:gd name="T64" fmla="*/ 52 w 237"/>
                <a:gd name="T65" fmla="*/ 233 h 299"/>
                <a:gd name="T66" fmla="*/ 4 w 237"/>
                <a:gd name="T67" fmla="*/ 280 h 299"/>
                <a:gd name="T68" fmla="*/ 4 w 237"/>
                <a:gd name="T69" fmla="*/ 296 h 299"/>
                <a:gd name="T70" fmla="*/ 12 w 237"/>
                <a:gd name="T71" fmla="*/ 299 h 299"/>
                <a:gd name="T72" fmla="*/ 20 w 237"/>
                <a:gd name="T73" fmla="*/ 296 h 299"/>
                <a:gd name="T74" fmla="*/ 38 w 237"/>
                <a:gd name="T75" fmla="*/ 277 h 299"/>
                <a:gd name="T76" fmla="*/ 200 w 237"/>
                <a:gd name="T77" fmla="*/ 277 h 299"/>
                <a:gd name="T78" fmla="*/ 218 w 237"/>
                <a:gd name="T79" fmla="*/ 296 h 299"/>
                <a:gd name="T80" fmla="*/ 225 w 237"/>
                <a:gd name="T81" fmla="*/ 299 h 299"/>
                <a:gd name="T82" fmla="*/ 233 w 237"/>
                <a:gd name="T83" fmla="*/ 296 h 299"/>
                <a:gd name="T84" fmla="*/ 233 w 237"/>
                <a:gd name="T85" fmla="*/ 280 h 299"/>
                <a:gd name="T86" fmla="*/ 33 w 237"/>
                <a:gd name="T87" fmla="*/ 181 h 299"/>
                <a:gd name="T88" fmla="*/ 33 w 237"/>
                <a:gd name="T89" fmla="*/ 53 h 299"/>
                <a:gd name="T90" fmla="*/ 65 w 237"/>
                <a:gd name="T91" fmla="*/ 21 h 299"/>
                <a:gd name="T92" fmla="*/ 172 w 237"/>
                <a:gd name="T93" fmla="*/ 21 h 299"/>
                <a:gd name="T94" fmla="*/ 204 w 237"/>
                <a:gd name="T95" fmla="*/ 53 h 299"/>
                <a:gd name="T96" fmla="*/ 204 w 237"/>
                <a:gd name="T97" fmla="*/ 181 h 299"/>
                <a:gd name="T98" fmla="*/ 161 w 237"/>
                <a:gd name="T99" fmla="*/ 213 h 299"/>
                <a:gd name="T100" fmla="*/ 65 w 237"/>
                <a:gd name="T101" fmla="*/ 213 h 299"/>
                <a:gd name="T102" fmla="*/ 33 w 237"/>
                <a:gd name="T103" fmla="*/ 181 h 299"/>
                <a:gd name="T104" fmla="*/ 59 w 237"/>
                <a:gd name="T105" fmla="*/ 256 h 299"/>
                <a:gd name="T106" fmla="*/ 80 w 237"/>
                <a:gd name="T107" fmla="*/ 235 h 299"/>
                <a:gd name="T108" fmla="*/ 157 w 237"/>
                <a:gd name="T109" fmla="*/ 235 h 299"/>
                <a:gd name="T110" fmla="*/ 178 w 237"/>
                <a:gd name="T111" fmla="*/ 256 h 299"/>
                <a:gd name="T112" fmla="*/ 59 w 237"/>
                <a:gd name="T113" fmla="*/ 25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7" h="299">
                  <a:moveTo>
                    <a:pt x="76" y="117"/>
                  </a:moveTo>
                  <a:cubicBezTo>
                    <a:pt x="161" y="117"/>
                    <a:pt x="161" y="117"/>
                    <a:pt x="161" y="117"/>
                  </a:cubicBezTo>
                  <a:cubicBezTo>
                    <a:pt x="173" y="117"/>
                    <a:pt x="183" y="108"/>
                    <a:pt x="183" y="96"/>
                  </a:cubicBezTo>
                  <a:cubicBezTo>
                    <a:pt x="183" y="64"/>
                    <a:pt x="183" y="64"/>
                    <a:pt x="183" y="64"/>
                  </a:cubicBezTo>
                  <a:cubicBezTo>
                    <a:pt x="183" y="52"/>
                    <a:pt x="173" y="43"/>
                    <a:pt x="161" y="43"/>
                  </a:cubicBezTo>
                  <a:cubicBezTo>
                    <a:pt x="76" y="43"/>
                    <a:pt x="76" y="43"/>
                    <a:pt x="76" y="43"/>
                  </a:cubicBezTo>
                  <a:cubicBezTo>
                    <a:pt x="64" y="43"/>
                    <a:pt x="55" y="52"/>
                    <a:pt x="55" y="64"/>
                  </a:cubicBezTo>
                  <a:cubicBezTo>
                    <a:pt x="55" y="96"/>
                    <a:pt x="55" y="96"/>
                    <a:pt x="55" y="96"/>
                  </a:cubicBezTo>
                  <a:cubicBezTo>
                    <a:pt x="55" y="108"/>
                    <a:pt x="64" y="117"/>
                    <a:pt x="76" y="117"/>
                  </a:cubicBezTo>
                  <a:close/>
                  <a:moveTo>
                    <a:pt x="76" y="64"/>
                  </a:moveTo>
                  <a:cubicBezTo>
                    <a:pt x="161" y="64"/>
                    <a:pt x="161" y="64"/>
                    <a:pt x="161" y="64"/>
                  </a:cubicBezTo>
                  <a:cubicBezTo>
                    <a:pt x="161" y="96"/>
                    <a:pt x="161" y="96"/>
                    <a:pt x="161" y="96"/>
                  </a:cubicBezTo>
                  <a:cubicBezTo>
                    <a:pt x="76" y="96"/>
                    <a:pt x="76" y="96"/>
                    <a:pt x="76" y="96"/>
                  </a:cubicBezTo>
                  <a:lnTo>
                    <a:pt x="76" y="64"/>
                  </a:lnTo>
                  <a:close/>
                  <a:moveTo>
                    <a:pt x="76" y="192"/>
                  </a:moveTo>
                  <a:cubicBezTo>
                    <a:pt x="64" y="192"/>
                    <a:pt x="55" y="182"/>
                    <a:pt x="55" y="171"/>
                  </a:cubicBezTo>
                  <a:cubicBezTo>
                    <a:pt x="55" y="159"/>
                    <a:pt x="64" y="149"/>
                    <a:pt x="76" y="149"/>
                  </a:cubicBezTo>
                  <a:cubicBezTo>
                    <a:pt x="88" y="149"/>
                    <a:pt x="97" y="159"/>
                    <a:pt x="97" y="171"/>
                  </a:cubicBezTo>
                  <a:cubicBezTo>
                    <a:pt x="97" y="182"/>
                    <a:pt x="88" y="192"/>
                    <a:pt x="76" y="192"/>
                  </a:cubicBezTo>
                  <a:close/>
                  <a:moveTo>
                    <a:pt x="183" y="171"/>
                  </a:moveTo>
                  <a:cubicBezTo>
                    <a:pt x="183" y="182"/>
                    <a:pt x="173" y="192"/>
                    <a:pt x="161" y="192"/>
                  </a:cubicBezTo>
                  <a:cubicBezTo>
                    <a:pt x="150" y="192"/>
                    <a:pt x="140" y="182"/>
                    <a:pt x="140" y="171"/>
                  </a:cubicBezTo>
                  <a:cubicBezTo>
                    <a:pt x="140" y="159"/>
                    <a:pt x="150" y="149"/>
                    <a:pt x="161" y="149"/>
                  </a:cubicBezTo>
                  <a:cubicBezTo>
                    <a:pt x="173" y="149"/>
                    <a:pt x="183" y="159"/>
                    <a:pt x="183" y="171"/>
                  </a:cubicBezTo>
                  <a:close/>
                  <a:moveTo>
                    <a:pt x="233" y="280"/>
                  </a:moveTo>
                  <a:cubicBezTo>
                    <a:pt x="183" y="231"/>
                    <a:pt x="183" y="231"/>
                    <a:pt x="183" y="231"/>
                  </a:cubicBezTo>
                  <a:cubicBezTo>
                    <a:pt x="205" y="223"/>
                    <a:pt x="225" y="204"/>
                    <a:pt x="225" y="181"/>
                  </a:cubicBezTo>
                  <a:cubicBezTo>
                    <a:pt x="225" y="53"/>
                    <a:pt x="225" y="53"/>
                    <a:pt x="225" y="53"/>
                  </a:cubicBezTo>
                  <a:cubicBezTo>
                    <a:pt x="225" y="24"/>
                    <a:pt x="201" y="0"/>
                    <a:pt x="172" y="0"/>
                  </a:cubicBezTo>
                  <a:cubicBezTo>
                    <a:pt x="65" y="0"/>
                    <a:pt x="65" y="0"/>
                    <a:pt x="65" y="0"/>
                  </a:cubicBezTo>
                  <a:cubicBezTo>
                    <a:pt x="36" y="0"/>
                    <a:pt x="12" y="24"/>
                    <a:pt x="12" y="53"/>
                  </a:cubicBezTo>
                  <a:cubicBezTo>
                    <a:pt x="12" y="181"/>
                    <a:pt x="12" y="181"/>
                    <a:pt x="12" y="181"/>
                  </a:cubicBezTo>
                  <a:cubicBezTo>
                    <a:pt x="12" y="206"/>
                    <a:pt x="29" y="227"/>
                    <a:pt x="52" y="233"/>
                  </a:cubicBezTo>
                  <a:cubicBezTo>
                    <a:pt x="4" y="280"/>
                    <a:pt x="4" y="280"/>
                    <a:pt x="4" y="280"/>
                  </a:cubicBezTo>
                  <a:cubicBezTo>
                    <a:pt x="0" y="285"/>
                    <a:pt x="0" y="291"/>
                    <a:pt x="4" y="296"/>
                  </a:cubicBezTo>
                  <a:cubicBezTo>
                    <a:pt x="7" y="298"/>
                    <a:pt x="9" y="299"/>
                    <a:pt x="12" y="299"/>
                  </a:cubicBezTo>
                  <a:cubicBezTo>
                    <a:pt x="15" y="299"/>
                    <a:pt x="17" y="298"/>
                    <a:pt x="20" y="296"/>
                  </a:cubicBezTo>
                  <a:cubicBezTo>
                    <a:pt x="38" y="277"/>
                    <a:pt x="38" y="277"/>
                    <a:pt x="38" y="277"/>
                  </a:cubicBezTo>
                  <a:cubicBezTo>
                    <a:pt x="200" y="277"/>
                    <a:pt x="200" y="277"/>
                    <a:pt x="200" y="277"/>
                  </a:cubicBezTo>
                  <a:cubicBezTo>
                    <a:pt x="218" y="296"/>
                    <a:pt x="218" y="296"/>
                    <a:pt x="218" y="296"/>
                  </a:cubicBezTo>
                  <a:cubicBezTo>
                    <a:pt x="220" y="298"/>
                    <a:pt x="223" y="299"/>
                    <a:pt x="225" y="299"/>
                  </a:cubicBezTo>
                  <a:cubicBezTo>
                    <a:pt x="228" y="299"/>
                    <a:pt x="231" y="298"/>
                    <a:pt x="233" y="296"/>
                  </a:cubicBezTo>
                  <a:cubicBezTo>
                    <a:pt x="237" y="291"/>
                    <a:pt x="237" y="285"/>
                    <a:pt x="233" y="280"/>
                  </a:cubicBezTo>
                  <a:close/>
                  <a:moveTo>
                    <a:pt x="33" y="181"/>
                  </a:moveTo>
                  <a:cubicBezTo>
                    <a:pt x="33" y="53"/>
                    <a:pt x="33" y="53"/>
                    <a:pt x="33" y="53"/>
                  </a:cubicBezTo>
                  <a:cubicBezTo>
                    <a:pt x="33" y="36"/>
                    <a:pt x="48" y="21"/>
                    <a:pt x="65" y="21"/>
                  </a:cubicBezTo>
                  <a:cubicBezTo>
                    <a:pt x="172" y="21"/>
                    <a:pt x="172" y="21"/>
                    <a:pt x="172" y="21"/>
                  </a:cubicBezTo>
                  <a:cubicBezTo>
                    <a:pt x="190" y="21"/>
                    <a:pt x="204" y="36"/>
                    <a:pt x="204" y="53"/>
                  </a:cubicBezTo>
                  <a:cubicBezTo>
                    <a:pt x="204" y="181"/>
                    <a:pt x="204" y="181"/>
                    <a:pt x="204" y="181"/>
                  </a:cubicBezTo>
                  <a:cubicBezTo>
                    <a:pt x="204" y="198"/>
                    <a:pt x="180" y="213"/>
                    <a:pt x="161" y="213"/>
                  </a:cubicBezTo>
                  <a:cubicBezTo>
                    <a:pt x="65" y="213"/>
                    <a:pt x="65" y="213"/>
                    <a:pt x="65" y="213"/>
                  </a:cubicBezTo>
                  <a:cubicBezTo>
                    <a:pt x="48" y="213"/>
                    <a:pt x="33" y="199"/>
                    <a:pt x="33" y="181"/>
                  </a:cubicBezTo>
                  <a:close/>
                  <a:moveTo>
                    <a:pt x="59" y="256"/>
                  </a:moveTo>
                  <a:cubicBezTo>
                    <a:pt x="80" y="235"/>
                    <a:pt x="80" y="235"/>
                    <a:pt x="80" y="235"/>
                  </a:cubicBezTo>
                  <a:cubicBezTo>
                    <a:pt x="157" y="235"/>
                    <a:pt x="157" y="235"/>
                    <a:pt x="157" y="235"/>
                  </a:cubicBezTo>
                  <a:cubicBezTo>
                    <a:pt x="178" y="256"/>
                    <a:pt x="178" y="256"/>
                    <a:pt x="178" y="256"/>
                  </a:cubicBezTo>
                  <a:lnTo>
                    <a:pt x="59" y="256"/>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3" name="テキスト ボックス 112"/>
            <p:cNvSpPr txBox="1"/>
            <p:nvPr/>
          </p:nvSpPr>
          <p:spPr>
            <a:xfrm>
              <a:off x="5154919" y="1855620"/>
              <a:ext cx="54066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Railway</a:t>
              </a:r>
            </a:p>
          </p:txBody>
        </p:sp>
        <p:sp>
          <p:nvSpPr>
            <p:cNvPr id="114" name="Freeform 659"/>
            <p:cNvSpPr>
              <a:spLocks noEditPoints="1"/>
            </p:cNvSpPr>
            <p:nvPr/>
          </p:nvSpPr>
          <p:spPr bwMode="gray">
            <a:xfrm>
              <a:off x="5404744" y="2335519"/>
              <a:ext cx="224868" cy="150353"/>
            </a:xfrm>
            <a:custGeom>
              <a:avLst/>
              <a:gdLst>
                <a:gd name="T0" fmla="*/ 288 w 320"/>
                <a:gd name="T1" fmla="*/ 64 h 213"/>
                <a:gd name="T2" fmla="*/ 234 w 320"/>
                <a:gd name="T3" fmla="*/ 64 h 213"/>
                <a:gd name="T4" fmla="*/ 234 w 320"/>
                <a:gd name="T5" fmla="*/ 10 h 213"/>
                <a:gd name="T6" fmla="*/ 224 w 320"/>
                <a:gd name="T7" fmla="*/ 0 h 213"/>
                <a:gd name="T8" fmla="*/ 10 w 320"/>
                <a:gd name="T9" fmla="*/ 0 h 213"/>
                <a:gd name="T10" fmla="*/ 0 w 320"/>
                <a:gd name="T11" fmla="*/ 10 h 213"/>
                <a:gd name="T12" fmla="*/ 0 w 320"/>
                <a:gd name="T13" fmla="*/ 181 h 213"/>
                <a:gd name="T14" fmla="*/ 10 w 320"/>
                <a:gd name="T15" fmla="*/ 192 h 213"/>
                <a:gd name="T16" fmla="*/ 34 w 320"/>
                <a:gd name="T17" fmla="*/ 192 h 213"/>
                <a:gd name="T18" fmla="*/ 64 w 320"/>
                <a:gd name="T19" fmla="*/ 213 h 213"/>
                <a:gd name="T20" fmla="*/ 94 w 320"/>
                <a:gd name="T21" fmla="*/ 192 h 213"/>
                <a:gd name="T22" fmla="*/ 215 w 320"/>
                <a:gd name="T23" fmla="*/ 192 h 213"/>
                <a:gd name="T24" fmla="*/ 245 w 320"/>
                <a:gd name="T25" fmla="*/ 213 h 213"/>
                <a:gd name="T26" fmla="*/ 275 w 320"/>
                <a:gd name="T27" fmla="*/ 192 h 213"/>
                <a:gd name="T28" fmla="*/ 309 w 320"/>
                <a:gd name="T29" fmla="*/ 192 h 213"/>
                <a:gd name="T30" fmla="*/ 320 w 320"/>
                <a:gd name="T31" fmla="*/ 181 h 213"/>
                <a:gd name="T32" fmla="*/ 320 w 320"/>
                <a:gd name="T33" fmla="*/ 96 h 213"/>
                <a:gd name="T34" fmla="*/ 288 w 320"/>
                <a:gd name="T35" fmla="*/ 64 h 213"/>
                <a:gd name="T36" fmla="*/ 64 w 320"/>
                <a:gd name="T37" fmla="*/ 192 h 213"/>
                <a:gd name="T38" fmla="*/ 53 w 320"/>
                <a:gd name="T39" fmla="*/ 181 h 213"/>
                <a:gd name="T40" fmla="*/ 64 w 320"/>
                <a:gd name="T41" fmla="*/ 170 h 213"/>
                <a:gd name="T42" fmla="*/ 74 w 320"/>
                <a:gd name="T43" fmla="*/ 181 h 213"/>
                <a:gd name="T44" fmla="*/ 64 w 320"/>
                <a:gd name="T45" fmla="*/ 192 h 213"/>
                <a:gd name="T46" fmla="*/ 245 w 320"/>
                <a:gd name="T47" fmla="*/ 192 h 213"/>
                <a:gd name="T48" fmla="*/ 234 w 320"/>
                <a:gd name="T49" fmla="*/ 181 h 213"/>
                <a:gd name="T50" fmla="*/ 245 w 320"/>
                <a:gd name="T51" fmla="*/ 170 h 213"/>
                <a:gd name="T52" fmla="*/ 256 w 320"/>
                <a:gd name="T53" fmla="*/ 181 h 213"/>
                <a:gd name="T54" fmla="*/ 245 w 320"/>
                <a:gd name="T55" fmla="*/ 192 h 213"/>
                <a:gd name="T56" fmla="*/ 298 w 320"/>
                <a:gd name="T57" fmla="*/ 170 h 213"/>
                <a:gd name="T58" fmla="*/ 275 w 320"/>
                <a:gd name="T59" fmla="*/ 170 h 213"/>
                <a:gd name="T60" fmla="*/ 245 w 320"/>
                <a:gd name="T61" fmla="*/ 149 h 213"/>
                <a:gd name="T62" fmla="*/ 215 w 320"/>
                <a:gd name="T63" fmla="*/ 170 h 213"/>
                <a:gd name="T64" fmla="*/ 94 w 320"/>
                <a:gd name="T65" fmla="*/ 170 h 213"/>
                <a:gd name="T66" fmla="*/ 64 w 320"/>
                <a:gd name="T67" fmla="*/ 149 h 213"/>
                <a:gd name="T68" fmla="*/ 34 w 320"/>
                <a:gd name="T69" fmla="*/ 170 h 213"/>
                <a:gd name="T70" fmla="*/ 21 w 320"/>
                <a:gd name="T71" fmla="*/ 170 h 213"/>
                <a:gd name="T72" fmla="*/ 21 w 320"/>
                <a:gd name="T73" fmla="*/ 21 h 213"/>
                <a:gd name="T74" fmla="*/ 213 w 320"/>
                <a:gd name="T75" fmla="*/ 21 h 213"/>
                <a:gd name="T76" fmla="*/ 213 w 320"/>
                <a:gd name="T77" fmla="*/ 117 h 213"/>
                <a:gd name="T78" fmla="*/ 224 w 320"/>
                <a:gd name="T79" fmla="*/ 128 h 213"/>
                <a:gd name="T80" fmla="*/ 234 w 320"/>
                <a:gd name="T81" fmla="*/ 117 h 213"/>
                <a:gd name="T82" fmla="*/ 234 w 320"/>
                <a:gd name="T83" fmla="*/ 85 h 213"/>
                <a:gd name="T84" fmla="*/ 288 w 320"/>
                <a:gd name="T85" fmla="*/ 85 h 213"/>
                <a:gd name="T86" fmla="*/ 298 w 320"/>
                <a:gd name="T87" fmla="*/ 96 h 213"/>
                <a:gd name="T88" fmla="*/ 298 w 320"/>
                <a:gd name="T89" fmla="*/ 17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13">
                  <a:moveTo>
                    <a:pt x="288" y="64"/>
                  </a:moveTo>
                  <a:cubicBezTo>
                    <a:pt x="234" y="64"/>
                    <a:pt x="234" y="64"/>
                    <a:pt x="234" y="64"/>
                  </a:cubicBezTo>
                  <a:cubicBezTo>
                    <a:pt x="234" y="10"/>
                    <a:pt x="234" y="10"/>
                    <a:pt x="234" y="10"/>
                  </a:cubicBezTo>
                  <a:cubicBezTo>
                    <a:pt x="234" y="4"/>
                    <a:pt x="230" y="0"/>
                    <a:pt x="224" y="0"/>
                  </a:cubicBezTo>
                  <a:cubicBezTo>
                    <a:pt x="10" y="0"/>
                    <a:pt x="10" y="0"/>
                    <a:pt x="10" y="0"/>
                  </a:cubicBezTo>
                  <a:cubicBezTo>
                    <a:pt x="4" y="0"/>
                    <a:pt x="0" y="4"/>
                    <a:pt x="0" y="10"/>
                  </a:cubicBezTo>
                  <a:cubicBezTo>
                    <a:pt x="0" y="181"/>
                    <a:pt x="0" y="181"/>
                    <a:pt x="0" y="181"/>
                  </a:cubicBezTo>
                  <a:cubicBezTo>
                    <a:pt x="0" y="187"/>
                    <a:pt x="4" y="192"/>
                    <a:pt x="10" y="192"/>
                  </a:cubicBezTo>
                  <a:cubicBezTo>
                    <a:pt x="34" y="192"/>
                    <a:pt x="34" y="192"/>
                    <a:pt x="34" y="192"/>
                  </a:cubicBezTo>
                  <a:cubicBezTo>
                    <a:pt x="38" y="204"/>
                    <a:pt x="50" y="213"/>
                    <a:pt x="64" y="213"/>
                  </a:cubicBezTo>
                  <a:cubicBezTo>
                    <a:pt x="78" y="213"/>
                    <a:pt x="89" y="204"/>
                    <a:pt x="94" y="192"/>
                  </a:cubicBezTo>
                  <a:cubicBezTo>
                    <a:pt x="215" y="192"/>
                    <a:pt x="215" y="192"/>
                    <a:pt x="215" y="192"/>
                  </a:cubicBezTo>
                  <a:cubicBezTo>
                    <a:pt x="219" y="204"/>
                    <a:pt x="231" y="213"/>
                    <a:pt x="245" y="213"/>
                  </a:cubicBezTo>
                  <a:cubicBezTo>
                    <a:pt x="259" y="213"/>
                    <a:pt x="271" y="204"/>
                    <a:pt x="275" y="192"/>
                  </a:cubicBezTo>
                  <a:cubicBezTo>
                    <a:pt x="309" y="192"/>
                    <a:pt x="309" y="192"/>
                    <a:pt x="309" y="192"/>
                  </a:cubicBezTo>
                  <a:cubicBezTo>
                    <a:pt x="315" y="192"/>
                    <a:pt x="320" y="187"/>
                    <a:pt x="320" y="181"/>
                  </a:cubicBezTo>
                  <a:cubicBezTo>
                    <a:pt x="320" y="96"/>
                    <a:pt x="320" y="96"/>
                    <a:pt x="320" y="96"/>
                  </a:cubicBezTo>
                  <a:cubicBezTo>
                    <a:pt x="320" y="78"/>
                    <a:pt x="305" y="64"/>
                    <a:pt x="288" y="64"/>
                  </a:cubicBezTo>
                  <a:close/>
                  <a:moveTo>
                    <a:pt x="64" y="192"/>
                  </a:moveTo>
                  <a:cubicBezTo>
                    <a:pt x="58" y="192"/>
                    <a:pt x="53" y="187"/>
                    <a:pt x="53" y="181"/>
                  </a:cubicBezTo>
                  <a:cubicBezTo>
                    <a:pt x="53" y="175"/>
                    <a:pt x="58" y="170"/>
                    <a:pt x="64" y="170"/>
                  </a:cubicBezTo>
                  <a:cubicBezTo>
                    <a:pt x="70" y="170"/>
                    <a:pt x="74" y="175"/>
                    <a:pt x="74" y="181"/>
                  </a:cubicBezTo>
                  <a:cubicBezTo>
                    <a:pt x="74" y="187"/>
                    <a:pt x="70" y="192"/>
                    <a:pt x="64" y="192"/>
                  </a:cubicBezTo>
                  <a:close/>
                  <a:moveTo>
                    <a:pt x="245" y="192"/>
                  </a:moveTo>
                  <a:cubicBezTo>
                    <a:pt x="239" y="192"/>
                    <a:pt x="234" y="187"/>
                    <a:pt x="234" y="181"/>
                  </a:cubicBezTo>
                  <a:cubicBezTo>
                    <a:pt x="234" y="175"/>
                    <a:pt x="239" y="170"/>
                    <a:pt x="245" y="170"/>
                  </a:cubicBezTo>
                  <a:cubicBezTo>
                    <a:pt x="251" y="170"/>
                    <a:pt x="256" y="175"/>
                    <a:pt x="256" y="181"/>
                  </a:cubicBezTo>
                  <a:cubicBezTo>
                    <a:pt x="256" y="187"/>
                    <a:pt x="251" y="192"/>
                    <a:pt x="245" y="192"/>
                  </a:cubicBezTo>
                  <a:close/>
                  <a:moveTo>
                    <a:pt x="298" y="170"/>
                  </a:moveTo>
                  <a:cubicBezTo>
                    <a:pt x="275" y="170"/>
                    <a:pt x="275" y="170"/>
                    <a:pt x="275" y="170"/>
                  </a:cubicBezTo>
                  <a:cubicBezTo>
                    <a:pt x="271" y="158"/>
                    <a:pt x="259" y="149"/>
                    <a:pt x="245" y="149"/>
                  </a:cubicBezTo>
                  <a:cubicBezTo>
                    <a:pt x="231" y="149"/>
                    <a:pt x="219" y="158"/>
                    <a:pt x="215" y="170"/>
                  </a:cubicBezTo>
                  <a:cubicBezTo>
                    <a:pt x="94" y="170"/>
                    <a:pt x="94" y="170"/>
                    <a:pt x="94" y="170"/>
                  </a:cubicBezTo>
                  <a:cubicBezTo>
                    <a:pt x="89" y="158"/>
                    <a:pt x="78" y="149"/>
                    <a:pt x="64" y="149"/>
                  </a:cubicBezTo>
                  <a:cubicBezTo>
                    <a:pt x="50" y="149"/>
                    <a:pt x="38" y="158"/>
                    <a:pt x="34" y="170"/>
                  </a:cubicBezTo>
                  <a:cubicBezTo>
                    <a:pt x="21" y="170"/>
                    <a:pt x="21" y="170"/>
                    <a:pt x="21" y="170"/>
                  </a:cubicBezTo>
                  <a:cubicBezTo>
                    <a:pt x="21" y="21"/>
                    <a:pt x="21" y="21"/>
                    <a:pt x="21" y="21"/>
                  </a:cubicBezTo>
                  <a:cubicBezTo>
                    <a:pt x="213" y="21"/>
                    <a:pt x="213" y="21"/>
                    <a:pt x="213" y="21"/>
                  </a:cubicBezTo>
                  <a:cubicBezTo>
                    <a:pt x="213" y="117"/>
                    <a:pt x="213" y="117"/>
                    <a:pt x="213" y="117"/>
                  </a:cubicBezTo>
                  <a:cubicBezTo>
                    <a:pt x="213" y="123"/>
                    <a:pt x="218" y="128"/>
                    <a:pt x="224" y="128"/>
                  </a:cubicBezTo>
                  <a:cubicBezTo>
                    <a:pt x="230" y="128"/>
                    <a:pt x="234" y="123"/>
                    <a:pt x="234" y="117"/>
                  </a:cubicBezTo>
                  <a:cubicBezTo>
                    <a:pt x="234" y="85"/>
                    <a:pt x="234" y="85"/>
                    <a:pt x="234" y="85"/>
                  </a:cubicBezTo>
                  <a:cubicBezTo>
                    <a:pt x="288" y="85"/>
                    <a:pt x="288" y="85"/>
                    <a:pt x="288" y="85"/>
                  </a:cubicBezTo>
                  <a:cubicBezTo>
                    <a:pt x="294" y="85"/>
                    <a:pt x="298" y="90"/>
                    <a:pt x="298" y="96"/>
                  </a:cubicBezTo>
                  <a:lnTo>
                    <a:pt x="298" y="170"/>
                  </a:ln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spcBef>
                  <a:spcPts val="0"/>
                </a:spcBef>
              </a:pPr>
              <a:endParaRPr lang="en-GB" sz="1200" dirty="0"/>
            </a:p>
          </p:txBody>
        </p:sp>
        <p:sp>
          <p:nvSpPr>
            <p:cNvPr id="115" name="テキスト ボックス 114"/>
            <p:cNvSpPr txBox="1"/>
            <p:nvPr/>
          </p:nvSpPr>
          <p:spPr>
            <a:xfrm>
              <a:off x="5197969" y="2462860"/>
              <a:ext cx="581328" cy="176861"/>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Transport</a:t>
              </a:r>
            </a:p>
          </p:txBody>
        </p:sp>
        <p:grpSp>
          <p:nvGrpSpPr>
            <p:cNvPr id="116" name="Group 25"/>
            <p:cNvGrpSpPr>
              <a:grpSpLocks noChangeAspect="1"/>
            </p:cNvGrpSpPr>
            <p:nvPr/>
          </p:nvGrpSpPr>
          <p:grpSpPr bwMode="gray">
            <a:xfrm>
              <a:off x="5133983" y="2098864"/>
              <a:ext cx="140260" cy="140484"/>
              <a:chOff x="6923672" y="4955694"/>
              <a:chExt cx="1077912" cy="1073150"/>
            </a:xfrm>
            <a:solidFill>
              <a:schemeClr val="tx1"/>
            </a:solidFill>
          </p:grpSpPr>
          <p:sp>
            <p:nvSpPr>
              <p:cNvPr id="138"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9"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0"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1"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2"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43"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sp>
          <p:nvSpPr>
            <p:cNvPr id="117" name="曲折矢印 116"/>
            <p:cNvSpPr/>
            <p:nvPr/>
          </p:nvSpPr>
          <p:spPr bwMode="gray">
            <a:xfrm rot="5400000" flipH="1">
              <a:off x="5535537" y="2028665"/>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8" name="曲折矢印 117"/>
            <p:cNvSpPr/>
            <p:nvPr/>
          </p:nvSpPr>
          <p:spPr bwMode="gray">
            <a:xfrm rot="5400000" flipH="1">
              <a:off x="5262861" y="2363546"/>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9" name="Freeform 987"/>
            <p:cNvSpPr>
              <a:spLocks noEditPoints="1"/>
            </p:cNvSpPr>
            <p:nvPr/>
          </p:nvSpPr>
          <p:spPr bwMode="gray">
            <a:xfrm>
              <a:off x="5772425" y="1937110"/>
              <a:ext cx="224471" cy="203294"/>
            </a:xfrm>
            <a:custGeom>
              <a:avLst/>
              <a:gdLst>
                <a:gd name="T0" fmla="*/ 85 w 320"/>
                <a:gd name="T1" fmla="*/ 236 h 289"/>
                <a:gd name="T2" fmla="*/ 85 w 320"/>
                <a:gd name="T3" fmla="*/ 151 h 289"/>
                <a:gd name="T4" fmla="*/ 96 w 320"/>
                <a:gd name="T5" fmla="*/ 140 h 289"/>
                <a:gd name="T6" fmla="*/ 106 w 320"/>
                <a:gd name="T7" fmla="*/ 151 h 289"/>
                <a:gd name="T8" fmla="*/ 106 w 320"/>
                <a:gd name="T9" fmla="*/ 236 h 289"/>
                <a:gd name="T10" fmla="*/ 96 w 320"/>
                <a:gd name="T11" fmla="*/ 247 h 289"/>
                <a:gd name="T12" fmla="*/ 85 w 320"/>
                <a:gd name="T13" fmla="*/ 236 h 289"/>
                <a:gd name="T14" fmla="*/ 138 w 320"/>
                <a:gd name="T15" fmla="*/ 247 h 289"/>
                <a:gd name="T16" fmla="*/ 149 w 320"/>
                <a:gd name="T17" fmla="*/ 236 h 289"/>
                <a:gd name="T18" fmla="*/ 149 w 320"/>
                <a:gd name="T19" fmla="*/ 151 h 289"/>
                <a:gd name="T20" fmla="*/ 138 w 320"/>
                <a:gd name="T21" fmla="*/ 140 h 289"/>
                <a:gd name="T22" fmla="*/ 128 w 320"/>
                <a:gd name="T23" fmla="*/ 151 h 289"/>
                <a:gd name="T24" fmla="*/ 128 w 320"/>
                <a:gd name="T25" fmla="*/ 236 h 289"/>
                <a:gd name="T26" fmla="*/ 138 w 320"/>
                <a:gd name="T27" fmla="*/ 247 h 289"/>
                <a:gd name="T28" fmla="*/ 181 w 320"/>
                <a:gd name="T29" fmla="*/ 247 h 289"/>
                <a:gd name="T30" fmla="*/ 192 w 320"/>
                <a:gd name="T31" fmla="*/ 236 h 289"/>
                <a:gd name="T32" fmla="*/ 192 w 320"/>
                <a:gd name="T33" fmla="*/ 151 h 289"/>
                <a:gd name="T34" fmla="*/ 181 w 320"/>
                <a:gd name="T35" fmla="*/ 140 h 289"/>
                <a:gd name="T36" fmla="*/ 170 w 320"/>
                <a:gd name="T37" fmla="*/ 151 h 289"/>
                <a:gd name="T38" fmla="*/ 170 w 320"/>
                <a:gd name="T39" fmla="*/ 236 h 289"/>
                <a:gd name="T40" fmla="*/ 181 w 320"/>
                <a:gd name="T41" fmla="*/ 247 h 289"/>
                <a:gd name="T42" fmla="*/ 224 w 320"/>
                <a:gd name="T43" fmla="*/ 247 h 289"/>
                <a:gd name="T44" fmla="*/ 234 w 320"/>
                <a:gd name="T45" fmla="*/ 236 h 289"/>
                <a:gd name="T46" fmla="*/ 234 w 320"/>
                <a:gd name="T47" fmla="*/ 151 h 289"/>
                <a:gd name="T48" fmla="*/ 224 w 320"/>
                <a:gd name="T49" fmla="*/ 140 h 289"/>
                <a:gd name="T50" fmla="*/ 213 w 320"/>
                <a:gd name="T51" fmla="*/ 151 h 289"/>
                <a:gd name="T52" fmla="*/ 213 w 320"/>
                <a:gd name="T53" fmla="*/ 236 h 289"/>
                <a:gd name="T54" fmla="*/ 224 w 320"/>
                <a:gd name="T55" fmla="*/ 247 h 289"/>
                <a:gd name="T56" fmla="*/ 320 w 320"/>
                <a:gd name="T57" fmla="*/ 108 h 289"/>
                <a:gd name="T58" fmla="*/ 309 w 320"/>
                <a:gd name="T59" fmla="*/ 119 h 289"/>
                <a:gd name="T60" fmla="*/ 307 w 320"/>
                <a:gd name="T61" fmla="*/ 119 h 289"/>
                <a:gd name="T62" fmla="*/ 277 w 320"/>
                <a:gd name="T63" fmla="*/ 281 h 289"/>
                <a:gd name="T64" fmla="*/ 266 w 320"/>
                <a:gd name="T65" fmla="*/ 289 h 289"/>
                <a:gd name="T66" fmla="*/ 53 w 320"/>
                <a:gd name="T67" fmla="*/ 289 h 289"/>
                <a:gd name="T68" fmla="*/ 43 w 320"/>
                <a:gd name="T69" fmla="*/ 281 h 289"/>
                <a:gd name="T70" fmla="*/ 12 w 320"/>
                <a:gd name="T71" fmla="*/ 119 h 289"/>
                <a:gd name="T72" fmla="*/ 10 w 320"/>
                <a:gd name="T73" fmla="*/ 119 h 289"/>
                <a:gd name="T74" fmla="*/ 0 w 320"/>
                <a:gd name="T75" fmla="*/ 108 h 289"/>
                <a:gd name="T76" fmla="*/ 10 w 320"/>
                <a:gd name="T77" fmla="*/ 97 h 289"/>
                <a:gd name="T78" fmla="*/ 47 w 320"/>
                <a:gd name="T79" fmla="*/ 97 h 289"/>
                <a:gd name="T80" fmla="*/ 108 w 320"/>
                <a:gd name="T81" fmla="*/ 6 h 289"/>
                <a:gd name="T82" fmla="*/ 123 w 320"/>
                <a:gd name="T83" fmla="*/ 3 h 289"/>
                <a:gd name="T84" fmla="*/ 126 w 320"/>
                <a:gd name="T85" fmla="*/ 18 h 289"/>
                <a:gd name="T86" fmla="*/ 73 w 320"/>
                <a:gd name="T87" fmla="*/ 97 h 289"/>
                <a:gd name="T88" fmla="*/ 246 w 320"/>
                <a:gd name="T89" fmla="*/ 97 h 289"/>
                <a:gd name="T90" fmla="*/ 193 w 320"/>
                <a:gd name="T91" fmla="*/ 18 h 289"/>
                <a:gd name="T92" fmla="*/ 196 w 320"/>
                <a:gd name="T93" fmla="*/ 3 h 289"/>
                <a:gd name="T94" fmla="*/ 211 w 320"/>
                <a:gd name="T95" fmla="*/ 6 h 289"/>
                <a:gd name="T96" fmla="*/ 272 w 320"/>
                <a:gd name="T97" fmla="*/ 97 h 289"/>
                <a:gd name="T98" fmla="*/ 309 w 320"/>
                <a:gd name="T99" fmla="*/ 97 h 289"/>
                <a:gd name="T100" fmla="*/ 320 w 320"/>
                <a:gd name="T101" fmla="*/ 108 h 289"/>
                <a:gd name="T102" fmla="*/ 285 w 320"/>
                <a:gd name="T103" fmla="*/ 119 h 289"/>
                <a:gd name="T104" fmla="*/ 34 w 320"/>
                <a:gd name="T105" fmla="*/ 119 h 289"/>
                <a:gd name="T106" fmla="*/ 62 w 320"/>
                <a:gd name="T107" fmla="*/ 268 h 289"/>
                <a:gd name="T108" fmla="*/ 257 w 320"/>
                <a:gd name="T109" fmla="*/ 268 h 289"/>
                <a:gd name="T110" fmla="*/ 285 w 320"/>
                <a:gd name="T111"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89">
                  <a:moveTo>
                    <a:pt x="85" y="236"/>
                  </a:moveTo>
                  <a:cubicBezTo>
                    <a:pt x="85" y="151"/>
                    <a:pt x="85" y="151"/>
                    <a:pt x="85" y="151"/>
                  </a:cubicBezTo>
                  <a:cubicBezTo>
                    <a:pt x="85" y="145"/>
                    <a:pt x="90" y="140"/>
                    <a:pt x="96" y="140"/>
                  </a:cubicBezTo>
                  <a:cubicBezTo>
                    <a:pt x="102" y="140"/>
                    <a:pt x="106" y="145"/>
                    <a:pt x="106" y="151"/>
                  </a:cubicBezTo>
                  <a:cubicBezTo>
                    <a:pt x="106" y="236"/>
                    <a:pt x="106" y="236"/>
                    <a:pt x="106" y="236"/>
                  </a:cubicBezTo>
                  <a:cubicBezTo>
                    <a:pt x="106" y="242"/>
                    <a:pt x="102" y="247"/>
                    <a:pt x="96" y="247"/>
                  </a:cubicBezTo>
                  <a:cubicBezTo>
                    <a:pt x="90" y="247"/>
                    <a:pt x="85" y="242"/>
                    <a:pt x="85" y="236"/>
                  </a:cubicBezTo>
                  <a:close/>
                  <a:moveTo>
                    <a:pt x="138" y="247"/>
                  </a:moveTo>
                  <a:cubicBezTo>
                    <a:pt x="144" y="247"/>
                    <a:pt x="149" y="242"/>
                    <a:pt x="149" y="236"/>
                  </a:cubicBezTo>
                  <a:cubicBezTo>
                    <a:pt x="149" y="151"/>
                    <a:pt x="149" y="151"/>
                    <a:pt x="149" y="151"/>
                  </a:cubicBezTo>
                  <a:cubicBezTo>
                    <a:pt x="149" y="145"/>
                    <a:pt x="144" y="140"/>
                    <a:pt x="138" y="140"/>
                  </a:cubicBezTo>
                  <a:cubicBezTo>
                    <a:pt x="132" y="140"/>
                    <a:pt x="128" y="145"/>
                    <a:pt x="128" y="151"/>
                  </a:cubicBezTo>
                  <a:cubicBezTo>
                    <a:pt x="128" y="236"/>
                    <a:pt x="128" y="236"/>
                    <a:pt x="128" y="236"/>
                  </a:cubicBezTo>
                  <a:cubicBezTo>
                    <a:pt x="128" y="242"/>
                    <a:pt x="132" y="247"/>
                    <a:pt x="138" y="247"/>
                  </a:cubicBezTo>
                  <a:close/>
                  <a:moveTo>
                    <a:pt x="181" y="247"/>
                  </a:moveTo>
                  <a:cubicBezTo>
                    <a:pt x="187" y="247"/>
                    <a:pt x="192" y="242"/>
                    <a:pt x="192" y="236"/>
                  </a:cubicBezTo>
                  <a:cubicBezTo>
                    <a:pt x="192" y="151"/>
                    <a:pt x="192" y="151"/>
                    <a:pt x="192" y="151"/>
                  </a:cubicBezTo>
                  <a:cubicBezTo>
                    <a:pt x="192" y="145"/>
                    <a:pt x="187" y="140"/>
                    <a:pt x="181" y="140"/>
                  </a:cubicBezTo>
                  <a:cubicBezTo>
                    <a:pt x="175" y="140"/>
                    <a:pt x="170" y="145"/>
                    <a:pt x="170" y="151"/>
                  </a:cubicBezTo>
                  <a:cubicBezTo>
                    <a:pt x="170" y="236"/>
                    <a:pt x="170" y="236"/>
                    <a:pt x="170" y="236"/>
                  </a:cubicBezTo>
                  <a:cubicBezTo>
                    <a:pt x="170" y="242"/>
                    <a:pt x="175" y="247"/>
                    <a:pt x="181" y="247"/>
                  </a:cubicBezTo>
                  <a:close/>
                  <a:moveTo>
                    <a:pt x="224" y="247"/>
                  </a:moveTo>
                  <a:cubicBezTo>
                    <a:pt x="230" y="247"/>
                    <a:pt x="234" y="242"/>
                    <a:pt x="234" y="236"/>
                  </a:cubicBezTo>
                  <a:cubicBezTo>
                    <a:pt x="234" y="151"/>
                    <a:pt x="234" y="151"/>
                    <a:pt x="234" y="151"/>
                  </a:cubicBezTo>
                  <a:cubicBezTo>
                    <a:pt x="234" y="145"/>
                    <a:pt x="230" y="140"/>
                    <a:pt x="224" y="140"/>
                  </a:cubicBezTo>
                  <a:cubicBezTo>
                    <a:pt x="218" y="140"/>
                    <a:pt x="213" y="145"/>
                    <a:pt x="213" y="151"/>
                  </a:cubicBezTo>
                  <a:cubicBezTo>
                    <a:pt x="213" y="236"/>
                    <a:pt x="213" y="236"/>
                    <a:pt x="213" y="236"/>
                  </a:cubicBezTo>
                  <a:cubicBezTo>
                    <a:pt x="213" y="242"/>
                    <a:pt x="218" y="247"/>
                    <a:pt x="224" y="247"/>
                  </a:cubicBezTo>
                  <a:close/>
                  <a:moveTo>
                    <a:pt x="320" y="108"/>
                  </a:moveTo>
                  <a:cubicBezTo>
                    <a:pt x="320" y="114"/>
                    <a:pt x="315" y="119"/>
                    <a:pt x="309" y="119"/>
                  </a:cubicBezTo>
                  <a:cubicBezTo>
                    <a:pt x="307" y="119"/>
                    <a:pt x="307" y="119"/>
                    <a:pt x="307" y="119"/>
                  </a:cubicBezTo>
                  <a:cubicBezTo>
                    <a:pt x="277" y="281"/>
                    <a:pt x="277" y="281"/>
                    <a:pt x="277" y="281"/>
                  </a:cubicBezTo>
                  <a:cubicBezTo>
                    <a:pt x="276" y="286"/>
                    <a:pt x="271" y="289"/>
                    <a:pt x="266" y="289"/>
                  </a:cubicBezTo>
                  <a:cubicBezTo>
                    <a:pt x="53" y="289"/>
                    <a:pt x="53" y="289"/>
                    <a:pt x="53" y="289"/>
                  </a:cubicBezTo>
                  <a:cubicBezTo>
                    <a:pt x="48" y="289"/>
                    <a:pt x="43" y="286"/>
                    <a:pt x="43" y="281"/>
                  </a:cubicBezTo>
                  <a:cubicBezTo>
                    <a:pt x="12" y="119"/>
                    <a:pt x="12" y="119"/>
                    <a:pt x="12" y="119"/>
                  </a:cubicBezTo>
                  <a:cubicBezTo>
                    <a:pt x="10" y="119"/>
                    <a:pt x="10" y="119"/>
                    <a:pt x="10" y="119"/>
                  </a:cubicBezTo>
                  <a:cubicBezTo>
                    <a:pt x="4" y="119"/>
                    <a:pt x="0" y="114"/>
                    <a:pt x="0" y="108"/>
                  </a:cubicBezTo>
                  <a:cubicBezTo>
                    <a:pt x="0" y="102"/>
                    <a:pt x="4" y="97"/>
                    <a:pt x="10" y="97"/>
                  </a:cubicBezTo>
                  <a:cubicBezTo>
                    <a:pt x="47" y="97"/>
                    <a:pt x="47" y="97"/>
                    <a:pt x="47" y="97"/>
                  </a:cubicBezTo>
                  <a:cubicBezTo>
                    <a:pt x="108" y="6"/>
                    <a:pt x="108" y="6"/>
                    <a:pt x="108" y="6"/>
                  </a:cubicBezTo>
                  <a:cubicBezTo>
                    <a:pt x="111" y="1"/>
                    <a:pt x="118" y="0"/>
                    <a:pt x="123" y="3"/>
                  </a:cubicBezTo>
                  <a:cubicBezTo>
                    <a:pt x="128" y="6"/>
                    <a:pt x="129" y="13"/>
                    <a:pt x="126" y="18"/>
                  </a:cubicBezTo>
                  <a:cubicBezTo>
                    <a:pt x="73" y="97"/>
                    <a:pt x="73" y="97"/>
                    <a:pt x="73" y="97"/>
                  </a:cubicBezTo>
                  <a:cubicBezTo>
                    <a:pt x="246" y="97"/>
                    <a:pt x="246" y="97"/>
                    <a:pt x="246" y="97"/>
                  </a:cubicBezTo>
                  <a:cubicBezTo>
                    <a:pt x="193" y="18"/>
                    <a:pt x="193" y="18"/>
                    <a:pt x="193" y="18"/>
                  </a:cubicBezTo>
                  <a:cubicBezTo>
                    <a:pt x="190" y="13"/>
                    <a:pt x="192" y="6"/>
                    <a:pt x="196" y="3"/>
                  </a:cubicBezTo>
                  <a:cubicBezTo>
                    <a:pt x="201" y="0"/>
                    <a:pt x="208" y="1"/>
                    <a:pt x="211" y="6"/>
                  </a:cubicBezTo>
                  <a:cubicBezTo>
                    <a:pt x="272" y="97"/>
                    <a:pt x="272" y="97"/>
                    <a:pt x="272" y="97"/>
                  </a:cubicBezTo>
                  <a:cubicBezTo>
                    <a:pt x="309" y="97"/>
                    <a:pt x="309" y="97"/>
                    <a:pt x="309" y="97"/>
                  </a:cubicBezTo>
                  <a:cubicBezTo>
                    <a:pt x="315" y="97"/>
                    <a:pt x="320" y="102"/>
                    <a:pt x="320" y="108"/>
                  </a:cubicBezTo>
                  <a:close/>
                  <a:moveTo>
                    <a:pt x="285" y="119"/>
                  </a:moveTo>
                  <a:cubicBezTo>
                    <a:pt x="34" y="119"/>
                    <a:pt x="34" y="119"/>
                    <a:pt x="34" y="119"/>
                  </a:cubicBezTo>
                  <a:cubicBezTo>
                    <a:pt x="62" y="268"/>
                    <a:pt x="62" y="268"/>
                    <a:pt x="62" y="268"/>
                  </a:cubicBezTo>
                  <a:cubicBezTo>
                    <a:pt x="257" y="268"/>
                    <a:pt x="257" y="268"/>
                    <a:pt x="257" y="268"/>
                  </a:cubicBezTo>
                  <a:lnTo>
                    <a:pt x="285" y="11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0" name="テキスト ボックス 119"/>
            <p:cNvSpPr txBox="1"/>
            <p:nvPr/>
          </p:nvSpPr>
          <p:spPr>
            <a:xfrm>
              <a:off x="5717509" y="2106664"/>
              <a:ext cx="370450" cy="180425"/>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700" b="1" dirty="0" smtClean="0">
                  <a:solidFill>
                    <a:schemeClr val="accent4"/>
                  </a:solidFill>
                  <a:latin typeface="Meiryo UI" panose="020B0604030504040204" pitchFamily="50" charset="-128"/>
                  <a:ea typeface="Meiryo UI" panose="020B0604030504040204" pitchFamily="50" charset="-128"/>
                </a:rPr>
                <a:t>Shop</a:t>
              </a:r>
            </a:p>
          </p:txBody>
        </p:sp>
        <p:sp>
          <p:nvSpPr>
            <p:cNvPr id="121" name="曲折矢印 120"/>
            <p:cNvSpPr/>
            <p:nvPr/>
          </p:nvSpPr>
          <p:spPr bwMode="gray">
            <a:xfrm rot="5400000" flipH="1">
              <a:off x="6051823" y="2524543"/>
              <a:ext cx="108000" cy="108000"/>
            </a:xfrm>
            <a:prstGeom prst="bentArrow">
              <a:avLst/>
            </a:prstGeom>
            <a:solidFill>
              <a:srgbClr val="ED8B00"/>
            </a:solidFill>
            <a:ln w="12700" algn="ctr">
              <a:solidFill>
                <a:srgbClr val="ED8B00"/>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22" name="Freeform 163"/>
            <p:cNvSpPr>
              <a:spLocks noEditPoints="1"/>
            </p:cNvSpPr>
            <p:nvPr/>
          </p:nvSpPr>
          <p:spPr bwMode="gray">
            <a:xfrm>
              <a:off x="5831091" y="2417517"/>
              <a:ext cx="141882" cy="224471"/>
            </a:xfrm>
            <a:custGeom>
              <a:avLst/>
              <a:gdLst>
                <a:gd name="T0" fmla="*/ 42 w 202"/>
                <a:gd name="T1" fmla="*/ 64 h 320"/>
                <a:gd name="T2" fmla="*/ 42 w 202"/>
                <a:gd name="T3" fmla="*/ 11 h 320"/>
                <a:gd name="T4" fmla="*/ 53 w 202"/>
                <a:gd name="T5" fmla="*/ 0 h 320"/>
                <a:gd name="T6" fmla="*/ 64 w 202"/>
                <a:gd name="T7" fmla="*/ 11 h 320"/>
                <a:gd name="T8" fmla="*/ 64 w 202"/>
                <a:gd name="T9" fmla="*/ 64 h 320"/>
                <a:gd name="T10" fmla="*/ 53 w 202"/>
                <a:gd name="T11" fmla="*/ 75 h 320"/>
                <a:gd name="T12" fmla="*/ 42 w 202"/>
                <a:gd name="T13" fmla="*/ 64 h 320"/>
                <a:gd name="T14" fmla="*/ 202 w 202"/>
                <a:gd name="T15" fmla="*/ 11 h 320"/>
                <a:gd name="T16" fmla="*/ 202 w 202"/>
                <a:gd name="T17" fmla="*/ 310 h 320"/>
                <a:gd name="T18" fmla="*/ 192 w 202"/>
                <a:gd name="T19" fmla="*/ 320 h 320"/>
                <a:gd name="T20" fmla="*/ 138 w 202"/>
                <a:gd name="T21" fmla="*/ 288 h 320"/>
                <a:gd name="T22" fmla="*/ 149 w 202"/>
                <a:gd name="T23" fmla="*/ 154 h 320"/>
                <a:gd name="T24" fmla="*/ 131 w 202"/>
                <a:gd name="T25" fmla="*/ 136 h 320"/>
                <a:gd name="T26" fmla="*/ 128 w 202"/>
                <a:gd name="T27" fmla="*/ 128 h 320"/>
                <a:gd name="T28" fmla="*/ 187 w 202"/>
                <a:gd name="T29" fmla="*/ 2 h 320"/>
                <a:gd name="T30" fmla="*/ 197 w 202"/>
                <a:gd name="T31" fmla="*/ 2 h 320"/>
                <a:gd name="T32" fmla="*/ 202 w 202"/>
                <a:gd name="T33" fmla="*/ 11 h 320"/>
                <a:gd name="T34" fmla="*/ 181 w 202"/>
                <a:gd name="T35" fmla="*/ 33 h 320"/>
                <a:gd name="T36" fmla="*/ 149 w 202"/>
                <a:gd name="T37" fmla="*/ 124 h 320"/>
                <a:gd name="T38" fmla="*/ 167 w 202"/>
                <a:gd name="T39" fmla="*/ 142 h 320"/>
                <a:gd name="T40" fmla="*/ 170 w 202"/>
                <a:gd name="T41" fmla="*/ 150 h 320"/>
                <a:gd name="T42" fmla="*/ 160 w 202"/>
                <a:gd name="T43" fmla="*/ 288 h 320"/>
                <a:gd name="T44" fmla="*/ 181 w 202"/>
                <a:gd name="T45" fmla="*/ 298 h 320"/>
                <a:gd name="T46" fmla="*/ 181 w 202"/>
                <a:gd name="T47" fmla="*/ 33 h 320"/>
                <a:gd name="T48" fmla="*/ 96 w 202"/>
                <a:gd name="T49" fmla="*/ 0 h 320"/>
                <a:gd name="T50" fmla="*/ 85 w 202"/>
                <a:gd name="T51" fmla="*/ 11 h 320"/>
                <a:gd name="T52" fmla="*/ 85 w 202"/>
                <a:gd name="T53" fmla="*/ 75 h 320"/>
                <a:gd name="T54" fmla="*/ 74 w 202"/>
                <a:gd name="T55" fmla="*/ 86 h 320"/>
                <a:gd name="T56" fmla="*/ 64 w 202"/>
                <a:gd name="T57" fmla="*/ 96 h 320"/>
                <a:gd name="T58" fmla="*/ 64 w 202"/>
                <a:gd name="T59" fmla="*/ 288 h 320"/>
                <a:gd name="T60" fmla="*/ 53 w 202"/>
                <a:gd name="T61" fmla="*/ 299 h 320"/>
                <a:gd name="T62" fmla="*/ 42 w 202"/>
                <a:gd name="T63" fmla="*/ 288 h 320"/>
                <a:gd name="T64" fmla="*/ 42 w 202"/>
                <a:gd name="T65" fmla="*/ 96 h 320"/>
                <a:gd name="T66" fmla="*/ 32 w 202"/>
                <a:gd name="T67" fmla="*/ 86 h 320"/>
                <a:gd name="T68" fmla="*/ 21 w 202"/>
                <a:gd name="T69" fmla="*/ 75 h 320"/>
                <a:gd name="T70" fmla="*/ 21 w 202"/>
                <a:gd name="T71" fmla="*/ 11 h 320"/>
                <a:gd name="T72" fmla="*/ 10 w 202"/>
                <a:gd name="T73" fmla="*/ 0 h 320"/>
                <a:gd name="T74" fmla="*/ 0 w 202"/>
                <a:gd name="T75" fmla="*/ 11 h 320"/>
                <a:gd name="T76" fmla="*/ 0 w 202"/>
                <a:gd name="T77" fmla="*/ 75 h 320"/>
                <a:gd name="T78" fmla="*/ 21 w 202"/>
                <a:gd name="T79" fmla="*/ 105 h 320"/>
                <a:gd name="T80" fmla="*/ 21 w 202"/>
                <a:gd name="T81" fmla="*/ 289 h 320"/>
                <a:gd name="T82" fmla="*/ 53 w 202"/>
                <a:gd name="T83" fmla="*/ 320 h 320"/>
                <a:gd name="T84" fmla="*/ 53 w 202"/>
                <a:gd name="T85" fmla="*/ 320 h 320"/>
                <a:gd name="T86" fmla="*/ 53 w 202"/>
                <a:gd name="T87" fmla="*/ 320 h 320"/>
                <a:gd name="T88" fmla="*/ 85 w 202"/>
                <a:gd name="T89" fmla="*/ 288 h 320"/>
                <a:gd name="T90" fmla="*/ 85 w 202"/>
                <a:gd name="T91" fmla="*/ 105 h 320"/>
                <a:gd name="T92" fmla="*/ 106 w 202"/>
                <a:gd name="T93" fmla="*/ 75 h 320"/>
                <a:gd name="T94" fmla="*/ 106 w 202"/>
                <a:gd name="T95" fmla="*/ 11 h 320"/>
                <a:gd name="T96" fmla="*/ 96 w 202"/>
                <a:gd name="T9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320">
                  <a:moveTo>
                    <a:pt x="42" y="64"/>
                  </a:moveTo>
                  <a:cubicBezTo>
                    <a:pt x="42" y="11"/>
                    <a:pt x="42" y="11"/>
                    <a:pt x="42" y="11"/>
                  </a:cubicBezTo>
                  <a:cubicBezTo>
                    <a:pt x="42" y="5"/>
                    <a:pt x="47" y="0"/>
                    <a:pt x="53" y="0"/>
                  </a:cubicBezTo>
                  <a:cubicBezTo>
                    <a:pt x="59" y="0"/>
                    <a:pt x="64" y="5"/>
                    <a:pt x="64" y="11"/>
                  </a:cubicBezTo>
                  <a:cubicBezTo>
                    <a:pt x="64" y="64"/>
                    <a:pt x="64" y="64"/>
                    <a:pt x="64" y="64"/>
                  </a:cubicBezTo>
                  <a:cubicBezTo>
                    <a:pt x="64" y="70"/>
                    <a:pt x="59" y="75"/>
                    <a:pt x="53" y="75"/>
                  </a:cubicBezTo>
                  <a:cubicBezTo>
                    <a:pt x="47" y="75"/>
                    <a:pt x="42" y="70"/>
                    <a:pt x="42" y="64"/>
                  </a:cubicBezTo>
                  <a:close/>
                  <a:moveTo>
                    <a:pt x="202" y="11"/>
                  </a:moveTo>
                  <a:cubicBezTo>
                    <a:pt x="202" y="310"/>
                    <a:pt x="202" y="310"/>
                    <a:pt x="202" y="310"/>
                  </a:cubicBezTo>
                  <a:cubicBezTo>
                    <a:pt x="202" y="316"/>
                    <a:pt x="198" y="320"/>
                    <a:pt x="192" y="320"/>
                  </a:cubicBezTo>
                  <a:cubicBezTo>
                    <a:pt x="139" y="320"/>
                    <a:pt x="138" y="290"/>
                    <a:pt x="138" y="288"/>
                  </a:cubicBezTo>
                  <a:cubicBezTo>
                    <a:pt x="149" y="154"/>
                    <a:pt x="149" y="154"/>
                    <a:pt x="149" y="154"/>
                  </a:cubicBezTo>
                  <a:cubicBezTo>
                    <a:pt x="131" y="136"/>
                    <a:pt x="131" y="136"/>
                    <a:pt x="131" y="136"/>
                  </a:cubicBezTo>
                  <a:cubicBezTo>
                    <a:pt x="129" y="134"/>
                    <a:pt x="128" y="131"/>
                    <a:pt x="128" y="128"/>
                  </a:cubicBezTo>
                  <a:cubicBezTo>
                    <a:pt x="128" y="34"/>
                    <a:pt x="184" y="3"/>
                    <a:pt x="187" y="2"/>
                  </a:cubicBezTo>
                  <a:cubicBezTo>
                    <a:pt x="190" y="0"/>
                    <a:pt x="194" y="0"/>
                    <a:pt x="197" y="2"/>
                  </a:cubicBezTo>
                  <a:cubicBezTo>
                    <a:pt x="200" y="4"/>
                    <a:pt x="202" y="7"/>
                    <a:pt x="202" y="11"/>
                  </a:cubicBezTo>
                  <a:close/>
                  <a:moveTo>
                    <a:pt x="181" y="33"/>
                  </a:moveTo>
                  <a:cubicBezTo>
                    <a:pt x="168" y="48"/>
                    <a:pt x="150" y="76"/>
                    <a:pt x="149" y="124"/>
                  </a:cubicBezTo>
                  <a:cubicBezTo>
                    <a:pt x="167" y="142"/>
                    <a:pt x="167" y="142"/>
                    <a:pt x="167" y="142"/>
                  </a:cubicBezTo>
                  <a:cubicBezTo>
                    <a:pt x="169" y="144"/>
                    <a:pt x="171" y="147"/>
                    <a:pt x="170" y="150"/>
                  </a:cubicBezTo>
                  <a:cubicBezTo>
                    <a:pt x="160" y="288"/>
                    <a:pt x="160" y="288"/>
                    <a:pt x="160" y="288"/>
                  </a:cubicBezTo>
                  <a:cubicBezTo>
                    <a:pt x="160" y="291"/>
                    <a:pt x="166" y="297"/>
                    <a:pt x="181" y="298"/>
                  </a:cubicBezTo>
                  <a:lnTo>
                    <a:pt x="181" y="33"/>
                  </a:lnTo>
                  <a:close/>
                  <a:moveTo>
                    <a:pt x="96" y="0"/>
                  </a:moveTo>
                  <a:cubicBezTo>
                    <a:pt x="90" y="0"/>
                    <a:pt x="85" y="5"/>
                    <a:pt x="85" y="11"/>
                  </a:cubicBezTo>
                  <a:cubicBezTo>
                    <a:pt x="85" y="75"/>
                    <a:pt x="85" y="75"/>
                    <a:pt x="85" y="75"/>
                  </a:cubicBezTo>
                  <a:cubicBezTo>
                    <a:pt x="85" y="80"/>
                    <a:pt x="83" y="86"/>
                    <a:pt x="74" y="86"/>
                  </a:cubicBezTo>
                  <a:cubicBezTo>
                    <a:pt x="68" y="86"/>
                    <a:pt x="64" y="90"/>
                    <a:pt x="64" y="96"/>
                  </a:cubicBezTo>
                  <a:cubicBezTo>
                    <a:pt x="64" y="288"/>
                    <a:pt x="64" y="288"/>
                    <a:pt x="64" y="288"/>
                  </a:cubicBezTo>
                  <a:cubicBezTo>
                    <a:pt x="64" y="292"/>
                    <a:pt x="62" y="299"/>
                    <a:pt x="53" y="299"/>
                  </a:cubicBezTo>
                  <a:cubicBezTo>
                    <a:pt x="44" y="299"/>
                    <a:pt x="43" y="292"/>
                    <a:pt x="42" y="288"/>
                  </a:cubicBezTo>
                  <a:cubicBezTo>
                    <a:pt x="42" y="96"/>
                    <a:pt x="42" y="96"/>
                    <a:pt x="42" y="96"/>
                  </a:cubicBezTo>
                  <a:cubicBezTo>
                    <a:pt x="42" y="90"/>
                    <a:pt x="38" y="86"/>
                    <a:pt x="32" y="86"/>
                  </a:cubicBezTo>
                  <a:cubicBezTo>
                    <a:pt x="23" y="86"/>
                    <a:pt x="21" y="80"/>
                    <a:pt x="21" y="75"/>
                  </a:cubicBezTo>
                  <a:cubicBezTo>
                    <a:pt x="21" y="11"/>
                    <a:pt x="21" y="11"/>
                    <a:pt x="21" y="11"/>
                  </a:cubicBezTo>
                  <a:cubicBezTo>
                    <a:pt x="21" y="5"/>
                    <a:pt x="16" y="0"/>
                    <a:pt x="10" y="0"/>
                  </a:cubicBezTo>
                  <a:cubicBezTo>
                    <a:pt x="4" y="0"/>
                    <a:pt x="0" y="5"/>
                    <a:pt x="0" y="11"/>
                  </a:cubicBezTo>
                  <a:cubicBezTo>
                    <a:pt x="0" y="75"/>
                    <a:pt x="0" y="75"/>
                    <a:pt x="0" y="75"/>
                  </a:cubicBezTo>
                  <a:cubicBezTo>
                    <a:pt x="0" y="86"/>
                    <a:pt x="10" y="101"/>
                    <a:pt x="21" y="105"/>
                  </a:cubicBezTo>
                  <a:cubicBezTo>
                    <a:pt x="21" y="289"/>
                    <a:pt x="21" y="289"/>
                    <a:pt x="21" y="289"/>
                  </a:cubicBezTo>
                  <a:cubicBezTo>
                    <a:pt x="21" y="301"/>
                    <a:pt x="30" y="320"/>
                    <a:pt x="53" y="320"/>
                  </a:cubicBezTo>
                  <a:cubicBezTo>
                    <a:pt x="53" y="320"/>
                    <a:pt x="53" y="320"/>
                    <a:pt x="53" y="320"/>
                  </a:cubicBezTo>
                  <a:cubicBezTo>
                    <a:pt x="53" y="320"/>
                    <a:pt x="53" y="320"/>
                    <a:pt x="53" y="320"/>
                  </a:cubicBezTo>
                  <a:cubicBezTo>
                    <a:pt x="76" y="320"/>
                    <a:pt x="85" y="301"/>
                    <a:pt x="85" y="288"/>
                  </a:cubicBezTo>
                  <a:cubicBezTo>
                    <a:pt x="85" y="105"/>
                    <a:pt x="85" y="105"/>
                    <a:pt x="85" y="105"/>
                  </a:cubicBezTo>
                  <a:cubicBezTo>
                    <a:pt x="100" y="101"/>
                    <a:pt x="106" y="86"/>
                    <a:pt x="106" y="75"/>
                  </a:cubicBezTo>
                  <a:cubicBezTo>
                    <a:pt x="106" y="11"/>
                    <a:pt x="106" y="11"/>
                    <a:pt x="106" y="11"/>
                  </a:cubicBezTo>
                  <a:cubicBezTo>
                    <a:pt x="106" y="5"/>
                    <a:pt x="102" y="0"/>
                    <a:pt x="96" y="0"/>
                  </a:cubicBezTo>
                  <a:close/>
                </a:path>
              </a:pathLst>
            </a:custGeom>
            <a:solidFill>
              <a:schemeClr val="accent4"/>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23" name="テキスト ボックス 122"/>
            <p:cNvSpPr txBox="1"/>
            <p:nvPr/>
          </p:nvSpPr>
          <p:spPr>
            <a:xfrm>
              <a:off x="5662846" y="2610240"/>
              <a:ext cx="694290" cy="180425"/>
            </a:xfrm>
            <a:prstGeom prst="rect">
              <a:avLst/>
            </a:prstGeom>
            <a:noFill/>
          </p:spPr>
          <p:txBody>
            <a:bodyPr wrap="square" lIns="36000" tIns="36000" rIns="36000" bIns="36000" rtlCol="0" anchor="ctr" anchorCtr="0">
              <a:spAutoFit/>
            </a:bodyPr>
            <a:lstStyle/>
            <a:p>
              <a:pPr algn="ctr">
                <a:spcBef>
                  <a:spcPts val="0"/>
                </a:spcBef>
                <a:buSzPct val="100000"/>
              </a:pPr>
              <a:r>
                <a:rPr lang="en-US" altLang="ja-JP" sz="700" b="1" dirty="0">
                  <a:solidFill>
                    <a:schemeClr val="accent4"/>
                  </a:solidFill>
                  <a:latin typeface="Meiryo UI" panose="020B0604030504040204" pitchFamily="50" charset="-128"/>
                  <a:ea typeface="Meiryo UI" panose="020B0604030504040204" pitchFamily="50" charset="-128"/>
                </a:rPr>
                <a:t>Restaurant</a:t>
              </a:r>
              <a:endParaRPr kumimoji="1" lang="en-US" altLang="ja-JP" sz="700" b="1" dirty="0" smtClean="0">
                <a:solidFill>
                  <a:schemeClr val="accent4"/>
                </a:solidFill>
                <a:latin typeface="Meiryo UI" panose="020B0604030504040204" pitchFamily="50" charset="-128"/>
                <a:ea typeface="Meiryo UI" panose="020B0604030504040204" pitchFamily="50" charset="-128"/>
              </a:endParaRPr>
            </a:p>
          </p:txBody>
        </p:sp>
        <p:grpSp>
          <p:nvGrpSpPr>
            <p:cNvPr id="124" name="Group 25"/>
            <p:cNvGrpSpPr>
              <a:grpSpLocks noChangeAspect="1"/>
            </p:cNvGrpSpPr>
            <p:nvPr/>
          </p:nvGrpSpPr>
          <p:grpSpPr bwMode="gray">
            <a:xfrm>
              <a:off x="6055740" y="2030468"/>
              <a:ext cx="140260" cy="140484"/>
              <a:chOff x="6923672" y="4955694"/>
              <a:chExt cx="1077912" cy="1073150"/>
            </a:xfrm>
            <a:solidFill>
              <a:schemeClr val="tx1"/>
            </a:solidFill>
          </p:grpSpPr>
          <p:sp>
            <p:nvSpPr>
              <p:cNvPr id="132"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3"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4"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5"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6" name="Freeform 19"/>
              <p:cNvSpPr>
                <a:spLocks noEditPoints="1"/>
              </p:cNvSpPr>
              <p:nvPr/>
            </p:nvSpPr>
            <p:spPr bwMode="gray">
              <a:xfrm>
                <a:off x="7307847" y="5262081"/>
                <a:ext cx="309562"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7"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nvGrpSpPr>
            <p:cNvPr id="125" name="Group 25"/>
            <p:cNvGrpSpPr>
              <a:grpSpLocks noChangeAspect="1"/>
            </p:cNvGrpSpPr>
            <p:nvPr/>
          </p:nvGrpSpPr>
          <p:grpSpPr bwMode="gray">
            <a:xfrm>
              <a:off x="6012964" y="2339918"/>
              <a:ext cx="140260" cy="140484"/>
              <a:chOff x="6923672" y="4955694"/>
              <a:chExt cx="1077912" cy="1073150"/>
            </a:xfrm>
            <a:solidFill>
              <a:schemeClr val="tx1"/>
            </a:solidFill>
          </p:grpSpPr>
          <p:sp>
            <p:nvSpPr>
              <p:cNvPr id="126" name="Freeform 15"/>
              <p:cNvSpPr>
                <a:spLocks noEditPoints="1"/>
              </p:cNvSpPr>
              <p:nvPr/>
            </p:nvSpPr>
            <p:spPr bwMode="gray">
              <a:xfrm>
                <a:off x="7688847" y="5262081"/>
                <a:ext cx="312737" cy="766763"/>
              </a:xfrm>
              <a:custGeom>
                <a:avLst/>
                <a:gdLst>
                  <a:gd name="T0" fmla="*/ 41 w 65"/>
                  <a:gd name="T1" fmla="*/ 0 h 160"/>
                  <a:gd name="T2" fmla="*/ 25 w 65"/>
                  <a:gd name="T3" fmla="*/ 0 h 160"/>
                  <a:gd name="T4" fmla="*/ 17 w 65"/>
                  <a:gd name="T5" fmla="*/ 6 h 160"/>
                  <a:gd name="T6" fmla="*/ 1 w 65"/>
                  <a:gd name="T7" fmla="*/ 86 h 160"/>
                  <a:gd name="T8" fmla="*/ 2 w 65"/>
                  <a:gd name="T9" fmla="*/ 93 h 160"/>
                  <a:gd name="T10" fmla="*/ 9 w 65"/>
                  <a:gd name="T11" fmla="*/ 96 h 160"/>
                  <a:gd name="T12" fmla="*/ 9 w 65"/>
                  <a:gd name="T13" fmla="*/ 152 h 160"/>
                  <a:gd name="T14" fmla="*/ 17 w 65"/>
                  <a:gd name="T15" fmla="*/ 160 h 160"/>
                  <a:gd name="T16" fmla="*/ 25 w 65"/>
                  <a:gd name="T17" fmla="*/ 152 h 160"/>
                  <a:gd name="T18" fmla="*/ 25 w 65"/>
                  <a:gd name="T19" fmla="*/ 96 h 160"/>
                  <a:gd name="T20" fmla="*/ 41 w 65"/>
                  <a:gd name="T21" fmla="*/ 96 h 160"/>
                  <a:gd name="T22" fmla="*/ 41 w 65"/>
                  <a:gd name="T23" fmla="*/ 152 h 160"/>
                  <a:gd name="T24" fmla="*/ 49 w 65"/>
                  <a:gd name="T25" fmla="*/ 160 h 160"/>
                  <a:gd name="T26" fmla="*/ 57 w 65"/>
                  <a:gd name="T27" fmla="*/ 152 h 160"/>
                  <a:gd name="T28" fmla="*/ 57 w 65"/>
                  <a:gd name="T29" fmla="*/ 96 h 160"/>
                  <a:gd name="T30" fmla="*/ 63 w 65"/>
                  <a:gd name="T31" fmla="*/ 93 h 160"/>
                  <a:gd name="T32" fmla="*/ 65 w 65"/>
                  <a:gd name="T33" fmla="*/ 86 h 160"/>
                  <a:gd name="T34" fmla="*/ 49 w 65"/>
                  <a:gd name="T35" fmla="*/ 6 h 160"/>
                  <a:gd name="T36" fmla="*/ 41 w 65"/>
                  <a:gd name="T37" fmla="*/ 0 h 160"/>
                  <a:gd name="T38" fmla="*/ 31 w 65"/>
                  <a:gd name="T39" fmla="*/ 16 h 160"/>
                  <a:gd name="T40" fmla="*/ 34 w 65"/>
                  <a:gd name="T41" fmla="*/ 16 h 160"/>
                  <a:gd name="T42" fmla="*/ 47 w 65"/>
                  <a:gd name="T43" fmla="*/ 80 h 160"/>
                  <a:gd name="T44" fmla="*/ 18 w 65"/>
                  <a:gd name="T45" fmla="*/ 80 h 160"/>
                  <a:gd name="T46" fmla="*/ 31 w 65"/>
                  <a:gd name="T47"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60">
                    <a:moveTo>
                      <a:pt x="41" y="0"/>
                    </a:moveTo>
                    <a:cubicBezTo>
                      <a:pt x="25" y="0"/>
                      <a:pt x="25" y="0"/>
                      <a:pt x="25" y="0"/>
                    </a:cubicBezTo>
                    <a:cubicBezTo>
                      <a:pt x="21" y="0"/>
                      <a:pt x="18" y="2"/>
                      <a:pt x="17" y="6"/>
                    </a:cubicBezTo>
                    <a:cubicBezTo>
                      <a:pt x="1" y="86"/>
                      <a:pt x="1" y="86"/>
                      <a:pt x="1" y="86"/>
                    </a:cubicBezTo>
                    <a:cubicBezTo>
                      <a:pt x="0" y="88"/>
                      <a:pt x="1" y="91"/>
                      <a:pt x="2" y="93"/>
                    </a:cubicBezTo>
                    <a:cubicBezTo>
                      <a:pt x="4" y="95"/>
                      <a:pt x="6" y="96"/>
                      <a:pt x="9" y="96"/>
                    </a:cubicBezTo>
                    <a:cubicBezTo>
                      <a:pt x="9" y="152"/>
                      <a:pt x="9" y="152"/>
                      <a:pt x="9" y="152"/>
                    </a:cubicBezTo>
                    <a:cubicBezTo>
                      <a:pt x="9" y="156"/>
                      <a:pt x="12" y="160"/>
                      <a:pt x="17" y="160"/>
                    </a:cubicBezTo>
                    <a:cubicBezTo>
                      <a:pt x="21" y="160"/>
                      <a:pt x="25" y="156"/>
                      <a:pt x="25" y="152"/>
                    </a:cubicBezTo>
                    <a:cubicBezTo>
                      <a:pt x="25" y="96"/>
                      <a:pt x="25" y="96"/>
                      <a:pt x="25" y="96"/>
                    </a:cubicBezTo>
                    <a:cubicBezTo>
                      <a:pt x="41" y="96"/>
                      <a:pt x="41" y="96"/>
                      <a:pt x="41" y="96"/>
                    </a:cubicBezTo>
                    <a:cubicBezTo>
                      <a:pt x="41" y="152"/>
                      <a:pt x="41" y="152"/>
                      <a:pt x="41" y="152"/>
                    </a:cubicBezTo>
                    <a:cubicBezTo>
                      <a:pt x="41" y="156"/>
                      <a:pt x="44" y="160"/>
                      <a:pt x="49" y="160"/>
                    </a:cubicBezTo>
                    <a:cubicBezTo>
                      <a:pt x="53" y="160"/>
                      <a:pt x="57" y="156"/>
                      <a:pt x="57" y="152"/>
                    </a:cubicBezTo>
                    <a:cubicBezTo>
                      <a:pt x="57" y="96"/>
                      <a:pt x="57" y="96"/>
                      <a:pt x="57" y="96"/>
                    </a:cubicBezTo>
                    <a:cubicBezTo>
                      <a:pt x="59" y="96"/>
                      <a:pt x="61" y="95"/>
                      <a:pt x="63" y="93"/>
                    </a:cubicBezTo>
                    <a:cubicBezTo>
                      <a:pt x="64" y="91"/>
                      <a:pt x="65" y="88"/>
                      <a:pt x="65" y="86"/>
                    </a:cubicBezTo>
                    <a:cubicBezTo>
                      <a:pt x="49" y="6"/>
                      <a:pt x="49" y="6"/>
                      <a:pt x="49" y="6"/>
                    </a:cubicBezTo>
                    <a:cubicBezTo>
                      <a:pt x="48" y="2"/>
                      <a:pt x="44" y="0"/>
                      <a:pt x="41" y="0"/>
                    </a:cubicBezTo>
                    <a:close/>
                    <a:moveTo>
                      <a:pt x="31" y="16"/>
                    </a:moveTo>
                    <a:cubicBezTo>
                      <a:pt x="34" y="16"/>
                      <a:pt x="34" y="16"/>
                      <a:pt x="34" y="16"/>
                    </a:cubicBezTo>
                    <a:cubicBezTo>
                      <a:pt x="47" y="80"/>
                      <a:pt x="47" y="80"/>
                      <a:pt x="47" y="80"/>
                    </a:cubicBezTo>
                    <a:cubicBezTo>
                      <a:pt x="18" y="80"/>
                      <a:pt x="18" y="80"/>
                      <a:pt x="18" y="80"/>
                    </a:cubicBezTo>
                    <a:lnTo>
                      <a:pt x="3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7" name="Freeform 16"/>
              <p:cNvSpPr>
                <a:spLocks noEditPoints="1"/>
              </p:cNvSpPr>
              <p:nvPr/>
            </p:nvSpPr>
            <p:spPr bwMode="gray">
              <a:xfrm>
                <a:off x="7731710"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8" name="Freeform 17"/>
              <p:cNvSpPr>
                <a:spLocks noEditPoints="1"/>
              </p:cNvSpPr>
              <p:nvPr/>
            </p:nvSpPr>
            <p:spPr bwMode="gray">
              <a:xfrm>
                <a:off x="6923672" y="5262081"/>
                <a:ext cx="307975" cy="766763"/>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29" name="Freeform 18"/>
              <p:cNvSpPr>
                <a:spLocks noEditPoints="1"/>
              </p:cNvSpPr>
              <p:nvPr/>
            </p:nvSpPr>
            <p:spPr bwMode="gray">
              <a:xfrm>
                <a:off x="6961772" y="4955694"/>
                <a:ext cx="231775"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0" name="Freeform 19"/>
              <p:cNvSpPr>
                <a:spLocks noEditPoints="1"/>
              </p:cNvSpPr>
              <p:nvPr/>
            </p:nvSpPr>
            <p:spPr bwMode="gray">
              <a:xfrm>
                <a:off x="7307844" y="5262083"/>
                <a:ext cx="309560" cy="766761"/>
              </a:xfrm>
              <a:custGeom>
                <a:avLst/>
                <a:gdLst>
                  <a:gd name="T0" fmla="*/ 56 w 64"/>
                  <a:gd name="T1" fmla="*/ 0 h 160"/>
                  <a:gd name="T2" fmla="*/ 8 w 64"/>
                  <a:gd name="T3" fmla="*/ 0 h 160"/>
                  <a:gd name="T4" fmla="*/ 0 w 64"/>
                  <a:gd name="T5" fmla="*/ 8 h 160"/>
                  <a:gd name="T6" fmla="*/ 0 w 64"/>
                  <a:gd name="T7" fmla="*/ 72 h 160"/>
                  <a:gd name="T8" fmla="*/ 8 w 64"/>
                  <a:gd name="T9" fmla="*/ 80 h 160"/>
                  <a:gd name="T10" fmla="*/ 8 w 64"/>
                  <a:gd name="T11" fmla="*/ 152 h 160"/>
                  <a:gd name="T12" fmla="*/ 16 w 64"/>
                  <a:gd name="T13" fmla="*/ 160 h 160"/>
                  <a:gd name="T14" fmla="*/ 24 w 64"/>
                  <a:gd name="T15" fmla="*/ 152 h 160"/>
                  <a:gd name="T16" fmla="*/ 24 w 64"/>
                  <a:gd name="T17" fmla="*/ 80 h 160"/>
                  <a:gd name="T18" fmla="*/ 40 w 64"/>
                  <a:gd name="T19" fmla="*/ 80 h 160"/>
                  <a:gd name="T20" fmla="*/ 40 w 64"/>
                  <a:gd name="T21" fmla="*/ 152 h 160"/>
                  <a:gd name="T22" fmla="*/ 48 w 64"/>
                  <a:gd name="T23" fmla="*/ 160 h 160"/>
                  <a:gd name="T24" fmla="*/ 56 w 64"/>
                  <a:gd name="T25" fmla="*/ 152 h 160"/>
                  <a:gd name="T26" fmla="*/ 56 w 64"/>
                  <a:gd name="T27" fmla="*/ 80 h 160"/>
                  <a:gd name="T28" fmla="*/ 64 w 64"/>
                  <a:gd name="T29" fmla="*/ 72 h 160"/>
                  <a:gd name="T30" fmla="*/ 64 w 64"/>
                  <a:gd name="T31" fmla="*/ 8 h 160"/>
                  <a:gd name="T32" fmla="*/ 56 w 64"/>
                  <a:gd name="T33" fmla="*/ 0 h 160"/>
                  <a:gd name="T34" fmla="*/ 16 w 64"/>
                  <a:gd name="T35" fmla="*/ 16 h 160"/>
                  <a:gd name="T36" fmla="*/ 48 w 64"/>
                  <a:gd name="T37" fmla="*/ 16 h 160"/>
                  <a:gd name="T38" fmla="*/ 48 w 64"/>
                  <a:gd name="T39" fmla="*/ 64 h 160"/>
                  <a:gd name="T40" fmla="*/ 16 w 64"/>
                  <a:gd name="T41" fmla="*/ 64 h 160"/>
                  <a:gd name="T42" fmla="*/ 16 w 64"/>
                  <a:gd name="T43" fmla="*/ 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160">
                    <a:moveTo>
                      <a:pt x="56" y="0"/>
                    </a:moveTo>
                    <a:cubicBezTo>
                      <a:pt x="8" y="0"/>
                      <a:pt x="8" y="0"/>
                      <a:pt x="8" y="0"/>
                    </a:cubicBezTo>
                    <a:cubicBezTo>
                      <a:pt x="3" y="0"/>
                      <a:pt x="0" y="3"/>
                      <a:pt x="0" y="8"/>
                    </a:cubicBezTo>
                    <a:cubicBezTo>
                      <a:pt x="0" y="72"/>
                      <a:pt x="0" y="72"/>
                      <a:pt x="0" y="72"/>
                    </a:cubicBezTo>
                    <a:cubicBezTo>
                      <a:pt x="0" y="76"/>
                      <a:pt x="3" y="80"/>
                      <a:pt x="8" y="80"/>
                    </a:cubicBezTo>
                    <a:cubicBezTo>
                      <a:pt x="8" y="152"/>
                      <a:pt x="8" y="152"/>
                      <a:pt x="8" y="152"/>
                    </a:cubicBezTo>
                    <a:cubicBezTo>
                      <a:pt x="8" y="156"/>
                      <a:pt x="11" y="160"/>
                      <a:pt x="16" y="160"/>
                    </a:cubicBezTo>
                    <a:cubicBezTo>
                      <a:pt x="20" y="160"/>
                      <a:pt x="24" y="156"/>
                      <a:pt x="24" y="152"/>
                    </a:cubicBezTo>
                    <a:cubicBezTo>
                      <a:pt x="24" y="80"/>
                      <a:pt x="24" y="80"/>
                      <a:pt x="24" y="80"/>
                    </a:cubicBezTo>
                    <a:cubicBezTo>
                      <a:pt x="40" y="80"/>
                      <a:pt x="40" y="80"/>
                      <a:pt x="40" y="80"/>
                    </a:cubicBezTo>
                    <a:cubicBezTo>
                      <a:pt x="40" y="152"/>
                      <a:pt x="40" y="152"/>
                      <a:pt x="40" y="152"/>
                    </a:cubicBezTo>
                    <a:cubicBezTo>
                      <a:pt x="40" y="156"/>
                      <a:pt x="43" y="160"/>
                      <a:pt x="48" y="160"/>
                    </a:cubicBezTo>
                    <a:cubicBezTo>
                      <a:pt x="52" y="160"/>
                      <a:pt x="56" y="156"/>
                      <a:pt x="56" y="152"/>
                    </a:cubicBezTo>
                    <a:cubicBezTo>
                      <a:pt x="56" y="80"/>
                      <a:pt x="56" y="80"/>
                      <a:pt x="56" y="80"/>
                    </a:cubicBezTo>
                    <a:cubicBezTo>
                      <a:pt x="60" y="80"/>
                      <a:pt x="64" y="76"/>
                      <a:pt x="64" y="72"/>
                    </a:cubicBezTo>
                    <a:cubicBezTo>
                      <a:pt x="64" y="8"/>
                      <a:pt x="64" y="8"/>
                      <a:pt x="64" y="8"/>
                    </a:cubicBezTo>
                    <a:cubicBezTo>
                      <a:pt x="64" y="3"/>
                      <a:pt x="60" y="0"/>
                      <a:pt x="56" y="0"/>
                    </a:cubicBezTo>
                    <a:close/>
                    <a:moveTo>
                      <a:pt x="16" y="16"/>
                    </a:moveTo>
                    <a:cubicBezTo>
                      <a:pt x="48" y="16"/>
                      <a:pt x="48" y="16"/>
                      <a:pt x="48" y="16"/>
                    </a:cubicBezTo>
                    <a:cubicBezTo>
                      <a:pt x="48" y="64"/>
                      <a:pt x="48" y="64"/>
                      <a:pt x="48" y="64"/>
                    </a:cubicBezTo>
                    <a:cubicBezTo>
                      <a:pt x="16" y="64"/>
                      <a:pt x="16" y="64"/>
                      <a:pt x="16" y="64"/>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sp>
            <p:nvSpPr>
              <p:cNvPr id="131" name="Freeform 20"/>
              <p:cNvSpPr>
                <a:spLocks noEditPoints="1"/>
              </p:cNvSpPr>
              <p:nvPr/>
            </p:nvSpPr>
            <p:spPr bwMode="gray">
              <a:xfrm>
                <a:off x="7347535" y="4955694"/>
                <a:ext cx="230187" cy="230188"/>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0"/>
                      <a:pt x="37" y="0"/>
                      <a:pt x="24" y="0"/>
                    </a:cubicBezTo>
                    <a:cubicBezTo>
                      <a:pt x="10" y="0"/>
                      <a:pt x="0" y="10"/>
                      <a:pt x="0" y="24"/>
                    </a:cubicBezTo>
                    <a:cubicBezTo>
                      <a:pt x="0" y="37"/>
                      <a:pt x="10" y="48"/>
                      <a:pt x="24" y="48"/>
                    </a:cubicBezTo>
                    <a:close/>
                    <a:moveTo>
                      <a:pt x="24" y="16"/>
                    </a:moveTo>
                    <a:cubicBezTo>
                      <a:pt x="28" y="16"/>
                      <a:pt x="32" y="19"/>
                      <a:pt x="32" y="24"/>
                    </a:cubicBezTo>
                    <a:cubicBezTo>
                      <a:pt x="32" y="28"/>
                      <a:pt x="28" y="32"/>
                      <a:pt x="24" y="32"/>
                    </a:cubicBezTo>
                    <a:cubicBezTo>
                      <a:pt x="19" y="32"/>
                      <a:pt x="16" y="28"/>
                      <a:pt x="16" y="24"/>
                    </a:cubicBezTo>
                    <a:cubicBezTo>
                      <a:pt x="16" y="19"/>
                      <a:pt x="19"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US" sz="1200" dirty="0"/>
              </a:p>
            </p:txBody>
          </p:sp>
        </p:grpSp>
      </p:grpSp>
      <p:sp>
        <p:nvSpPr>
          <p:cNvPr id="162" name="楕円 161"/>
          <p:cNvSpPr/>
          <p:nvPr/>
        </p:nvSpPr>
        <p:spPr bwMode="gray">
          <a:xfrm>
            <a:off x="3935030" y="4767031"/>
            <a:ext cx="1928962" cy="1222108"/>
          </a:xfrm>
          <a:prstGeom prst="ellipse">
            <a:avLst/>
          </a:prstGeom>
          <a:noFill/>
          <a:ln w="19050" algn="ctr">
            <a:solidFill>
              <a:srgbClr val="012169"/>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nvGrpSpPr>
          <p:cNvPr id="163" name="グループ化 162"/>
          <p:cNvGrpSpPr/>
          <p:nvPr/>
        </p:nvGrpSpPr>
        <p:grpSpPr>
          <a:xfrm>
            <a:off x="4312999" y="4979893"/>
            <a:ext cx="1212165" cy="780830"/>
            <a:chOff x="4894104" y="6912383"/>
            <a:chExt cx="1212165" cy="780830"/>
          </a:xfrm>
        </p:grpSpPr>
        <p:sp>
          <p:nvSpPr>
            <p:cNvPr id="164" name="角丸四角形 163"/>
            <p:cNvSpPr/>
            <p:nvPr/>
          </p:nvSpPr>
          <p:spPr bwMode="gray">
            <a:xfrm>
              <a:off x="4943024" y="6912383"/>
              <a:ext cx="1081313" cy="219075"/>
            </a:xfrm>
            <a:prstGeom prst="roundRect">
              <a:avLst/>
            </a:prstGeom>
            <a:noFill/>
            <a:ln w="19050" algn="ctr">
              <a:solidFill>
                <a:srgbClr val="DA291C"/>
              </a:solidFill>
              <a:prstDash val="sysDash"/>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en-US" altLang="ja-JP" sz="900" b="1" dirty="0" smtClean="0">
                  <a:solidFill>
                    <a:srgbClr val="DA291C"/>
                  </a:solidFill>
                  <a:latin typeface="Meiryo UI" panose="020B0604030504040204" pitchFamily="50" charset="-128"/>
                  <a:ea typeface="Meiryo UI" panose="020B0604030504040204" pitchFamily="50" charset="-128"/>
                </a:rPr>
                <a:t>New Business</a:t>
              </a:r>
              <a:endParaRPr kumimoji="1" lang="ja-JP" altLang="en-US" sz="900" b="1" dirty="0" smtClean="0">
                <a:solidFill>
                  <a:srgbClr val="DA291C"/>
                </a:solidFill>
                <a:latin typeface="Meiryo UI" panose="020B0604030504040204" pitchFamily="50" charset="-128"/>
                <a:ea typeface="Meiryo UI" panose="020B0604030504040204" pitchFamily="50" charset="-128"/>
              </a:endParaRPr>
            </a:p>
          </p:txBody>
        </p:sp>
        <p:sp>
          <p:nvSpPr>
            <p:cNvPr id="165" name="角丸四角形 164"/>
            <p:cNvSpPr/>
            <p:nvPr/>
          </p:nvSpPr>
          <p:spPr bwMode="gray">
            <a:xfrm>
              <a:off x="5607403" y="7366545"/>
              <a:ext cx="498866" cy="326668"/>
            </a:xfrm>
            <a:prstGeom prst="roundRect">
              <a:avLst/>
            </a:prstGeom>
            <a:noFill/>
            <a:ln w="19050" algn="ctr">
              <a:solidFill>
                <a:schemeClr val="accent6"/>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既存</a:t>
              </a:r>
              <a:endParaRPr lang="en-US" altLang="ja-JP" sz="900" b="1" dirty="0" smtClean="0">
                <a:solidFill>
                  <a:schemeClr val="accent6"/>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900" b="1" dirty="0" smtClean="0">
                  <a:solidFill>
                    <a:schemeClr val="accent6"/>
                  </a:solidFill>
                  <a:latin typeface="Meiryo UI" panose="020B0604030504040204" pitchFamily="50" charset="-128"/>
                  <a:ea typeface="Meiryo UI" panose="020B0604030504040204" pitchFamily="50" charset="-128"/>
                </a:rPr>
                <a:t>ビジネス</a:t>
              </a:r>
              <a:endParaRPr kumimoji="1" lang="ja-JP" altLang="en-US" sz="900" b="1" dirty="0" smtClean="0">
                <a:solidFill>
                  <a:schemeClr val="accent6"/>
                </a:solidFill>
                <a:latin typeface="Meiryo UI" panose="020B0604030504040204" pitchFamily="50" charset="-128"/>
                <a:ea typeface="Meiryo UI" panose="020B0604030504040204" pitchFamily="50" charset="-128"/>
              </a:endParaRPr>
            </a:p>
          </p:txBody>
        </p:sp>
        <p:sp>
          <p:nvSpPr>
            <p:cNvPr id="166" name="角丸四角形 165"/>
            <p:cNvSpPr/>
            <p:nvPr/>
          </p:nvSpPr>
          <p:spPr bwMode="gray">
            <a:xfrm>
              <a:off x="4894104" y="7367790"/>
              <a:ext cx="498866" cy="325423"/>
            </a:xfrm>
            <a:prstGeom prst="roundRect">
              <a:avLst/>
            </a:prstGeom>
            <a:noFill/>
            <a:ln w="19050" algn="ctr">
              <a:solidFill>
                <a:schemeClr val="accent4"/>
              </a:solidFill>
              <a:prstDash val="solid"/>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schemeClr val="accent4"/>
                  </a:solidFill>
                  <a:latin typeface="Meiryo UI" panose="020B0604030504040204" pitchFamily="50" charset="-128"/>
                  <a:ea typeface="Meiryo UI" panose="020B0604030504040204" pitchFamily="50" charset="-128"/>
                </a:rPr>
                <a:t>観光</a:t>
              </a:r>
              <a:endParaRPr lang="en-US" altLang="ja-JP" sz="900" b="1" dirty="0" smtClean="0">
                <a:solidFill>
                  <a:schemeClr val="accent4"/>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900" b="1" dirty="0">
                  <a:solidFill>
                    <a:schemeClr val="accent4"/>
                  </a:solidFill>
                  <a:latin typeface="Meiryo UI" panose="020B0604030504040204" pitchFamily="50" charset="-128"/>
                  <a:ea typeface="Meiryo UI" panose="020B0604030504040204" pitchFamily="50" charset="-128"/>
                </a:rPr>
                <a:t>需要</a:t>
              </a:r>
              <a:endParaRPr kumimoji="1" lang="ja-JP" altLang="en-US" sz="900" b="1" dirty="0" smtClean="0">
                <a:solidFill>
                  <a:schemeClr val="accent4"/>
                </a:solidFill>
                <a:latin typeface="Meiryo UI" panose="020B0604030504040204" pitchFamily="50" charset="-128"/>
                <a:ea typeface="Meiryo UI" panose="020B0604030504040204" pitchFamily="50" charset="-128"/>
              </a:endParaRPr>
            </a:p>
          </p:txBody>
        </p:sp>
        <p:sp>
          <p:nvSpPr>
            <p:cNvPr id="167" name="Freeform 189"/>
            <p:cNvSpPr>
              <a:spLocks noChangeAspect="1" noEditPoints="1"/>
            </p:cNvSpPr>
            <p:nvPr/>
          </p:nvSpPr>
          <p:spPr bwMode="gray">
            <a:xfrm>
              <a:off x="5379082" y="7393658"/>
              <a:ext cx="242208" cy="242208"/>
            </a:xfrm>
            <a:custGeom>
              <a:avLst/>
              <a:gdLst>
                <a:gd name="T0" fmla="*/ 0 w 512"/>
                <a:gd name="T1" fmla="*/ 256 h 512"/>
                <a:gd name="T2" fmla="*/ 512 w 512"/>
                <a:gd name="T3" fmla="*/ 256 h 512"/>
                <a:gd name="T4" fmla="*/ 416 w 512"/>
                <a:gd name="T5" fmla="*/ 330 h 512"/>
                <a:gd name="T6" fmla="*/ 394 w 512"/>
                <a:gd name="T7" fmla="*/ 341 h 512"/>
                <a:gd name="T8" fmla="*/ 384 w 512"/>
                <a:gd name="T9" fmla="*/ 320 h 512"/>
                <a:gd name="T10" fmla="*/ 371 w 512"/>
                <a:gd name="T11" fmla="*/ 334 h 512"/>
                <a:gd name="T12" fmla="*/ 338 w 512"/>
                <a:gd name="T13" fmla="*/ 359 h 512"/>
                <a:gd name="T14" fmla="*/ 318 w 512"/>
                <a:gd name="T15" fmla="*/ 376 h 512"/>
                <a:gd name="T16" fmla="*/ 277 w 512"/>
                <a:gd name="T17" fmla="*/ 370 h 512"/>
                <a:gd name="T18" fmla="*/ 250 w 512"/>
                <a:gd name="T19" fmla="*/ 384 h 512"/>
                <a:gd name="T20" fmla="*/ 217 w 512"/>
                <a:gd name="T21" fmla="*/ 381 h 512"/>
                <a:gd name="T22" fmla="*/ 172 w 512"/>
                <a:gd name="T23" fmla="*/ 368 h 512"/>
                <a:gd name="T24" fmla="*/ 128 w 512"/>
                <a:gd name="T25" fmla="*/ 320 h 512"/>
                <a:gd name="T26" fmla="*/ 117 w 512"/>
                <a:gd name="T27" fmla="*/ 341 h 512"/>
                <a:gd name="T28" fmla="*/ 96 w 512"/>
                <a:gd name="T29" fmla="*/ 330 h 512"/>
                <a:gd name="T30" fmla="*/ 106 w 512"/>
                <a:gd name="T31" fmla="*/ 170 h 512"/>
                <a:gd name="T32" fmla="*/ 106 w 512"/>
                <a:gd name="T33" fmla="*/ 149 h 512"/>
                <a:gd name="T34" fmla="*/ 128 w 512"/>
                <a:gd name="T35" fmla="*/ 160 h 512"/>
                <a:gd name="T36" fmla="*/ 224 w 512"/>
                <a:gd name="T37" fmla="*/ 181 h 512"/>
                <a:gd name="T38" fmla="*/ 261 w 512"/>
                <a:gd name="T39" fmla="*/ 161 h 512"/>
                <a:gd name="T40" fmla="*/ 343 w 512"/>
                <a:gd name="T41" fmla="*/ 181 h 512"/>
                <a:gd name="T42" fmla="*/ 384 w 512"/>
                <a:gd name="T43" fmla="*/ 160 h 512"/>
                <a:gd name="T44" fmla="*/ 405 w 512"/>
                <a:gd name="T45" fmla="*/ 149 h 512"/>
                <a:gd name="T46" fmla="*/ 405 w 512"/>
                <a:gd name="T47" fmla="*/ 170 h 512"/>
                <a:gd name="T48" fmla="*/ 416 w 512"/>
                <a:gd name="T49" fmla="*/ 330 h 512"/>
                <a:gd name="T50" fmla="*/ 350 w 512"/>
                <a:gd name="T51" fmla="*/ 328 h 512"/>
                <a:gd name="T52" fmla="*/ 335 w 512"/>
                <a:gd name="T53" fmla="*/ 337 h 512"/>
                <a:gd name="T54" fmla="*/ 328 w 512"/>
                <a:gd name="T55" fmla="*/ 332 h 512"/>
                <a:gd name="T56" fmla="*/ 294 w 512"/>
                <a:gd name="T57" fmla="*/ 274 h 512"/>
                <a:gd name="T58" fmla="*/ 275 w 512"/>
                <a:gd name="T59" fmla="*/ 284 h 512"/>
                <a:gd name="T60" fmla="*/ 310 w 512"/>
                <a:gd name="T61" fmla="*/ 343 h 512"/>
                <a:gd name="T62" fmla="*/ 290 w 512"/>
                <a:gd name="T63" fmla="*/ 353 h 512"/>
                <a:gd name="T64" fmla="*/ 243 w 512"/>
                <a:gd name="T65" fmla="*/ 296 h 512"/>
                <a:gd name="T66" fmla="*/ 260 w 512"/>
                <a:gd name="T67" fmla="*/ 345 h 512"/>
                <a:gd name="T68" fmla="*/ 256 w 512"/>
                <a:gd name="T69" fmla="*/ 361 h 512"/>
                <a:gd name="T70" fmla="*/ 239 w 512"/>
                <a:gd name="T71" fmla="*/ 357 h 512"/>
                <a:gd name="T72" fmla="*/ 228 w 512"/>
                <a:gd name="T73" fmla="*/ 337 h 512"/>
                <a:gd name="T74" fmla="*/ 220 w 512"/>
                <a:gd name="T75" fmla="*/ 325 h 512"/>
                <a:gd name="T76" fmla="*/ 202 w 512"/>
                <a:gd name="T77" fmla="*/ 337 h 512"/>
                <a:gd name="T78" fmla="*/ 207 w 512"/>
                <a:gd name="T79" fmla="*/ 363 h 512"/>
                <a:gd name="T80" fmla="*/ 158 w 512"/>
                <a:gd name="T81" fmla="*/ 304 h 512"/>
                <a:gd name="T82" fmla="*/ 128 w 512"/>
                <a:gd name="T83" fmla="*/ 298 h 512"/>
                <a:gd name="T84" fmla="*/ 184 w 512"/>
                <a:gd name="T85" fmla="*/ 202 h 512"/>
                <a:gd name="T86" fmla="*/ 160 w 512"/>
                <a:gd name="T87" fmla="*/ 234 h 512"/>
                <a:gd name="T88" fmla="*/ 193 w 512"/>
                <a:gd name="T89" fmla="*/ 266 h 512"/>
                <a:gd name="T90" fmla="*/ 349 w 512"/>
                <a:gd name="T91" fmla="*/ 319 h 512"/>
                <a:gd name="T92" fmla="*/ 384 w 512"/>
                <a:gd name="T93" fmla="*/ 202 h 512"/>
                <a:gd name="T94" fmla="*/ 362 w 512"/>
                <a:gd name="T95" fmla="*/ 298 h 512"/>
                <a:gd name="T96" fmla="*/ 322 w 512"/>
                <a:gd name="T97" fmla="*/ 230 h 512"/>
                <a:gd name="T98" fmla="*/ 190 w 512"/>
                <a:gd name="T99" fmla="*/ 245 h 512"/>
                <a:gd name="T100" fmla="*/ 181 w 512"/>
                <a:gd name="T101" fmla="*/ 234 h 512"/>
                <a:gd name="T102" fmla="*/ 268 w 512"/>
                <a:gd name="T103" fmla="*/ 182 h 512"/>
                <a:gd name="T104" fmla="*/ 341 w 512"/>
                <a:gd name="T105" fmla="*/ 20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6" y="330"/>
                  </a:moveTo>
                  <a:cubicBezTo>
                    <a:pt x="416" y="336"/>
                    <a:pt x="411" y="341"/>
                    <a:pt x="405" y="341"/>
                  </a:cubicBezTo>
                  <a:cubicBezTo>
                    <a:pt x="394" y="341"/>
                    <a:pt x="394" y="341"/>
                    <a:pt x="394" y="341"/>
                  </a:cubicBezTo>
                  <a:cubicBezTo>
                    <a:pt x="388" y="341"/>
                    <a:pt x="384" y="336"/>
                    <a:pt x="384" y="330"/>
                  </a:cubicBezTo>
                  <a:cubicBezTo>
                    <a:pt x="384" y="320"/>
                    <a:pt x="384" y="320"/>
                    <a:pt x="384" y="320"/>
                  </a:cubicBezTo>
                  <a:cubicBezTo>
                    <a:pt x="371" y="320"/>
                    <a:pt x="371" y="320"/>
                    <a:pt x="371" y="320"/>
                  </a:cubicBezTo>
                  <a:cubicBezTo>
                    <a:pt x="372" y="324"/>
                    <a:pt x="372" y="329"/>
                    <a:pt x="371" y="334"/>
                  </a:cubicBezTo>
                  <a:cubicBezTo>
                    <a:pt x="368" y="342"/>
                    <a:pt x="363" y="350"/>
                    <a:pt x="355" y="354"/>
                  </a:cubicBezTo>
                  <a:cubicBezTo>
                    <a:pt x="350" y="357"/>
                    <a:pt x="344" y="359"/>
                    <a:pt x="338" y="359"/>
                  </a:cubicBezTo>
                  <a:cubicBezTo>
                    <a:pt x="336" y="359"/>
                    <a:pt x="334" y="358"/>
                    <a:pt x="332" y="358"/>
                  </a:cubicBezTo>
                  <a:cubicBezTo>
                    <a:pt x="330" y="365"/>
                    <a:pt x="325" y="372"/>
                    <a:pt x="318" y="376"/>
                  </a:cubicBezTo>
                  <a:cubicBezTo>
                    <a:pt x="313" y="380"/>
                    <a:pt x="307" y="381"/>
                    <a:pt x="301" y="381"/>
                  </a:cubicBezTo>
                  <a:cubicBezTo>
                    <a:pt x="292" y="381"/>
                    <a:pt x="283" y="377"/>
                    <a:pt x="277" y="370"/>
                  </a:cubicBezTo>
                  <a:cubicBezTo>
                    <a:pt x="274" y="374"/>
                    <a:pt x="271" y="377"/>
                    <a:pt x="267" y="379"/>
                  </a:cubicBezTo>
                  <a:cubicBezTo>
                    <a:pt x="261" y="382"/>
                    <a:pt x="256" y="384"/>
                    <a:pt x="250" y="384"/>
                  </a:cubicBezTo>
                  <a:cubicBezTo>
                    <a:pt x="241" y="384"/>
                    <a:pt x="232" y="380"/>
                    <a:pt x="226" y="374"/>
                  </a:cubicBezTo>
                  <a:cubicBezTo>
                    <a:pt x="224" y="376"/>
                    <a:pt x="221" y="379"/>
                    <a:pt x="217" y="381"/>
                  </a:cubicBezTo>
                  <a:cubicBezTo>
                    <a:pt x="212" y="384"/>
                    <a:pt x="207" y="385"/>
                    <a:pt x="202" y="385"/>
                  </a:cubicBezTo>
                  <a:cubicBezTo>
                    <a:pt x="190" y="385"/>
                    <a:pt x="178" y="379"/>
                    <a:pt x="172" y="368"/>
                  </a:cubicBezTo>
                  <a:cubicBezTo>
                    <a:pt x="143" y="320"/>
                    <a:pt x="143" y="320"/>
                    <a:pt x="143" y="320"/>
                  </a:cubicBezTo>
                  <a:cubicBezTo>
                    <a:pt x="128" y="320"/>
                    <a:pt x="128" y="320"/>
                    <a:pt x="128" y="320"/>
                  </a:cubicBezTo>
                  <a:cubicBezTo>
                    <a:pt x="128" y="330"/>
                    <a:pt x="128" y="330"/>
                    <a:pt x="128" y="330"/>
                  </a:cubicBezTo>
                  <a:cubicBezTo>
                    <a:pt x="128" y="336"/>
                    <a:pt x="123" y="341"/>
                    <a:pt x="117" y="341"/>
                  </a:cubicBezTo>
                  <a:cubicBezTo>
                    <a:pt x="106" y="341"/>
                    <a:pt x="106" y="341"/>
                    <a:pt x="106" y="341"/>
                  </a:cubicBezTo>
                  <a:cubicBezTo>
                    <a:pt x="100" y="341"/>
                    <a:pt x="96" y="336"/>
                    <a:pt x="96" y="330"/>
                  </a:cubicBezTo>
                  <a:cubicBezTo>
                    <a:pt x="96" y="324"/>
                    <a:pt x="100" y="320"/>
                    <a:pt x="106" y="320"/>
                  </a:cubicBezTo>
                  <a:cubicBezTo>
                    <a:pt x="106" y="170"/>
                    <a:pt x="106" y="170"/>
                    <a:pt x="106" y="170"/>
                  </a:cubicBezTo>
                  <a:cubicBezTo>
                    <a:pt x="100" y="170"/>
                    <a:pt x="96" y="166"/>
                    <a:pt x="96" y="160"/>
                  </a:cubicBezTo>
                  <a:cubicBezTo>
                    <a:pt x="96" y="154"/>
                    <a:pt x="100" y="149"/>
                    <a:pt x="106" y="149"/>
                  </a:cubicBezTo>
                  <a:cubicBezTo>
                    <a:pt x="117" y="149"/>
                    <a:pt x="117" y="149"/>
                    <a:pt x="117" y="149"/>
                  </a:cubicBezTo>
                  <a:cubicBezTo>
                    <a:pt x="123" y="149"/>
                    <a:pt x="128" y="154"/>
                    <a:pt x="128" y="160"/>
                  </a:cubicBezTo>
                  <a:cubicBezTo>
                    <a:pt x="128" y="181"/>
                    <a:pt x="128" y="181"/>
                    <a:pt x="128" y="181"/>
                  </a:cubicBezTo>
                  <a:cubicBezTo>
                    <a:pt x="224" y="181"/>
                    <a:pt x="224" y="181"/>
                    <a:pt x="224" y="181"/>
                  </a:cubicBezTo>
                  <a:cubicBezTo>
                    <a:pt x="224" y="181"/>
                    <a:pt x="224" y="181"/>
                    <a:pt x="224" y="181"/>
                  </a:cubicBezTo>
                  <a:cubicBezTo>
                    <a:pt x="261" y="161"/>
                    <a:pt x="261" y="161"/>
                    <a:pt x="261" y="161"/>
                  </a:cubicBezTo>
                  <a:cubicBezTo>
                    <a:pt x="264" y="160"/>
                    <a:pt x="267" y="159"/>
                    <a:pt x="269" y="160"/>
                  </a:cubicBezTo>
                  <a:cubicBezTo>
                    <a:pt x="343" y="181"/>
                    <a:pt x="343" y="181"/>
                    <a:pt x="343" y="181"/>
                  </a:cubicBezTo>
                  <a:cubicBezTo>
                    <a:pt x="384" y="181"/>
                    <a:pt x="384" y="181"/>
                    <a:pt x="384" y="181"/>
                  </a:cubicBezTo>
                  <a:cubicBezTo>
                    <a:pt x="384" y="160"/>
                    <a:pt x="384" y="160"/>
                    <a:pt x="384" y="160"/>
                  </a:cubicBezTo>
                  <a:cubicBezTo>
                    <a:pt x="384" y="154"/>
                    <a:pt x="388" y="149"/>
                    <a:pt x="394" y="149"/>
                  </a:cubicBezTo>
                  <a:cubicBezTo>
                    <a:pt x="405" y="149"/>
                    <a:pt x="405" y="149"/>
                    <a:pt x="405" y="149"/>
                  </a:cubicBezTo>
                  <a:cubicBezTo>
                    <a:pt x="411" y="149"/>
                    <a:pt x="416" y="154"/>
                    <a:pt x="416" y="160"/>
                  </a:cubicBezTo>
                  <a:cubicBezTo>
                    <a:pt x="416" y="166"/>
                    <a:pt x="411" y="170"/>
                    <a:pt x="405" y="170"/>
                  </a:cubicBezTo>
                  <a:cubicBezTo>
                    <a:pt x="405" y="320"/>
                    <a:pt x="405" y="320"/>
                    <a:pt x="405" y="320"/>
                  </a:cubicBezTo>
                  <a:cubicBezTo>
                    <a:pt x="411" y="320"/>
                    <a:pt x="416" y="324"/>
                    <a:pt x="416" y="330"/>
                  </a:cubicBezTo>
                  <a:close/>
                  <a:moveTo>
                    <a:pt x="349" y="319"/>
                  </a:moveTo>
                  <a:cubicBezTo>
                    <a:pt x="350" y="322"/>
                    <a:pt x="351" y="325"/>
                    <a:pt x="350" y="328"/>
                  </a:cubicBezTo>
                  <a:cubicBezTo>
                    <a:pt x="349" y="332"/>
                    <a:pt x="347" y="334"/>
                    <a:pt x="344" y="336"/>
                  </a:cubicBezTo>
                  <a:cubicBezTo>
                    <a:pt x="342" y="337"/>
                    <a:pt x="338" y="338"/>
                    <a:pt x="335" y="337"/>
                  </a:cubicBezTo>
                  <a:cubicBezTo>
                    <a:pt x="332" y="336"/>
                    <a:pt x="330" y="334"/>
                    <a:pt x="328" y="332"/>
                  </a:cubicBezTo>
                  <a:cubicBezTo>
                    <a:pt x="328" y="332"/>
                    <a:pt x="328" y="332"/>
                    <a:pt x="328" y="332"/>
                  </a:cubicBezTo>
                  <a:cubicBezTo>
                    <a:pt x="328" y="332"/>
                    <a:pt x="328" y="332"/>
                    <a:pt x="328" y="331"/>
                  </a:cubicBezTo>
                  <a:cubicBezTo>
                    <a:pt x="294" y="274"/>
                    <a:pt x="294" y="274"/>
                    <a:pt x="294" y="274"/>
                  </a:cubicBezTo>
                  <a:cubicBezTo>
                    <a:pt x="291" y="268"/>
                    <a:pt x="284" y="267"/>
                    <a:pt x="279" y="270"/>
                  </a:cubicBezTo>
                  <a:cubicBezTo>
                    <a:pt x="274" y="273"/>
                    <a:pt x="272" y="279"/>
                    <a:pt x="275" y="284"/>
                  </a:cubicBezTo>
                  <a:cubicBezTo>
                    <a:pt x="310" y="343"/>
                    <a:pt x="310" y="343"/>
                    <a:pt x="310" y="343"/>
                  </a:cubicBezTo>
                  <a:cubicBezTo>
                    <a:pt x="310" y="343"/>
                    <a:pt x="310" y="343"/>
                    <a:pt x="310" y="343"/>
                  </a:cubicBezTo>
                  <a:cubicBezTo>
                    <a:pt x="313" y="348"/>
                    <a:pt x="313" y="355"/>
                    <a:pt x="307" y="358"/>
                  </a:cubicBezTo>
                  <a:cubicBezTo>
                    <a:pt x="301" y="361"/>
                    <a:pt x="294" y="359"/>
                    <a:pt x="290" y="353"/>
                  </a:cubicBezTo>
                  <a:cubicBezTo>
                    <a:pt x="258" y="300"/>
                    <a:pt x="258" y="300"/>
                    <a:pt x="258" y="300"/>
                  </a:cubicBezTo>
                  <a:cubicBezTo>
                    <a:pt x="255" y="295"/>
                    <a:pt x="249" y="293"/>
                    <a:pt x="243" y="296"/>
                  </a:cubicBezTo>
                  <a:cubicBezTo>
                    <a:pt x="238" y="299"/>
                    <a:pt x="237" y="306"/>
                    <a:pt x="240" y="311"/>
                  </a:cubicBezTo>
                  <a:cubicBezTo>
                    <a:pt x="260" y="345"/>
                    <a:pt x="260" y="345"/>
                    <a:pt x="260" y="345"/>
                  </a:cubicBezTo>
                  <a:cubicBezTo>
                    <a:pt x="262" y="347"/>
                    <a:pt x="262" y="350"/>
                    <a:pt x="261" y="353"/>
                  </a:cubicBezTo>
                  <a:cubicBezTo>
                    <a:pt x="261" y="356"/>
                    <a:pt x="259" y="359"/>
                    <a:pt x="256" y="361"/>
                  </a:cubicBezTo>
                  <a:cubicBezTo>
                    <a:pt x="250" y="364"/>
                    <a:pt x="243" y="362"/>
                    <a:pt x="239" y="357"/>
                  </a:cubicBezTo>
                  <a:cubicBezTo>
                    <a:pt x="239" y="357"/>
                    <a:pt x="239" y="357"/>
                    <a:pt x="239" y="357"/>
                  </a:cubicBezTo>
                  <a:cubicBezTo>
                    <a:pt x="228" y="337"/>
                    <a:pt x="228" y="337"/>
                    <a:pt x="228" y="337"/>
                  </a:cubicBezTo>
                  <a:cubicBezTo>
                    <a:pt x="228" y="337"/>
                    <a:pt x="228" y="337"/>
                    <a:pt x="228" y="337"/>
                  </a:cubicBezTo>
                  <a:cubicBezTo>
                    <a:pt x="228" y="337"/>
                    <a:pt x="228" y="337"/>
                    <a:pt x="228" y="337"/>
                  </a:cubicBezTo>
                  <a:cubicBezTo>
                    <a:pt x="220" y="325"/>
                    <a:pt x="220" y="325"/>
                    <a:pt x="220" y="325"/>
                  </a:cubicBezTo>
                  <a:cubicBezTo>
                    <a:pt x="217" y="320"/>
                    <a:pt x="210" y="319"/>
                    <a:pt x="206" y="322"/>
                  </a:cubicBezTo>
                  <a:cubicBezTo>
                    <a:pt x="201" y="325"/>
                    <a:pt x="199" y="332"/>
                    <a:pt x="202" y="337"/>
                  </a:cubicBezTo>
                  <a:cubicBezTo>
                    <a:pt x="210" y="348"/>
                    <a:pt x="210" y="348"/>
                    <a:pt x="210" y="348"/>
                  </a:cubicBezTo>
                  <a:cubicBezTo>
                    <a:pt x="211" y="350"/>
                    <a:pt x="214" y="358"/>
                    <a:pt x="207" y="363"/>
                  </a:cubicBezTo>
                  <a:cubicBezTo>
                    <a:pt x="201" y="366"/>
                    <a:pt x="193" y="362"/>
                    <a:pt x="190" y="357"/>
                  </a:cubicBezTo>
                  <a:cubicBezTo>
                    <a:pt x="158" y="304"/>
                    <a:pt x="158" y="304"/>
                    <a:pt x="158" y="304"/>
                  </a:cubicBezTo>
                  <a:cubicBezTo>
                    <a:pt x="156" y="300"/>
                    <a:pt x="153" y="298"/>
                    <a:pt x="149" y="298"/>
                  </a:cubicBezTo>
                  <a:cubicBezTo>
                    <a:pt x="128" y="298"/>
                    <a:pt x="128" y="298"/>
                    <a:pt x="128" y="298"/>
                  </a:cubicBezTo>
                  <a:cubicBezTo>
                    <a:pt x="128" y="202"/>
                    <a:pt x="128" y="202"/>
                    <a:pt x="128" y="202"/>
                  </a:cubicBezTo>
                  <a:cubicBezTo>
                    <a:pt x="184" y="202"/>
                    <a:pt x="184" y="202"/>
                    <a:pt x="184" y="202"/>
                  </a:cubicBezTo>
                  <a:cubicBezTo>
                    <a:pt x="176" y="207"/>
                    <a:pt x="176" y="207"/>
                    <a:pt x="176" y="207"/>
                  </a:cubicBezTo>
                  <a:cubicBezTo>
                    <a:pt x="166" y="213"/>
                    <a:pt x="160" y="223"/>
                    <a:pt x="160" y="234"/>
                  </a:cubicBezTo>
                  <a:cubicBezTo>
                    <a:pt x="160" y="244"/>
                    <a:pt x="164" y="254"/>
                    <a:pt x="170" y="260"/>
                  </a:cubicBezTo>
                  <a:cubicBezTo>
                    <a:pt x="177" y="265"/>
                    <a:pt x="185" y="267"/>
                    <a:pt x="193" y="266"/>
                  </a:cubicBezTo>
                  <a:cubicBezTo>
                    <a:pt x="307" y="247"/>
                    <a:pt x="307" y="247"/>
                    <a:pt x="307" y="247"/>
                  </a:cubicBezTo>
                  <a:lnTo>
                    <a:pt x="349" y="319"/>
                  </a:lnTo>
                  <a:close/>
                  <a:moveTo>
                    <a:pt x="341" y="202"/>
                  </a:moveTo>
                  <a:cubicBezTo>
                    <a:pt x="384" y="202"/>
                    <a:pt x="384" y="202"/>
                    <a:pt x="384" y="202"/>
                  </a:cubicBezTo>
                  <a:cubicBezTo>
                    <a:pt x="384" y="298"/>
                    <a:pt x="384" y="298"/>
                    <a:pt x="384" y="298"/>
                  </a:cubicBezTo>
                  <a:cubicBezTo>
                    <a:pt x="362" y="298"/>
                    <a:pt x="362" y="298"/>
                    <a:pt x="362" y="298"/>
                  </a:cubicBezTo>
                  <a:cubicBezTo>
                    <a:pt x="362" y="298"/>
                    <a:pt x="362" y="299"/>
                    <a:pt x="361" y="299"/>
                  </a:cubicBezTo>
                  <a:cubicBezTo>
                    <a:pt x="322" y="230"/>
                    <a:pt x="322" y="230"/>
                    <a:pt x="322" y="230"/>
                  </a:cubicBezTo>
                  <a:cubicBezTo>
                    <a:pt x="320" y="226"/>
                    <a:pt x="316" y="224"/>
                    <a:pt x="311" y="225"/>
                  </a:cubicBezTo>
                  <a:cubicBezTo>
                    <a:pt x="190" y="245"/>
                    <a:pt x="190" y="245"/>
                    <a:pt x="190" y="245"/>
                  </a:cubicBezTo>
                  <a:cubicBezTo>
                    <a:pt x="187" y="246"/>
                    <a:pt x="185" y="245"/>
                    <a:pt x="184" y="244"/>
                  </a:cubicBezTo>
                  <a:cubicBezTo>
                    <a:pt x="182" y="242"/>
                    <a:pt x="181" y="238"/>
                    <a:pt x="181" y="234"/>
                  </a:cubicBezTo>
                  <a:cubicBezTo>
                    <a:pt x="181" y="229"/>
                    <a:pt x="184" y="227"/>
                    <a:pt x="186" y="226"/>
                  </a:cubicBezTo>
                  <a:cubicBezTo>
                    <a:pt x="268" y="182"/>
                    <a:pt x="268" y="182"/>
                    <a:pt x="268" y="182"/>
                  </a:cubicBezTo>
                  <a:cubicBezTo>
                    <a:pt x="338" y="202"/>
                    <a:pt x="338" y="202"/>
                    <a:pt x="338" y="202"/>
                  </a:cubicBezTo>
                  <a:cubicBezTo>
                    <a:pt x="339" y="202"/>
                    <a:pt x="340" y="202"/>
                    <a:pt x="341" y="202"/>
                  </a:cubicBezTo>
                  <a:close/>
                </a:path>
              </a:pathLst>
            </a:custGeom>
            <a:solidFill>
              <a:schemeClr val="accent1"/>
            </a:solidFill>
            <a:ln>
              <a:noFill/>
            </a:ln>
            <a:extLst/>
          </p:spPr>
          <p:txBody>
            <a:bodyPr vert="horz" wrap="none" lIns="0" tIns="0" rIns="0" bIns="0" numCol="1" anchor="ctr" anchorCtr="0" compatLnSpc="1">
              <a:prstTxWarp prst="textNoShape">
                <a:avLst/>
              </a:prstTxWarp>
            </a:bodyPr>
            <a:lstStyle/>
            <a:p>
              <a:pPr algn="ctr"/>
              <a:endParaRPr lang="en-GB" sz="1200" dirty="0">
                <a:solidFill>
                  <a:prstClr val="black"/>
                </a:solidFill>
              </a:endParaRPr>
            </a:p>
          </p:txBody>
        </p:sp>
        <p:sp>
          <p:nvSpPr>
            <p:cNvPr id="168" name="上矢印 167"/>
            <p:cNvSpPr/>
            <p:nvPr/>
          </p:nvSpPr>
          <p:spPr bwMode="gray">
            <a:xfrm>
              <a:off x="5168511" y="7176984"/>
              <a:ext cx="659160" cy="142739"/>
            </a:xfrm>
            <a:prstGeom prst="upArrow">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sp>
        <p:nvSpPr>
          <p:cNvPr id="169" name="正方形/長方形 168"/>
          <p:cNvSpPr/>
          <p:nvPr/>
        </p:nvSpPr>
        <p:spPr bwMode="gray">
          <a:xfrm>
            <a:off x="1530148" y="6821691"/>
            <a:ext cx="4500000" cy="1332973"/>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海外のＩＲにおける事例）</a:t>
            </a:r>
            <a:endParaRPr kumimoji="1" lang="en-US" altLang="ja-JP" sz="1000" dirty="0" smtClean="0"/>
          </a:p>
          <a:p>
            <a:pPr>
              <a:buFont typeface="Wingdings 2" pitchFamily="18" charset="2"/>
              <a:buNone/>
            </a:pPr>
            <a:r>
              <a:rPr kumimoji="1" lang="ja-JP" altLang="en-US" sz="1000" dirty="0" smtClean="0"/>
              <a:t>　</a:t>
            </a:r>
            <a:r>
              <a:rPr lang="ja-JP" altLang="en-US" sz="1000" dirty="0" smtClean="0"/>
              <a:t>　・ マリーナ・ベイ・サンズ（シンガポール）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91</a:t>
            </a:r>
            <a:r>
              <a:rPr lang="ja-JP" altLang="en-US" sz="1000" dirty="0" smtClean="0"/>
              <a:t>％程度の購買</a:t>
            </a:r>
            <a:r>
              <a:rPr lang="en-US" altLang="ja-JP" sz="1000" dirty="0" smtClean="0"/>
              <a:t>〔2015</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リゾート・ワールド・セントーサ（シンガポール）</a:t>
            </a:r>
            <a:endParaRPr lang="en-US" altLang="ja-JP" sz="1000" dirty="0" smtClean="0"/>
          </a:p>
          <a:p>
            <a:pPr>
              <a:buFont typeface="Wingdings 2" pitchFamily="18" charset="2"/>
              <a:buNone/>
            </a:pPr>
            <a:r>
              <a:rPr lang="ja-JP" altLang="en-US" sz="1000" dirty="0"/>
              <a:t>　</a:t>
            </a:r>
            <a:r>
              <a:rPr lang="ja-JP" altLang="en-US" sz="1000" dirty="0" smtClean="0"/>
              <a:t>　　　　⇒ 地元企業から</a:t>
            </a:r>
            <a:r>
              <a:rPr lang="en-US" altLang="ja-JP" sz="1000" dirty="0" smtClean="0"/>
              <a:t>84</a:t>
            </a:r>
            <a:r>
              <a:rPr lang="ja-JP" altLang="en-US" sz="1000" dirty="0" smtClean="0"/>
              <a:t>％程度の購買</a:t>
            </a:r>
            <a:r>
              <a:rPr lang="en-US" altLang="ja-JP" sz="1000" dirty="0" smtClean="0"/>
              <a:t>〔2014</a:t>
            </a:r>
            <a:r>
              <a:rPr lang="ja-JP" altLang="en-US" sz="1000" dirty="0" smtClean="0"/>
              <a:t>年</a:t>
            </a:r>
            <a:r>
              <a:rPr lang="en-US" altLang="ja-JP" sz="1000" dirty="0" smtClean="0"/>
              <a:t>〕</a:t>
            </a:r>
          </a:p>
          <a:p>
            <a:pPr>
              <a:buFont typeface="Wingdings 2" pitchFamily="18" charset="2"/>
              <a:buNone/>
            </a:pPr>
            <a:r>
              <a:rPr lang="ja-JP" altLang="en-US" sz="1000" dirty="0"/>
              <a:t>　</a:t>
            </a:r>
            <a:r>
              <a:rPr lang="ja-JP" altLang="en-US" sz="1000" dirty="0" smtClean="0"/>
              <a:t>　・ </a:t>
            </a:r>
            <a:r>
              <a:rPr lang="ja-JP" altLang="en-US" sz="1000" dirty="0"/>
              <a:t>ＭＧＭマカオ（マカオ）</a:t>
            </a:r>
            <a:endParaRPr lang="en-US" altLang="ja-JP" sz="1000" dirty="0"/>
          </a:p>
          <a:p>
            <a:pPr>
              <a:buFont typeface="Wingdings 2" pitchFamily="18" charset="2"/>
              <a:buNone/>
            </a:pPr>
            <a:r>
              <a:rPr lang="ja-JP" altLang="en-US" sz="1000" dirty="0"/>
              <a:t>　　　</a:t>
            </a:r>
            <a:r>
              <a:rPr lang="ja-JP" altLang="en-US" sz="1000" dirty="0" smtClean="0"/>
              <a:t>　　⇒ 地元商工会議所等と連携して、ビジネスマッチングフォーラムを開催</a:t>
            </a:r>
            <a:endParaRPr lang="en-US" altLang="ja-JP" sz="1000" dirty="0"/>
          </a:p>
          <a:p>
            <a:pPr>
              <a:buFont typeface="Wingdings 2" pitchFamily="18" charset="2"/>
              <a:buNone/>
            </a:pPr>
            <a:r>
              <a:rPr kumimoji="1" lang="ja-JP" altLang="en-US" sz="1000" dirty="0" smtClean="0"/>
              <a:t>　</a:t>
            </a:r>
          </a:p>
        </p:txBody>
      </p:sp>
      <p:grpSp>
        <p:nvGrpSpPr>
          <p:cNvPr id="170" name="グループ化 169"/>
          <p:cNvGrpSpPr>
            <a:grpSpLocks noChangeAspect="1"/>
          </p:cNvGrpSpPr>
          <p:nvPr/>
        </p:nvGrpSpPr>
        <p:grpSpPr>
          <a:xfrm>
            <a:off x="1736958" y="8235158"/>
            <a:ext cx="4068321" cy="1291578"/>
            <a:chOff x="2235330" y="7032608"/>
            <a:chExt cx="3663753" cy="1070860"/>
          </a:xfrm>
        </p:grpSpPr>
        <p:sp>
          <p:nvSpPr>
            <p:cNvPr id="171" name="Freeform 1039"/>
            <p:cNvSpPr>
              <a:spLocks noEditPoints="1"/>
            </p:cNvSpPr>
            <p:nvPr/>
          </p:nvSpPr>
          <p:spPr bwMode="gray">
            <a:xfrm>
              <a:off x="3648418" y="7290748"/>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nvGrpSpPr>
            <p:cNvPr id="172" name="Group 759"/>
            <p:cNvGrpSpPr>
              <a:grpSpLocks noChangeAspect="1"/>
            </p:cNvGrpSpPr>
            <p:nvPr/>
          </p:nvGrpSpPr>
          <p:grpSpPr bwMode="gray">
            <a:xfrm>
              <a:off x="2426975" y="7454767"/>
              <a:ext cx="312560" cy="312560"/>
              <a:chOff x="2732" y="2698"/>
              <a:chExt cx="340" cy="340"/>
            </a:xfrm>
            <a:solidFill>
              <a:srgbClr val="DA291C"/>
            </a:solidFill>
          </p:grpSpPr>
          <p:sp>
            <p:nvSpPr>
              <p:cNvPr id="194" name="Freeform 760"/>
              <p:cNvSpPr>
                <a:spLocks noEditPoints="1"/>
              </p:cNvSpPr>
              <p:nvPr/>
            </p:nvSpPr>
            <p:spPr bwMode="gray">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95" name="Freeform 761"/>
              <p:cNvSpPr>
                <a:spLocks noEditPoints="1"/>
              </p:cNvSpPr>
              <p:nvPr/>
            </p:nvSpPr>
            <p:spPr bwMode="gray">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grpSp>
        <p:sp>
          <p:nvSpPr>
            <p:cNvPr id="173" name="正方形/長方形 1"/>
            <p:cNvSpPr>
              <a:spLocks noChangeAspect="1"/>
            </p:cNvSpPr>
            <p:nvPr/>
          </p:nvSpPr>
          <p:spPr bwMode="gray">
            <a:xfrm>
              <a:off x="3801473" y="7456083"/>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4" name="テキスト ボックス 173"/>
            <p:cNvSpPr txBox="1"/>
            <p:nvPr/>
          </p:nvSpPr>
          <p:spPr>
            <a:xfrm>
              <a:off x="2273919" y="7762633"/>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en-US" altLang="ja-JP" sz="900" b="1" dirty="0" smtClean="0">
                  <a:solidFill>
                    <a:srgbClr val="DA291C"/>
                  </a:solidFill>
                  <a:latin typeface="Meiryo UI" panose="020B0604030504040204" pitchFamily="50" charset="-128"/>
                  <a:ea typeface="Meiryo UI" panose="020B0604030504040204" pitchFamily="50" charset="-128"/>
                </a:rPr>
                <a:t>IR</a:t>
              </a:r>
              <a:r>
                <a:rPr kumimoji="1" lang="ja-JP" altLang="en-US" sz="900" b="1" dirty="0" smtClean="0">
                  <a:solidFill>
                    <a:srgbClr val="DA291C"/>
                  </a:solidFill>
                  <a:latin typeface="Meiryo UI" panose="020B0604030504040204" pitchFamily="50" charset="-128"/>
                  <a:ea typeface="Meiryo UI" panose="020B0604030504040204" pitchFamily="50" charset="-128"/>
                </a:rPr>
                <a:t>事業者</a:t>
              </a:r>
            </a:p>
          </p:txBody>
        </p:sp>
        <p:sp>
          <p:nvSpPr>
            <p:cNvPr id="175" name="Freeform 1039"/>
            <p:cNvSpPr>
              <a:spLocks noEditPoints="1"/>
            </p:cNvSpPr>
            <p:nvPr/>
          </p:nvSpPr>
          <p:spPr bwMode="gray">
            <a:xfrm>
              <a:off x="4137162" y="7380484"/>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6" name="Freeform 1039"/>
            <p:cNvSpPr>
              <a:spLocks noEditPoints="1"/>
            </p:cNvSpPr>
            <p:nvPr/>
          </p:nvSpPr>
          <p:spPr bwMode="gray">
            <a:xfrm>
              <a:off x="4110274" y="7723392"/>
              <a:ext cx="224471" cy="179472"/>
            </a:xfrm>
            <a:custGeom>
              <a:avLst/>
              <a:gdLst>
                <a:gd name="T0" fmla="*/ 256 w 320"/>
                <a:gd name="T1" fmla="*/ 11 h 256"/>
                <a:gd name="T2" fmla="*/ 64 w 320"/>
                <a:gd name="T3" fmla="*/ 11 h 256"/>
                <a:gd name="T4" fmla="*/ 0 w 320"/>
                <a:gd name="T5" fmla="*/ 32 h 256"/>
                <a:gd name="T6" fmla="*/ 309 w 320"/>
                <a:gd name="T7" fmla="*/ 256 h 256"/>
                <a:gd name="T8" fmla="*/ 309 w 320"/>
                <a:gd name="T9" fmla="*/ 21 h 256"/>
                <a:gd name="T10" fmla="*/ 149 w 320"/>
                <a:gd name="T11" fmla="*/ 171 h 256"/>
                <a:gd name="T12" fmla="*/ 298 w 320"/>
                <a:gd name="T13" fmla="*/ 235 h 256"/>
                <a:gd name="T14" fmla="*/ 181 w 320"/>
                <a:gd name="T15" fmla="*/ 149 h 256"/>
                <a:gd name="T16" fmla="*/ 128 w 320"/>
                <a:gd name="T17" fmla="*/ 235 h 256"/>
                <a:gd name="T18" fmla="*/ 74 w 320"/>
                <a:gd name="T19" fmla="*/ 43 h 256"/>
                <a:gd name="T20" fmla="*/ 234 w 320"/>
                <a:gd name="T21" fmla="*/ 21 h 256"/>
                <a:gd name="T22" fmla="*/ 298 w 320"/>
                <a:gd name="T23" fmla="*/ 43 h 256"/>
                <a:gd name="T24" fmla="*/ 53 w 320"/>
                <a:gd name="T25" fmla="*/ 85 h 256"/>
                <a:gd name="T26" fmla="*/ 64 w 320"/>
                <a:gd name="T27" fmla="*/ 75 h 256"/>
                <a:gd name="T28" fmla="*/ 85 w 320"/>
                <a:gd name="T29" fmla="*/ 75 h 256"/>
                <a:gd name="T30" fmla="*/ 149 w 320"/>
                <a:gd name="T31" fmla="*/ 75 h 256"/>
                <a:gd name="T32" fmla="*/ 138 w 320"/>
                <a:gd name="T33" fmla="*/ 64 h 256"/>
                <a:gd name="T34" fmla="*/ 181 w 320"/>
                <a:gd name="T35" fmla="*/ 85 h 256"/>
                <a:gd name="T36" fmla="*/ 192 w 320"/>
                <a:gd name="T37" fmla="*/ 75 h 256"/>
                <a:gd name="T38" fmla="*/ 213 w 320"/>
                <a:gd name="T39" fmla="*/ 75 h 256"/>
                <a:gd name="T40" fmla="*/ 256 w 320"/>
                <a:gd name="T41" fmla="*/ 75 h 256"/>
                <a:gd name="T42" fmla="*/ 266 w 320"/>
                <a:gd name="T43" fmla="*/ 85 h 256"/>
                <a:gd name="T44" fmla="*/ 53 w 320"/>
                <a:gd name="T45" fmla="*/ 128 h 256"/>
                <a:gd name="T46" fmla="*/ 64 w 320"/>
                <a:gd name="T47" fmla="*/ 117 h 256"/>
                <a:gd name="T48" fmla="*/ 85 w 320"/>
                <a:gd name="T49" fmla="*/ 117 h 256"/>
                <a:gd name="T50" fmla="*/ 149 w 320"/>
                <a:gd name="T51" fmla="*/ 117 h 256"/>
                <a:gd name="T52" fmla="*/ 138 w 320"/>
                <a:gd name="T53" fmla="*/ 107 h 256"/>
                <a:gd name="T54" fmla="*/ 181 w 320"/>
                <a:gd name="T55" fmla="*/ 128 h 256"/>
                <a:gd name="T56" fmla="*/ 192 w 320"/>
                <a:gd name="T57" fmla="*/ 117 h 256"/>
                <a:gd name="T58" fmla="*/ 213 w 320"/>
                <a:gd name="T59" fmla="*/ 117 h 256"/>
                <a:gd name="T60" fmla="*/ 256 w 320"/>
                <a:gd name="T61" fmla="*/ 117 h 256"/>
                <a:gd name="T62" fmla="*/ 266 w 320"/>
                <a:gd name="T63" fmla="*/ 128 h 256"/>
                <a:gd name="T64" fmla="*/ 53 w 320"/>
                <a:gd name="T65" fmla="*/ 171 h 256"/>
                <a:gd name="T66" fmla="*/ 64 w 320"/>
                <a:gd name="T67" fmla="*/ 160 h 256"/>
                <a:gd name="T68" fmla="*/ 85 w 320"/>
                <a:gd name="T69" fmla="*/ 160 h 256"/>
                <a:gd name="T70" fmla="*/ 234 w 320"/>
                <a:gd name="T71" fmla="*/ 160 h 256"/>
                <a:gd name="T72" fmla="*/ 224 w 320"/>
                <a:gd name="T73" fmla="*/ 149 h 256"/>
                <a:gd name="T74" fmla="*/ 266 w 320"/>
                <a:gd name="T75" fmla="*/ 149 h 256"/>
                <a:gd name="T76" fmla="*/ 256 w 320"/>
                <a:gd name="T77" fmla="*/ 160 h 256"/>
                <a:gd name="T78" fmla="*/ 42 w 320"/>
                <a:gd name="T79" fmla="*/ 203 h 256"/>
                <a:gd name="T80" fmla="*/ 106 w 320"/>
                <a:gd name="T81" fmla="*/ 203 h 256"/>
                <a:gd name="T82" fmla="*/ 96 w 320"/>
                <a:gd name="T83" fmla="*/ 192 h 256"/>
                <a:gd name="T84" fmla="*/ 224 w 320"/>
                <a:gd name="T85" fmla="*/ 213 h 256"/>
                <a:gd name="T86" fmla="*/ 234 w 320"/>
                <a:gd name="T87" fmla="*/ 203 h 256"/>
                <a:gd name="T88" fmla="*/ 277 w 320"/>
                <a:gd name="T89" fmla="*/ 20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6">
                  <a:moveTo>
                    <a:pt x="309" y="21"/>
                  </a:moveTo>
                  <a:cubicBezTo>
                    <a:pt x="256" y="21"/>
                    <a:pt x="256" y="21"/>
                    <a:pt x="256" y="21"/>
                  </a:cubicBezTo>
                  <a:cubicBezTo>
                    <a:pt x="256" y="11"/>
                    <a:pt x="256" y="11"/>
                    <a:pt x="256" y="11"/>
                  </a:cubicBezTo>
                  <a:cubicBezTo>
                    <a:pt x="256" y="5"/>
                    <a:pt x="251" y="0"/>
                    <a:pt x="245" y="0"/>
                  </a:cubicBezTo>
                  <a:cubicBezTo>
                    <a:pt x="74" y="0"/>
                    <a:pt x="74" y="0"/>
                    <a:pt x="74" y="0"/>
                  </a:cubicBezTo>
                  <a:cubicBezTo>
                    <a:pt x="68" y="0"/>
                    <a:pt x="64" y="5"/>
                    <a:pt x="64" y="11"/>
                  </a:cubicBezTo>
                  <a:cubicBezTo>
                    <a:pt x="64" y="21"/>
                    <a:pt x="64" y="21"/>
                    <a:pt x="64" y="21"/>
                  </a:cubicBezTo>
                  <a:cubicBezTo>
                    <a:pt x="10" y="21"/>
                    <a:pt x="10" y="21"/>
                    <a:pt x="10" y="21"/>
                  </a:cubicBezTo>
                  <a:cubicBezTo>
                    <a:pt x="4" y="21"/>
                    <a:pt x="0" y="26"/>
                    <a:pt x="0" y="32"/>
                  </a:cubicBezTo>
                  <a:cubicBezTo>
                    <a:pt x="0" y="245"/>
                    <a:pt x="0" y="245"/>
                    <a:pt x="0" y="245"/>
                  </a:cubicBezTo>
                  <a:cubicBezTo>
                    <a:pt x="0" y="251"/>
                    <a:pt x="4" y="256"/>
                    <a:pt x="10" y="256"/>
                  </a:cubicBezTo>
                  <a:cubicBezTo>
                    <a:pt x="309" y="256"/>
                    <a:pt x="309" y="256"/>
                    <a:pt x="309" y="256"/>
                  </a:cubicBezTo>
                  <a:cubicBezTo>
                    <a:pt x="315" y="256"/>
                    <a:pt x="320" y="251"/>
                    <a:pt x="320" y="245"/>
                  </a:cubicBezTo>
                  <a:cubicBezTo>
                    <a:pt x="320" y="32"/>
                    <a:pt x="320" y="32"/>
                    <a:pt x="320" y="32"/>
                  </a:cubicBezTo>
                  <a:cubicBezTo>
                    <a:pt x="320" y="26"/>
                    <a:pt x="315" y="21"/>
                    <a:pt x="309" y="21"/>
                  </a:cubicBezTo>
                  <a:close/>
                  <a:moveTo>
                    <a:pt x="170" y="235"/>
                  </a:moveTo>
                  <a:cubicBezTo>
                    <a:pt x="149" y="235"/>
                    <a:pt x="149" y="235"/>
                    <a:pt x="149" y="235"/>
                  </a:cubicBezTo>
                  <a:cubicBezTo>
                    <a:pt x="149" y="171"/>
                    <a:pt x="149" y="171"/>
                    <a:pt x="149" y="171"/>
                  </a:cubicBezTo>
                  <a:cubicBezTo>
                    <a:pt x="170" y="171"/>
                    <a:pt x="170" y="171"/>
                    <a:pt x="170" y="171"/>
                  </a:cubicBezTo>
                  <a:lnTo>
                    <a:pt x="170" y="235"/>
                  </a:lnTo>
                  <a:close/>
                  <a:moveTo>
                    <a:pt x="298" y="235"/>
                  </a:moveTo>
                  <a:cubicBezTo>
                    <a:pt x="192" y="235"/>
                    <a:pt x="192" y="235"/>
                    <a:pt x="192" y="235"/>
                  </a:cubicBezTo>
                  <a:cubicBezTo>
                    <a:pt x="192" y="160"/>
                    <a:pt x="192" y="160"/>
                    <a:pt x="192" y="160"/>
                  </a:cubicBezTo>
                  <a:cubicBezTo>
                    <a:pt x="192" y="154"/>
                    <a:pt x="187" y="149"/>
                    <a:pt x="181" y="149"/>
                  </a:cubicBezTo>
                  <a:cubicBezTo>
                    <a:pt x="138" y="149"/>
                    <a:pt x="138" y="149"/>
                    <a:pt x="138" y="149"/>
                  </a:cubicBezTo>
                  <a:cubicBezTo>
                    <a:pt x="132" y="149"/>
                    <a:pt x="128" y="154"/>
                    <a:pt x="128" y="160"/>
                  </a:cubicBezTo>
                  <a:cubicBezTo>
                    <a:pt x="128" y="235"/>
                    <a:pt x="128" y="235"/>
                    <a:pt x="128" y="235"/>
                  </a:cubicBezTo>
                  <a:cubicBezTo>
                    <a:pt x="21" y="235"/>
                    <a:pt x="21" y="235"/>
                    <a:pt x="21" y="235"/>
                  </a:cubicBezTo>
                  <a:cubicBezTo>
                    <a:pt x="21" y="43"/>
                    <a:pt x="21" y="43"/>
                    <a:pt x="21" y="43"/>
                  </a:cubicBezTo>
                  <a:cubicBezTo>
                    <a:pt x="74" y="43"/>
                    <a:pt x="74" y="43"/>
                    <a:pt x="74" y="43"/>
                  </a:cubicBezTo>
                  <a:cubicBezTo>
                    <a:pt x="80" y="43"/>
                    <a:pt x="85" y="38"/>
                    <a:pt x="85" y="32"/>
                  </a:cubicBezTo>
                  <a:cubicBezTo>
                    <a:pt x="85" y="21"/>
                    <a:pt x="85" y="21"/>
                    <a:pt x="85" y="21"/>
                  </a:cubicBezTo>
                  <a:cubicBezTo>
                    <a:pt x="234" y="21"/>
                    <a:pt x="234" y="21"/>
                    <a:pt x="234" y="21"/>
                  </a:cubicBezTo>
                  <a:cubicBezTo>
                    <a:pt x="234" y="32"/>
                    <a:pt x="234" y="32"/>
                    <a:pt x="234" y="32"/>
                  </a:cubicBezTo>
                  <a:cubicBezTo>
                    <a:pt x="234" y="38"/>
                    <a:pt x="239" y="43"/>
                    <a:pt x="245" y="43"/>
                  </a:cubicBezTo>
                  <a:cubicBezTo>
                    <a:pt x="298" y="43"/>
                    <a:pt x="298" y="43"/>
                    <a:pt x="298" y="43"/>
                  </a:cubicBezTo>
                  <a:lnTo>
                    <a:pt x="298" y="235"/>
                  </a:lnTo>
                  <a:close/>
                  <a:moveTo>
                    <a:pt x="64" y="75"/>
                  </a:moveTo>
                  <a:cubicBezTo>
                    <a:pt x="64" y="81"/>
                    <a:pt x="59" y="85"/>
                    <a:pt x="53" y="85"/>
                  </a:cubicBezTo>
                  <a:cubicBezTo>
                    <a:pt x="47" y="85"/>
                    <a:pt x="42" y="81"/>
                    <a:pt x="42" y="75"/>
                  </a:cubicBezTo>
                  <a:cubicBezTo>
                    <a:pt x="42" y="69"/>
                    <a:pt x="47" y="64"/>
                    <a:pt x="53" y="64"/>
                  </a:cubicBezTo>
                  <a:cubicBezTo>
                    <a:pt x="59" y="64"/>
                    <a:pt x="64" y="69"/>
                    <a:pt x="64" y="75"/>
                  </a:cubicBezTo>
                  <a:close/>
                  <a:moveTo>
                    <a:pt x="106" y="75"/>
                  </a:moveTo>
                  <a:cubicBezTo>
                    <a:pt x="106" y="81"/>
                    <a:pt x="102" y="85"/>
                    <a:pt x="96" y="85"/>
                  </a:cubicBezTo>
                  <a:cubicBezTo>
                    <a:pt x="90" y="85"/>
                    <a:pt x="85" y="81"/>
                    <a:pt x="85" y="75"/>
                  </a:cubicBezTo>
                  <a:cubicBezTo>
                    <a:pt x="85" y="69"/>
                    <a:pt x="90" y="64"/>
                    <a:pt x="96" y="64"/>
                  </a:cubicBezTo>
                  <a:cubicBezTo>
                    <a:pt x="102" y="64"/>
                    <a:pt x="106" y="69"/>
                    <a:pt x="106" y="75"/>
                  </a:cubicBezTo>
                  <a:close/>
                  <a:moveTo>
                    <a:pt x="149" y="75"/>
                  </a:moveTo>
                  <a:cubicBezTo>
                    <a:pt x="149" y="81"/>
                    <a:pt x="144" y="85"/>
                    <a:pt x="138" y="85"/>
                  </a:cubicBezTo>
                  <a:cubicBezTo>
                    <a:pt x="132" y="85"/>
                    <a:pt x="128" y="81"/>
                    <a:pt x="128" y="75"/>
                  </a:cubicBezTo>
                  <a:cubicBezTo>
                    <a:pt x="128" y="69"/>
                    <a:pt x="132" y="64"/>
                    <a:pt x="138" y="64"/>
                  </a:cubicBezTo>
                  <a:cubicBezTo>
                    <a:pt x="144" y="64"/>
                    <a:pt x="149" y="69"/>
                    <a:pt x="149" y="75"/>
                  </a:cubicBezTo>
                  <a:close/>
                  <a:moveTo>
                    <a:pt x="192" y="75"/>
                  </a:moveTo>
                  <a:cubicBezTo>
                    <a:pt x="192" y="81"/>
                    <a:pt x="187" y="85"/>
                    <a:pt x="181" y="85"/>
                  </a:cubicBezTo>
                  <a:cubicBezTo>
                    <a:pt x="175" y="85"/>
                    <a:pt x="170" y="81"/>
                    <a:pt x="170" y="75"/>
                  </a:cubicBezTo>
                  <a:cubicBezTo>
                    <a:pt x="170" y="69"/>
                    <a:pt x="175" y="64"/>
                    <a:pt x="181" y="64"/>
                  </a:cubicBezTo>
                  <a:cubicBezTo>
                    <a:pt x="187" y="64"/>
                    <a:pt x="192" y="69"/>
                    <a:pt x="192" y="75"/>
                  </a:cubicBezTo>
                  <a:close/>
                  <a:moveTo>
                    <a:pt x="234" y="75"/>
                  </a:moveTo>
                  <a:cubicBezTo>
                    <a:pt x="234" y="81"/>
                    <a:pt x="230" y="85"/>
                    <a:pt x="224" y="85"/>
                  </a:cubicBezTo>
                  <a:cubicBezTo>
                    <a:pt x="218" y="85"/>
                    <a:pt x="213" y="81"/>
                    <a:pt x="213" y="75"/>
                  </a:cubicBezTo>
                  <a:cubicBezTo>
                    <a:pt x="213" y="69"/>
                    <a:pt x="218" y="64"/>
                    <a:pt x="224" y="64"/>
                  </a:cubicBezTo>
                  <a:cubicBezTo>
                    <a:pt x="230" y="64"/>
                    <a:pt x="234" y="69"/>
                    <a:pt x="234" y="75"/>
                  </a:cubicBezTo>
                  <a:close/>
                  <a:moveTo>
                    <a:pt x="256" y="75"/>
                  </a:moveTo>
                  <a:cubicBezTo>
                    <a:pt x="256" y="69"/>
                    <a:pt x="260" y="64"/>
                    <a:pt x="266" y="64"/>
                  </a:cubicBezTo>
                  <a:cubicBezTo>
                    <a:pt x="272" y="64"/>
                    <a:pt x="277" y="69"/>
                    <a:pt x="277" y="75"/>
                  </a:cubicBezTo>
                  <a:cubicBezTo>
                    <a:pt x="277" y="81"/>
                    <a:pt x="272" y="85"/>
                    <a:pt x="266" y="85"/>
                  </a:cubicBezTo>
                  <a:cubicBezTo>
                    <a:pt x="260" y="85"/>
                    <a:pt x="256" y="81"/>
                    <a:pt x="256" y="75"/>
                  </a:cubicBezTo>
                  <a:close/>
                  <a:moveTo>
                    <a:pt x="64" y="117"/>
                  </a:moveTo>
                  <a:cubicBezTo>
                    <a:pt x="64" y="123"/>
                    <a:pt x="59" y="128"/>
                    <a:pt x="53" y="128"/>
                  </a:cubicBezTo>
                  <a:cubicBezTo>
                    <a:pt x="47" y="128"/>
                    <a:pt x="42" y="123"/>
                    <a:pt x="42" y="117"/>
                  </a:cubicBezTo>
                  <a:cubicBezTo>
                    <a:pt x="42" y="111"/>
                    <a:pt x="47" y="107"/>
                    <a:pt x="53" y="107"/>
                  </a:cubicBezTo>
                  <a:cubicBezTo>
                    <a:pt x="59" y="107"/>
                    <a:pt x="64" y="111"/>
                    <a:pt x="64" y="117"/>
                  </a:cubicBezTo>
                  <a:close/>
                  <a:moveTo>
                    <a:pt x="106" y="117"/>
                  </a:moveTo>
                  <a:cubicBezTo>
                    <a:pt x="106" y="123"/>
                    <a:pt x="102" y="128"/>
                    <a:pt x="96" y="128"/>
                  </a:cubicBezTo>
                  <a:cubicBezTo>
                    <a:pt x="90" y="128"/>
                    <a:pt x="85" y="123"/>
                    <a:pt x="85" y="117"/>
                  </a:cubicBezTo>
                  <a:cubicBezTo>
                    <a:pt x="85" y="111"/>
                    <a:pt x="90" y="107"/>
                    <a:pt x="96" y="107"/>
                  </a:cubicBezTo>
                  <a:cubicBezTo>
                    <a:pt x="102" y="107"/>
                    <a:pt x="106" y="111"/>
                    <a:pt x="106" y="117"/>
                  </a:cubicBezTo>
                  <a:close/>
                  <a:moveTo>
                    <a:pt x="149" y="117"/>
                  </a:moveTo>
                  <a:cubicBezTo>
                    <a:pt x="149" y="123"/>
                    <a:pt x="144" y="128"/>
                    <a:pt x="138" y="128"/>
                  </a:cubicBezTo>
                  <a:cubicBezTo>
                    <a:pt x="132" y="128"/>
                    <a:pt x="128" y="123"/>
                    <a:pt x="128" y="117"/>
                  </a:cubicBezTo>
                  <a:cubicBezTo>
                    <a:pt x="128" y="111"/>
                    <a:pt x="132" y="107"/>
                    <a:pt x="138" y="107"/>
                  </a:cubicBezTo>
                  <a:cubicBezTo>
                    <a:pt x="144" y="107"/>
                    <a:pt x="149" y="111"/>
                    <a:pt x="149" y="117"/>
                  </a:cubicBezTo>
                  <a:close/>
                  <a:moveTo>
                    <a:pt x="192" y="117"/>
                  </a:moveTo>
                  <a:cubicBezTo>
                    <a:pt x="192" y="123"/>
                    <a:pt x="187" y="128"/>
                    <a:pt x="181" y="128"/>
                  </a:cubicBezTo>
                  <a:cubicBezTo>
                    <a:pt x="175" y="128"/>
                    <a:pt x="170" y="123"/>
                    <a:pt x="170" y="117"/>
                  </a:cubicBezTo>
                  <a:cubicBezTo>
                    <a:pt x="170" y="111"/>
                    <a:pt x="175" y="107"/>
                    <a:pt x="181" y="107"/>
                  </a:cubicBezTo>
                  <a:cubicBezTo>
                    <a:pt x="187" y="107"/>
                    <a:pt x="192" y="111"/>
                    <a:pt x="192" y="117"/>
                  </a:cubicBezTo>
                  <a:close/>
                  <a:moveTo>
                    <a:pt x="234" y="117"/>
                  </a:moveTo>
                  <a:cubicBezTo>
                    <a:pt x="234" y="123"/>
                    <a:pt x="230" y="128"/>
                    <a:pt x="224" y="128"/>
                  </a:cubicBezTo>
                  <a:cubicBezTo>
                    <a:pt x="218" y="128"/>
                    <a:pt x="213" y="123"/>
                    <a:pt x="213" y="117"/>
                  </a:cubicBezTo>
                  <a:cubicBezTo>
                    <a:pt x="213" y="111"/>
                    <a:pt x="218" y="107"/>
                    <a:pt x="224" y="107"/>
                  </a:cubicBezTo>
                  <a:cubicBezTo>
                    <a:pt x="230" y="107"/>
                    <a:pt x="234" y="111"/>
                    <a:pt x="234" y="117"/>
                  </a:cubicBezTo>
                  <a:close/>
                  <a:moveTo>
                    <a:pt x="256" y="117"/>
                  </a:moveTo>
                  <a:cubicBezTo>
                    <a:pt x="256" y="111"/>
                    <a:pt x="260" y="107"/>
                    <a:pt x="266" y="107"/>
                  </a:cubicBezTo>
                  <a:cubicBezTo>
                    <a:pt x="272" y="107"/>
                    <a:pt x="277" y="111"/>
                    <a:pt x="277" y="117"/>
                  </a:cubicBezTo>
                  <a:cubicBezTo>
                    <a:pt x="277" y="123"/>
                    <a:pt x="272" y="128"/>
                    <a:pt x="266" y="128"/>
                  </a:cubicBezTo>
                  <a:cubicBezTo>
                    <a:pt x="260" y="128"/>
                    <a:pt x="256" y="123"/>
                    <a:pt x="256" y="117"/>
                  </a:cubicBezTo>
                  <a:close/>
                  <a:moveTo>
                    <a:pt x="64" y="160"/>
                  </a:moveTo>
                  <a:cubicBezTo>
                    <a:pt x="64" y="166"/>
                    <a:pt x="59" y="171"/>
                    <a:pt x="53" y="171"/>
                  </a:cubicBezTo>
                  <a:cubicBezTo>
                    <a:pt x="47" y="171"/>
                    <a:pt x="42" y="166"/>
                    <a:pt x="42" y="160"/>
                  </a:cubicBezTo>
                  <a:cubicBezTo>
                    <a:pt x="42" y="154"/>
                    <a:pt x="47" y="149"/>
                    <a:pt x="53" y="149"/>
                  </a:cubicBezTo>
                  <a:cubicBezTo>
                    <a:pt x="59" y="149"/>
                    <a:pt x="64" y="154"/>
                    <a:pt x="64" y="160"/>
                  </a:cubicBezTo>
                  <a:close/>
                  <a:moveTo>
                    <a:pt x="106" y="160"/>
                  </a:moveTo>
                  <a:cubicBezTo>
                    <a:pt x="106" y="166"/>
                    <a:pt x="102" y="171"/>
                    <a:pt x="96" y="171"/>
                  </a:cubicBezTo>
                  <a:cubicBezTo>
                    <a:pt x="90" y="171"/>
                    <a:pt x="85" y="166"/>
                    <a:pt x="85" y="160"/>
                  </a:cubicBezTo>
                  <a:cubicBezTo>
                    <a:pt x="85" y="154"/>
                    <a:pt x="90" y="149"/>
                    <a:pt x="96" y="149"/>
                  </a:cubicBezTo>
                  <a:cubicBezTo>
                    <a:pt x="102" y="149"/>
                    <a:pt x="106" y="154"/>
                    <a:pt x="106" y="160"/>
                  </a:cubicBezTo>
                  <a:close/>
                  <a:moveTo>
                    <a:pt x="234" y="160"/>
                  </a:moveTo>
                  <a:cubicBezTo>
                    <a:pt x="234" y="166"/>
                    <a:pt x="230" y="171"/>
                    <a:pt x="224" y="171"/>
                  </a:cubicBezTo>
                  <a:cubicBezTo>
                    <a:pt x="218" y="171"/>
                    <a:pt x="213" y="166"/>
                    <a:pt x="213" y="160"/>
                  </a:cubicBezTo>
                  <a:cubicBezTo>
                    <a:pt x="213" y="154"/>
                    <a:pt x="218" y="149"/>
                    <a:pt x="224" y="149"/>
                  </a:cubicBezTo>
                  <a:cubicBezTo>
                    <a:pt x="230" y="149"/>
                    <a:pt x="234" y="154"/>
                    <a:pt x="234" y="160"/>
                  </a:cubicBezTo>
                  <a:close/>
                  <a:moveTo>
                    <a:pt x="256" y="160"/>
                  </a:moveTo>
                  <a:cubicBezTo>
                    <a:pt x="256" y="154"/>
                    <a:pt x="260" y="149"/>
                    <a:pt x="266" y="149"/>
                  </a:cubicBezTo>
                  <a:cubicBezTo>
                    <a:pt x="272" y="149"/>
                    <a:pt x="277" y="154"/>
                    <a:pt x="277" y="160"/>
                  </a:cubicBezTo>
                  <a:cubicBezTo>
                    <a:pt x="277" y="166"/>
                    <a:pt x="272" y="171"/>
                    <a:pt x="266" y="171"/>
                  </a:cubicBezTo>
                  <a:cubicBezTo>
                    <a:pt x="260" y="171"/>
                    <a:pt x="256" y="166"/>
                    <a:pt x="256" y="160"/>
                  </a:cubicBezTo>
                  <a:close/>
                  <a:moveTo>
                    <a:pt x="64" y="203"/>
                  </a:moveTo>
                  <a:cubicBezTo>
                    <a:pt x="64" y="209"/>
                    <a:pt x="59" y="213"/>
                    <a:pt x="53" y="213"/>
                  </a:cubicBezTo>
                  <a:cubicBezTo>
                    <a:pt x="47" y="213"/>
                    <a:pt x="42" y="209"/>
                    <a:pt x="42" y="203"/>
                  </a:cubicBezTo>
                  <a:cubicBezTo>
                    <a:pt x="42" y="197"/>
                    <a:pt x="47" y="192"/>
                    <a:pt x="53" y="192"/>
                  </a:cubicBezTo>
                  <a:cubicBezTo>
                    <a:pt x="59" y="192"/>
                    <a:pt x="64" y="197"/>
                    <a:pt x="64" y="203"/>
                  </a:cubicBezTo>
                  <a:close/>
                  <a:moveTo>
                    <a:pt x="106" y="203"/>
                  </a:moveTo>
                  <a:cubicBezTo>
                    <a:pt x="106" y="209"/>
                    <a:pt x="102" y="213"/>
                    <a:pt x="96" y="213"/>
                  </a:cubicBezTo>
                  <a:cubicBezTo>
                    <a:pt x="90" y="213"/>
                    <a:pt x="85" y="209"/>
                    <a:pt x="85" y="203"/>
                  </a:cubicBezTo>
                  <a:cubicBezTo>
                    <a:pt x="85" y="197"/>
                    <a:pt x="90" y="192"/>
                    <a:pt x="96" y="192"/>
                  </a:cubicBezTo>
                  <a:cubicBezTo>
                    <a:pt x="102" y="192"/>
                    <a:pt x="106" y="197"/>
                    <a:pt x="106" y="203"/>
                  </a:cubicBezTo>
                  <a:close/>
                  <a:moveTo>
                    <a:pt x="234" y="203"/>
                  </a:moveTo>
                  <a:cubicBezTo>
                    <a:pt x="234" y="209"/>
                    <a:pt x="230" y="213"/>
                    <a:pt x="224" y="213"/>
                  </a:cubicBezTo>
                  <a:cubicBezTo>
                    <a:pt x="218" y="213"/>
                    <a:pt x="213" y="209"/>
                    <a:pt x="213" y="203"/>
                  </a:cubicBezTo>
                  <a:cubicBezTo>
                    <a:pt x="213" y="197"/>
                    <a:pt x="218" y="192"/>
                    <a:pt x="224" y="192"/>
                  </a:cubicBezTo>
                  <a:cubicBezTo>
                    <a:pt x="230" y="192"/>
                    <a:pt x="234" y="197"/>
                    <a:pt x="234" y="203"/>
                  </a:cubicBezTo>
                  <a:close/>
                  <a:moveTo>
                    <a:pt x="256" y="203"/>
                  </a:moveTo>
                  <a:cubicBezTo>
                    <a:pt x="256" y="197"/>
                    <a:pt x="260" y="192"/>
                    <a:pt x="266" y="192"/>
                  </a:cubicBezTo>
                  <a:cubicBezTo>
                    <a:pt x="272" y="192"/>
                    <a:pt x="277" y="197"/>
                    <a:pt x="277" y="203"/>
                  </a:cubicBezTo>
                  <a:cubicBezTo>
                    <a:pt x="277" y="209"/>
                    <a:pt x="272" y="213"/>
                    <a:pt x="266" y="213"/>
                  </a:cubicBezTo>
                  <a:cubicBezTo>
                    <a:pt x="260" y="213"/>
                    <a:pt x="256" y="209"/>
                    <a:pt x="256" y="2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77" name="正方形/長方形 1"/>
            <p:cNvSpPr>
              <a:spLocks noChangeAspect="1"/>
            </p:cNvSpPr>
            <p:nvPr/>
          </p:nvSpPr>
          <p:spPr bwMode="gray">
            <a:xfrm>
              <a:off x="3524756" y="767045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sp>
          <p:nvSpPr>
            <p:cNvPr id="178" name="テキスト ボックス 177"/>
            <p:cNvSpPr txBox="1"/>
            <p:nvPr/>
          </p:nvSpPr>
          <p:spPr>
            <a:xfrm>
              <a:off x="3625374"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4"/>
                  </a:solidFill>
                  <a:latin typeface="Meiryo UI" panose="020B0604030504040204" pitchFamily="50" charset="-128"/>
                  <a:ea typeface="Meiryo UI" panose="020B0604030504040204" pitchFamily="50" charset="-128"/>
                </a:rPr>
                <a:t>地元企業</a:t>
              </a:r>
            </a:p>
          </p:txBody>
        </p:sp>
        <p:cxnSp>
          <p:nvCxnSpPr>
            <p:cNvPr id="179" name="直線矢印コネクタ 178"/>
            <p:cNvCxnSpPr/>
            <p:nvPr/>
          </p:nvCxnSpPr>
          <p:spPr>
            <a:xfrm flipH="1">
              <a:off x="2822131" y="7454767"/>
              <a:ext cx="702625" cy="5883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p:nvPr/>
          </p:nvCxnSpPr>
          <p:spPr>
            <a:xfrm flipH="1">
              <a:off x="2857361" y="7638971"/>
              <a:ext cx="81979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p:cNvCxnSpPr/>
            <p:nvPr/>
          </p:nvCxnSpPr>
          <p:spPr>
            <a:xfrm flipH="1" flipV="1">
              <a:off x="2852966" y="7745515"/>
              <a:ext cx="558359" cy="5414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2" name="Freeform 158"/>
            <p:cNvSpPr>
              <a:spLocks noEditPoints="1"/>
            </p:cNvSpPr>
            <p:nvPr/>
          </p:nvSpPr>
          <p:spPr bwMode="gray">
            <a:xfrm>
              <a:off x="2984688" y="7338421"/>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3" name="Freeform 158"/>
            <p:cNvSpPr>
              <a:spLocks noEditPoints="1"/>
            </p:cNvSpPr>
            <p:nvPr/>
          </p:nvSpPr>
          <p:spPr bwMode="gray">
            <a:xfrm>
              <a:off x="3069977" y="7778904"/>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4" name="Freeform 158"/>
            <p:cNvSpPr>
              <a:spLocks noEditPoints="1"/>
            </p:cNvSpPr>
            <p:nvPr/>
          </p:nvSpPr>
          <p:spPr bwMode="gray">
            <a:xfrm>
              <a:off x="3293294" y="7493318"/>
              <a:ext cx="180912" cy="150036"/>
            </a:xfrm>
            <a:custGeom>
              <a:avLst/>
              <a:gdLst>
                <a:gd name="T0" fmla="*/ 254 w 320"/>
                <a:gd name="T1" fmla="*/ 161 h 310"/>
                <a:gd name="T2" fmla="*/ 244 w 320"/>
                <a:gd name="T3" fmla="*/ 160 h 310"/>
                <a:gd name="T4" fmla="*/ 198 w 320"/>
                <a:gd name="T5" fmla="*/ 179 h 310"/>
                <a:gd name="T6" fmla="*/ 192 w 320"/>
                <a:gd name="T7" fmla="*/ 189 h 310"/>
                <a:gd name="T8" fmla="*/ 192 w 320"/>
                <a:gd name="T9" fmla="*/ 235 h 310"/>
                <a:gd name="T10" fmla="*/ 196 w 320"/>
                <a:gd name="T11" fmla="*/ 244 h 310"/>
                <a:gd name="T12" fmla="*/ 202 w 320"/>
                <a:gd name="T13" fmla="*/ 246 h 310"/>
                <a:gd name="T14" fmla="*/ 207 w 320"/>
                <a:gd name="T15" fmla="*/ 245 h 310"/>
                <a:gd name="T16" fmla="*/ 252 w 320"/>
                <a:gd name="T17" fmla="*/ 225 h 310"/>
                <a:gd name="T18" fmla="*/ 259 w 320"/>
                <a:gd name="T19" fmla="*/ 215 h 310"/>
                <a:gd name="T20" fmla="*/ 259 w 320"/>
                <a:gd name="T21" fmla="*/ 169 h 310"/>
                <a:gd name="T22" fmla="*/ 254 w 320"/>
                <a:gd name="T23" fmla="*/ 161 h 310"/>
                <a:gd name="T24" fmla="*/ 238 w 320"/>
                <a:gd name="T25" fmla="*/ 208 h 310"/>
                <a:gd name="T26" fmla="*/ 213 w 320"/>
                <a:gd name="T27" fmla="*/ 219 h 310"/>
                <a:gd name="T28" fmla="*/ 213 w 320"/>
                <a:gd name="T29" fmla="*/ 196 h 310"/>
                <a:gd name="T30" fmla="*/ 238 w 320"/>
                <a:gd name="T31" fmla="*/ 186 h 310"/>
                <a:gd name="T32" fmla="*/ 238 w 320"/>
                <a:gd name="T33" fmla="*/ 208 h 310"/>
                <a:gd name="T34" fmla="*/ 313 w 320"/>
                <a:gd name="T35" fmla="*/ 65 h 310"/>
                <a:gd name="T36" fmla="*/ 164 w 320"/>
                <a:gd name="T37" fmla="*/ 1 h 310"/>
                <a:gd name="T38" fmla="*/ 155 w 320"/>
                <a:gd name="T39" fmla="*/ 1 h 310"/>
                <a:gd name="T40" fmla="*/ 6 w 320"/>
                <a:gd name="T41" fmla="*/ 65 h 310"/>
                <a:gd name="T42" fmla="*/ 6 w 320"/>
                <a:gd name="T43" fmla="*/ 65 h 310"/>
                <a:gd name="T44" fmla="*/ 6 w 320"/>
                <a:gd name="T45" fmla="*/ 65 h 310"/>
                <a:gd name="T46" fmla="*/ 6 w 320"/>
                <a:gd name="T47" fmla="*/ 65 h 310"/>
                <a:gd name="T48" fmla="*/ 0 w 320"/>
                <a:gd name="T49" fmla="*/ 75 h 310"/>
                <a:gd name="T50" fmla="*/ 0 w 320"/>
                <a:gd name="T51" fmla="*/ 224 h 310"/>
                <a:gd name="T52" fmla="*/ 6 w 320"/>
                <a:gd name="T53" fmla="*/ 234 h 310"/>
                <a:gd name="T54" fmla="*/ 155 w 320"/>
                <a:gd name="T55" fmla="*/ 309 h 310"/>
                <a:gd name="T56" fmla="*/ 160 w 320"/>
                <a:gd name="T57" fmla="*/ 310 h 310"/>
                <a:gd name="T58" fmla="*/ 160 w 320"/>
                <a:gd name="T59" fmla="*/ 310 h 310"/>
                <a:gd name="T60" fmla="*/ 160 w 320"/>
                <a:gd name="T61" fmla="*/ 310 h 310"/>
                <a:gd name="T62" fmla="*/ 160 w 320"/>
                <a:gd name="T63" fmla="*/ 310 h 310"/>
                <a:gd name="T64" fmla="*/ 163 w 320"/>
                <a:gd name="T65" fmla="*/ 309 h 310"/>
                <a:gd name="T66" fmla="*/ 164 w 320"/>
                <a:gd name="T67" fmla="*/ 309 h 310"/>
                <a:gd name="T68" fmla="*/ 313 w 320"/>
                <a:gd name="T69" fmla="*/ 245 h 310"/>
                <a:gd name="T70" fmla="*/ 320 w 320"/>
                <a:gd name="T71" fmla="*/ 235 h 310"/>
                <a:gd name="T72" fmla="*/ 320 w 320"/>
                <a:gd name="T73" fmla="*/ 75 h 310"/>
                <a:gd name="T74" fmla="*/ 313 w 320"/>
                <a:gd name="T75" fmla="*/ 65 h 310"/>
                <a:gd name="T76" fmla="*/ 160 w 320"/>
                <a:gd name="T77" fmla="*/ 127 h 310"/>
                <a:gd name="T78" fmla="*/ 112 w 320"/>
                <a:gd name="T79" fmla="*/ 107 h 310"/>
                <a:gd name="T80" fmla="*/ 234 w 320"/>
                <a:gd name="T81" fmla="*/ 55 h 310"/>
                <a:gd name="T82" fmla="*/ 282 w 320"/>
                <a:gd name="T83" fmla="*/ 75 h 310"/>
                <a:gd name="T84" fmla="*/ 160 w 320"/>
                <a:gd name="T85" fmla="*/ 127 h 310"/>
                <a:gd name="T86" fmla="*/ 160 w 320"/>
                <a:gd name="T87" fmla="*/ 23 h 310"/>
                <a:gd name="T88" fmla="*/ 207 w 320"/>
                <a:gd name="T89" fmla="*/ 43 h 310"/>
                <a:gd name="T90" fmla="*/ 85 w 320"/>
                <a:gd name="T91" fmla="*/ 95 h 310"/>
                <a:gd name="T92" fmla="*/ 37 w 320"/>
                <a:gd name="T93" fmla="*/ 75 h 310"/>
                <a:gd name="T94" fmla="*/ 160 w 320"/>
                <a:gd name="T95" fmla="*/ 23 h 310"/>
                <a:gd name="T96" fmla="*/ 21 w 320"/>
                <a:gd name="T97" fmla="*/ 218 h 310"/>
                <a:gd name="T98" fmla="*/ 21 w 320"/>
                <a:gd name="T99" fmla="*/ 91 h 310"/>
                <a:gd name="T100" fmla="*/ 149 w 320"/>
                <a:gd name="T101" fmla="*/ 146 h 310"/>
                <a:gd name="T102" fmla="*/ 149 w 320"/>
                <a:gd name="T103" fmla="*/ 282 h 310"/>
                <a:gd name="T104" fmla="*/ 21 w 320"/>
                <a:gd name="T105" fmla="*/ 218 h 310"/>
                <a:gd name="T106" fmla="*/ 170 w 320"/>
                <a:gd name="T107" fmla="*/ 283 h 310"/>
                <a:gd name="T108" fmla="*/ 170 w 320"/>
                <a:gd name="T109" fmla="*/ 146 h 310"/>
                <a:gd name="T110" fmla="*/ 298 w 320"/>
                <a:gd name="T111" fmla="*/ 91 h 310"/>
                <a:gd name="T112" fmla="*/ 298 w 320"/>
                <a:gd name="T113" fmla="*/ 228 h 310"/>
                <a:gd name="T114" fmla="*/ 170 w 320"/>
                <a:gd name="T115" fmla="*/ 28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0" h="310">
                  <a:moveTo>
                    <a:pt x="254" y="161"/>
                  </a:moveTo>
                  <a:cubicBezTo>
                    <a:pt x="251" y="159"/>
                    <a:pt x="247" y="158"/>
                    <a:pt x="244" y="160"/>
                  </a:cubicBezTo>
                  <a:cubicBezTo>
                    <a:pt x="198" y="179"/>
                    <a:pt x="198" y="179"/>
                    <a:pt x="198" y="179"/>
                  </a:cubicBezTo>
                  <a:cubicBezTo>
                    <a:pt x="194" y="181"/>
                    <a:pt x="192" y="185"/>
                    <a:pt x="192" y="189"/>
                  </a:cubicBezTo>
                  <a:cubicBezTo>
                    <a:pt x="192" y="235"/>
                    <a:pt x="192" y="235"/>
                    <a:pt x="192" y="235"/>
                  </a:cubicBezTo>
                  <a:cubicBezTo>
                    <a:pt x="192" y="239"/>
                    <a:pt x="193" y="242"/>
                    <a:pt x="196" y="244"/>
                  </a:cubicBezTo>
                  <a:cubicBezTo>
                    <a:pt x="198" y="245"/>
                    <a:pt x="200" y="246"/>
                    <a:pt x="202" y="246"/>
                  </a:cubicBezTo>
                  <a:cubicBezTo>
                    <a:pt x="204" y="246"/>
                    <a:pt x="205" y="245"/>
                    <a:pt x="207" y="245"/>
                  </a:cubicBezTo>
                  <a:cubicBezTo>
                    <a:pt x="252" y="225"/>
                    <a:pt x="252" y="225"/>
                    <a:pt x="252" y="225"/>
                  </a:cubicBezTo>
                  <a:cubicBezTo>
                    <a:pt x="256" y="223"/>
                    <a:pt x="259" y="220"/>
                    <a:pt x="259" y="215"/>
                  </a:cubicBezTo>
                  <a:cubicBezTo>
                    <a:pt x="259" y="169"/>
                    <a:pt x="259" y="169"/>
                    <a:pt x="259" y="169"/>
                  </a:cubicBezTo>
                  <a:cubicBezTo>
                    <a:pt x="259" y="166"/>
                    <a:pt x="257" y="163"/>
                    <a:pt x="254" y="161"/>
                  </a:cubicBezTo>
                  <a:close/>
                  <a:moveTo>
                    <a:pt x="238" y="208"/>
                  </a:moveTo>
                  <a:cubicBezTo>
                    <a:pt x="213" y="219"/>
                    <a:pt x="213" y="219"/>
                    <a:pt x="213" y="219"/>
                  </a:cubicBezTo>
                  <a:cubicBezTo>
                    <a:pt x="213" y="196"/>
                    <a:pt x="213" y="196"/>
                    <a:pt x="213" y="196"/>
                  </a:cubicBezTo>
                  <a:cubicBezTo>
                    <a:pt x="238" y="186"/>
                    <a:pt x="238" y="186"/>
                    <a:pt x="238" y="186"/>
                  </a:cubicBezTo>
                  <a:lnTo>
                    <a:pt x="238" y="208"/>
                  </a:lnTo>
                  <a:close/>
                  <a:moveTo>
                    <a:pt x="313" y="65"/>
                  </a:moveTo>
                  <a:cubicBezTo>
                    <a:pt x="164" y="1"/>
                    <a:pt x="164" y="1"/>
                    <a:pt x="164" y="1"/>
                  </a:cubicBezTo>
                  <a:cubicBezTo>
                    <a:pt x="161" y="0"/>
                    <a:pt x="158" y="0"/>
                    <a:pt x="155" y="1"/>
                  </a:cubicBezTo>
                  <a:cubicBezTo>
                    <a:pt x="6" y="65"/>
                    <a:pt x="6" y="65"/>
                    <a:pt x="6" y="65"/>
                  </a:cubicBezTo>
                  <a:cubicBezTo>
                    <a:pt x="6" y="65"/>
                    <a:pt x="6" y="65"/>
                    <a:pt x="6" y="65"/>
                  </a:cubicBezTo>
                  <a:cubicBezTo>
                    <a:pt x="6" y="65"/>
                    <a:pt x="6" y="65"/>
                    <a:pt x="6" y="65"/>
                  </a:cubicBezTo>
                  <a:cubicBezTo>
                    <a:pt x="6" y="65"/>
                    <a:pt x="6" y="65"/>
                    <a:pt x="6" y="65"/>
                  </a:cubicBezTo>
                  <a:cubicBezTo>
                    <a:pt x="2" y="67"/>
                    <a:pt x="0" y="71"/>
                    <a:pt x="0" y="75"/>
                  </a:cubicBezTo>
                  <a:cubicBezTo>
                    <a:pt x="0" y="224"/>
                    <a:pt x="0" y="224"/>
                    <a:pt x="0" y="224"/>
                  </a:cubicBezTo>
                  <a:cubicBezTo>
                    <a:pt x="0" y="228"/>
                    <a:pt x="2" y="232"/>
                    <a:pt x="6" y="234"/>
                  </a:cubicBezTo>
                  <a:cubicBezTo>
                    <a:pt x="155" y="309"/>
                    <a:pt x="155" y="309"/>
                    <a:pt x="155" y="309"/>
                  </a:cubicBezTo>
                  <a:cubicBezTo>
                    <a:pt x="156" y="309"/>
                    <a:pt x="158" y="310"/>
                    <a:pt x="160" y="310"/>
                  </a:cubicBezTo>
                  <a:cubicBezTo>
                    <a:pt x="160" y="310"/>
                    <a:pt x="160" y="310"/>
                    <a:pt x="160" y="310"/>
                  </a:cubicBezTo>
                  <a:cubicBezTo>
                    <a:pt x="160" y="310"/>
                    <a:pt x="160" y="310"/>
                    <a:pt x="160" y="310"/>
                  </a:cubicBezTo>
                  <a:cubicBezTo>
                    <a:pt x="160" y="310"/>
                    <a:pt x="160" y="310"/>
                    <a:pt x="160" y="310"/>
                  </a:cubicBezTo>
                  <a:cubicBezTo>
                    <a:pt x="161" y="310"/>
                    <a:pt x="162" y="309"/>
                    <a:pt x="163" y="309"/>
                  </a:cubicBezTo>
                  <a:cubicBezTo>
                    <a:pt x="164" y="309"/>
                    <a:pt x="164" y="309"/>
                    <a:pt x="164" y="309"/>
                  </a:cubicBezTo>
                  <a:cubicBezTo>
                    <a:pt x="313" y="245"/>
                    <a:pt x="313" y="245"/>
                    <a:pt x="313" y="245"/>
                  </a:cubicBezTo>
                  <a:cubicBezTo>
                    <a:pt x="317" y="243"/>
                    <a:pt x="320" y="239"/>
                    <a:pt x="320" y="235"/>
                  </a:cubicBezTo>
                  <a:cubicBezTo>
                    <a:pt x="320" y="75"/>
                    <a:pt x="320" y="75"/>
                    <a:pt x="320" y="75"/>
                  </a:cubicBezTo>
                  <a:cubicBezTo>
                    <a:pt x="320" y="71"/>
                    <a:pt x="317" y="67"/>
                    <a:pt x="313" y="65"/>
                  </a:cubicBezTo>
                  <a:close/>
                  <a:moveTo>
                    <a:pt x="160" y="127"/>
                  </a:moveTo>
                  <a:cubicBezTo>
                    <a:pt x="112" y="107"/>
                    <a:pt x="112" y="107"/>
                    <a:pt x="112" y="107"/>
                  </a:cubicBezTo>
                  <a:cubicBezTo>
                    <a:pt x="234" y="55"/>
                    <a:pt x="234" y="55"/>
                    <a:pt x="234" y="55"/>
                  </a:cubicBezTo>
                  <a:cubicBezTo>
                    <a:pt x="282" y="75"/>
                    <a:pt x="282" y="75"/>
                    <a:pt x="282" y="75"/>
                  </a:cubicBezTo>
                  <a:lnTo>
                    <a:pt x="160" y="127"/>
                  </a:lnTo>
                  <a:close/>
                  <a:moveTo>
                    <a:pt x="160" y="23"/>
                  </a:moveTo>
                  <a:cubicBezTo>
                    <a:pt x="207" y="43"/>
                    <a:pt x="207" y="43"/>
                    <a:pt x="207" y="43"/>
                  </a:cubicBezTo>
                  <a:cubicBezTo>
                    <a:pt x="85" y="95"/>
                    <a:pt x="85" y="95"/>
                    <a:pt x="85" y="95"/>
                  </a:cubicBezTo>
                  <a:cubicBezTo>
                    <a:pt x="37" y="75"/>
                    <a:pt x="37" y="75"/>
                    <a:pt x="37" y="75"/>
                  </a:cubicBezTo>
                  <a:lnTo>
                    <a:pt x="160" y="23"/>
                  </a:lnTo>
                  <a:close/>
                  <a:moveTo>
                    <a:pt x="21" y="218"/>
                  </a:moveTo>
                  <a:cubicBezTo>
                    <a:pt x="21" y="91"/>
                    <a:pt x="21" y="91"/>
                    <a:pt x="21" y="91"/>
                  </a:cubicBezTo>
                  <a:cubicBezTo>
                    <a:pt x="149" y="146"/>
                    <a:pt x="149" y="146"/>
                    <a:pt x="149" y="146"/>
                  </a:cubicBezTo>
                  <a:cubicBezTo>
                    <a:pt x="149" y="282"/>
                    <a:pt x="149" y="282"/>
                    <a:pt x="149" y="282"/>
                  </a:cubicBezTo>
                  <a:lnTo>
                    <a:pt x="21" y="218"/>
                  </a:lnTo>
                  <a:close/>
                  <a:moveTo>
                    <a:pt x="170" y="283"/>
                  </a:moveTo>
                  <a:cubicBezTo>
                    <a:pt x="170" y="146"/>
                    <a:pt x="170" y="146"/>
                    <a:pt x="170" y="146"/>
                  </a:cubicBezTo>
                  <a:cubicBezTo>
                    <a:pt x="298" y="91"/>
                    <a:pt x="298" y="91"/>
                    <a:pt x="298" y="91"/>
                  </a:cubicBezTo>
                  <a:cubicBezTo>
                    <a:pt x="298" y="117"/>
                    <a:pt x="298" y="228"/>
                    <a:pt x="298" y="228"/>
                  </a:cubicBezTo>
                  <a:lnTo>
                    <a:pt x="170" y="28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5" name="テキスト ボックス 184"/>
            <p:cNvSpPr txBox="1">
              <a:spLocks noChangeAspect="1"/>
            </p:cNvSpPr>
            <p:nvPr/>
          </p:nvSpPr>
          <p:spPr>
            <a:xfrm>
              <a:off x="2235330" y="7032608"/>
              <a:ext cx="3663753" cy="151836"/>
            </a:xfrm>
            <a:prstGeom prst="rect">
              <a:avLst/>
            </a:prstGeom>
            <a:solidFill>
              <a:schemeClr val="accent4"/>
            </a:solidFill>
            <a:ln>
              <a:solidFill>
                <a:schemeClr val="accent4"/>
              </a:solidFill>
            </a:ln>
          </p:spPr>
          <p:txBody>
            <a:bodyPr vert="horz" wrap="square" lIns="36000" tIns="36000" rIns="36000" bIns="36000" rtlCol="0" anchor="ctr" anchorCtr="0">
              <a:noAutofit/>
            </a:bodyPr>
            <a:lstStyle/>
            <a:p>
              <a:pPr algn="ctr">
                <a:spcBef>
                  <a:spcPts val="0"/>
                </a:spcBef>
                <a:buSzPct val="100000"/>
              </a:pPr>
              <a:r>
                <a:rPr kumimoji="1" lang="ja-JP" altLang="en-US" sz="1000" b="1" dirty="0" smtClean="0">
                  <a:solidFill>
                    <a:schemeClr val="bg1"/>
                  </a:solidFill>
                  <a:latin typeface="Meiryo UI" panose="020B0604030504040204" pitchFamily="50" charset="-128"/>
                  <a:ea typeface="Meiryo UI" panose="020B0604030504040204" pitchFamily="50" charset="-128"/>
                </a:rPr>
                <a:t>大規模な調達</a:t>
              </a:r>
            </a:p>
          </p:txBody>
        </p:sp>
        <p:sp>
          <p:nvSpPr>
            <p:cNvPr id="186" name="Freeform 570"/>
            <p:cNvSpPr>
              <a:spLocks noEditPoints="1"/>
            </p:cNvSpPr>
            <p:nvPr/>
          </p:nvSpPr>
          <p:spPr bwMode="gray">
            <a:xfrm>
              <a:off x="5495569" y="7703220"/>
              <a:ext cx="224471" cy="180000"/>
            </a:xfrm>
            <a:custGeom>
              <a:avLst/>
              <a:gdLst>
                <a:gd name="T0" fmla="*/ 288 w 320"/>
                <a:gd name="T1" fmla="*/ 9 h 256"/>
                <a:gd name="T2" fmla="*/ 277 w 320"/>
                <a:gd name="T3" fmla="*/ 0 h 256"/>
                <a:gd name="T4" fmla="*/ 224 w 320"/>
                <a:gd name="T5" fmla="*/ 0 h 256"/>
                <a:gd name="T6" fmla="*/ 213 w 320"/>
                <a:gd name="T7" fmla="*/ 10 h 256"/>
                <a:gd name="T8" fmla="*/ 201 w 320"/>
                <a:gd name="T9" fmla="*/ 146 h 256"/>
                <a:gd name="T10" fmla="*/ 112 w 320"/>
                <a:gd name="T11" fmla="*/ 87 h 256"/>
                <a:gd name="T12" fmla="*/ 101 w 320"/>
                <a:gd name="T13" fmla="*/ 87 h 256"/>
                <a:gd name="T14" fmla="*/ 96 w 320"/>
                <a:gd name="T15" fmla="*/ 96 h 256"/>
                <a:gd name="T16" fmla="*/ 96 w 320"/>
                <a:gd name="T17" fmla="*/ 140 h 256"/>
                <a:gd name="T18" fmla="*/ 16 w 320"/>
                <a:gd name="T19" fmla="*/ 87 h 256"/>
                <a:gd name="T20" fmla="*/ 5 w 320"/>
                <a:gd name="T21" fmla="*/ 87 h 256"/>
                <a:gd name="T22" fmla="*/ 0 w 320"/>
                <a:gd name="T23" fmla="*/ 96 h 256"/>
                <a:gd name="T24" fmla="*/ 0 w 320"/>
                <a:gd name="T25" fmla="*/ 245 h 256"/>
                <a:gd name="T26" fmla="*/ 10 w 320"/>
                <a:gd name="T27" fmla="*/ 256 h 256"/>
                <a:gd name="T28" fmla="*/ 309 w 320"/>
                <a:gd name="T29" fmla="*/ 256 h 256"/>
                <a:gd name="T30" fmla="*/ 317 w 320"/>
                <a:gd name="T31" fmla="*/ 252 h 256"/>
                <a:gd name="T32" fmla="*/ 320 w 320"/>
                <a:gd name="T33" fmla="*/ 244 h 256"/>
                <a:gd name="T34" fmla="*/ 288 w 320"/>
                <a:gd name="T35" fmla="*/ 9 h 256"/>
                <a:gd name="T36" fmla="*/ 196 w 320"/>
                <a:gd name="T37" fmla="*/ 169 h 256"/>
                <a:gd name="T38" fmla="*/ 198 w 320"/>
                <a:gd name="T39" fmla="*/ 170 h 256"/>
                <a:gd name="T40" fmla="*/ 193 w 320"/>
                <a:gd name="T41" fmla="*/ 235 h 256"/>
                <a:gd name="T42" fmla="*/ 117 w 320"/>
                <a:gd name="T43" fmla="*/ 235 h 256"/>
                <a:gd name="T44" fmla="*/ 117 w 320"/>
                <a:gd name="T45" fmla="*/ 116 h 256"/>
                <a:gd name="T46" fmla="*/ 196 w 320"/>
                <a:gd name="T47" fmla="*/ 169 h 256"/>
                <a:gd name="T48" fmla="*/ 96 w 320"/>
                <a:gd name="T49" fmla="*/ 166 h 256"/>
                <a:gd name="T50" fmla="*/ 96 w 320"/>
                <a:gd name="T51" fmla="*/ 235 h 256"/>
                <a:gd name="T52" fmla="*/ 21 w 320"/>
                <a:gd name="T53" fmla="*/ 235 h 256"/>
                <a:gd name="T54" fmla="*/ 21 w 320"/>
                <a:gd name="T55" fmla="*/ 116 h 256"/>
                <a:gd name="T56" fmla="*/ 96 w 320"/>
                <a:gd name="T57" fmla="*/ 166 h 256"/>
                <a:gd name="T58" fmla="*/ 214 w 320"/>
                <a:gd name="T59" fmla="*/ 235 h 256"/>
                <a:gd name="T60" fmla="*/ 233 w 320"/>
                <a:gd name="T61" fmla="*/ 21 h 256"/>
                <a:gd name="T62" fmla="*/ 268 w 320"/>
                <a:gd name="T63" fmla="*/ 21 h 256"/>
                <a:gd name="T64" fmla="*/ 297 w 320"/>
                <a:gd name="T65" fmla="*/ 235 h 256"/>
                <a:gd name="T66" fmla="*/ 214 w 320"/>
                <a:gd name="T67" fmla="*/ 2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0" h="256">
                  <a:moveTo>
                    <a:pt x="288" y="9"/>
                  </a:moveTo>
                  <a:cubicBezTo>
                    <a:pt x="287" y="4"/>
                    <a:pt x="282" y="0"/>
                    <a:pt x="277" y="0"/>
                  </a:cubicBezTo>
                  <a:cubicBezTo>
                    <a:pt x="224" y="0"/>
                    <a:pt x="224" y="0"/>
                    <a:pt x="224" y="0"/>
                  </a:cubicBezTo>
                  <a:cubicBezTo>
                    <a:pt x="218" y="0"/>
                    <a:pt x="214" y="4"/>
                    <a:pt x="213" y="10"/>
                  </a:cubicBezTo>
                  <a:cubicBezTo>
                    <a:pt x="201" y="146"/>
                    <a:pt x="201" y="146"/>
                    <a:pt x="201" y="146"/>
                  </a:cubicBezTo>
                  <a:cubicBezTo>
                    <a:pt x="112" y="87"/>
                    <a:pt x="112" y="87"/>
                    <a:pt x="112" y="87"/>
                  </a:cubicBezTo>
                  <a:cubicBezTo>
                    <a:pt x="109" y="85"/>
                    <a:pt x="105" y="85"/>
                    <a:pt x="101" y="87"/>
                  </a:cubicBezTo>
                  <a:cubicBezTo>
                    <a:pt x="98" y="88"/>
                    <a:pt x="96" y="92"/>
                    <a:pt x="96" y="96"/>
                  </a:cubicBezTo>
                  <a:cubicBezTo>
                    <a:pt x="96" y="140"/>
                    <a:pt x="96" y="140"/>
                    <a:pt x="96" y="140"/>
                  </a:cubicBezTo>
                  <a:cubicBezTo>
                    <a:pt x="16" y="87"/>
                    <a:pt x="16" y="87"/>
                    <a:pt x="16" y="87"/>
                  </a:cubicBezTo>
                  <a:cubicBezTo>
                    <a:pt x="13" y="85"/>
                    <a:pt x="9" y="85"/>
                    <a:pt x="5" y="87"/>
                  </a:cubicBezTo>
                  <a:cubicBezTo>
                    <a:pt x="2" y="88"/>
                    <a:pt x="0" y="92"/>
                    <a:pt x="0" y="96"/>
                  </a:cubicBezTo>
                  <a:cubicBezTo>
                    <a:pt x="0" y="245"/>
                    <a:pt x="0" y="245"/>
                    <a:pt x="0" y="245"/>
                  </a:cubicBezTo>
                  <a:cubicBezTo>
                    <a:pt x="0" y="251"/>
                    <a:pt x="4" y="256"/>
                    <a:pt x="10" y="256"/>
                  </a:cubicBezTo>
                  <a:cubicBezTo>
                    <a:pt x="309" y="256"/>
                    <a:pt x="309" y="256"/>
                    <a:pt x="309" y="256"/>
                  </a:cubicBezTo>
                  <a:cubicBezTo>
                    <a:pt x="312" y="256"/>
                    <a:pt x="315" y="255"/>
                    <a:pt x="317" y="252"/>
                  </a:cubicBezTo>
                  <a:cubicBezTo>
                    <a:pt x="319" y="250"/>
                    <a:pt x="320" y="247"/>
                    <a:pt x="320" y="244"/>
                  </a:cubicBezTo>
                  <a:lnTo>
                    <a:pt x="288" y="9"/>
                  </a:lnTo>
                  <a:close/>
                  <a:moveTo>
                    <a:pt x="196" y="169"/>
                  </a:moveTo>
                  <a:cubicBezTo>
                    <a:pt x="197" y="169"/>
                    <a:pt x="198" y="169"/>
                    <a:pt x="198" y="170"/>
                  </a:cubicBezTo>
                  <a:cubicBezTo>
                    <a:pt x="193" y="235"/>
                    <a:pt x="193" y="235"/>
                    <a:pt x="193" y="235"/>
                  </a:cubicBezTo>
                  <a:cubicBezTo>
                    <a:pt x="117" y="235"/>
                    <a:pt x="117" y="235"/>
                    <a:pt x="117" y="235"/>
                  </a:cubicBezTo>
                  <a:cubicBezTo>
                    <a:pt x="117" y="116"/>
                    <a:pt x="117" y="116"/>
                    <a:pt x="117" y="116"/>
                  </a:cubicBezTo>
                  <a:lnTo>
                    <a:pt x="196" y="169"/>
                  </a:lnTo>
                  <a:close/>
                  <a:moveTo>
                    <a:pt x="96" y="166"/>
                  </a:moveTo>
                  <a:cubicBezTo>
                    <a:pt x="96" y="235"/>
                    <a:pt x="96" y="235"/>
                    <a:pt x="96" y="235"/>
                  </a:cubicBezTo>
                  <a:cubicBezTo>
                    <a:pt x="21" y="235"/>
                    <a:pt x="21" y="235"/>
                    <a:pt x="21" y="235"/>
                  </a:cubicBezTo>
                  <a:cubicBezTo>
                    <a:pt x="21" y="116"/>
                    <a:pt x="21" y="116"/>
                    <a:pt x="21" y="116"/>
                  </a:cubicBezTo>
                  <a:lnTo>
                    <a:pt x="96" y="166"/>
                  </a:lnTo>
                  <a:close/>
                  <a:moveTo>
                    <a:pt x="214" y="235"/>
                  </a:moveTo>
                  <a:cubicBezTo>
                    <a:pt x="233" y="21"/>
                    <a:pt x="233" y="21"/>
                    <a:pt x="233" y="21"/>
                  </a:cubicBezTo>
                  <a:cubicBezTo>
                    <a:pt x="268" y="21"/>
                    <a:pt x="268" y="21"/>
                    <a:pt x="268" y="21"/>
                  </a:cubicBezTo>
                  <a:cubicBezTo>
                    <a:pt x="297" y="235"/>
                    <a:pt x="297" y="235"/>
                    <a:pt x="297" y="235"/>
                  </a:cubicBezTo>
                  <a:lnTo>
                    <a:pt x="214" y="235"/>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7" name="Freeform 110"/>
            <p:cNvSpPr>
              <a:spLocks noEditPoints="1"/>
            </p:cNvSpPr>
            <p:nvPr/>
          </p:nvSpPr>
          <p:spPr bwMode="gray">
            <a:xfrm>
              <a:off x="5149007" y="7370889"/>
              <a:ext cx="225529" cy="195882"/>
            </a:xfrm>
            <a:custGeom>
              <a:avLst/>
              <a:gdLst>
                <a:gd name="T0" fmla="*/ 318 w 321"/>
                <a:gd name="T1" fmla="*/ 79 h 278"/>
                <a:gd name="T2" fmla="*/ 254 w 321"/>
                <a:gd name="T3" fmla="*/ 4 h 278"/>
                <a:gd name="T4" fmla="*/ 243 w 321"/>
                <a:gd name="T5" fmla="*/ 1 h 278"/>
                <a:gd name="T6" fmla="*/ 8 w 321"/>
                <a:gd name="T7" fmla="*/ 76 h 278"/>
                <a:gd name="T8" fmla="*/ 1 w 321"/>
                <a:gd name="T9" fmla="*/ 88 h 278"/>
                <a:gd name="T10" fmla="*/ 11 w 321"/>
                <a:gd name="T11" fmla="*/ 97 h 278"/>
                <a:gd name="T12" fmla="*/ 43 w 321"/>
                <a:gd name="T13" fmla="*/ 97 h 278"/>
                <a:gd name="T14" fmla="*/ 43 w 321"/>
                <a:gd name="T15" fmla="*/ 139 h 278"/>
                <a:gd name="T16" fmla="*/ 11 w 321"/>
                <a:gd name="T17" fmla="*/ 139 h 278"/>
                <a:gd name="T18" fmla="*/ 1 w 321"/>
                <a:gd name="T19" fmla="*/ 150 h 278"/>
                <a:gd name="T20" fmla="*/ 1 w 321"/>
                <a:gd name="T21" fmla="*/ 203 h 278"/>
                <a:gd name="T22" fmla="*/ 11 w 321"/>
                <a:gd name="T23" fmla="*/ 214 h 278"/>
                <a:gd name="T24" fmla="*/ 97 w 321"/>
                <a:gd name="T25" fmla="*/ 214 h 278"/>
                <a:gd name="T26" fmla="*/ 107 w 321"/>
                <a:gd name="T27" fmla="*/ 203 h 278"/>
                <a:gd name="T28" fmla="*/ 107 w 321"/>
                <a:gd name="T29" fmla="*/ 150 h 278"/>
                <a:gd name="T30" fmla="*/ 97 w 321"/>
                <a:gd name="T31" fmla="*/ 139 h 278"/>
                <a:gd name="T32" fmla="*/ 65 w 321"/>
                <a:gd name="T33" fmla="*/ 139 h 278"/>
                <a:gd name="T34" fmla="*/ 65 w 321"/>
                <a:gd name="T35" fmla="*/ 97 h 278"/>
                <a:gd name="T36" fmla="*/ 214 w 321"/>
                <a:gd name="T37" fmla="*/ 97 h 278"/>
                <a:gd name="T38" fmla="*/ 214 w 321"/>
                <a:gd name="T39" fmla="*/ 257 h 278"/>
                <a:gd name="T40" fmla="*/ 33 w 321"/>
                <a:gd name="T41" fmla="*/ 257 h 278"/>
                <a:gd name="T42" fmla="*/ 22 w 321"/>
                <a:gd name="T43" fmla="*/ 267 h 278"/>
                <a:gd name="T44" fmla="*/ 33 w 321"/>
                <a:gd name="T45" fmla="*/ 278 h 278"/>
                <a:gd name="T46" fmla="*/ 289 w 321"/>
                <a:gd name="T47" fmla="*/ 278 h 278"/>
                <a:gd name="T48" fmla="*/ 299 w 321"/>
                <a:gd name="T49" fmla="*/ 267 h 278"/>
                <a:gd name="T50" fmla="*/ 289 w 321"/>
                <a:gd name="T51" fmla="*/ 257 h 278"/>
                <a:gd name="T52" fmla="*/ 289 w 321"/>
                <a:gd name="T53" fmla="*/ 97 h 278"/>
                <a:gd name="T54" fmla="*/ 310 w 321"/>
                <a:gd name="T55" fmla="*/ 97 h 278"/>
                <a:gd name="T56" fmla="*/ 320 w 321"/>
                <a:gd name="T57" fmla="*/ 90 h 278"/>
                <a:gd name="T58" fmla="*/ 318 w 321"/>
                <a:gd name="T59" fmla="*/ 79 h 278"/>
                <a:gd name="T60" fmla="*/ 86 w 321"/>
                <a:gd name="T61" fmla="*/ 161 h 278"/>
                <a:gd name="T62" fmla="*/ 86 w 321"/>
                <a:gd name="T63" fmla="*/ 193 h 278"/>
                <a:gd name="T64" fmla="*/ 22 w 321"/>
                <a:gd name="T65" fmla="*/ 193 h 278"/>
                <a:gd name="T66" fmla="*/ 22 w 321"/>
                <a:gd name="T67" fmla="*/ 161 h 278"/>
                <a:gd name="T68" fmla="*/ 86 w 321"/>
                <a:gd name="T69" fmla="*/ 161 h 278"/>
                <a:gd name="T70" fmla="*/ 257 w 321"/>
                <a:gd name="T71" fmla="*/ 75 h 278"/>
                <a:gd name="T72" fmla="*/ 257 w 321"/>
                <a:gd name="T73" fmla="*/ 40 h 278"/>
                <a:gd name="T74" fmla="*/ 287 w 321"/>
                <a:gd name="T75" fmla="*/ 75 h 278"/>
                <a:gd name="T76" fmla="*/ 257 w 321"/>
                <a:gd name="T77" fmla="*/ 75 h 278"/>
                <a:gd name="T78" fmla="*/ 235 w 321"/>
                <a:gd name="T79" fmla="*/ 26 h 278"/>
                <a:gd name="T80" fmla="*/ 235 w 321"/>
                <a:gd name="T81" fmla="*/ 75 h 278"/>
                <a:gd name="T82" fmla="*/ 80 w 321"/>
                <a:gd name="T83" fmla="*/ 75 h 278"/>
                <a:gd name="T84" fmla="*/ 235 w 321"/>
                <a:gd name="T85" fmla="*/ 26 h 278"/>
                <a:gd name="T86" fmla="*/ 267 w 321"/>
                <a:gd name="T87" fmla="*/ 178 h 278"/>
                <a:gd name="T88" fmla="*/ 235 w 321"/>
                <a:gd name="T89" fmla="*/ 217 h 278"/>
                <a:gd name="T90" fmla="*/ 235 w 321"/>
                <a:gd name="T91" fmla="*/ 175 h 278"/>
                <a:gd name="T92" fmla="*/ 267 w 321"/>
                <a:gd name="T93" fmla="*/ 137 h 278"/>
                <a:gd name="T94" fmla="*/ 267 w 321"/>
                <a:gd name="T95" fmla="*/ 178 h 278"/>
                <a:gd name="T96" fmla="*/ 235 w 321"/>
                <a:gd name="T97" fmla="*/ 257 h 278"/>
                <a:gd name="T98" fmla="*/ 235 w 321"/>
                <a:gd name="T99" fmla="*/ 250 h 278"/>
                <a:gd name="T100" fmla="*/ 267 w 321"/>
                <a:gd name="T101" fmla="*/ 211 h 278"/>
                <a:gd name="T102" fmla="*/ 267 w 321"/>
                <a:gd name="T103" fmla="*/ 257 h 278"/>
                <a:gd name="T104" fmla="*/ 235 w 321"/>
                <a:gd name="T105" fmla="*/ 257 h 278"/>
                <a:gd name="T106" fmla="*/ 267 w 321"/>
                <a:gd name="T107" fmla="*/ 103 h 278"/>
                <a:gd name="T108" fmla="*/ 235 w 321"/>
                <a:gd name="T109" fmla="*/ 142 h 278"/>
                <a:gd name="T110" fmla="*/ 235 w 321"/>
                <a:gd name="T111" fmla="*/ 97 h 278"/>
                <a:gd name="T112" fmla="*/ 267 w 321"/>
                <a:gd name="T113" fmla="*/ 97 h 278"/>
                <a:gd name="T114" fmla="*/ 267 w 321"/>
                <a:gd name="T115" fmla="*/ 10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 h="278">
                  <a:moveTo>
                    <a:pt x="318" y="79"/>
                  </a:moveTo>
                  <a:cubicBezTo>
                    <a:pt x="254" y="4"/>
                    <a:pt x="254" y="4"/>
                    <a:pt x="254" y="4"/>
                  </a:cubicBezTo>
                  <a:cubicBezTo>
                    <a:pt x="251" y="1"/>
                    <a:pt x="247" y="0"/>
                    <a:pt x="243" y="1"/>
                  </a:cubicBezTo>
                  <a:cubicBezTo>
                    <a:pt x="8" y="76"/>
                    <a:pt x="8" y="76"/>
                    <a:pt x="8" y="76"/>
                  </a:cubicBezTo>
                  <a:cubicBezTo>
                    <a:pt x="3" y="77"/>
                    <a:pt x="0" y="82"/>
                    <a:pt x="1" y="88"/>
                  </a:cubicBezTo>
                  <a:cubicBezTo>
                    <a:pt x="2" y="93"/>
                    <a:pt x="6" y="97"/>
                    <a:pt x="11" y="97"/>
                  </a:cubicBezTo>
                  <a:cubicBezTo>
                    <a:pt x="43" y="97"/>
                    <a:pt x="43" y="97"/>
                    <a:pt x="43" y="97"/>
                  </a:cubicBezTo>
                  <a:cubicBezTo>
                    <a:pt x="43" y="139"/>
                    <a:pt x="43" y="139"/>
                    <a:pt x="43" y="139"/>
                  </a:cubicBezTo>
                  <a:cubicBezTo>
                    <a:pt x="11" y="139"/>
                    <a:pt x="11" y="139"/>
                    <a:pt x="11" y="139"/>
                  </a:cubicBezTo>
                  <a:cubicBezTo>
                    <a:pt x="5" y="139"/>
                    <a:pt x="1" y="144"/>
                    <a:pt x="1" y="150"/>
                  </a:cubicBezTo>
                  <a:cubicBezTo>
                    <a:pt x="1" y="203"/>
                    <a:pt x="1" y="203"/>
                    <a:pt x="1" y="203"/>
                  </a:cubicBezTo>
                  <a:cubicBezTo>
                    <a:pt x="1" y="209"/>
                    <a:pt x="5" y="214"/>
                    <a:pt x="11" y="214"/>
                  </a:cubicBezTo>
                  <a:cubicBezTo>
                    <a:pt x="97" y="214"/>
                    <a:pt x="97" y="214"/>
                    <a:pt x="97" y="214"/>
                  </a:cubicBezTo>
                  <a:cubicBezTo>
                    <a:pt x="103" y="214"/>
                    <a:pt x="107" y="209"/>
                    <a:pt x="107" y="203"/>
                  </a:cubicBezTo>
                  <a:cubicBezTo>
                    <a:pt x="107" y="150"/>
                    <a:pt x="107" y="150"/>
                    <a:pt x="107" y="150"/>
                  </a:cubicBezTo>
                  <a:cubicBezTo>
                    <a:pt x="107" y="144"/>
                    <a:pt x="103" y="139"/>
                    <a:pt x="97" y="139"/>
                  </a:cubicBezTo>
                  <a:cubicBezTo>
                    <a:pt x="65" y="139"/>
                    <a:pt x="65" y="139"/>
                    <a:pt x="65" y="139"/>
                  </a:cubicBezTo>
                  <a:cubicBezTo>
                    <a:pt x="65" y="97"/>
                    <a:pt x="65" y="97"/>
                    <a:pt x="65" y="97"/>
                  </a:cubicBezTo>
                  <a:cubicBezTo>
                    <a:pt x="214" y="97"/>
                    <a:pt x="214" y="97"/>
                    <a:pt x="214" y="97"/>
                  </a:cubicBezTo>
                  <a:cubicBezTo>
                    <a:pt x="214" y="257"/>
                    <a:pt x="214" y="257"/>
                    <a:pt x="214" y="257"/>
                  </a:cubicBezTo>
                  <a:cubicBezTo>
                    <a:pt x="33" y="257"/>
                    <a:pt x="33" y="257"/>
                    <a:pt x="33" y="257"/>
                  </a:cubicBezTo>
                  <a:cubicBezTo>
                    <a:pt x="27" y="257"/>
                    <a:pt x="22" y="261"/>
                    <a:pt x="22" y="267"/>
                  </a:cubicBezTo>
                  <a:cubicBezTo>
                    <a:pt x="22" y="273"/>
                    <a:pt x="27" y="278"/>
                    <a:pt x="33" y="278"/>
                  </a:cubicBezTo>
                  <a:cubicBezTo>
                    <a:pt x="289" y="278"/>
                    <a:pt x="289" y="278"/>
                    <a:pt x="289" y="278"/>
                  </a:cubicBezTo>
                  <a:cubicBezTo>
                    <a:pt x="295" y="278"/>
                    <a:pt x="299" y="273"/>
                    <a:pt x="299" y="267"/>
                  </a:cubicBezTo>
                  <a:cubicBezTo>
                    <a:pt x="299" y="261"/>
                    <a:pt x="295" y="257"/>
                    <a:pt x="289" y="257"/>
                  </a:cubicBezTo>
                  <a:cubicBezTo>
                    <a:pt x="289" y="97"/>
                    <a:pt x="289" y="97"/>
                    <a:pt x="289" y="97"/>
                  </a:cubicBezTo>
                  <a:cubicBezTo>
                    <a:pt x="310" y="97"/>
                    <a:pt x="310" y="97"/>
                    <a:pt x="310" y="97"/>
                  </a:cubicBezTo>
                  <a:cubicBezTo>
                    <a:pt x="314" y="97"/>
                    <a:pt x="318" y="94"/>
                    <a:pt x="320" y="90"/>
                  </a:cubicBezTo>
                  <a:cubicBezTo>
                    <a:pt x="321" y="87"/>
                    <a:pt x="321" y="82"/>
                    <a:pt x="318" y="79"/>
                  </a:cubicBezTo>
                  <a:close/>
                  <a:moveTo>
                    <a:pt x="86" y="161"/>
                  </a:moveTo>
                  <a:cubicBezTo>
                    <a:pt x="86" y="193"/>
                    <a:pt x="86" y="193"/>
                    <a:pt x="86" y="193"/>
                  </a:cubicBezTo>
                  <a:cubicBezTo>
                    <a:pt x="22" y="193"/>
                    <a:pt x="22" y="193"/>
                    <a:pt x="22" y="193"/>
                  </a:cubicBezTo>
                  <a:cubicBezTo>
                    <a:pt x="22" y="161"/>
                    <a:pt x="22" y="161"/>
                    <a:pt x="22" y="161"/>
                  </a:cubicBezTo>
                  <a:lnTo>
                    <a:pt x="86" y="161"/>
                  </a:lnTo>
                  <a:close/>
                  <a:moveTo>
                    <a:pt x="257" y="75"/>
                  </a:moveTo>
                  <a:cubicBezTo>
                    <a:pt x="257" y="40"/>
                    <a:pt x="257" y="40"/>
                    <a:pt x="257" y="40"/>
                  </a:cubicBezTo>
                  <a:cubicBezTo>
                    <a:pt x="287" y="75"/>
                    <a:pt x="287" y="75"/>
                    <a:pt x="287" y="75"/>
                  </a:cubicBezTo>
                  <a:lnTo>
                    <a:pt x="257" y="75"/>
                  </a:lnTo>
                  <a:close/>
                  <a:moveTo>
                    <a:pt x="235" y="26"/>
                  </a:moveTo>
                  <a:cubicBezTo>
                    <a:pt x="235" y="75"/>
                    <a:pt x="235" y="75"/>
                    <a:pt x="235" y="75"/>
                  </a:cubicBezTo>
                  <a:cubicBezTo>
                    <a:pt x="80" y="75"/>
                    <a:pt x="80" y="75"/>
                    <a:pt x="80" y="75"/>
                  </a:cubicBezTo>
                  <a:lnTo>
                    <a:pt x="235" y="26"/>
                  </a:lnTo>
                  <a:close/>
                  <a:moveTo>
                    <a:pt x="267" y="178"/>
                  </a:moveTo>
                  <a:cubicBezTo>
                    <a:pt x="235" y="217"/>
                    <a:pt x="235" y="217"/>
                    <a:pt x="235" y="217"/>
                  </a:cubicBezTo>
                  <a:cubicBezTo>
                    <a:pt x="235" y="175"/>
                    <a:pt x="235" y="175"/>
                    <a:pt x="235" y="175"/>
                  </a:cubicBezTo>
                  <a:cubicBezTo>
                    <a:pt x="267" y="137"/>
                    <a:pt x="267" y="137"/>
                    <a:pt x="267" y="137"/>
                  </a:cubicBezTo>
                  <a:lnTo>
                    <a:pt x="267" y="178"/>
                  </a:lnTo>
                  <a:close/>
                  <a:moveTo>
                    <a:pt x="235" y="257"/>
                  </a:moveTo>
                  <a:cubicBezTo>
                    <a:pt x="235" y="250"/>
                    <a:pt x="235" y="250"/>
                    <a:pt x="235" y="250"/>
                  </a:cubicBezTo>
                  <a:cubicBezTo>
                    <a:pt x="267" y="211"/>
                    <a:pt x="267" y="211"/>
                    <a:pt x="267" y="211"/>
                  </a:cubicBezTo>
                  <a:cubicBezTo>
                    <a:pt x="267" y="257"/>
                    <a:pt x="267" y="257"/>
                    <a:pt x="267" y="257"/>
                  </a:cubicBezTo>
                  <a:lnTo>
                    <a:pt x="235" y="257"/>
                  </a:lnTo>
                  <a:close/>
                  <a:moveTo>
                    <a:pt x="267" y="103"/>
                  </a:moveTo>
                  <a:cubicBezTo>
                    <a:pt x="235" y="142"/>
                    <a:pt x="235" y="142"/>
                    <a:pt x="235" y="142"/>
                  </a:cubicBezTo>
                  <a:cubicBezTo>
                    <a:pt x="235" y="97"/>
                    <a:pt x="235" y="97"/>
                    <a:pt x="235" y="97"/>
                  </a:cubicBezTo>
                  <a:cubicBezTo>
                    <a:pt x="267" y="97"/>
                    <a:pt x="267" y="97"/>
                    <a:pt x="267" y="97"/>
                  </a:cubicBezTo>
                  <a:lnTo>
                    <a:pt x="267" y="103"/>
                  </a:ln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8" name="Freeform 275"/>
            <p:cNvSpPr>
              <a:spLocks noEditPoints="1"/>
            </p:cNvSpPr>
            <p:nvPr/>
          </p:nvSpPr>
          <p:spPr bwMode="gray">
            <a:xfrm>
              <a:off x="5483690" y="7380811"/>
              <a:ext cx="228706" cy="195308"/>
            </a:xfrm>
            <a:custGeom>
              <a:avLst/>
              <a:gdLst>
                <a:gd name="T0" fmla="*/ 314 w 326"/>
                <a:gd name="T1" fmla="*/ 175 h 278"/>
                <a:gd name="T2" fmla="*/ 291 w 326"/>
                <a:gd name="T3" fmla="*/ 154 h 278"/>
                <a:gd name="T4" fmla="*/ 248 w 326"/>
                <a:gd name="T5" fmla="*/ 44 h 278"/>
                <a:gd name="T6" fmla="*/ 231 w 326"/>
                <a:gd name="T7" fmla="*/ 29 h 278"/>
                <a:gd name="T8" fmla="*/ 195 w 326"/>
                <a:gd name="T9" fmla="*/ 11 h 278"/>
                <a:gd name="T10" fmla="*/ 141 w 326"/>
                <a:gd name="T11" fmla="*/ 0 h 278"/>
                <a:gd name="T12" fmla="*/ 131 w 326"/>
                <a:gd name="T13" fmla="*/ 14 h 278"/>
                <a:gd name="T14" fmla="*/ 83 w 326"/>
                <a:gd name="T15" fmla="*/ 35 h 278"/>
                <a:gd name="T16" fmla="*/ 77 w 326"/>
                <a:gd name="T17" fmla="*/ 50 h 278"/>
                <a:gd name="T18" fmla="*/ 35 w 326"/>
                <a:gd name="T19" fmla="*/ 167 h 278"/>
                <a:gd name="T20" fmla="*/ 4 w 326"/>
                <a:gd name="T21" fmla="*/ 183 h 278"/>
                <a:gd name="T22" fmla="*/ 24 w 326"/>
                <a:gd name="T23" fmla="*/ 262 h 278"/>
                <a:gd name="T24" fmla="*/ 163 w 326"/>
                <a:gd name="T25" fmla="*/ 278 h 278"/>
                <a:gd name="T26" fmla="*/ 301 w 326"/>
                <a:gd name="T27" fmla="*/ 262 h 278"/>
                <a:gd name="T28" fmla="*/ 321 w 326"/>
                <a:gd name="T29" fmla="*/ 183 h 278"/>
                <a:gd name="T30" fmla="*/ 77 w 326"/>
                <a:gd name="T31" fmla="*/ 86 h 278"/>
                <a:gd name="T32" fmla="*/ 88 w 326"/>
                <a:gd name="T33" fmla="*/ 155 h 278"/>
                <a:gd name="T34" fmla="*/ 99 w 326"/>
                <a:gd name="T35" fmla="*/ 51 h 278"/>
                <a:gd name="T36" fmla="*/ 131 w 326"/>
                <a:gd name="T37" fmla="*/ 36 h 278"/>
                <a:gd name="T38" fmla="*/ 124 w 326"/>
                <a:gd name="T39" fmla="*/ 91 h 278"/>
                <a:gd name="T40" fmla="*/ 142 w 326"/>
                <a:gd name="T41" fmla="*/ 102 h 278"/>
                <a:gd name="T42" fmla="*/ 152 w 326"/>
                <a:gd name="T43" fmla="*/ 83 h 278"/>
                <a:gd name="T44" fmla="*/ 152 w 326"/>
                <a:gd name="T45" fmla="*/ 22 h 278"/>
                <a:gd name="T46" fmla="*/ 173 w 326"/>
                <a:gd name="T47" fmla="*/ 22 h 278"/>
                <a:gd name="T48" fmla="*/ 173 w 326"/>
                <a:gd name="T49" fmla="*/ 83 h 278"/>
                <a:gd name="T50" fmla="*/ 184 w 326"/>
                <a:gd name="T51" fmla="*/ 102 h 278"/>
                <a:gd name="T52" fmla="*/ 202 w 326"/>
                <a:gd name="T53" fmla="*/ 91 h 278"/>
                <a:gd name="T54" fmla="*/ 195 w 326"/>
                <a:gd name="T55" fmla="*/ 36 h 278"/>
                <a:gd name="T56" fmla="*/ 227 w 326"/>
                <a:gd name="T57" fmla="*/ 51 h 278"/>
                <a:gd name="T58" fmla="*/ 237 w 326"/>
                <a:gd name="T59" fmla="*/ 155 h 278"/>
                <a:gd name="T60" fmla="*/ 248 w 326"/>
                <a:gd name="T61" fmla="*/ 86 h 278"/>
                <a:gd name="T62" fmla="*/ 269 w 326"/>
                <a:gd name="T63" fmla="*/ 188 h 278"/>
                <a:gd name="T64" fmla="*/ 227 w 326"/>
                <a:gd name="T65" fmla="*/ 182 h 278"/>
                <a:gd name="T66" fmla="*/ 99 w 326"/>
                <a:gd name="T67" fmla="*/ 182 h 278"/>
                <a:gd name="T68" fmla="*/ 56 w 326"/>
                <a:gd name="T69" fmla="*/ 188 h 278"/>
                <a:gd name="T70" fmla="*/ 205 w 326"/>
                <a:gd name="T71" fmla="*/ 182 h 278"/>
                <a:gd name="T72" fmla="*/ 120 w 326"/>
                <a:gd name="T73" fmla="*/ 182 h 278"/>
                <a:gd name="T74" fmla="*/ 205 w 326"/>
                <a:gd name="T75" fmla="*/ 182 h 278"/>
                <a:gd name="T76" fmla="*/ 284 w 326"/>
                <a:gd name="T77" fmla="*/ 249 h 278"/>
                <a:gd name="T78" fmla="*/ 41 w 326"/>
                <a:gd name="T79" fmla="*/ 249 h 278"/>
                <a:gd name="T80" fmla="*/ 24 w 326"/>
                <a:gd name="T81" fmla="*/ 193 h 278"/>
                <a:gd name="T82" fmla="*/ 35 w 326"/>
                <a:gd name="T83" fmla="*/ 192 h 278"/>
                <a:gd name="T84" fmla="*/ 114 w 326"/>
                <a:gd name="T85" fmla="*/ 224 h 278"/>
                <a:gd name="T86" fmla="*/ 115 w 326"/>
                <a:gd name="T87" fmla="*/ 224 h 278"/>
                <a:gd name="T88" fmla="*/ 210 w 326"/>
                <a:gd name="T89" fmla="*/ 224 h 278"/>
                <a:gd name="T90" fmla="*/ 212 w 326"/>
                <a:gd name="T91" fmla="*/ 224 h 278"/>
                <a:gd name="T92" fmla="*/ 291 w 326"/>
                <a:gd name="T93" fmla="*/ 192 h 278"/>
                <a:gd name="T94" fmla="*/ 302 w 326"/>
                <a:gd name="T95" fmla="*/ 193 h 278"/>
                <a:gd name="T96" fmla="*/ 131 w 326"/>
                <a:gd name="T97" fmla="*/ 182 h 278"/>
                <a:gd name="T98" fmla="*/ 195 w 326"/>
                <a:gd name="T99" fmla="*/ 182 h 278"/>
                <a:gd name="T100" fmla="*/ 131 w 326"/>
                <a:gd name="T101" fmla="*/ 182 h 278"/>
                <a:gd name="T102" fmla="*/ 163 w 326"/>
                <a:gd name="T103" fmla="*/ 192 h 278"/>
                <a:gd name="T104" fmla="*/ 163 w 326"/>
                <a:gd name="T105" fmla="*/ 171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278">
                  <a:moveTo>
                    <a:pt x="321" y="183"/>
                  </a:moveTo>
                  <a:cubicBezTo>
                    <a:pt x="321" y="179"/>
                    <a:pt x="318" y="176"/>
                    <a:pt x="314" y="175"/>
                  </a:cubicBezTo>
                  <a:cubicBezTo>
                    <a:pt x="291" y="167"/>
                    <a:pt x="291" y="167"/>
                    <a:pt x="291" y="167"/>
                  </a:cubicBezTo>
                  <a:cubicBezTo>
                    <a:pt x="291" y="154"/>
                    <a:pt x="291" y="154"/>
                    <a:pt x="291" y="154"/>
                  </a:cubicBezTo>
                  <a:cubicBezTo>
                    <a:pt x="291" y="119"/>
                    <a:pt x="275" y="80"/>
                    <a:pt x="248" y="50"/>
                  </a:cubicBezTo>
                  <a:cubicBezTo>
                    <a:pt x="248" y="44"/>
                    <a:pt x="248" y="44"/>
                    <a:pt x="248" y="44"/>
                  </a:cubicBezTo>
                  <a:cubicBezTo>
                    <a:pt x="248" y="40"/>
                    <a:pt x="246" y="37"/>
                    <a:pt x="242" y="35"/>
                  </a:cubicBezTo>
                  <a:cubicBezTo>
                    <a:pt x="238" y="33"/>
                    <a:pt x="234" y="31"/>
                    <a:pt x="231" y="29"/>
                  </a:cubicBezTo>
                  <a:cubicBezTo>
                    <a:pt x="219" y="23"/>
                    <a:pt x="209" y="17"/>
                    <a:pt x="195" y="14"/>
                  </a:cubicBezTo>
                  <a:cubicBezTo>
                    <a:pt x="195" y="11"/>
                    <a:pt x="195" y="11"/>
                    <a:pt x="195" y="11"/>
                  </a:cubicBezTo>
                  <a:cubicBezTo>
                    <a:pt x="195" y="5"/>
                    <a:pt x="190" y="0"/>
                    <a:pt x="184" y="0"/>
                  </a:cubicBezTo>
                  <a:cubicBezTo>
                    <a:pt x="141" y="0"/>
                    <a:pt x="141" y="0"/>
                    <a:pt x="141" y="0"/>
                  </a:cubicBezTo>
                  <a:cubicBezTo>
                    <a:pt x="135" y="0"/>
                    <a:pt x="131" y="5"/>
                    <a:pt x="131" y="11"/>
                  </a:cubicBezTo>
                  <a:cubicBezTo>
                    <a:pt x="131" y="14"/>
                    <a:pt x="131" y="14"/>
                    <a:pt x="131" y="14"/>
                  </a:cubicBezTo>
                  <a:cubicBezTo>
                    <a:pt x="117" y="17"/>
                    <a:pt x="107" y="23"/>
                    <a:pt x="94" y="29"/>
                  </a:cubicBezTo>
                  <a:cubicBezTo>
                    <a:pt x="91" y="31"/>
                    <a:pt x="87" y="33"/>
                    <a:pt x="83" y="35"/>
                  </a:cubicBezTo>
                  <a:cubicBezTo>
                    <a:pt x="80" y="37"/>
                    <a:pt x="77" y="40"/>
                    <a:pt x="77" y="44"/>
                  </a:cubicBezTo>
                  <a:cubicBezTo>
                    <a:pt x="77" y="50"/>
                    <a:pt x="77" y="50"/>
                    <a:pt x="77" y="50"/>
                  </a:cubicBezTo>
                  <a:cubicBezTo>
                    <a:pt x="51" y="80"/>
                    <a:pt x="35" y="119"/>
                    <a:pt x="35" y="154"/>
                  </a:cubicBezTo>
                  <a:cubicBezTo>
                    <a:pt x="35" y="167"/>
                    <a:pt x="35" y="167"/>
                    <a:pt x="35" y="167"/>
                  </a:cubicBezTo>
                  <a:cubicBezTo>
                    <a:pt x="11" y="175"/>
                    <a:pt x="11" y="175"/>
                    <a:pt x="11" y="175"/>
                  </a:cubicBezTo>
                  <a:cubicBezTo>
                    <a:pt x="7" y="176"/>
                    <a:pt x="5" y="179"/>
                    <a:pt x="4" y="183"/>
                  </a:cubicBezTo>
                  <a:cubicBezTo>
                    <a:pt x="3" y="185"/>
                    <a:pt x="0" y="204"/>
                    <a:pt x="3" y="218"/>
                  </a:cubicBezTo>
                  <a:cubicBezTo>
                    <a:pt x="7" y="232"/>
                    <a:pt x="22" y="259"/>
                    <a:pt x="24" y="262"/>
                  </a:cubicBezTo>
                  <a:cubicBezTo>
                    <a:pt x="25" y="263"/>
                    <a:pt x="25" y="263"/>
                    <a:pt x="26" y="264"/>
                  </a:cubicBezTo>
                  <a:cubicBezTo>
                    <a:pt x="36" y="275"/>
                    <a:pt x="106" y="278"/>
                    <a:pt x="163" y="278"/>
                  </a:cubicBezTo>
                  <a:cubicBezTo>
                    <a:pt x="219" y="278"/>
                    <a:pt x="289" y="275"/>
                    <a:pt x="300" y="264"/>
                  </a:cubicBezTo>
                  <a:cubicBezTo>
                    <a:pt x="300" y="263"/>
                    <a:pt x="301" y="263"/>
                    <a:pt x="301" y="262"/>
                  </a:cubicBezTo>
                  <a:cubicBezTo>
                    <a:pt x="303" y="259"/>
                    <a:pt x="318" y="232"/>
                    <a:pt x="322" y="218"/>
                  </a:cubicBezTo>
                  <a:cubicBezTo>
                    <a:pt x="326" y="204"/>
                    <a:pt x="322" y="185"/>
                    <a:pt x="321" y="183"/>
                  </a:cubicBezTo>
                  <a:close/>
                  <a:moveTo>
                    <a:pt x="56" y="154"/>
                  </a:moveTo>
                  <a:cubicBezTo>
                    <a:pt x="56" y="126"/>
                    <a:pt x="67" y="103"/>
                    <a:pt x="77" y="86"/>
                  </a:cubicBezTo>
                  <a:cubicBezTo>
                    <a:pt x="77" y="144"/>
                    <a:pt x="77" y="144"/>
                    <a:pt x="77" y="144"/>
                  </a:cubicBezTo>
                  <a:cubicBezTo>
                    <a:pt x="77" y="150"/>
                    <a:pt x="82" y="155"/>
                    <a:pt x="88" y="155"/>
                  </a:cubicBezTo>
                  <a:cubicBezTo>
                    <a:pt x="94" y="155"/>
                    <a:pt x="99" y="150"/>
                    <a:pt x="99" y="144"/>
                  </a:cubicBezTo>
                  <a:cubicBezTo>
                    <a:pt x="99" y="51"/>
                    <a:pt x="99" y="51"/>
                    <a:pt x="99" y="51"/>
                  </a:cubicBezTo>
                  <a:cubicBezTo>
                    <a:pt x="101" y="50"/>
                    <a:pt x="102" y="49"/>
                    <a:pt x="104" y="48"/>
                  </a:cubicBezTo>
                  <a:cubicBezTo>
                    <a:pt x="114" y="43"/>
                    <a:pt x="122" y="39"/>
                    <a:pt x="131" y="36"/>
                  </a:cubicBezTo>
                  <a:cubicBezTo>
                    <a:pt x="131" y="80"/>
                    <a:pt x="131" y="80"/>
                    <a:pt x="131" y="80"/>
                  </a:cubicBezTo>
                  <a:cubicBezTo>
                    <a:pt x="124" y="91"/>
                    <a:pt x="124" y="91"/>
                    <a:pt x="124" y="91"/>
                  </a:cubicBezTo>
                  <a:cubicBezTo>
                    <a:pt x="121" y="96"/>
                    <a:pt x="122" y="102"/>
                    <a:pt x="127" y="105"/>
                  </a:cubicBezTo>
                  <a:cubicBezTo>
                    <a:pt x="132" y="108"/>
                    <a:pt x="139" y="107"/>
                    <a:pt x="142" y="102"/>
                  </a:cubicBezTo>
                  <a:cubicBezTo>
                    <a:pt x="150" y="88"/>
                    <a:pt x="150" y="88"/>
                    <a:pt x="150" y="88"/>
                  </a:cubicBezTo>
                  <a:cubicBezTo>
                    <a:pt x="151" y="87"/>
                    <a:pt x="152" y="85"/>
                    <a:pt x="152" y="83"/>
                  </a:cubicBezTo>
                  <a:cubicBezTo>
                    <a:pt x="152" y="23"/>
                    <a:pt x="152" y="23"/>
                    <a:pt x="152" y="23"/>
                  </a:cubicBezTo>
                  <a:cubicBezTo>
                    <a:pt x="152" y="23"/>
                    <a:pt x="152" y="23"/>
                    <a:pt x="152" y="22"/>
                  </a:cubicBezTo>
                  <a:cubicBezTo>
                    <a:pt x="152" y="22"/>
                    <a:pt x="152" y="22"/>
                    <a:pt x="152" y="22"/>
                  </a:cubicBezTo>
                  <a:cubicBezTo>
                    <a:pt x="173" y="22"/>
                    <a:pt x="173" y="22"/>
                    <a:pt x="173" y="22"/>
                  </a:cubicBezTo>
                  <a:cubicBezTo>
                    <a:pt x="173" y="23"/>
                    <a:pt x="173" y="23"/>
                    <a:pt x="173" y="23"/>
                  </a:cubicBezTo>
                  <a:cubicBezTo>
                    <a:pt x="173" y="83"/>
                    <a:pt x="173" y="83"/>
                    <a:pt x="173" y="83"/>
                  </a:cubicBezTo>
                  <a:cubicBezTo>
                    <a:pt x="173" y="85"/>
                    <a:pt x="174" y="87"/>
                    <a:pt x="175" y="88"/>
                  </a:cubicBezTo>
                  <a:cubicBezTo>
                    <a:pt x="184" y="102"/>
                    <a:pt x="184" y="102"/>
                    <a:pt x="184" y="102"/>
                  </a:cubicBezTo>
                  <a:cubicBezTo>
                    <a:pt x="187" y="107"/>
                    <a:pt x="193" y="108"/>
                    <a:pt x="198" y="105"/>
                  </a:cubicBezTo>
                  <a:cubicBezTo>
                    <a:pt x="203" y="102"/>
                    <a:pt x="205" y="96"/>
                    <a:pt x="202" y="91"/>
                  </a:cubicBezTo>
                  <a:cubicBezTo>
                    <a:pt x="195" y="80"/>
                    <a:pt x="195" y="80"/>
                    <a:pt x="195" y="80"/>
                  </a:cubicBezTo>
                  <a:cubicBezTo>
                    <a:pt x="195" y="36"/>
                    <a:pt x="195" y="36"/>
                    <a:pt x="195" y="36"/>
                  </a:cubicBezTo>
                  <a:cubicBezTo>
                    <a:pt x="204" y="39"/>
                    <a:pt x="211" y="43"/>
                    <a:pt x="221" y="48"/>
                  </a:cubicBezTo>
                  <a:cubicBezTo>
                    <a:pt x="223" y="49"/>
                    <a:pt x="225" y="50"/>
                    <a:pt x="227" y="51"/>
                  </a:cubicBezTo>
                  <a:cubicBezTo>
                    <a:pt x="227" y="144"/>
                    <a:pt x="227" y="144"/>
                    <a:pt x="227" y="144"/>
                  </a:cubicBezTo>
                  <a:cubicBezTo>
                    <a:pt x="227" y="150"/>
                    <a:pt x="231" y="155"/>
                    <a:pt x="237" y="155"/>
                  </a:cubicBezTo>
                  <a:cubicBezTo>
                    <a:pt x="243" y="155"/>
                    <a:pt x="248" y="150"/>
                    <a:pt x="248" y="144"/>
                  </a:cubicBezTo>
                  <a:cubicBezTo>
                    <a:pt x="248" y="86"/>
                    <a:pt x="248" y="86"/>
                    <a:pt x="248" y="86"/>
                  </a:cubicBezTo>
                  <a:cubicBezTo>
                    <a:pt x="259" y="103"/>
                    <a:pt x="269" y="126"/>
                    <a:pt x="269" y="154"/>
                  </a:cubicBezTo>
                  <a:cubicBezTo>
                    <a:pt x="269" y="188"/>
                    <a:pt x="269" y="188"/>
                    <a:pt x="269" y="188"/>
                  </a:cubicBezTo>
                  <a:cubicBezTo>
                    <a:pt x="265" y="191"/>
                    <a:pt x="252" y="197"/>
                    <a:pt x="224" y="201"/>
                  </a:cubicBezTo>
                  <a:cubicBezTo>
                    <a:pt x="226" y="195"/>
                    <a:pt x="227" y="189"/>
                    <a:pt x="227" y="182"/>
                  </a:cubicBezTo>
                  <a:cubicBezTo>
                    <a:pt x="227" y="146"/>
                    <a:pt x="198" y="118"/>
                    <a:pt x="163" y="118"/>
                  </a:cubicBezTo>
                  <a:cubicBezTo>
                    <a:pt x="127" y="118"/>
                    <a:pt x="99" y="146"/>
                    <a:pt x="99" y="182"/>
                  </a:cubicBezTo>
                  <a:cubicBezTo>
                    <a:pt x="99" y="189"/>
                    <a:pt x="100" y="195"/>
                    <a:pt x="102" y="201"/>
                  </a:cubicBezTo>
                  <a:cubicBezTo>
                    <a:pt x="73" y="197"/>
                    <a:pt x="60" y="191"/>
                    <a:pt x="56" y="188"/>
                  </a:cubicBezTo>
                  <a:lnTo>
                    <a:pt x="56" y="154"/>
                  </a:lnTo>
                  <a:close/>
                  <a:moveTo>
                    <a:pt x="205" y="182"/>
                  </a:moveTo>
                  <a:cubicBezTo>
                    <a:pt x="205" y="205"/>
                    <a:pt x="186" y="224"/>
                    <a:pt x="163" y="224"/>
                  </a:cubicBezTo>
                  <a:cubicBezTo>
                    <a:pt x="139" y="224"/>
                    <a:pt x="120" y="205"/>
                    <a:pt x="120" y="182"/>
                  </a:cubicBezTo>
                  <a:cubicBezTo>
                    <a:pt x="120" y="158"/>
                    <a:pt x="139" y="139"/>
                    <a:pt x="163" y="139"/>
                  </a:cubicBezTo>
                  <a:cubicBezTo>
                    <a:pt x="186" y="139"/>
                    <a:pt x="205" y="158"/>
                    <a:pt x="205" y="182"/>
                  </a:cubicBezTo>
                  <a:close/>
                  <a:moveTo>
                    <a:pt x="301" y="213"/>
                  </a:moveTo>
                  <a:cubicBezTo>
                    <a:pt x="299" y="221"/>
                    <a:pt x="289" y="239"/>
                    <a:pt x="284" y="249"/>
                  </a:cubicBezTo>
                  <a:cubicBezTo>
                    <a:pt x="278" y="251"/>
                    <a:pt x="252" y="256"/>
                    <a:pt x="163" y="256"/>
                  </a:cubicBezTo>
                  <a:cubicBezTo>
                    <a:pt x="74" y="256"/>
                    <a:pt x="47" y="251"/>
                    <a:pt x="41" y="249"/>
                  </a:cubicBezTo>
                  <a:cubicBezTo>
                    <a:pt x="36" y="239"/>
                    <a:pt x="26" y="221"/>
                    <a:pt x="24" y="213"/>
                  </a:cubicBezTo>
                  <a:cubicBezTo>
                    <a:pt x="23" y="207"/>
                    <a:pt x="23" y="199"/>
                    <a:pt x="24" y="193"/>
                  </a:cubicBezTo>
                  <a:cubicBezTo>
                    <a:pt x="35" y="190"/>
                    <a:pt x="35" y="190"/>
                    <a:pt x="35" y="190"/>
                  </a:cubicBezTo>
                  <a:cubicBezTo>
                    <a:pt x="35" y="192"/>
                    <a:pt x="35" y="192"/>
                    <a:pt x="35" y="192"/>
                  </a:cubicBezTo>
                  <a:cubicBezTo>
                    <a:pt x="35" y="195"/>
                    <a:pt x="35" y="197"/>
                    <a:pt x="37" y="198"/>
                  </a:cubicBezTo>
                  <a:cubicBezTo>
                    <a:pt x="39" y="202"/>
                    <a:pt x="53" y="218"/>
                    <a:pt x="114" y="224"/>
                  </a:cubicBezTo>
                  <a:cubicBezTo>
                    <a:pt x="114" y="224"/>
                    <a:pt x="115" y="224"/>
                    <a:pt x="115" y="224"/>
                  </a:cubicBezTo>
                  <a:cubicBezTo>
                    <a:pt x="115" y="224"/>
                    <a:pt x="115" y="224"/>
                    <a:pt x="115" y="224"/>
                  </a:cubicBezTo>
                  <a:cubicBezTo>
                    <a:pt x="127" y="237"/>
                    <a:pt x="144" y="246"/>
                    <a:pt x="163" y="246"/>
                  </a:cubicBezTo>
                  <a:cubicBezTo>
                    <a:pt x="182" y="246"/>
                    <a:pt x="199" y="237"/>
                    <a:pt x="210" y="224"/>
                  </a:cubicBezTo>
                  <a:cubicBezTo>
                    <a:pt x="210" y="224"/>
                    <a:pt x="210" y="224"/>
                    <a:pt x="210" y="224"/>
                  </a:cubicBezTo>
                  <a:cubicBezTo>
                    <a:pt x="211" y="224"/>
                    <a:pt x="211" y="224"/>
                    <a:pt x="212" y="224"/>
                  </a:cubicBezTo>
                  <a:cubicBezTo>
                    <a:pt x="272" y="218"/>
                    <a:pt x="286" y="202"/>
                    <a:pt x="289" y="198"/>
                  </a:cubicBezTo>
                  <a:cubicBezTo>
                    <a:pt x="290" y="197"/>
                    <a:pt x="291" y="195"/>
                    <a:pt x="291" y="192"/>
                  </a:cubicBezTo>
                  <a:cubicBezTo>
                    <a:pt x="291" y="190"/>
                    <a:pt x="291" y="190"/>
                    <a:pt x="291" y="190"/>
                  </a:cubicBezTo>
                  <a:cubicBezTo>
                    <a:pt x="302" y="193"/>
                    <a:pt x="302" y="193"/>
                    <a:pt x="302" y="193"/>
                  </a:cubicBezTo>
                  <a:cubicBezTo>
                    <a:pt x="302" y="199"/>
                    <a:pt x="303" y="207"/>
                    <a:pt x="301" y="213"/>
                  </a:cubicBezTo>
                  <a:close/>
                  <a:moveTo>
                    <a:pt x="131" y="182"/>
                  </a:moveTo>
                  <a:cubicBezTo>
                    <a:pt x="131" y="199"/>
                    <a:pt x="145" y="214"/>
                    <a:pt x="163" y="214"/>
                  </a:cubicBezTo>
                  <a:cubicBezTo>
                    <a:pt x="180" y="214"/>
                    <a:pt x="195" y="199"/>
                    <a:pt x="195" y="182"/>
                  </a:cubicBezTo>
                  <a:cubicBezTo>
                    <a:pt x="195" y="164"/>
                    <a:pt x="180" y="150"/>
                    <a:pt x="163" y="150"/>
                  </a:cubicBezTo>
                  <a:cubicBezTo>
                    <a:pt x="145" y="150"/>
                    <a:pt x="131" y="164"/>
                    <a:pt x="131" y="182"/>
                  </a:cubicBezTo>
                  <a:close/>
                  <a:moveTo>
                    <a:pt x="173" y="182"/>
                  </a:moveTo>
                  <a:cubicBezTo>
                    <a:pt x="173" y="188"/>
                    <a:pt x="169" y="192"/>
                    <a:pt x="163" y="192"/>
                  </a:cubicBezTo>
                  <a:cubicBezTo>
                    <a:pt x="157" y="192"/>
                    <a:pt x="152" y="188"/>
                    <a:pt x="152" y="182"/>
                  </a:cubicBezTo>
                  <a:cubicBezTo>
                    <a:pt x="152" y="176"/>
                    <a:pt x="157" y="171"/>
                    <a:pt x="163" y="171"/>
                  </a:cubicBezTo>
                  <a:cubicBezTo>
                    <a:pt x="169" y="171"/>
                    <a:pt x="173" y="176"/>
                    <a:pt x="173" y="182"/>
                  </a:cubicBezTo>
                  <a:close/>
                </a:path>
              </a:pathLst>
            </a:custGeom>
            <a:solidFill>
              <a:schemeClr val="accent6"/>
            </a:solidFill>
            <a:ln>
              <a:noFill/>
            </a:ln>
            <a:extLst/>
          </p:spPr>
          <p:txBody>
            <a:bodyPr vert="horz" wrap="none" lIns="0" tIns="0" rIns="0" bIns="0" numCol="1" anchor="ctr" anchorCtr="0" compatLnSpc="1">
              <a:prstTxWarp prst="textNoShape">
                <a:avLst/>
              </a:prstTxWarp>
            </a:bodyPr>
            <a:lstStyle/>
            <a:p>
              <a:pPr algn="ctr">
                <a:spcBef>
                  <a:spcPts val="0"/>
                </a:spcBef>
              </a:pPr>
              <a:endParaRPr lang="en-GB" sz="1200" dirty="0"/>
            </a:p>
          </p:txBody>
        </p:sp>
        <p:sp>
          <p:nvSpPr>
            <p:cNvPr id="189" name="正方形/長方形 1"/>
            <p:cNvSpPr>
              <a:spLocks noChangeAspect="1"/>
            </p:cNvSpPr>
            <p:nvPr/>
          </p:nvSpPr>
          <p:spPr bwMode="gray">
            <a:xfrm>
              <a:off x="5122603" y="7645594"/>
              <a:ext cx="275529" cy="240072"/>
            </a:xfrm>
            <a:custGeom>
              <a:avLst/>
              <a:gdLst/>
              <a:ahLst/>
              <a:cxnLst/>
              <a:rect l="l" t="t" r="r" b="b"/>
              <a:pathLst>
                <a:path w="900000" h="720000">
                  <a:moveTo>
                    <a:pt x="585470" y="515766"/>
                  </a:moveTo>
                  <a:lnTo>
                    <a:pt x="585470" y="577679"/>
                  </a:lnTo>
                  <a:lnTo>
                    <a:pt x="700293" y="577679"/>
                  </a:lnTo>
                  <a:lnTo>
                    <a:pt x="700293" y="515766"/>
                  </a:lnTo>
                  <a:close/>
                  <a:moveTo>
                    <a:pt x="392589" y="515766"/>
                  </a:moveTo>
                  <a:lnTo>
                    <a:pt x="392589" y="577679"/>
                  </a:lnTo>
                  <a:lnTo>
                    <a:pt x="507412" y="577679"/>
                  </a:lnTo>
                  <a:lnTo>
                    <a:pt x="507412" y="515766"/>
                  </a:lnTo>
                  <a:close/>
                  <a:moveTo>
                    <a:pt x="199707" y="515766"/>
                  </a:moveTo>
                  <a:lnTo>
                    <a:pt x="199707" y="577679"/>
                  </a:lnTo>
                  <a:lnTo>
                    <a:pt x="314530" y="577679"/>
                  </a:lnTo>
                  <a:lnTo>
                    <a:pt x="314530" y="515766"/>
                  </a:lnTo>
                  <a:close/>
                  <a:moveTo>
                    <a:pt x="585470" y="394322"/>
                  </a:moveTo>
                  <a:lnTo>
                    <a:pt x="585470" y="456235"/>
                  </a:lnTo>
                  <a:lnTo>
                    <a:pt x="700293" y="456235"/>
                  </a:lnTo>
                  <a:lnTo>
                    <a:pt x="700293" y="394322"/>
                  </a:lnTo>
                  <a:close/>
                  <a:moveTo>
                    <a:pt x="392589" y="394322"/>
                  </a:moveTo>
                  <a:lnTo>
                    <a:pt x="392589" y="456235"/>
                  </a:lnTo>
                  <a:lnTo>
                    <a:pt x="507412" y="456235"/>
                  </a:lnTo>
                  <a:lnTo>
                    <a:pt x="507412" y="394322"/>
                  </a:lnTo>
                  <a:close/>
                  <a:moveTo>
                    <a:pt x="199707" y="394322"/>
                  </a:moveTo>
                  <a:lnTo>
                    <a:pt x="199707" y="456235"/>
                  </a:lnTo>
                  <a:lnTo>
                    <a:pt x="314530" y="456235"/>
                  </a:lnTo>
                  <a:lnTo>
                    <a:pt x="314530" y="394322"/>
                  </a:lnTo>
                  <a:close/>
                  <a:moveTo>
                    <a:pt x="765027" y="0"/>
                  </a:moveTo>
                  <a:cubicBezTo>
                    <a:pt x="789895" y="0"/>
                    <a:pt x="810054" y="20159"/>
                    <a:pt x="810054" y="45027"/>
                  </a:cubicBezTo>
                  <a:lnTo>
                    <a:pt x="810053" y="288000"/>
                  </a:lnTo>
                  <a:lnTo>
                    <a:pt x="864000" y="288000"/>
                  </a:lnTo>
                  <a:lnTo>
                    <a:pt x="864000" y="684000"/>
                  </a:lnTo>
                  <a:lnTo>
                    <a:pt x="900000" y="684000"/>
                  </a:lnTo>
                  <a:lnTo>
                    <a:pt x="900000" y="720000"/>
                  </a:lnTo>
                  <a:lnTo>
                    <a:pt x="0" y="720000"/>
                  </a:lnTo>
                  <a:lnTo>
                    <a:pt x="0" y="684000"/>
                  </a:lnTo>
                  <a:lnTo>
                    <a:pt x="36000" y="684000"/>
                  </a:lnTo>
                  <a:lnTo>
                    <a:pt x="36000" y="288000"/>
                  </a:lnTo>
                  <a:lnTo>
                    <a:pt x="108000" y="288000"/>
                  </a:lnTo>
                  <a:lnTo>
                    <a:pt x="288000" y="180000"/>
                  </a:lnTo>
                  <a:lnTo>
                    <a:pt x="288000" y="288000"/>
                  </a:lnTo>
                  <a:lnTo>
                    <a:pt x="468000" y="180000"/>
                  </a:lnTo>
                  <a:lnTo>
                    <a:pt x="468000" y="288000"/>
                  </a:lnTo>
                  <a:lnTo>
                    <a:pt x="648000" y="180000"/>
                  </a:lnTo>
                  <a:lnTo>
                    <a:pt x="648000" y="288000"/>
                  </a:lnTo>
                  <a:lnTo>
                    <a:pt x="720000" y="288000"/>
                  </a:lnTo>
                  <a:lnTo>
                    <a:pt x="720000" y="45027"/>
                  </a:lnTo>
                  <a:cubicBezTo>
                    <a:pt x="720000" y="20159"/>
                    <a:pt x="740159" y="0"/>
                    <a:pt x="765027" y="0"/>
                  </a:cubicBez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kumimoji="1" lang="ja-JP" altLang="en-US" sz="1200" dirty="0">
                <a:solidFill>
                  <a:schemeClr val="tx1"/>
                </a:solidFill>
                <a:latin typeface="+mj-lt"/>
              </a:endParaRPr>
            </a:p>
          </p:txBody>
        </p:sp>
        <p:cxnSp>
          <p:nvCxnSpPr>
            <p:cNvPr id="190" name="直線矢印コネクタ 189"/>
            <p:cNvCxnSpPr/>
            <p:nvPr/>
          </p:nvCxnSpPr>
          <p:spPr>
            <a:xfrm flipH="1">
              <a:off x="4443860" y="7656943"/>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p:cNvCxnSpPr/>
            <p:nvPr/>
          </p:nvCxnSpPr>
          <p:spPr>
            <a:xfrm flipH="1">
              <a:off x="4443860" y="7474998"/>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p:cNvCxnSpPr/>
            <p:nvPr/>
          </p:nvCxnSpPr>
          <p:spPr>
            <a:xfrm flipH="1">
              <a:off x="4443860" y="7853922"/>
              <a:ext cx="5400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3" name="テキスト ボックス 192"/>
            <p:cNvSpPr txBox="1"/>
            <p:nvPr/>
          </p:nvSpPr>
          <p:spPr>
            <a:xfrm>
              <a:off x="5128665" y="7892265"/>
              <a:ext cx="618671" cy="211203"/>
            </a:xfrm>
            <a:prstGeom prst="rect">
              <a:avLst/>
            </a:prstGeom>
            <a:noFill/>
          </p:spPr>
          <p:txBody>
            <a:bodyPr wrap="square" lIns="36000" tIns="36000" rIns="36000" bIns="36000" rtlCol="0" anchor="ctr" anchorCtr="0">
              <a:spAutoFit/>
            </a:bodyPr>
            <a:lstStyle/>
            <a:p>
              <a:pPr algn="ctr">
                <a:spcBef>
                  <a:spcPts val="0"/>
                </a:spcBef>
                <a:buSzPct val="100000"/>
              </a:pPr>
              <a:r>
                <a:rPr kumimoji="1" lang="ja-JP" altLang="en-US" sz="900" b="1" dirty="0" smtClean="0">
                  <a:solidFill>
                    <a:schemeClr val="accent6"/>
                  </a:solidFill>
                  <a:latin typeface="Meiryo UI" panose="020B0604030504040204" pitchFamily="50" charset="-128"/>
                  <a:ea typeface="Meiryo UI" panose="020B0604030504040204" pitchFamily="50" charset="-128"/>
                </a:rPr>
                <a:t>地元企業</a:t>
              </a:r>
            </a:p>
          </p:txBody>
        </p:sp>
      </p:grpSp>
      <p:sp>
        <p:nvSpPr>
          <p:cNvPr id="196" name="正方形/長方形 195"/>
          <p:cNvSpPr/>
          <p:nvPr/>
        </p:nvSpPr>
        <p:spPr bwMode="gray">
          <a:xfrm>
            <a:off x="372865" y="3689498"/>
            <a:ext cx="720000" cy="58904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8273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8" name="正方形/長方形 27"/>
          <p:cNvSpPr/>
          <p:nvPr/>
        </p:nvSpPr>
        <p:spPr bwMode="gray">
          <a:xfrm>
            <a:off x="442272" y="1600200"/>
            <a:ext cx="5958528" cy="728490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6" name="Rectangle 88"/>
          <p:cNvSpPr txBox="1">
            <a:spLocks noChangeArrowheads="1"/>
          </p:cNvSpPr>
          <p:nvPr/>
        </p:nvSpPr>
        <p:spPr bwMode="gray">
          <a:xfrm>
            <a:off x="434019" y="1650476"/>
            <a:ext cx="3259093" cy="3017108"/>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１－２－３．</a:t>
            </a:r>
            <a:r>
              <a:rPr lang="ja-JP" altLang="en-US" sz="1100" b="1" dirty="0"/>
              <a:t>訪日外国人の増加に伴う経済への</a:t>
            </a:r>
            <a:r>
              <a:rPr lang="ja-JP" altLang="en-US" sz="1100" b="1" dirty="0" smtClean="0"/>
              <a:t>効果</a:t>
            </a:r>
            <a:endParaRPr lang="en-US" altLang="ja-JP" sz="1100" b="1" dirty="0" smtClean="0"/>
          </a:p>
          <a:p>
            <a:pPr marL="269875" lvl="2" indent="-182563">
              <a:spcBef>
                <a:spcPts val="1200"/>
              </a:spcBef>
            </a:pPr>
            <a:r>
              <a:rPr lang="ja-JP" altLang="en-US" sz="1000" dirty="0"/>
              <a:t>観光産業は裾野が極めて広く、地域における様々な産業に波及するため、世界的な潮流として各国</a:t>
            </a:r>
            <a:r>
              <a:rPr lang="ja-JP" altLang="en-US" sz="1000" dirty="0" smtClean="0"/>
              <a:t>で　取組み</a:t>
            </a:r>
            <a:r>
              <a:rPr lang="ja-JP" altLang="en-US" sz="1000" dirty="0"/>
              <a:t>が強化されている。また、観光産業は、旅行業・宿泊サービス業・運輸業等にとどまらず、様々な幅広い産業分野への波及効果があり、</a:t>
            </a:r>
            <a:r>
              <a:rPr lang="ja-JP" altLang="en-US" sz="1000" dirty="0" smtClean="0"/>
              <a:t>地域経済</a:t>
            </a:r>
            <a:r>
              <a:rPr lang="ja-JP" altLang="en-US" sz="1000" dirty="0"/>
              <a:t>の活性化、雇用促進といった効果も見込まれる。</a:t>
            </a:r>
          </a:p>
          <a:p>
            <a:pPr marL="269875" lvl="2" indent="-182563">
              <a:spcBef>
                <a:spcPts val="1200"/>
              </a:spcBef>
            </a:pPr>
            <a:r>
              <a:rPr lang="ja-JP" altLang="en-US" sz="1000" dirty="0" smtClean="0"/>
              <a:t>インバウンド消費の規模を対名目</a:t>
            </a:r>
            <a:r>
              <a:rPr lang="en-US" altLang="ja-JP" sz="1000" dirty="0" smtClean="0"/>
              <a:t>GDP</a:t>
            </a:r>
            <a:r>
              <a:rPr lang="ja-JP" altLang="en-US" sz="1000" dirty="0" smtClean="0"/>
              <a:t>比で国際的に比較すると、日本の水準は</a:t>
            </a:r>
            <a:r>
              <a:rPr lang="en-US" altLang="ja-JP" sz="1000" dirty="0" smtClean="0"/>
              <a:t>0.6</a:t>
            </a:r>
            <a:r>
              <a:rPr lang="ja-JP" altLang="en-US" sz="1000" dirty="0" smtClean="0"/>
              <a:t>％と他の先進諸国に比べて低い水準となっており、さらなる拡大の余地がある。</a:t>
            </a:r>
            <a:endParaRPr lang="ja-JP" altLang="en-US" sz="1000" dirty="0"/>
          </a:p>
          <a:p>
            <a:pPr marL="269875" lvl="2" indent="-182563">
              <a:spcBef>
                <a:spcPts val="1200"/>
              </a:spcBef>
            </a:pPr>
            <a:r>
              <a:rPr lang="ja-JP" altLang="en-US" sz="1000" dirty="0" smtClean="0"/>
              <a:t>また、国内旅行・海外旅行を含めた日本人の旅行　消費額の水準は、国際的に見ても低い水準に止まっており、国際的比較の観点からは拡大の余地があると見込まれる。</a:t>
            </a:r>
            <a:endParaRPr altLang="ja-JP" sz="1000" dirty="0"/>
          </a:p>
        </p:txBody>
      </p:sp>
      <p:sp>
        <p:nvSpPr>
          <p:cNvPr id="47" name="正方形/長方形 46"/>
          <p:cNvSpPr/>
          <p:nvPr/>
        </p:nvSpPr>
        <p:spPr>
          <a:xfrm>
            <a:off x="3734605" y="1788846"/>
            <a:ext cx="256329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インバウンド消費対名目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a:solidFill>
                  <a:prstClr val="black"/>
                </a:solidFill>
                <a:latin typeface="ＭＳ Ｐゴシック"/>
              </a:rPr>
              <a:t>9</a:t>
            </a:r>
            <a:endParaRPr lang="ja-JP" altLang="en-US" sz="750" dirty="0">
              <a:solidFill>
                <a:prstClr val="black"/>
              </a:solidFill>
              <a:latin typeface="ＭＳ Ｐゴシック"/>
            </a:endParaRPr>
          </a:p>
        </p:txBody>
      </p:sp>
      <p:sp>
        <p:nvSpPr>
          <p:cNvPr id="115" name="正方形/長方形 114"/>
          <p:cNvSpPr/>
          <p:nvPr/>
        </p:nvSpPr>
        <p:spPr>
          <a:xfrm>
            <a:off x="683789" y="4622264"/>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観光産業の生産波及効果・雇用促進効果（</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１</a:t>
            </a:r>
            <a:endParaRPr lang="ja-JP" altLang="en-US" sz="750" b="1" u="sng" baseline="30000" dirty="0">
              <a:solidFill>
                <a:prstClr val="black"/>
              </a:solidFill>
              <a:latin typeface="ＭＳ Ｐゴシック"/>
            </a:endParaRPr>
          </a:p>
        </p:txBody>
      </p:sp>
      <p:sp>
        <p:nvSpPr>
          <p:cNvPr id="87" name="Rectangle 88"/>
          <p:cNvSpPr txBox="1">
            <a:spLocks noChangeArrowheads="1"/>
          </p:cNvSpPr>
          <p:nvPr/>
        </p:nvSpPr>
        <p:spPr bwMode="gray">
          <a:xfrm>
            <a:off x="418665" y="6393926"/>
            <a:ext cx="3006433" cy="228062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269875" lvl="2" indent="-182563" algn="just">
              <a:spcBef>
                <a:spcPts val="600"/>
              </a:spcBef>
            </a:pPr>
            <a:r>
              <a:rPr lang="ja-JP" altLang="en-US" sz="1000" dirty="0" smtClean="0"/>
              <a:t>日本では、人口減少が進み、消費の減少が</a:t>
            </a:r>
            <a:endParaRPr lang="en-US" altLang="ja-JP" sz="1000" dirty="0" smtClean="0"/>
          </a:p>
          <a:p>
            <a:pPr marL="270000" lvl="2" indent="0" algn="just">
              <a:spcBef>
                <a:spcPts val="0"/>
              </a:spcBef>
              <a:buNone/>
            </a:pPr>
            <a:r>
              <a:rPr lang="ja-JP" altLang="en-US" sz="1000" dirty="0" smtClean="0"/>
              <a:t>懸念されるところであるが、訪日外国人８人分の消費（もしくは国内宿泊旅行者</a:t>
            </a:r>
            <a:r>
              <a:rPr lang="en-US" altLang="ja-JP" sz="1000" dirty="0" smtClean="0"/>
              <a:t>25</a:t>
            </a:r>
            <a:r>
              <a:rPr lang="ja-JP" altLang="en-US" sz="1000" dirty="0" smtClean="0"/>
              <a:t>人分）が定住人口１人分の消費に相当することから、今後、観光交流人口を増大させることが重要になってくる。</a:t>
            </a:r>
            <a:endParaRPr lang="en-US" altLang="ja-JP" sz="1000" dirty="0" smtClean="0"/>
          </a:p>
          <a:p>
            <a:pPr marL="87312" lvl="2" indent="0" algn="just">
              <a:spcBef>
                <a:spcPts val="600"/>
              </a:spcBef>
              <a:buNone/>
            </a:pPr>
            <a:endParaRPr lang="en-US" altLang="ja-JP" sz="1000" dirty="0" smtClean="0"/>
          </a:p>
          <a:p>
            <a:pPr marL="269875" lvl="2" indent="-182563" algn="just">
              <a:spcBef>
                <a:spcPts val="600"/>
              </a:spcBef>
            </a:pPr>
            <a:r>
              <a:rPr lang="ja-JP" altLang="en-US" sz="1000" dirty="0" smtClean="0"/>
              <a:t>政府は</a:t>
            </a:r>
            <a:r>
              <a:rPr lang="ja-JP" altLang="en-US" sz="1000" dirty="0"/>
              <a:t>、訪日外国人による旅行消費</a:t>
            </a:r>
            <a:r>
              <a:rPr lang="ja-JP" altLang="en-US" sz="1000" dirty="0" smtClean="0"/>
              <a:t>額を</a:t>
            </a:r>
            <a:r>
              <a:rPr lang="en-US" altLang="ja-JP" sz="1000" dirty="0" smtClean="0"/>
              <a:t>2020</a:t>
            </a:r>
            <a:r>
              <a:rPr lang="ja-JP" altLang="en-US" sz="1000" dirty="0"/>
              <a:t>年に</a:t>
            </a:r>
            <a:r>
              <a:rPr lang="ja-JP" altLang="en-US" sz="1000" dirty="0" smtClean="0"/>
              <a:t>は８兆</a:t>
            </a:r>
            <a:r>
              <a:rPr lang="ja-JP" altLang="en-US" sz="1000" dirty="0"/>
              <a:t>円（</a:t>
            </a:r>
            <a:r>
              <a:rPr lang="en-US" altLang="ja-JP" sz="1000" dirty="0"/>
              <a:t>2015</a:t>
            </a:r>
            <a:r>
              <a:rPr lang="ja-JP" altLang="en-US" sz="1000" dirty="0"/>
              <a:t>年</a:t>
            </a:r>
            <a:r>
              <a:rPr lang="ja-JP" altLang="en-US" sz="1000" dirty="0" smtClean="0"/>
              <a:t>の２倍超）、</a:t>
            </a:r>
            <a:r>
              <a:rPr lang="en-US" altLang="ja-JP" sz="1000" dirty="0" smtClean="0"/>
              <a:t>2030</a:t>
            </a:r>
            <a:r>
              <a:rPr lang="ja-JP" altLang="en-US" sz="1000" dirty="0" smtClean="0"/>
              <a:t>年には</a:t>
            </a:r>
            <a:r>
              <a:rPr lang="en-US" altLang="ja-JP" sz="1000" dirty="0" smtClean="0"/>
              <a:t>15</a:t>
            </a:r>
            <a:r>
              <a:rPr lang="ja-JP" altLang="en-US" sz="1000" dirty="0" smtClean="0"/>
              <a:t>兆円との目標を掲げ、日本のさらなる経済　成長に向けて、訪日外国人の消費を一層拡大　させていくことをめざしている。</a:t>
            </a:r>
            <a:endParaRPr lang="ja-JP" altLang="en-US" sz="1000" dirty="0"/>
          </a:p>
        </p:txBody>
      </p:sp>
      <p:grpSp>
        <p:nvGrpSpPr>
          <p:cNvPr id="88" name="グループ化 87"/>
          <p:cNvGrpSpPr/>
          <p:nvPr/>
        </p:nvGrpSpPr>
        <p:grpSpPr>
          <a:xfrm>
            <a:off x="3612757" y="6316349"/>
            <a:ext cx="2531595" cy="792000"/>
            <a:chOff x="3727275" y="5969742"/>
            <a:chExt cx="2531595" cy="658343"/>
          </a:xfrm>
        </p:grpSpPr>
        <p:sp>
          <p:nvSpPr>
            <p:cNvPr id="89" name="正方形/長方形 88"/>
            <p:cNvSpPr/>
            <p:nvPr/>
          </p:nvSpPr>
          <p:spPr bwMode="gray">
            <a:xfrm>
              <a:off x="4098870" y="6038141"/>
              <a:ext cx="2160000" cy="171621"/>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定住人口</a:t>
              </a:r>
              <a:r>
                <a:rPr lang="ja-JP" altLang="en-US" sz="800" dirty="0">
                  <a:solidFill>
                    <a:prstClr val="black"/>
                  </a:solidFill>
                </a:rPr>
                <a:t>１</a:t>
              </a:r>
              <a:r>
                <a:rPr lang="ja-JP" altLang="en-US" sz="800" dirty="0" smtClean="0">
                  <a:solidFill>
                    <a:prstClr val="black"/>
                  </a:solidFill>
                </a:rPr>
                <a:t>人減少分</a:t>
              </a:r>
            </a:p>
          </p:txBody>
        </p:sp>
        <p:sp>
          <p:nvSpPr>
            <p:cNvPr id="90" name="円/楕円 89"/>
            <p:cNvSpPr/>
            <p:nvPr/>
          </p:nvSpPr>
          <p:spPr bwMode="gray">
            <a:xfrm>
              <a:off x="3727275" y="5969742"/>
              <a:ext cx="792000" cy="152552"/>
            </a:xfrm>
            <a:prstGeom prst="ellipse">
              <a:avLst/>
            </a:prstGeom>
            <a:solidFill>
              <a:schemeClr val="bg1">
                <a:lumMod val="75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減少</a:t>
              </a:r>
            </a:p>
          </p:txBody>
        </p:sp>
        <p:sp>
          <p:nvSpPr>
            <p:cNvPr id="94" name="正方形/長方形 93"/>
            <p:cNvSpPr/>
            <p:nvPr/>
          </p:nvSpPr>
          <p:spPr bwMode="gray">
            <a:xfrm>
              <a:off x="4098870" y="6376085"/>
              <a:ext cx="2160000" cy="252000"/>
            </a:xfrm>
            <a:prstGeom prst="rect">
              <a:avLst/>
            </a:prstGeom>
            <a:solidFill>
              <a:schemeClr val="bg1">
                <a:lumMod val="95000"/>
              </a:schemeClr>
            </a:solidFill>
            <a:ln w="12700" algn="ctr">
              <a:solidFill>
                <a:schemeClr val="tx2"/>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smtClean="0">
                  <a:solidFill>
                    <a:prstClr val="black"/>
                  </a:solidFill>
                </a:rPr>
                <a:t>訪日外国人</a:t>
              </a:r>
              <a:r>
                <a:rPr lang="ja-JP" altLang="en-US" sz="800" dirty="0">
                  <a:solidFill>
                    <a:prstClr val="black"/>
                  </a:solidFill>
                </a:rPr>
                <a:t>８</a:t>
              </a:r>
              <a:r>
                <a:rPr lang="ja-JP" altLang="en-US" sz="800" dirty="0" smtClean="0">
                  <a:solidFill>
                    <a:prstClr val="black"/>
                  </a:solidFill>
                </a:rPr>
                <a:t>人分 </a:t>
              </a:r>
              <a:r>
                <a:rPr lang="en-US" altLang="ja-JP" sz="800" dirty="0" smtClean="0">
                  <a:solidFill>
                    <a:prstClr val="black"/>
                  </a:solidFill>
                </a:rPr>
                <a:t>or</a:t>
              </a:r>
            </a:p>
            <a:p>
              <a:pPr algn="ctr">
                <a:buFont typeface="Wingdings 2" pitchFamily="18" charset="2"/>
                <a:buNone/>
              </a:pPr>
              <a:r>
                <a:rPr lang="en-US" altLang="ja-JP" sz="800" dirty="0" smtClean="0">
                  <a:solidFill>
                    <a:prstClr val="black"/>
                  </a:solidFill>
                </a:rPr>
                <a:t> </a:t>
              </a:r>
              <a:r>
                <a:rPr lang="ja-JP" altLang="en-US" sz="800" dirty="0" smtClean="0">
                  <a:solidFill>
                    <a:prstClr val="black"/>
                  </a:solidFill>
                </a:rPr>
                <a:t>国内宿泊旅行者</a:t>
              </a:r>
              <a:r>
                <a:rPr lang="en-US" altLang="ja-JP" sz="800" dirty="0" smtClean="0">
                  <a:solidFill>
                    <a:prstClr val="black"/>
                  </a:solidFill>
                </a:rPr>
                <a:t>25</a:t>
              </a:r>
              <a:r>
                <a:rPr lang="ja-JP" altLang="en-US" sz="800" dirty="0" smtClean="0">
                  <a:solidFill>
                    <a:prstClr val="black"/>
                  </a:solidFill>
                </a:rPr>
                <a:t>人分</a:t>
              </a:r>
            </a:p>
          </p:txBody>
        </p:sp>
        <p:sp>
          <p:nvSpPr>
            <p:cNvPr id="95" name="円/楕円 94"/>
            <p:cNvSpPr/>
            <p:nvPr/>
          </p:nvSpPr>
          <p:spPr bwMode="gray">
            <a:xfrm>
              <a:off x="3727275" y="6307687"/>
              <a:ext cx="792000" cy="152552"/>
            </a:xfrm>
            <a:prstGeom prst="ellipse">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800" dirty="0">
                  <a:solidFill>
                    <a:prstClr val="white"/>
                  </a:solidFill>
                </a:rPr>
                <a:t>拡大</a:t>
              </a:r>
              <a:endParaRPr lang="ja-JP" altLang="en-US" sz="800" dirty="0" smtClean="0">
                <a:solidFill>
                  <a:prstClr val="white"/>
                </a:solidFill>
              </a:endParaRPr>
            </a:p>
          </p:txBody>
        </p:sp>
        <p:cxnSp>
          <p:nvCxnSpPr>
            <p:cNvPr id="97" name="直線矢印コネクタ 96"/>
            <p:cNvCxnSpPr/>
            <p:nvPr/>
          </p:nvCxnSpPr>
          <p:spPr>
            <a:xfrm>
              <a:off x="5168436" y="6229066"/>
              <a:ext cx="0" cy="141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正方形/長方形 100"/>
          <p:cNvSpPr/>
          <p:nvPr/>
        </p:nvSpPr>
        <p:spPr>
          <a:xfrm>
            <a:off x="3550063" y="6066732"/>
            <a:ext cx="2850737"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観光交流人口増大の経済効果（</a:t>
            </a:r>
            <a:r>
              <a:rPr lang="en-US" altLang="ja-JP" sz="750" b="1" u="sng" dirty="0" smtClean="0">
                <a:solidFill>
                  <a:prstClr val="black"/>
                </a:solidFill>
                <a:latin typeface="ＭＳ Ｐゴシック"/>
              </a:rPr>
              <a:t>2015</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12</a:t>
            </a:r>
            <a:endParaRPr lang="ja-JP" altLang="en-US" sz="750" b="1" u="sng" baseline="30000" dirty="0">
              <a:solidFill>
                <a:prstClr val="black"/>
              </a:solidFill>
              <a:latin typeface="ＭＳ Ｐゴシック"/>
            </a:endParaRPr>
          </a:p>
        </p:txBody>
      </p:sp>
      <p:sp>
        <p:nvSpPr>
          <p:cNvPr id="102" name="正方形/長方形 101"/>
          <p:cNvSpPr/>
          <p:nvPr/>
        </p:nvSpPr>
        <p:spPr>
          <a:xfrm>
            <a:off x="3648881" y="7215205"/>
            <a:ext cx="2160000" cy="324000"/>
          </a:xfrm>
          <a:prstGeom prst="rect">
            <a:avLst/>
          </a:prstGeom>
          <a:noFill/>
          <a:ln>
            <a:noFill/>
          </a:ln>
        </p:spPr>
        <p:txBody>
          <a:bodyPr wrap="square">
            <a:spAutoFit/>
          </a:bodyPr>
          <a:lstStyle/>
          <a:p>
            <a:r>
              <a:rPr lang="ja-JP" altLang="en-US" sz="750" b="1" u="sng" dirty="0" smtClean="0">
                <a:solidFill>
                  <a:prstClr val="black"/>
                </a:solidFill>
                <a:latin typeface="ＭＳ Ｐゴシック"/>
              </a:rPr>
              <a:t>日本の旅行消費額推移（訪日外国人含む）</a:t>
            </a:r>
            <a:r>
              <a:rPr lang="en-US" altLang="ja-JP" sz="750" b="1" u="sng" baseline="30000" dirty="0" smtClean="0">
                <a:solidFill>
                  <a:prstClr val="black"/>
                </a:solidFill>
                <a:latin typeface="ＭＳ Ｐゴシック"/>
              </a:rPr>
              <a:t>13</a:t>
            </a:r>
          </a:p>
          <a:p>
            <a:r>
              <a:rPr lang="ja-JP" altLang="en-US" sz="750" dirty="0" smtClean="0">
                <a:solidFill>
                  <a:prstClr val="black"/>
                </a:solidFill>
                <a:latin typeface="ＭＳ Ｐゴシック"/>
              </a:rPr>
              <a:t>（兆円）</a:t>
            </a:r>
            <a:endParaRPr lang="ja-JP" altLang="en-US" sz="750" dirty="0">
              <a:solidFill>
                <a:prstClr val="black"/>
              </a:solidFill>
              <a:latin typeface="ＭＳ Ｐゴシック"/>
            </a:endParaRPr>
          </a:p>
        </p:txBody>
      </p:sp>
      <p:cxnSp>
        <p:nvCxnSpPr>
          <p:cNvPr id="104" name="直線コネクタ 103"/>
          <p:cNvCxnSpPr/>
          <p:nvPr/>
        </p:nvCxnSpPr>
        <p:spPr>
          <a:xfrm>
            <a:off x="3668232" y="7539205"/>
            <a:ext cx="0" cy="90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bwMode="gray">
          <a:xfrm>
            <a:off x="1204135" y="9126148"/>
            <a:ext cx="4831354" cy="534277"/>
          </a:xfrm>
          <a:prstGeom prst="rect">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400" b="1" dirty="0" smtClean="0">
                <a:solidFill>
                  <a:prstClr val="white"/>
                </a:solidFill>
              </a:rPr>
              <a:t>大きなニーズと将来性があり、経済効果の大きい</a:t>
            </a:r>
            <a:endParaRPr lang="en-US" altLang="ja-JP" sz="1400" b="1" dirty="0" smtClean="0">
              <a:solidFill>
                <a:prstClr val="white"/>
              </a:solidFill>
            </a:endParaRPr>
          </a:p>
          <a:p>
            <a:pPr algn="ctr"/>
            <a:r>
              <a:rPr lang="ja-JP" altLang="en-US" sz="1400" b="1" dirty="0" smtClean="0">
                <a:solidFill>
                  <a:prstClr val="white"/>
                </a:solidFill>
              </a:rPr>
              <a:t>観光分野を基幹産業としていく必要がある</a:t>
            </a:r>
            <a:endParaRPr lang="ja-JP" altLang="en-US" sz="1400" b="1" dirty="0">
              <a:solidFill>
                <a:prstClr val="white"/>
              </a:solidFill>
            </a:endParaRPr>
          </a:p>
        </p:txBody>
      </p:sp>
      <p:sp>
        <p:nvSpPr>
          <p:cNvPr id="73" name="ホームベース 72"/>
          <p:cNvSpPr/>
          <p:nvPr/>
        </p:nvSpPr>
        <p:spPr bwMode="gray">
          <a:xfrm rot="20985565">
            <a:off x="733430" y="9048908"/>
            <a:ext cx="668555" cy="367692"/>
          </a:xfrm>
          <a:prstGeom prst="homePlate">
            <a:avLst>
              <a:gd name="adj" fmla="val 32162"/>
            </a:avLst>
          </a:prstGeom>
          <a:solidFill>
            <a:schemeClr val="accent3"/>
          </a:solidFill>
          <a:ln w="12700" algn="ctr">
            <a:solidFill>
              <a:schemeClr val="bg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b="1" dirty="0" smtClean="0">
                <a:solidFill>
                  <a:prstClr val="white"/>
                </a:solidFill>
              </a:rPr>
              <a:t>取組みの方向性</a:t>
            </a:r>
          </a:p>
        </p:txBody>
      </p:sp>
      <p:sp>
        <p:nvSpPr>
          <p:cNvPr id="74" name="フローチャート: 組合せ 73"/>
          <p:cNvSpPr/>
          <p:nvPr/>
        </p:nvSpPr>
        <p:spPr bwMode="gray">
          <a:xfrm>
            <a:off x="1704575" y="8963643"/>
            <a:ext cx="3448850" cy="109728"/>
          </a:xfrm>
          <a:prstGeom prst="flowChartMerg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91" name="テキスト ボックス 90"/>
          <p:cNvSpPr txBox="1"/>
          <p:nvPr/>
        </p:nvSpPr>
        <p:spPr>
          <a:xfrm>
            <a:off x="5888884" y="3410229"/>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92" name="テキスト ボックス 91"/>
          <p:cNvSpPr txBox="1"/>
          <p:nvPr/>
        </p:nvSpPr>
        <p:spPr>
          <a:xfrm>
            <a:off x="6134217" y="866811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163" name="正方形/長方形 162"/>
          <p:cNvSpPr/>
          <p:nvPr/>
        </p:nvSpPr>
        <p:spPr>
          <a:xfrm>
            <a:off x="3734603" y="3666332"/>
            <a:ext cx="2324202" cy="207749"/>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国民観光消費対名目</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比の国際比較</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０</a:t>
            </a:r>
            <a:endParaRPr lang="ja-JP" altLang="en-US" sz="750" dirty="0">
              <a:solidFill>
                <a:prstClr val="black"/>
              </a:solidFill>
              <a:latin typeface="ＭＳ Ｐゴシック"/>
            </a:endParaRPr>
          </a:p>
        </p:txBody>
      </p:sp>
      <p:grpSp>
        <p:nvGrpSpPr>
          <p:cNvPr id="35" name="グループ化 34"/>
          <p:cNvGrpSpPr/>
          <p:nvPr/>
        </p:nvGrpSpPr>
        <p:grpSpPr>
          <a:xfrm>
            <a:off x="510996" y="4879258"/>
            <a:ext cx="3146400" cy="1256400"/>
            <a:chOff x="2765014" y="2470637"/>
            <a:chExt cx="3146400" cy="1256400"/>
          </a:xfrm>
        </p:grpSpPr>
        <p:sp>
          <p:nvSpPr>
            <p:cNvPr id="36" name="円/楕円 17"/>
            <p:cNvSpPr/>
            <p:nvPr/>
          </p:nvSpPr>
          <p:spPr bwMode="gray">
            <a:xfrm>
              <a:off x="2799816" y="2470637"/>
              <a:ext cx="3075898" cy="1256400"/>
            </a:xfrm>
            <a:prstGeom prst="ellipse">
              <a:avLst/>
            </a:prstGeom>
            <a:solidFill>
              <a:schemeClr val="bg1">
                <a:lumMod val="8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7" name="円/楕円 99"/>
            <p:cNvSpPr/>
            <p:nvPr/>
          </p:nvSpPr>
          <p:spPr bwMode="gray">
            <a:xfrm>
              <a:off x="3184303" y="2470637"/>
              <a:ext cx="2306923" cy="942300"/>
            </a:xfrm>
            <a:prstGeom prst="ellipse">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9" name="円/楕円 101"/>
            <p:cNvSpPr/>
            <p:nvPr/>
          </p:nvSpPr>
          <p:spPr bwMode="gray">
            <a:xfrm>
              <a:off x="3494568" y="2482527"/>
              <a:ext cx="1772712" cy="628200"/>
            </a:xfrm>
            <a:prstGeom prst="ellipse">
              <a:avLst/>
            </a:prstGeom>
            <a:solidFill>
              <a:schemeClr val="bg1"/>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700" b="1" dirty="0" smtClean="0">
                  <a:solidFill>
                    <a:prstClr val="black"/>
                  </a:solidFill>
                </a:rPr>
                <a:t>旅行消費額：</a:t>
              </a:r>
              <a:r>
                <a:rPr lang="en-US" altLang="ja-JP" sz="700" b="1" dirty="0" smtClean="0">
                  <a:solidFill>
                    <a:prstClr val="black"/>
                  </a:solidFill>
                </a:rPr>
                <a:t>25.8</a:t>
              </a:r>
              <a:r>
                <a:rPr lang="ja-JP" altLang="en-US" sz="700" b="1" dirty="0" smtClean="0">
                  <a:solidFill>
                    <a:prstClr val="black"/>
                  </a:solidFill>
                </a:rPr>
                <a:t>兆円</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（うち外国人：</a:t>
              </a:r>
              <a:r>
                <a:rPr lang="en-US" altLang="ja-JP" sz="700" b="1" dirty="0" smtClean="0">
                  <a:solidFill>
                    <a:prstClr val="black"/>
                  </a:solidFill>
                </a:rPr>
                <a:t>3.7</a:t>
              </a:r>
              <a:r>
                <a:rPr lang="ja-JP" altLang="en-US" sz="700" b="1" dirty="0" smtClean="0">
                  <a:solidFill>
                    <a:prstClr val="black"/>
                  </a:solidFill>
                </a:rPr>
                <a:t>兆円</a:t>
              </a:r>
              <a:r>
                <a:rPr lang="ja-JP" altLang="en-US" sz="700" b="1" dirty="0">
                  <a:solidFill>
                    <a:prstClr val="black"/>
                  </a:solidFill>
                </a:rPr>
                <a:t>・</a:t>
              </a:r>
              <a:r>
                <a:rPr lang="en-US" altLang="ja-JP" sz="700" b="1" dirty="0" smtClean="0">
                  <a:solidFill>
                    <a:prstClr val="black"/>
                  </a:solidFill>
                </a:rPr>
                <a:t>14.5%</a:t>
              </a:r>
              <a:r>
                <a:rPr lang="ja-JP" altLang="en-US" sz="700" b="1" dirty="0" smtClean="0">
                  <a:solidFill>
                    <a:prstClr val="black"/>
                  </a:solidFill>
                </a:rPr>
                <a:t>）</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生産波及効果：</a:t>
              </a:r>
              <a:r>
                <a:rPr lang="en-US" altLang="ja-JP" sz="700" b="1" dirty="0" smtClean="0">
                  <a:solidFill>
                    <a:prstClr val="black"/>
                  </a:solidFill>
                </a:rPr>
                <a:t>53.8</a:t>
              </a:r>
              <a:r>
                <a:rPr lang="ja-JP" altLang="en-US" sz="700" b="1" dirty="0" smtClean="0">
                  <a:solidFill>
                    <a:prstClr val="black"/>
                  </a:solidFill>
                </a:rPr>
                <a:t>兆円</a:t>
              </a:r>
              <a:endParaRPr lang="en-US" altLang="ja-JP" sz="700" b="1" dirty="0" smtClean="0">
                <a:solidFill>
                  <a:prstClr val="black"/>
                </a:solidFill>
              </a:endParaRPr>
            </a:p>
            <a:p>
              <a:pPr algn="ctr">
                <a:buFont typeface="Wingdings 2" pitchFamily="18" charset="2"/>
                <a:buNone/>
              </a:pPr>
              <a:r>
                <a:rPr lang="ja-JP" altLang="en-US" sz="700" b="1" dirty="0" smtClean="0">
                  <a:solidFill>
                    <a:prstClr val="black"/>
                  </a:solidFill>
                </a:rPr>
                <a:t>雇用誘発効果：</a:t>
              </a:r>
              <a:r>
                <a:rPr lang="en-US" altLang="ja-JP" sz="700" b="1" dirty="0" smtClean="0">
                  <a:solidFill>
                    <a:prstClr val="black"/>
                  </a:solidFill>
                </a:rPr>
                <a:t>459</a:t>
              </a:r>
              <a:r>
                <a:rPr lang="ja-JP" altLang="en-US" sz="700" b="1" dirty="0" smtClean="0">
                  <a:solidFill>
                    <a:prstClr val="black"/>
                  </a:solidFill>
                </a:rPr>
                <a:t>万人</a:t>
              </a:r>
            </a:p>
          </p:txBody>
        </p:sp>
        <p:sp>
          <p:nvSpPr>
            <p:cNvPr id="40" name="正方形/長方形 39"/>
            <p:cNvSpPr/>
            <p:nvPr/>
          </p:nvSpPr>
          <p:spPr bwMode="gray">
            <a:xfrm>
              <a:off x="4091693" y="3266015"/>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観光産業</a:t>
              </a:r>
            </a:p>
          </p:txBody>
        </p:sp>
        <p:sp>
          <p:nvSpPr>
            <p:cNvPr id="41" name="正方形/長方形 40"/>
            <p:cNvSpPr/>
            <p:nvPr/>
          </p:nvSpPr>
          <p:spPr bwMode="gray">
            <a:xfrm>
              <a:off x="4091693" y="3587890"/>
              <a:ext cx="492144" cy="114218"/>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b="1" dirty="0" smtClean="0">
                  <a:solidFill>
                    <a:prstClr val="black"/>
                  </a:solidFill>
                </a:rPr>
                <a:t>観光関連産業</a:t>
              </a:r>
            </a:p>
          </p:txBody>
        </p:sp>
        <p:grpSp>
          <p:nvGrpSpPr>
            <p:cNvPr id="42" name="グループ化 41"/>
            <p:cNvGrpSpPr/>
            <p:nvPr/>
          </p:nvGrpSpPr>
          <p:grpSpPr>
            <a:xfrm>
              <a:off x="3166324" y="2813175"/>
              <a:ext cx="430626" cy="152291"/>
              <a:chOff x="1406688" y="7825774"/>
              <a:chExt cx="756000" cy="288000"/>
            </a:xfrm>
          </p:grpSpPr>
          <p:sp>
            <p:nvSpPr>
              <p:cNvPr id="111" name="円/楕円 10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2" name="正方形/長方形 11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旅行業</a:t>
                </a:r>
              </a:p>
            </p:txBody>
          </p:sp>
        </p:grpSp>
        <p:grpSp>
          <p:nvGrpSpPr>
            <p:cNvPr id="43" name="グループ化 42"/>
            <p:cNvGrpSpPr/>
            <p:nvPr/>
          </p:nvGrpSpPr>
          <p:grpSpPr>
            <a:xfrm>
              <a:off x="3306673" y="3053358"/>
              <a:ext cx="430626" cy="152291"/>
              <a:chOff x="1406688" y="7825774"/>
              <a:chExt cx="756000" cy="288000"/>
            </a:xfrm>
          </p:grpSpPr>
          <p:sp>
            <p:nvSpPr>
              <p:cNvPr id="109" name="円/楕円 112"/>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10" name="正方形/長方形 10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宿泊</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サービス業</a:t>
                </a:r>
                <a:endParaRPr lang="ja-JP" altLang="en-US" sz="400" dirty="0" smtClean="0">
                  <a:solidFill>
                    <a:prstClr val="black"/>
                  </a:solidFill>
                </a:endParaRPr>
              </a:p>
            </p:txBody>
          </p:sp>
        </p:grpSp>
        <p:grpSp>
          <p:nvGrpSpPr>
            <p:cNvPr id="44" name="グループ化 43"/>
            <p:cNvGrpSpPr/>
            <p:nvPr/>
          </p:nvGrpSpPr>
          <p:grpSpPr>
            <a:xfrm>
              <a:off x="3671373" y="3194316"/>
              <a:ext cx="430626" cy="152291"/>
              <a:chOff x="1406688" y="7825774"/>
              <a:chExt cx="756000" cy="288000"/>
            </a:xfrm>
          </p:grpSpPr>
          <p:sp>
            <p:nvSpPr>
              <p:cNvPr id="107" name="円/楕円 11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8" name="正方形/長方形 10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テーマパーク</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観光施設</a:t>
                </a:r>
                <a:r>
                  <a:rPr lang="ja-JP" altLang="en-US" sz="400" dirty="0">
                    <a:solidFill>
                      <a:prstClr val="black"/>
                    </a:solidFill>
                  </a:rPr>
                  <a:t>業</a:t>
                </a:r>
                <a:endParaRPr lang="ja-JP" altLang="en-US" sz="400" dirty="0" smtClean="0">
                  <a:solidFill>
                    <a:prstClr val="black"/>
                  </a:solidFill>
                </a:endParaRPr>
              </a:p>
            </p:txBody>
          </p:sp>
        </p:grpSp>
        <p:grpSp>
          <p:nvGrpSpPr>
            <p:cNvPr id="45" name="グループ化 44"/>
            <p:cNvGrpSpPr/>
            <p:nvPr/>
          </p:nvGrpSpPr>
          <p:grpSpPr>
            <a:xfrm>
              <a:off x="4575436" y="3194316"/>
              <a:ext cx="430626" cy="152291"/>
              <a:chOff x="1406688" y="7825774"/>
              <a:chExt cx="756000" cy="288000"/>
            </a:xfrm>
          </p:grpSpPr>
          <p:sp>
            <p:nvSpPr>
              <p:cNvPr id="105" name="円/楕円 12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6" name="正方形/長方形 10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観光</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土産品業</a:t>
                </a:r>
              </a:p>
            </p:txBody>
          </p:sp>
        </p:grpSp>
        <p:grpSp>
          <p:nvGrpSpPr>
            <p:cNvPr id="46" name="グループ化 45"/>
            <p:cNvGrpSpPr/>
            <p:nvPr/>
          </p:nvGrpSpPr>
          <p:grpSpPr>
            <a:xfrm>
              <a:off x="4960918" y="3053358"/>
              <a:ext cx="430626" cy="152291"/>
              <a:chOff x="1406688" y="7825774"/>
              <a:chExt cx="756000" cy="288000"/>
            </a:xfrm>
          </p:grpSpPr>
          <p:sp>
            <p:nvSpPr>
              <p:cNvPr id="100" name="円/楕円 12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103" name="正方形/長方形 10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イベント</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コンベンション業</a:t>
                </a:r>
              </a:p>
            </p:txBody>
          </p:sp>
        </p:grpSp>
        <p:grpSp>
          <p:nvGrpSpPr>
            <p:cNvPr id="48" name="グループ化 47"/>
            <p:cNvGrpSpPr/>
            <p:nvPr/>
          </p:nvGrpSpPr>
          <p:grpSpPr>
            <a:xfrm>
              <a:off x="5077243" y="2813175"/>
              <a:ext cx="430626" cy="152291"/>
              <a:chOff x="1406688" y="7825774"/>
              <a:chExt cx="756000" cy="288000"/>
            </a:xfrm>
          </p:grpSpPr>
          <p:sp>
            <p:nvSpPr>
              <p:cNvPr id="98" name="円/楕円 13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9" name="正方形/長方形 9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運輸業</a:t>
                </a:r>
              </a:p>
            </p:txBody>
          </p:sp>
        </p:grpSp>
        <p:grpSp>
          <p:nvGrpSpPr>
            <p:cNvPr id="49" name="グループ化 48"/>
            <p:cNvGrpSpPr/>
            <p:nvPr/>
          </p:nvGrpSpPr>
          <p:grpSpPr>
            <a:xfrm>
              <a:off x="2799739" y="2884746"/>
              <a:ext cx="430626" cy="152291"/>
              <a:chOff x="1406688" y="7825774"/>
              <a:chExt cx="756000" cy="288000"/>
            </a:xfrm>
          </p:grpSpPr>
          <p:sp>
            <p:nvSpPr>
              <p:cNvPr id="86" name="円/楕円 146"/>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93" name="正方形/長方形 9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情報・</a:t>
                </a:r>
                <a:r>
                  <a:rPr lang="en-US" altLang="ja-JP" sz="400" dirty="0" smtClean="0">
                    <a:solidFill>
                      <a:prstClr val="black"/>
                    </a:solidFill>
                  </a:rPr>
                  <a:t>IT</a:t>
                </a:r>
              </a:p>
              <a:p>
                <a:pPr algn="ctr">
                  <a:buFont typeface="Wingdings 2" pitchFamily="18" charset="2"/>
                  <a:buNone/>
                </a:pPr>
                <a:r>
                  <a:rPr lang="ja-JP" altLang="en-US" sz="400" dirty="0">
                    <a:solidFill>
                      <a:prstClr val="black"/>
                    </a:solidFill>
                  </a:rPr>
                  <a:t>サービス業</a:t>
                </a:r>
                <a:endParaRPr lang="en-US" altLang="ja-JP" sz="400" dirty="0" smtClean="0">
                  <a:solidFill>
                    <a:prstClr val="black"/>
                  </a:solidFill>
                </a:endParaRPr>
              </a:p>
            </p:txBody>
          </p:sp>
        </p:grpSp>
        <p:grpSp>
          <p:nvGrpSpPr>
            <p:cNvPr id="50" name="グループ化 49"/>
            <p:cNvGrpSpPr/>
            <p:nvPr/>
          </p:nvGrpSpPr>
          <p:grpSpPr>
            <a:xfrm>
              <a:off x="2870412" y="3232443"/>
              <a:ext cx="430626" cy="152291"/>
              <a:chOff x="1406688" y="7825774"/>
              <a:chExt cx="756000" cy="288000"/>
            </a:xfrm>
          </p:grpSpPr>
          <p:sp>
            <p:nvSpPr>
              <p:cNvPr id="84" name="円/楕円 15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5" name="正方形/長方形 8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メディア業</a:t>
                </a:r>
              </a:p>
            </p:txBody>
          </p:sp>
        </p:grpSp>
        <p:grpSp>
          <p:nvGrpSpPr>
            <p:cNvPr id="51" name="グループ化 50"/>
            <p:cNvGrpSpPr/>
            <p:nvPr/>
          </p:nvGrpSpPr>
          <p:grpSpPr>
            <a:xfrm>
              <a:off x="3362507" y="3475974"/>
              <a:ext cx="430626" cy="152291"/>
              <a:chOff x="1406688" y="7825774"/>
              <a:chExt cx="756000" cy="288000"/>
            </a:xfrm>
          </p:grpSpPr>
          <p:sp>
            <p:nvSpPr>
              <p:cNvPr id="82" name="円/楕円 161"/>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3" name="正方形/長方形 82"/>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飲食店</a:t>
                </a:r>
                <a:r>
                  <a:rPr lang="ja-JP" altLang="en-US" sz="400" dirty="0">
                    <a:solidFill>
                      <a:prstClr val="black"/>
                    </a:solidFill>
                  </a:rPr>
                  <a:t>業</a:t>
                </a:r>
                <a:endParaRPr lang="ja-JP" altLang="en-US" sz="400" dirty="0" smtClean="0">
                  <a:solidFill>
                    <a:prstClr val="black"/>
                  </a:solidFill>
                </a:endParaRPr>
              </a:p>
            </p:txBody>
          </p:sp>
        </p:grpSp>
        <p:grpSp>
          <p:nvGrpSpPr>
            <p:cNvPr id="52" name="グループ化 51"/>
            <p:cNvGrpSpPr/>
            <p:nvPr/>
          </p:nvGrpSpPr>
          <p:grpSpPr>
            <a:xfrm>
              <a:off x="3701796" y="3541406"/>
              <a:ext cx="430626" cy="152291"/>
              <a:chOff x="1406688" y="7825774"/>
              <a:chExt cx="756000" cy="288000"/>
            </a:xfrm>
          </p:grpSpPr>
          <p:sp>
            <p:nvSpPr>
              <p:cNvPr id="80" name="円/楕円 17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81" name="正方形/長方形 80"/>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娯楽・</a:t>
                </a:r>
                <a:endParaRPr lang="en-US" altLang="ja-JP" sz="400" dirty="0" smtClean="0">
                  <a:solidFill>
                    <a:prstClr val="black"/>
                  </a:solidFill>
                </a:endParaRPr>
              </a:p>
              <a:p>
                <a:pPr algn="ctr">
                  <a:buFont typeface="Wingdings 2" pitchFamily="18" charset="2"/>
                  <a:buNone/>
                </a:pPr>
                <a:r>
                  <a:rPr lang="ja-JP" altLang="en-US" sz="400" dirty="0" smtClean="0">
                    <a:solidFill>
                      <a:prstClr val="black"/>
                    </a:solidFill>
                  </a:rPr>
                  <a:t>スポーツ施設</a:t>
                </a:r>
                <a:r>
                  <a:rPr lang="ja-JP" altLang="en-US" sz="400" dirty="0">
                    <a:solidFill>
                      <a:prstClr val="black"/>
                    </a:solidFill>
                  </a:rPr>
                  <a:t>業</a:t>
                </a:r>
                <a:endParaRPr lang="ja-JP" altLang="en-US" sz="400" dirty="0" smtClean="0">
                  <a:solidFill>
                    <a:prstClr val="black"/>
                  </a:solidFill>
                </a:endParaRPr>
              </a:p>
            </p:txBody>
          </p:sp>
        </p:grpSp>
        <p:grpSp>
          <p:nvGrpSpPr>
            <p:cNvPr id="53" name="グループ化 52"/>
            <p:cNvGrpSpPr/>
            <p:nvPr/>
          </p:nvGrpSpPr>
          <p:grpSpPr>
            <a:xfrm>
              <a:off x="4549853" y="3541406"/>
              <a:ext cx="430626" cy="152291"/>
              <a:chOff x="1406688" y="7825774"/>
              <a:chExt cx="756000" cy="288000"/>
            </a:xfrm>
          </p:grpSpPr>
          <p:sp>
            <p:nvSpPr>
              <p:cNvPr id="78" name="円/楕円 177"/>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9" name="正方形/長方形 78"/>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小売業</a:t>
                </a:r>
              </a:p>
            </p:txBody>
          </p:sp>
        </p:grpSp>
        <p:grpSp>
          <p:nvGrpSpPr>
            <p:cNvPr id="54" name="グループ化 53"/>
            <p:cNvGrpSpPr/>
            <p:nvPr/>
          </p:nvGrpSpPr>
          <p:grpSpPr>
            <a:xfrm>
              <a:off x="4875585" y="3475974"/>
              <a:ext cx="430626" cy="152291"/>
              <a:chOff x="1406688" y="7825774"/>
              <a:chExt cx="756000" cy="288000"/>
            </a:xfrm>
          </p:grpSpPr>
          <p:sp>
            <p:nvSpPr>
              <p:cNvPr id="76" name="円/楕円 18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7" name="正方形/長方形 76"/>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地域特産</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製造業</a:t>
                </a:r>
                <a:endParaRPr lang="ja-JP" altLang="en-US" sz="400" dirty="0" smtClean="0">
                  <a:solidFill>
                    <a:prstClr val="black"/>
                  </a:solidFill>
                </a:endParaRPr>
              </a:p>
            </p:txBody>
          </p:sp>
        </p:grpSp>
        <p:grpSp>
          <p:nvGrpSpPr>
            <p:cNvPr id="55" name="グループ化 54"/>
            <p:cNvGrpSpPr/>
            <p:nvPr/>
          </p:nvGrpSpPr>
          <p:grpSpPr>
            <a:xfrm>
              <a:off x="5374950" y="3232443"/>
              <a:ext cx="430626" cy="152291"/>
              <a:chOff x="1406688" y="7825774"/>
              <a:chExt cx="756000" cy="288000"/>
            </a:xfrm>
          </p:grpSpPr>
          <p:sp>
            <p:nvSpPr>
              <p:cNvPr id="71" name="円/楕円 185"/>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5" name="正方形/長方形 74"/>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人材派遣業</a:t>
                </a:r>
              </a:p>
            </p:txBody>
          </p:sp>
        </p:grpSp>
        <p:grpSp>
          <p:nvGrpSpPr>
            <p:cNvPr id="56" name="グループ化 55"/>
            <p:cNvGrpSpPr/>
            <p:nvPr/>
          </p:nvGrpSpPr>
          <p:grpSpPr>
            <a:xfrm>
              <a:off x="5446063" y="2884746"/>
              <a:ext cx="430626" cy="152291"/>
              <a:chOff x="1406688" y="7825774"/>
              <a:chExt cx="756000" cy="288000"/>
            </a:xfrm>
          </p:grpSpPr>
          <p:sp>
            <p:nvSpPr>
              <p:cNvPr id="69" name="円/楕円 188"/>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70" name="正方形/長方形 69"/>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道路貨物</a:t>
                </a:r>
                <a:endParaRPr lang="en-US" altLang="ja-JP" sz="400" dirty="0" smtClean="0">
                  <a:solidFill>
                    <a:prstClr val="black"/>
                  </a:solidFill>
                </a:endParaRPr>
              </a:p>
              <a:p>
                <a:pPr algn="ctr">
                  <a:buFont typeface="Wingdings 2" pitchFamily="18" charset="2"/>
                  <a:buNone/>
                </a:pPr>
                <a:r>
                  <a:rPr lang="ja-JP" altLang="en-US" sz="400" dirty="0">
                    <a:solidFill>
                      <a:prstClr val="black"/>
                    </a:solidFill>
                  </a:rPr>
                  <a:t>運送業</a:t>
                </a:r>
                <a:endParaRPr lang="ja-JP" altLang="en-US" sz="400" dirty="0" smtClean="0">
                  <a:solidFill>
                    <a:prstClr val="black"/>
                  </a:solidFill>
                </a:endParaRPr>
              </a:p>
            </p:txBody>
          </p:sp>
        </p:grpSp>
        <p:grpSp>
          <p:nvGrpSpPr>
            <p:cNvPr id="57" name="グループ化 56"/>
            <p:cNvGrpSpPr/>
            <p:nvPr/>
          </p:nvGrpSpPr>
          <p:grpSpPr>
            <a:xfrm>
              <a:off x="2765014" y="3063200"/>
              <a:ext cx="430626" cy="152291"/>
              <a:chOff x="1406688" y="7825774"/>
              <a:chExt cx="756000" cy="288000"/>
            </a:xfrm>
          </p:grpSpPr>
          <p:sp>
            <p:nvSpPr>
              <p:cNvPr id="67" name="円/楕円 84"/>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8" name="正方形/長方形 67"/>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映像</a:t>
                </a:r>
                <a:r>
                  <a:rPr lang="ja-JP" altLang="en-US" sz="400" dirty="0">
                    <a:solidFill>
                      <a:prstClr val="black"/>
                    </a:solidFill>
                  </a:rPr>
                  <a:t>制</a:t>
                </a:r>
                <a:r>
                  <a:rPr lang="ja-JP" altLang="en-US" sz="400" dirty="0" smtClean="0">
                    <a:solidFill>
                      <a:prstClr val="black"/>
                    </a:solidFill>
                  </a:rPr>
                  <a:t>作</a:t>
                </a:r>
                <a:r>
                  <a:rPr lang="ja-JP" altLang="en-US" sz="400" dirty="0">
                    <a:solidFill>
                      <a:prstClr val="black"/>
                    </a:solidFill>
                  </a:rPr>
                  <a:t>業</a:t>
                </a:r>
                <a:endParaRPr lang="en-US" altLang="ja-JP" sz="400" dirty="0" smtClean="0">
                  <a:solidFill>
                    <a:prstClr val="black"/>
                  </a:solidFill>
                </a:endParaRPr>
              </a:p>
            </p:txBody>
          </p:sp>
        </p:grpSp>
        <p:grpSp>
          <p:nvGrpSpPr>
            <p:cNvPr id="58" name="グループ化 57"/>
            <p:cNvGrpSpPr/>
            <p:nvPr/>
          </p:nvGrpSpPr>
          <p:grpSpPr>
            <a:xfrm>
              <a:off x="5480788" y="3063199"/>
              <a:ext cx="430626" cy="152291"/>
              <a:chOff x="1406688" y="7825774"/>
              <a:chExt cx="756000" cy="288000"/>
            </a:xfrm>
          </p:grpSpPr>
          <p:sp>
            <p:nvSpPr>
              <p:cNvPr id="65" name="円/楕円 89"/>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6" name="正方形/長方形 65"/>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商社・貿易業</a:t>
                </a:r>
                <a:endParaRPr lang="en-US" altLang="ja-JP" sz="400" dirty="0" smtClean="0">
                  <a:solidFill>
                    <a:prstClr val="black"/>
                  </a:solidFill>
                </a:endParaRPr>
              </a:p>
            </p:txBody>
          </p:sp>
        </p:grpSp>
        <p:grpSp>
          <p:nvGrpSpPr>
            <p:cNvPr id="59" name="グループ化 58"/>
            <p:cNvGrpSpPr/>
            <p:nvPr/>
          </p:nvGrpSpPr>
          <p:grpSpPr>
            <a:xfrm>
              <a:off x="3065796" y="3366313"/>
              <a:ext cx="430626" cy="152291"/>
              <a:chOff x="1406688" y="7825774"/>
              <a:chExt cx="756000" cy="288000"/>
            </a:xfrm>
          </p:grpSpPr>
          <p:sp>
            <p:nvSpPr>
              <p:cNvPr id="63" name="円/楕円 103"/>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4" name="正方形/長方形 63"/>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smtClean="0">
                    <a:solidFill>
                      <a:prstClr val="black"/>
                    </a:solidFill>
                  </a:rPr>
                  <a:t>農林</a:t>
                </a:r>
                <a:r>
                  <a:rPr lang="ja-JP" altLang="en-US" sz="400" dirty="0">
                    <a:solidFill>
                      <a:prstClr val="black"/>
                    </a:solidFill>
                  </a:rPr>
                  <a:t>水産</a:t>
                </a:r>
                <a:r>
                  <a:rPr lang="ja-JP" altLang="en-US" sz="400" dirty="0" smtClean="0">
                    <a:solidFill>
                      <a:prstClr val="black"/>
                    </a:solidFill>
                  </a:rPr>
                  <a:t>業</a:t>
                </a:r>
              </a:p>
            </p:txBody>
          </p:sp>
        </p:grpSp>
        <p:grpSp>
          <p:nvGrpSpPr>
            <p:cNvPr id="60" name="グループ化 59"/>
            <p:cNvGrpSpPr/>
            <p:nvPr/>
          </p:nvGrpSpPr>
          <p:grpSpPr>
            <a:xfrm>
              <a:off x="5159584" y="3366313"/>
              <a:ext cx="430626" cy="152291"/>
              <a:chOff x="1406688" y="7825774"/>
              <a:chExt cx="756000" cy="288000"/>
            </a:xfrm>
          </p:grpSpPr>
          <p:sp>
            <p:nvSpPr>
              <p:cNvPr id="61" name="円/楕円 110"/>
              <p:cNvSpPr/>
              <p:nvPr/>
            </p:nvSpPr>
            <p:spPr bwMode="gray">
              <a:xfrm>
                <a:off x="1493919" y="7825774"/>
                <a:ext cx="581538" cy="288000"/>
              </a:xfrm>
              <a:prstGeom prst="ellipse">
                <a:avLst/>
              </a:prstGeom>
              <a:solidFill>
                <a:schemeClr val="bg1"/>
              </a:solidFill>
              <a:ln w="12700" algn="ctr">
                <a:solidFill>
                  <a:schemeClr val="bg1">
                    <a:lumMod val="75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400" dirty="0" smtClean="0">
                  <a:solidFill>
                    <a:prstClr val="black"/>
                  </a:solidFill>
                </a:endParaRPr>
              </a:p>
            </p:txBody>
          </p:sp>
          <p:sp>
            <p:nvSpPr>
              <p:cNvPr id="62" name="正方形/長方形 61"/>
              <p:cNvSpPr/>
              <p:nvPr/>
            </p:nvSpPr>
            <p:spPr bwMode="gray">
              <a:xfrm>
                <a:off x="1406688" y="7912174"/>
                <a:ext cx="756000" cy="115200"/>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400" dirty="0">
                    <a:solidFill>
                      <a:prstClr val="black"/>
                    </a:solidFill>
                  </a:rPr>
                  <a:t>金融</a:t>
                </a:r>
                <a:r>
                  <a:rPr lang="ja-JP" altLang="en-US" sz="400" dirty="0" smtClean="0">
                    <a:solidFill>
                      <a:prstClr val="black"/>
                    </a:solidFill>
                  </a:rPr>
                  <a:t>業</a:t>
                </a:r>
              </a:p>
            </p:txBody>
          </p:sp>
        </p:grpSp>
      </p:grpSp>
      <p:pic>
        <p:nvPicPr>
          <p:cNvPr id="116" name="図 115"/>
          <p:cNvPicPr>
            <a:picLocks noChangeAspect="1"/>
          </p:cNvPicPr>
          <p:nvPr/>
        </p:nvPicPr>
        <p:blipFill>
          <a:blip r:embed="rId3"/>
          <a:stretch>
            <a:fillRect/>
          </a:stretch>
        </p:blipFill>
        <p:spPr>
          <a:xfrm>
            <a:off x="3458231" y="7299256"/>
            <a:ext cx="2905108" cy="1623058"/>
          </a:xfrm>
          <a:prstGeom prst="rect">
            <a:avLst/>
          </a:prstGeom>
        </p:spPr>
      </p:pic>
      <p:cxnSp>
        <p:nvCxnSpPr>
          <p:cNvPr id="6" name="直線コネクタ 5"/>
          <p:cNvCxnSpPr/>
          <p:nvPr/>
        </p:nvCxnSpPr>
        <p:spPr>
          <a:xfrm>
            <a:off x="3657396" y="8439205"/>
            <a:ext cx="264050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4"/>
          <a:stretch>
            <a:fillRect/>
          </a:stretch>
        </p:blipFill>
        <p:spPr>
          <a:xfrm>
            <a:off x="3794874" y="1965753"/>
            <a:ext cx="2442757" cy="1728366"/>
          </a:xfrm>
          <a:prstGeom prst="rect">
            <a:avLst/>
          </a:prstGeom>
        </p:spPr>
      </p:pic>
      <p:pic>
        <p:nvPicPr>
          <p:cNvPr id="10" name="図 9"/>
          <p:cNvPicPr>
            <a:picLocks noChangeAspect="1"/>
          </p:cNvPicPr>
          <p:nvPr/>
        </p:nvPicPr>
        <p:blipFill>
          <a:blip r:embed="rId5"/>
          <a:stretch>
            <a:fillRect/>
          </a:stretch>
        </p:blipFill>
        <p:spPr>
          <a:xfrm>
            <a:off x="3798729" y="3892204"/>
            <a:ext cx="2476410" cy="1653379"/>
          </a:xfrm>
          <a:prstGeom prst="rect">
            <a:avLst/>
          </a:prstGeom>
        </p:spPr>
      </p:pic>
      <p:sp>
        <p:nvSpPr>
          <p:cNvPr id="117" name="正方形/長方形 116"/>
          <p:cNvSpPr/>
          <p:nvPr/>
        </p:nvSpPr>
        <p:spPr>
          <a:xfrm>
            <a:off x="3810390" y="5582945"/>
            <a:ext cx="2527268" cy="369332"/>
          </a:xfrm>
          <a:prstGeom prst="rect">
            <a:avLst/>
          </a:prstGeom>
          <a:noFill/>
          <a:ln>
            <a:noFill/>
          </a:ln>
        </p:spPr>
        <p:txBody>
          <a:bodyPr wrap="square" lIns="36000" rIns="36000">
            <a:spAutoFit/>
          </a:bodyPr>
          <a:lstStyle/>
          <a:p>
            <a:r>
              <a:rPr lang="en-US" altLang="ja-JP" sz="600" dirty="0" smtClean="0">
                <a:solidFill>
                  <a:prstClr val="black"/>
                </a:solidFill>
                <a:latin typeface="ＭＳ Ｐゴシック"/>
              </a:rPr>
              <a:t>※</a:t>
            </a:r>
            <a:r>
              <a:rPr lang="ja-JP" altLang="en-US" sz="600" dirty="0" smtClean="0">
                <a:solidFill>
                  <a:prstClr val="black"/>
                </a:solidFill>
                <a:latin typeface="ＭＳ Ｐゴシック"/>
              </a:rPr>
              <a:t>時点は、</a:t>
            </a:r>
            <a:r>
              <a:rPr lang="ja-JP" altLang="en-US" sz="600" dirty="0">
                <a:solidFill>
                  <a:prstClr val="black"/>
                </a:solidFill>
                <a:latin typeface="ＭＳ Ｐゴシック"/>
              </a:rPr>
              <a:t>ドイツ</a:t>
            </a:r>
            <a:r>
              <a:rPr lang="ja-JP" altLang="en-US" sz="600" dirty="0" smtClean="0">
                <a:solidFill>
                  <a:prstClr val="black"/>
                </a:solidFill>
                <a:latin typeface="ＭＳ Ｐゴシック"/>
              </a:rPr>
              <a:t>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年、英国は</a:t>
            </a:r>
            <a:r>
              <a:rPr lang="en-US" altLang="ja-JP" sz="600" dirty="0" smtClean="0">
                <a:solidFill>
                  <a:prstClr val="black"/>
                </a:solidFill>
                <a:latin typeface="ＭＳ Ｐゴシック"/>
              </a:rPr>
              <a:t>2014</a:t>
            </a:r>
            <a:r>
              <a:rPr lang="ja-JP" altLang="en-US" sz="600" dirty="0" smtClean="0">
                <a:solidFill>
                  <a:prstClr val="black"/>
                </a:solidFill>
                <a:latin typeface="ＭＳ Ｐゴシック"/>
              </a:rPr>
              <a:t>年、オーストラリアは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a:solidFill>
                  <a:prstClr val="black"/>
                </a:solidFill>
                <a:latin typeface="ＭＳ Ｐゴシック"/>
              </a:rPr>
              <a:t>　</a:t>
            </a:r>
            <a:r>
              <a:rPr lang="ja-JP" altLang="en-US" sz="600" dirty="0" smtClean="0">
                <a:solidFill>
                  <a:prstClr val="black"/>
                </a:solidFill>
                <a:latin typeface="ＭＳ Ｐゴシック"/>
              </a:rPr>
              <a:t>スペインは</a:t>
            </a:r>
            <a:r>
              <a:rPr lang="en-US" altLang="ja-JP" sz="600" dirty="0" smtClean="0">
                <a:solidFill>
                  <a:prstClr val="black"/>
                </a:solidFill>
                <a:latin typeface="ＭＳ Ｐゴシック"/>
              </a:rPr>
              <a:t>2013</a:t>
            </a:r>
            <a:r>
              <a:rPr lang="ja-JP" altLang="en-US" sz="600" dirty="0" smtClean="0">
                <a:solidFill>
                  <a:prstClr val="black"/>
                </a:solidFill>
                <a:latin typeface="ＭＳ Ｐゴシック"/>
              </a:rPr>
              <a:t>年、イタリアは</a:t>
            </a:r>
            <a:r>
              <a:rPr lang="en-US" altLang="ja-JP" sz="600" dirty="0" smtClean="0">
                <a:solidFill>
                  <a:prstClr val="black"/>
                </a:solidFill>
                <a:latin typeface="ＭＳ Ｐゴシック"/>
              </a:rPr>
              <a:t>2010</a:t>
            </a:r>
            <a:r>
              <a:rPr lang="ja-JP" altLang="en-US" sz="600" dirty="0" smtClean="0">
                <a:solidFill>
                  <a:prstClr val="black"/>
                </a:solidFill>
                <a:latin typeface="ＭＳ Ｐゴシック"/>
              </a:rPr>
              <a:t>年、カナダは</a:t>
            </a:r>
            <a:r>
              <a:rPr lang="en-US" altLang="ja-JP" sz="600" dirty="0" smtClean="0">
                <a:solidFill>
                  <a:prstClr val="black"/>
                </a:solidFill>
                <a:latin typeface="ＭＳ Ｐゴシック"/>
              </a:rPr>
              <a:t>2016</a:t>
            </a:r>
            <a:r>
              <a:rPr lang="ja-JP" altLang="en-US" sz="600" dirty="0" smtClean="0">
                <a:solidFill>
                  <a:prstClr val="black"/>
                </a:solidFill>
                <a:latin typeface="ＭＳ Ｐゴシック"/>
              </a:rPr>
              <a:t>年、フランスは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a:p>
            <a:r>
              <a:rPr lang="ja-JP" altLang="en-US" sz="600" dirty="0" smtClean="0">
                <a:solidFill>
                  <a:prstClr val="black"/>
                </a:solidFill>
                <a:latin typeface="ＭＳ Ｐゴシック"/>
              </a:rPr>
              <a:t>　スイスは</a:t>
            </a:r>
            <a:r>
              <a:rPr lang="en-US" altLang="ja-JP" sz="600" dirty="0" smtClean="0">
                <a:solidFill>
                  <a:prstClr val="black"/>
                </a:solidFill>
                <a:latin typeface="ＭＳ Ｐゴシック"/>
              </a:rPr>
              <a:t>2011</a:t>
            </a:r>
            <a:r>
              <a:rPr lang="ja-JP" altLang="en-US" sz="600" dirty="0" smtClean="0">
                <a:solidFill>
                  <a:prstClr val="black"/>
                </a:solidFill>
                <a:latin typeface="ＭＳ Ｐゴシック"/>
              </a:rPr>
              <a:t>年、米国は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年、日本は</a:t>
            </a:r>
            <a:r>
              <a:rPr lang="en-US" altLang="ja-JP" sz="600" dirty="0" smtClean="0">
                <a:solidFill>
                  <a:prstClr val="black"/>
                </a:solidFill>
                <a:latin typeface="ＭＳ Ｐゴシック"/>
              </a:rPr>
              <a:t>2015</a:t>
            </a:r>
            <a:r>
              <a:rPr lang="ja-JP" altLang="en-US" sz="600" dirty="0" smtClean="0">
                <a:solidFill>
                  <a:prstClr val="black"/>
                </a:solidFill>
                <a:latin typeface="ＭＳ Ｐゴシック"/>
              </a:rPr>
              <a:t>年</a:t>
            </a:r>
            <a:endParaRPr lang="en-US" altLang="ja-JP" sz="600" dirty="0" smtClean="0">
              <a:solidFill>
                <a:prstClr val="black"/>
              </a:solidFill>
              <a:latin typeface="ＭＳ Ｐゴシック"/>
            </a:endParaRPr>
          </a:p>
        </p:txBody>
      </p:sp>
    </p:spTree>
    <p:extLst>
      <p:ext uri="{BB962C8B-B14F-4D97-AF65-F5344CB8AC3E}">
        <p14:creationId xmlns:p14="http://schemas.microsoft.com/office/powerpoint/2010/main" val="365427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59</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a:t>
            </a:r>
            <a:r>
              <a:rPr lang="ja-JP" altLang="en-US" dirty="0"/>
              <a:t>２</a:t>
            </a:r>
            <a:r>
              <a:rPr lang="en-US" altLang="ja-JP" dirty="0" smtClean="0"/>
              <a:t>. </a:t>
            </a:r>
            <a:r>
              <a:rPr lang="ja-JP" altLang="en-US" dirty="0" smtClean="0"/>
              <a:t>地域の振興・発展</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75" name="正方形/長方形 74"/>
          <p:cNvSpPr/>
          <p:nvPr/>
        </p:nvSpPr>
        <p:spPr bwMode="gray">
          <a:xfrm>
            <a:off x="425131" y="5806312"/>
            <a:ext cx="720000" cy="193535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地域への貢献</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76" name="正方形/長方形 75"/>
          <p:cNvSpPr/>
          <p:nvPr/>
        </p:nvSpPr>
        <p:spPr bwMode="gray">
          <a:xfrm>
            <a:off x="1239006" y="5815527"/>
            <a:ext cx="5148000" cy="1935350"/>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t>地域振興などに向けた</a:t>
            </a:r>
            <a:r>
              <a:rPr lang="ja-JP" altLang="en-US" sz="1000" u="sng" dirty="0"/>
              <a:t>ＩＲ</a:t>
            </a:r>
            <a:r>
              <a:rPr lang="ja-JP" altLang="en-US" sz="1000" u="sng" dirty="0" smtClean="0"/>
              <a:t>事業者による支援</a:t>
            </a:r>
            <a:endParaRPr lang="en-US" altLang="ja-JP" sz="1000" u="sng" dirty="0" smtClean="0"/>
          </a:p>
          <a:p>
            <a:pPr marL="354013" indent="-171450">
              <a:buFont typeface="Arial" panose="020B0604020202020204" pitchFamily="34" charset="0"/>
              <a:buChar char="•"/>
            </a:pPr>
            <a:r>
              <a:rPr lang="ja-JP" altLang="en-US" sz="1000" dirty="0" smtClean="0"/>
              <a:t>ＩＲ事業者がその収益を様々な形で地元自治体や地域へ還元することにより、さらなる</a:t>
            </a:r>
            <a:endParaRPr lang="en-US" altLang="ja-JP" sz="1000" dirty="0" smtClean="0"/>
          </a:p>
          <a:p>
            <a:pPr marL="182563"/>
            <a:r>
              <a:rPr lang="ja-JP" altLang="en-US" sz="1000" dirty="0"/>
              <a:t>　</a:t>
            </a:r>
            <a:r>
              <a:rPr lang="ja-JP" altLang="en-US" sz="1000" dirty="0" smtClean="0"/>
              <a:t>　地域の活性化が期待される</a:t>
            </a:r>
            <a:endParaRPr lang="en-US" altLang="ja-JP" sz="1000" dirty="0" smtClean="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a:p>
            <a:endParaRPr lang="en-US" altLang="ja-JP" sz="1050" dirty="0" smtClean="0"/>
          </a:p>
          <a:p>
            <a:endParaRPr lang="en-US" altLang="ja-JP" sz="1050" dirty="0"/>
          </a:p>
        </p:txBody>
      </p:sp>
      <p:sp>
        <p:nvSpPr>
          <p:cNvPr id="77" name="正方形/長方形 76"/>
          <p:cNvSpPr/>
          <p:nvPr/>
        </p:nvSpPr>
        <p:spPr bwMode="gray">
          <a:xfrm>
            <a:off x="1638812" y="6595482"/>
            <a:ext cx="4500000" cy="96756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r>
              <a:rPr kumimoji="1" lang="ja-JP" altLang="en-US" sz="1000" dirty="0" smtClean="0"/>
              <a:t>（参考 ： 海外のＩＲにおける社会貢献の事例）</a:t>
            </a:r>
            <a:endParaRPr kumimoji="1" lang="en-US" altLang="ja-JP" sz="1000" dirty="0" smtClean="0"/>
          </a:p>
          <a:p>
            <a:pPr>
              <a:buFont typeface="Wingdings 2" pitchFamily="18" charset="2"/>
              <a:buNone/>
            </a:pPr>
            <a:r>
              <a:rPr kumimoji="1" lang="ja-JP" altLang="en-US" sz="1000" dirty="0" smtClean="0"/>
              <a:t>　　・ 地元で開催される地域振興イベントへの支援</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a:t>
            </a:r>
            <a:r>
              <a:rPr lang="ja-JP" altLang="en-US" sz="1000" dirty="0"/>
              <a:t>非営利</a:t>
            </a:r>
            <a:r>
              <a:rPr lang="ja-JP" altLang="en-US" sz="1000" dirty="0" smtClean="0"/>
              <a:t>の芸術振興団体への支援</a:t>
            </a:r>
            <a:endParaRPr lang="en-US" altLang="ja-JP" sz="1000" dirty="0" smtClean="0"/>
          </a:p>
          <a:p>
            <a:pPr>
              <a:buFont typeface="Wingdings 2" pitchFamily="18" charset="2"/>
              <a:buNone/>
            </a:pPr>
            <a:r>
              <a:rPr lang="ja-JP" altLang="en-US" sz="1000" dirty="0"/>
              <a:t>　</a:t>
            </a:r>
            <a:r>
              <a:rPr lang="ja-JP" altLang="en-US" sz="1000" dirty="0" smtClean="0"/>
              <a:t>　・ 地域コミュニティに寄付するためのファンドの設立</a:t>
            </a:r>
            <a:endParaRPr lang="en-US" altLang="ja-JP" sz="1000" dirty="0" smtClean="0"/>
          </a:p>
          <a:p>
            <a:pPr>
              <a:buFont typeface="Wingdings 2" pitchFamily="18" charset="2"/>
              <a:buNone/>
            </a:pPr>
            <a:r>
              <a:rPr kumimoji="1" lang="ja-JP" altLang="en-US" sz="1000" dirty="0"/>
              <a:t>　</a:t>
            </a:r>
            <a:r>
              <a:rPr kumimoji="1" lang="ja-JP" altLang="en-US" sz="1000" dirty="0" smtClean="0"/>
              <a:t>　・ 大学生への奨学金の提供</a:t>
            </a:r>
            <a:endParaRPr kumimoji="1" lang="en-US" altLang="ja-JP" sz="1000" dirty="0"/>
          </a:p>
        </p:txBody>
      </p:sp>
      <p:sp>
        <p:nvSpPr>
          <p:cNvPr id="58" name="正方形/長方形 57"/>
          <p:cNvSpPr>
            <a:spLocks noChangeAspect="1"/>
          </p:cNvSpPr>
          <p:nvPr/>
        </p:nvSpPr>
        <p:spPr bwMode="gray">
          <a:xfrm>
            <a:off x="1239006" y="1599446"/>
            <a:ext cx="5148000" cy="1452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dirty="0" smtClean="0"/>
          </a:p>
          <a:p>
            <a:pPr marL="171450" indent="-171450">
              <a:spcAft>
                <a:spcPts val="300"/>
              </a:spcAft>
              <a:buFont typeface="Wingdings" panose="05000000000000000000" pitchFamily="2" charset="2"/>
              <a:buChar char="Ø"/>
            </a:pPr>
            <a:r>
              <a:rPr lang="ja-JP" altLang="en-US" sz="1000" u="sng" dirty="0" smtClean="0">
                <a:solidFill>
                  <a:prstClr val="black"/>
                </a:solidFill>
              </a:rPr>
              <a:t>ＭＩＣＥ拠点</a:t>
            </a:r>
            <a:r>
              <a:rPr lang="ja-JP" altLang="en-US" sz="1000" u="sng" dirty="0">
                <a:solidFill>
                  <a:prstClr val="black"/>
                </a:solidFill>
              </a:rPr>
              <a:t>の形成に</a:t>
            </a:r>
            <a:r>
              <a:rPr lang="ja-JP" altLang="en-US" sz="1000" u="sng" dirty="0" smtClean="0">
                <a:solidFill>
                  <a:prstClr val="black"/>
                </a:solidFill>
              </a:rPr>
              <a:t>よる新産業の創出</a:t>
            </a:r>
            <a:endParaRPr lang="ja-JP" altLang="en-US" sz="1000" u="sng" dirty="0">
              <a:solidFill>
                <a:prstClr val="black"/>
              </a:solidFill>
            </a:endParaRPr>
          </a:p>
          <a:p>
            <a:pPr marL="171450">
              <a:buFont typeface="Arial" panose="020B0604020202020204" pitchFamily="34" charset="0"/>
              <a:buChar char="•"/>
            </a:pPr>
            <a:r>
              <a:rPr lang="ja-JP" altLang="en-US" sz="1000" dirty="0">
                <a:solidFill>
                  <a:prstClr val="black"/>
                </a:solidFill>
              </a:rPr>
              <a:t>　</a:t>
            </a:r>
            <a:r>
              <a:rPr lang="ja-JP" altLang="en-US" sz="1000" dirty="0" smtClean="0">
                <a:solidFill>
                  <a:prstClr val="black"/>
                </a:solidFill>
              </a:rPr>
              <a:t>世界</a:t>
            </a:r>
            <a:r>
              <a:rPr lang="ja-JP" altLang="en-US" sz="1000" dirty="0">
                <a:solidFill>
                  <a:prstClr val="black"/>
                </a:solidFill>
              </a:rPr>
              <a:t>有数の国際会議や</a:t>
            </a:r>
            <a:r>
              <a:rPr lang="ja-JP" altLang="en-US" sz="1000" dirty="0" smtClean="0">
                <a:solidFill>
                  <a:prstClr val="black"/>
                </a:solidFill>
              </a:rPr>
              <a:t>展示会が増加</a:t>
            </a:r>
            <a:r>
              <a:rPr lang="ja-JP" altLang="en-US" sz="1000" dirty="0">
                <a:solidFill>
                  <a:prstClr val="black"/>
                </a:solidFill>
              </a:rPr>
              <a:t>し</a:t>
            </a:r>
            <a:r>
              <a:rPr lang="ja-JP" altLang="en-US" sz="1000" dirty="0" smtClean="0">
                <a:solidFill>
                  <a:prstClr val="black"/>
                </a:solidFill>
              </a:rPr>
              <a:t>、在阪企業も参画する</a:t>
            </a:r>
            <a:r>
              <a:rPr lang="ja-JP" altLang="en-US" sz="1000" dirty="0">
                <a:solidFill>
                  <a:prstClr val="black"/>
                </a:solidFill>
              </a:rPr>
              <a:t>ことで、新たな</a:t>
            </a:r>
            <a:r>
              <a:rPr lang="ja-JP" altLang="en-US" sz="1000" dirty="0" smtClean="0">
                <a:solidFill>
                  <a:prstClr val="black"/>
                </a:solidFill>
              </a:rPr>
              <a:t>ビジネス</a:t>
            </a:r>
            <a:endParaRPr lang="en-US" altLang="ja-JP" sz="1000" dirty="0" smtClean="0">
              <a:solidFill>
                <a:prstClr val="black"/>
              </a:solidFill>
            </a:endParaRPr>
          </a:p>
          <a:p>
            <a:pPr marL="171450"/>
            <a:r>
              <a:rPr lang="ja-JP" altLang="en-US" sz="1000" dirty="0" smtClean="0">
                <a:solidFill>
                  <a:prstClr val="black"/>
                </a:solidFill>
              </a:rPr>
              <a:t>　 マッチングや異業種交流が促進され</a:t>
            </a:r>
            <a:r>
              <a:rPr lang="ja-JP" altLang="en-US" sz="1000" dirty="0">
                <a:solidFill>
                  <a:prstClr val="black"/>
                </a:solidFill>
              </a:rPr>
              <a:t>、イノベーションや</a:t>
            </a:r>
            <a:r>
              <a:rPr lang="ja-JP" altLang="en-US" sz="1000" dirty="0" smtClean="0">
                <a:solidFill>
                  <a:prstClr val="black"/>
                </a:solidFill>
              </a:rPr>
              <a:t>新産業創出に寄与す</a:t>
            </a:r>
            <a:r>
              <a:rPr lang="ja-JP" altLang="en-US" sz="1000" dirty="0">
                <a:solidFill>
                  <a:prstClr val="black"/>
                </a:solidFill>
              </a:rPr>
              <a:t>る</a:t>
            </a:r>
          </a:p>
          <a:p>
            <a:pPr marL="171450">
              <a:buFont typeface="Arial" panose="020B0604020202020204" pitchFamily="34" charset="0"/>
              <a:buChar char="•"/>
            </a:pPr>
            <a:r>
              <a:rPr lang="ja-JP" altLang="en-US" sz="1000" dirty="0" smtClean="0">
                <a:solidFill>
                  <a:prstClr val="black"/>
                </a:solidFill>
              </a:rPr>
              <a:t>  世界</a:t>
            </a:r>
            <a:r>
              <a:rPr lang="ja-JP" altLang="en-US" sz="1000" dirty="0">
                <a:solidFill>
                  <a:prstClr val="black"/>
                </a:solidFill>
              </a:rPr>
              <a:t>のビジネス交流拠点となることで、大阪・</a:t>
            </a:r>
            <a:r>
              <a:rPr lang="ja-JP" altLang="en-US" sz="1000" dirty="0" smtClean="0">
                <a:solidFill>
                  <a:prstClr val="black"/>
                </a:solidFill>
              </a:rPr>
              <a:t>関西が強みを有する分野における企業</a:t>
            </a:r>
            <a:endParaRPr lang="en-US" altLang="ja-JP" sz="1000" dirty="0" smtClean="0">
              <a:solidFill>
                <a:prstClr val="black"/>
              </a:solidFill>
            </a:endParaRPr>
          </a:p>
          <a:p>
            <a:pPr marL="171450">
              <a:spcAft>
                <a:spcPts val="300"/>
              </a:spcAft>
            </a:pPr>
            <a:r>
              <a:rPr lang="ja-JP" altLang="en-US" sz="1000" dirty="0" smtClean="0">
                <a:solidFill>
                  <a:prstClr val="black"/>
                </a:solidFill>
              </a:rPr>
              <a:t>　 の優れた</a:t>
            </a:r>
            <a:r>
              <a:rPr lang="ja-JP" altLang="en-US" sz="1000" dirty="0">
                <a:solidFill>
                  <a:prstClr val="black"/>
                </a:solidFill>
              </a:rPr>
              <a:t>製品が注目される</a:t>
            </a:r>
          </a:p>
          <a:p>
            <a:pPr marL="171450">
              <a:buFont typeface="Arial" panose="020B0604020202020204" pitchFamily="34" charset="0"/>
              <a:buChar char="•"/>
            </a:pPr>
            <a:r>
              <a:rPr lang="ja-JP" altLang="en-US" sz="1000" dirty="0" smtClean="0">
                <a:solidFill>
                  <a:prstClr val="black"/>
                </a:solidFill>
              </a:rPr>
              <a:t>  優秀</a:t>
            </a:r>
            <a:r>
              <a:rPr lang="ja-JP" altLang="en-US" sz="1000" dirty="0">
                <a:solidFill>
                  <a:prstClr val="black"/>
                </a:solidFill>
              </a:rPr>
              <a:t>な人材、グローバル人材が集まることにより</a:t>
            </a:r>
            <a:r>
              <a:rPr lang="ja-JP" altLang="en-US" sz="1000" dirty="0" smtClean="0">
                <a:solidFill>
                  <a:prstClr val="black"/>
                </a:solidFill>
              </a:rPr>
              <a:t>、地元企業力が</a:t>
            </a:r>
            <a:r>
              <a:rPr lang="ja-JP" altLang="en-US" sz="1000" dirty="0">
                <a:solidFill>
                  <a:prstClr val="black"/>
                </a:solidFill>
              </a:rPr>
              <a:t>向上する</a:t>
            </a:r>
          </a:p>
          <a:p>
            <a:endParaRPr lang="ja-JP" altLang="en-US" sz="1000" dirty="0">
              <a:solidFill>
                <a:prstClr val="black"/>
              </a:solidFill>
            </a:endParaRPr>
          </a:p>
          <a:p>
            <a:endParaRPr lang="ja-JP" altLang="en-US"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en-US" altLang="ja-JP" sz="1000" dirty="0" smtClean="0">
              <a:solidFill>
                <a:prstClr val="black"/>
              </a:solidFill>
            </a:endParaRPr>
          </a:p>
          <a:p>
            <a:endParaRPr lang="en-US" altLang="ja-JP" sz="1000" dirty="0">
              <a:solidFill>
                <a:prstClr val="black"/>
              </a:solidFill>
            </a:endParaRPr>
          </a:p>
          <a:p>
            <a:endParaRPr lang="ja-JP" altLang="en-US" sz="1000" dirty="0">
              <a:solidFill>
                <a:prstClr val="black"/>
              </a:solidFill>
            </a:endParaRPr>
          </a:p>
        </p:txBody>
      </p:sp>
      <p:sp>
        <p:nvSpPr>
          <p:cNvPr id="59" name="正方形/長方形 58"/>
          <p:cNvSpPr/>
          <p:nvPr/>
        </p:nvSpPr>
        <p:spPr bwMode="gray">
          <a:xfrm>
            <a:off x="454048" y="1599446"/>
            <a:ext cx="720000" cy="1462731"/>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地域</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kumimoji="1" lang="ja-JP" altLang="en-US" sz="1100" b="1" dirty="0" smtClean="0">
                <a:solidFill>
                  <a:schemeClr val="bg1"/>
                </a:solidFill>
                <a:latin typeface="Meiryo UI" panose="020B0604030504040204" pitchFamily="50" charset="-128"/>
                <a:ea typeface="Meiryo UI" panose="020B0604030504040204" pitchFamily="50" charset="-128"/>
              </a:rPr>
              <a:t>経済の</a:t>
            </a:r>
            <a:endParaRPr kumimoji="1"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a:solidFill>
                  <a:schemeClr val="bg1"/>
                </a:solidFill>
                <a:latin typeface="Meiryo UI" panose="020B0604030504040204" pitchFamily="50" charset="-128"/>
                <a:ea typeface="Meiryo UI" panose="020B0604030504040204" pitchFamily="50" charset="-128"/>
              </a:rPr>
              <a:t>振興</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0" name="正方形/長方形 59"/>
          <p:cNvSpPr/>
          <p:nvPr/>
        </p:nvSpPr>
        <p:spPr bwMode="gray">
          <a:xfrm>
            <a:off x="425131" y="4253219"/>
            <a:ext cx="720000" cy="1416062"/>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安全・</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安心な</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まちの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実現</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67" name="正方形/長方形 66"/>
          <p:cNvSpPr/>
          <p:nvPr/>
        </p:nvSpPr>
        <p:spPr bwMode="gray">
          <a:xfrm>
            <a:off x="1230194" y="4267473"/>
            <a:ext cx="5148000" cy="1393098"/>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7800"/>
            <a:endParaRPr lang="en-US" altLang="ja-JP" sz="1000" dirty="0" smtClean="0">
              <a:latin typeface="ＭＳ Ｐゴシック" panose="020B0600070205080204" pitchFamily="50" charset="-128"/>
              <a:ea typeface="ＭＳ Ｐゴシック" panose="020B0600070205080204" pitchFamily="50" charset="-128"/>
            </a:endParaRPr>
          </a:p>
          <a:p>
            <a:pPr indent="-171450">
              <a:spcAft>
                <a:spcPts val="300"/>
              </a:spcAft>
              <a:buFont typeface="Wingdings" panose="05000000000000000000" pitchFamily="2" charset="2"/>
              <a:buChar char="Ø"/>
            </a:pPr>
            <a:r>
              <a:rPr lang="ja-JP" altLang="en-US" sz="1000" u="sng" dirty="0" smtClean="0">
                <a:latin typeface="ＭＳ Ｐゴシック" panose="020B0600070205080204" pitchFamily="50" charset="-128"/>
                <a:ea typeface="ＭＳ Ｐゴシック" panose="020B0600070205080204" pitchFamily="50" charset="-128"/>
              </a:rPr>
              <a:t>さらなる安全・安心なまちへの貢献</a:t>
            </a:r>
            <a:endParaRPr lang="ja-JP" altLang="en-US" sz="1000" u="sng" dirty="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ＩＲ事</a:t>
            </a:r>
            <a:r>
              <a:rPr lang="ja-JP" altLang="en-US" sz="1000" dirty="0">
                <a:latin typeface="ＭＳ Ｐゴシック" panose="020B0600070205080204" pitchFamily="50" charset="-128"/>
                <a:ea typeface="ＭＳ Ｐゴシック" panose="020B0600070205080204" pitchFamily="50" charset="-128"/>
              </a:rPr>
              <a:t>業者、警察、自治体が相互</a:t>
            </a:r>
            <a:r>
              <a:rPr lang="ja-JP" altLang="en-US" sz="1000" dirty="0" smtClean="0">
                <a:latin typeface="ＭＳ Ｐゴシック" panose="020B0600070205080204" pitchFamily="50" charset="-128"/>
                <a:ea typeface="ＭＳ Ｐゴシック" panose="020B0600070205080204" pitchFamily="50" charset="-128"/>
              </a:rPr>
              <a:t>に連携し、良好</a:t>
            </a:r>
            <a:r>
              <a:rPr lang="ja-JP" altLang="en-US" sz="1000" dirty="0">
                <a:latin typeface="ＭＳ Ｐゴシック" panose="020B0600070205080204" pitchFamily="50" charset="-128"/>
                <a:ea typeface="ＭＳ Ｐゴシック" panose="020B0600070205080204" pitchFamily="50" charset="-128"/>
              </a:rPr>
              <a:t>な治安の確保や</a:t>
            </a:r>
            <a:r>
              <a:rPr lang="ja-JP" altLang="en-US" sz="1000" dirty="0" smtClean="0">
                <a:latin typeface="ＭＳ Ｐゴシック" panose="020B0600070205080204" pitchFamily="50" charset="-128"/>
                <a:ea typeface="ＭＳ Ｐゴシック" panose="020B0600070205080204" pitchFamily="50" charset="-128"/>
              </a:rPr>
              <a:t>善良な</a:t>
            </a:r>
            <a:r>
              <a:rPr lang="ja-JP" altLang="en-US" sz="1000" dirty="0">
                <a:latin typeface="ＭＳ Ｐゴシック" panose="020B0600070205080204" pitchFamily="50" charset="-128"/>
                <a:ea typeface="ＭＳ Ｐゴシック" panose="020B0600070205080204" pitchFamily="50" charset="-128"/>
              </a:rPr>
              <a:t>地域</a:t>
            </a:r>
            <a:r>
              <a:rPr lang="ja-JP" altLang="en-US" sz="1000" dirty="0" smtClean="0">
                <a:latin typeface="ＭＳ Ｐゴシック" panose="020B0600070205080204" pitchFamily="50" charset="-128"/>
                <a:ea typeface="ＭＳ Ｐゴシック" panose="020B0600070205080204" pitchFamily="50" charset="-128"/>
              </a:rPr>
              <a:t>風俗環境</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の</a:t>
            </a:r>
            <a:r>
              <a:rPr lang="ja-JP" altLang="en-US" sz="1000" dirty="0">
                <a:latin typeface="ＭＳ Ｐゴシック" panose="020B0600070205080204" pitchFamily="50" charset="-128"/>
                <a:ea typeface="ＭＳ Ｐゴシック" panose="020B0600070205080204" pitchFamily="50" charset="-128"/>
              </a:rPr>
              <a:t>保持</a:t>
            </a:r>
            <a:r>
              <a:rPr lang="ja-JP" altLang="en-US" sz="1000" dirty="0" smtClean="0">
                <a:latin typeface="ＭＳ Ｐゴシック" panose="020B0600070205080204" pitchFamily="50" charset="-128"/>
                <a:ea typeface="ＭＳ Ｐゴシック" panose="020B0600070205080204" pitchFamily="50" charset="-128"/>
              </a:rPr>
              <a:t>を実現することにより、来訪者に安心</a:t>
            </a:r>
            <a:r>
              <a:rPr lang="ja-JP" altLang="en-US" sz="1000" dirty="0">
                <a:latin typeface="ＭＳ Ｐゴシック" panose="020B0600070205080204" pitchFamily="50" charset="-128"/>
                <a:ea typeface="ＭＳ Ｐゴシック" panose="020B0600070205080204" pitchFamily="50" charset="-128"/>
              </a:rPr>
              <a:t>して</a:t>
            </a:r>
            <a:r>
              <a:rPr lang="ja-JP" altLang="en-US" sz="1000" dirty="0" smtClean="0">
                <a:latin typeface="ＭＳ Ｐゴシック" panose="020B0600070205080204" pitchFamily="50" charset="-128"/>
                <a:ea typeface="ＭＳ Ｐゴシック" panose="020B0600070205080204" pitchFamily="50" charset="-128"/>
              </a:rPr>
              <a:t>快適に大阪のまちを楽しんでもらうこと</a:t>
            </a:r>
            <a:endParaRPr lang="en-US" altLang="ja-JP" sz="1000" dirty="0" smtClean="0">
              <a:latin typeface="ＭＳ Ｐゴシック" panose="020B0600070205080204" pitchFamily="50" charset="-128"/>
              <a:ea typeface="ＭＳ Ｐゴシック" panose="020B0600070205080204" pitchFamily="50" charset="-128"/>
            </a:endParaRPr>
          </a:p>
          <a:p>
            <a:pPr marL="177800">
              <a:spcAft>
                <a:spcPts val="300"/>
              </a:spcAft>
            </a:pPr>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ができる</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smtClean="0">
                <a:latin typeface="ＭＳ Ｐゴシック" panose="020B0600070205080204" pitchFamily="50" charset="-128"/>
                <a:ea typeface="ＭＳ Ｐゴシック" panose="020B0600070205080204" pitchFamily="50" charset="-128"/>
              </a:rPr>
              <a:t>・　夢洲における消防署の設置を</a:t>
            </a:r>
            <a:r>
              <a:rPr lang="ja-JP" altLang="en-US" sz="1000" dirty="0">
                <a:latin typeface="ＭＳ Ｐゴシック" panose="020B0600070205080204" pitchFamily="50" charset="-128"/>
                <a:ea typeface="ＭＳ Ｐゴシック" panose="020B0600070205080204" pitchFamily="50" charset="-128"/>
              </a:rPr>
              <a:t>はじめ、ＩＲ事</a:t>
            </a:r>
            <a:r>
              <a:rPr lang="ja-JP" altLang="en-US" sz="1000" dirty="0" smtClean="0">
                <a:latin typeface="ＭＳ Ｐゴシック" panose="020B0600070205080204" pitchFamily="50" charset="-128"/>
                <a:ea typeface="ＭＳ Ｐゴシック" panose="020B0600070205080204" pitchFamily="50" charset="-128"/>
              </a:rPr>
              <a:t>業者や関係機関と連携しながらソフト対策</a:t>
            </a:r>
            <a:endParaRPr lang="en-US" altLang="ja-JP" sz="1000" dirty="0" smtClean="0">
              <a:latin typeface="ＭＳ Ｐゴシック" panose="020B0600070205080204" pitchFamily="50" charset="-128"/>
              <a:ea typeface="ＭＳ Ｐゴシック" panose="020B0600070205080204" pitchFamily="50" charset="-128"/>
            </a:endParaRPr>
          </a:p>
          <a:p>
            <a:pPr marL="1778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やハード対策に取り組むことにより、来訪者が安心して滞在することができる　</a:t>
            </a:r>
            <a:endParaRPr lang="ja-JP" altLang="en-US" sz="1000" dirty="0">
              <a:latin typeface="ＭＳ Ｐゴシック" panose="020B0600070205080204" pitchFamily="50" charset="-128"/>
              <a:ea typeface="ＭＳ Ｐゴシック" panose="020B0600070205080204" pitchFamily="50" charset="-128"/>
            </a:endParaRPr>
          </a:p>
          <a:p>
            <a:pPr marL="177800"/>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0" name="正方形/長方形 79"/>
          <p:cNvSpPr/>
          <p:nvPr/>
        </p:nvSpPr>
        <p:spPr bwMode="gray">
          <a:xfrm>
            <a:off x="1230194" y="3165026"/>
            <a:ext cx="5148000" cy="96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a:t>全国をリードする依存症対策の</a:t>
            </a:r>
            <a:r>
              <a:rPr lang="ja-JP" altLang="en-US" sz="1000" u="sng" dirty="0" smtClean="0"/>
              <a:t>トップランナー</a:t>
            </a:r>
            <a:endParaRPr lang="en-US" altLang="ja-JP" sz="1000" u="sng" dirty="0" smtClean="0"/>
          </a:p>
          <a:p>
            <a:r>
              <a:rPr lang="ja-JP" altLang="en-US" sz="1000" dirty="0" smtClean="0">
                <a:latin typeface="+mn-ea"/>
                <a:cs typeface="Meiryo UI" pitchFamily="50" charset="-128"/>
              </a:rPr>
              <a:t>　　・</a:t>
            </a:r>
            <a:r>
              <a:rPr lang="ja-JP" altLang="en-US" sz="1000" dirty="0">
                <a:latin typeface="+mn-ea"/>
                <a:cs typeface="Meiryo UI" pitchFamily="50" charset="-128"/>
              </a:rPr>
              <a:t>　世界の先進事例に加え、大阪独自の対策をミックスした総合的かつ</a:t>
            </a:r>
            <a:r>
              <a:rPr lang="ja-JP" altLang="en-US" sz="1000" dirty="0" smtClean="0">
                <a:latin typeface="+mn-ea"/>
                <a:cs typeface="Meiryo UI" pitchFamily="50" charset="-128"/>
              </a:rPr>
              <a:t>シームレス</a:t>
            </a:r>
            <a:endParaRPr lang="en-US" altLang="ja-JP" sz="1000" dirty="0" smtClean="0">
              <a:latin typeface="+mn-ea"/>
              <a:cs typeface="Meiryo UI" pitchFamily="50" charset="-128"/>
            </a:endParaRPr>
          </a:p>
          <a:p>
            <a:r>
              <a:rPr lang="en-US" altLang="ja-JP" sz="1000" dirty="0">
                <a:latin typeface="+mn-ea"/>
                <a:cs typeface="Meiryo UI" pitchFamily="50" charset="-128"/>
              </a:rPr>
              <a:t> </a:t>
            </a:r>
            <a:r>
              <a:rPr lang="en-US" altLang="ja-JP" sz="1000" dirty="0" smtClean="0">
                <a:latin typeface="+mn-ea"/>
                <a:cs typeface="Meiryo UI" pitchFamily="50" charset="-128"/>
              </a:rPr>
              <a:t>       </a:t>
            </a:r>
            <a:r>
              <a:rPr lang="ja-JP" altLang="en-US" sz="1000" dirty="0" smtClean="0">
                <a:latin typeface="+mn-ea"/>
                <a:cs typeface="Meiryo UI" pitchFamily="50" charset="-128"/>
              </a:rPr>
              <a:t>な取組み</a:t>
            </a:r>
            <a:r>
              <a:rPr lang="ja-JP" altLang="en-US" sz="1000" dirty="0">
                <a:latin typeface="+mn-ea"/>
                <a:cs typeface="Meiryo UI" pitchFamily="50" charset="-128"/>
              </a:rPr>
              <a:t>（大阪モデル）を構築することにより、既存の依存症者も含めて最小化させ、</a:t>
            </a:r>
          </a:p>
          <a:p>
            <a:r>
              <a:rPr lang="ja-JP" altLang="en-US" sz="1000" dirty="0">
                <a:latin typeface="+mn-ea"/>
                <a:cs typeface="Meiryo UI" pitchFamily="50" charset="-128"/>
              </a:rPr>
              <a:t>　</a:t>
            </a:r>
            <a:r>
              <a:rPr lang="ja-JP" altLang="en-US" sz="1000" dirty="0" smtClean="0">
                <a:latin typeface="+mn-ea"/>
                <a:cs typeface="Meiryo UI" pitchFamily="50" charset="-128"/>
              </a:rPr>
              <a:t>      大阪</a:t>
            </a:r>
            <a:r>
              <a:rPr lang="ja-JP" altLang="en-US" sz="1000" dirty="0">
                <a:latin typeface="+mn-ea"/>
                <a:cs typeface="Meiryo UI" pitchFamily="50" charset="-128"/>
              </a:rPr>
              <a:t>が全国をリードする依存症対策の</a:t>
            </a:r>
            <a:r>
              <a:rPr lang="ja-JP" altLang="en-US" sz="1000" dirty="0" smtClean="0">
                <a:latin typeface="+mn-ea"/>
                <a:cs typeface="Meiryo UI" pitchFamily="50" charset="-128"/>
              </a:rPr>
              <a:t>トップランナーとなること</a:t>
            </a:r>
            <a:r>
              <a:rPr lang="ja-JP" altLang="en-US" sz="1000" smtClean="0">
                <a:latin typeface="+mn-ea"/>
                <a:cs typeface="Meiryo UI" pitchFamily="50" charset="-128"/>
              </a:rPr>
              <a:t>をめざす</a:t>
            </a:r>
            <a:endParaRPr lang="en-US" altLang="ja-JP" sz="1050" dirty="0" smtClean="0">
              <a:latin typeface="ＭＳ Ｐゴシック" panose="020B0600070205080204" pitchFamily="50" charset="-128"/>
              <a:ea typeface="ＭＳ Ｐゴシック" panose="020B0600070205080204" pitchFamily="50" charset="-128"/>
            </a:endParaRPr>
          </a:p>
        </p:txBody>
      </p:sp>
      <p:sp>
        <p:nvSpPr>
          <p:cNvPr id="81" name="正方形/長方形 80"/>
          <p:cNvSpPr/>
          <p:nvPr/>
        </p:nvSpPr>
        <p:spPr bwMode="gray">
          <a:xfrm>
            <a:off x="425131" y="3166991"/>
            <a:ext cx="720000" cy="961925"/>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ギャンブル等依存症の抑制</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271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60</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４－３</a:t>
            </a:r>
            <a:r>
              <a:rPr lang="en-US" altLang="ja-JP" dirty="0" smtClean="0"/>
              <a:t>. </a:t>
            </a:r>
            <a:r>
              <a:rPr lang="ja-JP" altLang="en-US" dirty="0" smtClean="0"/>
              <a:t>関西・西日本をはじめ、日本各地への波及効果</a:t>
            </a:r>
            <a:endParaRPr kumimoji="1" lang="ja-JP" altLang="en-US" dirty="0"/>
          </a:p>
        </p:txBody>
      </p:sp>
      <p:sp>
        <p:nvSpPr>
          <p:cNvPr id="4" name="タイトル 3"/>
          <p:cNvSpPr>
            <a:spLocks noGrp="1"/>
          </p:cNvSpPr>
          <p:nvPr>
            <p:ph type="title"/>
          </p:nvPr>
        </p:nvSpPr>
        <p:spPr/>
        <p:txBody>
          <a:bodyPr/>
          <a:lstStyle/>
          <a:p>
            <a:endParaRPr kumimoji="1" lang="ja-JP" altLang="en-US"/>
          </a:p>
        </p:txBody>
      </p:sp>
      <p:sp>
        <p:nvSpPr>
          <p:cNvPr id="102" name="正方形/長方形 101"/>
          <p:cNvSpPr/>
          <p:nvPr/>
        </p:nvSpPr>
        <p:spPr bwMode="gray">
          <a:xfrm>
            <a:off x="449991" y="4146697"/>
            <a:ext cx="720000" cy="5433237"/>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充実した</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交通</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ネット</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ワークの</a:t>
            </a:r>
            <a:endParaRPr lang="en-US" altLang="ja-JP" sz="1100" b="1" dirty="0" smtClean="0">
              <a:solidFill>
                <a:schemeClr val="bg1"/>
              </a:solidFill>
              <a:latin typeface="Meiryo UI" panose="020B0604030504040204" pitchFamily="50" charset="-128"/>
              <a:ea typeface="Meiryo UI" panose="020B0604030504040204" pitchFamily="50" charset="-128"/>
            </a:endParaRPr>
          </a:p>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形成</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103" name="正方形/長方形 102"/>
          <p:cNvSpPr/>
          <p:nvPr/>
        </p:nvSpPr>
        <p:spPr bwMode="gray">
          <a:xfrm>
            <a:off x="1247263" y="4157330"/>
            <a:ext cx="5148000" cy="5411972"/>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171450" indent="-171450">
              <a:buFont typeface="Wingdings" panose="05000000000000000000" pitchFamily="2" charset="2"/>
              <a:buChar char="Ø"/>
            </a:pPr>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多彩な交通アクセスの構築を誘発</a:t>
            </a:r>
            <a:endParaRPr lang="ja-JP" altLang="en-US" sz="1000" u="sng" dirty="0"/>
          </a:p>
          <a:p>
            <a:pPr marL="354013" indent="-163513">
              <a:buFont typeface="Arial" panose="020B0604020202020204" pitchFamily="34" charset="0"/>
              <a:buChar char="•"/>
            </a:pPr>
            <a:r>
              <a:rPr lang="ja-JP" altLang="en-US" sz="1000" dirty="0">
                <a:latin typeface="ＭＳ Ｐゴシック" panose="020B0600070205080204" pitchFamily="50" charset="-128"/>
                <a:ea typeface="ＭＳ Ｐゴシック" panose="020B0600070205080204" pitchFamily="50" charset="-128"/>
              </a:rPr>
              <a:t>ＩＲを核とした国際観光拠点</a:t>
            </a:r>
            <a:r>
              <a:rPr lang="ja-JP" altLang="en-US" sz="1000" dirty="0" smtClean="0">
                <a:latin typeface="ＭＳ Ｐゴシック" panose="020B0600070205080204" pitchFamily="50" charset="-128"/>
                <a:ea typeface="ＭＳ Ｐゴシック" panose="020B0600070205080204" pitchFamily="50" charset="-128"/>
              </a:rPr>
              <a:t>の形成を契機として、より充実した広域交通ネットワークの</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形成に向け、鉄道</a:t>
            </a:r>
            <a:r>
              <a:rPr lang="ja-JP" altLang="en-US" sz="1000" dirty="0">
                <a:latin typeface="ＭＳ Ｐゴシック" panose="020B0600070205080204" pitchFamily="50" charset="-128"/>
                <a:ea typeface="ＭＳ Ｐゴシック" panose="020B0600070205080204" pitchFamily="50" charset="-128"/>
              </a:rPr>
              <a:t>・道路・海上</a:t>
            </a:r>
            <a:r>
              <a:rPr lang="ja-JP" altLang="en-US" sz="1000" dirty="0" smtClean="0">
                <a:latin typeface="ＭＳ Ｐゴシック" panose="020B0600070205080204" pitchFamily="50" charset="-128"/>
                <a:ea typeface="ＭＳ Ｐゴシック" panose="020B0600070205080204" pitchFamily="50" charset="-128"/>
              </a:rPr>
              <a:t>交通などによる多彩な交通アクセスの構築</a:t>
            </a:r>
            <a:r>
              <a:rPr lang="ja-JP" altLang="en-US" sz="1000" dirty="0">
                <a:latin typeface="ＭＳ Ｐゴシック" panose="020B0600070205080204" pitchFamily="50" charset="-128"/>
                <a:ea typeface="ＭＳ Ｐゴシック" panose="020B0600070205080204" pitchFamily="50" charset="-128"/>
              </a:rPr>
              <a:t>が</a:t>
            </a:r>
            <a:r>
              <a:rPr lang="ja-JP" altLang="en-US" sz="1000" dirty="0" smtClean="0">
                <a:latin typeface="ＭＳ Ｐゴシック" panose="020B0600070205080204" pitchFamily="50" charset="-128"/>
                <a:ea typeface="ＭＳ Ｐゴシック" panose="020B0600070205080204" pitchFamily="50" charset="-128"/>
              </a:rPr>
              <a:t>誘発される</a:t>
            </a:r>
            <a:r>
              <a:rPr lang="ja-JP" altLang="en-US" sz="1000" dirty="0">
                <a:latin typeface="ＭＳ Ｐゴシック" panose="020B0600070205080204" pitchFamily="50" charset="-128"/>
                <a:ea typeface="ＭＳ Ｐゴシック" panose="020B0600070205080204" pitchFamily="50" charset="-128"/>
              </a:rPr>
              <a:t>　</a:t>
            </a:r>
          </a:p>
          <a:p>
            <a:pPr marL="361950"/>
            <a:endParaRPr lang="ja-JP" altLang="en-US" sz="1050" dirty="0"/>
          </a:p>
        </p:txBody>
      </p:sp>
      <p:sp>
        <p:nvSpPr>
          <p:cNvPr id="57" name="正方形/長方形 56"/>
          <p:cNvSpPr/>
          <p:nvPr/>
        </p:nvSpPr>
        <p:spPr bwMode="gray">
          <a:xfrm>
            <a:off x="448028" y="1597478"/>
            <a:ext cx="720000" cy="2453528"/>
          </a:xfrm>
          <a:prstGeom prst="rect">
            <a:avLst/>
          </a:prstGeom>
          <a:solidFill>
            <a:schemeClr val="bg1">
              <a:lumMod val="50000"/>
            </a:schemeClr>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100" b="1" dirty="0" smtClean="0">
                <a:solidFill>
                  <a:schemeClr val="bg1"/>
                </a:solidFill>
                <a:latin typeface="Meiryo UI" panose="020B0604030504040204" pitchFamily="50" charset="-128"/>
                <a:ea typeface="Meiryo UI" panose="020B0604030504040204" pitchFamily="50" charset="-128"/>
              </a:rPr>
              <a:t>各地</a:t>
            </a:r>
            <a:r>
              <a:rPr lang="ja-JP" altLang="en-US" sz="1100" b="1" dirty="0">
                <a:solidFill>
                  <a:schemeClr val="bg1"/>
                </a:solidFill>
                <a:latin typeface="Meiryo UI" panose="020B0604030504040204" pitchFamily="50" charset="-128"/>
                <a:ea typeface="Meiryo UI" panose="020B0604030504040204" pitchFamily="50" charset="-128"/>
              </a:rPr>
              <a:t>へ</a:t>
            </a:r>
            <a:r>
              <a:rPr lang="ja-JP" altLang="en-US" sz="1100" b="1" dirty="0" smtClean="0">
                <a:solidFill>
                  <a:schemeClr val="bg1"/>
                </a:solidFill>
                <a:latin typeface="Meiryo UI" panose="020B0604030504040204" pitchFamily="50" charset="-128"/>
                <a:ea typeface="Meiryo UI" panose="020B0604030504040204" pitchFamily="50" charset="-128"/>
              </a:rPr>
              <a:t>の</a:t>
            </a:r>
            <a:r>
              <a:rPr lang="en-US" altLang="ja-JP" sz="1100" b="1" dirty="0" smtClean="0">
                <a:solidFill>
                  <a:schemeClr val="bg1"/>
                </a:solidFill>
                <a:latin typeface="Meiryo UI" panose="020B0604030504040204" pitchFamily="50" charset="-128"/>
                <a:ea typeface="Meiryo UI" panose="020B0604030504040204" pitchFamily="50" charset="-128"/>
              </a:rPr>
              <a:t/>
            </a:r>
            <a:br>
              <a:rPr lang="en-US" altLang="ja-JP" sz="1100" b="1" dirty="0" smtClean="0">
                <a:solidFill>
                  <a:schemeClr val="bg1"/>
                </a:solidFill>
                <a:latin typeface="Meiryo UI" panose="020B0604030504040204" pitchFamily="50" charset="-128"/>
                <a:ea typeface="Meiryo UI" panose="020B0604030504040204" pitchFamily="50" charset="-128"/>
              </a:rPr>
            </a:br>
            <a:r>
              <a:rPr lang="ja-JP" altLang="en-US" sz="1100" b="1" dirty="0" smtClean="0">
                <a:solidFill>
                  <a:schemeClr val="bg1"/>
                </a:solidFill>
                <a:latin typeface="Meiryo UI" panose="020B0604030504040204" pitchFamily="50" charset="-128"/>
                <a:ea typeface="Meiryo UI" panose="020B0604030504040204" pitchFamily="50" charset="-128"/>
              </a:rPr>
              <a:t>相乗的な効果</a:t>
            </a:r>
            <a:endParaRPr kumimoji="1" lang="ja-JP" altLang="en-US" sz="1100" b="1" dirty="0" smtClean="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bwMode="gray">
          <a:xfrm>
            <a:off x="1252839" y="1598447"/>
            <a:ext cx="5148000" cy="2441925"/>
          </a:xfrm>
          <a:prstGeom prst="rect">
            <a:avLst/>
          </a:prstGeom>
          <a:noFill/>
          <a:ln w="12700" algn="ctr">
            <a:solidFill>
              <a:srgbClr val="BBBCBC"/>
            </a:solidFill>
            <a:miter lim="800000"/>
            <a:headEnd/>
            <a:tailEnd/>
          </a:ln>
        </p:spPr>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endParaRPr lang="en-US" altLang="ja-JP" sz="1050" u="sng" dirty="0" smtClean="0"/>
          </a:p>
          <a:p>
            <a:pPr marL="171450" indent="-171450">
              <a:spcAft>
                <a:spcPts val="300"/>
              </a:spcAft>
              <a:buFont typeface="Wingdings" panose="05000000000000000000" pitchFamily="2" charset="2"/>
              <a:buChar char="Ø"/>
            </a:pPr>
            <a:r>
              <a:rPr lang="ja-JP" altLang="en-US" sz="1000" u="sng" dirty="0" smtClean="0"/>
              <a:t>関西・西日本をはじめ、日本各地への集客効果の波及</a:t>
            </a:r>
          </a:p>
          <a:p>
            <a:pPr marL="190500"/>
            <a:r>
              <a:rPr lang="ja-JP" altLang="en-US" sz="1000" dirty="0" smtClean="0">
                <a:latin typeface="ＭＳ Ｐゴシック" panose="020B0600070205080204" pitchFamily="50" charset="-128"/>
                <a:ea typeface="ＭＳ Ｐゴシック" panose="020B0600070205080204" pitchFamily="50" charset="-128"/>
              </a:rPr>
              <a:t>・　世界と日本</a:t>
            </a:r>
            <a:r>
              <a:rPr lang="ja-JP" altLang="en-US" sz="1000" dirty="0">
                <a:latin typeface="ＭＳ Ｐゴシック" panose="020B0600070205080204" pitchFamily="50" charset="-128"/>
                <a:ea typeface="ＭＳ Ｐゴシック" panose="020B0600070205080204" pitchFamily="50" charset="-128"/>
              </a:rPr>
              <a:t>各地</a:t>
            </a:r>
            <a:r>
              <a:rPr lang="ja-JP" altLang="en-US" sz="1000" dirty="0" smtClean="0">
                <a:latin typeface="ＭＳ Ｐゴシック" panose="020B0600070205080204" pitchFamily="50" charset="-128"/>
                <a:ea typeface="ＭＳ Ｐゴシック" panose="020B0600070205080204" pitchFamily="50" charset="-128"/>
              </a:rPr>
              <a:t>をつなぐ交流のハブとして、</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府内</a:t>
            </a:r>
            <a:r>
              <a:rPr lang="ja-JP" altLang="en-US" sz="1000" dirty="0">
                <a:latin typeface="ＭＳ Ｐゴシック" panose="020B0600070205080204" pitchFamily="50" charset="-128"/>
                <a:ea typeface="ＭＳ Ｐゴシック" panose="020B0600070205080204" pitchFamily="50" charset="-128"/>
              </a:rPr>
              <a:t>はもとより</a:t>
            </a:r>
            <a:r>
              <a:rPr lang="ja-JP" altLang="en-US" sz="1000" dirty="0" smtClean="0">
                <a:latin typeface="ＭＳ Ｐゴシック" panose="020B0600070205080204" pitchFamily="50" charset="-128"/>
                <a:ea typeface="ＭＳ Ｐゴシック" panose="020B0600070205080204" pitchFamily="50" charset="-128"/>
              </a:rPr>
              <a:t>、関西・西日本・日本各地と</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連携を図り、魅力発信施設や送客施設など</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を効果的に活用することにより、ＩＲ立地に</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伴う集客効果を関西・西日本・日本各地へ</a:t>
            </a:r>
            <a:endParaRPr lang="en-US" altLang="ja-JP" sz="1000" dirty="0" smtClean="0">
              <a:latin typeface="ＭＳ Ｐゴシック" panose="020B0600070205080204" pitchFamily="50" charset="-128"/>
              <a:ea typeface="ＭＳ Ｐゴシック" panose="020B0600070205080204" pitchFamily="50" charset="-128"/>
            </a:endParaRPr>
          </a:p>
          <a:p>
            <a:pPr marL="190500"/>
            <a:r>
              <a:rPr lang="ja-JP" altLang="en-US" sz="1000" dirty="0">
                <a:latin typeface="ＭＳ Ｐゴシック" panose="020B0600070205080204" pitchFamily="50" charset="-128"/>
                <a:ea typeface="ＭＳ Ｐゴシック" panose="020B0600070205080204" pitchFamily="50" charset="-128"/>
              </a:rPr>
              <a:t>　</a:t>
            </a:r>
            <a:r>
              <a:rPr lang="ja-JP" altLang="en-US" sz="1000" dirty="0" smtClean="0">
                <a:latin typeface="ＭＳ Ｐゴシック" panose="020B0600070205080204" pitchFamily="50" charset="-128"/>
                <a:ea typeface="ＭＳ Ｐゴシック" panose="020B0600070205080204" pitchFamily="50" charset="-128"/>
              </a:rPr>
              <a:t>　相乗的</a:t>
            </a:r>
            <a:r>
              <a:rPr lang="ja-JP" altLang="en-US" sz="1000" dirty="0">
                <a:latin typeface="ＭＳ Ｐゴシック" panose="020B0600070205080204" pitchFamily="50" charset="-128"/>
                <a:ea typeface="ＭＳ Ｐゴシック" panose="020B0600070205080204" pitchFamily="50" charset="-128"/>
              </a:rPr>
              <a:t>に</a:t>
            </a:r>
            <a:r>
              <a:rPr lang="ja-JP" altLang="en-US" sz="1000" dirty="0" smtClean="0">
                <a:latin typeface="ＭＳ Ｐゴシック" panose="020B0600070205080204" pitchFamily="50" charset="-128"/>
                <a:ea typeface="ＭＳ Ｐゴシック" panose="020B0600070205080204" pitchFamily="50" charset="-128"/>
              </a:rPr>
              <a:t>波及させることができる</a:t>
            </a:r>
            <a:endParaRPr lang="ja-JP" altLang="en-US" sz="1000" dirty="0">
              <a:latin typeface="ＭＳ Ｐゴシック" panose="020B0600070205080204" pitchFamily="50" charset="-128"/>
              <a:ea typeface="ＭＳ Ｐゴシック" panose="020B0600070205080204" pitchFamily="50" charset="-128"/>
            </a:endParaRPr>
          </a:p>
        </p:txBody>
      </p:sp>
      <p:sp>
        <p:nvSpPr>
          <p:cNvPr id="60" name="テキスト ボックス 59"/>
          <p:cNvSpPr txBox="1"/>
          <p:nvPr/>
        </p:nvSpPr>
        <p:spPr>
          <a:xfrm>
            <a:off x="1817756" y="3369927"/>
            <a:ext cx="1736095" cy="211203"/>
          </a:xfrm>
          <a:prstGeom prst="rect">
            <a:avLst/>
          </a:prstGeom>
          <a:noFill/>
        </p:spPr>
        <p:txBody>
          <a:bodyPr wrap="square" lIns="36000" tIns="36000" rIns="36000" bIns="36000" rtlCol="0" anchor="ctr" anchorCtr="0">
            <a:spAutoFit/>
          </a:bodyPr>
          <a:lstStyle/>
          <a:p>
            <a:pPr algn="ctr">
              <a:spcBef>
                <a:spcPts val="0"/>
              </a:spcBef>
              <a:buSzPct val="100000"/>
            </a:pPr>
            <a:r>
              <a:rPr lang="ja-JP" altLang="en-US" sz="900" u="sng" dirty="0" smtClean="0">
                <a:latin typeface="+mn-ea"/>
              </a:rPr>
              <a:t>関西・西日本・日本各地</a:t>
            </a:r>
            <a:r>
              <a:rPr kumimoji="1" lang="ja-JP" altLang="en-US" sz="900" u="sng" dirty="0" smtClean="0">
                <a:latin typeface="+mn-ea"/>
              </a:rPr>
              <a:t>へ波及</a:t>
            </a:r>
          </a:p>
        </p:txBody>
      </p:sp>
      <p:sp>
        <p:nvSpPr>
          <p:cNvPr id="114" name="正方形/長方形 113"/>
          <p:cNvSpPr/>
          <p:nvPr/>
        </p:nvSpPr>
        <p:spPr bwMode="gray">
          <a:xfrm>
            <a:off x="3542598" y="4970952"/>
            <a:ext cx="2688081" cy="1124512"/>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buFont typeface="Wingdings 2" pitchFamily="18" charset="2"/>
              <a:buNone/>
            </a:pPr>
            <a:r>
              <a:rPr kumimoji="1" lang="ja-JP" altLang="en-US" sz="1000" dirty="0" smtClean="0"/>
              <a:t>（参考 ： 想定されるアクセス）</a:t>
            </a:r>
            <a:endParaRPr kumimoji="1" lang="en-US" altLang="ja-JP" sz="1000" dirty="0" smtClean="0"/>
          </a:p>
          <a:p>
            <a:pPr>
              <a:buFont typeface="Wingdings 2" pitchFamily="18" charset="2"/>
              <a:buNone/>
            </a:pPr>
            <a:r>
              <a:rPr kumimoji="1" lang="ja-JP" altLang="en-US" sz="1000" dirty="0" smtClean="0"/>
              <a:t>　　・ 鉄道各線の延伸</a:t>
            </a:r>
            <a:endParaRPr kumimoji="1" lang="en-US" altLang="ja-JP" sz="1000" dirty="0" smtClean="0"/>
          </a:p>
          <a:p>
            <a:pPr>
              <a:buFont typeface="Wingdings 2" pitchFamily="18" charset="2"/>
              <a:buNone/>
            </a:pPr>
            <a:r>
              <a:rPr lang="ja-JP" altLang="en-US" sz="1000" dirty="0" smtClean="0"/>
              <a:t>　</a:t>
            </a:r>
            <a:r>
              <a:rPr lang="ja-JP" altLang="en-US" sz="1000" dirty="0"/>
              <a:t>　</a:t>
            </a:r>
            <a:r>
              <a:rPr lang="ja-JP" altLang="en-US" sz="1000" dirty="0" smtClean="0"/>
              <a:t>・ 関西</a:t>
            </a:r>
            <a:r>
              <a:rPr lang="ja-JP" altLang="en-US" sz="1000" dirty="0"/>
              <a:t>国際空港・大阪国際空港・神戸</a:t>
            </a:r>
            <a:r>
              <a:rPr lang="ja-JP" altLang="en-US" sz="1000" dirty="0" smtClean="0"/>
              <a:t>空港</a:t>
            </a:r>
            <a:endParaRPr lang="en-US" altLang="ja-JP" sz="1000" dirty="0" smtClean="0"/>
          </a:p>
          <a:p>
            <a:pPr>
              <a:buFont typeface="Wingdings 2" pitchFamily="18" charset="2"/>
              <a:buNone/>
            </a:pPr>
            <a:r>
              <a:rPr lang="ja-JP" altLang="en-US" sz="1000" dirty="0"/>
              <a:t>　</a:t>
            </a:r>
            <a:r>
              <a:rPr lang="ja-JP" altLang="en-US" sz="1000" dirty="0" smtClean="0"/>
              <a:t>　　の機能</a:t>
            </a:r>
            <a:r>
              <a:rPr lang="ja-JP" altLang="en-US" sz="1000" dirty="0"/>
              <a:t>強化と連携の</a:t>
            </a:r>
            <a:r>
              <a:rPr lang="ja-JP" altLang="en-US" sz="1000" dirty="0" smtClean="0"/>
              <a:t>拡大</a:t>
            </a:r>
            <a:endParaRPr lang="en-US" altLang="ja-JP" sz="1000" dirty="0" smtClean="0"/>
          </a:p>
          <a:p>
            <a:pPr>
              <a:buFont typeface="Wingdings 2" pitchFamily="18" charset="2"/>
              <a:buNone/>
            </a:pPr>
            <a:r>
              <a:rPr lang="ja-JP" altLang="en-US" sz="1000" dirty="0"/>
              <a:t>　</a:t>
            </a:r>
            <a:r>
              <a:rPr lang="ja-JP" altLang="en-US" sz="1000" dirty="0" smtClean="0"/>
              <a:t>　・大阪</a:t>
            </a:r>
            <a:r>
              <a:rPr lang="ja-JP" altLang="en-US" sz="1000" dirty="0"/>
              <a:t>湾内の高速艇や</a:t>
            </a:r>
            <a:r>
              <a:rPr lang="ja-JP" altLang="en-US" sz="1000" dirty="0" smtClean="0"/>
              <a:t>瀬戸内クルーズなど</a:t>
            </a:r>
            <a:endParaRPr lang="en-US" altLang="ja-JP" sz="1000" dirty="0" smtClean="0"/>
          </a:p>
          <a:p>
            <a:pPr>
              <a:buFont typeface="Wingdings 2" pitchFamily="18" charset="2"/>
              <a:buNone/>
            </a:pPr>
            <a:r>
              <a:rPr lang="ja-JP" altLang="en-US" sz="1000" dirty="0"/>
              <a:t>　</a:t>
            </a:r>
            <a:r>
              <a:rPr lang="ja-JP" altLang="en-US" sz="1000" dirty="0" smtClean="0"/>
              <a:t>　  海路</a:t>
            </a:r>
            <a:r>
              <a:rPr lang="ja-JP" altLang="en-US" sz="1000" dirty="0"/>
              <a:t>の</a:t>
            </a:r>
            <a:r>
              <a:rPr lang="ja-JP" altLang="en-US" sz="1000" dirty="0" smtClean="0"/>
              <a:t>整備</a:t>
            </a:r>
            <a:endParaRPr kumimoji="1" lang="ja-JP" altLang="en-US" sz="1000" dirty="0" smtClean="0"/>
          </a:p>
        </p:txBody>
      </p:sp>
      <p:grpSp>
        <p:nvGrpSpPr>
          <p:cNvPr id="7" name="グループ化 6"/>
          <p:cNvGrpSpPr>
            <a:grpSpLocks noChangeAspect="1"/>
          </p:cNvGrpSpPr>
          <p:nvPr/>
        </p:nvGrpSpPr>
        <p:grpSpPr>
          <a:xfrm rot="232093">
            <a:off x="3768557" y="1568476"/>
            <a:ext cx="2412000" cy="2412000"/>
            <a:chOff x="3458958" y="1569650"/>
            <a:chExt cx="2619375" cy="2619375"/>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5009">
              <a:off x="3458958" y="1569650"/>
              <a:ext cx="2619375" cy="2619375"/>
            </a:xfrm>
            <a:prstGeom prst="rect">
              <a:avLst/>
            </a:prstGeom>
          </p:spPr>
        </p:pic>
        <p:grpSp>
          <p:nvGrpSpPr>
            <p:cNvPr id="5" name="グループ化 4"/>
            <p:cNvGrpSpPr/>
            <p:nvPr/>
          </p:nvGrpSpPr>
          <p:grpSpPr>
            <a:xfrm>
              <a:off x="3484835" y="2272573"/>
              <a:ext cx="2183415" cy="1734962"/>
              <a:chOff x="3484835" y="2272573"/>
              <a:chExt cx="2183415" cy="1734962"/>
            </a:xfrm>
          </p:grpSpPr>
          <p:sp>
            <p:nvSpPr>
              <p:cNvPr id="105" name="下カーブ矢印 104"/>
              <p:cNvSpPr/>
              <p:nvPr/>
            </p:nvSpPr>
            <p:spPr bwMode="gray">
              <a:xfrm rot="20477836">
                <a:off x="4262032" y="3003762"/>
                <a:ext cx="570719" cy="33478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6" name="下カーブ矢印 105"/>
              <p:cNvSpPr/>
              <p:nvPr/>
            </p:nvSpPr>
            <p:spPr bwMode="gray">
              <a:xfrm rot="21388843" flipH="1">
                <a:off x="3918614" y="3105842"/>
                <a:ext cx="445022" cy="270540"/>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7" name="下カーブ矢印 106"/>
              <p:cNvSpPr/>
              <p:nvPr/>
            </p:nvSpPr>
            <p:spPr bwMode="gray">
              <a:xfrm rot="20056072" flipH="1">
                <a:off x="3484835" y="3158806"/>
                <a:ext cx="876574" cy="48467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0" name="下カーブ矢印 109"/>
              <p:cNvSpPr/>
              <p:nvPr/>
            </p:nvSpPr>
            <p:spPr bwMode="gray">
              <a:xfrm rot="19001888">
                <a:off x="3823509" y="2272573"/>
                <a:ext cx="1844741"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2" name="下カーブ矢印 111"/>
              <p:cNvSpPr/>
              <p:nvPr/>
            </p:nvSpPr>
            <p:spPr bwMode="gray">
              <a:xfrm rot="19001888">
                <a:off x="4006603" y="2583284"/>
                <a:ext cx="1226084" cy="552841"/>
              </a:xfrm>
              <a:prstGeom prst="curvedDownArrow">
                <a:avLst>
                  <a:gd name="adj1" fmla="val 25000"/>
                  <a:gd name="adj2" fmla="val 42681"/>
                  <a:gd name="adj3" fmla="val 17486"/>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13" name="下カーブ矢印 112"/>
              <p:cNvSpPr/>
              <p:nvPr/>
            </p:nvSpPr>
            <p:spPr bwMode="gray">
              <a:xfrm rot="20030291" flipH="1">
                <a:off x="3902794" y="3328184"/>
                <a:ext cx="527296" cy="188584"/>
              </a:xfrm>
              <a:prstGeom prst="curvedDownArrow">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2" name="下カーブ矢印 21"/>
              <p:cNvSpPr/>
              <p:nvPr/>
            </p:nvSpPr>
            <p:spPr bwMode="gray">
              <a:xfrm rot="9704493" flipH="1">
                <a:off x="4398142" y="3321161"/>
                <a:ext cx="673785" cy="263176"/>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3" name="下カーブ矢印 22"/>
              <p:cNvSpPr/>
              <p:nvPr/>
            </p:nvSpPr>
            <p:spPr bwMode="gray">
              <a:xfrm rot="13418187" flipH="1">
                <a:off x="4116203" y="3706678"/>
                <a:ext cx="990949" cy="300857"/>
              </a:xfrm>
              <a:prstGeom prst="curvedDownArrow">
                <a:avLst>
                  <a:gd name="adj1" fmla="val 25000"/>
                  <a:gd name="adj2" fmla="val 36475"/>
                  <a:gd name="adj3" fmla="val 250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09" name="円/楕円 257"/>
              <p:cNvSpPr/>
              <p:nvPr/>
            </p:nvSpPr>
            <p:spPr bwMode="gray">
              <a:xfrm>
                <a:off x="4302727" y="3330970"/>
                <a:ext cx="154140" cy="165661"/>
              </a:xfrm>
              <a:prstGeom prst="ellipse">
                <a:avLst/>
              </a:prstGeom>
              <a:solidFill>
                <a:srgbClr val="DA291C"/>
              </a:solidFill>
              <a:ln w="12700" algn="ctr">
                <a:solidFill>
                  <a:srgbClr val="DA291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grpSp>
      </p:grpSp>
      <p:sp>
        <p:nvSpPr>
          <p:cNvPr id="24" name="円/楕円 3"/>
          <p:cNvSpPr>
            <a:spLocks noChangeAspect="1"/>
          </p:cNvSpPr>
          <p:nvPr/>
        </p:nvSpPr>
        <p:spPr bwMode="gray">
          <a:xfrm>
            <a:off x="2309177" y="6265508"/>
            <a:ext cx="3096000" cy="3096000"/>
          </a:xfrm>
          <a:prstGeom prst="ellipse">
            <a:avLst/>
          </a:prstGeom>
          <a:noFill/>
          <a:ln w="254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t="6388"/>
          <a:stretch/>
        </p:blipFill>
        <p:spPr>
          <a:xfrm>
            <a:off x="2733198" y="6847363"/>
            <a:ext cx="2221161" cy="1721314"/>
          </a:xfrm>
          <a:prstGeom prst="rect">
            <a:avLst/>
          </a:prstGeom>
          <a:ln>
            <a:solidFill>
              <a:schemeClr val="accent1"/>
            </a:solidFill>
          </a:ln>
        </p:spPr>
      </p:pic>
      <p:grpSp>
        <p:nvGrpSpPr>
          <p:cNvPr id="8" name="グループ化 7"/>
          <p:cNvGrpSpPr/>
          <p:nvPr/>
        </p:nvGrpSpPr>
        <p:grpSpPr>
          <a:xfrm>
            <a:off x="1411816" y="5137762"/>
            <a:ext cx="1986475" cy="1563763"/>
            <a:chOff x="1411816" y="5137762"/>
            <a:chExt cx="1986475" cy="1563763"/>
          </a:xfrm>
        </p:grpSpPr>
        <p:pic>
          <p:nvPicPr>
            <p:cNvPr id="27" name="図 26"/>
            <p:cNvPicPr>
              <a:picLocks noChangeAspect="1"/>
            </p:cNvPicPr>
            <p:nvPr/>
          </p:nvPicPr>
          <p:blipFill rotWithShape="1">
            <a:blip r:embed="rId4"/>
            <a:srcRect r="1855"/>
            <a:stretch/>
          </p:blipFill>
          <p:spPr>
            <a:xfrm>
              <a:off x="1419031" y="5137762"/>
              <a:ext cx="1969233" cy="1563761"/>
            </a:xfrm>
            <a:prstGeom prst="rect">
              <a:avLst/>
            </a:prstGeom>
          </p:spPr>
        </p:pic>
        <p:sp>
          <p:nvSpPr>
            <p:cNvPr id="28" name="正方形/長方形 27"/>
            <p:cNvSpPr/>
            <p:nvPr/>
          </p:nvSpPr>
          <p:spPr bwMode="gray">
            <a:xfrm>
              <a:off x="1420360" y="5153796"/>
              <a:ext cx="632246" cy="228555"/>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鉄道</a:t>
              </a:r>
              <a:endParaRPr lang="ja-JP" altLang="en-US" sz="900" b="1" dirty="0" smtClean="0">
                <a:solidFill>
                  <a:prstClr val="black"/>
                </a:solidFill>
                <a:latin typeface="Meiryo UI" panose="020B0604030504040204" pitchFamily="50" charset="-128"/>
                <a:ea typeface="Meiryo UI" panose="020B0604030504040204" pitchFamily="50" charset="-128"/>
              </a:endParaRPr>
            </a:p>
          </p:txBody>
        </p:sp>
        <p:sp>
          <p:nvSpPr>
            <p:cNvPr id="29" name="正方形/長方形 28"/>
            <p:cNvSpPr/>
            <p:nvPr/>
          </p:nvSpPr>
          <p:spPr bwMode="gray">
            <a:xfrm flipH="1">
              <a:off x="1411816" y="5145207"/>
              <a:ext cx="1986475" cy="1556318"/>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30" name="グループ化 29"/>
          <p:cNvGrpSpPr>
            <a:grpSpLocks noChangeAspect="1"/>
          </p:cNvGrpSpPr>
          <p:nvPr/>
        </p:nvGrpSpPr>
        <p:grpSpPr>
          <a:xfrm>
            <a:off x="4097476" y="8065569"/>
            <a:ext cx="2232000" cy="1445471"/>
            <a:chOff x="3580242" y="7592840"/>
            <a:chExt cx="2667600" cy="1728000"/>
          </a:xfrm>
        </p:grpSpPr>
        <p:pic>
          <p:nvPicPr>
            <p:cNvPr id="31" name="図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242" y="7592840"/>
              <a:ext cx="2666515" cy="1728000"/>
            </a:xfrm>
            <a:prstGeom prst="rect">
              <a:avLst/>
            </a:prstGeom>
            <a:ln>
              <a:solidFill>
                <a:schemeClr val="tx1"/>
              </a:solidFill>
            </a:ln>
          </p:spPr>
        </p:pic>
        <p:sp>
          <p:nvSpPr>
            <p:cNvPr id="32" name="正方形/長方形 31"/>
            <p:cNvSpPr/>
            <p:nvPr/>
          </p:nvSpPr>
          <p:spPr bwMode="gray">
            <a:xfrm>
              <a:off x="3580242" y="7592840"/>
              <a:ext cx="759600" cy="240520"/>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a:solidFill>
                    <a:prstClr val="black"/>
                  </a:solidFill>
                  <a:latin typeface="Meiryo UI" panose="020B0604030504040204" pitchFamily="50" charset="-128"/>
                  <a:ea typeface="Meiryo UI" panose="020B0604030504040204" pitchFamily="50" charset="-128"/>
                </a:rPr>
                <a:t>道路</a:t>
              </a:r>
            </a:p>
          </p:txBody>
        </p:sp>
        <p:sp>
          <p:nvSpPr>
            <p:cNvPr id="33" name="正方形/長方形 32"/>
            <p:cNvSpPr/>
            <p:nvPr/>
          </p:nvSpPr>
          <p:spPr bwMode="gray">
            <a:xfrm flipH="1">
              <a:off x="3580242" y="7592840"/>
              <a:ext cx="2667600" cy="172800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sp>
        <p:nvSpPr>
          <p:cNvPr id="39" name="右矢印 38"/>
          <p:cNvSpPr/>
          <p:nvPr/>
        </p:nvSpPr>
        <p:spPr>
          <a:xfrm>
            <a:off x="5020802" y="7383970"/>
            <a:ext cx="316745"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テキスト ボックス 39"/>
          <p:cNvSpPr txBox="1"/>
          <p:nvPr/>
        </p:nvSpPr>
        <p:spPr>
          <a:xfrm>
            <a:off x="5447933" y="7260519"/>
            <a:ext cx="720000" cy="510778"/>
          </a:xfrm>
          <a:prstGeom prst="roundRect">
            <a:avLst/>
          </a:prstGeom>
          <a:solidFill>
            <a:schemeClr val="accent6">
              <a:lumMod val="20000"/>
              <a:lumOff val="80000"/>
            </a:schemeClr>
          </a:solidFill>
          <a:ln>
            <a:solidFill>
              <a:schemeClr val="tx1"/>
            </a:solidFill>
          </a:ln>
        </p:spPr>
        <p:txBody>
          <a:bodyPr wrap="square" rtlCol="0" anchor="ctr">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伊勢・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名古屋・</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中部方面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431842" y="6613641"/>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滋賀・金沢</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北陸方面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2" name="右矢印 41"/>
          <p:cNvSpPr/>
          <p:nvPr/>
        </p:nvSpPr>
        <p:spPr>
          <a:xfrm rot="19593469">
            <a:off x="5016098" y="6758727"/>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テキスト ボックス 42"/>
          <p:cNvSpPr txBox="1"/>
          <p:nvPr/>
        </p:nvSpPr>
        <p:spPr>
          <a:xfrm>
            <a:off x="1524546" y="6919980"/>
            <a:ext cx="720000" cy="360000"/>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岡山・広島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中国方面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4" name="右矢印 43"/>
          <p:cNvSpPr/>
          <p:nvPr/>
        </p:nvSpPr>
        <p:spPr>
          <a:xfrm rot="10800000">
            <a:off x="2339166" y="6984342"/>
            <a:ext cx="30726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8" name="テキスト ボックス 47"/>
          <p:cNvSpPr txBox="1"/>
          <p:nvPr/>
        </p:nvSpPr>
        <p:spPr>
          <a:xfrm>
            <a:off x="1538425" y="7600520"/>
            <a:ext cx="720000" cy="374571"/>
          </a:xfrm>
          <a:prstGeom prst="roundRect">
            <a:avLst/>
          </a:prstGeom>
          <a:solidFill>
            <a:schemeClr val="accent6">
              <a:lumMod val="20000"/>
              <a:lumOff val="80000"/>
            </a:schemeClr>
          </a:solidFill>
          <a:ln>
            <a:solidFill>
              <a:schemeClr val="tx1"/>
            </a:solidFill>
          </a:ln>
        </p:spPr>
        <p:txBody>
          <a:bodyPr wrap="square" rtlCol="0">
            <a:spAutoFit/>
          </a:bodyPr>
          <a:lstStyle/>
          <a:p>
            <a:pPr algn="ctr"/>
            <a:r>
              <a:rPr lang="ja-JP" altLang="en-US" sz="800" dirty="0" smtClean="0">
                <a:solidFill>
                  <a:prstClr val="black"/>
                </a:solidFill>
                <a:latin typeface="Meiryo UI" panose="020B0604030504040204" pitchFamily="50" charset="-128"/>
                <a:ea typeface="Meiryo UI" panose="020B0604030504040204" pitchFamily="50" charset="-128"/>
              </a:rPr>
              <a:t>香川・徳島</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四国方面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49" name="右矢印 48"/>
          <p:cNvSpPr/>
          <p:nvPr/>
        </p:nvSpPr>
        <p:spPr>
          <a:xfrm rot="8569336">
            <a:off x="2352288" y="7612956"/>
            <a:ext cx="307159" cy="259080"/>
          </a:xfrm>
          <a:prstGeom prst="rightArrow">
            <a:avLst/>
          </a:prstGeom>
          <a:solidFill>
            <a:srgbClr val="FF66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5105" y="8054438"/>
            <a:ext cx="1732705" cy="1481328"/>
          </a:xfrm>
          <a:prstGeom prst="rect">
            <a:avLst/>
          </a:prstGeom>
        </p:spPr>
      </p:pic>
      <p:sp>
        <p:nvSpPr>
          <p:cNvPr id="38" name="正方形/長方形 37"/>
          <p:cNvSpPr/>
          <p:nvPr/>
        </p:nvSpPr>
        <p:spPr bwMode="gray">
          <a:xfrm flipH="1">
            <a:off x="1364530" y="8032494"/>
            <a:ext cx="1740336" cy="1486820"/>
          </a:xfrm>
          <a:prstGeom prst="rect">
            <a:avLst/>
          </a:prstGeom>
          <a:noFill/>
          <a:ln w="1905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36" name="正方形/長方形 35"/>
          <p:cNvSpPr/>
          <p:nvPr/>
        </p:nvSpPr>
        <p:spPr bwMode="gray">
          <a:xfrm>
            <a:off x="1373826" y="8044455"/>
            <a:ext cx="1017767" cy="204797"/>
          </a:xfrm>
          <a:prstGeom prst="rect">
            <a:avLst/>
          </a:prstGeom>
          <a:solidFill>
            <a:schemeClr val="bg1"/>
          </a:solidFill>
          <a:ln w="12700" algn="ctr">
            <a:solidFill>
              <a:schemeClr val="tx1"/>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b="1" dirty="0" smtClean="0">
                <a:solidFill>
                  <a:prstClr val="black"/>
                </a:solidFill>
                <a:latin typeface="Meiryo UI" panose="020B0604030504040204" pitchFamily="50" charset="-128"/>
                <a:ea typeface="Meiryo UI" panose="020B0604030504040204" pitchFamily="50" charset="-128"/>
              </a:rPr>
              <a:t>海上・航空アクセス</a:t>
            </a:r>
          </a:p>
        </p:txBody>
      </p:sp>
      <p:sp>
        <p:nvSpPr>
          <p:cNvPr id="50" name="正方形/長方形 49"/>
          <p:cNvSpPr/>
          <p:nvPr/>
        </p:nvSpPr>
        <p:spPr>
          <a:xfrm>
            <a:off x="1424090" y="8300497"/>
            <a:ext cx="702104"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海上アクセス拠点</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正方形/長方形 50"/>
          <p:cNvSpPr/>
          <p:nvPr/>
        </p:nvSpPr>
        <p:spPr>
          <a:xfrm>
            <a:off x="1424292" y="8545306"/>
            <a:ext cx="854885" cy="153888"/>
          </a:xfrm>
          <a:prstGeom prst="rect">
            <a:avLst/>
          </a:prstGeom>
          <a:noFill/>
          <a:ln>
            <a:noFill/>
          </a:ln>
        </p:spPr>
        <p:txBody>
          <a:bodyPr wrap="square" lIns="0" tIns="0" rIns="0" bIns="0">
            <a:spAutoFit/>
          </a:bodyPr>
          <a:lstStyle/>
          <a:p>
            <a:pPr>
              <a:lnSpc>
                <a:spcPts val="600"/>
              </a:lnSpc>
              <a:spcAft>
                <a:spcPts val="0"/>
              </a:spcAft>
            </a:pP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ヘリによる空路</a:t>
            </a: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など</a:t>
            </a:r>
            <a:endParaRPr lang="en-US" alt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endParaRPr>
          </a:p>
          <a:p>
            <a:pPr>
              <a:lnSpc>
                <a:spcPts val="600"/>
              </a:lnSpc>
              <a:spcAft>
                <a:spcPts val="0"/>
              </a:spcAft>
            </a:pPr>
            <a:r>
              <a:rPr lang="ja-JP" sz="500" kern="1200" dirty="0" smtClean="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a:t>
            </a:r>
            <a:r>
              <a:rPr lang="ja-JP" sz="500" kern="1200" dirty="0">
                <a:solidFill>
                  <a:srgbClr val="000000"/>
                </a:solidFill>
                <a:effectLst>
                  <a:glow rad="152400">
                    <a:schemeClr val="bg1">
                      <a:alpha val="87000"/>
                    </a:schemeClr>
                  </a:glow>
                </a:effectLst>
                <a:latin typeface="ＭＳ Ｐゴシック" panose="020B0600070205080204" pitchFamily="50" charset="-128"/>
                <a:ea typeface="メイリオ" panose="020B0604030504040204" pitchFamily="50" charset="-128"/>
                <a:cs typeface="メイリオ" panose="020B0604030504040204" pitchFamily="50" charset="-128"/>
              </a:rPr>
              <a:t>想定</a:t>
            </a:r>
            <a:r>
              <a:rPr lang="ja-JP" sz="500" kern="1200" dirty="0">
                <a:solidFill>
                  <a:srgbClr val="0D0D0D"/>
                </a:solidFill>
                <a:effectLst/>
                <a:latin typeface="ＭＳ Ｐゴシック" panose="020B0600070205080204" pitchFamily="50" charset="-128"/>
                <a:ea typeface="メイリオ" panose="020B0604030504040204" pitchFamily="50" charset="-128"/>
                <a:cs typeface="メイリオ" panose="020B0604030504040204" pitchFamily="50" charset="-128"/>
              </a:rPr>
              <a:t>）</a:t>
            </a:r>
            <a:endParaRPr lang="ja-JP" sz="5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正方形/長方形 55"/>
          <p:cNvSpPr/>
          <p:nvPr/>
        </p:nvSpPr>
        <p:spPr>
          <a:xfrm>
            <a:off x="2054708" y="8266623"/>
            <a:ext cx="563245"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sz="500" kern="1200" dirty="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舞洲ヘリポート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1" name="正方形/長方形 60"/>
          <p:cNvSpPr/>
          <p:nvPr/>
        </p:nvSpPr>
        <p:spPr>
          <a:xfrm>
            <a:off x="2832684" y="8470849"/>
            <a:ext cx="209374"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en-US" altLang="ja-JP" sz="500" kern="1200" dirty="0" smtClean="0">
                <a:solidFill>
                  <a:srgbClr val="000000"/>
                </a:solidFill>
                <a:effectLst>
                  <a:glow rad="152400">
                    <a:schemeClr val="bg1">
                      <a:alpha val="87000"/>
                    </a:schemeClr>
                  </a:glow>
                </a:effectLst>
                <a:latin typeface="Meiryo UI" panose="020B0604030504040204" pitchFamily="50" charset="-128"/>
                <a:ea typeface="Meiryo UI" panose="020B0604030504040204" pitchFamily="50" charset="-128"/>
                <a:cs typeface="メイリオ" panose="020B0604030504040204" pitchFamily="50" charset="-128"/>
              </a:rPr>
              <a:t>USJ</a:t>
            </a:r>
            <a:endParaRPr lang="ja-JP" sz="5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正方形/長方形 61"/>
          <p:cNvSpPr/>
          <p:nvPr/>
        </p:nvSpPr>
        <p:spPr>
          <a:xfrm>
            <a:off x="2512859" y="8791897"/>
            <a:ext cx="319052" cy="102592"/>
          </a:xfrm>
          <a:prstGeom prst="rect">
            <a:avLst/>
          </a:prstGeom>
          <a:noFill/>
          <a:ln>
            <a:noFill/>
          </a:ln>
        </p:spPr>
        <p:txBody>
          <a:bodyPr wrap="square" lIns="0" tIns="0" rIns="0" bIns="0" anchor="ctr" anchorCtr="0">
            <a:spAutoFit/>
          </a:bodyPr>
          <a:lstStyle/>
          <a:p>
            <a:pPr algn="just">
              <a:lnSpc>
                <a:spcPts val="800"/>
              </a:lnSpc>
              <a:spcAft>
                <a:spcPts val="0"/>
              </a:spcAft>
              <a:tabLst>
                <a:tab pos="2700020" algn="ctr"/>
                <a:tab pos="5400040" algn="r"/>
              </a:tabLst>
            </a:pPr>
            <a:r>
              <a:rPr lang="ja-JP" altLang="en-US" sz="500" kern="1200" dirty="0" smtClean="0">
                <a:solidFill>
                  <a:srgbClr val="000000"/>
                </a:solidFill>
                <a:effectLst>
                  <a:glow rad="152400">
                    <a:schemeClr val="bg1">
                      <a:alpha val="87000"/>
                    </a:schemeClr>
                  </a:glow>
                </a:effectLst>
                <a:latin typeface="Century" panose="02040604050505020304" pitchFamily="18" charset="0"/>
                <a:ea typeface="メイリオ" panose="020B0604030504040204" pitchFamily="50" charset="-128"/>
                <a:cs typeface="メイリオ" panose="020B0604030504040204" pitchFamily="50" charset="-128"/>
              </a:rPr>
              <a:t>海遊館</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5" name="直線コネクタ 14"/>
          <p:cNvCxnSpPr/>
          <p:nvPr/>
        </p:nvCxnSpPr>
        <p:spPr>
          <a:xfrm>
            <a:off x="1898650" y="8375650"/>
            <a:ext cx="50800" cy="38735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689100" y="8642350"/>
            <a:ext cx="116939" cy="25213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1401842" y="672614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89</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632348" y="66955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90</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3082948" y="9362436"/>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91</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3830371" y="9378338"/>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92</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581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bwMode="gray">
          <a:xfrm>
            <a:off x="558046" y="4029075"/>
            <a:ext cx="5832000" cy="5632283"/>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6" name="正方形/長方形 25"/>
          <p:cNvSpPr/>
          <p:nvPr/>
        </p:nvSpPr>
        <p:spPr bwMode="gray">
          <a:xfrm>
            <a:off x="548521" y="1640777"/>
            <a:ext cx="5832000" cy="2273998"/>
          </a:xfrm>
          <a:prstGeom prst="rect">
            <a:avLst/>
          </a:prstGeom>
          <a:solidFill>
            <a:schemeClr val="accent3">
              <a:lumMod val="20000"/>
              <a:lumOff val="80000"/>
            </a:schemeClr>
          </a:solidFill>
          <a:ln w="12700" algn="ctr">
            <a:solidFill>
              <a:schemeClr val="accent3">
                <a:lumMod val="20000"/>
                <a:lumOff val="8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2" name="スライド番号プレースホルダー 1"/>
          <p:cNvSpPr>
            <a:spLocks noGrp="1"/>
          </p:cNvSpPr>
          <p:nvPr>
            <p:ph type="sldNum" sz="quarter" idx="10"/>
          </p:nvPr>
        </p:nvSpPr>
        <p:spPr>
          <a:xfrm>
            <a:off x="5032248" y="9553851"/>
            <a:ext cx="1600200" cy="235616"/>
          </a:xfrm>
        </p:spPr>
        <p:txBody>
          <a:bodyPr/>
          <a:lstStyle/>
          <a:p>
            <a:fld id="{2F5FFCC2-724E-4DD4-AEC6-56C0720B265A}" type="slidenum">
              <a:rPr lang="ja-JP" altLang="en-US" smtClean="0">
                <a:solidFill>
                  <a:prstClr val="black"/>
                </a:solidFill>
              </a:rPr>
              <a:pPr/>
              <a:t>61</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４－４</a:t>
            </a:r>
            <a:r>
              <a:rPr lang="en-US" altLang="ja-JP" dirty="0" smtClean="0"/>
              <a:t>. </a:t>
            </a:r>
            <a:r>
              <a:rPr lang="ja-JP" altLang="en-US" dirty="0" smtClean="0"/>
              <a:t>納付</a:t>
            </a:r>
            <a:r>
              <a:rPr lang="ja-JP" altLang="en-US" dirty="0"/>
              <a:t>金・</a:t>
            </a:r>
            <a:r>
              <a:rPr lang="ja-JP" altLang="en-US" dirty="0" smtClean="0"/>
              <a:t>入場料等の活用</a:t>
            </a:r>
            <a:endParaRPr lang="ja-JP" altLang="en-US" dirty="0"/>
          </a:p>
        </p:txBody>
      </p:sp>
      <p:sp>
        <p:nvSpPr>
          <p:cNvPr id="4" name="タイトル 3"/>
          <p:cNvSpPr>
            <a:spLocks noGrp="1"/>
          </p:cNvSpPr>
          <p:nvPr>
            <p:ph type="title"/>
          </p:nvPr>
        </p:nvSpPr>
        <p:spPr/>
        <p:txBody>
          <a:bodyPr/>
          <a:lstStyle/>
          <a:p>
            <a:r>
              <a:rPr kumimoji="1" lang="en-US" altLang="ja-JP" dirty="0" smtClean="0"/>
              <a:t/>
            </a:r>
            <a:br>
              <a:rPr kumimoji="1" lang="en-US" altLang="ja-JP" dirty="0" smtClean="0"/>
            </a:br>
            <a:endParaRPr kumimoji="1" lang="ja-JP" altLang="en-US" dirty="0"/>
          </a:p>
        </p:txBody>
      </p:sp>
      <p:sp>
        <p:nvSpPr>
          <p:cNvPr id="27" name="正方形/長方形 26"/>
          <p:cNvSpPr/>
          <p:nvPr/>
        </p:nvSpPr>
        <p:spPr bwMode="gray">
          <a:xfrm>
            <a:off x="599297" y="1911734"/>
            <a:ext cx="5686425" cy="1898266"/>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25" name="正方形/長方形 24"/>
          <p:cNvSpPr/>
          <p:nvPr/>
        </p:nvSpPr>
        <p:spPr bwMode="gray">
          <a:xfrm>
            <a:off x="600808" y="1723073"/>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　　　　　　　　大阪府・市における納付金・入場料等の収入見込み　　</a:t>
            </a:r>
            <a:r>
              <a:rPr lang="ja-JP" altLang="en-US" sz="900" b="1" dirty="0" smtClean="0">
                <a:solidFill>
                  <a:schemeClr val="bg1"/>
                </a:solidFill>
                <a:latin typeface="Meiryo UI" panose="020B0604030504040204" pitchFamily="50" charset="-128"/>
                <a:ea typeface="Meiryo UI" panose="020B0604030504040204" pitchFamily="50" charset="-128"/>
              </a:rPr>
              <a:t>（試算）</a:t>
            </a:r>
            <a:endParaRPr kumimoji="1" lang="ja-JP" altLang="en-US" sz="900" b="1" dirty="0" smtClean="0">
              <a:solidFill>
                <a:schemeClr val="bg1"/>
              </a:solidFill>
              <a:latin typeface="Meiryo UI" panose="020B0604030504040204" pitchFamily="50" charset="-128"/>
              <a:ea typeface="Meiryo UI" panose="020B0604030504040204" pitchFamily="50" charset="-128"/>
            </a:endParaRPr>
          </a:p>
        </p:txBody>
      </p:sp>
      <p:sp>
        <p:nvSpPr>
          <p:cNvPr id="11" name="角丸四角形 10"/>
          <p:cNvSpPr/>
          <p:nvPr/>
        </p:nvSpPr>
        <p:spPr bwMode="gray">
          <a:xfrm>
            <a:off x="693186" y="2112532"/>
            <a:ext cx="2154790" cy="252000"/>
          </a:xfrm>
          <a:prstGeom prst="roundRect">
            <a:avLst>
              <a:gd name="adj" fmla="val 8510"/>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latin typeface="Meiryo UI" panose="020B0604030504040204" pitchFamily="50" charset="-128"/>
                <a:ea typeface="Meiryo UI" panose="020B0604030504040204" pitchFamily="50" charset="-128"/>
              </a:rPr>
              <a:t>認定都道府県等納付金・入場料</a:t>
            </a:r>
          </a:p>
        </p:txBody>
      </p:sp>
      <p:sp>
        <p:nvSpPr>
          <p:cNvPr id="39" name="テキスト ボックス 38"/>
          <p:cNvSpPr txBox="1"/>
          <p:nvPr/>
        </p:nvSpPr>
        <p:spPr>
          <a:xfrm>
            <a:off x="3279488" y="2888944"/>
            <a:ext cx="2822138" cy="230832"/>
          </a:xfrm>
          <a:prstGeom prst="rect">
            <a:avLst/>
          </a:prstGeom>
          <a:noFill/>
        </p:spPr>
        <p:txBody>
          <a:bodyPr wrap="square" lIns="36000" tIns="0" rIns="36000" bIns="0" rtlCol="0" anchor="ctr" anchorCtr="0">
            <a:spAutoFit/>
          </a:bodyPr>
          <a:lstStyle/>
          <a:p>
            <a:pPr>
              <a:lnSpc>
                <a:spcPts val="900"/>
              </a:lnSpc>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ＧＧＲ（カジノ行為粗収益）</a:t>
            </a:r>
            <a:r>
              <a:rPr kumimoji="1" lang="en-US" altLang="ja-JP" sz="800" dirty="0" smtClean="0">
                <a:latin typeface="+mj-ea"/>
                <a:ea typeface="+mj-ea"/>
              </a:rPr>
              <a:t>…</a:t>
            </a:r>
            <a:r>
              <a:rPr kumimoji="1" lang="ja-JP" altLang="en-US" sz="800" dirty="0" smtClean="0">
                <a:latin typeface="+mj-ea"/>
                <a:ea typeface="+mj-ea"/>
              </a:rPr>
              <a:t>賭け</a:t>
            </a:r>
            <a:r>
              <a:rPr lang="ja-JP" altLang="en-US" sz="800" dirty="0" smtClean="0">
                <a:latin typeface="+mj-ea"/>
                <a:ea typeface="+mj-ea"/>
              </a:rPr>
              <a:t>金総額－顧客への払戻金</a:t>
            </a:r>
            <a:endParaRPr lang="en-US" altLang="ja-JP" sz="800" dirty="0" smtClean="0">
              <a:latin typeface="+mj-ea"/>
              <a:ea typeface="+mj-ea"/>
            </a:endParaRPr>
          </a:p>
          <a:p>
            <a:pPr>
              <a:lnSpc>
                <a:spcPts val="900"/>
              </a:lnSpc>
              <a:buSzPct val="100000"/>
            </a:pPr>
            <a:r>
              <a:rPr lang="ja-JP" altLang="en-US" sz="800" dirty="0">
                <a:latin typeface="+mj-ea"/>
              </a:rPr>
              <a:t>　</a:t>
            </a:r>
            <a:r>
              <a:rPr lang="en-US" altLang="ja-JP" sz="800" dirty="0">
                <a:latin typeface="+mj-ea"/>
              </a:rPr>
              <a:t>※</a:t>
            </a:r>
            <a:r>
              <a:rPr lang="ja-JP" altLang="en-US" sz="800" dirty="0">
                <a:latin typeface="+mj-ea"/>
              </a:rPr>
              <a:t>日本人等</a:t>
            </a:r>
            <a:r>
              <a:rPr lang="en-US" altLang="ja-JP" sz="800" dirty="0">
                <a:latin typeface="+mj-ea"/>
              </a:rPr>
              <a:t>…</a:t>
            </a:r>
            <a:r>
              <a:rPr lang="ja-JP" altLang="en-US" sz="800" dirty="0">
                <a:latin typeface="+mj-ea"/>
              </a:rPr>
              <a:t>日本人や本邦内に住居を有する</a:t>
            </a:r>
            <a:r>
              <a:rPr lang="ja-JP" altLang="en-US" sz="800" dirty="0" smtClean="0">
                <a:latin typeface="+mj-ea"/>
              </a:rPr>
              <a:t>外国人</a:t>
            </a:r>
            <a:endParaRPr kumimoji="1" lang="ja-JP" altLang="en-US" sz="800" dirty="0" smtClean="0">
              <a:latin typeface="+mj-ea"/>
              <a:ea typeface="+mj-ea"/>
            </a:endParaRPr>
          </a:p>
        </p:txBody>
      </p:sp>
      <p:sp>
        <p:nvSpPr>
          <p:cNvPr id="44" name="正方形/長方形 43"/>
          <p:cNvSpPr/>
          <p:nvPr/>
        </p:nvSpPr>
        <p:spPr bwMode="gray">
          <a:xfrm>
            <a:off x="620064" y="4314825"/>
            <a:ext cx="5688733" cy="5297009"/>
          </a:xfrm>
          <a:prstGeom prst="rect">
            <a:avLst/>
          </a:prstGeom>
          <a:solidFill>
            <a:schemeClr val="bg1"/>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Bef>
                <a:spcPts val="600"/>
              </a:spcBef>
            </a:pPr>
            <a:endParaRPr lang="en-US" altLang="ja-JP" sz="1200" dirty="0"/>
          </a:p>
        </p:txBody>
      </p:sp>
      <p:sp>
        <p:nvSpPr>
          <p:cNvPr id="14" name="正方形/長方形 13"/>
          <p:cNvSpPr/>
          <p:nvPr/>
        </p:nvSpPr>
        <p:spPr bwMode="gray">
          <a:xfrm>
            <a:off x="959935" y="6412784"/>
            <a:ext cx="5112625" cy="1397716"/>
          </a:xfrm>
          <a:prstGeom prst="rect">
            <a:avLst/>
          </a:prstGeom>
          <a:solidFill>
            <a:schemeClr val="bg1">
              <a:lumMod val="95000"/>
            </a:schemeClr>
          </a:solidFill>
          <a:ln w="12700" algn="ctr">
            <a:solidFill>
              <a:schemeClr val="accent4"/>
            </a:solidFill>
            <a:miter lim="800000"/>
            <a:headEnd/>
            <a:tailEnd/>
          </a:ln>
        </p:spPr>
        <p:txBody>
          <a:bodyPr rot="0" spcFirstLastPara="0" vertOverflow="overflow" horzOverflow="overflow" vert="horz" wrap="square" lIns="72000" tIns="0" rIns="72000" bIns="36000" numCol="1" spcCol="0" rtlCol="0" fromWordArt="0" anchor="ctr" anchorCtr="0" forceAA="0" compatLnSpc="1">
            <a:prstTxWarp prst="textNoShape">
              <a:avLst/>
            </a:prstTxWarp>
            <a:noAutofit/>
          </a:bodyPr>
          <a:lstStyle/>
          <a:p>
            <a:pPr>
              <a:spcAft>
                <a:spcPts val="300"/>
              </a:spcAft>
            </a:pPr>
            <a:r>
              <a:rPr lang="ja-JP" altLang="en-US" sz="1000" dirty="0" smtClean="0">
                <a:solidFill>
                  <a:prstClr val="black"/>
                </a:solidFill>
              </a:rPr>
              <a:t>　（主な活用例）</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子育て、教育環境の充実、住民の暮らしを守る福祉など</a:t>
            </a:r>
            <a:r>
              <a:rPr lang="ja-JP" altLang="en-US" sz="1000" u="sng" dirty="0" smtClean="0">
                <a:solidFill>
                  <a:prstClr val="black"/>
                </a:solidFill>
              </a:rPr>
              <a:t>社会福祉の増進</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u="sng" dirty="0" smtClean="0">
                <a:solidFill>
                  <a:prstClr val="black"/>
                </a:solidFill>
              </a:rPr>
              <a:t>観光振興、文化芸術・スポーツの振興</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持続的</a:t>
            </a:r>
            <a:r>
              <a:rPr lang="ja-JP" altLang="en-US" sz="1000" dirty="0">
                <a:solidFill>
                  <a:prstClr val="black"/>
                </a:solidFill>
              </a:rPr>
              <a:t>な経済成長</a:t>
            </a:r>
            <a:r>
              <a:rPr lang="ja-JP" altLang="en-US" sz="1000" dirty="0" smtClean="0">
                <a:solidFill>
                  <a:prstClr val="black"/>
                </a:solidFill>
              </a:rPr>
              <a:t>を促す</a:t>
            </a:r>
            <a:r>
              <a:rPr lang="ja-JP" altLang="en-US" sz="1000" u="sng" dirty="0" smtClean="0">
                <a:solidFill>
                  <a:prstClr val="black"/>
                </a:solidFill>
              </a:rPr>
              <a:t>地域</a:t>
            </a:r>
            <a:r>
              <a:rPr lang="ja-JP" altLang="en-US" sz="1000" u="sng" dirty="0">
                <a:solidFill>
                  <a:prstClr val="black"/>
                </a:solidFill>
              </a:rPr>
              <a:t>経済振興</a:t>
            </a:r>
            <a:r>
              <a:rPr lang="ja-JP" altLang="en-US" sz="1000" u="sng" dirty="0" smtClean="0">
                <a:solidFill>
                  <a:prstClr val="black"/>
                </a:solidFill>
              </a:rPr>
              <a:t>、産業</a:t>
            </a:r>
            <a:r>
              <a:rPr lang="ja-JP" altLang="en-US" sz="1000" u="sng" dirty="0">
                <a:solidFill>
                  <a:prstClr val="black"/>
                </a:solidFill>
              </a:rPr>
              <a:t>創出への活用</a:t>
            </a:r>
            <a:endParaRPr lang="en-US" altLang="ja-JP" sz="1000" u="sng"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懸念事項を最小化するための</a:t>
            </a:r>
            <a:r>
              <a:rPr lang="ja-JP" altLang="en-US" sz="1000" u="sng" dirty="0" smtClean="0">
                <a:solidFill>
                  <a:prstClr val="black"/>
                </a:solidFill>
              </a:rPr>
              <a:t>総合的な懸念事項対策への活用</a:t>
            </a:r>
            <a:r>
              <a:rPr lang="ja-JP" altLang="en-US" sz="1000" dirty="0" smtClean="0">
                <a:solidFill>
                  <a:prstClr val="black"/>
                </a:solidFill>
              </a:rPr>
              <a:t>　</a:t>
            </a:r>
            <a:endParaRPr lang="en-US" altLang="ja-JP" sz="1000" dirty="0" smtClean="0">
              <a:solidFill>
                <a:prstClr val="black"/>
              </a:solidFill>
            </a:endParaRPr>
          </a:p>
          <a:p>
            <a:pPr marL="171450" indent="-171450">
              <a:spcAft>
                <a:spcPts val="300"/>
              </a:spcAft>
              <a:buFont typeface="Wingdings" panose="05000000000000000000" pitchFamily="2" charset="2"/>
              <a:buChar char="n"/>
            </a:pPr>
            <a:r>
              <a:rPr lang="ja-JP" altLang="en-US" sz="1000" dirty="0" smtClean="0">
                <a:solidFill>
                  <a:prstClr val="black"/>
                </a:solidFill>
              </a:rPr>
              <a:t>成長型</a:t>
            </a:r>
            <a:r>
              <a:rPr lang="ja-JP" altLang="en-US" sz="1000" dirty="0">
                <a:solidFill>
                  <a:prstClr val="black"/>
                </a:solidFill>
              </a:rPr>
              <a:t>ＩＲの効果を最大限発揮するために必要となる</a:t>
            </a:r>
            <a:r>
              <a:rPr lang="ja-JP" altLang="en-US" sz="1000" u="sng" dirty="0">
                <a:solidFill>
                  <a:prstClr val="black"/>
                </a:solidFill>
              </a:rPr>
              <a:t>周辺地域環境整備への</a:t>
            </a:r>
            <a:r>
              <a:rPr lang="ja-JP" altLang="en-US" sz="1000" u="sng" dirty="0" smtClean="0">
                <a:solidFill>
                  <a:prstClr val="black"/>
                </a:solidFill>
              </a:rPr>
              <a:t>活用</a:t>
            </a:r>
            <a:r>
              <a:rPr lang="ja-JP" altLang="en-US" sz="1000" dirty="0" smtClean="0">
                <a:solidFill>
                  <a:prstClr val="black"/>
                </a:solidFill>
              </a:rPr>
              <a:t>　など　　　　　　　　　　　　　　　　　　　　</a:t>
            </a:r>
            <a:endParaRPr lang="ja-JP" altLang="en-US" sz="1000" dirty="0">
              <a:solidFill>
                <a:prstClr val="black"/>
              </a:solidFill>
            </a:endParaRPr>
          </a:p>
        </p:txBody>
      </p:sp>
      <p:sp>
        <p:nvSpPr>
          <p:cNvPr id="43" name="正方形/長方形 42"/>
          <p:cNvSpPr/>
          <p:nvPr/>
        </p:nvSpPr>
        <p:spPr bwMode="gray">
          <a:xfrm>
            <a:off x="619858" y="4135874"/>
            <a:ext cx="5688000" cy="288000"/>
          </a:xfrm>
          <a:prstGeom prst="rect">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400" b="1" dirty="0" smtClean="0">
                <a:solidFill>
                  <a:schemeClr val="bg1"/>
                </a:solidFill>
                <a:latin typeface="Meiryo UI" panose="020B0604030504040204" pitchFamily="50" charset="-128"/>
                <a:ea typeface="Meiryo UI" panose="020B0604030504040204" pitchFamily="50" charset="-128"/>
              </a:rPr>
              <a:t>納付金・入場料等の使途</a:t>
            </a:r>
            <a:endParaRPr kumimoji="1" lang="ja-JP" altLang="en-US" sz="1400" b="1" dirty="0" smtClean="0">
              <a:solidFill>
                <a:schemeClr val="bg1"/>
              </a:solidFill>
              <a:latin typeface="Meiryo UI" panose="020B0604030504040204" pitchFamily="50" charset="-128"/>
              <a:ea typeface="Meiryo UI" panose="020B0604030504040204" pitchFamily="50" charset="-128"/>
            </a:endParaRPr>
          </a:p>
        </p:txBody>
      </p:sp>
      <p:sp>
        <p:nvSpPr>
          <p:cNvPr id="45" name="角丸四角形 44"/>
          <p:cNvSpPr/>
          <p:nvPr/>
        </p:nvSpPr>
        <p:spPr bwMode="gray">
          <a:xfrm>
            <a:off x="730331" y="5849276"/>
            <a:ext cx="2313841" cy="21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50" b="1" dirty="0" smtClean="0">
                <a:latin typeface="Meiryo UI" panose="020B0604030504040204" pitchFamily="50" charset="-128"/>
                <a:ea typeface="Meiryo UI" panose="020B0604030504040204" pitchFamily="50" charset="-128"/>
              </a:rPr>
              <a:t>大阪における活用の基本的な考え方</a:t>
            </a:r>
          </a:p>
        </p:txBody>
      </p:sp>
      <p:sp>
        <p:nvSpPr>
          <p:cNvPr id="46" name="テキスト ボックス 45"/>
          <p:cNvSpPr txBox="1"/>
          <p:nvPr/>
        </p:nvSpPr>
        <p:spPr>
          <a:xfrm>
            <a:off x="730331" y="4494290"/>
            <a:ext cx="2753090" cy="226591"/>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1000" dirty="0" smtClean="0">
                <a:latin typeface="+mj-ea"/>
                <a:ea typeface="+mj-ea"/>
              </a:rPr>
              <a:t>○ 納付金の使途に関する国の考え方</a:t>
            </a:r>
          </a:p>
        </p:txBody>
      </p:sp>
      <p:sp>
        <p:nvSpPr>
          <p:cNvPr id="18" name="正方形/長方形 17"/>
          <p:cNvSpPr/>
          <p:nvPr/>
        </p:nvSpPr>
        <p:spPr bwMode="gray">
          <a:xfrm>
            <a:off x="847634" y="4772025"/>
            <a:ext cx="5252641" cy="762000"/>
          </a:xfrm>
          <a:prstGeom prst="rect">
            <a:avLst/>
          </a:prstGeom>
          <a:noFill/>
          <a:ln w="12700" algn="ctr">
            <a:solidFill>
              <a:schemeClr val="tx1"/>
            </a:solidFill>
            <a:miter lim="800000"/>
            <a:headEnd/>
            <a:tailEnd/>
          </a:ln>
        </p:spPr>
        <p:txBody>
          <a:bodyPr rot="0" spcFirstLastPara="0" vertOverflow="overflow" horzOverflow="overflow" vert="horz" wrap="square" lIns="108000" tIns="36000" rIns="36000" bIns="36000" numCol="1" spcCol="0" rtlCol="0" fromWordArt="0" anchor="ctr" anchorCtr="0" forceAA="0" compatLnSpc="1">
            <a:prstTxWarp prst="textNoShape">
              <a:avLst/>
            </a:prstTxWarp>
            <a:noAutofit/>
          </a:bodyPr>
          <a:lstStyle/>
          <a:p>
            <a:pPr>
              <a:spcAft>
                <a:spcPts val="300"/>
              </a:spcAft>
            </a:pPr>
            <a:r>
              <a:rPr lang="ja-JP" altLang="en-US" sz="1000" dirty="0" smtClean="0">
                <a:latin typeface="+mj-ea"/>
                <a:ea typeface="+mj-ea"/>
              </a:rPr>
              <a:t> ・ 観光</a:t>
            </a:r>
            <a:r>
              <a:rPr lang="ja-JP" altLang="en-US" sz="1000" dirty="0">
                <a:latin typeface="+mj-ea"/>
                <a:ea typeface="+mj-ea"/>
              </a:rPr>
              <a:t>の振興に関する</a:t>
            </a:r>
            <a:r>
              <a:rPr lang="ja-JP" altLang="en-US" sz="1000" dirty="0" smtClean="0">
                <a:latin typeface="+mj-ea"/>
                <a:ea typeface="+mj-ea"/>
              </a:rPr>
              <a:t>施策　　　　　・ 地域</a:t>
            </a:r>
            <a:r>
              <a:rPr lang="ja-JP" altLang="en-US" sz="1000" dirty="0">
                <a:latin typeface="+mj-ea"/>
                <a:ea typeface="+mj-ea"/>
              </a:rPr>
              <a:t>経済の振興に関する施策</a:t>
            </a:r>
            <a:endParaRPr lang="en-US" altLang="ja-JP" sz="1000" dirty="0">
              <a:latin typeface="+mj-ea"/>
              <a:ea typeface="+mj-ea"/>
            </a:endParaRPr>
          </a:p>
          <a:p>
            <a:pPr>
              <a:spcAft>
                <a:spcPts val="300"/>
              </a:spcAft>
            </a:pPr>
            <a:r>
              <a:rPr lang="ja-JP" altLang="en-US" sz="1000" dirty="0" smtClean="0">
                <a:latin typeface="+mj-ea"/>
                <a:ea typeface="+mj-ea"/>
              </a:rPr>
              <a:t> ・ 法の目的及び地方</a:t>
            </a:r>
            <a:r>
              <a:rPr lang="ja-JP" altLang="en-US" sz="1000" dirty="0">
                <a:latin typeface="+mj-ea"/>
                <a:ea typeface="+mj-ea"/>
              </a:rPr>
              <a:t>公共団体の責務</a:t>
            </a:r>
            <a:r>
              <a:rPr lang="ja-JP" altLang="en-US" sz="1000" dirty="0" smtClean="0">
                <a:latin typeface="+mj-ea"/>
                <a:ea typeface="+mj-ea"/>
              </a:rPr>
              <a:t>を達成</a:t>
            </a:r>
            <a:r>
              <a:rPr lang="ja-JP" altLang="en-US" sz="1000" dirty="0">
                <a:latin typeface="+mj-ea"/>
                <a:ea typeface="+mj-ea"/>
              </a:rPr>
              <a:t>するための施策</a:t>
            </a:r>
            <a:endParaRPr lang="en-US" altLang="ja-JP" sz="1000" dirty="0">
              <a:latin typeface="+mj-ea"/>
              <a:ea typeface="+mj-ea"/>
            </a:endParaRPr>
          </a:p>
          <a:p>
            <a:pPr>
              <a:spcAft>
                <a:spcPts val="300"/>
              </a:spcAft>
            </a:pPr>
            <a:r>
              <a:rPr lang="ja-JP" altLang="en-US" sz="1000" dirty="0" smtClean="0">
                <a:latin typeface="+mj-ea"/>
                <a:ea typeface="+mj-ea"/>
              </a:rPr>
              <a:t> ・ 社会</a:t>
            </a:r>
            <a:r>
              <a:rPr lang="ja-JP" altLang="en-US" sz="1000" dirty="0">
                <a:latin typeface="+mj-ea"/>
                <a:ea typeface="+mj-ea"/>
              </a:rPr>
              <a:t>福祉の増進及び文化芸術の振興に関する</a:t>
            </a:r>
            <a:r>
              <a:rPr lang="ja-JP" altLang="en-US" sz="1000" dirty="0" smtClean="0">
                <a:latin typeface="+mj-ea"/>
                <a:ea typeface="+mj-ea"/>
              </a:rPr>
              <a:t>施策</a:t>
            </a:r>
            <a:endParaRPr kumimoji="1" lang="ja-JP" altLang="en-US" sz="1000" dirty="0" smtClean="0">
              <a:latin typeface="+mj-ea"/>
              <a:ea typeface="+mj-ea"/>
            </a:endParaRPr>
          </a:p>
        </p:txBody>
      </p:sp>
      <p:sp>
        <p:nvSpPr>
          <p:cNvPr id="47" name="二等辺三角形 46"/>
          <p:cNvSpPr/>
          <p:nvPr/>
        </p:nvSpPr>
        <p:spPr bwMode="gray">
          <a:xfrm flipV="1">
            <a:off x="2404427" y="5599198"/>
            <a:ext cx="1901992" cy="138356"/>
          </a:xfrm>
          <a:prstGeom prst="triangle">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53" name="ストライプ矢印 4"/>
          <p:cNvSpPr/>
          <p:nvPr/>
        </p:nvSpPr>
        <p:spPr>
          <a:xfrm rot="20417363">
            <a:off x="1341533" y="8226724"/>
            <a:ext cx="3937051" cy="979624"/>
          </a:xfrm>
          <a:custGeom>
            <a:avLst/>
            <a:gdLst>
              <a:gd name="connsiteX0" fmla="*/ 0 w 5222410"/>
              <a:gd name="connsiteY0" fmla="*/ 484981 h 1939923"/>
              <a:gd name="connsiteX1" fmla="*/ 60623 w 5222410"/>
              <a:gd name="connsiteY1" fmla="*/ 484981 h 1939923"/>
              <a:gd name="connsiteX2" fmla="*/ 60623 w 5222410"/>
              <a:gd name="connsiteY2" fmla="*/ 1454942 h 1939923"/>
              <a:gd name="connsiteX3" fmla="*/ 0 w 5222410"/>
              <a:gd name="connsiteY3" fmla="*/ 1454942 h 1939923"/>
              <a:gd name="connsiteX4" fmla="*/ 0 w 5222410"/>
              <a:gd name="connsiteY4" fmla="*/ 484981 h 1939923"/>
              <a:gd name="connsiteX5" fmla="*/ 121245 w 5222410"/>
              <a:gd name="connsiteY5" fmla="*/ 484981 h 1939923"/>
              <a:gd name="connsiteX6" fmla="*/ 242490 w 5222410"/>
              <a:gd name="connsiteY6" fmla="*/ 484981 h 1939923"/>
              <a:gd name="connsiteX7" fmla="*/ 242490 w 5222410"/>
              <a:gd name="connsiteY7" fmla="*/ 1454942 h 1939923"/>
              <a:gd name="connsiteX8" fmla="*/ 121245 w 5222410"/>
              <a:gd name="connsiteY8" fmla="*/ 1454942 h 1939923"/>
              <a:gd name="connsiteX9" fmla="*/ 121245 w 5222410"/>
              <a:gd name="connsiteY9" fmla="*/ 484981 h 1939923"/>
              <a:gd name="connsiteX10" fmla="*/ 303113 w 5222410"/>
              <a:gd name="connsiteY10" fmla="*/ 484981 h 1939923"/>
              <a:gd name="connsiteX11" fmla="*/ 3727389 w 5222410"/>
              <a:gd name="connsiteY11" fmla="*/ 484981 h 1939923"/>
              <a:gd name="connsiteX12" fmla="*/ 3727389 w 5222410"/>
              <a:gd name="connsiteY12" fmla="*/ 0 h 1939923"/>
              <a:gd name="connsiteX13" fmla="*/ 5222410 w 5222410"/>
              <a:gd name="connsiteY13" fmla="*/ 969962 h 1939923"/>
              <a:gd name="connsiteX14" fmla="*/ 3727389 w 5222410"/>
              <a:gd name="connsiteY14" fmla="*/ 1939923 h 1939923"/>
              <a:gd name="connsiteX15" fmla="*/ 3727389 w 5222410"/>
              <a:gd name="connsiteY15" fmla="*/ 1454942 h 1939923"/>
              <a:gd name="connsiteX16" fmla="*/ 303113 w 5222410"/>
              <a:gd name="connsiteY16" fmla="*/ 1454942 h 1939923"/>
              <a:gd name="connsiteX17" fmla="*/ 303113 w 5222410"/>
              <a:gd name="connsiteY17" fmla="*/ 484981 h 1939923"/>
              <a:gd name="connsiteX0" fmla="*/ 10339 w 5232749"/>
              <a:gd name="connsiteY0" fmla="*/ 484981 h 1939923"/>
              <a:gd name="connsiteX1" fmla="*/ 70962 w 5232749"/>
              <a:gd name="connsiteY1" fmla="*/ 484981 h 1939923"/>
              <a:gd name="connsiteX2" fmla="*/ 70962 w 5232749"/>
              <a:gd name="connsiteY2" fmla="*/ 1454942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10339 w 5232749"/>
              <a:gd name="connsiteY0" fmla="*/ 484981 h 1939923"/>
              <a:gd name="connsiteX1" fmla="*/ 70962 w 5232749"/>
              <a:gd name="connsiteY1" fmla="*/ 484981 h 1939923"/>
              <a:gd name="connsiteX2" fmla="*/ 72253 w 5232749"/>
              <a:gd name="connsiteY2" fmla="*/ 1107250 h 1939923"/>
              <a:gd name="connsiteX3" fmla="*/ 0 w 5232749"/>
              <a:gd name="connsiteY3" fmla="*/ 1094616 h 1939923"/>
              <a:gd name="connsiteX4" fmla="*/ 10339 w 5232749"/>
              <a:gd name="connsiteY4" fmla="*/ 484981 h 1939923"/>
              <a:gd name="connsiteX5" fmla="*/ 131584 w 5232749"/>
              <a:gd name="connsiteY5" fmla="*/ 484981 h 1939923"/>
              <a:gd name="connsiteX6" fmla="*/ 252829 w 5232749"/>
              <a:gd name="connsiteY6" fmla="*/ 484981 h 1939923"/>
              <a:gd name="connsiteX7" fmla="*/ 252829 w 5232749"/>
              <a:gd name="connsiteY7" fmla="*/ 1454942 h 1939923"/>
              <a:gd name="connsiteX8" fmla="*/ 131584 w 5232749"/>
              <a:gd name="connsiteY8" fmla="*/ 1454942 h 1939923"/>
              <a:gd name="connsiteX9" fmla="*/ 131584 w 5232749"/>
              <a:gd name="connsiteY9" fmla="*/ 484981 h 1939923"/>
              <a:gd name="connsiteX10" fmla="*/ 313452 w 5232749"/>
              <a:gd name="connsiteY10" fmla="*/ 484981 h 1939923"/>
              <a:gd name="connsiteX11" fmla="*/ 3737728 w 5232749"/>
              <a:gd name="connsiteY11" fmla="*/ 484981 h 1939923"/>
              <a:gd name="connsiteX12" fmla="*/ 3737728 w 5232749"/>
              <a:gd name="connsiteY12" fmla="*/ 0 h 1939923"/>
              <a:gd name="connsiteX13" fmla="*/ 5232749 w 5232749"/>
              <a:gd name="connsiteY13" fmla="*/ 969962 h 1939923"/>
              <a:gd name="connsiteX14" fmla="*/ 3737728 w 5232749"/>
              <a:gd name="connsiteY14" fmla="*/ 1939923 h 1939923"/>
              <a:gd name="connsiteX15" fmla="*/ 3737728 w 5232749"/>
              <a:gd name="connsiteY15" fmla="*/ 1454942 h 1939923"/>
              <a:gd name="connsiteX16" fmla="*/ 313452 w 5232749"/>
              <a:gd name="connsiteY16" fmla="*/ 1454942 h 1939923"/>
              <a:gd name="connsiteX17" fmla="*/ 313452 w 5232749"/>
              <a:gd name="connsiteY17" fmla="*/ 484981 h 1939923"/>
              <a:gd name="connsiteX0" fmla="*/ 0 w 5240102"/>
              <a:gd name="connsiteY0" fmla="*/ 980629 h 1939923"/>
              <a:gd name="connsiteX1" fmla="*/ 78315 w 5240102"/>
              <a:gd name="connsiteY1" fmla="*/ 484981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9606 w 5240102"/>
              <a:gd name="connsiteY2" fmla="*/ 1107250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77393 w 5240102"/>
              <a:gd name="connsiteY1" fmla="*/ 89158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38937 w 5240102"/>
              <a:gd name="connsiteY8" fmla="*/ 1454942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182 w 5240102"/>
              <a:gd name="connsiteY7" fmla="*/ 1454942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38937 w 5240102"/>
              <a:gd name="connsiteY5" fmla="*/ 484981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38937 w 5240102"/>
              <a:gd name="connsiteY9" fmla="*/ 484981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182 w 5240102"/>
              <a:gd name="connsiteY6" fmla="*/ 484981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20805 w 5240102"/>
              <a:gd name="connsiteY10" fmla="*/ 484981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20805 w 5240102"/>
              <a:gd name="connsiteY17" fmla="*/ 484981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20805 w 5240102"/>
              <a:gd name="connsiteY16" fmla="*/ 145494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4641 w 5240102"/>
              <a:gd name="connsiteY10" fmla="*/ 79227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4641 w 5240102"/>
              <a:gd name="connsiteY17" fmla="*/ 79227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5081 w 5240102"/>
              <a:gd name="connsiteY11" fmla="*/ 484981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45081 w 5240102"/>
              <a:gd name="connsiteY15" fmla="*/ 1454942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309709 w 5240102"/>
              <a:gd name="connsiteY16" fmla="*/ 1158152 h 1939923"/>
              <a:gd name="connsiteX17" fmla="*/ 310136 w 5240102"/>
              <a:gd name="connsiteY17"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3747948 w 5240102"/>
              <a:gd name="connsiteY11" fmla="*/ 204659 h 1939923"/>
              <a:gd name="connsiteX12" fmla="*/ 3745081 w 5240102"/>
              <a:gd name="connsiteY12" fmla="*/ 0 h 1939923"/>
              <a:gd name="connsiteX13" fmla="*/ 5240102 w 5240102"/>
              <a:gd name="connsiteY13" fmla="*/ 969962 h 1939923"/>
              <a:gd name="connsiteX14" fmla="*/ 3745081 w 5240102"/>
              <a:gd name="connsiteY14" fmla="*/ 1939923 h 1939923"/>
              <a:gd name="connsiteX15" fmla="*/ 3755892 w 5240102"/>
              <a:gd name="connsiteY15" fmla="*/ 1705916 h 1939923"/>
              <a:gd name="connsiteX16" fmla="*/ 1179400 w 5240102"/>
              <a:gd name="connsiteY16" fmla="*/ 1224395 h 1939923"/>
              <a:gd name="connsiteX17" fmla="*/ 309709 w 5240102"/>
              <a:gd name="connsiteY17" fmla="*/ 1158152 h 1939923"/>
              <a:gd name="connsiteX18" fmla="*/ 310136 w 5240102"/>
              <a:gd name="connsiteY18"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801 w 5240102"/>
              <a:gd name="connsiteY11" fmla="*/ 719117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400 w 5240102"/>
              <a:gd name="connsiteY17" fmla="*/ 1224395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1179072 w 5240102"/>
              <a:gd name="connsiteY17" fmla="*/ 1172032 h 1939923"/>
              <a:gd name="connsiteX18" fmla="*/ 309709 w 5240102"/>
              <a:gd name="connsiteY18" fmla="*/ 1158152 h 1939923"/>
              <a:gd name="connsiteX19" fmla="*/ 310136 w 5240102"/>
              <a:gd name="connsiteY19"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747948 w 5240102"/>
              <a:gd name="connsiteY12" fmla="*/ 204659 h 1939923"/>
              <a:gd name="connsiteX13" fmla="*/ 3745081 w 5240102"/>
              <a:gd name="connsiteY13" fmla="*/ 0 h 1939923"/>
              <a:gd name="connsiteX14" fmla="*/ 5240102 w 5240102"/>
              <a:gd name="connsiteY14" fmla="*/ 969962 h 1939923"/>
              <a:gd name="connsiteX15" fmla="*/ 3745081 w 5240102"/>
              <a:gd name="connsiteY15" fmla="*/ 1939923 h 1939923"/>
              <a:gd name="connsiteX16" fmla="*/ 3755892 w 5240102"/>
              <a:gd name="connsiteY16" fmla="*/ 1705916 h 1939923"/>
              <a:gd name="connsiteX17" fmla="*/ 2912164 w 5240102"/>
              <a:gd name="connsiteY17" fmla="*/ 1489240 h 1939923"/>
              <a:gd name="connsiteX18" fmla="*/ 1179072 w 5240102"/>
              <a:gd name="connsiteY18" fmla="*/ 1172032 h 1939923"/>
              <a:gd name="connsiteX19" fmla="*/ 309709 w 5240102"/>
              <a:gd name="connsiteY19" fmla="*/ 1158152 h 1939923"/>
              <a:gd name="connsiteX20" fmla="*/ 310136 w 5240102"/>
              <a:gd name="connsiteY20"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12164 w 5240102"/>
              <a:gd name="connsiteY18" fmla="*/ 1489240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28882 w 5240102"/>
              <a:gd name="connsiteY5" fmla="*/ 908965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28882 w 5240102"/>
              <a:gd name="connsiteY9" fmla="*/ 908965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6468 w 5240102"/>
              <a:gd name="connsiteY8" fmla="*/ 1123506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7353 w 5240102"/>
              <a:gd name="connsiteY2" fmla="*/ 1116505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392 w 5240102"/>
              <a:gd name="connsiteY1" fmla="*/ 92735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93821 w 5240102"/>
              <a:gd name="connsiteY1" fmla="*/ 871072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40102"/>
              <a:gd name="connsiteY0" fmla="*/ 980629 h 1939923"/>
              <a:gd name="connsiteX1" fmla="*/ 83815 w 5240102"/>
              <a:gd name="connsiteY1" fmla="*/ 871904 h 1939923"/>
              <a:gd name="connsiteX2" fmla="*/ 79100 w 5240102"/>
              <a:gd name="connsiteY2" fmla="*/ 1149607 h 1939923"/>
              <a:gd name="connsiteX3" fmla="*/ 7353 w 5240102"/>
              <a:gd name="connsiteY3" fmla="*/ 1094616 h 1939923"/>
              <a:gd name="connsiteX4" fmla="*/ 0 w 5240102"/>
              <a:gd name="connsiteY4" fmla="*/ 980629 h 1939923"/>
              <a:gd name="connsiteX5" fmla="*/ 116297 w 5240102"/>
              <a:gd name="connsiteY5" fmla="*/ 866690 h 1939923"/>
              <a:gd name="connsiteX6" fmla="*/ 260018 w 5240102"/>
              <a:gd name="connsiteY6" fmla="*/ 828046 h 1939923"/>
              <a:gd name="connsiteX7" fmla="*/ 260592 w 5240102"/>
              <a:gd name="connsiteY7" fmla="*/ 1151148 h 1939923"/>
              <a:gd name="connsiteX8" fmla="*/ 125130 w 5240102"/>
              <a:gd name="connsiteY8" fmla="*/ 1155857 h 1939923"/>
              <a:gd name="connsiteX9" fmla="*/ 116297 w 5240102"/>
              <a:gd name="connsiteY9" fmla="*/ 866690 h 1939923"/>
              <a:gd name="connsiteX10" fmla="*/ 310136 w 5240102"/>
              <a:gd name="connsiteY10" fmla="*/ 810785 h 1939923"/>
              <a:gd name="connsiteX11" fmla="*/ 1197965 w 5240102"/>
              <a:gd name="connsiteY11" fmla="*/ 745298 h 1939923"/>
              <a:gd name="connsiteX12" fmla="*/ 3050361 w 5240102"/>
              <a:gd name="connsiteY12" fmla="*/ 438006 h 1939923"/>
              <a:gd name="connsiteX13" fmla="*/ 3747948 w 5240102"/>
              <a:gd name="connsiteY13" fmla="*/ 204659 h 1939923"/>
              <a:gd name="connsiteX14" fmla="*/ 3745081 w 5240102"/>
              <a:gd name="connsiteY14" fmla="*/ 0 h 1939923"/>
              <a:gd name="connsiteX15" fmla="*/ 5240102 w 5240102"/>
              <a:gd name="connsiteY15" fmla="*/ 969962 h 1939923"/>
              <a:gd name="connsiteX16" fmla="*/ 3745081 w 5240102"/>
              <a:gd name="connsiteY16" fmla="*/ 1939923 h 1939923"/>
              <a:gd name="connsiteX17" fmla="*/ 3755892 w 5240102"/>
              <a:gd name="connsiteY17" fmla="*/ 1705916 h 1939923"/>
              <a:gd name="connsiteX18" fmla="*/ 2938018 w 5240102"/>
              <a:gd name="connsiteY18" fmla="*/ 1436714 h 1939923"/>
              <a:gd name="connsiteX19" fmla="*/ 1179072 w 5240102"/>
              <a:gd name="connsiteY19" fmla="*/ 1172032 h 1939923"/>
              <a:gd name="connsiteX20" fmla="*/ 309709 w 5240102"/>
              <a:gd name="connsiteY20" fmla="*/ 1158152 h 1939923"/>
              <a:gd name="connsiteX21" fmla="*/ 310136 w 5240102"/>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23856 w 5256605"/>
              <a:gd name="connsiteY3" fmla="*/ 1094616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56605"/>
              <a:gd name="connsiteY0" fmla="*/ 927598 h 1939923"/>
              <a:gd name="connsiteX1" fmla="*/ 100318 w 5256605"/>
              <a:gd name="connsiteY1" fmla="*/ 871904 h 1939923"/>
              <a:gd name="connsiteX2" fmla="*/ 95603 w 5256605"/>
              <a:gd name="connsiteY2" fmla="*/ 1149607 h 1939923"/>
              <a:gd name="connsiteX3" fmla="*/ 18764 w 5256605"/>
              <a:gd name="connsiteY3" fmla="*/ 1142393 h 1939923"/>
              <a:gd name="connsiteX4" fmla="*/ 0 w 5256605"/>
              <a:gd name="connsiteY4" fmla="*/ 927598 h 1939923"/>
              <a:gd name="connsiteX5" fmla="*/ 132800 w 5256605"/>
              <a:gd name="connsiteY5" fmla="*/ 866690 h 1939923"/>
              <a:gd name="connsiteX6" fmla="*/ 276521 w 5256605"/>
              <a:gd name="connsiteY6" fmla="*/ 828046 h 1939923"/>
              <a:gd name="connsiteX7" fmla="*/ 277095 w 5256605"/>
              <a:gd name="connsiteY7" fmla="*/ 1151148 h 1939923"/>
              <a:gd name="connsiteX8" fmla="*/ 141633 w 5256605"/>
              <a:gd name="connsiteY8" fmla="*/ 1155857 h 1939923"/>
              <a:gd name="connsiteX9" fmla="*/ 132800 w 5256605"/>
              <a:gd name="connsiteY9" fmla="*/ 866690 h 1939923"/>
              <a:gd name="connsiteX10" fmla="*/ 326639 w 5256605"/>
              <a:gd name="connsiteY10" fmla="*/ 810785 h 1939923"/>
              <a:gd name="connsiteX11" fmla="*/ 1214468 w 5256605"/>
              <a:gd name="connsiteY11" fmla="*/ 745298 h 1939923"/>
              <a:gd name="connsiteX12" fmla="*/ 3066864 w 5256605"/>
              <a:gd name="connsiteY12" fmla="*/ 438006 h 1939923"/>
              <a:gd name="connsiteX13" fmla="*/ 3764451 w 5256605"/>
              <a:gd name="connsiteY13" fmla="*/ 204659 h 1939923"/>
              <a:gd name="connsiteX14" fmla="*/ 3761584 w 5256605"/>
              <a:gd name="connsiteY14" fmla="*/ 0 h 1939923"/>
              <a:gd name="connsiteX15" fmla="*/ 5256605 w 5256605"/>
              <a:gd name="connsiteY15" fmla="*/ 969962 h 1939923"/>
              <a:gd name="connsiteX16" fmla="*/ 3761584 w 5256605"/>
              <a:gd name="connsiteY16" fmla="*/ 1939923 h 1939923"/>
              <a:gd name="connsiteX17" fmla="*/ 3772395 w 5256605"/>
              <a:gd name="connsiteY17" fmla="*/ 1705916 h 1939923"/>
              <a:gd name="connsiteX18" fmla="*/ 2954521 w 5256605"/>
              <a:gd name="connsiteY18" fmla="*/ 1436714 h 1939923"/>
              <a:gd name="connsiteX19" fmla="*/ 1195575 w 5256605"/>
              <a:gd name="connsiteY19" fmla="*/ 1172032 h 1939923"/>
              <a:gd name="connsiteX20" fmla="*/ 326212 w 5256605"/>
              <a:gd name="connsiteY20" fmla="*/ 1158152 h 1939923"/>
              <a:gd name="connsiteX21" fmla="*/ 326639 w 5256605"/>
              <a:gd name="connsiteY21" fmla="*/ 810785 h 1939923"/>
              <a:gd name="connsiteX0" fmla="*/ 0 w 5243514"/>
              <a:gd name="connsiteY0" fmla="*/ 927516 h 1939923"/>
              <a:gd name="connsiteX1" fmla="*/ 87227 w 5243514"/>
              <a:gd name="connsiteY1" fmla="*/ 871904 h 1939923"/>
              <a:gd name="connsiteX2" fmla="*/ 82512 w 5243514"/>
              <a:gd name="connsiteY2" fmla="*/ 1149607 h 1939923"/>
              <a:gd name="connsiteX3" fmla="*/ 5673 w 5243514"/>
              <a:gd name="connsiteY3" fmla="*/ 1142393 h 1939923"/>
              <a:gd name="connsiteX4" fmla="*/ 0 w 5243514"/>
              <a:gd name="connsiteY4" fmla="*/ 927516 h 1939923"/>
              <a:gd name="connsiteX5" fmla="*/ 119709 w 5243514"/>
              <a:gd name="connsiteY5" fmla="*/ 866690 h 1939923"/>
              <a:gd name="connsiteX6" fmla="*/ 263430 w 5243514"/>
              <a:gd name="connsiteY6" fmla="*/ 828046 h 1939923"/>
              <a:gd name="connsiteX7" fmla="*/ 264004 w 5243514"/>
              <a:gd name="connsiteY7" fmla="*/ 1151148 h 1939923"/>
              <a:gd name="connsiteX8" fmla="*/ 128542 w 5243514"/>
              <a:gd name="connsiteY8" fmla="*/ 1155857 h 1939923"/>
              <a:gd name="connsiteX9" fmla="*/ 119709 w 5243514"/>
              <a:gd name="connsiteY9" fmla="*/ 866690 h 1939923"/>
              <a:gd name="connsiteX10" fmla="*/ 313548 w 5243514"/>
              <a:gd name="connsiteY10" fmla="*/ 810785 h 1939923"/>
              <a:gd name="connsiteX11" fmla="*/ 1201377 w 5243514"/>
              <a:gd name="connsiteY11" fmla="*/ 745298 h 1939923"/>
              <a:gd name="connsiteX12" fmla="*/ 3053773 w 5243514"/>
              <a:gd name="connsiteY12" fmla="*/ 438006 h 1939923"/>
              <a:gd name="connsiteX13" fmla="*/ 3751360 w 5243514"/>
              <a:gd name="connsiteY13" fmla="*/ 204659 h 1939923"/>
              <a:gd name="connsiteX14" fmla="*/ 3748493 w 5243514"/>
              <a:gd name="connsiteY14" fmla="*/ 0 h 1939923"/>
              <a:gd name="connsiteX15" fmla="*/ 5243514 w 5243514"/>
              <a:gd name="connsiteY15" fmla="*/ 969962 h 1939923"/>
              <a:gd name="connsiteX16" fmla="*/ 3748493 w 5243514"/>
              <a:gd name="connsiteY16" fmla="*/ 1939923 h 1939923"/>
              <a:gd name="connsiteX17" fmla="*/ 3759304 w 5243514"/>
              <a:gd name="connsiteY17" fmla="*/ 1705916 h 1939923"/>
              <a:gd name="connsiteX18" fmla="*/ 2941430 w 5243514"/>
              <a:gd name="connsiteY18" fmla="*/ 1436714 h 1939923"/>
              <a:gd name="connsiteX19" fmla="*/ 1182484 w 5243514"/>
              <a:gd name="connsiteY19" fmla="*/ 1172032 h 1939923"/>
              <a:gd name="connsiteX20" fmla="*/ 313121 w 5243514"/>
              <a:gd name="connsiteY20" fmla="*/ 1158152 h 1939923"/>
              <a:gd name="connsiteX21" fmla="*/ 313548 w 5243514"/>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11174 w 5249015"/>
              <a:gd name="connsiteY3" fmla="*/ 1142393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56861 w 5249015"/>
              <a:gd name="connsiteY13" fmla="*/ 204659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64805 w 5249015"/>
              <a:gd name="connsiteY17" fmla="*/ 170591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39923"/>
              <a:gd name="connsiteX1" fmla="*/ 92728 w 5249015"/>
              <a:gd name="connsiteY1" fmla="*/ 871904 h 1939923"/>
              <a:gd name="connsiteX2" fmla="*/ 88013 w 5249015"/>
              <a:gd name="connsiteY2" fmla="*/ 1149607 h 1939923"/>
              <a:gd name="connsiteX3" fmla="*/ 2752 w 5249015"/>
              <a:gd name="connsiteY3" fmla="*/ 1150147 h 1939923"/>
              <a:gd name="connsiteX4" fmla="*/ 0 w 5249015"/>
              <a:gd name="connsiteY4" fmla="*/ 909839 h 1939923"/>
              <a:gd name="connsiteX5" fmla="*/ 125210 w 5249015"/>
              <a:gd name="connsiteY5" fmla="*/ 866690 h 1939923"/>
              <a:gd name="connsiteX6" fmla="*/ 268931 w 5249015"/>
              <a:gd name="connsiteY6" fmla="*/ 828046 h 1939923"/>
              <a:gd name="connsiteX7" fmla="*/ 269505 w 5249015"/>
              <a:gd name="connsiteY7" fmla="*/ 1151148 h 1939923"/>
              <a:gd name="connsiteX8" fmla="*/ 134043 w 5249015"/>
              <a:gd name="connsiteY8" fmla="*/ 1155857 h 1939923"/>
              <a:gd name="connsiteX9" fmla="*/ 125210 w 5249015"/>
              <a:gd name="connsiteY9" fmla="*/ 866690 h 1939923"/>
              <a:gd name="connsiteX10" fmla="*/ 319049 w 5249015"/>
              <a:gd name="connsiteY10" fmla="*/ 810785 h 1939923"/>
              <a:gd name="connsiteX11" fmla="*/ 1206878 w 5249015"/>
              <a:gd name="connsiteY11" fmla="*/ 745298 h 1939923"/>
              <a:gd name="connsiteX12" fmla="*/ 3059274 w 5249015"/>
              <a:gd name="connsiteY12" fmla="*/ 438006 h 1939923"/>
              <a:gd name="connsiteX13" fmla="*/ 3786491 w 5249015"/>
              <a:gd name="connsiteY13" fmla="*/ 301880 h 1939923"/>
              <a:gd name="connsiteX14" fmla="*/ 3753994 w 5249015"/>
              <a:gd name="connsiteY14" fmla="*/ 0 h 1939923"/>
              <a:gd name="connsiteX15" fmla="*/ 5249015 w 5249015"/>
              <a:gd name="connsiteY15" fmla="*/ 969962 h 1939923"/>
              <a:gd name="connsiteX16" fmla="*/ 3753994 w 5249015"/>
              <a:gd name="connsiteY16" fmla="*/ 1939923 h 1939923"/>
              <a:gd name="connsiteX17" fmla="*/ 3795883 w 5249015"/>
              <a:gd name="connsiteY17" fmla="*/ 1632106 h 1939923"/>
              <a:gd name="connsiteX18" fmla="*/ 2946931 w 5249015"/>
              <a:gd name="connsiteY18" fmla="*/ 1436714 h 1939923"/>
              <a:gd name="connsiteX19" fmla="*/ 1187985 w 5249015"/>
              <a:gd name="connsiteY19" fmla="*/ 1172032 h 1939923"/>
              <a:gd name="connsiteX20" fmla="*/ 318622 w 5249015"/>
              <a:gd name="connsiteY20" fmla="*/ 1158152 h 1939923"/>
              <a:gd name="connsiteX21" fmla="*/ 319049 w 5249015"/>
              <a:gd name="connsiteY21" fmla="*/ 810785 h 1939923"/>
              <a:gd name="connsiteX0" fmla="*/ 0 w 5249015"/>
              <a:gd name="connsiteY0" fmla="*/ 909839 h 1944555"/>
              <a:gd name="connsiteX1" fmla="*/ 92728 w 5249015"/>
              <a:gd name="connsiteY1" fmla="*/ 871904 h 1944555"/>
              <a:gd name="connsiteX2" fmla="*/ 88013 w 5249015"/>
              <a:gd name="connsiteY2" fmla="*/ 1149607 h 1944555"/>
              <a:gd name="connsiteX3" fmla="*/ 2752 w 5249015"/>
              <a:gd name="connsiteY3" fmla="*/ 1150147 h 1944555"/>
              <a:gd name="connsiteX4" fmla="*/ 0 w 5249015"/>
              <a:gd name="connsiteY4" fmla="*/ 909839 h 1944555"/>
              <a:gd name="connsiteX5" fmla="*/ 125210 w 5249015"/>
              <a:gd name="connsiteY5" fmla="*/ 866690 h 1944555"/>
              <a:gd name="connsiteX6" fmla="*/ 268931 w 5249015"/>
              <a:gd name="connsiteY6" fmla="*/ 828046 h 1944555"/>
              <a:gd name="connsiteX7" fmla="*/ 269505 w 5249015"/>
              <a:gd name="connsiteY7" fmla="*/ 1151148 h 1944555"/>
              <a:gd name="connsiteX8" fmla="*/ 134043 w 5249015"/>
              <a:gd name="connsiteY8" fmla="*/ 1155857 h 1944555"/>
              <a:gd name="connsiteX9" fmla="*/ 125210 w 5249015"/>
              <a:gd name="connsiteY9" fmla="*/ 866690 h 1944555"/>
              <a:gd name="connsiteX10" fmla="*/ 319049 w 5249015"/>
              <a:gd name="connsiteY10" fmla="*/ 810785 h 1944555"/>
              <a:gd name="connsiteX11" fmla="*/ 1206878 w 5249015"/>
              <a:gd name="connsiteY11" fmla="*/ 745298 h 1944555"/>
              <a:gd name="connsiteX12" fmla="*/ 3059274 w 5249015"/>
              <a:gd name="connsiteY12" fmla="*/ 438006 h 1944555"/>
              <a:gd name="connsiteX13" fmla="*/ 3786491 w 5249015"/>
              <a:gd name="connsiteY13" fmla="*/ 301880 h 1944555"/>
              <a:gd name="connsiteX14" fmla="*/ 3753994 w 5249015"/>
              <a:gd name="connsiteY14" fmla="*/ 0 h 1944555"/>
              <a:gd name="connsiteX15" fmla="*/ 5249015 w 5249015"/>
              <a:gd name="connsiteY15" fmla="*/ 969962 h 1944555"/>
              <a:gd name="connsiteX16" fmla="*/ 3775086 w 5249015"/>
              <a:gd name="connsiteY16" fmla="*/ 1944555 h 1944555"/>
              <a:gd name="connsiteX17" fmla="*/ 3795883 w 5249015"/>
              <a:gd name="connsiteY17" fmla="*/ 1632106 h 1944555"/>
              <a:gd name="connsiteX18" fmla="*/ 2946931 w 5249015"/>
              <a:gd name="connsiteY18" fmla="*/ 1436714 h 1944555"/>
              <a:gd name="connsiteX19" fmla="*/ 1187985 w 5249015"/>
              <a:gd name="connsiteY19" fmla="*/ 1172032 h 1944555"/>
              <a:gd name="connsiteX20" fmla="*/ 318622 w 5249015"/>
              <a:gd name="connsiteY20" fmla="*/ 1158152 h 1944555"/>
              <a:gd name="connsiteX21" fmla="*/ 319049 w 5249015"/>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13437 w 5259700"/>
              <a:gd name="connsiteY3" fmla="*/ 1150147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4948 w 5264648"/>
              <a:gd name="connsiteY0" fmla="*/ 887334 h 1944555"/>
              <a:gd name="connsiteX1" fmla="*/ 108361 w 5264648"/>
              <a:gd name="connsiteY1" fmla="*/ 871904 h 1944555"/>
              <a:gd name="connsiteX2" fmla="*/ 103646 w 5264648"/>
              <a:gd name="connsiteY2" fmla="*/ 1149607 h 1944555"/>
              <a:gd name="connsiteX3" fmla="*/ 0 w 5264648"/>
              <a:gd name="connsiteY3" fmla="*/ 1156190 h 1944555"/>
              <a:gd name="connsiteX4" fmla="*/ 4948 w 5264648"/>
              <a:gd name="connsiteY4" fmla="*/ 887334 h 1944555"/>
              <a:gd name="connsiteX5" fmla="*/ 140843 w 5264648"/>
              <a:gd name="connsiteY5" fmla="*/ 866690 h 1944555"/>
              <a:gd name="connsiteX6" fmla="*/ 284564 w 5264648"/>
              <a:gd name="connsiteY6" fmla="*/ 828046 h 1944555"/>
              <a:gd name="connsiteX7" fmla="*/ 285138 w 5264648"/>
              <a:gd name="connsiteY7" fmla="*/ 1151148 h 1944555"/>
              <a:gd name="connsiteX8" fmla="*/ 149676 w 5264648"/>
              <a:gd name="connsiteY8" fmla="*/ 1155857 h 1944555"/>
              <a:gd name="connsiteX9" fmla="*/ 140843 w 5264648"/>
              <a:gd name="connsiteY9" fmla="*/ 866690 h 1944555"/>
              <a:gd name="connsiteX10" fmla="*/ 334682 w 5264648"/>
              <a:gd name="connsiteY10" fmla="*/ 810785 h 1944555"/>
              <a:gd name="connsiteX11" fmla="*/ 1222511 w 5264648"/>
              <a:gd name="connsiteY11" fmla="*/ 745298 h 1944555"/>
              <a:gd name="connsiteX12" fmla="*/ 3074907 w 5264648"/>
              <a:gd name="connsiteY12" fmla="*/ 438006 h 1944555"/>
              <a:gd name="connsiteX13" fmla="*/ 3802124 w 5264648"/>
              <a:gd name="connsiteY13" fmla="*/ 301880 h 1944555"/>
              <a:gd name="connsiteX14" fmla="*/ 3769627 w 5264648"/>
              <a:gd name="connsiteY14" fmla="*/ 0 h 1944555"/>
              <a:gd name="connsiteX15" fmla="*/ 5264648 w 5264648"/>
              <a:gd name="connsiteY15" fmla="*/ 969962 h 1944555"/>
              <a:gd name="connsiteX16" fmla="*/ 3790719 w 5264648"/>
              <a:gd name="connsiteY16" fmla="*/ 1944555 h 1944555"/>
              <a:gd name="connsiteX17" fmla="*/ 3811516 w 5264648"/>
              <a:gd name="connsiteY17" fmla="*/ 1632106 h 1944555"/>
              <a:gd name="connsiteX18" fmla="*/ 2962564 w 5264648"/>
              <a:gd name="connsiteY18" fmla="*/ 1436714 h 1944555"/>
              <a:gd name="connsiteX19" fmla="*/ 1203618 w 5264648"/>
              <a:gd name="connsiteY19" fmla="*/ 1172032 h 1944555"/>
              <a:gd name="connsiteX20" fmla="*/ 334255 w 5264648"/>
              <a:gd name="connsiteY20" fmla="*/ 1158152 h 1944555"/>
              <a:gd name="connsiteX21" fmla="*/ 334682 w 5264648"/>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35895 w 5259700"/>
              <a:gd name="connsiteY5" fmla="*/ 866690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35895 w 5259700"/>
              <a:gd name="connsiteY9" fmla="*/ 866690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80190 w 5259700"/>
              <a:gd name="connsiteY7" fmla="*/ 1151148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103413 w 5259700"/>
              <a:gd name="connsiteY1" fmla="*/ 87190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83465 w 5259700"/>
              <a:gd name="connsiteY1" fmla="*/ 842325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5153 w 5259700"/>
              <a:gd name="connsiteY1" fmla="*/ 819694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700"/>
              <a:gd name="connsiteY0" fmla="*/ 887334 h 1944555"/>
              <a:gd name="connsiteX1" fmla="*/ 92727 w 5259700"/>
              <a:gd name="connsiteY1" fmla="*/ 849399 h 1944555"/>
              <a:gd name="connsiteX2" fmla="*/ 98698 w 5259700"/>
              <a:gd name="connsiteY2" fmla="*/ 1149607 h 1944555"/>
              <a:gd name="connsiteX3" fmla="*/ 5598 w 5259700"/>
              <a:gd name="connsiteY3" fmla="*/ 1158506 h 1944555"/>
              <a:gd name="connsiteX4" fmla="*/ 0 w 5259700"/>
              <a:gd name="connsiteY4" fmla="*/ 887334 h 1944555"/>
              <a:gd name="connsiteX5" fmla="*/ 126493 w 5259700"/>
              <a:gd name="connsiteY5" fmla="*/ 839427 h 1944555"/>
              <a:gd name="connsiteX6" fmla="*/ 279616 w 5259700"/>
              <a:gd name="connsiteY6" fmla="*/ 828046 h 1944555"/>
              <a:gd name="connsiteX7" fmla="*/ 278907 w 5259700"/>
              <a:gd name="connsiteY7" fmla="*/ 1155906 h 1944555"/>
              <a:gd name="connsiteX8" fmla="*/ 144728 w 5259700"/>
              <a:gd name="connsiteY8" fmla="*/ 1155857 h 1944555"/>
              <a:gd name="connsiteX9" fmla="*/ 126493 w 5259700"/>
              <a:gd name="connsiteY9" fmla="*/ 839427 h 1944555"/>
              <a:gd name="connsiteX10" fmla="*/ 329734 w 5259700"/>
              <a:gd name="connsiteY10" fmla="*/ 810785 h 1944555"/>
              <a:gd name="connsiteX11" fmla="*/ 1217563 w 5259700"/>
              <a:gd name="connsiteY11" fmla="*/ 745298 h 1944555"/>
              <a:gd name="connsiteX12" fmla="*/ 3069959 w 5259700"/>
              <a:gd name="connsiteY12" fmla="*/ 438006 h 1944555"/>
              <a:gd name="connsiteX13" fmla="*/ 3797176 w 5259700"/>
              <a:gd name="connsiteY13" fmla="*/ 301880 h 1944555"/>
              <a:gd name="connsiteX14" fmla="*/ 3764679 w 5259700"/>
              <a:gd name="connsiteY14" fmla="*/ 0 h 1944555"/>
              <a:gd name="connsiteX15" fmla="*/ 5259700 w 5259700"/>
              <a:gd name="connsiteY15" fmla="*/ 969962 h 1944555"/>
              <a:gd name="connsiteX16" fmla="*/ 3785771 w 5259700"/>
              <a:gd name="connsiteY16" fmla="*/ 1944555 h 1944555"/>
              <a:gd name="connsiteX17" fmla="*/ 3806568 w 5259700"/>
              <a:gd name="connsiteY17" fmla="*/ 1632106 h 1944555"/>
              <a:gd name="connsiteX18" fmla="*/ 2957616 w 5259700"/>
              <a:gd name="connsiteY18" fmla="*/ 1436714 h 1944555"/>
              <a:gd name="connsiteX19" fmla="*/ 1198670 w 5259700"/>
              <a:gd name="connsiteY19" fmla="*/ 1172032 h 1944555"/>
              <a:gd name="connsiteX20" fmla="*/ 329307 w 5259700"/>
              <a:gd name="connsiteY20" fmla="*/ 1158152 h 1944555"/>
              <a:gd name="connsiteX21" fmla="*/ 329734 w 5259700"/>
              <a:gd name="connsiteY21" fmla="*/ 810785 h 1944555"/>
              <a:gd name="connsiteX0" fmla="*/ 0 w 5259980"/>
              <a:gd name="connsiteY0" fmla="*/ 846955 h 1944555"/>
              <a:gd name="connsiteX1" fmla="*/ 93007 w 5259980"/>
              <a:gd name="connsiteY1" fmla="*/ 849399 h 1944555"/>
              <a:gd name="connsiteX2" fmla="*/ 98978 w 5259980"/>
              <a:gd name="connsiteY2" fmla="*/ 1149607 h 1944555"/>
              <a:gd name="connsiteX3" fmla="*/ 5878 w 5259980"/>
              <a:gd name="connsiteY3" fmla="*/ 1158506 h 1944555"/>
              <a:gd name="connsiteX4" fmla="*/ 0 w 5259980"/>
              <a:gd name="connsiteY4" fmla="*/ 846955 h 1944555"/>
              <a:gd name="connsiteX5" fmla="*/ 126773 w 5259980"/>
              <a:gd name="connsiteY5" fmla="*/ 839427 h 1944555"/>
              <a:gd name="connsiteX6" fmla="*/ 279896 w 5259980"/>
              <a:gd name="connsiteY6" fmla="*/ 828046 h 1944555"/>
              <a:gd name="connsiteX7" fmla="*/ 279187 w 5259980"/>
              <a:gd name="connsiteY7" fmla="*/ 1155906 h 1944555"/>
              <a:gd name="connsiteX8" fmla="*/ 145008 w 5259980"/>
              <a:gd name="connsiteY8" fmla="*/ 1155857 h 1944555"/>
              <a:gd name="connsiteX9" fmla="*/ 126773 w 5259980"/>
              <a:gd name="connsiteY9" fmla="*/ 839427 h 1944555"/>
              <a:gd name="connsiteX10" fmla="*/ 330014 w 5259980"/>
              <a:gd name="connsiteY10" fmla="*/ 810785 h 1944555"/>
              <a:gd name="connsiteX11" fmla="*/ 1217843 w 5259980"/>
              <a:gd name="connsiteY11" fmla="*/ 745298 h 1944555"/>
              <a:gd name="connsiteX12" fmla="*/ 3070239 w 5259980"/>
              <a:gd name="connsiteY12" fmla="*/ 438006 h 1944555"/>
              <a:gd name="connsiteX13" fmla="*/ 3797456 w 5259980"/>
              <a:gd name="connsiteY13" fmla="*/ 301880 h 1944555"/>
              <a:gd name="connsiteX14" fmla="*/ 3764959 w 5259980"/>
              <a:gd name="connsiteY14" fmla="*/ 0 h 1944555"/>
              <a:gd name="connsiteX15" fmla="*/ 5259980 w 5259980"/>
              <a:gd name="connsiteY15" fmla="*/ 969962 h 1944555"/>
              <a:gd name="connsiteX16" fmla="*/ 3786051 w 5259980"/>
              <a:gd name="connsiteY16" fmla="*/ 1944555 h 1944555"/>
              <a:gd name="connsiteX17" fmla="*/ 3806848 w 5259980"/>
              <a:gd name="connsiteY17" fmla="*/ 1632106 h 1944555"/>
              <a:gd name="connsiteX18" fmla="*/ 2957896 w 5259980"/>
              <a:gd name="connsiteY18" fmla="*/ 1436714 h 1944555"/>
              <a:gd name="connsiteX19" fmla="*/ 1198950 w 5259980"/>
              <a:gd name="connsiteY19" fmla="*/ 1172032 h 1944555"/>
              <a:gd name="connsiteX20" fmla="*/ 329587 w 5259980"/>
              <a:gd name="connsiteY20" fmla="*/ 1158152 h 1944555"/>
              <a:gd name="connsiteX21" fmla="*/ 330014 w 5259980"/>
              <a:gd name="connsiteY21" fmla="*/ 810785 h 194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59980" h="1944555">
                <a:moveTo>
                  <a:pt x="0" y="846955"/>
                </a:moveTo>
                <a:lnTo>
                  <a:pt x="93007" y="849399"/>
                </a:lnTo>
                <a:cubicBezTo>
                  <a:pt x="93437" y="1056822"/>
                  <a:pt x="98548" y="942184"/>
                  <a:pt x="98978" y="1149607"/>
                </a:cubicBezTo>
                <a:lnTo>
                  <a:pt x="5878" y="1158506"/>
                </a:lnTo>
                <a:cubicBezTo>
                  <a:pt x="5878" y="835186"/>
                  <a:pt x="0" y="1170275"/>
                  <a:pt x="0" y="846955"/>
                </a:cubicBezTo>
                <a:close/>
                <a:moveTo>
                  <a:pt x="126773" y="839427"/>
                </a:moveTo>
                <a:lnTo>
                  <a:pt x="279896" y="828046"/>
                </a:lnTo>
                <a:cubicBezTo>
                  <a:pt x="280033" y="1050102"/>
                  <a:pt x="279050" y="933850"/>
                  <a:pt x="279187" y="1155906"/>
                </a:cubicBezTo>
                <a:lnTo>
                  <a:pt x="145008" y="1155857"/>
                </a:lnTo>
                <a:cubicBezTo>
                  <a:pt x="145813" y="1084343"/>
                  <a:pt x="125968" y="910941"/>
                  <a:pt x="126773" y="839427"/>
                </a:cubicBezTo>
                <a:close/>
                <a:moveTo>
                  <a:pt x="330014" y="810785"/>
                </a:moveTo>
                <a:cubicBezTo>
                  <a:pt x="619623" y="761273"/>
                  <a:pt x="786490" y="786455"/>
                  <a:pt x="1217843" y="745298"/>
                </a:cubicBezTo>
                <a:cubicBezTo>
                  <a:pt x="1674743" y="673413"/>
                  <a:pt x="2374584" y="592950"/>
                  <a:pt x="3070239" y="438006"/>
                </a:cubicBezTo>
                <a:cubicBezTo>
                  <a:pt x="3495236" y="347900"/>
                  <a:pt x="3681865" y="365126"/>
                  <a:pt x="3797456" y="301880"/>
                </a:cubicBezTo>
                <a:cubicBezTo>
                  <a:pt x="3796500" y="233660"/>
                  <a:pt x="3765915" y="68220"/>
                  <a:pt x="3764959" y="0"/>
                </a:cubicBezTo>
                <a:lnTo>
                  <a:pt x="5259980" y="969962"/>
                </a:lnTo>
                <a:lnTo>
                  <a:pt x="3786051" y="1944555"/>
                </a:lnTo>
                <a:lnTo>
                  <a:pt x="3806848" y="1632106"/>
                </a:lnTo>
                <a:cubicBezTo>
                  <a:pt x="3667806" y="1562384"/>
                  <a:pt x="3387366" y="1525695"/>
                  <a:pt x="2957896" y="1436714"/>
                </a:cubicBezTo>
                <a:cubicBezTo>
                  <a:pt x="2290639" y="1250652"/>
                  <a:pt x="1632469" y="1232605"/>
                  <a:pt x="1198950" y="1172032"/>
                </a:cubicBezTo>
                <a:lnTo>
                  <a:pt x="329587" y="1158152"/>
                </a:lnTo>
                <a:cubicBezTo>
                  <a:pt x="327532" y="937263"/>
                  <a:pt x="332069" y="1031674"/>
                  <a:pt x="330014" y="810785"/>
                </a:cubicBezTo>
                <a:close/>
              </a:path>
            </a:pathLst>
          </a:custGeom>
          <a:solidFill>
            <a:schemeClr val="bg1">
              <a:lumMod val="75000"/>
            </a:schemeClr>
          </a:solidFill>
          <a:ln w="127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p>
        </p:txBody>
      </p:sp>
      <p:sp>
        <p:nvSpPr>
          <p:cNvPr id="84" name="Oval 7"/>
          <p:cNvSpPr>
            <a:spLocks noChangeArrowheads="1"/>
          </p:cNvSpPr>
          <p:nvPr/>
        </p:nvSpPr>
        <p:spPr bwMode="gray">
          <a:xfrm>
            <a:off x="851276" y="8916805"/>
            <a:ext cx="923845" cy="675750"/>
          </a:xfrm>
          <a:prstGeom prst="ellipse">
            <a:avLst/>
          </a:prstGeom>
          <a:solidFill>
            <a:srgbClr val="97999B"/>
          </a:solidFill>
          <a:ln w="12700">
            <a:noFill/>
            <a:round/>
            <a:headEnd/>
            <a:tailEnd/>
          </a:ln>
        </p:spPr>
        <p:txBody>
          <a:bodyPr lIns="36000" tIns="36000" rIns="36000" bIns="36000" anchor="ctr" anchorCtr="1"/>
          <a:lstStyle/>
          <a:p>
            <a:pPr algn="ctr" eaLnBrk="1" hangingPunct="1">
              <a:buClr>
                <a:schemeClr val="bg1"/>
              </a:buClr>
              <a:buSzPct val="80000"/>
              <a:buFont typeface="Wingdings" pitchFamily="2" charset="2"/>
              <a:buNone/>
            </a:pPr>
            <a:r>
              <a:rPr lang="ja-JP" altLang="en-US" sz="1000" b="1" dirty="0" smtClean="0">
                <a:solidFill>
                  <a:schemeClr val="bg1"/>
                </a:solidFill>
              </a:rPr>
              <a:t>納付金・</a:t>
            </a:r>
            <a:endParaRPr lang="en-US" altLang="ja-JP" sz="1000" b="1" dirty="0" smtClean="0">
              <a:solidFill>
                <a:schemeClr val="bg1"/>
              </a:solidFill>
            </a:endParaRPr>
          </a:p>
          <a:p>
            <a:pPr algn="ctr" eaLnBrk="1" hangingPunct="1">
              <a:buClr>
                <a:schemeClr val="bg1"/>
              </a:buClr>
              <a:buSzPct val="80000"/>
              <a:buFont typeface="Wingdings" pitchFamily="2" charset="2"/>
              <a:buNone/>
            </a:pPr>
            <a:r>
              <a:rPr lang="ja-JP" altLang="en-US" sz="1000" b="1" dirty="0" smtClean="0">
                <a:solidFill>
                  <a:schemeClr val="bg1"/>
                </a:solidFill>
              </a:rPr>
              <a:t>入場料等</a:t>
            </a:r>
            <a:endParaRPr lang="en-US" altLang="ja-JP" sz="1000" b="1" dirty="0">
              <a:solidFill>
                <a:schemeClr val="bg1"/>
              </a:solidFill>
            </a:endParaRPr>
          </a:p>
        </p:txBody>
      </p:sp>
      <p:graphicFrame>
        <p:nvGraphicFramePr>
          <p:cNvPr id="35" name="表 34"/>
          <p:cNvGraphicFramePr>
            <a:graphicFrameLocks noGrp="1"/>
          </p:cNvGraphicFramePr>
          <p:nvPr>
            <p:extLst>
              <p:ext uri="{D42A27DB-BD31-4B8C-83A1-F6EECF244321}">
                <p14:modId xmlns:p14="http://schemas.microsoft.com/office/powerpoint/2010/main" val="4024553819"/>
              </p:ext>
            </p:extLst>
          </p:nvPr>
        </p:nvGraphicFramePr>
        <p:xfrm>
          <a:off x="720289" y="3287508"/>
          <a:ext cx="4541746" cy="216000"/>
        </p:xfrm>
        <a:graphic>
          <a:graphicData uri="http://schemas.openxmlformats.org/drawingml/2006/table">
            <a:tbl>
              <a:tblPr firstRow="1" bandRow="1">
                <a:tableStyleId>{2D5ABB26-0587-4C30-8999-92F81FD0307C}</a:tableStyleId>
              </a:tblPr>
              <a:tblGrid>
                <a:gridCol w="4541746">
                  <a:extLst>
                    <a:ext uri="{9D8B030D-6E8A-4147-A177-3AD203B41FA5}">
                      <a16:colId xmlns:a16="http://schemas.microsoft.com/office/drawing/2014/main" val="3695479902"/>
                    </a:ext>
                  </a:extLst>
                </a:gridCol>
              </a:tblGrid>
              <a:tr h="216000">
                <a:tc>
                  <a:txBody>
                    <a:bodyPr/>
                    <a:lstStyle/>
                    <a:p>
                      <a:pPr algn="l"/>
                      <a:r>
                        <a:rPr kumimoji="1" lang="en-US" altLang="ja-JP" sz="1000" u="sng" dirty="0" smtClean="0"/>
                        <a:t>※</a:t>
                      </a:r>
                      <a:r>
                        <a:rPr kumimoji="1" lang="ja-JP" altLang="en-US" sz="1000" u="sng" dirty="0" smtClean="0"/>
                        <a:t>別途、税収については</a:t>
                      </a:r>
                      <a:r>
                        <a:rPr kumimoji="1" lang="ja-JP" altLang="en-US" sz="1000" u="sng" baseline="0" dirty="0" smtClean="0"/>
                        <a:t> </a:t>
                      </a:r>
                      <a:r>
                        <a:rPr kumimoji="1" lang="en-US" altLang="ja-JP" sz="1000" u="sng" dirty="0" smtClean="0"/>
                        <a:t>150</a:t>
                      </a:r>
                      <a:r>
                        <a:rPr kumimoji="1" lang="ja-JP" altLang="en-US" sz="1000" u="sng" dirty="0" smtClean="0"/>
                        <a:t>億円／年　</a:t>
                      </a:r>
                      <a:r>
                        <a:rPr kumimoji="1" lang="ja-JP" altLang="en-US" sz="900" u="sng" dirty="0" smtClean="0"/>
                        <a:t>（大阪府：</a:t>
                      </a:r>
                      <a:r>
                        <a:rPr kumimoji="1" lang="en-US" altLang="ja-JP" sz="900" u="sng" dirty="0" smtClean="0"/>
                        <a:t>70</a:t>
                      </a:r>
                      <a:r>
                        <a:rPr kumimoji="1" lang="ja-JP" altLang="en-US" sz="900" u="sng" dirty="0" smtClean="0"/>
                        <a:t>億円</a:t>
                      </a:r>
                      <a:r>
                        <a:rPr kumimoji="1" lang="en-US" altLang="ja-JP" sz="900" u="sng" dirty="0" smtClean="0"/>
                        <a:t>/</a:t>
                      </a:r>
                      <a:r>
                        <a:rPr kumimoji="1" lang="ja-JP" altLang="en-US" sz="900" u="sng" dirty="0" smtClean="0"/>
                        <a:t>年、大阪市：</a:t>
                      </a:r>
                      <a:r>
                        <a:rPr kumimoji="1" lang="en-US" altLang="ja-JP" sz="900" u="sng" dirty="0" smtClean="0"/>
                        <a:t>80</a:t>
                      </a:r>
                      <a:r>
                        <a:rPr kumimoji="1" lang="ja-JP" altLang="en-US" sz="900" u="sng" dirty="0" smtClean="0"/>
                        <a:t>億円</a:t>
                      </a:r>
                      <a:r>
                        <a:rPr kumimoji="1" lang="en-US" altLang="ja-JP" sz="900" u="sng" dirty="0" smtClean="0"/>
                        <a:t>/</a:t>
                      </a:r>
                      <a:r>
                        <a:rPr kumimoji="1" lang="ja-JP" altLang="en-US" sz="900" u="sng" dirty="0" smtClean="0"/>
                        <a:t>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49" name="テキスト ボックス 48"/>
          <p:cNvSpPr txBox="1"/>
          <p:nvPr/>
        </p:nvSpPr>
        <p:spPr>
          <a:xfrm>
            <a:off x="3224954" y="3520330"/>
            <a:ext cx="3034790" cy="246221"/>
          </a:xfrm>
          <a:prstGeom prst="rect">
            <a:avLst/>
          </a:prstGeom>
          <a:noFill/>
        </p:spPr>
        <p:txBody>
          <a:bodyPr wrap="square" lIns="36000" tIns="0" rIns="36000" bIns="0" rtlCol="0" anchor="ctr" anchorCtr="0">
            <a:spAutoFit/>
          </a:bodyPr>
          <a:lstStyle/>
          <a:p>
            <a:pPr>
              <a:spcBef>
                <a:spcPts val="0"/>
              </a:spcBef>
              <a:buSzPct val="100000"/>
            </a:pPr>
            <a:r>
              <a:rPr kumimoji="1" lang="ja-JP" altLang="en-US" sz="800" dirty="0" smtClean="0">
                <a:latin typeface="+mj-ea"/>
                <a:ea typeface="+mj-ea"/>
              </a:rPr>
              <a:t>　</a:t>
            </a:r>
            <a:r>
              <a:rPr kumimoji="1" lang="en-US" altLang="ja-JP" sz="800" dirty="0" smtClean="0">
                <a:latin typeface="+mj-ea"/>
                <a:ea typeface="+mj-ea"/>
              </a:rPr>
              <a:t>※</a:t>
            </a:r>
            <a:r>
              <a:rPr kumimoji="1" lang="ja-JP" altLang="en-US" sz="800" dirty="0" smtClean="0">
                <a:latin typeface="+mj-ea"/>
                <a:ea typeface="+mj-ea"/>
              </a:rPr>
              <a:t>税収</a:t>
            </a:r>
            <a:r>
              <a:rPr kumimoji="1" lang="en-US" altLang="ja-JP" sz="800" dirty="0" smtClean="0">
                <a:latin typeface="+mj-ea"/>
                <a:ea typeface="+mj-ea"/>
              </a:rPr>
              <a:t>…</a:t>
            </a:r>
            <a:r>
              <a:rPr kumimoji="1" lang="ja-JP" altLang="en-US" sz="800" dirty="0" smtClean="0">
                <a:latin typeface="+mj-ea"/>
                <a:ea typeface="+mj-ea"/>
              </a:rPr>
              <a:t>法人府・市民税、事業所税、固定資産税、都市計画税等</a:t>
            </a:r>
            <a:endParaRPr kumimoji="1" lang="en-US" altLang="ja-JP" sz="800" dirty="0" smtClean="0">
              <a:latin typeface="+mj-ea"/>
              <a:ea typeface="+mj-ea"/>
            </a:endParaRPr>
          </a:p>
          <a:p>
            <a:pPr>
              <a:spcBef>
                <a:spcPts val="0"/>
              </a:spcBef>
              <a:buSzPct val="100000"/>
            </a:pPr>
            <a:r>
              <a:rPr lang="ja-JP" altLang="en-US" sz="800" dirty="0">
                <a:latin typeface="+mj-ea"/>
                <a:ea typeface="+mj-ea"/>
              </a:rPr>
              <a:t>　</a:t>
            </a:r>
            <a:r>
              <a:rPr lang="ja-JP" altLang="en-US" sz="800" dirty="0" smtClean="0">
                <a:latin typeface="+mj-ea"/>
                <a:ea typeface="+mj-ea"/>
              </a:rPr>
              <a:t>　　　　　　</a:t>
            </a:r>
            <a:r>
              <a:rPr kumimoji="1" lang="ja-JP" altLang="en-US" sz="800" dirty="0" smtClean="0">
                <a:latin typeface="+mj-ea"/>
                <a:ea typeface="+mj-ea"/>
              </a:rPr>
              <a:t>の概算</a:t>
            </a:r>
          </a:p>
        </p:txBody>
      </p:sp>
      <p:sp>
        <p:nvSpPr>
          <p:cNvPr id="50" name="テキスト ボックス 49"/>
          <p:cNvSpPr txBox="1"/>
          <p:nvPr/>
        </p:nvSpPr>
        <p:spPr>
          <a:xfrm>
            <a:off x="758761" y="6119849"/>
            <a:ext cx="3416427" cy="234286"/>
          </a:xfrm>
          <a:prstGeom prst="rect">
            <a:avLst/>
          </a:prstGeom>
          <a:noFill/>
        </p:spPr>
        <p:txBody>
          <a:bodyPr wrap="square" lIns="36000" tIns="36000" rIns="36000" bIns="36000" rtlCol="0" anchor="ctr" anchorCtr="0">
            <a:spAutoFit/>
          </a:bodyPr>
          <a:lstStyle/>
          <a:p>
            <a:pPr marL="171450" indent="-171450">
              <a:spcBef>
                <a:spcPts val="0"/>
              </a:spcBef>
              <a:buSzPct val="100000"/>
              <a:buFont typeface="Wingdings" panose="05000000000000000000" pitchFamily="2" charset="2"/>
              <a:buChar char="Ø"/>
            </a:pPr>
            <a:r>
              <a:rPr kumimoji="1" lang="ja-JP" altLang="en-US" sz="1000" u="sng" dirty="0" smtClean="0">
                <a:latin typeface="+mj-ea"/>
                <a:ea typeface="+mj-ea"/>
              </a:rPr>
              <a:t>住民福祉の増進</a:t>
            </a:r>
            <a:r>
              <a:rPr lang="ja-JP" altLang="en-US" sz="1000" u="sng" dirty="0" smtClean="0">
                <a:latin typeface="+mj-ea"/>
                <a:ea typeface="+mj-ea"/>
              </a:rPr>
              <a:t>、持続的な成長</a:t>
            </a:r>
            <a:r>
              <a:rPr kumimoji="1" lang="ja-JP" altLang="en-US" sz="1000" u="sng" dirty="0" smtClean="0">
                <a:latin typeface="+mj-ea"/>
                <a:ea typeface="+mj-ea"/>
              </a:rPr>
              <a:t>に向けて広く活用</a:t>
            </a:r>
          </a:p>
        </p:txBody>
      </p:sp>
      <p:sp>
        <p:nvSpPr>
          <p:cNvPr id="54" name="角丸四角形 53"/>
          <p:cNvSpPr/>
          <p:nvPr/>
        </p:nvSpPr>
        <p:spPr bwMode="gray">
          <a:xfrm>
            <a:off x="2700745" y="8966558"/>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財政への寄与</a:t>
            </a:r>
            <a:endParaRPr kumimoji="1" lang="ja-JP" altLang="en-US" sz="900" dirty="0" smtClean="0"/>
          </a:p>
        </p:txBody>
      </p:sp>
      <p:sp>
        <p:nvSpPr>
          <p:cNvPr id="55" name="角丸四角形 54"/>
          <p:cNvSpPr/>
          <p:nvPr/>
        </p:nvSpPr>
        <p:spPr bwMode="gray">
          <a:xfrm>
            <a:off x="4481335" y="8099545"/>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住民福祉の増進</a:t>
            </a:r>
            <a:endParaRPr kumimoji="1" lang="ja-JP" altLang="en-US" sz="900" dirty="0" smtClean="0"/>
          </a:p>
        </p:txBody>
      </p:sp>
      <p:sp>
        <p:nvSpPr>
          <p:cNvPr id="56" name="右矢印 55"/>
          <p:cNvSpPr/>
          <p:nvPr/>
        </p:nvSpPr>
        <p:spPr>
          <a:xfrm rot="20163028">
            <a:off x="1747222" y="8331123"/>
            <a:ext cx="1440000" cy="216000"/>
          </a:xfrm>
          <a:prstGeom prst="rightArrow">
            <a:avLst>
              <a:gd name="adj1" fmla="val 100000"/>
              <a:gd name="adj2" fmla="val 50000"/>
            </a:avLst>
          </a:prstGeom>
          <a:solidFill>
            <a:srgbClr val="FF66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持続的な成長</a:t>
            </a:r>
            <a:endParaRPr lang="ja-JP" altLang="en-US" sz="1100" dirty="0"/>
          </a:p>
        </p:txBody>
      </p:sp>
      <p:sp>
        <p:nvSpPr>
          <p:cNvPr id="57" name="角丸四角形 56"/>
          <p:cNvSpPr/>
          <p:nvPr/>
        </p:nvSpPr>
        <p:spPr bwMode="gray">
          <a:xfrm>
            <a:off x="3609471" y="8352172"/>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都市魅力の向上</a:t>
            </a:r>
            <a:endParaRPr kumimoji="1" lang="ja-JP" altLang="en-US" sz="900" dirty="0" smtClean="0"/>
          </a:p>
        </p:txBody>
      </p:sp>
      <p:sp>
        <p:nvSpPr>
          <p:cNvPr id="58" name="角丸四角形 57"/>
          <p:cNvSpPr/>
          <p:nvPr/>
        </p:nvSpPr>
        <p:spPr bwMode="gray">
          <a:xfrm>
            <a:off x="3122910" y="8606490"/>
            <a:ext cx="936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臨海</a:t>
            </a:r>
            <a:r>
              <a:rPr lang="ja-JP" altLang="en-US" sz="900" dirty="0"/>
              <a:t>部</a:t>
            </a:r>
            <a:r>
              <a:rPr lang="ja-JP" altLang="en-US" sz="900" dirty="0" smtClean="0"/>
              <a:t>の発展</a:t>
            </a:r>
            <a:endParaRPr kumimoji="1" lang="ja-JP" altLang="en-US" sz="900" dirty="0" smtClean="0"/>
          </a:p>
        </p:txBody>
      </p:sp>
      <p:sp>
        <p:nvSpPr>
          <p:cNvPr id="60" name="角丸四角形 59"/>
          <p:cNvSpPr/>
          <p:nvPr/>
        </p:nvSpPr>
        <p:spPr bwMode="gray">
          <a:xfrm>
            <a:off x="2322558" y="8646022"/>
            <a:ext cx="756000" cy="288638"/>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産業振興・</a:t>
            </a:r>
            <a:endParaRPr lang="en-US" altLang="ja-JP" sz="900" dirty="0" smtClean="0"/>
          </a:p>
          <a:p>
            <a:pPr algn="ctr">
              <a:buFont typeface="Wingdings 2" pitchFamily="18" charset="2"/>
              <a:buNone/>
            </a:pPr>
            <a:r>
              <a:rPr lang="ja-JP" altLang="en-US" sz="900" dirty="0" smtClean="0"/>
              <a:t>産業創出</a:t>
            </a:r>
            <a:endParaRPr kumimoji="1" lang="ja-JP" altLang="en-US" sz="900" dirty="0" smtClean="0"/>
          </a:p>
        </p:txBody>
      </p:sp>
      <p:sp>
        <p:nvSpPr>
          <p:cNvPr id="61" name="角丸四角形 60"/>
          <p:cNvSpPr/>
          <p:nvPr/>
        </p:nvSpPr>
        <p:spPr bwMode="gray">
          <a:xfrm>
            <a:off x="1769586" y="9036445"/>
            <a:ext cx="864000"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雇用の創出</a:t>
            </a:r>
            <a:endParaRPr kumimoji="1" lang="ja-JP" altLang="en-US" sz="900" dirty="0" smtClean="0"/>
          </a:p>
        </p:txBody>
      </p:sp>
      <p:sp>
        <p:nvSpPr>
          <p:cNvPr id="62" name="角丸四角形 61"/>
          <p:cNvSpPr/>
          <p:nvPr/>
        </p:nvSpPr>
        <p:spPr bwMode="gray">
          <a:xfrm>
            <a:off x="3323842" y="8080025"/>
            <a:ext cx="1050783" cy="216000"/>
          </a:xfrm>
          <a:prstGeom prst="roundRect">
            <a:avLst/>
          </a:prstGeom>
          <a:solidFill>
            <a:schemeClr val="bg1"/>
          </a:solidFill>
          <a:ln w="12700" algn="ctr">
            <a:solidFill>
              <a:schemeClr val="tx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t>国際競争力の向上</a:t>
            </a:r>
            <a:endParaRPr kumimoji="1" lang="ja-JP" altLang="en-US" sz="900" dirty="0" smtClean="0"/>
          </a:p>
        </p:txBody>
      </p:sp>
      <p:pic>
        <p:nvPicPr>
          <p:cNvPr id="63" name="jq_thumb_1247702" descr="https://d1f5hsy4d47upe.cloudfront.net/f5/f5b6d78fa2ed46f7ddefd645f587f16b_t.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88" t="7167" r="7916" b="21848"/>
          <a:stretch/>
        </p:blipFill>
        <p:spPr bwMode="auto">
          <a:xfrm>
            <a:off x="4805801" y="8659402"/>
            <a:ext cx="1404492" cy="8744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表 47"/>
          <p:cNvGraphicFramePr>
            <a:graphicFrameLocks noGrp="1"/>
          </p:cNvGraphicFramePr>
          <p:nvPr>
            <p:extLst/>
          </p:nvPr>
        </p:nvGraphicFramePr>
        <p:xfrm>
          <a:off x="1053701" y="2514363"/>
          <a:ext cx="1098234" cy="216000"/>
        </p:xfrm>
        <a:graphic>
          <a:graphicData uri="http://schemas.openxmlformats.org/drawingml/2006/table">
            <a:tbl>
              <a:tblPr firstRow="1" bandRow="1">
                <a:tableStyleId>{2D5ABB26-0587-4C30-8999-92F81FD0307C}</a:tableStyleId>
              </a:tblPr>
              <a:tblGrid>
                <a:gridCol w="1098234">
                  <a:extLst>
                    <a:ext uri="{9D8B030D-6E8A-4147-A177-3AD203B41FA5}">
                      <a16:colId xmlns:a16="http://schemas.microsoft.com/office/drawing/2014/main" val="3695479902"/>
                    </a:ext>
                  </a:extLst>
                </a:gridCol>
              </a:tblGrid>
              <a:tr h="216000">
                <a:tc>
                  <a:txBody>
                    <a:bodyPr/>
                    <a:lstStyle/>
                    <a:p>
                      <a:pPr algn="l"/>
                      <a:r>
                        <a:rPr kumimoji="1" lang="ja-JP" altLang="en-US" sz="1000" u="sng" dirty="0" smtClean="0"/>
                        <a:t>　</a:t>
                      </a:r>
                      <a:r>
                        <a:rPr kumimoji="1" lang="en-US" altLang="ja-JP" sz="1000" u="sng" dirty="0" smtClean="0"/>
                        <a:t>700</a:t>
                      </a:r>
                      <a:r>
                        <a:rPr kumimoji="1" lang="ja-JP" altLang="en-US" sz="1000" u="sng" dirty="0" smtClean="0"/>
                        <a:t>億円／年</a:t>
                      </a:r>
                      <a:endParaRPr kumimoji="1" lang="ja-JP" altLang="en-US" sz="900" b="0" u="sng" dirty="0"/>
                    </a:p>
                  </a:txBody>
                  <a:tcPr marR="108000" marT="0" marB="0" anchor="ctr"/>
                </a:tc>
                <a:extLst>
                  <a:ext uri="{0D108BD9-81ED-4DB2-BD59-A6C34878D82A}">
                    <a16:rowId xmlns:a16="http://schemas.microsoft.com/office/drawing/2014/main" val="2848975083"/>
                  </a:ext>
                </a:extLst>
              </a:tr>
            </a:tbl>
          </a:graphicData>
        </a:graphic>
      </p:graphicFrame>
      <p:sp>
        <p:nvSpPr>
          <p:cNvPr id="5" name="大かっこ 4"/>
          <p:cNvSpPr/>
          <p:nvPr/>
        </p:nvSpPr>
        <p:spPr>
          <a:xfrm>
            <a:off x="2116440" y="2542989"/>
            <a:ext cx="3723358" cy="297395"/>
          </a:xfrm>
          <a:prstGeom prst="bracketPair">
            <a:avLst>
              <a:gd name="adj" fmla="val 10785"/>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r>
              <a:rPr lang="ja-JP" altLang="en-US" sz="900" dirty="0" smtClean="0"/>
              <a:t>うち納付金収入 ： </a:t>
            </a:r>
            <a:r>
              <a:rPr lang="en-US" altLang="ja-JP" sz="900" dirty="0" smtClean="0"/>
              <a:t>570</a:t>
            </a:r>
            <a:r>
              <a:rPr lang="ja-JP" altLang="en-US" sz="900" dirty="0" smtClean="0"/>
              <a:t>億円／</a:t>
            </a:r>
            <a:r>
              <a:rPr lang="ja-JP" altLang="en-US" sz="900" dirty="0"/>
              <a:t>年</a:t>
            </a:r>
            <a:r>
              <a:rPr lang="ja-JP" altLang="en-US" sz="800" dirty="0"/>
              <a:t>（</a:t>
            </a:r>
            <a:r>
              <a:rPr lang="ja-JP" altLang="en-US" sz="800" dirty="0" smtClean="0"/>
              <a:t>ＧＧＲ</a:t>
            </a:r>
            <a:r>
              <a:rPr lang="en-US" altLang="ja-JP" sz="800" dirty="0" smtClean="0"/>
              <a:t>〔</a:t>
            </a:r>
            <a:r>
              <a:rPr lang="ja-JP" altLang="en-US" sz="800" dirty="0" smtClean="0"/>
              <a:t>カジノ行為粗収益</a:t>
            </a:r>
            <a:r>
              <a:rPr lang="en-US" altLang="ja-JP" sz="800" dirty="0" smtClean="0"/>
              <a:t>〕</a:t>
            </a:r>
            <a:r>
              <a:rPr lang="ja-JP" altLang="en-US" sz="800" dirty="0" smtClean="0"/>
              <a:t>の</a:t>
            </a:r>
            <a:r>
              <a:rPr lang="en-US" altLang="ja-JP" sz="800" dirty="0"/>
              <a:t>15</a:t>
            </a:r>
            <a:r>
              <a:rPr lang="ja-JP" altLang="en-US" sz="800" dirty="0" smtClean="0"/>
              <a:t>％）</a:t>
            </a:r>
            <a:endParaRPr lang="ja-JP" altLang="en-US" sz="800" dirty="0"/>
          </a:p>
          <a:p>
            <a:r>
              <a:rPr kumimoji="1" lang="ja-JP" altLang="en-US" sz="900" dirty="0"/>
              <a:t>　</a:t>
            </a:r>
            <a:r>
              <a:rPr kumimoji="1" lang="ja-JP" altLang="en-US" sz="900" dirty="0" smtClean="0"/>
              <a:t>　 入場料収入 ： </a:t>
            </a:r>
            <a:r>
              <a:rPr kumimoji="1" lang="en-US" altLang="ja-JP" sz="900" dirty="0" smtClean="0"/>
              <a:t>130</a:t>
            </a:r>
            <a:r>
              <a:rPr kumimoji="1" lang="ja-JP" altLang="en-US" sz="900" dirty="0" smtClean="0"/>
              <a:t>億円／年</a:t>
            </a:r>
            <a:r>
              <a:rPr kumimoji="1" lang="ja-JP" altLang="en-US" sz="800" dirty="0" smtClean="0"/>
              <a:t>（</a:t>
            </a:r>
            <a:r>
              <a:rPr lang="ja-JP" altLang="en-US" sz="800" dirty="0" smtClean="0">
                <a:latin typeface="+mj-ea"/>
              </a:rPr>
              <a:t>日本人</a:t>
            </a:r>
            <a:r>
              <a:rPr lang="ja-JP" altLang="en-US" sz="800" dirty="0">
                <a:latin typeface="+mj-ea"/>
              </a:rPr>
              <a:t>等に</a:t>
            </a:r>
            <a:r>
              <a:rPr lang="en-US" altLang="ja-JP" sz="800" dirty="0">
                <a:latin typeface="+mj-ea"/>
              </a:rPr>
              <a:t>3,000</a:t>
            </a:r>
            <a:r>
              <a:rPr lang="ja-JP" altLang="en-US" sz="800" dirty="0">
                <a:latin typeface="+mj-ea"/>
              </a:rPr>
              <a:t>円</a:t>
            </a:r>
            <a:r>
              <a:rPr lang="en-US" altLang="ja-JP" sz="800" dirty="0">
                <a:latin typeface="+mj-ea"/>
              </a:rPr>
              <a:t>/</a:t>
            </a:r>
            <a:r>
              <a:rPr lang="ja-JP" altLang="en-US" sz="800" dirty="0" smtClean="0">
                <a:latin typeface="+mj-ea"/>
              </a:rPr>
              <a:t>回</a:t>
            </a:r>
            <a:r>
              <a:rPr lang="en-US" altLang="ja-JP" sz="800" dirty="0" smtClean="0">
                <a:latin typeface="+mj-ea"/>
              </a:rPr>
              <a:t>〔24</a:t>
            </a:r>
            <a:r>
              <a:rPr lang="ja-JP" altLang="en-US" sz="800" dirty="0">
                <a:latin typeface="+mj-ea"/>
              </a:rPr>
              <a:t>時間</a:t>
            </a:r>
            <a:r>
              <a:rPr lang="ja-JP" altLang="en-US" sz="800" dirty="0" smtClean="0">
                <a:latin typeface="+mj-ea"/>
              </a:rPr>
              <a:t>単位</a:t>
            </a:r>
            <a:r>
              <a:rPr lang="en-US" altLang="ja-JP" sz="800" dirty="0" smtClean="0">
                <a:latin typeface="+mj-ea"/>
              </a:rPr>
              <a:t>〕</a:t>
            </a:r>
            <a:r>
              <a:rPr lang="ja-JP" altLang="en-US" sz="800" dirty="0" smtClean="0">
                <a:latin typeface="+mj-ea"/>
              </a:rPr>
              <a:t>を賦課）</a:t>
            </a:r>
            <a:endParaRPr kumimoji="1" lang="ja-JP" altLang="en-US" sz="800" dirty="0"/>
          </a:p>
        </p:txBody>
      </p:sp>
      <p:sp>
        <p:nvSpPr>
          <p:cNvPr id="64" name="正方形/長方形 63"/>
          <p:cNvSpPr/>
          <p:nvPr/>
        </p:nvSpPr>
        <p:spPr bwMode="gray">
          <a:xfrm>
            <a:off x="971550" y="2447956"/>
            <a:ext cx="5124450" cy="771494"/>
          </a:xfrm>
          <a:prstGeom prst="rect">
            <a:avLst/>
          </a:prstGeom>
          <a:noFill/>
          <a:ln w="12700" algn="ctr">
            <a:solidFill>
              <a:srgbClr val="BBBCBC"/>
            </a:solidFill>
            <a:prstDash val="sysDash"/>
            <a:miter lim="800000"/>
            <a:headEnd/>
            <a:tailEnd/>
          </a:ln>
        </p:spPr>
        <p:txBody>
          <a:bodyPr rot="0" spcFirstLastPara="0" vertOverflow="overflow" horzOverflow="overflow" vert="horz" wrap="square" lIns="108000" tIns="108000" rIns="36000" bIns="36000" numCol="1" spcCol="0" rtlCol="0" fromWordArt="0" anchor="t" anchorCtr="0" forceAA="0" compatLnSpc="1">
            <a:prstTxWarp prst="textNoShape">
              <a:avLst/>
            </a:prstTxWarp>
            <a:noAutofit/>
          </a:bodyPr>
          <a:lstStyle/>
          <a:p>
            <a:pPr>
              <a:spcAft>
                <a:spcPts val="300"/>
              </a:spcAft>
              <a:buFont typeface="Wingdings 2" pitchFamily="18" charset="2"/>
              <a:buNone/>
            </a:pPr>
            <a:endParaRPr kumimoji="1" lang="en-US" altLang="ja-JP" sz="1000" dirty="0"/>
          </a:p>
        </p:txBody>
      </p:sp>
      <p:sp>
        <p:nvSpPr>
          <p:cNvPr id="36" name="正方形/長方形 35"/>
          <p:cNvSpPr/>
          <p:nvPr/>
        </p:nvSpPr>
        <p:spPr>
          <a:xfrm>
            <a:off x="5988618" y="9500222"/>
            <a:ext cx="287258" cy="184666"/>
          </a:xfrm>
          <a:prstGeom prst="rect">
            <a:avLst/>
          </a:prstGeom>
        </p:spPr>
        <p:txBody>
          <a:bodyPr wrap="none">
            <a:spAutoFit/>
          </a:bodyPr>
          <a:lstStyle/>
          <a:p>
            <a:r>
              <a:rPr lang="en-US" altLang="ja-JP" sz="900" b="1"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rPr>
              <a:t>93</a:t>
            </a:r>
            <a:endParaRPr lang="ja-JP" altLang="en-US" sz="900" b="1" baseline="30000" dirty="0">
              <a:solidFill>
                <a:srgbClr val="012169"/>
              </a:solidFill>
              <a:effectLst>
                <a:glow>
                  <a:prstClr val="white"/>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5484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smtClean="0"/>
              <a:t>５．地域</a:t>
            </a:r>
            <a:r>
              <a:rPr lang="ja-JP" altLang="en-US" dirty="0"/>
              <a:t>の合意</a:t>
            </a:r>
            <a:r>
              <a:rPr lang="ja-JP" altLang="en-US" dirty="0" smtClean="0"/>
              <a:t>形成に向けた理解</a:t>
            </a:r>
            <a:r>
              <a:rPr lang="ja-JP" altLang="en-US" dirty="0"/>
              <a:t>促進</a:t>
            </a:r>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62</a:t>
            </a:fld>
            <a:endParaRPr lang="ja-JP" altLang="en-US" dirty="0"/>
          </a:p>
        </p:txBody>
      </p:sp>
    </p:spTree>
    <p:extLst>
      <p:ext uri="{BB962C8B-B14F-4D97-AF65-F5344CB8AC3E}">
        <p14:creationId xmlns:p14="http://schemas.microsoft.com/office/powerpoint/2010/main" val="4058357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63</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５－１．基本的</a:t>
            </a:r>
            <a:r>
              <a:rPr lang="ja-JP" altLang="en-US" dirty="0"/>
              <a:t>な</a:t>
            </a:r>
            <a:r>
              <a:rPr lang="ja-JP" altLang="en-US" dirty="0" smtClean="0"/>
              <a:t>考え方</a:t>
            </a:r>
            <a:endParaRPr lang="ja-JP" altLang="en-US" dirty="0"/>
          </a:p>
        </p:txBody>
      </p:sp>
      <p:sp>
        <p:nvSpPr>
          <p:cNvPr id="2" name="タイトル 1"/>
          <p:cNvSpPr>
            <a:spLocks noGrp="1"/>
          </p:cNvSpPr>
          <p:nvPr>
            <p:ph type="title"/>
          </p:nvPr>
        </p:nvSpPr>
        <p:spPr/>
        <p:txBody>
          <a:bodyPr>
            <a:noAutofit/>
          </a:bodyPr>
          <a:lstStyle/>
          <a:p>
            <a:r>
              <a:rPr lang="ja-JP" altLang="en-US" sz="1800" dirty="0"/>
              <a:t>５．地域の合意</a:t>
            </a:r>
            <a:r>
              <a:rPr lang="ja-JP" altLang="en-US" sz="1800" dirty="0" smtClean="0"/>
              <a:t>形成に向けた理解促進</a:t>
            </a:r>
            <a:endParaRPr kumimoji="1" lang="ja-JP" altLang="en-US" sz="1800" dirty="0"/>
          </a:p>
        </p:txBody>
      </p:sp>
      <p:sp>
        <p:nvSpPr>
          <p:cNvPr id="14" name="正方形/長方形 13"/>
          <p:cNvSpPr/>
          <p:nvPr/>
        </p:nvSpPr>
        <p:spPr>
          <a:xfrm>
            <a:off x="344425" y="1713615"/>
            <a:ext cx="6169151" cy="256120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整備法においては、地方公共団体が区域整備計画を策定しようとするときは、公聴会を開催する等住民の意見を反映させるために必要な措置を講じることや、区域整備計画の認定申請にあたっては議会の議決</a:t>
            </a:r>
            <a:r>
              <a:rPr lang="ja-JP" altLang="en-US" sz="1000" dirty="0" smtClean="0">
                <a:solidFill>
                  <a:prstClr val="black"/>
                </a:solidFill>
              </a:rPr>
              <a:t>を　経る</a:t>
            </a:r>
            <a:r>
              <a:rPr lang="ja-JP" altLang="en-US" sz="1000" dirty="0">
                <a:solidFill>
                  <a:prstClr val="black"/>
                </a:solidFill>
              </a:rPr>
              <a:t>ことが定められている。また、ＩＲ整備法の附帯決議では、「区域整備計画を申請する都道府県等は、</a:t>
            </a:r>
            <a:r>
              <a:rPr lang="ja-JP" altLang="en-US" sz="1000" dirty="0" smtClean="0">
                <a:solidFill>
                  <a:prstClr val="black"/>
                </a:solidFill>
              </a:rPr>
              <a:t>同　計画</a:t>
            </a:r>
            <a:r>
              <a:rPr lang="ja-JP" altLang="en-US" sz="1000" dirty="0">
                <a:solidFill>
                  <a:prstClr val="black"/>
                </a:solidFill>
              </a:rPr>
              <a:t>の作成等において、公聴会等の開催や情報開示を通じ、住民の合意形成に努める</a:t>
            </a:r>
            <a:r>
              <a:rPr lang="ja-JP" altLang="en-US" sz="1000" dirty="0" smtClean="0">
                <a:solidFill>
                  <a:prstClr val="black"/>
                </a:solidFill>
              </a:rPr>
              <a:t>こと」</a:t>
            </a:r>
            <a:r>
              <a:rPr lang="ja-JP" altLang="en-US" sz="1000" dirty="0">
                <a:solidFill>
                  <a:prstClr val="black"/>
                </a:solidFill>
              </a:rPr>
              <a:t>とされている。</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誘致をめざす大阪府・大阪市として</a:t>
            </a:r>
            <a:r>
              <a:rPr lang="ja-JP" altLang="en-US" sz="1000" dirty="0" smtClean="0">
                <a:solidFill>
                  <a:prstClr val="black"/>
                </a:solidFill>
              </a:rPr>
              <a:t>、ＩＲ事業者の公募手続きの実施、区域</a:t>
            </a:r>
            <a:r>
              <a:rPr lang="ja-JP" altLang="en-US" sz="1000" dirty="0">
                <a:solidFill>
                  <a:prstClr val="black"/>
                </a:solidFill>
              </a:rPr>
              <a:t>整備計画の申請に向け</a:t>
            </a:r>
            <a:r>
              <a:rPr lang="ja-JP" altLang="en-US" sz="1000" dirty="0" smtClean="0">
                <a:solidFill>
                  <a:prstClr val="black"/>
                </a:solidFill>
              </a:rPr>
              <a:t>、</a:t>
            </a:r>
            <a:r>
              <a:rPr lang="ja-JP" altLang="en-US" sz="1000" dirty="0">
                <a:solidFill>
                  <a:prstClr val="black"/>
                </a:solidFill>
              </a:rPr>
              <a:t>地域</a:t>
            </a:r>
            <a:r>
              <a:rPr lang="ja-JP" altLang="en-US" sz="1000" dirty="0" smtClean="0">
                <a:solidFill>
                  <a:prstClr val="black"/>
                </a:solidFill>
              </a:rPr>
              <a:t>の　合意</a:t>
            </a:r>
            <a:r>
              <a:rPr lang="ja-JP" altLang="en-US" sz="1000" dirty="0">
                <a:solidFill>
                  <a:prstClr val="black"/>
                </a:solidFill>
              </a:rPr>
              <a:t>形成</a:t>
            </a:r>
            <a:r>
              <a:rPr lang="ja-JP" altLang="en-US" sz="1000" dirty="0" smtClean="0">
                <a:solidFill>
                  <a:prstClr val="black"/>
                </a:solidFill>
              </a:rPr>
              <a:t>が</a:t>
            </a:r>
            <a:r>
              <a:rPr lang="ja-JP" altLang="en-US" sz="1000" dirty="0">
                <a:solidFill>
                  <a:prstClr val="black"/>
                </a:solidFill>
              </a:rPr>
              <a:t>円滑</a:t>
            </a:r>
            <a:r>
              <a:rPr lang="ja-JP" altLang="en-US" sz="1000" dirty="0" smtClean="0">
                <a:solidFill>
                  <a:prstClr val="black"/>
                </a:solidFill>
              </a:rPr>
              <a:t>に</a:t>
            </a:r>
            <a:r>
              <a:rPr lang="ja-JP" altLang="en-US" sz="1000" dirty="0">
                <a:solidFill>
                  <a:prstClr val="black"/>
                </a:solidFill>
              </a:rPr>
              <a:t>進むよう</a:t>
            </a:r>
            <a:r>
              <a:rPr lang="ja-JP" altLang="en-US" sz="1000" dirty="0" smtClean="0">
                <a:solidFill>
                  <a:prstClr val="black"/>
                </a:solidFill>
              </a:rPr>
              <a:t>、取り組む必要がある</a:t>
            </a:r>
            <a:r>
              <a:rPr lang="ja-JP" altLang="en-US" sz="1000" dirty="0">
                <a:solidFill>
                  <a:prstClr val="black"/>
                </a:solidFill>
              </a:rPr>
              <a:t>。</a:t>
            </a:r>
          </a:p>
          <a:p>
            <a:pPr marL="171450" indent="-171450" algn="just">
              <a:lnSpc>
                <a:spcPts val="1500"/>
              </a:lnSpc>
              <a:buFont typeface="Wingdings" panose="05000000000000000000" pitchFamily="2" charset="2"/>
              <a:buChar char="n"/>
            </a:pPr>
            <a:endParaRPr lang="ja-JP" altLang="en-US" sz="1000" dirty="0">
              <a:solidFill>
                <a:prstClr val="black"/>
              </a:solidFill>
            </a:endParaRPr>
          </a:p>
          <a:p>
            <a:pPr marL="171450" indent="-171450" algn="just">
              <a:lnSpc>
                <a:spcPts val="1500"/>
              </a:lnSpc>
              <a:buFont typeface="Wingdings" panose="05000000000000000000" pitchFamily="2" charset="2"/>
              <a:buChar char="n"/>
            </a:pPr>
            <a:r>
              <a:rPr lang="ja-JP" altLang="en-US" sz="1000" dirty="0" smtClean="0">
                <a:solidFill>
                  <a:prstClr val="black"/>
                </a:solidFill>
              </a:rPr>
              <a:t>ＩＲ</a:t>
            </a:r>
            <a:r>
              <a:rPr lang="ja-JP" altLang="en-US" sz="1000" dirty="0">
                <a:solidFill>
                  <a:prstClr val="black"/>
                </a:solidFill>
              </a:rPr>
              <a:t>が</a:t>
            </a:r>
            <a:r>
              <a:rPr lang="ja-JP" altLang="en-US" sz="1000" dirty="0" smtClean="0">
                <a:solidFill>
                  <a:prstClr val="black"/>
                </a:solidFill>
              </a:rPr>
              <a:t>もたらす経済波及効果や地域への公益還元等のプラス</a:t>
            </a:r>
            <a:r>
              <a:rPr lang="ja-JP" altLang="en-US" sz="1000" dirty="0">
                <a:solidFill>
                  <a:prstClr val="black"/>
                </a:solidFill>
              </a:rPr>
              <a:t>の</a:t>
            </a:r>
            <a:r>
              <a:rPr lang="ja-JP" altLang="en-US" sz="1000" dirty="0" smtClean="0">
                <a:solidFill>
                  <a:prstClr val="black"/>
                </a:solidFill>
              </a:rPr>
              <a:t>効果を発信するとともに、懸念される事項の　最小化</a:t>
            </a:r>
            <a:r>
              <a:rPr lang="ja-JP" altLang="en-US" sz="1000" dirty="0">
                <a:solidFill>
                  <a:prstClr val="black"/>
                </a:solidFill>
              </a:rPr>
              <a:t>に向けた</a:t>
            </a:r>
            <a:r>
              <a:rPr lang="ja-JP" altLang="en-US" sz="1000" dirty="0" smtClean="0">
                <a:solidFill>
                  <a:prstClr val="black"/>
                </a:solidFill>
              </a:rPr>
              <a:t>取組みを伝え、府</a:t>
            </a:r>
            <a:r>
              <a:rPr lang="ja-JP" altLang="en-US" sz="1000" dirty="0">
                <a:solidFill>
                  <a:prstClr val="black"/>
                </a:solidFill>
              </a:rPr>
              <a:t>市のめざすＩＲに</a:t>
            </a:r>
            <a:r>
              <a:rPr lang="ja-JP" altLang="en-US" sz="1000" dirty="0" smtClean="0">
                <a:solidFill>
                  <a:prstClr val="black"/>
                </a:solidFill>
              </a:rPr>
              <a:t>ついての地域の理解</a:t>
            </a:r>
            <a:r>
              <a:rPr lang="ja-JP" altLang="en-US" sz="1000" dirty="0">
                <a:solidFill>
                  <a:prstClr val="black"/>
                </a:solidFill>
              </a:rPr>
              <a:t>を促進するため</a:t>
            </a:r>
            <a:r>
              <a:rPr lang="ja-JP" altLang="en-US" sz="1000" dirty="0" smtClean="0">
                <a:solidFill>
                  <a:prstClr val="black"/>
                </a:solidFill>
              </a:rPr>
              <a:t>、情報</a:t>
            </a:r>
            <a:r>
              <a:rPr lang="ja-JP" altLang="en-US" sz="1000" dirty="0">
                <a:solidFill>
                  <a:prstClr val="black"/>
                </a:solidFill>
              </a:rPr>
              <a:t>発信や</a:t>
            </a:r>
            <a:r>
              <a:rPr lang="ja-JP" altLang="en-US" sz="1000" dirty="0" smtClean="0">
                <a:solidFill>
                  <a:prstClr val="black"/>
                </a:solidFill>
              </a:rPr>
              <a:t>意見　　聴取の機会を設ける</a:t>
            </a:r>
            <a:r>
              <a:rPr lang="ja-JP" altLang="en-US" sz="1000" dirty="0">
                <a:solidFill>
                  <a:prstClr val="black"/>
                </a:solidFill>
              </a:rPr>
              <a:t>。</a:t>
            </a:r>
          </a:p>
        </p:txBody>
      </p:sp>
      <p:sp>
        <p:nvSpPr>
          <p:cNvPr id="11" name="フローチャート: 組合せ 10"/>
          <p:cNvSpPr/>
          <p:nvPr/>
        </p:nvSpPr>
        <p:spPr bwMode="gray">
          <a:xfrm>
            <a:off x="2078860" y="4538638"/>
            <a:ext cx="2700280" cy="330796"/>
          </a:xfrm>
          <a:prstGeom prst="flowChartMerge">
            <a:avLst/>
          </a:prstGeom>
          <a:solidFill>
            <a:schemeClr val="accent4"/>
          </a:solidFill>
          <a:ln w="12700" algn="ctr">
            <a:solidFill>
              <a:schemeClr val="accent4"/>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10" name="正方形/長方形 9"/>
          <p:cNvSpPr/>
          <p:nvPr/>
        </p:nvSpPr>
        <p:spPr bwMode="gray">
          <a:xfrm>
            <a:off x="320352" y="6203744"/>
            <a:ext cx="6202368" cy="2267156"/>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300"/>
              </a:spcBef>
              <a:buFont typeface="Wingdings" panose="05000000000000000000" pitchFamily="2" charset="2"/>
              <a:buChar char="n"/>
            </a:pPr>
            <a:r>
              <a:rPr lang="ja-JP" altLang="en-US" sz="1100" b="1" dirty="0">
                <a:solidFill>
                  <a:prstClr val="black"/>
                </a:solidFill>
                <a:cs typeface="Meiryo UI" pitchFamily="50" charset="-128"/>
              </a:rPr>
              <a:t>取組み</a:t>
            </a:r>
            <a:r>
              <a:rPr lang="ja-JP" altLang="en-US" sz="1100" b="1" dirty="0" smtClean="0">
                <a:solidFill>
                  <a:prstClr val="black"/>
                </a:solidFill>
                <a:cs typeface="Meiryo UI" pitchFamily="50" charset="-128"/>
              </a:rPr>
              <a:t>方針</a:t>
            </a:r>
            <a:endParaRPr lang="en-US" altLang="ja-JP" sz="11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ＩＲ整備法に定められたプロセスに応じ、丁寧な情報発信と円滑な地域の合意形成に向けた取組みを行う。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一般的</a:t>
            </a:r>
            <a:r>
              <a:rPr lang="ja-JP" altLang="en-US" sz="1000" dirty="0">
                <a:solidFill>
                  <a:prstClr val="black"/>
                </a:solidFill>
              </a:rPr>
              <a:t>に府民・市民全体を対象とすることはもとより、地元企業や次代の担い手</a:t>
            </a:r>
            <a:r>
              <a:rPr lang="ja-JP" altLang="en-US" sz="1000" dirty="0" smtClean="0">
                <a:solidFill>
                  <a:prstClr val="black"/>
                </a:solidFill>
              </a:rPr>
              <a:t>たる</a:t>
            </a:r>
            <a:r>
              <a:rPr lang="ja-JP" altLang="en-US" sz="1000" dirty="0">
                <a:solidFill>
                  <a:prstClr val="black"/>
                </a:solidFill>
              </a:rPr>
              <a:t>大学生</a:t>
            </a:r>
            <a:r>
              <a:rPr lang="ja-JP" altLang="en-US" sz="1000" dirty="0" smtClean="0">
                <a:solidFill>
                  <a:prstClr val="black"/>
                </a:solidFill>
              </a:rPr>
              <a:t>など、対象を　明確</a:t>
            </a:r>
            <a:r>
              <a:rPr lang="ja-JP" altLang="en-US" sz="1000" dirty="0">
                <a:solidFill>
                  <a:prstClr val="black"/>
                </a:solidFill>
              </a:rPr>
              <a:t>にし、各々の属性の興味、関心に応じた情報</a:t>
            </a:r>
            <a:r>
              <a:rPr lang="ja-JP" altLang="en-US" sz="1000" dirty="0" smtClean="0">
                <a:solidFill>
                  <a:prstClr val="black"/>
                </a:solidFill>
              </a:rPr>
              <a:t>発信を行う。</a:t>
            </a:r>
            <a:endParaRPr lang="en-US" altLang="ja-JP" sz="1000" dirty="0" smtClean="0">
              <a:solidFill>
                <a:prstClr val="black"/>
              </a:solidFill>
            </a:endParaRPr>
          </a:p>
          <a:p>
            <a:pPr marL="361950" indent="-171450" algn="just">
              <a:spcBef>
                <a:spcPts val="300"/>
              </a:spcBef>
              <a:buFont typeface="Wingdings" panose="05000000000000000000" pitchFamily="2" charset="2"/>
              <a:buChar char="Ø"/>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a:solidFill>
                  <a:prstClr val="black"/>
                </a:solidFill>
              </a:rPr>
              <a:t>ＩＲに関する基本的な事項や、誘致の</a:t>
            </a:r>
            <a:r>
              <a:rPr lang="ja-JP" altLang="en-US" sz="1000" dirty="0" smtClean="0">
                <a:solidFill>
                  <a:prstClr val="black"/>
                </a:solidFill>
              </a:rPr>
              <a:t>必要性について十分</a:t>
            </a:r>
            <a:r>
              <a:rPr lang="ja-JP" altLang="en-US" sz="1000" dirty="0">
                <a:solidFill>
                  <a:prstClr val="black"/>
                </a:solidFill>
              </a:rPr>
              <a:t>周知</a:t>
            </a:r>
            <a:r>
              <a:rPr lang="ja-JP" altLang="en-US" sz="1000" dirty="0" smtClean="0">
                <a:solidFill>
                  <a:prstClr val="black"/>
                </a:solidFill>
              </a:rPr>
              <a:t>を行ったうえで、</a:t>
            </a:r>
            <a:r>
              <a:rPr lang="ja-JP" altLang="en-US" sz="1000" dirty="0">
                <a:solidFill>
                  <a:prstClr val="black"/>
                </a:solidFill>
              </a:rPr>
              <a:t>大阪府・大阪市がめざす</a:t>
            </a:r>
            <a:r>
              <a:rPr lang="ja-JP" altLang="en-US" sz="1000" dirty="0" smtClean="0">
                <a:solidFill>
                  <a:prstClr val="black"/>
                </a:solidFill>
              </a:rPr>
              <a:t>ＩＲ像</a:t>
            </a:r>
            <a:r>
              <a:rPr lang="ja-JP" altLang="en-US" sz="1000" dirty="0">
                <a:solidFill>
                  <a:prstClr val="black"/>
                </a:solidFill>
              </a:rPr>
              <a:t>や区域整備計画</a:t>
            </a:r>
            <a:r>
              <a:rPr lang="ja-JP" altLang="en-US" sz="1000" dirty="0" smtClean="0">
                <a:solidFill>
                  <a:prstClr val="black"/>
                </a:solidFill>
              </a:rPr>
              <a:t>の</a:t>
            </a:r>
            <a:r>
              <a:rPr lang="ja-JP" altLang="en-US" sz="1000" dirty="0">
                <a:solidFill>
                  <a:prstClr val="black"/>
                </a:solidFill>
              </a:rPr>
              <a:t>内容</a:t>
            </a:r>
            <a:r>
              <a:rPr lang="ja-JP" altLang="en-US" sz="1000" dirty="0" smtClean="0">
                <a:solidFill>
                  <a:prstClr val="black"/>
                </a:solidFill>
              </a:rPr>
              <a:t>、</a:t>
            </a:r>
            <a:r>
              <a:rPr lang="ja-JP" altLang="en-US" sz="1000" dirty="0">
                <a:solidFill>
                  <a:prstClr val="black"/>
                </a:solidFill>
              </a:rPr>
              <a:t>特に、府民・市民が懸念する依存症</a:t>
            </a:r>
            <a:r>
              <a:rPr lang="ja-JP" altLang="en-US" sz="1000" dirty="0" smtClean="0">
                <a:solidFill>
                  <a:prstClr val="black"/>
                </a:solidFill>
              </a:rPr>
              <a:t>や治安・地域</a:t>
            </a:r>
            <a:r>
              <a:rPr lang="ja-JP" altLang="en-US" sz="1000" dirty="0">
                <a:solidFill>
                  <a:prstClr val="black"/>
                </a:solidFill>
              </a:rPr>
              <a:t>風俗環境への対応</a:t>
            </a:r>
            <a:r>
              <a:rPr lang="ja-JP" altLang="en-US" sz="1000" dirty="0" smtClean="0">
                <a:solidFill>
                  <a:prstClr val="black"/>
                </a:solidFill>
              </a:rPr>
              <a:t>について</a:t>
            </a:r>
            <a:r>
              <a:rPr lang="ja-JP" altLang="en-US" sz="1000" dirty="0">
                <a:solidFill>
                  <a:prstClr val="black"/>
                </a:solidFill>
              </a:rPr>
              <a:t>は、より丁寧</a:t>
            </a:r>
            <a:r>
              <a:rPr lang="ja-JP" altLang="en-US" sz="1000" dirty="0" smtClean="0">
                <a:solidFill>
                  <a:prstClr val="black"/>
                </a:solidFill>
              </a:rPr>
              <a:t>に説明</a:t>
            </a:r>
            <a:r>
              <a:rPr lang="ja-JP" altLang="en-US" sz="1000" dirty="0">
                <a:solidFill>
                  <a:prstClr val="black"/>
                </a:solidFill>
              </a:rPr>
              <a:t>等を行う</a:t>
            </a:r>
            <a:r>
              <a:rPr lang="ja-JP" altLang="en-US" sz="1000" dirty="0" smtClean="0">
                <a:solidFill>
                  <a:prstClr val="black"/>
                </a:solidFill>
              </a:rPr>
              <a:t>。</a:t>
            </a:r>
            <a:endParaRPr lang="en-US" altLang="ja-JP" sz="1000" dirty="0" smtClean="0">
              <a:solidFill>
                <a:prstClr val="black"/>
              </a:solidFill>
            </a:endParaRPr>
          </a:p>
          <a:p>
            <a:pPr marL="190500" algn="just">
              <a:spcBef>
                <a:spcPts val="300"/>
              </a:spcBef>
            </a:pPr>
            <a:endParaRPr lang="ja-JP" altLang="en-US" sz="1000" dirty="0">
              <a:solidFill>
                <a:prstClr val="black"/>
              </a:solidFill>
            </a:endParaRPr>
          </a:p>
          <a:p>
            <a:pPr marL="361950" indent="-171450" algn="just">
              <a:spcBef>
                <a:spcPts val="300"/>
              </a:spcBef>
              <a:buFont typeface="Wingdings" panose="05000000000000000000" pitchFamily="2" charset="2"/>
              <a:buChar char="Ø"/>
            </a:pPr>
            <a:r>
              <a:rPr lang="ja-JP" altLang="en-US" sz="1000" dirty="0" smtClean="0">
                <a:solidFill>
                  <a:prstClr val="black"/>
                </a:solidFill>
              </a:rPr>
              <a:t>ステージに応じた適切なタイミングで、多様</a:t>
            </a:r>
            <a:r>
              <a:rPr lang="ja-JP" altLang="en-US" sz="1000" dirty="0">
                <a:solidFill>
                  <a:prstClr val="black"/>
                </a:solidFill>
              </a:rPr>
              <a:t>な広報ツールを活用した情報発信を</a:t>
            </a:r>
            <a:r>
              <a:rPr lang="ja-JP" altLang="en-US" sz="1000" dirty="0" smtClean="0">
                <a:solidFill>
                  <a:prstClr val="black"/>
                </a:solidFill>
              </a:rPr>
              <a:t>行い、継続的な理解の促進を図る。</a:t>
            </a:r>
            <a:endParaRPr lang="ja-JP" altLang="en-US" sz="1000" dirty="0">
              <a:solidFill>
                <a:prstClr val="black"/>
              </a:solidFill>
            </a:endParaRPr>
          </a:p>
        </p:txBody>
      </p:sp>
      <p:sp>
        <p:nvSpPr>
          <p:cNvPr id="12" name="テキスト ボックス 11"/>
          <p:cNvSpPr txBox="1"/>
          <p:nvPr/>
        </p:nvSpPr>
        <p:spPr>
          <a:xfrm>
            <a:off x="311209" y="5032290"/>
            <a:ext cx="6202367" cy="648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r>
              <a:rPr lang="ja-JP" altLang="en-US" sz="1400" dirty="0"/>
              <a:t>ＩＲの誘致にあたっては、地域の合意形成が極めて重要であることから、</a:t>
            </a:r>
            <a:endParaRPr lang="en-US" altLang="ja-JP" sz="1400" dirty="0"/>
          </a:p>
          <a:p>
            <a:r>
              <a:rPr lang="ja-JP" altLang="en-US" sz="1400" dirty="0"/>
              <a:t>大阪府・大阪市の考えるＩＲについての正しい情報発信に努め、理解促進を図る</a:t>
            </a:r>
            <a:endParaRPr lang="en-US" altLang="ja-JP" sz="1400" dirty="0"/>
          </a:p>
        </p:txBody>
      </p:sp>
    </p:spTree>
    <p:extLst>
      <p:ext uri="{BB962C8B-B14F-4D97-AF65-F5344CB8AC3E}">
        <p14:creationId xmlns:p14="http://schemas.microsoft.com/office/powerpoint/2010/main" val="1399048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gray">
          <a:xfrm>
            <a:off x="320352" y="2652674"/>
            <a:ext cx="6202368" cy="6869278"/>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300"/>
              </a:spcBef>
            </a:pPr>
            <a:endParaRPr lang="en-US" altLang="ja-JP" sz="1100" dirty="0">
              <a:solidFill>
                <a:prstClr val="black"/>
              </a:solidFill>
            </a:endParaRPr>
          </a:p>
        </p:txBody>
      </p:sp>
      <p:sp>
        <p:nvSpPr>
          <p:cNvPr id="8" name="スライド番号プレースホルダー 7"/>
          <p:cNvSpPr>
            <a:spLocks noGrp="1"/>
          </p:cNvSpPr>
          <p:nvPr>
            <p:ph type="sldNum" sz="quarter" idx="10"/>
          </p:nvPr>
        </p:nvSpPr>
        <p:spPr/>
        <p:txBody>
          <a:bodyPr/>
          <a:lstStyle/>
          <a:p>
            <a:fld id="{2F5FFCC2-724E-4DD4-AEC6-56C0720B265A}" type="slidenum">
              <a:rPr lang="ja-JP" altLang="en-US" smtClean="0">
                <a:solidFill>
                  <a:prstClr val="black"/>
                </a:solidFill>
              </a:rPr>
              <a:pPr/>
              <a:t>64</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normAutofit/>
          </a:bodyPr>
          <a:lstStyle/>
          <a:p>
            <a:r>
              <a:rPr kumimoji="1" lang="en-US" altLang="ja-JP" sz="1600" dirty="0" smtClean="0"/>
              <a:t/>
            </a:r>
            <a:br>
              <a:rPr kumimoji="1" lang="en-US" altLang="ja-JP" sz="1600" dirty="0" smtClean="0"/>
            </a:br>
            <a:endParaRPr kumimoji="1" lang="ja-JP" altLang="en-US" sz="1600" dirty="0"/>
          </a:p>
        </p:txBody>
      </p:sp>
      <p:grpSp>
        <p:nvGrpSpPr>
          <p:cNvPr id="2" name="グループ化 1"/>
          <p:cNvGrpSpPr/>
          <p:nvPr/>
        </p:nvGrpSpPr>
        <p:grpSpPr>
          <a:xfrm>
            <a:off x="683485" y="2817487"/>
            <a:ext cx="5745280" cy="2349803"/>
            <a:chOff x="682740" y="7061855"/>
            <a:chExt cx="5745280" cy="2349803"/>
          </a:xfrm>
        </p:grpSpPr>
        <p:sp>
          <p:nvSpPr>
            <p:cNvPr id="19" name="Rectangle 2"/>
            <p:cNvSpPr>
              <a:spLocks noChangeArrowheads="1"/>
            </p:cNvSpPr>
            <p:nvPr/>
          </p:nvSpPr>
          <p:spPr bwMode="gray">
            <a:xfrm>
              <a:off x="4628020" y="7683460"/>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ＩＲ事業の詳細や懸念事項への対応など、区域整備計画案への地域の合意形成に向けた内容</a:t>
              </a:r>
              <a:endParaRPr lang="ja-JP" altLang="en-US" sz="1000" dirty="0">
                <a:solidFill>
                  <a:prstClr val="black"/>
                </a:solidFill>
                <a:latin typeface="ＭＳ Ｐゴシック"/>
                <a:cs typeface="Meiryo UI" pitchFamily="50" charset="-128"/>
              </a:endParaRPr>
            </a:p>
          </p:txBody>
        </p:sp>
        <p:sp>
          <p:nvSpPr>
            <p:cNvPr id="22" name="Rectangle 3"/>
            <p:cNvSpPr>
              <a:spLocks noChangeArrowheads="1"/>
            </p:cNvSpPr>
            <p:nvPr/>
          </p:nvSpPr>
          <p:spPr bwMode="gray">
            <a:xfrm>
              <a:off x="2784415" y="8240835"/>
              <a:ext cx="1918239" cy="873793"/>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a:solidFill>
                    <a:prstClr val="black"/>
                  </a:solidFill>
                  <a:latin typeface="ＭＳ Ｐゴシック"/>
                  <a:cs typeface="Meiryo UI" pitchFamily="50" charset="-128"/>
                </a:rPr>
                <a:t>大阪ＩＲ基本</a:t>
              </a:r>
              <a:r>
                <a:rPr lang="ja-JP" altLang="en-US" sz="1000" dirty="0" smtClean="0">
                  <a:solidFill>
                    <a:prstClr val="black"/>
                  </a:solidFill>
                  <a:latin typeface="ＭＳ Ｐゴシック"/>
                  <a:cs typeface="Meiryo UI" pitchFamily="50" charset="-128"/>
                </a:rPr>
                <a:t>構想、実施方針、懸念事項</a:t>
              </a:r>
              <a:r>
                <a:rPr lang="ja-JP" altLang="en-US" sz="1000" dirty="0">
                  <a:solidFill>
                    <a:prstClr val="black"/>
                  </a:solidFill>
                  <a:latin typeface="ＭＳ Ｐゴシック"/>
                  <a:cs typeface="Meiryo UI" pitchFamily="50" charset="-128"/>
                </a:rPr>
                <a:t>への対応など</a:t>
              </a:r>
              <a:r>
                <a:rPr lang="ja-JP" altLang="en-US" sz="1000" dirty="0" smtClean="0">
                  <a:solidFill>
                    <a:prstClr val="black"/>
                  </a:solidFill>
                  <a:latin typeface="ＭＳ Ｐゴシック"/>
                  <a:cs typeface="Meiryo UI" pitchFamily="50" charset="-128"/>
                </a:rPr>
                <a:t>、</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a:solidFill>
                    <a:prstClr val="black"/>
                  </a:solidFill>
                  <a:latin typeface="ＭＳ Ｐゴシック"/>
                  <a:cs typeface="Meiryo UI" pitchFamily="50" charset="-128"/>
                </a:rPr>
                <a:t>　</a:t>
              </a:r>
              <a:r>
                <a:rPr lang="ja-JP" altLang="en-US" sz="1000" dirty="0" smtClean="0">
                  <a:solidFill>
                    <a:prstClr val="black"/>
                  </a:solidFill>
                  <a:latin typeface="ＭＳ Ｐゴシック"/>
                  <a:cs typeface="Meiryo UI" pitchFamily="50" charset="-128"/>
                </a:rPr>
                <a:t>事業者公募・選定や区域整備</a:t>
              </a:r>
              <a:endParaRPr lang="en-US" altLang="ja-JP" sz="1000" dirty="0" smtClean="0">
                <a:solidFill>
                  <a:prstClr val="black"/>
                </a:solidFill>
                <a:latin typeface="ＭＳ Ｐゴシック"/>
                <a:cs typeface="Meiryo UI" pitchFamily="50" charset="-128"/>
              </a:endParaRPr>
            </a:p>
            <a:p>
              <a:pPr marL="85725" algn="just">
                <a:lnSpc>
                  <a:spcPts val="1500"/>
                </a:lnSpc>
              </a:pPr>
              <a:r>
                <a:rPr lang="ja-JP" altLang="en-US" sz="1000" dirty="0" smtClean="0">
                  <a:solidFill>
                    <a:prstClr val="black"/>
                  </a:solidFill>
                  <a:latin typeface="ＭＳ Ｐゴシック"/>
                  <a:cs typeface="Meiryo UI" pitchFamily="50" charset="-128"/>
                </a:rPr>
                <a:t>　計画案の策定に向けた内容</a:t>
              </a:r>
              <a:endParaRPr lang="ja-JP" altLang="en-US" sz="1000" dirty="0">
                <a:solidFill>
                  <a:prstClr val="black"/>
                </a:solidFill>
                <a:latin typeface="ＭＳ Ｐゴシック"/>
                <a:cs typeface="Meiryo UI" pitchFamily="50" charset="-128"/>
              </a:endParaRPr>
            </a:p>
          </p:txBody>
        </p:sp>
        <p:sp>
          <p:nvSpPr>
            <p:cNvPr id="26" name="Rectangle 4"/>
            <p:cNvSpPr>
              <a:spLocks noChangeArrowheads="1"/>
            </p:cNvSpPr>
            <p:nvPr/>
          </p:nvSpPr>
          <p:spPr bwMode="gray">
            <a:xfrm>
              <a:off x="911235" y="8739974"/>
              <a:ext cx="1800000" cy="671684"/>
            </a:xfrm>
            <a:prstGeom prst="rect">
              <a:avLst/>
            </a:prstGeom>
            <a:noFill/>
            <a:ln w="9525" algn="ctr">
              <a:noFill/>
              <a:miter lim="800000"/>
              <a:headEnd/>
              <a:tailEnd/>
            </a:ln>
          </p:spPr>
          <p:txBody>
            <a:bodyPr lIns="72000" tIns="72000" rIns="72000" bIns="72000"/>
            <a:lstStyle/>
            <a:p>
              <a:pPr marL="171450" indent="-85725" algn="just">
                <a:lnSpc>
                  <a:spcPts val="1500"/>
                </a:lnSpc>
                <a:buFont typeface="Arial" panose="020B0604020202020204" pitchFamily="34" charset="0"/>
                <a:buChar char="•"/>
              </a:pPr>
              <a:r>
                <a:rPr lang="ja-JP" altLang="en-US" sz="1000" dirty="0" smtClean="0">
                  <a:solidFill>
                    <a:prstClr val="black"/>
                  </a:solidFill>
                  <a:latin typeface="ＭＳ Ｐゴシック"/>
                  <a:cs typeface="Meiryo UI" pitchFamily="50" charset="-128"/>
                </a:rPr>
                <a:t>ＩＲと</a:t>
              </a:r>
              <a:r>
                <a:rPr lang="ja-JP" altLang="en-US" sz="1000" dirty="0">
                  <a:solidFill>
                    <a:prstClr val="black"/>
                  </a:solidFill>
                  <a:latin typeface="ＭＳ Ｐゴシック"/>
                  <a:cs typeface="Meiryo UI" pitchFamily="50" charset="-128"/>
                </a:rPr>
                <a:t>は何か</a:t>
              </a:r>
              <a:r>
                <a:rPr lang="ja-JP" altLang="en-US" sz="1000" dirty="0" smtClean="0">
                  <a:solidFill>
                    <a:prstClr val="black"/>
                  </a:solidFill>
                  <a:latin typeface="ＭＳ Ｐゴシック"/>
                  <a:cs typeface="Meiryo UI" pitchFamily="50" charset="-128"/>
                </a:rPr>
                <a:t>、</a:t>
              </a:r>
              <a:r>
                <a:rPr lang="ja-JP" altLang="en-US" sz="1000" dirty="0">
                  <a:solidFill>
                    <a:prstClr val="black"/>
                  </a:solidFill>
                  <a:latin typeface="ＭＳ Ｐゴシック"/>
                  <a:cs typeface="Meiryo UI" pitchFamily="50" charset="-128"/>
                </a:rPr>
                <a:t>誘致</a:t>
              </a:r>
              <a:r>
                <a:rPr lang="ja-JP" altLang="en-US" sz="1000" dirty="0" smtClean="0">
                  <a:solidFill>
                    <a:prstClr val="black"/>
                  </a:solidFill>
                  <a:latin typeface="ＭＳ Ｐゴシック"/>
                  <a:cs typeface="Meiryo UI" pitchFamily="50" charset="-128"/>
                </a:rPr>
                <a:t>の必要性、</a:t>
              </a:r>
              <a:r>
                <a:rPr lang="ja-JP" altLang="en-US" sz="1000" dirty="0">
                  <a:solidFill>
                    <a:prstClr val="black"/>
                  </a:solidFill>
                  <a:latin typeface="ＭＳ Ｐゴシック"/>
                  <a:cs typeface="Meiryo UI" pitchFamily="50" charset="-128"/>
                </a:rPr>
                <a:t>プラス効果</a:t>
              </a:r>
              <a:r>
                <a:rPr lang="ja-JP" altLang="en-US" sz="1000" dirty="0" smtClean="0">
                  <a:solidFill>
                    <a:prstClr val="black"/>
                  </a:solidFill>
                  <a:latin typeface="ＭＳ Ｐゴシック"/>
                  <a:cs typeface="Meiryo UI" pitchFamily="50" charset="-128"/>
                </a:rPr>
                <a:t>や懸念事項に　対する考え方など</a:t>
              </a:r>
              <a:r>
                <a:rPr lang="ja-JP" altLang="en-US" sz="1000" dirty="0">
                  <a:solidFill>
                    <a:prstClr val="black"/>
                  </a:solidFill>
                  <a:latin typeface="ＭＳ Ｐゴシック"/>
                  <a:cs typeface="Meiryo UI" pitchFamily="50" charset="-128"/>
                </a:rPr>
                <a:t>、基本的</a:t>
              </a:r>
              <a:r>
                <a:rPr lang="ja-JP" altLang="en-US" sz="1000" dirty="0" smtClean="0">
                  <a:solidFill>
                    <a:prstClr val="black"/>
                  </a:solidFill>
                  <a:latin typeface="ＭＳ Ｐゴシック"/>
                  <a:cs typeface="Meiryo UI" pitchFamily="50" charset="-128"/>
                </a:rPr>
                <a:t>事項</a:t>
              </a:r>
              <a:endParaRPr lang="ja-JP" altLang="en-US" sz="1000" dirty="0">
                <a:solidFill>
                  <a:prstClr val="black"/>
                </a:solidFill>
                <a:latin typeface="ＭＳ Ｐゴシック"/>
                <a:cs typeface="Meiryo UI" pitchFamily="50" charset="-128"/>
              </a:endParaRPr>
            </a:p>
          </p:txBody>
        </p:sp>
        <p:sp>
          <p:nvSpPr>
            <p:cNvPr id="27" name="Rectangle 6"/>
            <p:cNvSpPr>
              <a:spLocks noChangeArrowheads="1"/>
            </p:cNvSpPr>
            <p:nvPr/>
          </p:nvSpPr>
          <p:spPr bwMode="gray">
            <a:xfrm>
              <a:off x="682740" y="8543082"/>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ファースト</a:t>
              </a:r>
              <a:r>
                <a:rPr kumimoji="0" lang="ja-JP" altLang="en-US" sz="1200" b="1" dirty="0">
                  <a:solidFill>
                    <a:srgbClr val="012169"/>
                  </a:solidFill>
                  <a:latin typeface="Meiryo UI" panose="020B0604030504040204" pitchFamily="50" charset="-128"/>
                  <a:ea typeface="Meiryo UI" panose="020B0604030504040204" pitchFamily="50" charset="-128"/>
                </a:rPr>
                <a:t>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29" name="Rectangle 7"/>
            <p:cNvSpPr>
              <a:spLocks noChangeArrowheads="1"/>
            </p:cNvSpPr>
            <p:nvPr/>
          </p:nvSpPr>
          <p:spPr bwMode="gray">
            <a:xfrm>
              <a:off x="2497508" y="8008021"/>
              <a:ext cx="1967043"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セカンドステージ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sp>
          <p:nvSpPr>
            <p:cNvPr id="31" name="Freeform 8"/>
            <p:cNvSpPr>
              <a:spLocks/>
            </p:cNvSpPr>
            <p:nvPr/>
          </p:nvSpPr>
          <p:spPr bwMode="gray">
            <a:xfrm>
              <a:off x="940417" y="7370746"/>
              <a:ext cx="5458611" cy="1690716"/>
            </a:xfrm>
            <a:custGeom>
              <a:avLst/>
              <a:gdLst>
                <a:gd name="T0" fmla="*/ 0 w 5281"/>
                <a:gd name="T1" fmla="*/ 2147483647 h 1635"/>
                <a:gd name="T2" fmla="*/ 0 w 5281"/>
                <a:gd name="T3" fmla="*/ 2147483647 h 1635"/>
                <a:gd name="T4" fmla="*/ 2147483647 w 5281"/>
                <a:gd name="T5" fmla="*/ 2147483647 h 1635"/>
                <a:gd name="T6" fmla="*/ 2147483647 w 5281"/>
                <a:gd name="T7" fmla="*/ 2147483647 h 1635"/>
                <a:gd name="T8" fmla="*/ 2147483647 w 5281"/>
                <a:gd name="T9" fmla="*/ 2147483647 h 1635"/>
                <a:gd name="T10" fmla="*/ 2147483647 w 5281"/>
                <a:gd name="T11" fmla="*/ 0 h 1635"/>
                <a:gd name="T12" fmla="*/ 2147483647 w 5281"/>
                <a:gd name="T13" fmla="*/ 0 h 1635"/>
                <a:gd name="T14" fmla="*/ 0 60000 65536"/>
                <a:gd name="T15" fmla="*/ 0 60000 65536"/>
                <a:gd name="T16" fmla="*/ 0 60000 65536"/>
                <a:gd name="T17" fmla="*/ 0 60000 65536"/>
                <a:gd name="T18" fmla="*/ 0 60000 65536"/>
                <a:gd name="T19" fmla="*/ 0 60000 65536"/>
                <a:gd name="T20" fmla="*/ 0 60000 65536"/>
                <a:gd name="T21" fmla="*/ 0 w 5281"/>
                <a:gd name="T22" fmla="*/ 0 h 1635"/>
                <a:gd name="T23" fmla="*/ 5281 w 5281"/>
                <a:gd name="T24" fmla="*/ 1635 h 1635"/>
                <a:gd name="connsiteX0" fmla="*/ 0 w 9998"/>
                <a:gd name="connsiteY0" fmla="*/ 9994 h 9994"/>
                <a:gd name="connsiteX1" fmla="*/ 435 w 9998"/>
                <a:gd name="connsiteY1" fmla="*/ 6661 h 9994"/>
                <a:gd name="connsiteX2" fmla="*/ 3333 w 9998"/>
                <a:gd name="connsiteY2" fmla="*/ 6661 h 9994"/>
                <a:gd name="connsiteX3" fmla="*/ 3333 w 9998"/>
                <a:gd name="connsiteY3" fmla="*/ 3327 h 9994"/>
                <a:gd name="connsiteX4" fmla="*/ 6665 w 9998"/>
                <a:gd name="connsiteY4" fmla="*/ 3327 h 9994"/>
                <a:gd name="connsiteX5" fmla="*/ 6665 w 9998"/>
                <a:gd name="connsiteY5" fmla="*/ 0 h 9994"/>
                <a:gd name="connsiteX6" fmla="*/ 9998 w 9998"/>
                <a:gd name="connsiteY6" fmla="*/ 0 h 9994"/>
                <a:gd name="connsiteX0" fmla="*/ 0 w 9578"/>
                <a:gd name="connsiteY0" fmla="*/ 10137 h 10137"/>
                <a:gd name="connsiteX1" fmla="*/ 13 w 9578"/>
                <a:gd name="connsiteY1" fmla="*/ 6665 h 10137"/>
                <a:gd name="connsiteX2" fmla="*/ 2912 w 9578"/>
                <a:gd name="connsiteY2" fmla="*/ 6665 h 10137"/>
                <a:gd name="connsiteX3" fmla="*/ 2912 w 9578"/>
                <a:gd name="connsiteY3" fmla="*/ 3329 h 10137"/>
                <a:gd name="connsiteX4" fmla="*/ 6244 w 9578"/>
                <a:gd name="connsiteY4" fmla="*/ 3329 h 10137"/>
                <a:gd name="connsiteX5" fmla="*/ 6244 w 9578"/>
                <a:gd name="connsiteY5" fmla="*/ 0 h 10137"/>
                <a:gd name="connsiteX6" fmla="*/ 9578 w 9578"/>
                <a:gd name="connsiteY6" fmla="*/ 0 h 10137"/>
                <a:gd name="connsiteX0" fmla="*/ 9 w 9987"/>
                <a:gd name="connsiteY0" fmla="*/ 10000 h 10000"/>
                <a:gd name="connsiteX1" fmla="*/ 1 w 9987"/>
                <a:gd name="connsiteY1" fmla="*/ 6575 h 10000"/>
                <a:gd name="connsiteX2" fmla="*/ 3027 w 9987"/>
                <a:gd name="connsiteY2" fmla="*/ 6575 h 10000"/>
                <a:gd name="connsiteX3" fmla="*/ 3027 w 9987"/>
                <a:gd name="connsiteY3" fmla="*/ 3284 h 10000"/>
                <a:gd name="connsiteX4" fmla="*/ 6506 w 9987"/>
                <a:gd name="connsiteY4" fmla="*/ 3284 h 10000"/>
                <a:gd name="connsiteX5" fmla="*/ 6506 w 9987"/>
                <a:gd name="connsiteY5" fmla="*/ 0 h 10000"/>
                <a:gd name="connsiteX6" fmla="*/ 9987 w 9987"/>
                <a:gd name="connsiteY6" fmla="*/ 0 h 10000"/>
                <a:gd name="connsiteX0" fmla="*/ 0 w 10002"/>
                <a:gd name="connsiteY0" fmla="*/ 10000 h 10000"/>
                <a:gd name="connsiteX1" fmla="*/ 3 w 10002"/>
                <a:gd name="connsiteY1" fmla="*/ 6575 h 10000"/>
                <a:gd name="connsiteX2" fmla="*/ 3033 w 10002"/>
                <a:gd name="connsiteY2" fmla="*/ 6575 h 10000"/>
                <a:gd name="connsiteX3" fmla="*/ 3033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033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10002"/>
                <a:gd name="connsiteY0" fmla="*/ 10000 h 10000"/>
                <a:gd name="connsiteX1" fmla="*/ 3 w 10002"/>
                <a:gd name="connsiteY1" fmla="*/ 6575 h 10000"/>
                <a:gd name="connsiteX2" fmla="*/ 3267 w 10002"/>
                <a:gd name="connsiteY2" fmla="*/ 6575 h 10000"/>
                <a:gd name="connsiteX3" fmla="*/ 3267 w 10002"/>
                <a:gd name="connsiteY3" fmla="*/ 3284 h 10000"/>
                <a:gd name="connsiteX4" fmla="*/ 6516 w 10002"/>
                <a:gd name="connsiteY4" fmla="*/ 3284 h 10000"/>
                <a:gd name="connsiteX5" fmla="*/ 6516 w 10002"/>
                <a:gd name="connsiteY5" fmla="*/ 0 h 10000"/>
                <a:gd name="connsiteX6" fmla="*/ 10002 w 10002"/>
                <a:gd name="connsiteY6" fmla="*/ 0 h 10000"/>
                <a:gd name="connsiteX0" fmla="*/ 0 w 9579"/>
                <a:gd name="connsiteY0" fmla="*/ 10000 h 10000"/>
                <a:gd name="connsiteX1" fmla="*/ 3 w 9579"/>
                <a:gd name="connsiteY1" fmla="*/ 6575 h 10000"/>
                <a:gd name="connsiteX2" fmla="*/ 3267 w 9579"/>
                <a:gd name="connsiteY2" fmla="*/ 6575 h 10000"/>
                <a:gd name="connsiteX3" fmla="*/ 3267 w 9579"/>
                <a:gd name="connsiteY3" fmla="*/ 3284 h 10000"/>
                <a:gd name="connsiteX4" fmla="*/ 6516 w 9579"/>
                <a:gd name="connsiteY4" fmla="*/ 3284 h 10000"/>
                <a:gd name="connsiteX5" fmla="*/ 6516 w 9579"/>
                <a:gd name="connsiteY5" fmla="*/ 0 h 10000"/>
                <a:gd name="connsiteX6" fmla="*/ 9579 w 9579"/>
                <a:gd name="connsiteY6" fmla="*/ 3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9" h="10000">
                  <a:moveTo>
                    <a:pt x="0" y="10000"/>
                  </a:moveTo>
                  <a:cubicBezTo>
                    <a:pt x="4" y="8859"/>
                    <a:pt x="-2" y="7716"/>
                    <a:pt x="3" y="6575"/>
                  </a:cubicBezTo>
                  <a:lnTo>
                    <a:pt x="3267" y="6575"/>
                  </a:lnTo>
                  <a:lnTo>
                    <a:pt x="3267" y="3284"/>
                  </a:lnTo>
                  <a:lnTo>
                    <a:pt x="6516" y="3284"/>
                  </a:lnTo>
                  <a:lnTo>
                    <a:pt x="6516" y="0"/>
                  </a:lnTo>
                  <a:lnTo>
                    <a:pt x="9579" y="38"/>
                  </a:lnTo>
                </a:path>
              </a:pathLst>
            </a:custGeom>
            <a:noFill/>
            <a:ln w="19050" cap="rnd">
              <a:solidFill>
                <a:schemeClr val="accent4"/>
              </a:solidFill>
              <a:round/>
              <a:headEnd type="none" w="sm" len="sm"/>
              <a:tailEnd type="none" w="sm" len="sm"/>
            </a:ln>
          </p:spPr>
          <p:txBody>
            <a:bodyPr/>
            <a:lstStyle/>
            <a:p>
              <a:endParaRPr lang="ja-JP" altLang="en-US" dirty="0">
                <a:solidFill>
                  <a:prstClr val="black"/>
                </a:solidFill>
              </a:endParaRPr>
            </a:p>
          </p:txBody>
        </p:sp>
        <p:sp>
          <p:nvSpPr>
            <p:cNvPr id="32" name="Text Box 9"/>
            <p:cNvSpPr txBox="1">
              <a:spLocks noChangeArrowheads="1"/>
            </p:cNvSpPr>
            <p:nvPr/>
          </p:nvSpPr>
          <p:spPr bwMode="gray">
            <a:xfrm>
              <a:off x="4281629" y="7467243"/>
              <a:ext cx="1965939" cy="322762"/>
            </a:xfrm>
            <a:prstGeom prst="rect">
              <a:avLst/>
            </a:prstGeom>
            <a:noFill/>
            <a:ln w="12700" algn="ctr">
              <a:noFill/>
              <a:miter lim="800000"/>
              <a:headEnd/>
              <a:tailEnd/>
            </a:ln>
          </p:spPr>
          <p:txBody>
            <a:bodyPr lIns="72000" tIns="72000" rIns="72000" bIns="72000">
              <a:spAutoFit/>
            </a:bodyPr>
            <a:lstStyle/>
            <a:p>
              <a:pPr algn="ctr" defTabSz="762000" eaLnBrk="0" hangingPunct="0">
                <a:lnSpc>
                  <a:spcPct val="106000"/>
                </a:lnSpc>
              </a:pPr>
              <a:r>
                <a:rPr kumimoji="0" lang="ja-JP" altLang="en-US" sz="1200" b="1" dirty="0" smtClean="0">
                  <a:solidFill>
                    <a:srgbClr val="012169"/>
                  </a:solidFill>
                  <a:latin typeface="Meiryo UI" panose="020B0604030504040204" pitchFamily="50" charset="-128"/>
                  <a:ea typeface="Meiryo UI" panose="020B0604030504040204" pitchFamily="50" charset="-128"/>
                </a:rPr>
                <a:t>サードステージ</a:t>
              </a:r>
              <a:endParaRPr kumimoji="0" lang="de-DE" altLang="ja-JP" sz="1200" b="1" dirty="0">
                <a:solidFill>
                  <a:srgbClr val="012169"/>
                </a:solidFill>
                <a:latin typeface="Meiryo UI" panose="020B0604030504040204" pitchFamily="50" charset="-128"/>
                <a:ea typeface="Meiryo UI" panose="020B0604030504040204" pitchFamily="50" charset="-128"/>
              </a:endParaRPr>
            </a:p>
          </p:txBody>
        </p:sp>
        <p:grpSp>
          <p:nvGrpSpPr>
            <p:cNvPr id="60" name="グループ化 59"/>
            <p:cNvGrpSpPr>
              <a:grpSpLocks noChangeAspect="1"/>
            </p:cNvGrpSpPr>
            <p:nvPr/>
          </p:nvGrpSpPr>
          <p:grpSpPr>
            <a:xfrm>
              <a:off x="2046202" y="7619059"/>
              <a:ext cx="1262773" cy="1401068"/>
              <a:chOff x="1467192" y="5538351"/>
              <a:chExt cx="1816886" cy="2015866"/>
            </a:xfrm>
          </p:grpSpPr>
          <p:sp>
            <p:nvSpPr>
              <p:cNvPr id="15" name="正方形/長方形 14"/>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7" name="正方形/長方形 56"/>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59" name="環状矢印 58"/>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nvGrpSpPr>
            <p:cNvPr id="61" name="グループ化 60"/>
            <p:cNvGrpSpPr>
              <a:grpSpLocks noChangeAspect="1"/>
            </p:cNvGrpSpPr>
            <p:nvPr/>
          </p:nvGrpSpPr>
          <p:grpSpPr>
            <a:xfrm>
              <a:off x="4032678" y="7061855"/>
              <a:ext cx="1262773" cy="1401068"/>
              <a:chOff x="1467192" y="5538351"/>
              <a:chExt cx="1816886" cy="2015866"/>
            </a:xfrm>
          </p:grpSpPr>
          <p:sp>
            <p:nvSpPr>
              <p:cNvPr id="62" name="正方形/長方形 61"/>
              <p:cNvSpPr/>
              <p:nvPr/>
            </p:nvSpPr>
            <p:spPr bwMode="gray">
              <a:xfrm>
                <a:off x="1551213" y="6546284"/>
                <a:ext cx="222738" cy="81846"/>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3" name="正方形/長方形 62"/>
              <p:cNvSpPr/>
              <p:nvPr/>
            </p:nvSpPr>
            <p:spPr bwMode="gray">
              <a:xfrm>
                <a:off x="1551786" y="6652754"/>
                <a:ext cx="223200" cy="36000"/>
              </a:xfrm>
              <a:prstGeom prst="rect">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64" name="環状矢印 63"/>
              <p:cNvSpPr/>
              <p:nvPr/>
            </p:nvSpPr>
            <p:spPr bwMode="gray">
              <a:xfrm rot="19274299">
                <a:off x="1467192" y="5538351"/>
                <a:ext cx="1816886" cy="2015866"/>
              </a:xfrm>
              <a:prstGeom prst="circularArrow">
                <a:avLst>
                  <a:gd name="adj1" fmla="val 12500"/>
                  <a:gd name="adj2" fmla="val 1142319"/>
                  <a:gd name="adj3" fmla="val 20457681"/>
                  <a:gd name="adj4" fmla="val 13312152"/>
                  <a:gd name="adj5" fmla="val 12500"/>
                </a:avLst>
              </a:prstGeom>
              <a:solidFill>
                <a:schemeClr val="accent4"/>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grpSp>
      <p:sp>
        <p:nvSpPr>
          <p:cNvPr id="33" name="テキスト ボックス 32"/>
          <p:cNvSpPr txBox="1"/>
          <p:nvPr/>
        </p:nvSpPr>
        <p:spPr>
          <a:xfrm>
            <a:off x="4173088" y="5622561"/>
            <a:ext cx="309890"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smtClean="0">
                <a:latin typeface="+mn-ea"/>
                <a:cs typeface="Meiryo UI" panose="020B0604030504040204" pitchFamily="50" charset="-128"/>
              </a:rPr>
              <a:t>事</a:t>
            </a:r>
            <a:r>
              <a:rPr lang="ja-JP" altLang="en-US" sz="1100" b="1" dirty="0">
                <a:latin typeface="+mn-ea"/>
                <a:cs typeface="Meiryo UI" panose="020B0604030504040204" pitchFamily="50" charset="-128"/>
              </a:rPr>
              <a:t>業者選定</a:t>
            </a:r>
            <a:endParaRPr lang="en-US" altLang="ja-JP" sz="1100" b="1" dirty="0">
              <a:latin typeface="+mn-ea"/>
              <a:cs typeface="Meiryo UI" panose="020B0604030504040204" pitchFamily="50" charset="-128"/>
            </a:endParaRPr>
          </a:p>
        </p:txBody>
      </p:sp>
      <p:sp>
        <p:nvSpPr>
          <p:cNvPr id="35" name="下矢印 34"/>
          <p:cNvSpPr/>
          <p:nvPr/>
        </p:nvSpPr>
        <p:spPr>
          <a:xfrm rot="16200000">
            <a:off x="304071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876829" y="5622561"/>
            <a:ext cx="304880" cy="1737839"/>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区域整備計画案策定</a:t>
            </a:r>
            <a:endParaRPr lang="en-US" altLang="ja-JP" sz="1100" b="1" dirty="0">
              <a:latin typeface="+mn-ea"/>
              <a:cs typeface="Meiryo UI" panose="020B0604030504040204" pitchFamily="50" charset="-128"/>
            </a:endParaRPr>
          </a:p>
        </p:txBody>
      </p:sp>
      <p:sp>
        <p:nvSpPr>
          <p:cNvPr id="37" name="テキスト ボックス 36"/>
          <p:cNvSpPr txBox="1"/>
          <p:nvPr/>
        </p:nvSpPr>
        <p:spPr>
          <a:xfrm>
            <a:off x="5317433" y="5622562"/>
            <a:ext cx="296734" cy="1737838"/>
          </a:xfrm>
          <a:prstGeom prst="rect">
            <a:avLst/>
          </a:prstGeom>
          <a:solidFill>
            <a:schemeClr val="bg1"/>
          </a:solidFill>
          <a:ln w="9525">
            <a:solidFill>
              <a:schemeClr val="accent1"/>
            </a:solidFill>
          </a:ln>
        </p:spPr>
        <p:txBody>
          <a:bodyPr vert="eaVert" wrap="square" lIns="0" rIns="0" rtlCol="0" anchor="ctr">
            <a:noAutofit/>
          </a:bodyPr>
          <a:lstStyle/>
          <a:p>
            <a:pPr algn="ctr">
              <a:spcBef>
                <a:spcPts val="567"/>
              </a:spcBef>
            </a:pPr>
            <a:r>
              <a:rPr lang="ja-JP" altLang="en-US" sz="1100" b="1" dirty="0">
                <a:latin typeface="+mn-ea"/>
                <a:cs typeface="Meiryo UI" panose="020B0604030504040204" pitchFamily="50" charset="-128"/>
              </a:rPr>
              <a:t>地域の合意形成（公聴会等）</a:t>
            </a:r>
            <a:endParaRPr lang="en-US" altLang="ja-JP" sz="1100" b="1" dirty="0">
              <a:latin typeface="+mn-ea"/>
              <a:cs typeface="Meiryo UI" panose="020B0604030504040204" pitchFamily="50" charset="-128"/>
            </a:endParaRPr>
          </a:p>
        </p:txBody>
      </p:sp>
      <p:sp>
        <p:nvSpPr>
          <p:cNvPr id="38" name="テキスト ボックス 37"/>
          <p:cNvSpPr txBox="1"/>
          <p:nvPr/>
        </p:nvSpPr>
        <p:spPr>
          <a:xfrm>
            <a:off x="5713066" y="5622560"/>
            <a:ext cx="296345" cy="1737841"/>
          </a:xfrm>
          <a:prstGeom prst="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solidFill>
              <a:schemeClr val="accent1"/>
            </a:solidFill>
          </a:ln>
        </p:spPr>
        <p:txBody>
          <a:bodyPr vert="eaVert" wrap="square" lIns="0" rIns="0" rtlCol="0" anchor="ctr">
            <a:noAutofit/>
          </a:bodyPr>
          <a:lstStyle/>
          <a:p>
            <a:pPr algn="ctr">
              <a:spcBef>
                <a:spcPts val="567"/>
              </a:spcBef>
            </a:pPr>
            <a:r>
              <a:rPr lang="ja-JP" altLang="en-US" sz="1100" b="1" dirty="0">
                <a:solidFill>
                  <a:schemeClr val="bg1"/>
                </a:solidFill>
                <a:latin typeface="+mn-ea"/>
                <a:cs typeface="Meiryo UI" panose="020B0604030504040204" pitchFamily="50" charset="-128"/>
              </a:rPr>
              <a:t>議会議決</a:t>
            </a:r>
            <a:endParaRPr lang="en-US" altLang="ja-JP" sz="1100" b="1" dirty="0">
              <a:solidFill>
                <a:schemeClr val="bg1"/>
              </a:solidFill>
              <a:latin typeface="+mn-ea"/>
              <a:cs typeface="Meiryo UI" panose="020B0604030504040204" pitchFamily="50" charset="-128"/>
            </a:endParaRPr>
          </a:p>
        </p:txBody>
      </p:sp>
      <p:sp>
        <p:nvSpPr>
          <p:cNvPr id="41" name="テキスト ボックス 40"/>
          <p:cNvSpPr txBox="1"/>
          <p:nvPr/>
        </p:nvSpPr>
        <p:spPr>
          <a:xfrm>
            <a:off x="2755068" y="5622561"/>
            <a:ext cx="275508" cy="1737840"/>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実施方針策定</a:t>
            </a:r>
            <a:endParaRPr lang="en-US" altLang="ja-JP" sz="1100" b="1" dirty="0">
              <a:solidFill>
                <a:schemeClr val="tx1"/>
              </a:solidFill>
              <a:latin typeface="+mn-ea"/>
              <a:cs typeface="Meiryo UI" panose="020B0604030504040204" pitchFamily="50" charset="-128"/>
            </a:endParaRPr>
          </a:p>
        </p:txBody>
      </p:sp>
      <p:sp>
        <p:nvSpPr>
          <p:cNvPr id="47" name="下矢印 46"/>
          <p:cNvSpPr/>
          <p:nvPr/>
        </p:nvSpPr>
        <p:spPr>
          <a:xfrm rot="16200000">
            <a:off x="3788230"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下矢印 47"/>
          <p:cNvSpPr/>
          <p:nvPr/>
        </p:nvSpPr>
        <p:spPr>
          <a:xfrm rot="16200000">
            <a:off x="4529937" y="6237531"/>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119139" y="5622560"/>
            <a:ext cx="280634" cy="1737841"/>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spcBef>
                <a:spcPts val="567"/>
              </a:spcBef>
            </a:pPr>
            <a:r>
              <a:rPr lang="ja-JP" altLang="en-US" sz="1100" b="1" dirty="0" smtClean="0">
                <a:latin typeface="+mn-ea"/>
                <a:cs typeface="Meiryo UI" panose="020B0604030504040204" pitchFamily="50" charset="-128"/>
              </a:rPr>
              <a:t>区域認定申請</a:t>
            </a:r>
            <a:endParaRPr lang="en-US" altLang="ja-JP" sz="1100" b="1" dirty="0">
              <a:latin typeface="+mn-ea"/>
              <a:cs typeface="Meiryo UI" panose="020B0604030504040204" pitchFamily="50" charset="-128"/>
            </a:endParaRPr>
          </a:p>
        </p:txBody>
      </p:sp>
      <p:sp>
        <p:nvSpPr>
          <p:cNvPr id="54" name="テキスト ボックス 53"/>
          <p:cNvSpPr txBox="1"/>
          <p:nvPr/>
        </p:nvSpPr>
        <p:spPr>
          <a:xfrm>
            <a:off x="3425867" y="5622561"/>
            <a:ext cx="323352" cy="1759866"/>
          </a:xfrm>
          <a:prstGeom prst="rect">
            <a:avLst/>
          </a:prstGeom>
          <a:ln/>
        </p:spPr>
        <p:style>
          <a:lnRef idx="1">
            <a:schemeClr val="accent6"/>
          </a:lnRef>
          <a:fillRef idx="2">
            <a:schemeClr val="accent6"/>
          </a:fillRef>
          <a:effectRef idx="1">
            <a:schemeClr val="accent6"/>
          </a:effectRef>
          <a:fontRef idx="minor">
            <a:schemeClr val="dk1"/>
          </a:fontRef>
        </p:style>
        <p:txBody>
          <a:bodyPr vert="eaVert" wrap="square" lIns="0" rIns="0" rtlCol="0" anchor="ctr">
            <a:noAutofit/>
          </a:bodyPr>
          <a:lstStyle/>
          <a:p>
            <a:pPr algn="ctr"/>
            <a:r>
              <a:rPr lang="ja-JP" altLang="en-US" sz="1100" b="1" dirty="0" smtClean="0">
                <a:solidFill>
                  <a:schemeClr val="tx1"/>
                </a:solidFill>
                <a:latin typeface="+mn-ea"/>
                <a:cs typeface="Meiryo UI" panose="020B0604030504040204" pitchFamily="50" charset="-128"/>
              </a:rPr>
              <a:t>事業者公募</a:t>
            </a:r>
            <a:endParaRPr lang="en-US" altLang="ja-JP" sz="1100" b="1" dirty="0" smtClean="0">
              <a:solidFill>
                <a:schemeClr val="tx1"/>
              </a:solidFill>
              <a:latin typeface="+mn-ea"/>
              <a:cs typeface="Meiryo UI" panose="020B0604030504040204" pitchFamily="50" charset="-128"/>
            </a:endParaRPr>
          </a:p>
        </p:txBody>
      </p:sp>
      <p:sp>
        <p:nvSpPr>
          <p:cNvPr id="67" name="下矢印 66"/>
          <p:cNvSpPr/>
          <p:nvPr/>
        </p:nvSpPr>
        <p:spPr>
          <a:xfrm flipV="1">
            <a:off x="2782575" y="7527925"/>
            <a:ext cx="232615" cy="512742"/>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8" name="直線矢印コネクタ 67"/>
          <p:cNvCxnSpPr/>
          <p:nvPr/>
        </p:nvCxnSpPr>
        <p:spPr>
          <a:xfrm flipH="1">
            <a:off x="6267548" y="7533317"/>
            <a:ext cx="2485" cy="507350"/>
          </a:xfrm>
          <a:prstGeom prst="straightConnector1">
            <a:avLst/>
          </a:prstGeom>
          <a:ln w="38100">
            <a:solidFill>
              <a:srgbClr val="0070C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320352" y="1696740"/>
            <a:ext cx="6202367" cy="540000"/>
          </a:xfrm>
          <a:prstGeom prst="rect">
            <a:avLst/>
          </a:prstGeom>
          <a:solidFill>
            <a:schemeClr val="accent3"/>
          </a:solidFill>
        </p:spPr>
        <p:txBody>
          <a:bodyPr wrap="square" lIns="36000" tIns="36000" rIns="36000" bIns="36000" rtlCol="0" anchor="ctr" anchorCtr="0">
            <a:spAutoFit/>
          </a:bodyPr>
          <a:lstStyle>
            <a:defPPr>
              <a:defRPr lang="ja-JP"/>
            </a:defPPr>
            <a:lvl1pPr algn="ctr">
              <a:buSzPct val="100000"/>
              <a:defRPr sz="1200" b="1">
                <a:solidFill>
                  <a:prstClr val="white"/>
                </a:solidFill>
                <a:latin typeface="Meiryo UI" panose="020B0604030504040204" pitchFamily="50" charset="-128"/>
                <a:ea typeface="Meiryo UI" panose="020B0604030504040204" pitchFamily="50" charset="-128"/>
              </a:defRPr>
            </a:lvl1pPr>
          </a:lstStyle>
          <a:p>
            <a:pPr>
              <a:lnSpc>
                <a:spcPts val="2000"/>
              </a:lnSpc>
            </a:pPr>
            <a:endParaRPr lang="en-US" altLang="ja-JP" dirty="0" smtClean="0"/>
          </a:p>
          <a:p>
            <a:pPr>
              <a:lnSpc>
                <a:spcPts val="2000"/>
              </a:lnSpc>
            </a:pPr>
            <a:r>
              <a:rPr lang="ja-JP" altLang="en-US" sz="1400" dirty="0" smtClean="0"/>
              <a:t>区域</a:t>
            </a:r>
            <a:r>
              <a:rPr lang="ja-JP" altLang="en-US" sz="1400" dirty="0"/>
              <a:t>認定申請に向けたプロセスに</a:t>
            </a:r>
            <a:r>
              <a:rPr lang="ja-JP" altLang="en-US" sz="1400" dirty="0" smtClean="0"/>
              <a:t>応じた情報発信と合意形成に向けた取組み</a:t>
            </a:r>
            <a:endParaRPr lang="en-US" altLang="ja-JP" sz="1400" dirty="0" smtClean="0"/>
          </a:p>
          <a:p>
            <a:pPr>
              <a:lnSpc>
                <a:spcPts val="2000"/>
              </a:lnSpc>
            </a:pPr>
            <a:endParaRPr lang="ja-JP" altLang="en-US" dirty="0"/>
          </a:p>
        </p:txBody>
      </p:sp>
      <p:sp>
        <p:nvSpPr>
          <p:cNvPr id="39" name="テキスト ボックス 38"/>
          <p:cNvSpPr txBox="1"/>
          <p:nvPr/>
        </p:nvSpPr>
        <p:spPr>
          <a:xfrm>
            <a:off x="382664" y="8103780"/>
            <a:ext cx="464380" cy="1332320"/>
          </a:xfrm>
          <a:prstGeom prst="rect">
            <a:avLst/>
          </a:prstGeom>
          <a:solidFill>
            <a:srgbClr val="002060"/>
          </a:solidFill>
          <a:ln>
            <a:noFill/>
          </a:ln>
        </p:spPr>
        <p:txBody>
          <a:bodyPr vert="horz" wrap="square" lIns="0" rIns="0" rtlCol="0" anchor="ctr">
            <a:noAutofit/>
          </a:bodyPr>
          <a:lstStyle/>
          <a:p>
            <a:pPr algn="ctr"/>
            <a:r>
              <a:rPr lang="ja-JP" altLang="en-US"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下矢印 45"/>
          <p:cNvSpPr/>
          <p:nvPr/>
        </p:nvSpPr>
        <p:spPr>
          <a:xfrm rot="16200000">
            <a:off x="2461089" y="8613702"/>
            <a:ext cx="339656" cy="162126"/>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067145" y="8477858"/>
            <a:ext cx="397933" cy="894741"/>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カジノ管理</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委員会設置</a:t>
            </a:r>
            <a:endParaRPr lang="en-US" altLang="ja-JP" sz="1100" b="1" dirty="0" smtClean="0">
              <a:solidFill>
                <a:schemeClr val="tx1"/>
              </a:solidFill>
              <a:latin typeface="+mn-ea"/>
              <a:cs typeface="Meiryo UI" panose="020B0604030504040204" pitchFamily="50" charset="-128"/>
            </a:endParaRPr>
          </a:p>
        </p:txBody>
      </p:sp>
      <p:sp>
        <p:nvSpPr>
          <p:cNvPr id="56" name="テキスト ボックス 55"/>
          <p:cNvSpPr txBox="1"/>
          <p:nvPr/>
        </p:nvSpPr>
        <p:spPr>
          <a:xfrm flipH="1">
            <a:off x="2752664" y="8122830"/>
            <a:ext cx="262526"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rIns="0" rtlCol="0" anchor="ctr">
            <a:noAutofit/>
          </a:bodyPr>
          <a:lstStyle/>
          <a:p>
            <a:pPr algn="ctr"/>
            <a:r>
              <a:rPr lang="ja-JP" altLang="en-US" sz="1100" b="1" dirty="0">
                <a:solidFill>
                  <a:schemeClr val="tx1"/>
                </a:solidFill>
                <a:latin typeface="+mn-ea"/>
                <a:cs typeface="Meiryo UI" panose="020B0604030504040204" pitchFamily="50" charset="-128"/>
              </a:rPr>
              <a:t>基本</a:t>
            </a:r>
            <a:r>
              <a:rPr lang="ja-JP" altLang="en-US" sz="1100" b="1" dirty="0" smtClean="0">
                <a:solidFill>
                  <a:schemeClr val="tx1"/>
                </a:solidFill>
                <a:latin typeface="+mn-ea"/>
                <a:cs typeface="Meiryo UI" panose="020B0604030504040204" pitchFamily="50" charset="-128"/>
              </a:rPr>
              <a:t>方針策定</a:t>
            </a:r>
            <a:endParaRPr lang="en-US" altLang="ja-JP" sz="1100" b="1" dirty="0" smtClean="0">
              <a:solidFill>
                <a:schemeClr val="tx1"/>
              </a:solidFill>
              <a:latin typeface="+mn-ea"/>
              <a:cs typeface="Meiryo UI" panose="020B0604030504040204" pitchFamily="50" charset="-128"/>
            </a:endParaRPr>
          </a:p>
        </p:txBody>
      </p:sp>
      <p:sp>
        <p:nvSpPr>
          <p:cNvPr id="58" name="角丸四角形 57"/>
          <p:cNvSpPr/>
          <p:nvPr/>
        </p:nvSpPr>
        <p:spPr>
          <a:xfrm>
            <a:off x="6119138" y="8181825"/>
            <a:ext cx="309627" cy="1190774"/>
          </a:xfrm>
          <a:prstGeom prst="roundRect">
            <a:avLst/>
          </a:prstGeom>
          <a:ln w="9525"/>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100" b="1" dirty="0">
                <a:solidFill>
                  <a:schemeClr val="tx1"/>
                </a:solidFill>
                <a:latin typeface="+mn-ea"/>
                <a:cs typeface="Meiryo UI" panose="020B0604030504040204" pitchFamily="50" charset="-128"/>
              </a:rPr>
              <a:t>区域</a:t>
            </a:r>
            <a:r>
              <a:rPr lang="ja-JP" altLang="en-US" sz="1100" b="1" dirty="0" smtClean="0">
                <a:solidFill>
                  <a:schemeClr val="tx1"/>
                </a:solidFill>
                <a:latin typeface="+mn-ea"/>
                <a:cs typeface="Meiryo UI" panose="020B0604030504040204" pitchFamily="50" charset="-128"/>
              </a:rPr>
              <a:t>申請</a:t>
            </a:r>
            <a:r>
              <a:rPr lang="ja-JP" altLang="en-US" sz="1100" b="1" dirty="0">
                <a:solidFill>
                  <a:schemeClr val="tx1"/>
                </a:solidFill>
                <a:latin typeface="+mn-ea"/>
                <a:cs typeface="Meiryo UI" panose="020B0604030504040204" pitchFamily="50" charset="-128"/>
              </a:rPr>
              <a:t>受付</a:t>
            </a:r>
            <a:endParaRPr lang="en-US" altLang="ja-JP" sz="1100" b="1" dirty="0" smtClean="0">
              <a:solidFill>
                <a:schemeClr val="tx1"/>
              </a:solidFill>
              <a:latin typeface="+mn-ea"/>
              <a:cs typeface="Meiryo UI" panose="020B0604030504040204" pitchFamily="50" charset="-128"/>
            </a:endParaRPr>
          </a:p>
        </p:txBody>
      </p:sp>
      <p:sp>
        <p:nvSpPr>
          <p:cNvPr id="45" name="テキスト ボックス 44"/>
          <p:cNvSpPr txBox="1"/>
          <p:nvPr/>
        </p:nvSpPr>
        <p:spPr>
          <a:xfrm>
            <a:off x="963720" y="8122830"/>
            <a:ext cx="397933" cy="1249769"/>
          </a:xfrm>
          <a:prstGeom prst="rect">
            <a:avLst/>
          </a:prstGeom>
          <a:ln/>
        </p:spPr>
        <p:style>
          <a:lnRef idx="1">
            <a:schemeClr val="accent1"/>
          </a:lnRef>
          <a:fillRef idx="2">
            <a:schemeClr val="accent1"/>
          </a:fillRef>
          <a:effectRef idx="1">
            <a:schemeClr val="accent1"/>
          </a:effectRef>
          <a:fontRef idx="minor">
            <a:schemeClr val="dk1"/>
          </a:fontRef>
        </p:style>
        <p:txBody>
          <a:bodyPr vert="eaVert" wrap="square" lIns="0" tIns="0" rIns="0" bIns="0" rtlCol="0" anchor="ctr">
            <a:noAutofit/>
          </a:bodyPr>
          <a:lstStyle/>
          <a:p>
            <a:pPr algn="ctr"/>
            <a:r>
              <a:rPr lang="ja-JP" altLang="en-US" sz="1100" b="1" dirty="0" smtClean="0">
                <a:solidFill>
                  <a:schemeClr val="tx1"/>
                </a:solidFill>
                <a:latin typeface="+mn-ea"/>
                <a:cs typeface="Meiryo UI" panose="020B0604030504040204" pitchFamily="50" charset="-128"/>
              </a:rPr>
              <a:t>ＩＲ整備法</a:t>
            </a:r>
            <a:endParaRPr lang="en-US" altLang="ja-JP" sz="1100" b="1" dirty="0" smtClean="0">
              <a:solidFill>
                <a:schemeClr val="tx1"/>
              </a:solidFill>
              <a:latin typeface="+mn-ea"/>
              <a:cs typeface="Meiryo UI" panose="020B0604030504040204" pitchFamily="50" charset="-128"/>
            </a:endParaRPr>
          </a:p>
          <a:p>
            <a:pPr algn="ctr"/>
            <a:r>
              <a:rPr lang="ja-JP" altLang="en-US" sz="1100" b="1" dirty="0" smtClean="0">
                <a:solidFill>
                  <a:schemeClr val="tx1"/>
                </a:solidFill>
                <a:latin typeface="+mn-ea"/>
                <a:cs typeface="Meiryo UI" panose="020B0604030504040204" pitchFamily="50" charset="-128"/>
              </a:rPr>
              <a:t>成立・公布</a:t>
            </a:r>
            <a:endParaRPr lang="en-US" altLang="ja-JP" sz="1100" b="1" dirty="0" smtClean="0">
              <a:solidFill>
                <a:schemeClr val="tx1"/>
              </a:solidFill>
              <a:latin typeface="+mn-ea"/>
              <a:cs typeface="Meiryo UI" panose="020B0604030504040204" pitchFamily="50" charset="-128"/>
            </a:endParaRPr>
          </a:p>
        </p:txBody>
      </p:sp>
      <p:sp>
        <p:nvSpPr>
          <p:cNvPr id="51" name="下矢印 50"/>
          <p:cNvSpPr/>
          <p:nvPr/>
        </p:nvSpPr>
        <p:spPr>
          <a:xfrm rot="16200000">
            <a:off x="1916882" y="7714834"/>
            <a:ext cx="267172" cy="1258878"/>
          </a:xfrm>
          <a:prstGeom prst="downArrow">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40" b="1">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626652" y="5545977"/>
            <a:ext cx="232251" cy="1912779"/>
          </a:xfrm>
          <a:prstGeom prst="rect">
            <a:avLst/>
          </a:prstGeom>
          <a:solidFill>
            <a:srgbClr val="002060"/>
          </a:solidFill>
          <a:ln>
            <a:noFill/>
          </a:ln>
        </p:spPr>
        <p:txBody>
          <a:bodyPr vert="eaVert" wrap="square" lIns="0" rIns="0" rtlCol="0" anchor="ctr">
            <a:noAutofit/>
          </a:bodyP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区域</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認定</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申請</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22742" y="2959859"/>
            <a:ext cx="245634" cy="2500266"/>
          </a:xfrm>
          <a:prstGeom prst="rect">
            <a:avLst/>
          </a:prstGeom>
          <a:solidFill>
            <a:srgbClr val="002060"/>
          </a:solidFill>
          <a:ln>
            <a:noFill/>
          </a:ln>
        </p:spPr>
        <p:txBody>
          <a:bodyPr vert="eaVert" wrap="square" lIns="0" rIns="0" rtlCol="0" anchor="ctr">
            <a:noAutofit/>
          </a:bodyPr>
          <a:lstStyle/>
          <a:p>
            <a:pPr algn="ct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情報発信</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と</a:t>
            </a:r>
            <a:r>
              <a:rPr lang="ja-JP" altLang="en-US" sz="10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合意形成に向けた取組み</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382664" y="2958221"/>
            <a:ext cx="196475" cy="4500535"/>
          </a:xfrm>
          <a:prstGeom prst="rect">
            <a:avLst/>
          </a:prstGeom>
          <a:solidFill>
            <a:srgbClr val="002060"/>
          </a:solidFill>
          <a:ln>
            <a:noFill/>
          </a:ln>
        </p:spPr>
        <p:txBody>
          <a:bodyPr vert="eaVert" wrap="square" lIns="0" rIns="0" rtlCol="0" anchor="ctr">
            <a:noAutofit/>
          </a:bodyPr>
          <a:lstStyle/>
          <a:p>
            <a:pPr algn="ctr"/>
            <a:r>
              <a:rPr lang="ja-JP" altLang="en-US" sz="1100"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1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2133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spcBef>
                <a:spcPts val="300"/>
              </a:spcBef>
              <a:buFont typeface="Wingdings" panose="05000000000000000000" pitchFamily="2" charset="2"/>
              <a:buChar char="n"/>
            </a:pPr>
            <a:r>
              <a:rPr lang="ja-JP" altLang="en-US" sz="1100" b="1" dirty="0">
                <a:solidFill>
                  <a:prstClr val="black"/>
                </a:solidFill>
                <a:cs typeface="Meiryo UI" pitchFamily="50" charset="-128"/>
              </a:rPr>
              <a:t>対象別の目的と訴求</a:t>
            </a:r>
            <a:r>
              <a:rPr lang="ja-JP" altLang="en-US" sz="1100" b="1" dirty="0" smtClean="0">
                <a:solidFill>
                  <a:prstClr val="black"/>
                </a:solidFill>
                <a:cs typeface="Meiryo UI" pitchFamily="50" charset="-128"/>
              </a:rPr>
              <a:t>ポイント</a:t>
            </a:r>
            <a:endParaRPr lang="en-US" altLang="ja-JP" sz="1100" b="1" dirty="0" smtClean="0">
              <a:solidFill>
                <a:prstClr val="black"/>
              </a:solidFill>
              <a:latin typeface="ＭＳ Ｐゴシック"/>
            </a:endParaRPr>
          </a:p>
          <a:p>
            <a:pPr marL="361950" indent="-171450">
              <a:spcBef>
                <a:spcPts val="300"/>
              </a:spcBef>
              <a:buFont typeface="Wingdings" panose="05000000000000000000" pitchFamily="2" charset="2"/>
              <a:buChar char="Ø"/>
            </a:pPr>
            <a:r>
              <a:rPr lang="ja-JP" altLang="en-US" sz="1000" dirty="0" smtClean="0">
                <a:solidFill>
                  <a:prstClr val="black"/>
                </a:solidFill>
                <a:latin typeface="ＭＳ Ｐゴシック"/>
              </a:rPr>
              <a:t>世代や</a:t>
            </a:r>
            <a:r>
              <a:rPr lang="ja-JP" altLang="en-US" sz="1000" dirty="0">
                <a:solidFill>
                  <a:prstClr val="black"/>
                </a:solidFill>
                <a:latin typeface="ＭＳ Ｐゴシック"/>
              </a:rPr>
              <a:t>生活</a:t>
            </a:r>
            <a:r>
              <a:rPr lang="ja-JP" altLang="en-US" sz="1000" dirty="0" smtClean="0">
                <a:solidFill>
                  <a:prstClr val="black"/>
                </a:solidFill>
                <a:latin typeface="ＭＳ Ｐゴシック"/>
              </a:rPr>
              <a:t>との関わりの程度などによって、ＩＲに対する理解や考え方が異なると推測されることから、広く府民</a:t>
            </a:r>
            <a:r>
              <a:rPr lang="ja-JP" altLang="en-US" sz="1000" dirty="0">
                <a:solidFill>
                  <a:prstClr val="black"/>
                </a:solidFill>
                <a:latin typeface="ＭＳ Ｐゴシック"/>
              </a:rPr>
              <a:t>・市民全体を対象に</a:t>
            </a:r>
            <a:r>
              <a:rPr lang="ja-JP" altLang="en-US" sz="1000" dirty="0" smtClean="0">
                <a:solidFill>
                  <a:prstClr val="black"/>
                </a:solidFill>
                <a:latin typeface="ＭＳ Ｐゴシック"/>
              </a:rPr>
              <a:t>しつつ、大学生</a:t>
            </a:r>
            <a:r>
              <a:rPr lang="ja-JP" altLang="en-US" sz="1000" dirty="0">
                <a:solidFill>
                  <a:prstClr val="black"/>
                </a:solidFill>
                <a:latin typeface="ＭＳ Ｐゴシック"/>
              </a:rPr>
              <a:t>・若い</a:t>
            </a:r>
            <a:r>
              <a:rPr lang="ja-JP" altLang="en-US" sz="1000" dirty="0" smtClean="0">
                <a:solidFill>
                  <a:prstClr val="black"/>
                </a:solidFill>
                <a:latin typeface="ＭＳ Ｐゴシック"/>
              </a:rPr>
              <a:t>世代や女性、地元企業など、各々の</a:t>
            </a:r>
            <a:r>
              <a:rPr lang="ja-JP" altLang="en-US" sz="1000" dirty="0">
                <a:solidFill>
                  <a:prstClr val="black"/>
                </a:solidFill>
                <a:latin typeface="ＭＳ Ｐゴシック"/>
              </a:rPr>
              <a:t>興味、関心に応じて</a:t>
            </a:r>
            <a:r>
              <a:rPr lang="ja-JP" altLang="en-US" sz="1000" dirty="0" smtClean="0">
                <a:solidFill>
                  <a:prstClr val="black"/>
                </a:solidFill>
                <a:latin typeface="ＭＳ Ｐゴシック"/>
              </a:rPr>
              <a:t>、　　きめ細かく</a:t>
            </a:r>
            <a:r>
              <a:rPr lang="ja-JP" altLang="en-US" sz="1000" dirty="0">
                <a:solidFill>
                  <a:prstClr val="black"/>
                </a:solidFill>
                <a:latin typeface="ＭＳ Ｐゴシック"/>
              </a:rPr>
              <a:t>丁寧に対応する。</a:t>
            </a:r>
          </a:p>
          <a:p>
            <a:pPr>
              <a:spcBef>
                <a:spcPts val="300"/>
              </a:spcBef>
            </a:pPr>
            <a:endParaRPr lang="ja-JP" altLang="en-US" sz="1000" dirty="0">
              <a:solidFill>
                <a:prstClr val="black"/>
              </a:solidFill>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65</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t>５－２．大阪府</a:t>
            </a:r>
            <a:r>
              <a:rPr lang="ja-JP" altLang="en-US" dirty="0"/>
              <a:t>・大阪市</a:t>
            </a:r>
            <a:r>
              <a:rPr lang="ja-JP" altLang="en-US" dirty="0" smtClean="0"/>
              <a:t>の取組み</a:t>
            </a:r>
            <a:endParaRPr lang="ja-JP" altLang="en-US" dirty="0"/>
          </a:p>
        </p:txBody>
      </p:sp>
      <p:graphicFrame>
        <p:nvGraphicFramePr>
          <p:cNvPr id="5" name="表 4"/>
          <p:cNvGraphicFramePr>
            <a:graphicFrameLocks noGrp="1"/>
          </p:cNvGraphicFramePr>
          <p:nvPr>
            <p:extLst/>
          </p:nvPr>
        </p:nvGraphicFramePr>
        <p:xfrm>
          <a:off x="440592" y="2530210"/>
          <a:ext cx="5958528" cy="5868200"/>
        </p:xfrm>
        <a:graphic>
          <a:graphicData uri="http://schemas.openxmlformats.org/drawingml/2006/table">
            <a:tbl>
              <a:tblPr firstRow="1" bandRow="1">
                <a:tableStyleId>{5C22544A-7EE6-4342-B048-85BDC9FD1C3A}</a:tableStyleId>
              </a:tblPr>
              <a:tblGrid>
                <a:gridCol w="1259254">
                  <a:extLst>
                    <a:ext uri="{9D8B030D-6E8A-4147-A177-3AD203B41FA5}">
                      <a16:colId xmlns:a16="http://schemas.microsoft.com/office/drawing/2014/main" val="2573405712"/>
                    </a:ext>
                  </a:extLst>
                </a:gridCol>
                <a:gridCol w="2349637">
                  <a:extLst>
                    <a:ext uri="{9D8B030D-6E8A-4147-A177-3AD203B41FA5}">
                      <a16:colId xmlns:a16="http://schemas.microsoft.com/office/drawing/2014/main" val="3823941128"/>
                    </a:ext>
                  </a:extLst>
                </a:gridCol>
                <a:gridCol w="2349637">
                  <a:extLst>
                    <a:ext uri="{9D8B030D-6E8A-4147-A177-3AD203B41FA5}">
                      <a16:colId xmlns:a16="http://schemas.microsoft.com/office/drawing/2014/main" val="3319925842"/>
                    </a:ext>
                  </a:extLst>
                </a:gridCol>
              </a:tblGrid>
              <a:tr h="229840">
                <a:tc>
                  <a:txBody>
                    <a:bodyPr/>
                    <a:lstStyle/>
                    <a:p>
                      <a:pPr algn="ctr"/>
                      <a:r>
                        <a:rPr kumimoji="1" lang="ja-JP" altLang="en-US" sz="1000" dirty="0" smtClean="0"/>
                        <a:t>対象</a:t>
                      </a:r>
                      <a:endParaRPr kumimoji="1" lang="ja-JP" altLang="en-US" sz="1000" dirty="0"/>
                    </a:p>
                  </a:txBody>
                  <a:tcPr marL="68580" marR="68580" marT="34290" marB="34290" anchor="ctr">
                    <a:lnL w="12700" cap="flat" cmpd="sng" algn="ctr">
                      <a:solidFill>
                        <a:schemeClr val="accent6"/>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目的</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ctr"/>
                      <a:r>
                        <a:rPr kumimoji="1" lang="ja-JP" altLang="en-US" sz="1000" dirty="0" smtClean="0"/>
                        <a:t>訴求ポイント</a:t>
                      </a:r>
                      <a:endParaRPr kumimoji="1" lang="ja-JP" altLang="en-US" sz="1000" dirty="0"/>
                    </a:p>
                  </a:txBody>
                  <a:tcPr marL="68580" marR="68580" marT="34290" marB="34290" anchor="ctr">
                    <a:lnL w="1905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3130706862"/>
                  </a:ext>
                </a:extLst>
              </a:tr>
              <a:tr h="1667290">
                <a:tc>
                  <a:txBody>
                    <a:bodyPr/>
                    <a:lstStyle/>
                    <a:p>
                      <a:pPr algn="ctr">
                        <a:lnSpc>
                          <a:spcPts val="1600"/>
                        </a:lnSpc>
                      </a:pPr>
                      <a:r>
                        <a:rPr kumimoji="1" lang="ja-JP" altLang="en-US" sz="1050" dirty="0" smtClean="0"/>
                        <a:t>府民</a:t>
                      </a:r>
                      <a:r>
                        <a:rPr kumimoji="1" lang="ja-JP" altLang="en-US" sz="1050" dirty="0" smtClean="0">
                          <a:solidFill>
                            <a:schemeClr val="tx1"/>
                          </a:solidFill>
                        </a:rPr>
                        <a:t>・市民</a:t>
                      </a:r>
                      <a:r>
                        <a:rPr kumimoji="1" lang="ja-JP" altLang="en-US" sz="1050" dirty="0" smtClean="0"/>
                        <a:t>全体</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ＩＲがもたらす</a:t>
                      </a:r>
                      <a:r>
                        <a:rPr kumimoji="1" lang="ja-JP" altLang="ja-JP" sz="1000" kern="1200" dirty="0" smtClean="0">
                          <a:solidFill>
                            <a:schemeClr val="dk1"/>
                          </a:solidFill>
                          <a:effectLst/>
                          <a:latin typeface="+mn-lt"/>
                          <a:ea typeface="+mn-ea"/>
                          <a:cs typeface="+mn-cs"/>
                        </a:rPr>
                        <a:t>プラスの効果や懸念</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ja-JP" sz="1000" kern="1200" dirty="0" smtClean="0">
                          <a:solidFill>
                            <a:schemeClr val="dk1"/>
                          </a:solidFill>
                          <a:effectLst/>
                          <a:latin typeface="+mn-lt"/>
                          <a:ea typeface="+mn-ea"/>
                          <a:cs typeface="+mn-cs"/>
                        </a:rPr>
                        <a:t>事項</a:t>
                      </a:r>
                      <a:r>
                        <a:rPr kumimoji="1" lang="ja-JP" altLang="en-US" sz="1000" kern="1200" dirty="0" smtClean="0">
                          <a:solidFill>
                            <a:schemeClr val="dk1"/>
                          </a:solidFill>
                          <a:effectLst/>
                          <a:latin typeface="+mn-lt"/>
                          <a:ea typeface="+mn-ea"/>
                          <a:cs typeface="+mn-cs"/>
                        </a:rPr>
                        <a:t>の最小化に向けた対応などを</a:t>
                      </a:r>
                      <a:r>
                        <a:rPr kumimoji="1" lang="en-US" altLang="ja-JP" sz="1000" kern="1200" dirty="0" smtClean="0">
                          <a:solidFill>
                            <a:schemeClr val="dk1"/>
                          </a:solidFill>
                          <a:effectLst/>
                          <a:latin typeface="+mn-lt"/>
                          <a:ea typeface="+mn-ea"/>
                          <a:cs typeface="+mn-cs"/>
                        </a:rPr>
                        <a:t/>
                      </a:r>
                      <a:br>
                        <a:rPr kumimoji="1" lang="en-US" altLang="ja-JP" sz="1000" kern="1200" dirty="0" smtClean="0">
                          <a:solidFill>
                            <a:schemeClr val="dk1"/>
                          </a:solidFill>
                          <a:effectLst/>
                          <a:latin typeface="+mn-lt"/>
                          <a:ea typeface="+mn-ea"/>
                          <a:cs typeface="+mn-cs"/>
                        </a:rPr>
                      </a:br>
                      <a:r>
                        <a:rPr kumimoji="1" lang="ja-JP" altLang="en-US" sz="1000" kern="1200" dirty="0" smtClean="0">
                          <a:solidFill>
                            <a:schemeClr val="dk1"/>
                          </a:solidFill>
                          <a:effectLst/>
                          <a:latin typeface="+mn-lt"/>
                          <a:ea typeface="+mn-ea"/>
                          <a:cs typeface="+mn-cs"/>
                        </a:rPr>
                        <a:t>幅広く</a:t>
                      </a:r>
                      <a:r>
                        <a:rPr kumimoji="1" lang="ja-JP" altLang="en-US" sz="1000" kern="1200" dirty="0" smtClean="0">
                          <a:solidFill>
                            <a:schemeClr val="dk1"/>
                          </a:solidFill>
                          <a:effectLst/>
                          <a:latin typeface="+mn-ea"/>
                          <a:ea typeface="+mn-ea"/>
                          <a:cs typeface="+mn-cs"/>
                        </a:rPr>
                        <a:t>情報</a:t>
                      </a:r>
                      <a:r>
                        <a:rPr kumimoji="1" lang="ja-JP" altLang="ja-JP" sz="1000" kern="1200" dirty="0" smtClean="0">
                          <a:solidFill>
                            <a:schemeClr val="dk1"/>
                          </a:solidFill>
                          <a:effectLst/>
                          <a:latin typeface="+mn-ea"/>
                          <a:ea typeface="+mn-ea"/>
                          <a:cs typeface="+mn-cs"/>
                        </a:rPr>
                        <a:t>発信</a:t>
                      </a:r>
                      <a:r>
                        <a:rPr kumimoji="1" lang="ja-JP" altLang="en-US" sz="1000" kern="1200" dirty="0" smtClean="0">
                          <a:solidFill>
                            <a:schemeClr val="dk1"/>
                          </a:solidFill>
                          <a:effectLst/>
                          <a:latin typeface="+mn-ea"/>
                          <a:ea typeface="+mn-ea"/>
                          <a:cs typeface="+mn-cs"/>
                        </a:rPr>
                        <a:t>し、不安を払しょくするとともに、ＩＲ誘致への理解を得る</a:t>
                      </a: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ＩＲに関する基本的事項や懸念事項</a:t>
                      </a:r>
                      <a:r>
                        <a:rPr kumimoji="1" lang="en-US" altLang="ja-JP" sz="1000" kern="1200" dirty="0" smtClean="0">
                          <a:solidFill>
                            <a:schemeClr val="dk1"/>
                          </a:solidFill>
                          <a:effectLst/>
                          <a:latin typeface="+mn-ea"/>
                          <a:ea typeface="+mn-ea"/>
                          <a:cs typeface="+mn-cs"/>
                        </a:rPr>
                        <a:t/>
                      </a:r>
                      <a:br>
                        <a:rPr kumimoji="1" lang="en-US" altLang="ja-JP" sz="1000" kern="1200" dirty="0" smtClean="0">
                          <a:solidFill>
                            <a:schemeClr val="dk1"/>
                          </a:solidFill>
                          <a:effectLst/>
                          <a:latin typeface="+mn-ea"/>
                          <a:ea typeface="+mn-ea"/>
                          <a:cs typeface="+mn-cs"/>
                        </a:rPr>
                      </a:br>
                      <a:r>
                        <a:rPr kumimoji="1" lang="ja-JP" altLang="en-US" sz="1000" kern="1200" dirty="0" smtClean="0">
                          <a:solidFill>
                            <a:schemeClr val="dk1"/>
                          </a:solidFill>
                          <a:effectLst/>
                          <a:latin typeface="+mn-ea"/>
                          <a:ea typeface="+mn-ea"/>
                          <a:cs typeface="+mn-cs"/>
                        </a:rPr>
                        <a:t>対策、大阪のＩＲ基本構想などについて、適時、段階的に</a:t>
                      </a:r>
                      <a:r>
                        <a:rPr kumimoji="1" lang="ja-JP" altLang="en-US" sz="1000" kern="1200" dirty="0" smtClean="0">
                          <a:solidFill>
                            <a:schemeClr val="dk1"/>
                          </a:solidFill>
                          <a:effectLst/>
                          <a:latin typeface="+mn-lt"/>
                          <a:ea typeface="+mn-ea"/>
                          <a:cs typeface="+mn-cs"/>
                        </a:rPr>
                        <a:t>情報発信する</a:t>
                      </a: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4021777015"/>
                  </a:ext>
                </a:extLst>
              </a:tr>
              <a:tr h="1667290">
                <a:tc>
                  <a:txBody>
                    <a:bodyPr/>
                    <a:lstStyle/>
                    <a:p>
                      <a:pPr algn="ctr">
                        <a:lnSpc>
                          <a:spcPts val="1600"/>
                        </a:lnSpc>
                      </a:pPr>
                      <a:r>
                        <a:rPr kumimoji="1" lang="ja-JP" altLang="en-US" sz="1050" dirty="0" smtClean="0">
                          <a:solidFill>
                            <a:schemeClr val="tx1"/>
                          </a:solidFill>
                        </a:rPr>
                        <a:t>大学生・若い世代や女性</a:t>
                      </a:r>
                      <a:endParaRPr kumimoji="1" lang="ja-JP" altLang="en-US" sz="1050" dirty="0">
                        <a:solidFill>
                          <a:schemeClr val="tx1"/>
                        </a:solidFill>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ＩＲへの関心が比較的薄いと思われる、</a:t>
                      </a:r>
                      <a:r>
                        <a:rPr kumimoji="1" lang="ja-JP" altLang="ja-JP" sz="1000" kern="1200" dirty="0" smtClean="0">
                          <a:solidFill>
                            <a:schemeClr val="dk1"/>
                          </a:solidFill>
                          <a:effectLst/>
                          <a:latin typeface="+mn-ea"/>
                          <a:ea typeface="+mn-ea"/>
                          <a:cs typeface="+mn-cs"/>
                        </a:rPr>
                        <a:t>次世代を担う大学生</a:t>
                      </a:r>
                      <a:r>
                        <a:rPr kumimoji="1" lang="ja-JP" altLang="en-US" sz="1000" kern="1200" dirty="0" smtClean="0">
                          <a:solidFill>
                            <a:schemeClr val="tx1"/>
                          </a:solidFill>
                          <a:effectLst/>
                          <a:latin typeface="+mn-ea"/>
                          <a:ea typeface="+mn-ea"/>
                          <a:cs typeface="+mn-cs"/>
                        </a:rPr>
                        <a:t>・若い世代や女性への関心を高めるとともに、</a:t>
                      </a:r>
                      <a:r>
                        <a:rPr kumimoji="1" lang="ja-JP" altLang="en-US" sz="1000" kern="1200" dirty="0" smtClean="0">
                          <a:solidFill>
                            <a:schemeClr val="dk1"/>
                          </a:solidFill>
                          <a:effectLst/>
                          <a:latin typeface="+mn-ea"/>
                          <a:ea typeface="+mn-ea"/>
                          <a:cs typeface="+mn-cs"/>
                        </a:rPr>
                        <a:t>ＩＲの魅力を発信し、ＩＲが活躍の場となることを伝える</a:t>
                      </a:r>
                      <a:endParaRPr kumimoji="1" lang="ja-JP" altLang="en-US" sz="1000" dirty="0" smtClean="0">
                        <a:latin typeface="+mn-ea"/>
                        <a:ea typeface="+mn-ea"/>
                      </a:endParaRPr>
                    </a:p>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endParaRPr kumimoji="1" lang="ja-JP" altLang="en-US" sz="1000" dirty="0" smtClean="0">
                        <a:latin typeface="+mn-ea"/>
                        <a:ea typeface="+mn-ea"/>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エンターテイメント施設、宿泊施設、ショッピングモール等が集約して設置される多様な魅力を有する世界第一級の観光拠点がうまれること</a:t>
                      </a: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endParaRPr kumimoji="1" lang="en-US" altLang="ja-JP" sz="1000" kern="1200" dirty="0" smtClean="0">
                        <a:solidFill>
                          <a:schemeClr val="dk1"/>
                        </a:solidFill>
                        <a:effectLst/>
                        <a:latin typeface="+mn-ea"/>
                        <a:ea typeface="+mn-ea"/>
                        <a:cs typeface="+mn-cs"/>
                      </a:endParaRPr>
                    </a:p>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幅広い分野での質の高い就業機会やライフステージに合わせた活躍の場が期待されること</a:t>
                      </a: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ja-JP" altLang="en-US" sz="1000" kern="1200" dirty="0" smtClean="0">
                        <a:solidFill>
                          <a:schemeClr val="dk1"/>
                        </a:solidFill>
                        <a:effectLst/>
                        <a:latin typeface="+mn-ea"/>
                        <a:ea typeface="+mn-ea"/>
                        <a:cs typeface="+mn-cs"/>
                      </a:endParaRPr>
                    </a:p>
                    <a:p>
                      <a:pPr marL="0" indent="0" algn="just">
                        <a:lnSpc>
                          <a:spcPts val="1600"/>
                        </a:lnSpc>
                        <a:buFont typeface="Arial" panose="020B0604020202020204" pitchFamily="34" charset="0"/>
                        <a:buNone/>
                      </a:pPr>
                      <a:endParaRPr kumimoji="1" lang="en-US" altLang="ja-JP" sz="1000" kern="1200" dirty="0" smtClean="0">
                        <a:solidFill>
                          <a:schemeClr val="dk1"/>
                        </a:solidFill>
                        <a:effectLst/>
                        <a:latin typeface="+mn-ea"/>
                        <a:ea typeface="+mn-ea"/>
                        <a:cs typeface="+mn-cs"/>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1309337"/>
                  </a:ext>
                </a:extLst>
              </a:tr>
              <a:tr h="1667290">
                <a:tc>
                  <a:txBody>
                    <a:bodyPr/>
                    <a:lstStyle/>
                    <a:p>
                      <a:pPr algn="ctr">
                        <a:lnSpc>
                          <a:spcPts val="1600"/>
                        </a:lnSpc>
                      </a:pPr>
                      <a:r>
                        <a:rPr kumimoji="1" lang="ja-JP" altLang="en-US" sz="1050" dirty="0" smtClean="0"/>
                        <a:t>地元企業</a:t>
                      </a:r>
                      <a:endParaRPr kumimoji="1" lang="ja-JP" altLang="en-US" sz="1050" dirty="0"/>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marR="0" lvl="0" indent="-1714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ja-JP" altLang="en-US" sz="1000" kern="1200" dirty="0" smtClean="0">
                          <a:solidFill>
                            <a:schemeClr val="dk1"/>
                          </a:solidFill>
                          <a:effectLst/>
                          <a:latin typeface="+mn-ea"/>
                          <a:ea typeface="+mn-ea"/>
                          <a:cs typeface="+mn-cs"/>
                        </a:rPr>
                        <a:t>ＩＲによって、経済の活性化、ビジネス機会の増加が期待できることから、　地域経済の担い手である地元企業の理解が深まるよう、ＩＲがもたらすプラスの効果等を伝える</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171450" indent="-171450" algn="just">
                        <a:lnSpc>
                          <a:spcPts val="1600"/>
                        </a:lnSpc>
                        <a:buFont typeface="Arial" panose="020B0604020202020204" pitchFamily="34" charset="0"/>
                        <a:buChar char="•"/>
                      </a:pPr>
                      <a:r>
                        <a:rPr kumimoji="1" lang="ja-JP" altLang="en-US" sz="1000" kern="1200" dirty="0" smtClean="0">
                          <a:solidFill>
                            <a:schemeClr val="dk1"/>
                          </a:solidFill>
                          <a:effectLst/>
                          <a:latin typeface="+mn-ea"/>
                          <a:ea typeface="+mn-ea"/>
                          <a:cs typeface="+mn-cs"/>
                        </a:rPr>
                        <a:t>観光産業は飲食業、小売業、広告業など関連産業の裾野が広く、</a:t>
                      </a:r>
                      <a:r>
                        <a:rPr kumimoji="1" lang="ja-JP" altLang="en-US" sz="1000" kern="1200" smtClean="0">
                          <a:solidFill>
                            <a:schemeClr val="dk1"/>
                          </a:solidFill>
                          <a:effectLst/>
                          <a:latin typeface="+mn-ea"/>
                          <a:ea typeface="+mn-ea"/>
                          <a:cs typeface="+mn-cs"/>
                        </a:rPr>
                        <a:t>多くの　地元</a:t>
                      </a:r>
                      <a:r>
                        <a:rPr kumimoji="1" lang="ja-JP" altLang="en-US" sz="1000" kern="1200" dirty="0" smtClean="0">
                          <a:solidFill>
                            <a:schemeClr val="dk1"/>
                          </a:solidFill>
                          <a:effectLst/>
                          <a:latin typeface="+mn-ea"/>
                          <a:ea typeface="+mn-ea"/>
                          <a:cs typeface="+mn-cs"/>
                        </a:rPr>
                        <a:t>企業にとってビジネスチャンスとなり、その経済波及効果が期待されること</a:t>
                      </a: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2869397449"/>
                  </a:ext>
                </a:extLst>
              </a:tr>
            </a:tbl>
          </a:graphicData>
        </a:graphic>
      </p:graphicFrame>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30" y="3147720"/>
            <a:ext cx="1164865" cy="644036"/>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80" y="5735814"/>
            <a:ext cx="528636" cy="717832"/>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43" y="4975218"/>
            <a:ext cx="428473" cy="612105"/>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65" y="7155042"/>
            <a:ext cx="1169530" cy="656578"/>
          </a:xfrm>
          <a:prstGeom prst="rect">
            <a:avLst/>
          </a:prstGeom>
        </p:spPr>
      </p:pic>
      <p:sp>
        <p:nvSpPr>
          <p:cNvPr id="13" name="タイトル 2"/>
          <p:cNvSpPr>
            <a:spLocks noGrp="1"/>
          </p:cNvSpPr>
          <p:nvPr>
            <p:ph type="title"/>
          </p:nvPr>
        </p:nvSpPr>
        <p:spPr>
          <a:xfrm>
            <a:off x="207264" y="195072"/>
            <a:ext cx="6425184" cy="761541"/>
          </a:xfrm>
        </p:spPr>
        <p:txBody>
          <a:bodyPr>
            <a:normAutofit/>
          </a:bodyPr>
          <a:lstStyle/>
          <a:p>
            <a:r>
              <a:rPr kumimoji="1" lang="en-US" altLang="ja-JP" sz="1600" dirty="0" smtClean="0"/>
              <a:t/>
            </a:r>
            <a:br>
              <a:rPr kumimoji="1" lang="en-US" altLang="ja-JP" sz="1600" dirty="0" smtClean="0"/>
            </a:br>
            <a:endParaRPr kumimoji="1" lang="ja-JP" altLang="en-US" sz="1600" dirty="0"/>
          </a:p>
        </p:txBody>
      </p:sp>
    </p:spTree>
    <p:extLst>
      <p:ext uri="{BB962C8B-B14F-4D97-AF65-F5344CB8AC3E}">
        <p14:creationId xmlns:p14="http://schemas.microsoft.com/office/powerpoint/2010/main" val="705398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5" name="スライド番号プレースホルダー 4"/>
          <p:cNvSpPr>
            <a:spLocks noGrp="1"/>
          </p:cNvSpPr>
          <p:nvPr>
            <p:ph type="sldNum" sz="quarter" idx="10"/>
          </p:nvPr>
        </p:nvSpPr>
        <p:spPr/>
        <p:txBody>
          <a:bodyPr/>
          <a:lstStyle/>
          <a:p>
            <a:fld id="{2F5FFCC2-724E-4DD4-AEC6-56C0720B265A}" type="slidenum">
              <a:rPr lang="ja-JP" altLang="en-US" smtClean="0">
                <a:solidFill>
                  <a:prstClr val="black"/>
                </a:solidFill>
              </a:rPr>
              <a:pPr/>
              <a:t>66</a:t>
            </a:fld>
            <a:endParaRPr lang="ja-JP" altLang="en-US" dirty="0">
              <a:solidFill>
                <a:prstClr val="black"/>
              </a:solidFill>
            </a:endParaRPr>
          </a:p>
        </p:txBody>
      </p:sp>
      <p:sp>
        <p:nvSpPr>
          <p:cNvPr id="4" name="テキスト プレースホルダー 3"/>
          <p:cNvSpPr>
            <a:spLocks noGrp="1"/>
          </p:cNvSpPr>
          <p:nvPr>
            <p:ph type="body" sz="quarter" idx="11"/>
          </p:nvPr>
        </p:nvSpPr>
        <p:spPr/>
        <p:txBody>
          <a:bodyPr>
            <a:normAutofit/>
          </a:bodyPr>
          <a:lstStyle/>
          <a:p>
            <a:endParaRPr lang="ja-JP" altLang="en-US" dirty="0"/>
          </a:p>
        </p:txBody>
      </p:sp>
      <p:sp>
        <p:nvSpPr>
          <p:cNvPr id="3" name="タイトル 2"/>
          <p:cNvSpPr>
            <a:spLocks noGrp="1"/>
          </p:cNvSpPr>
          <p:nvPr>
            <p:ph type="title"/>
          </p:nvPr>
        </p:nvSpPr>
        <p:spPr/>
        <p:txBody>
          <a:bodyPr/>
          <a:lstStyle/>
          <a:p>
            <a:r>
              <a:rPr kumimoji="1" lang="en-US" altLang="ja-JP" sz="1800" dirty="0" smtClean="0"/>
              <a:t/>
            </a:r>
            <a:br>
              <a:rPr kumimoji="1" lang="en-US" altLang="ja-JP" sz="1800" dirty="0" smtClean="0"/>
            </a:br>
            <a:endParaRPr kumimoji="1" lang="ja-JP" altLang="en-US" sz="1800" dirty="0"/>
          </a:p>
        </p:txBody>
      </p:sp>
      <p:sp>
        <p:nvSpPr>
          <p:cNvPr id="13" name="正方形/長方形 12"/>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marL="171450" indent="-171450" algn="just">
              <a:spcBef>
                <a:spcPts val="600"/>
              </a:spcBef>
              <a:buFont typeface="Wingdings" panose="05000000000000000000" pitchFamily="2" charset="2"/>
              <a:buChar char="n"/>
            </a:pPr>
            <a:r>
              <a:rPr lang="ja-JP" altLang="en-US" sz="1100" b="1" dirty="0">
                <a:solidFill>
                  <a:prstClr val="black"/>
                </a:solidFill>
                <a:cs typeface="Meiryo UI" pitchFamily="50" charset="-128"/>
              </a:rPr>
              <a:t>具体的な</a:t>
            </a:r>
            <a:r>
              <a:rPr lang="ja-JP" altLang="en-US" sz="1100" b="1" dirty="0" smtClean="0">
                <a:solidFill>
                  <a:prstClr val="black"/>
                </a:solidFill>
                <a:cs typeface="Meiryo UI" pitchFamily="50" charset="-128"/>
              </a:rPr>
              <a:t>取組み</a:t>
            </a: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府民・市民全体への情報発信</a:t>
            </a:r>
            <a:endParaRPr lang="en-US" altLang="ja-JP" sz="1050" b="1"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a:solidFill>
                  <a:prstClr val="black"/>
                </a:solidFill>
                <a:latin typeface="ＭＳ Ｐゴシック"/>
              </a:rPr>
              <a:t>事</a:t>
            </a:r>
            <a:r>
              <a:rPr lang="ja-JP" altLang="en-US" sz="1050" dirty="0" smtClean="0">
                <a:solidFill>
                  <a:prstClr val="black"/>
                </a:solidFill>
                <a:latin typeface="ＭＳ Ｐゴシック"/>
              </a:rPr>
              <a:t>業者の公募手続きの</a:t>
            </a:r>
            <a:r>
              <a:rPr lang="ja-JP" altLang="en-US" sz="1050" dirty="0">
                <a:solidFill>
                  <a:prstClr val="black"/>
                </a:solidFill>
                <a:latin typeface="ＭＳ Ｐゴシック"/>
              </a:rPr>
              <a:t>実施</a:t>
            </a:r>
            <a:r>
              <a:rPr lang="ja-JP" altLang="en-US" sz="1050" dirty="0" smtClean="0">
                <a:solidFill>
                  <a:prstClr val="black"/>
                </a:solidFill>
                <a:latin typeface="ＭＳ Ｐゴシック"/>
              </a:rPr>
              <a:t>や区域</a:t>
            </a:r>
            <a:r>
              <a:rPr lang="ja-JP" altLang="en-US" sz="1050" dirty="0">
                <a:solidFill>
                  <a:prstClr val="black"/>
                </a:solidFill>
                <a:latin typeface="ＭＳ Ｐゴシック"/>
              </a:rPr>
              <a:t>整備</a:t>
            </a:r>
            <a:r>
              <a:rPr lang="ja-JP" altLang="en-US" sz="1050" dirty="0" smtClean="0">
                <a:solidFill>
                  <a:prstClr val="black"/>
                </a:solidFill>
                <a:latin typeface="ＭＳ Ｐゴシック"/>
              </a:rPr>
              <a:t>計画の策定など進捗</a:t>
            </a:r>
            <a:r>
              <a:rPr lang="ja-JP" altLang="en-US" sz="1050" dirty="0">
                <a:solidFill>
                  <a:prstClr val="black"/>
                </a:solidFill>
                <a:latin typeface="ＭＳ Ｐゴシック"/>
              </a:rPr>
              <a:t>やテーマに応じ、大阪がめざすＩＲの</a:t>
            </a:r>
            <a:r>
              <a:rPr lang="ja-JP" altLang="en-US" sz="1050" dirty="0" smtClean="0">
                <a:solidFill>
                  <a:prstClr val="black"/>
                </a:solidFill>
                <a:latin typeface="ＭＳ Ｐゴシック"/>
              </a:rPr>
              <a:t>具体像や依存症、治安・地域風俗環境への対応など関心の高い内容のセミナーの開催</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著名人</a:t>
            </a:r>
            <a:r>
              <a:rPr lang="ja-JP" altLang="en-US" sz="1050" dirty="0">
                <a:solidFill>
                  <a:prstClr val="black"/>
                </a:solidFill>
                <a:latin typeface="ＭＳ Ｐゴシック"/>
              </a:rPr>
              <a:t>や専門家を招いて</a:t>
            </a:r>
            <a:r>
              <a:rPr lang="ja-JP" altLang="en-US" sz="1050" dirty="0" smtClean="0">
                <a:solidFill>
                  <a:prstClr val="black"/>
                </a:solidFill>
                <a:latin typeface="ＭＳ Ｐゴシック"/>
              </a:rPr>
              <a:t>の講演会やシンポジウム</a:t>
            </a:r>
            <a:r>
              <a:rPr lang="ja-JP" altLang="en-US" sz="1050" dirty="0">
                <a:solidFill>
                  <a:prstClr val="black"/>
                </a:solidFill>
                <a:latin typeface="ＭＳ Ｐゴシック"/>
              </a:rPr>
              <a:t>の開催　など</a:t>
            </a: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spcBef>
                <a:spcPts val="600"/>
              </a:spcBef>
            </a:pPr>
            <a:endParaRPr lang="en-US" altLang="ja-JP" sz="1050" dirty="0" smtClean="0">
              <a:solidFill>
                <a:prstClr val="black"/>
              </a:solidFill>
              <a:latin typeface="ＭＳ Ｐゴシック"/>
            </a:endParaRPr>
          </a:p>
          <a:p>
            <a:pPr marL="190500"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大学生・若い世代、女性、地元企業等を対象とした</a:t>
            </a:r>
            <a:endParaRPr lang="en-US" altLang="ja-JP" sz="1050" b="1" dirty="0" smtClean="0">
              <a:solidFill>
                <a:prstClr val="black"/>
              </a:solidFill>
              <a:latin typeface="ＭＳ Ｐゴシック"/>
            </a:endParaRPr>
          </a:p>
          <a:p>
            <a:pPr marL="190500" algn="just"/>
            <a:r>
              <a:rPr lang="ja-JP" altLang="en-US" sz="1050" b="1" dirty="0">
                <a:solidFill>
                  <a:prstClr val="black"/>
                </a:solidFill>
                <a:latin typeface="ＭＳ Ｐゴシック"/>
              </a:rPr>
              <a:t>　</a:t>
            </a:r>
            <a:r>
              <a:rPr lang="ja-JP" altLang="en-US" sz="1050" b="1" dirty="0" smtClean="0">
                <a:solidFill>
                  <a:prstClr val="black"/>
                </a:solidFill>
                <a:latin typeface="ＭＳ Ｐゴシック"/>
              </a:rPr>
              <a:t>　情報発信</a:t>
            </a:r>
            <a:endParaRPr lang="en-US" altLang="ja-JP" sz="1050" b="1"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府内の大学への出前授業の実施や、大学生に</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よるＩＲをテーマとした自主的な研究の場の創出</a:t>
            </a:r>
            <a:endParaRPr lang="en-US" altLang="ja-JP" sz="1050" dirty="0" smtClean="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50" dirty="0" smtClean="0">
                <a:solidFill>
                  <a:prstClr val="black"/>
                </a:solidFill>
                <a:latin typeface="ＭＳ Ｐゴシック"/>
              </a:rPr>
              <a:t>経済団体等が</a:t>
            </a:r>
            <a:r>
              <a:rPr lang="ja-JP" altLang="en-US" sz="1050" dirty="0">
                <a:solidFill>
                  <a:prstClr val="black"/>
                </a:solidFill>
                <a:latin typeface="ＭＳ Ｐゴシック"/>
              </a:rPr>
              <a:t>開催</a:t>
            </a:r>
            <a:r>
              <a:rPr lang="ja-JP" altLang="en-US" sz="1050" dirty="0" smtClean="0">
                <a:solidFill>
                  <a:prstClr val="black"/>
                </a:solidFill>
                <a:latin typeface="ＭＳ Ｐゴシック"/>
              </a:rPr>
              <a:t>する研修会等での講演等、</a:t>
            </a:r>
            <a:endParaRPr lang="en-US" altLang="ja-JP" sz="1050" dirty="0" smtClean="0">
              <a:solidFill>
                <a:prstClr val="black"/>
              </a:solidFill>
              <a:latin typeface="ＭＳ Ｐゴシック"/>
            </a:endParaRPr>
          </a:p>
          <a:p>
            <a:pPr marL="371475" lvl="1" algn="just">
              <a:lnSpc>
                <a:spcPts val="1200"/>
              </a:lnSpc>
            </a:pPr>
            <a:r>
              <a:rPr lang="ja-JP" altLang="en-US" sz="1050" dirty="0">
                <a:solidFill>
                  <a:prstClr val="black"/>
                </a:solidFill>
                <a:latin typeface="ＭＳ Ｐゴシック"/>
              </a:rPr>
              <a:t>　</a:t>
            </a:r>
            <a:r>
              <a:rPr lang="ja-JP" altLang="en-US" sz="1050" dirty="0" smtClean="0">
                <a:solidFill>
                  <a:prstClr val="black"/>
                </a:solidFill>
                <a:latin typeface="ＭＳ Ｐゴシック"/>
              </a:rPr>
              <a:t>　多様</a:t>
            </a:r>
            <a:r>
              <a:rPr lang="ja-JP" altLang="en-US" sz="1050" dirty="0">
                <a:solidFill>
                  <a:prstClr val="black"/>
                </a:solidFill>
                <a:latin typeface="ＭＳ Ｐゴシック"/>
              </a:rPr>
              <a:t>な機会で</a:t>
            </a:r>
            <a:r>
              <a:rPr lang="ja-JP" altLang="en-US" sz="1050" dirty="0" smtClean="0">
                <a:solidFill>
                  <a:prstClr val="black"/>
                </a:solidFill>
                <a:latin typeface="ＭＳ Ｐゴシック"/>
              </a:rPr>
              <a:t>のアウトリーチ型</a:t>
            </a:r>
            <a:r>
              <a:rPr lang="ja-JP" altLang="en-US" sz="1050" dirty="0">
                <a:solidFill>
                  <a:prstClr val="black"/>
                </a:solidFill>
                <a:latin typeface="ＭＳ Ｐゴシック"/>
              </a:rPr>
              <a:t>の情報発信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smtClean="0">
              <a:solidFill>
                <a:prstClr val="black"/>
              </a:solidFill>
              <a:latin typeface="ＭＳ Ｐゴシック"/>
            </a:endParaRPr>
          </a:p>
          <a:p>
            <a:pPr marL="361950" indent="-171450" algn="just">
              <a:buFont typeface="Wingdings" panose="05000000000000000000" pitchFamily="2" charset="2"/>
              <a:buChar char="Ø"/>
            </a:pPr>
            <a:r>
              <a:rPr lang="ja-JP" altLang="en-US" sz="1050" b="1" dirty="0" smtClean="0">
                <a:solidFill>
                  <a:prstClr val="black"/>
                </a:solidFill>
                <a:latin typeface="ＭＳ Ｐゴシック"/>
              </a:rPr>
              <a:t>広報ツールの活用</a:t>
            </a:r>
            <a:endParaRPr lang="en-US" altLang="ja-JP" sz="1050" dirty="0" smtClean="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ホームページや広報紙、リーフレット</a:t>
            </a:r>
            <a:r>
              <a:rPr lang="ja-JP" altLang="en-US" sz="1050" dirty="0">
                <a:solidFill>
                  <a:prstClr val="black"/>
                </a:solidFill>
                <a:latin typeface="ＭＳ Ｐゴシック"/>
              </a:rPr>
              <a:t>、動画</a:t>
            </a:r>
            <a:r>
              <a:rPr lang="ja-JP" altLang="en-US" sz="1050" dirty="0" smtClean="0">
                <a:solidFill>
                  <a:prstClr val="black"/>
                </a:solidFill>
                <a:latin typeface="ＭＳ Ｐゴシック"/>
              </a:rPr>
              <a:t>等の活用</a:t>
            </a:r>
            <a:endParaRPr lang="en-US" altLang="ja-JP" sz="1050"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a:solidFill>
                  <a:prstClr val="black"/>
                </a:solidFill>
                <a:latin typeface="ＭＳ Ｐゴシック"/>
              </a:rPr>
              <a:t>マスコミ、雑誌等のパブリシティの</a:t>
            </a:r>
            <a:r>
              <a:rPr lang="ja-JP" altLang="en-US" sz="1050" dirty="0" smtClean="0">
                <a:solidFill>
                  <a:prstClr val="black"/>
                </a:solidFill>
                <a:latin typeface="ＭＳ Ｐゴシック"/>
              </a:rPr>
              <a:t>活用　など</a:t>
            </a: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spcBef>
                <a:spcPts val="600"/>
              </a:spcBef>
            </a:pPr>
            <a:endParaRPr lang="en-US" altLang="ja-JP" sz="1050" dirty="0">
              <a:solidFill>
                <a:prstClr val="black"/>
              </a:solidFill>
              <a:latin typeface="ＭＳ Ｐゴシック"/>
            </a:endParaRPr>
          </a:p>
          <a:p>
            <a:pPr marL="371475" lvl="1" algn="just">
              <a:spcBef>
                <a:spcPts val="600"/>
              </a:spcBef>
            </a:pPr>
            <a:endParaRPr lang="en-US" altLang="ja-JP" sz="1050" dirty="0" smtClean="0">
              <a:solidFill>
                <a:prstClr val="black"/>
              </a:solidFill>
              <a:latin typeface="ＭＳ Ｐゴシック"/>
            </a:endParaRPr>
          </a:p>
          <a:p>
            <a:pPr marL="371475" lvl="1" algn="just"/>
            <a:endParaRPr lang="en-US" altLang="ja-JP" sz="1050"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050" b="1" dirty="0" smtClean="0">
                <a:solidFill>
                  <a:prstClr val="black"/>
                </a:solidFill>
                <a:latin typeface="ＭＳ Ｐゴシック"/>
              </a:rPr>
              <a:t>公聴会等の開催</a:t>
            </a:r>
            <a:endParaRPr lang="en-US" altLang="ja-JP" sz="1050" b="1" dirty="0">
              <a:solidFill>
                <a:prstClr val="black"/>
              </a:solidFill>
              <a:latin typeface="ＭＳ Ｐゴシック"/>
            </a:endParaRPr>
          </a:p>
          <a:p>
            <a:pPr marL="542925" lvl="1" indent="-171450" algn="just">
              <a:spcBef>
                <a:spcPts val="600"/>
              </a:spcBef>
              <a:buFont typeface="Arial" panose="020B0604020202020204" pitchFamily="34" charset="0"/>
              <a:buChar char="•"/>
            </a:pPr>
            <a:r>
              <a:rPr lang="ja-JP" altLang="en-US" sz="1050" dirty="0" smtClean="0">
                <a:solidFill>
                  <a:prstClr val="black"/>
                </a:solidFill>
                <a:latin typeface="ＭＳ Ｐゴシック"/>
              </a:rPr>
              <a:t>区域</a:t>
            </a:r>
            <a:r>
              <a:rPr lang="ja-JP" altLang="en-US" sz="1050" dirty="0">
                <a:solidFill>
                  <a:prstClr val="black"/>
                </a:solidFill>
                <a:latin typeface="ＭＳ Ｐゴシック"/>
              </a:rPr>
              <a:t>整備計画</a:t>
            </a:r>
            <a:r>
              <a:rPr lang="ja-JP" altLang="en-US" sz="1050" dirty="0" smtClean="0">
                <a:solidFill>
                  <a:prstClr val="black"/>
                </a:solidFill>
                <a:latin typeface="ＭＳ Ｐゴシック"/>
              </a:rPr>
              <a:t>案への意見聴取の場とする公聴会等を開催</a:t>
            </a:r>
            <a:endParaRPr lang="en-US" altLang="ja-JP" sz="1050" dirty="0">
              <a:solidFill>
                <a:prstClr val="black"/>
              </a:solidFill>
              <a:latin typeface="ＭＳ Ｐゴシック"/>
            </a:endParaRPr>
          </a:p>
          <a:p>
            <a:pPr algn="just">
              <a:spcBef>
                <a:spcPts val="600"/>
              </a:spcBef>
            </a:pPr>
            <a:endParaRPr lang="ja-JP" altLang="en-US" sz="1000" dirty="0">
              <a:solidFill>
                <a:prstClr val="black"/>
              </a:solidFill>
            </a:endParaRPr>
          </a:p>
        </p:txBody>
      </p:sp>
      <p:sp>
        <p:nvSpPr>
          <p:cNvPr id="14" name="正方形/長方形 13"/>
          <p:cNvSpPr/>
          <p:nvPr/>
        </p:nvSpPr>
        <p:spPr>
          <a:xfrm>
            <a:off x="3848100" y="5857752"/>
            <a:ext cx="2514600"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大学生・若い</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世代を対象</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とした情報</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発信</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95</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正方形/長方形 14"/>
          <p:cNvSpPr/>
          <p:nvPr/>
        </p:nvSpPr>
        <p:spPr>
          <a:xfrm>
            <a:off x="914101" y="4085685"/>
            <a:ext cx="5448599"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知る、わかる、考える、統合型リゾート（</a:t>
            </a: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ＩＲ</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）セミナー</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94</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p:cNvGrpSpPr/>
          <p:nvPr/>
        </p:nvGrpSpPr>
        <p:grpSpPr>
          <a:xfrm>
            <a:off x="818700" y="6959528"/>
            <a:ext cx="5458275" cy="1651713"/>
            <a:chOff x="3723825" y="7435714"/>
            <a:chExt cx="5458275" cy="1651713"/>
          </a:xfrm>
        </p:grpSpPr>
        <p:sp>
          <p:nvSpPr>
            <p:cNvPr id="11" name="正方形/長方形 10"/>
            <p:cNvSpPr/>
            <p:nvPr/>
          </p:nvSpPr>
          <p:spPr>
            <a:xfrm>
              <a:off x="5460778" y="8856595"/>
              <a:ext cx="1975072" cy="230832"/>
            </a:xfrm>
            <a:prstGeom prst="rect">
              <a:avLst/>
            </a:prstGeom>
          </p:spPr>
          <p:txBody>
            <a:bodyPr wrap="square">
              <a:spAutoFit/>
            </a:bodyPr>
            <a:lstStyle/>
            <a:p>
              <a:pPr algn="ctr">
                <a:tabLst>
                  <a:tab pos="5748655" algn="l"/>
                </a:tabLst>
              </a:pPr>
              <a:r>
                <a:rPr lang="ja-JP" altLang="en-US" sz="900" b="1" cap="small"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広報ツール（リーフレット）の</a:t>
              </a: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活用</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96</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正方形/長方形 18"/>
            <p:cNvSpPr/>
            <p:nvPr/>
          </p:nvSpPr>
          <p:spPr bwMode="gray">
            <a:xfrm>
              <a:off x="3723825" y="7435714"/>
              <a:ext cx="5458275" cy="1404000"/>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grpSp>
          <p:nvGrpSpPr>
            <p:cNvPr id="38" name="グループ化 37"/>
            <p:cNvGrpSpPr/>
            <p:nvPr/>
          </p:nvGrpSpPr>
          <p:grpSpPr>
            <a:xfrm>
              <a:off x="4707094" y="7866201"/>
              <a:ext cx="1363596" cy="954851"/>
              <a:chOff x="4689656" y="7833564"/>
              <a:chExt cx="1623834" cy="1152000"/>
            </a:xfrm>
          </p:grpSpPr>
          <p:pic>
            <p:nvPicPr>
              <p:cNvPr id="35" name="図 34"/>
              <p:cNvPicPr>
                <a:picLocks noChangeAspect="1"/>
              </p:cNvPicPr>
              <p:nvPr/>
            </p:nvPicPr>
            <p:blipFill>
              <a:blip r:embed="rId2"/>
              <a:stretch>
                <a:fillRect/>
              </a:stretch>
            </p:blipFill>
            <p:spPr>
              <a:xfrm>
                <a:off x="4689656" y="7833564"/>
                <a:ext cx="814694" cy="1152000"/>
              </a:xfrm>
              <a:prstGeom prst="rect">
                <a:avLst/>
              </a:prstGeom>
            </p:spPr>
          </p:pic>
          <p:pic>
            <p:nvPicPr>
              <p:cNvPr id="36" name="図 35"/>
              <p:cNvPicPr>
                <a:picLocks noChangeAspect="1"/>
              </p:cNvPicPr>
              <p:nvPr/>
            </p:nvPicPr>
            <p:blipFill>
              <a:blip r:embed="rId3"/>
              <a:stretch>
                <a:fillRect/>
              </a:stretch>
            </p:blipFill>
            <p:spPr>
              <a:xfrm>
                <a:off x="5502196" y="7833564"/>
                <a:ext cx="811294" cy="1152000"/>
              </a:xfrm>
              <a:prstGeom prst="rect">
                <a:avLst/>
              </a:prstGeom>
            </p:spPr>
          </p:pic>
        </p:grpSp>
        <p:pic>
          <p:nvPicPr>
            <p:cNvPr id="32" name="図 31"/>
            <p:cNvPicPr>
              <a:picLocks noChangeAspect="1"/>
            </p:cNvPicPr>
            <p:nvPr/>
          </p:nvPicPr>
          <p:blipFill>
            <a:blip r:embed="rId4"/>
            <a:stretch>
              <a:fillRect/>
            </a:stretch>
          </p:blipFill>
          <p:spPr>
            <a:xfrm>
              <a:off x="4312945" y="7670327"/>
              <a:ext cx="696945" cy="954851"/>
            </a:xfrm>
            <a:prstGeom prst="rect">
              <a:avLst/>
            </a:prstGeom>
          </p:spPr>
        </p:pic>
        <p:pic>
          <p:nvPicPr>
            <p:cNvPr id="33" name="図 32"/>
            <p:cNvPicPr>
              <a:picLocks noChangeAspect="1"/>
            </p:cNvPicPr>
            <p:nvPr/>
          </p:nvPicPr>
          <p:blipFill>
            <a:blip r:embed="rId5"/>
            <a:stretch>
              <a:fillRect/>
            </a:stretch>
          </p:blipFill>
          <p:spPr>
            <a:xfrm>
              <a:off x="5003274" y="7667445"/>
              <a:ext cx="698927" cy="954851"/>
            </a:xfrm>
            <a:prstGeom prst="rect">
              <a:avLst/>
            </a:prstGeom>
          </p:spPr>
        </p:pic>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b="783"/>
            <a:stretch/>
          </p:blipFill>
          <p:spPr>
            <a:xfrm>
              <a:off x="3761634" y="7476801"/>
              <a:ext cx="1389592" cy="991328"/>
            </a:xfrm>
            <a:prstGeom prst="rect">
              <a:avLst/>
            </a:prstGeom>
          </p:spPr>
        </p:pic>
      </p:grpSp>
      <p:pic>
        <p:nvPicPr>
          <p:cNvPr id="1026" name="Picture 2" descr="\\G0000sv0ns502\b24000$\doc\推進G\理解促進\IRセミナー\29年度\第３クール\当日音源・映像・写真\第９回　写真\DSC00777.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657" r="12132"/>
          <a:stretch/>
        </p:blipFill>
        <p:spPr bwMode="auto">
          <a:xfrm>
            <a:off x="3704149" y="2818787"/>
            <a:ext cx="2658551" cy="12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48100" y="4750153"/>
            <a:ext cx="2524125" cy="109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グループ化 11"/>
          <p:cNvGrpSpPr>
            <a:grpSpLocks noChangeAspect="1"/>
          </p:cNvGrpSpPr>
          <p:nvPr/>
        </p:nvGrpSpPr>
        <p:grpSpPr>
          <a:xfrm>
            <a:off x="3427077" y="7086340"/>
            <a:ext cx="1583426" cy="1097064"/>
            <a:chOff x="4393261" y="7083358"/>
            <a:chExt cx="1870558" cy="1296000"/>
          </a:xfrm>
        </p:grpSpPr>
        <p:pic>
          <p:nvPicPr>
            <p:cNvPr id="27" name="Picture 3" descr="\\G0000sv0ns502\b24000$\doc\推進G\理解促進\女性団体との連携\ミニパンフレット\画像\治安リーフ２.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40000">
              <a:off x="4629909" y="7215970"/>
              <a:ext cx="1633910" cy="11520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G0000sv0ns502\b24000$\doc\推進G\理解促進\女性団体との連携\ミニパンフレット\画像\治安リーフ１.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75"/>
            <a:stretch/>
          </p:blipFill>
          <p:spPr bwMode="auto">
            <a:xfrm rot="21240000">
              <a:off x="4393261" y="7083358"/>
              <a:ext cx="617814" cy="129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p:cNvGrpSpPr>
            <a:grpSpLocks noChangeAspect="1"/>
          </p:cNvGrpSpPr>
          <p:nvPr/>
        </p:nvGrpSpPr>
        <p:grpSpPr>
          <a:xfrm>
            <a:off x="4778882" y="7127959"/>
            <a:ext cx="1412205" cy="1080000"/>
            <a:chOff x="5274863" y="1019589"/>
            <a:chExt cx="1694647" cy="1224000"/>
          </a:xfrm>
        </p:grpSpPr>
        <p:pic>
          <p:nvPicPr>
            <p:cNvPr id="25" name="Picture 6" descr="\\G0000sv0ns502\b24000$\doc\推進G\理解促進\女性団体との連携\ミニパンフレット\画像\依存症リーフ２.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660" r="-1"/>
            <a:stretch/>
          </p:blipFill>
          <p:spPr bwMode="auto">
            <a:xfrm rot="240000">
              <a:off x="5338830" y="1092108"/>
              <a:ext cx="1630680" cy="108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0000sv0ns502\b24000$\doc\推進G\理解促進\女性団体との連携\ミニパンフレット\画像\依存症リーフ１.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6456"/>
            <a:stretch/>
          </p:blipFill>
          <p:spPr bwMode="auto">
            <a:xfrm rot="21180000">
              <a:off x="5274863" y="1019589"/>
              <a:ext cx="578747" cy="12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G0000sv0ns502\b24000$\doc\推進G\理解促進\IRセミナー\29年度\第１クール\第１回・第２回\当日写真\第１回\DSC00009.JP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914101" y="2818787"/>
            <a:ext cx="2664000" cy="125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1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lang="ja-JP" altLang="en-US" dirty="0"/>
              <a:t>６．</a:t>
            </a:r>
            <a:r>
              <a:rPr lang="ja-JP" altLang="en-US" dirty="0" smtClean="0"/>
              <a:t>スケジュール等</a:t>
            </a:r>
            <a:endParaRPr lang="ja-JP" altLang="en-US" dirty="0"/>
          </a:p>
        </p:txBody>
      </p:sp>
      <p:sp>
        <p:nvSpPr>
          <p:cNvPr id="2" name="スライド番号プレースホルダー 1"/>
          <p:cNvSpPr>
            <a:spLocks noGrp="1"/>
          </p:cNvSpPr>
          <p:nvPr>
            <p:ph type="sldNum" sz="quarter" idx="11"/>
          </p:nvPr>
        </p:nvSpPr>
        <p:spPr/>
        <p:txBody>
          <a:bodyPr/>
          <a:lstStyle/>
          <a:p>
            <a:fld id="{2F5FFCC2-724E-4DD4-AEC6-56C0720B265A}" type="slidenum">
              <a:rPr lang="ja-JP" altLang="en-US" smtClean="0"/>
              <a:pPr/>
              <a:t>67</a:t>
            </a:fld>
            <a:endParaRPr lang="ja-JP" altLang="en-US" dirty="0"/>
          </a:p>
        </p:txBody>
      </p:sp>
    </p:spTree>
    <p:extLst>
      <p:ext uri="{BB962C8B-B14F-4D97-AF65-F5344CB8AC3E}">
        <p14:creationId xmlns:p14="http://schemas.microsoft.com/office/powerpoint/2010/main" val="527377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円/楕円 30"/>
          <p:cNvSpPr/>
          <p:nvPr/>
        </p:nvSpPr>
        <p:spPr>
          <a:xfrm>
            <a:off x="6844270" y="11097821"/>
            <a:ext cx="228722" cy="20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prstClr val="black"/>
              </a:solidFill>
            </a:endParaRPr>
          </a:p>
        </p:txBody>
      </p:sp>
      <p:sp>
        <p:nvSpPr>
          <p:cNvPr id="4" name="スライド番号プレースホルダー 3"/>
          <p:cNvSpPr>
            <a:spLocks noGrp="1"/>
          </p:cNvSpPr>
          <p:nvPr>
            <p:ph type="sldNum" sz="quarter" idx="10"/>
          </p:nvPr>
        </p:nvSpPr>
        <p:spPr/>
        <p:txBody>
          <a:bodyPr/>
          <a:lstStyle/>
          <a:p>
            <a:fld id="{2F5FFCC2-724E-4DD4-AEC6-56C0720B265A}" type="slidenum">
              <a:rPr lang="ja-JP" altLang="en-US" smtClean="0">
                <a:solidFill>
                  <a:prstClr val="black"/>
                </a:solidFill>
              </a:rPr>
              <a:pPr/>
              <a:t>68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normAutofit/>
          </a:bodyPr>
          <a:lstStyle/>
          <a:p>
            <a:r>
              <a:rPr lang="ja-JP" altLang="en-US" dirty="0" smtClean="0"/>
              <a:t>６－１</a:t>
            </a:r>
            <a:r>
              <a:rPr lang="ja-JP" altLang="en-US" dirty="0"/>
              <a:t>．</a:t>
            </a:r>
            <a:r>
              <a:rPr lang="ja-JP" altLang="en-US" dirty="0" smtClean="0"/>
              <a:t>ＩＲ開業</a:t>
            </a:r>
            <a:r>
              <a:rPr lang="ja-JP" altLang="en-US" dirty="0"/>
              <a:t>に向けた想定</a:t>
            </a:r>
            <a:r>
              <a:rPr lang="ja-JP" altLang="en-US" dirty="0" smtClean="0"/>
              <a:t>スケジュール</a:t>
            </a:r>
            <a:endParaRPr lang="ja-JP" altLang="en-US" dirty="0"/>
          </a:p>
        </p:txBody>
      </p:sp>
      <p:sp>
        <p:nvSpPr>
          <p:cNvPr id="2" name="タイトル 1"/>
          <p:cNvSpPr>
            <a:spLocks noGrp="1"/>
          </p:cNvSpPr>
          <p:nvPr>
            <p:ph type="title"/>
          </p:nvPr>
        </p:nvSpPr>
        <p:spPr/>
        <p:txBody>
          <a:bodyPr>
            <a:normAutofit/>
          </a:bodyPr>
          <a:lstStyle/>
          <a:p>
            <a:r>
              <a:rPr lang="ja-JP" altLang="en-US" dirty="0"/>
              <a:t>６．</a:t>
            </a:r>
            <a:r>
              <a:rPr lang="ja-JP" altLang="en-US" dirty="0" smtClean="0"/>
              <a:t>スケジュール等</a:t>
            </a:r>
            <a:endParaRPr kumimoji="1" lang="ja-JP" altLang="en-US" dirty="0"/>
          </a:p>
        </p:txBody>
      </p:sp>
      <p:sp>
        <p:nvSpPr>
          <p:cNvPr id="27" name="テキスト ボックス 26"/>
          <p:cNvSpPr txBox="1"/>
          <p:nvPr/>
        </p:nvSpPr>
        <p:spPr>
          <a:xfrm>
            <a:off x="207264" y="5087420"/>
            <a:ext cx="6345696" cy="239815"/>
          </a:xfrm>
          <a:prstGeom prst="flowChartProcess">
            <a:avLst/>
          </a:prstGeom>
          <a:noFill/>
          <a:ln w="9525">
            <a:noFill/>
          </a:ln>
        </p:spPr>
        <p:style>
          <a:lnRef idx="2">
            <a:schemeClr val="dk1"/>
          </a:lnRef>
          <a:fillRef idx="1">
            <a:schemeClr val="lt1"/>
          </a:fillRef>
          <a:effectRef idx="0">
            <a:schemeClr val="dk1"/>
          </a:effectRef>
          <a:fontRef idx="minor">
            <a:schemeClr val="dk1"/>
          </a:fontRef>
        </p:style>
        <p:txBody>
          <a:bodyPr vert="horz" wrap="square" lIns="108000" tIns="27000" rIns="54000" bIns="27000" rtlCol="0" anchor="ctr">
            <a:noAutofit/>
          </a:bodyPr>
          <a:lstStyle/>
          <a:p>
            <a:pPr>
              <a:spcBef>
                <a:spcPts val="225"/>
              </a:spcBef>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整備法成立後の国の動きが未確定のため変動の可能性あり</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nvPr>
        </p:nvGraphicFramePr>
        <p:xfrm>
          <a:off x="257174" y="1813196"/>
          <a:ext cx="6336000" cy="3250804"/>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2"/>
                    </a:ext>
                  </a:extLst>
                </a:gridCol>
                <a:gridCol w="1548000">
                  <a:extLst>
                    <a:ext uri="{9D8B030D-6E8A-4147-A177-3AD203B41FA5}">
                      <a16:colId xmlns:a16="http://schemas.microsoft.com/office/drawing/2014/main" val="3303444412"/>
                    </a:ext>
                  </a:extLst>
                </a:gridCol>
                <a:gridCol w="1548000">
                  <a:extLst>
                    <a:ext uri="{9D8B030D-6E8A-4147-A177-3AD203B41FA5}">
                      <a16:colId xmlns:a16="http://schemas.microsoft.com/office/drawing/2014/main" val="6202388"/>
                    </a:ext>
                  </a:extLst>
                </a:gridCol>
                <a:gridCol w="468000">
                  <a:extLst>
                    <a:ext uri="{9D8B030D-6E8A-4147-A177-3AD203B41FA5}">
                      <a16:colId xmlns:a16="http://schemas.microsoft.com/office/drawing/2014/main" val="1873932370"/>
                    </a:ext>
                  </a:extLst>
                </a:gridCol>
                <a:gridCol w="468000">
                  <a:extLst>
                    <a:ext uri="{9D8B030D-6E8A-4147-A177-3AD203B41FA5}">
                      <a16:colId xmlns:a16="http://schemas.microsoft.com/office/drawing/2014/main" val="4290134749"/>
                    </a:ext>
                  </a:extLst>
                </a:gridCol>
                <a:gridCol w="468000">
                  <a:extLst>
                    <a:ext uri="{9D8B030D-6E8A-4147-A177-3AD203B41FA5}">
                      <a16:colId xmlns:a16="http://schemas.microsoft.com/office/drawing/2014/main" val="3571910014"/>
                    </a:ext>
                  </a:extLst>
                </a:gridCol>
                <a:gridCol w="468000">
                  <a:extLst>
                    <a:ext uri="{9D8B030D-6E8A-4147-A177-3AD203B41FA5}">
                      <a16:colId xmlns:a16="http://schemas.microsoft.com/office/drawing/2014/main" val="20003"/>
                    </a:ext>
                  </a:extLst>
                </a:gridCol>
              </a:tblGrid>
              <a:tr h="396000">
                <a:tc>
                  <a:txBody>
                    <a:bodyPr/>
                    <a:lstStyle/>
                    <a:p>
                      <a:pPr algn="ctr"/>
                      <a:r>
                        <a:rPr kumimoji="1" lang="ja-JP" altLang="en-US" sz="900" b="1" baseline="0" dirty="0" smtClean="0">
                          <a:solidFill>
                            <a:schemeClr val="tx1"/>
                          </a:solidFill>
                          <a:latin typeface="HGｺﾞｼｯｸM" panose="020B0609000000000000" pitchFamily="49" charset="-128"/>
                          <a:ea typeface="HGｺﾞｼｯｸM" panose="020B0609000000000000" pitchFamily="49" charset="-128"/>
                        </a:rPr>
                        <a:t>　</a:t>
                      </a:r>
                      <a:endParaRPr kumimoji="1" lang="ja-JP" altLang="en-US" sz="900" b="1" baseline="0" dirty="0">
                        <a:solidFill>
                          <a:schemeClr val="tx1"/>
                        </a:solidFill>
                        <a:latin typeface="HGｺﾞｼｯｸM" panose="020B0609000000000000" pitchFamily="49" charset="-128"/>
                        <a:ea typeface="HGｺﾞｼｯｸM" panose="020B0609000000000000" pitchFamily="49"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2018</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2019</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2020</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smtClean="0">
                          <a:solidFill>
                            <a:schemeClr val="bg1"/>
                          </a:solidFill>
                          <a:latin typeface="+mn-ea"/>
                          <a:ea typeface="+mn-ea"/>
                        </a:rPr>
                        <a:t>2021</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2022</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2023</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kumimoji="1" lang="en-US" altLang="ja-JP" sz="1100" b="1" baseline="0" dirty="0" smtClean="0">
                          <a:solidFill>
                            <a:schemeClr val="bg1"/>
                          </a:solidFill>
                          <a:latin typeface="+mn-ea"/>
                          <a:ea typeface="+mn-ea"/>
                        </a:rPr>
                        <a:t>2024</a:t>
                      </a:r>
                      <a:endParaRPr kumimoji="1" lang="ja-JP" altLang="en-US" sz="1100" b="1" baseline="0" dirty="0">
                        <a:solidFill>
                          <a:schemeClr val="bg1"/>
                        </a:solidFill>
                        <a:latin typeface="+mn-ea"/>
                        <a:ea typeface="+mn-ea"/>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838804">
                <a:tc>
                  <a:txBody>
                    <a:bodyPr/>
                    <a:lstStyle/>
                    <a:p>
                      <a:pPr algn="ctr"/>
                      <a:r>
                        <a:rPr kumimoji="1" lang="ja-JP" altLang="en-US" sz="1000" b="1" dirty="0" smtClean="0">
                          <a:solidFill>
                            <a:schemeClr val="bg1"/>
                          </a:solidFill>
                          <a:latin typeface="+mn-ea"/>
                          <a:ea typeface="+mn-ea"/>
                          <a:cs typeface="Meiryo UI" panose="020B0604030504040204" pitchFamily="50" charset="-128"/>
                        </a:rPr>
                        <a:t>国</a:t>
                      </a:r>
                      <a:endParaRPr kumimoji="1" lang="en-US" altLang="ja-JP" sz="1000" b="1" dirty="0" smtClean="0">
                        <a:solidFill>
                          <a:schemeClr val="bg1"/>
                        </a:solidFill>
                        <a:latin typeface="+mn-ea"/>
                        <a:ea typeface="+mn-ea"/>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16000">
                <a:tc>
                  <a:txBody>
                    <a:bodyPr/>
                    <a:lstStyle/>
                    <a:p>
                      <a:pPr algn="ctr"/>
                      <a:r>
                        <a:rPr kumimoji="1" lang="ja-JP" altLang="en-US" sz="1000" b="1" dirty="0" smtClean="0">
                          <a:solidFill>
                            <a:schemeClr val="bg1"/>
                          </a:solidFill>
                          <a:latin typeface="+mn-ea"/>
                          <a:ea typeface="+mn-ea"/>
                          <a:cs typeface="Meiryo UI" panose="020B0604030504040204" pitchFamily="50" charset="-128"/>
                        </a:rPr>
                        <a:t>大阪府</a:t>
                      </a:r>
                      <a:endParaRPr kumimoji="1" lang="en-US" altLang="ja-JP" sz="1000" b="1" dirty="0" smtClean="0">
                        <a:solidFill>
                          <a:schemeClr val="bg1"/>
                        </a:solidFill>
                        <a:latin typeface="+mn-ea"/>
                        <a:ea typeface="+mn-ea"/>
                        <a:cs typeface="Meiryo UI" panose="020B0604030504040204" pitchFamily="50" charset="-128"/>
                      </a:endParaRPr>
                    </a:p>
                    <a:p>
                      <a:pPr algn="ctr"/>
                      <a:r>
                        <a:rPr kumimoji="1" lang="ja-JP" altLang="en-US" sz="1000" b="1" dirty="0" smtClean="0">
                          <a:solidFill>
                            <a:schemeClr val="bg1"/>
                          </a:solidFill>
                          <a:latin typeface="+mn-ea"/>
                          <a:ea typeface="+mn-ea"/>
                          <a:cs typeface="Meiryo UI" panose="020B0604030504040204" pitchFamily="50" charset="-128"/>
                        </a:rPr>
                        <a:t>大阪市</a:t>
                      </a:r>
                      <a:endParaRPr kumimoji="1" lang="en-US" altLang="ja-JP" sz="1000" b="1" dirty="0" smtClean="0">
                        <a:solidFill>
                          <a:schemeClr val="bg1"/>
                        </a:solidFill>
                        <a:latin typeface="+mn-ea"/>
                        <a:ea typeface="+mn-ea"/>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65000"/>
                      </a:schemeClr>
                    </a:solid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601965"/>
                  </a:ext>
                </a:extLst>
              </a:tr>
            </a:tbl>
          </a:graphicData>
        </a:graphic>
      </p:graphicFrame>
      <p:sp>
        <p:nvSpPr>
          <p:cNvPr id="30" name="テキスト ボックス 29"/>
          <p:cNvSpPr txBox="1"/>
          <p:nvPr/>
        </p:nvSpPr>
        <p:spPr>
          <a:xfrm>
            <a:off x="6054018" y="1630678"/>
            <a:ext cx="614219" cy="138499"/>
          </a:xfrm>
          <a:prstGeom prst="rect">
            <a:avLst/>
          </a:prstGeom>
          <a:noFill/>
        </p:spPr>
        <p:txBody>
          <a:bodyPr wrap="square" lIns="0" tIns="0" rIns="0" bIns="0" rtlCol="0">
            <a:spAutoFit/>
          </a:bodyPr>
          <a:lstStyle/>
          <a:p>
            <a:pPr algn="ctr"/>
            <a:r>
              <a:rPr lang="en-US" altLang="ja-JP" sz="900" dirty="0" smtClean="0">
                <a:solidFill>
                  <a:prstClr val="black"/>
                </a:solidFill>
                <a:latin typeface="+mj-ea"/>
                <a:ea typeface="+mj-ea"/>
              </a:rPr>
              <a:t>(</a:t>
            </a:r>
            <a:r>
              <a:rPr lang="ja-JP" altLang="en-US" sz="900" dirty="0" smtClean="0">
                <a:solidFill>
                  <a:prstClr val="black"/>
                </a:solidFill>
                <a:latin typeface="+mj-ea"/>
                <a:ea typeface="+mj-ea"/>
              </a:rPr>
              <a:t>年度）</a:t>
            </a:r>
            <a:endParaRPr lang="en-US" altLang="ja-JP" sz="900" dirty="0">
              <a:solidFill>
                <a:prstClr val="black"/>
              </a:solidFill>
              <a:latin typeface="+mj-ea"/>
              <a:ea typeface="+mj-ea"/>
            </a:endParaRPr>
          </a:p>
        </p:txBody>
      </p:sp>
      <p:sp>
        <p:nvSpPr>
          <p:cNvPr id="32" name="テキスト ボックス 31"/>
          <p:cNvSpPr txBox="1"/>
          <p:nvPr/>
        </p:nvSpPr>
        <p:spPr>
          <a:xfrm>
            <a:off x="852661" y="2337925"/>
            <a:ext cx="640309" cy="569387"/>
          </a:xfrm>
          <a:prstGeom prst="rect">
            <a:avLst/>
          </a:prstGeom>
          <a:noFill/>
        </p:spPr>
        <p:txBody>
          <a:bodyPr wrap="square" lIns="0" tIns="0" rIns="0" bIns="0" rtlCol="0">
            <a:spAutoFit/>
          </a:bodyPr>
          <a:lstStyle/>
          <a:p>
            <a:pPr algn="ctr"/>
            <a:r>
              <a:rPr lang="ja-JP" altLang="en-US" sz="1000" dirty="0" smtClean="0">
                <a:latin typeface="+mj-ea"/>
                <a:ea typeface="+mj-ea"/>
              </a:rPr>
              <a:t>  </a:t>
            </a:r>
            <a:r>
              <a:rPr lang="ja-JP" altLang="en-US" sz="900" dirty="0" smtClean="0">
                <a:latin typeface="+mj-ea"/>
                <a:ea typeface="+mj-ea"/>
              </a:rPr>
              <a:t>○</a:t>
            </a:r>
            <a:endParaRPr lang="en-US" altLang="ja-JP" sz="900" dirty="0" smtClean="0">
              <a:latin typeface="+mj-ea"/>
              <a:ea typeface="+mj-ea"/>
            </a:endParaRPr>
          </a:p>
          <a:p>
            <a:pPr algn="ctr"/>
            <a:r>
              <a:rPr lang="ja-JP" altLang="en-US" sz="900" smtClean="0">
                <a:latin typeface="+mj-ea"/>
                <a:ea typeface="+mj-ea"/>
              </a:rPr>
              <a:t>Ｉ</a:t>
            </a:r>
            <a:r>
              <a:rPr lang="ja-JP" altLang="en-US" sz="900">
                <a:latin typeface="+mj-ea"/>
                <a:ea typeface="+mj-ea"/>
              </a:rPr>
              <a:t>Ｒ</a:t>
            </a:r>
            <a:r>
              <a:rPr lang="ja-JP" altLang="en-US" sz="900" smtClean="0">
                <a:latin typeface="+mj-ea"/>
                <a:ea typeface="+mj-ea"/>
              </a:rPr>
              <a:t>整備法</a:t>
            </a:r>
            <a:endParaRPr lang="en-US" altLang="ja-JP" sz="900" dirty="0" smtClean="0">
              <a:latin typeface="+mj-ea"/>
              <a:ea typeface="+mj-ea"/>
            </a:endParaRPr>
          </a:p>
          <a:p>
            <a:pPr algn="ctr"/>
            <a:r>
              <a:rPr lang="ja-JP" altLang="en-US" sz="900" dirty="0" smtClean="0">
                <a:latin typeface="+mj-ea"/>
                <a:ea typeface="+mj-ea"/>
              </a:rPr>
              <a:t>成立</a:t>
            </a:r>
            <a:endParaRPr lang="en-US" altLang="ja-JP" sz="900" dirty="0" smtClean="0">
              <a:latin typeface="+mj-ea"/>
              <a:ea typeface="+mj-ea"/>
            </a:endParaRPr>
          </a:p>
          <a:p>
            <a:pPr algn="ctr"/>
            <a:r>
              <a:rPr kumimoji="1" lang="en-US" altLang="ja-JP" sz="900" dirty="0" smtClean="0">
                <a:latin typeface="+mj-ea"/>
                <a:ea typeface="+mj-ea"/>
              </a:rPr>
              <a:t>(7</a:t>
            </a:r>
            <a:r>
              <a:rPr lang="ja-JP" altLang="en-US" sz="900" dirty="0" smtClean="0">
                <a:latin typeface="+mj-ea"/>
                <a:ea typeface="+mj-ea"/>
              </a:rPr>
              <a:t>月</a:t>
            </a:r>
            <a:r>
              <a:rPr kumimoji="1" lang="en-US" altLang="ja-JP" sz="900" dirty="0" smtClean="0">
                <a:latin typeface="+mj-ea"/>
                <a:ea typeface="+mj-ea"/>
              </a:rPr>
              <a:t>)</a:t>
            </a:r>
          </a:p>
        </p:txBody>
      </p:sp>
      <p:sp>
        <p:nvSpPr>
          <p:cNvPr id="34" name="円/楕円 48"/>
          <p:cNvSpPr/>
          <p:nvPr/>
        </p:nvSpPr>
        <p:spPr>
          <a:xfrm>
            <a:off x="1702031" y="2324100"/>
            <a:ext cx="564919" cy="180000"/>
          </a:xfrm>
          <a:prstGeom prst="ellipse">
            <a:avLst/>
          </a:prstGeom>
          <a:no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schemeClr val="tx1"/>
              </a:solidFill>
            </a:endParaRPr>
          </a:p>
        </p:txBody>
      </p:sp>
      <p:sp>
        <p:nvSpPr>
          <p:cNvPr id="36" name="テキスト ボックス 35"/>
          <p:cNvSpPr txBox="1"/>
          <p:nvPr/>
        </p:nvSpPr>
        <p:spPr>
          <a:xfrm>
            <a:off x="1673330" y="2534496"/>
            <a:ext cx="640309" cy="292388"/>
          </a:xfrm>
          <a:prstGeom prst="rect">
            <a:avLst/>
          </a:prstGeom>
          <a:noFill/>
        </p:spPr>
        <p:txBody>
          <a:bodyPr wrap="square" lIns="0" tIns="0" rIns="0" bIns="0" rtlCol="0">
            <a:spAutoFit/>
          </a:bodyPr>
          <a:lstStyle/>
          <a:p>
            <a:pPr algn="ctr"/>
            <a:r>
              <a:rPr lang="ja-JP" altLang="en-US" sz="1000" dirty="0" smtClean="0">
                <a:latin typeface="+mj-ea"/>
                <a:ea typeface="+mj-ea"/>
              </a:rPr>
              <a:t>  </a:t>
            </a:r>
            <a:r>
              <a:rPr lang="ja-JP" altLang="en-US" sz="900" dirty="0" smtClean="0">
                <a:latin typeface="+mj-ea"/>
                <a:ea typeface="+mj-ea"/>
              </a:rPr>
              <a:t>基本方針策定</a:t>
            </a:r>
            <a:endParaRPr kumimoji="1" lang="en-US" altLang="ja-JP" sz="900" dirty="0" smtClean="0">
              <a:latin typeface="+mj-ea"/>
              <a:ea typeface="+mj-ea"/>
            </a:endParaRPr>
          </a:p>
        </p:txBody>
      </p:sp>
      <p:sp>
        <p:nvSpPr>
          <p:cNvPr id="37" name="円/楕円 48"/>
          <p:cNvSpPr/>
          <p:nvPr/>
        </p:nvSpPr>
        <p:spPr>
          <a:xfrm>
            <a:off x="1815430" y="3258814"/>
            <a:ext cx="2099346" cy="203029"/>
          </a:xfrm>
          <a:prstGeom prst="ellipse">
            <a:avLst/>
          </a:prstGeom>
          <a:no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schemeClr val="tx1"/>
              </a:solidFill>
            </a:endParaRPr>
          </a:p>
        </p:txBody>
      </p:sp>
      <p:sp>
        <p:nvSpPr>
          <p:cNvPr id="38" name="テキスト ボックス 37"/>
          <p:cNvSpPr txBox="1"/>
          <p:nvPr/>
        </p:nvSpPr>
        <p:spPr>
          <a:xfrm>
            <a:off x="1911455" y="3581598"/>
            <a:ext cx="2003320" cy="830997"/>
          </a:xfrm>
          <a:prstGeom prst="rect">
            <a:avLst/>
          </a:prstGeom>
          <a:noFill/>
        </p:spPr>
        <p:txBody>
          <a:bodyPr wrap="square" lIns="0" tIns="0" rIns="0" bIns="0" rtlCol="0">
            <a:spAutoFit/>
          </a:bodyPr>
          <a:lstStyle/>
          <a:p>
            <a:r>
              <a:rPr lang="ja-JP" altLang="en-US" sz="900" dirty="0" smtClean="0">
                <a:latin typeface="+mj-ea"/>
                <a:ea typeface="+mj-ea"/>
              </a:rPr>
              <a:t>  ・　実施方針の策定</a:t>
            </a:r>
            <a:endParaRPr lang="en-US" altLang="ja-JP" sz="900" dirty="0" smtClean="0">
              <a:latin typeface="+mj-ea"/>
              <a:ea typeface="+mj-ea"/>
            </a:endParaRPr>
          </a:p>
          <a:p>
            <a:r>
              <a:rPr kumimoji="1" lang="ja-JP" altLang="en-US" sz="900" dirty="0" smtClean="0">
                <a:latin typeface="+mj-ea"/>
                <a:ea typeface="+mj-ea"/>
              </a:rPr>
              <a:t>　・　事業者の公募・選定</a:t>
            </a:r>
            <a:endParaRPr kumimoji="1" lang="en-US" altLang="ja-JP" sz="900" dirty="0" smtClean="0">
              <a:latin typeface="+mj-ea"/>
              <a:ea typeface="+mj-ea"/>
            </a:endParaRPr>
          </a:p>
          <a:p>
            <a:r>
              <a:rPr lang="ja-JP" altLang="en-US" sz="900" dirty="0">
                <a:latin typeface="+mj-ea"/>
                <a:ea typeface="+mj-ea"/>
              </a:rPr>
              <a:t>　</a:t>
            </a:r>
            <a:r>
              <a:rPr lang="ja-JP" altLang="en-US" sz="900" dirty="0" smtClean="0">
                <a:latin typeface="+mj-ea"/>
                <a:ea typeface="+mj-ea"/>
              </a:rPr>
              <a:t>・　区域整備計画の作成</a:t>
            </a:r>
            <a:endParaRPr lang="en-US" altLang="ja-JP" sz="900" dirty="0" smtClean="0">
              <a:latin typeface="+mj-ea"/>
              <a:ea typeface="+mj-ea"/>
            </a:endParaRPr>
          </a:p>
          <a:p>
            <a:r>
              <a:rPr kumimoji="1" lang="ja-JP" altLang="en-US" sz="900" dirty="0">
                <a:latin typeface="+mj-ea"/>
                <a:ea typeface="+mj-ea"/>
              </a:rPr>
              <a:t>　</a:t>
            </a:r>
            <a:r>
              <a:rPr kumimoji="1" lang="ja-JP" altLang="en-US" sz="900" dirty="0" smtClean="0">
                <a:latin typeface="+mj-ea"/>
                <a:ea typeface="+mj-ea"/>
              </a:rPr>
              <a:t>・　地域の合意形成（公聴会等）</a:t>
            </a:r>
            <a:endParaRPr kumimoji="1" lang="en-US" altLang="ja-JP" sz="900" dirty="0" smtClean="0">
              <a:latin typeface="+mj-ea"/>
              <a:ea typeface="+mj-ea"/>
            </a:endParaRPr>
          </a:p>
          <a:p>
            <a:r>
              <a:rPr kumimoji="1" lang="ja-JP" altLang="en-US" sz="900" dirty="0" smtClean="0">
                <a:latin typeface="+mj-ea"/>
                <a:ea typeface="+mj-ea"/>
              </a:rPr>
              <a:t>　・　議会議決</a:t>
            </a:r>
            <a:endParaRPr kumimoji="1" lang="en-US" altLang="ja-JP" sz="900" dirty="0" smtClean="0">
              <a:latin typeface="+mj-ea"/>
              <a:ea typeface="+mj-ea"/>
            </a:endParaRPr>
          </a:p>
          <a:p>
            <a:r>
              <a:rPr lang="ja-JP" altLang="en-US" sz="900" dirty="0" smtClean="0">
                <a:latin typeface="+mj-ea"/>
                <a:ea typeface="+mj-ea"/>
              </a:rPr>
              <a:t>　</a:t>
            </a:r>
            <a:r>
              <a:rPr lang="ja-JP" altLang="en-US" sz="900" dirty="0" smtClean="0">
                <a:latin typeface="+mj-ea"/>
                <a:ea typeface="+mj-ea"/>
              </a:rPr>
              <a:t>・  区域</a:t>
            </a:r>
            <a:r>
              <a:rPr lang="ja-JP" altLang="en-US" sz="900" dirty="0" smtClean="0">
                <a:latin typeface="+mj-ea"/>
                <a:ea typeface="+mj-ea"/>
              </a:rPr>
              <a:t>認定申請・認定</a:t>
            </a:r>
            <a:endParaRPr kumimoji="1" lang="en-US" altLang="ja-JP" sz="900" dirty="0" smtClean="0">
              <a:latin typeface="+mj-ea"/>
              <a:ea typeface="+mj-ea"/>
            </a:endParaRPr>
          </a:p>
        </p:txBody>
      </p:sp>
      <p:sp>
        <p:nvSpPr>
          <p:cNvPr id="39" name="正方形/長方形 38"/>
          <p:cNvSpPr/>
          <p:nvPr/>
        </p:nvSpPr>
        <p:spPr>
          <a:xfrm>
            <a:off x="3848100" y="4508795"/>
            <a:ext cx="2519526" cy="252000"/>
          </a:xfrm>
          <a:prstGeom prst="rect">
            <a:avLst/>
          </a:prstGeom>
          <a:gradFill flip="none" rotWithShape="1">
            <a:gsLst>
              <a:gs pos="0">
                <a:schemeClr val="bg2">
                  <a:shade val="30000"/>
                  <a:satMod val="115000"/>
                  <a:lumMod val="50000"/>
                </a:schemeClr>
              </a:gs>
              <a:gs pos="45000">
                <a:schemeClr val="bg2">
                  <a:shade val="67500"/>
                  <a:satMod val="115000"/>
                  <a:lumMod val="100000"/>
                </a:schemeClr>
              </a:gs>
              <a:gs pos="100000">
                <a:schemeClr val="bg2">
                  <a:shade val="100000"/>
                  <a:satMod val="115000"/>
                  <a:lumMod val="50000"/>
                  <a:lumOff val="50000"/>
                </a:schemeClr>
              </a:gs>
            </a:gsLst>
            <a:path path="circle">
              <a:fillToRect l="100000" t="100000"/>
            </a:path>
            <a:tileRect r="-100000" b="-100000"/>
          </a:gradFill>
          <a:ln w="19050" cap="rnd"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0" name="円/楕円 50"/>
          <p:cNvSpPr>
            <a:spLocks/>
          </p:cNvSpPr>
          <p:nvPr/>
        </p:nvSpPr>
        <p:spPr>
          <a:xfrm flipV="1">
            <a:off x="6296024" y="4501655"/>
            <a:ext cx="279555" cy="252000"/>
          </a:xfrm>
          <a:prstGeom prst="ellipse">
            <a:avLst/>
          </a:prstGeom>
          <a:solidFill>
            <a:srgbClr val="FFFFFF"/>
          </a:solidFill>
          <a:ln w="19050" cap="rnd"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1" name="テキスト ボックス 40"/>
          <p:cNvSpPr txBox="1"/>
          <p:nvPr/>
        </p:nvSpPr>
        <p:spPr>
          <a:xfrm>
            <a:off x="6219864" y="4277581"/>
            <a:ext cx="415498" cy="230832"/>
          </a:xfrm>
          <a:prstGeom prst="rect">
            <a:avLst/>
          </a:prstGeom>
          <a:noFill/>
        </p:spPr>
        <p:txBody>
          <a:bodyPr wrap="none" rtlCol="0">
            <a:spAutoFit/>
          </a:bodyPr>
          <a:lstStyle/>
          <a:p>
            <a:r>
              <a:rPr lang="ja-JP" altLang="en-US" sz="900" dirty="0" smtClean="0">
                <a:latin typeface="+mj-ea"/>
                <a:ea typeface="+mj-ea"/>
              </a:rPr>
              <a:t>開業</a:t>
            </a:r>
            <a:endParaRPr kumimoji="1" lang="ja-JP" altLang="en-US" sz="900" dirty="0">
              <a:latin typeface="+mj-ea"/>
              <a:ea typeface="+mj-ea"/>
            </a:endParaRPr>
          </a:p>
        </p:txBody>
      </p:sp>
      <p:sp>
        <p:nvSpPr>
          <p:cNvPr id="42" name="テキスト ボックス 41"/>
          <p:cNvSpPr txBox="1"/>
          <p:nvPr/>
        </p:nvSpPr>
        <p:spPr>
          <a:xfrm>
            <a:off x="5176924" y="4290206"/>
            <a:ext cx="535724" cy="230832"/>
          </a:xfrm>
          <a:prstGeom prst="rect">
            <a:avLst/>
          </a:prstGeom>
          <a:noFill/>
        </p:spPr>
        <p:txBody>
          <a:bodyPr wrap="none" rtlCol="0">
            <a:spAutoFit/>
          </a:bodyPr>
          <a:lstStyle/>
          <a:p>
            <a:r>
              <a:rPr lang="ja-JP" altLang="en-US" sz="900" dirty="0" smtClean="0">
                <a:latin typeface="+mj-ea"/>
                <a:ea typeface="+mj-ea"/>
              </a:rPr>
              <a:t>Ｉ</a:t>
            </a:r>
            <a:r>
              <a:rPr lang="ja-JP" altLang="en-US" sz="900" dirty="0">
                <a:latin typeface="+mj-ea"/>
                <a:ea typeface="+mj-ea"/>
              </a:rPr>
              <a:t>Ｒ</a:t>
            </a:r>
            <a:r>
              <a:rPr lang="ja-JP" altLang="en-US" sz="900" dirty="0" smtClean="0">
                <a:latin typeface="+mj-ea"/>
                <a:ea typeface="+mj-ea"/>
              </a:rPr>
              <a:t>整備</a:t>
            </a:r>
            <a:endParaRPr kumimoji="1" lang="ja-JP" altLang="en-US" sz="900" dirty="0">
              <a:latin typeface="+mj-ea"/>
              <a:ea typeface="+mj-ea"/>
            </a:endParaRPr>
          </a:p>
        </p:txBody>
      </p:sp>
      <p:cxnSp>
        <p:nvCxnSpPr>
          <p:cNvPr id="43" name="直線矢印コネクタ 42"/>
          <p:cNvCxnSpPr/>
          <p:nvPr/>
        </p:nvCxnSpPr>
        <p:spPr>
          <a:xfrm>
            <a:off x="3905250" y="3461843"/>
            <a:ext cx="0" cy="10098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24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04134" y="7375547"/>
            <a:ext cx="3097419"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訪問地別</a:t>
            </a:r>
            <a:r>
              <a:rPr lang="ja-JP" altLang="en-US" sz="750" b="1" u="sng" dirty="0">
                <a:solidFill>
                  <a:prstClr val="black"/>
                </a:solidFill>
                <a:latin typeface="ＭＳ Ｐゴシック"/>
              </a:rPr>
              <a:t>の訪日</a:t>
            </a:r>
            <a:r>
              <a:rPr lang="ja-JP" altLang="en-US" sz="750" b="1" u="sng" dirty="0" smtClean="0">
                <a:solidFill>
                  <a:prstClr val="black"/>
                </a:solidFill>
                <a:latin typeface="ＭＳ Ｐゴシック"/>
              </a:rPr>
              <a:t>外国人</a:t>
            </a:r>
            <a:r>
              <a:rPr lang="en-US" altLang="ja-JP" sz="750" b="1" u="sng" dirty="0">
                <a:solidFill>
                  <a:prstClr val="black"/>
                </a:solidFill>
                <a:latin typeface="ＭＳ Ｐゴシック"/>
              </a:rPr>
              <a:t>1</a:t>
            </a:r>
            <a:r>
              <a:rPr lang="ja-JP" altLang="en-US" sz="750" b="1" u="sng" dirty="0" smtClean="0">
                <a:solidFill>
                  <a:prstClr val="black"/>
                </a:solidFill>
                <a:latin typeface="ＭＳ Ｐゴシック"/>
              </a:rPr>
              <a:t>人</a:t>
            </a:r>
            <a:r>
              <a:rPr lang="en-US" altLang="ja-JP" sz="750" b="1" u="sng" dirty="0" smtClean="0">
                <a:solidFill>
                  <a:prstClr val="black"/>
                </a:solidFill>
                <a:latin typeface="ＭＳ Ｐゴシック"/>
              </a:rPr>
              <a:t>1</a:t>
            </a:r>
            <a:r>
              <a:rPr lang="ja-JP" altLang="en-US" sz="750" b="1" u="sng" dirty="0" smtClean="0">
                <a:solidFill>
                  <a:prstClr val="black"/>
                </a:solidFill>
                <a:latin typeface="ＭＳ Ｐゴシック"/>
              </a:rPr>
              <a:t>回あたり旅行単価</a:t>
            </a:r>
            <a:r>
              <a:rPr lang="en-US" altLang="ja-JP" sz="750" b="1" u="sng" baseline="30000" dirty="0" smtClean="0">
                <a:solidFill>
                  <a:prstClr val="black"/>
                </a:solidFill>
                <a:latin typeface="ＭＳ Ｐゴシック"/>
              </a:rPr>
              <a:t>17</a:t>
            </a:r>
          </a:p>
          <a:p>
            <a:r>
              <a:rPr lang="ja-JP" altLang="en-US" sz="750" dirty="0" smtClean="0">
                <a:solidFill>
                  <a:prstClr val="black"/>
                </a:solidFill>
                <a:latin typeface="ＭＳ Ｐゴシック"/>
              </a:rPr>
              <a:t>（</a:t>
            </a:r>
            <a:r>
              <a:rPr lang="ja-JP" altLang="en-US" sz="750" dirty="0">
                <a:solidFill>
                  <a:prstClr val="black"/>
                </a:solidFill>
                <a:latin typeface="ＭＳ Ｐゴシック"/>
              </a:rPr>
              <a:t>パッケージツアー参加費に含まれる宿泊料金などの滞在費は</a:t>
            </a:r>
            <a:r>
              <a:rPr lang="ja-JP" altLang="en-US" sz="750" dirty="0" smtClean="0">
                <a:solidFill>
                  <a:prstClr val="black"/>
                </a:solidFill>
                <a:latin typeface="ＭＳ Ｐゴシック"/>
              </a:rPr>
              <a:t>含まない）</a:t>
            </a:r>
            <a:endParaRPr lang="en-US" altLang="ja-JP" sz="750" dirty="0" smtClean="0">
              <a:solidFill>
                <a:prstClr val="black"/>
              </a:solidFill>
              <a:latin typeface="ＭＳ Ｐゴシック"/>
            </a:endParaRP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6</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r>
              <a:rPr lang="ja-JP" altLang="en-US" dirty="0" smtClean="0">
                <a:cs typeface="Meiryo UI" pitchFamily="50" charset="-128"/>
              </a:rPr>
              <a:t>１－</a:t>
            </a:r>
            <a:r>
              <a:rPr lang="ja-JP" altLang="en-US" dirty="0">
                <a:cs typeface="Meiryo UI" pitchFamily="50" charset="-128"/>
              </a:rPr>
              <a:t>３</a:t>
            </a:r>
            <a:r>
              <a:rPr lang="en-US" altLang="ja-JP" dirty="0" smtClean="0">
                <a:cs typeface="Meiryo UI" pitchFamily="50" charset="-128"/>
              </a:rPr>
              <a:t>. </a:t>
            </a:r>
            <a:r>
              <a:rPr lang="ja-JP" altLang="en-US" dirty="0">
                <a:cs typeface="Meiryo UI" pitchFamily="50" charset="-128"/>
              </a:rPr>
              <a:t>観光分野の基幹産業化に向けた</a:t>
            </a:r>
            <a:r>
              <a:rPr lang="ja-JP" altLang="en-US" dirty="0" smtClean="0">
                <a:cs typeface="Meiryo UI" pitchFamily="50" charset="-128"/>
              </a:rPr>
              <a:t>視点</a:t>
            </a:r>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775969"/>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51" name="Rectangle 88"/>
          <p:cNvSpPr txBox="1">
            <a:spLocks noChangeArrowheads="1"/>
          </p:cNvSpPr>
          <p:nvPr/>
        </p:nvSpPr>
        <p:spPr bwMode="gray">
          <a:xfrm>
            <a:off x="431476" y="1605186"/>
            <a:ext cx="2848336" cy="5868273"/>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１</a:t>
            </a:r>
            <a:r>
              <a:rPr lang="en-US" altLang="ja-JP" sz="1100" b="1" dirty="0" smtClean="0"/>
              <a:t>. </a:t>
            </a:r>
            <a:r>
              <a:rPr lang="ja-JP" altLang="en-US" sz="1100" b="1" dirty="0" smtClean="0"/>
              <a:t>滞在型</a:t>
            </a:r>
            <a:r>
              <a:rPr lang="ja-JP" altLang="en-US" sz="1100" b="1" dirty="0"/>
              <a:t>観光の</a:t>
            </a:r>
            <a:r>
              <a:rPr lang="ja-JP" altLang="en-US" sz="1100" b="1" dirty="0" smtClean="0"/>
              <a:t>推進</a:t>
            </a:r>
            <a:endParaRPr lang="en-US" altLang="ja-JP" sz="1100" b="1" dirty="0" smtClean="0"/>
          </a:p>
          <a:p>
            <a:pPr marL="182563" lvl="1" indent="-182563" algn="just"/>
            <a:r>
              <a:rPr lang="ja-JP" altLang="en-US" sz="1100" b="1" dirty="0" smtClean="0">
                <a:solidFill>
                  <a:prstClr val="black"/>
                </a:solidFill>
              </a:rPr>
              <a:t>日本人</a:t>
            </a:r>
            <a:r>
              <a:rPr lang="ja-JP" altLang="en-US" sz="1100" b="1" dirty="0">
                <a:solidFill>
                  <a:prstClr val="black"/>
                </a:solidFill>
              </a:rPr>
              <a:t>国内旅行者数・消費単価</a:t>
            </a:r>
            <a:endParaRPr altLang="ja-JP" sz="1100" b="1" dirty="0">
              <a:solidFill>
                <a:prstClr val="black"/>
              </a:solidFill>
            </a:endParaRPr>
          </a:p>
          <a:p>
            <a:pPr marL="269875" lvl="2" indent="-182563" algn="just">
              <a:spcBef>
                <a:spcPts val="600"/>
              </a:spcBef>
            </a:pPr>
            <a:r>
              <a:rPr lang="en-US" altLang="ja-JP" sz="1000" dirty="0" smtClean="0"/>
              <a:t>2017</a:t>
            </a:r>
            <a:r>
              <a:rPr lang="ja-JP" altLang="en-US" sz="1000" dirty="0" smtClean="0"/>
              <a:t>年の日本人</a:t>
            </a:r>
            <a:r>
              <a:rPr lang="ja-JP" altLang="en-US" sz="1000" dirty="0"/>
              <a:t>の国内延べ旅行者数</a:t>
            </a:r>
            <a:r>
              <a:rPr lang="ja-JP" altLang="en-US" sz="1000" dirty="0" smtClean="0"/>
              <a:t>は、　年間約６億５千万人、１人</a:t>
            </a:r>
            <a:r>
              <a:rPr lang="ja-JP" altLang="en-US" sz="1000" dirty="0"/>
              <a:t>１</a:t>
            </a:r>
            <a:r>
              <a:rPr lang="ja-JP" altLang="en-US" sz="1000" dirty="0" smtClean="0"/>
              <a:t>回</a:t>
            </a:r>
            <a:r>
              <a:rPr lang="ja-JP" altLang="en-US" sz="1000" dirty="0"/>
              <a:t>あたり</a:t>
            </a:r>
            <a:r>
              <a:rPr lang="ja-JP" altLang="en-US" sz="1000" dirty="0" smtClean="0"/>
              <a:t>の消費</a:t>
            </a:r>
            <a:r>
              <a:rPr lang="ja-JP" altLang="en-US" sz="1000" dirty="0"/>
              <a:t>単価</a:t>
            </a:r>
            <a:r>
              <a:rPr lang="ja-JP" altLang="en-US" sz="1000" dirty="0" smtClean="0"/>
              <a:t>は約３万３千円で、近年、堅調</a:t>
            </a:r>
            <a:r>
              <a:rPr lang="ja-JP" altLang="en-US" sz="1000" dirty="0"/>
              <a:t>に推移している。</a:t>
            </a:r>
            <a:endParaRPr altLang="ja-JP" sz="1000" dirty="0"/>
          </a:p>
          <a:p>
            <a:pPr marL="269875" lvl="2" indent="-182563" algn="just">
              <a:spcBef>
                <a:spcPts val="600"/>
              </a:spcBef>
            </a:pPr>
            <a:r>
              <a:rPr lang="ja-JP" altLang="en-US" sz="1000" dirty="0" smtClean="0"/>
              <a:t>人口減少が見込まれるな</a:t>
            </a:r>
            <a:r>
              <a:rPr lang="ja-JP" altLang="en-US" sz="1000" dirty="0"/>
              <a:t>か</a:t>
            </a:r>
            <a:r>
              <a:rPr lang="ja-JP" altLang="en-US" sz="1000" dirty="0" smtClean="0"/>
              <a:t>、国内での旅行消費額に占める日本人の割合は依然として高いことから、滞在日数の増加などにより、消費額の維持に努めていく必要がある。</a:t>
            </a:r>
            <a:endParaRPr altLang="ja-JP" sz="1000" dirty="0"/>
          </a:p>
          <a:p>
            <a:pPr marL="182563" lvl="1" indent="-182563" algn="just"/>
            <a:r>
              <a:rPr lang="zh-CN" altLang="en-US" sz="1100" b="1" dirty="0" smtClean="0">
                <a:solidFill>
                  <a:prstClr val="black"/>
                </a:solidFill>
              </a:rPr>
              <a:t>外国人</a:t>
            </a:r>
            <a:r>
              <a:rPr lang="zh-TW" altLang="en-US" sz="1100" b="1" dirty="0" smtClean="0">
                <a:solidFill>
                  <a:prstClr val="black"/>
                </a:solidFill>
              </a:rPr>
              <a:t>旅行消費額</a:t>
            </a:r>
            <a:endParaRPr lang="ja-JP" altLang="en-US" sz="1100" b="1" dirty="0">
              <a:solidFill>
                <a:prstClr val="black"/>
              </a:solidFill>
            </a:endParaRPr>
          </a:p>
          <a:p>
            <a:pPr marL="269875" lvl="2" indent="-182563" algn="just">
              <a:spcBef>
                <a:spcPts val="600"/>
              </a:spcBef>
            </a:pPr>
            <a:r>
              <a:rPr lang="ja-JP" altLang="en-US" sz="1000" dirty="0" smtClean="0">
                <a:solidFill>
                  <a:prstClr val="black"/>
                </a:solidFill>
              </a:rPr>
              <a:t>訪日外国人消費単価は、</a:t>
            </a:r>
            <a:r>
              <a:rPr lang="en-US" altLang="ja-JP" sz="1000" dirty="0" smtClean="0">
                <a:solidFill>
                  <a:prstClr val="black"/>
                </a:solidFill>
              </a:rPr>
              <a:t>2015</a:t>
            </a:r>
            <a:r>
              <a:rPr lang="ja-JP" altLang="en-US" sz="1000" dirty="0" smtClean="0">
                <a:solidFill>
                  <a:prstClr val="black"/>
                </a:solidFill>
              </a:rPr>
              <a:t>年に約</a:t>
            </a:r>
            <a:r>
              <a:rPr lang="en-US" altLang="ja-JP" sz="1000" dirty="0" smtClean="0">
                <a:solidFill>
                  <a:prstClr val="black"/>
                </a:solidFill>
              </a:rPr>
              <a:t>17</a:t>
            </a:r>
            <a:r>
              <a:rPr lang="ja-JP" altLang="en-US" sz="1000" dirty="0" smtClean="0">
                <a:solidFill>
                  <a:prstClr val="black"/>
                </a:solidFill>
              </a:rPr>
              <a:t>万６千円と過去最高となったが、</a:t>
            </a:r>
            <a:r>
              <a:rPr lang="en-US" altLang="ja-JP" sz="1000" dirty="0" smtClean="0">
                <a:solidFill>
                  <a:prstClr val="black"/>
                </a:solidFill>
              </a:rPr>
              <a:t>2017</a:t>
            </a:r>
            <a:r>
              <a:rPr lang="ja-JP" altLang="en-US" sz="1000" dirty="0" smtClean="0">
                <a:solidFill>
                  <a:prstClr val="black"/>
                </a:solidFill>
              </a:rPr>
              <a:t>年には約</a:t>
            </a:r>
            <a:r>
              <a:rPr lang="en-US" altLang="ja-JP" sz="1000" dirty="0" smtClean="0">
                <a:solidFill>
                  <a:prstClr val="black"/>
                </a:solidFill>
              </a:rPr>
              <a:t>15</a:t>
            </a:r>
            <a:r>
              <a:rPr lang="ja-JP" altLang="en-US" sz="1000" dirty="0" smtClean="0">
                <a:solidFill>
                  <a:prstClr val="black"/>
                </a:solidFill>
              </a:rPr>
              <a:t>万４千円</a:t>
            </a:r>
            <a:r>
              <a:rPr lang="ja-JP" altLang="en-US" sz="1000" dirty="0">
                <a:solidFill>
                  <a:prstClr val="black"/>
                </a:solidFill>
              </a:rPr>
              <a:t>に</a:t>
            </a:r>
            <a:r>
              <a:rPr lang="ja-JP" altLang="en-US" sz="1000" dirty="0" smtClean="0">
                <a:solidFill>
                  <a:prstClr val="black"/>
                </a:solidFill>
              </a:rPr>
              <a:t>減少している。</a:t>
            </a:r>
            <a:endParaRPr altLang="ja-JP" sz="1000" dirty="0">
              <a:solidFill>
                <a:prstClr val="black"/>
              </a:solidFill>
            </a:endParaRPr>
          </a:p>
          <a:p>
            <a:pPr marL="269875" lvl="2" indent="-182563" algn="just">
              <a:spcBef>
                <a:spcPts val="600"/>
              </a:spcBef>
            </a:pPr>
            <a:r>
              <a:rPr lang="ja-JP" altLang="en-US" sz="1000" dirty="0" smtClean="0"/>
              <a:t>１人１回あたりの旅行消費支出総額（パッケージツアー参加費含む）を国籍・地域別に見ると、中国やオーストラリアが高い一方で、来阪外国人旅行者の</a:t>
            </a:r>
            <a:r>
              <a:rPr lang="ja-JP" altLang="en-US" sz="1000" dirty="0"/>
              <a:t>３</a:t>
            </a:r>
            <a:r>
              <a:rPr lang="ja-JP" altLang="en-US" sz="1000" dirty="0" smtClean="0"/>
              <a:t>割強を占める台湾・韓国は、全体平均を下回っており、質の高い観光サービスの充実、夜間経済の活性化、広域観光の推進、富裕層対策の強化などにより、宿泊日数や消費を伸ばす滞在型観光モデルの仕組みづくりが必要である。</a:t>
            </a:r>
            <a:endParaRPr altLang="ja-JP" sz="1000" dirty="0" smtClean="0"/>
          </a:p>
          <a:p>
            <a:pPr marL="182563" lvl="1" indent="-182563" algn="just"/>
            <a:r>
              <a:rPr lang="ja-JP" altLang="en-US" sz="1100" b="1" dirty="0" smtClean="0">
                <a:solidFill>
                  <a:prstClr val="black"/>
                </a:solidFill>
              </a:rPr>
              <a:t>訪問地別　旅行支出・平均泊数</a:t>
            </a:r>
            <a:endParaRPr lang="ja-JP" altLang="en-US" sz="1100" b="1" dirty="0">
              <a:solidFill>
                <a:prstClr val="black"/>
              </a:solidFill>
            </a:endParaRPr>
          </a:p>
          <a:p>
            <a:pPr marL="269875" lvl="2" indent="-182563">
              <a:spcBef>
                <a:spcPts val="600"/>
              </a:spcBef>
            </a:pPr>
            <a:r>
              <a:rPr lang="en-US" altLang="ja-JP" sz="1000" dirty="0" smtClean="0"/>
              <a:t>2017</a:t>
            </a:r>
            <a:r>
              <a:rPr lang="ja-JP" altLang="en-US" sz="1000" dirty="0" smtClean="0"/>
              <a:t>年</a:t>
            </a:r>
            <a:r>
              <a:rPr lang="ja-JP" altLang="en-US" sz="1000" dirty="0"/>
              <a:t>の訪問地</a:t>
            </a:r>
            <a:r>
              <a:rPr lang="ja-JP" altLang="en-US" sz="1000" dirty="0" smtClean="0"/>
              <a:t>別に見る訪日外国人旅行者の１回あたり旅行支出（パッケージツアー参加費に含まれる宿泊料金などの滞在費は含まない</a:t>
            </a:r>
            <a:r>
              <a:rPr lang="ja-JP" altLang="en-US" sz="1000" dirty="0"/>
              <a:t>）及び</a:t>
            </a:r>
            <a:r>
              <a:rPr lang="ja-JP" altLang="en-US" sz="1000" dirty="0" smtClean="0"/>
              <a:t>平均泊数については、大阪は、東京や北海道の５割から６割となっており、今後、拡大を図る余地が十分にある。</a:t>
            </a:r>
            <a:endParaRPr lang="ja-JP" altLang="en-US" sz="1000" dirty="0"/>
          </a:p>
        </p:txBody>
      </p:sp>
      <p:sp>
        <p:nvSpPr>
          <p:cNvPr id="30" name="正方形/長方形 29"/>
          <p:cNvSpPr/>
          <p:nvPr/>
        </p:nvSpPr>
        <p:spPr>
          <a:xfrm>
            <a:off x="3222850" y="1710213"/>
            <a:ext cx="1925527"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日本人国内旅行者数</a:t>
            </a:r>
            <a:r>
              <a:rPr lang="ja-JP" altLang="en-US" sz="750" b="1" u="sng" dirty="0">
                <a:solidFill>
                  <a:prstClr val="black"/>
                </a:solidFill>
                <a:latin typeface="ＭＳ Ｐゴシック"/>
              </a:rPr>
              <a:t>と</a:t>
            </a:r>
            <a:r>
              <a:rPr lang="ja-JP" altLang="en-US" sz="750" b="1" u="sng" dirty="0" smtClean="0">
                <a:solidFill>
                  <a:prstClr val="black"/>
                </a:solidFill>
                <a:latin typeface="ＭＳ Ｐゴシック"/>
              </a:rPr>
              <a:t>消費単価の推移</a:t>
            </a:r>
            <a:r>
              <a:rPr lang="en-US" altLang="ja-JP" sz="750" b="1" u="sng" baseline="30000" dirty="0" smtClean="0">
                <a:solidFill>
                  <a:prstClr val="black"/>
                </a:solidFill>
                <a:latin typeface="ＭＳ Ｐゴシック"/>
              </a:rPr>
              <a:t>14</a:t>
            </a:r>
            <a:endParaRPr lang="ja-JP" altLang="en-US" sz="750" b="1" u="sng" baseline="30000" dirty="0">
              <a:solidFill>
                <a:prstClr val="black"/>
              </a:solidFill>
              <a:latin typeface="ＭＳ Ｐゴシック"/>
            </a:endParaRPr>
          </a:p>
        </p:txBody>
      </p:sp>
      <p:sp>
        <p:nvSpPr>
          <p:cNvPr id="26" name="正方形/長方形 25"/>
          <p:cNvSpPr/>
          <p:nvPr/>
        </p:nvSpPr>
        <p:spPr>
          <a:xfrm>
            <a:off x="3225559" y="4111401"/>
            <a:ext cx="17395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訪日外国人の旅行消費単価の推移</a:t>
            </a:r>
            <a:r>
              <a:rPr lang="en-US" altLang="ja-JP" sz="750" b="1" u="sng" baseline="30000" dirty="0" smtClean="0">
                <a:solidFill>
                  <a:prstClr val="black"/>
                </a:solidFill>
                <a:latin typeface="ＭＳ Ｐゴシック"/>
              </a:rPr>
              <a:t>15</a:t>
            </a:r>
            <a:endParaRPr lang="ja-JP" altLang="en-US" sz="750" b="1" u="sng" baseline="30000" dirty="0">
              <a:solidFill>
                <a:prstClr val="black"/>
              </a:solidFill>
              <a:latin typeface="ＭＳ Ｐゴシック"/>
            </a:endParaRPr>
          </a:p>
        </p:txBody>
      </p:sp>
      <p:cxnSp>
        <p:nvCxnSpPr>
          <p:cNvPr id="34" name="直線コネクタ 33"/>
          <p:cNvCxnSpPr/>
          <p:nvPr/>
        </p:nvCxnSpPr>
        <p:spPr>
          <a:xfrm>
            <a:off x="3685186" y="2253906"/>
            <a:ext cx="1" cy="12991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正方形/長方形 54"/>
          <p:cNvSpPr/>
          <p:nvPr/>
        </p:nvSpPr>
        <p:spPr>
          <a:xfrm>
            <a:off x="3422550" y="6488553"/>
            <a:ext cx="3024168" cy="323165"/>
          </a:xfrm>
          <a:prstGeom prst="rect">
            <a:avLst/>
          </a:prstGeom>
          <a:noFill/>
          <a:ln>
            <a:noFill/>
          </a:ln>
        </p:spPr>
        <p:txBody>
          <a:bodyPr wrap="square">
            <a:spAutoFit/>
          </a:bodyPr>
          <a:lstStyle/>
          <a:p>
            <a:r>
              <a:rPr lang="ja-JP" altLang="en-US" sz="750" b="1" u="sng" dirty="0" smtClean="0">
                <a:solidFill>
                  <a:prstClr val="black"/>
                </a:solidFill>
                <a:latin typeface="ＭＳ Ｐゴシック"/>
              </a:rPr>
              <a:t>国籍・地域別にみる訪日外国人１人１回あたり旅行消費支出総額</a:t>
            </a:r>
            <a:r>
              <a:rPr lang="en-US" altLang="ja-JP" sz="750" b="1" u="sng" baseline="30000" dirty="0" smtClean="0">
                <a:solidFill>
                  <a:prstClr val="black"/>
                </a:solidFill>
                <a:latin typeface="ＭＳ Ｐゴシック"/>
              </a:rPr>
              <a:t>16</a:t>
            </a:r>
          </a:p>
          <a:p>
            <a:r>
              <a:rPr lang="ja-JP" altLang="en-US" sz="750" dirty="0" smtClean="0">
                <a:solidFill>
                  <a:prstClr val="black"/>
                </a:solidFill>
                <a:latin typeface="ＭＳ Ｐゴシック"/>
              </a:rPr>
              <a:t>　　　　　　　（パッケージツアー参加費含む）</a:t>
            </a:r>
            <a:endParaRPr lang="ja-JP" altLang="en-US" sz="750" dirty="0">
              <a:solidFill>
                <a:prstClr val="black"/>
              </a:solidFill>
              <a:latin typeface="ＭＳ Ｐゴシック"/>
            </a:endParaRPr>
          </a:p>
        </p:txBody>
      </p:sp>
      <p:sp>
        <p:nvSpPr>
          <p:cNvPr id="16" name="正方形/長方形 15"/>
          <p:cNvSpPr/>
          <p:nvPr/>
        </p:nvSpPr>
        <p:spPr bwMode="gray">
          <a:xfrm>
            <a:off x="4086221" y="7704576"/>
            <a:ext cx="174171" cy="200297"/>
          </a:xfrm>
          <a:prstGeom prst="rect">
            <a:avLst/>
          </a:prstGeom>
          <a:solidFill>
            <a:schemeClr val="bg1"/>
          </a:solid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7" name="テキスト ボックス 6"/>
          <p:cNvSpPr txBox="1"/>
          <p:nvPr/>
        </p:nvSpPr>
        <p:spPr>
          <a:xfrm>
            <a:off x="6156963" y="6642030"/>
            <a:ext cx="239329" cy="165036"/>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600" dirty="0" smtClean="0"/>
              <a:t>（円）</a:t>
            </a:r>
          </a:p>
        </p:txBody>
      </p:sp>
      <p:sp>
        <p:nvSpPr>
          <p:cNvPr id="19" name="テキスト ボックス 18"/>
          <p:cNvSpPr txBox="1"/>
          <p:nvPr/>
        </p:nvSpPr>
        <p:spPr>
          <a:xfrm>
            <a:off x="5954050" y="365771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0" name="テキスト ボックス 19"/>
          <p:cNvSpPr txBox="1"/>
          <p:nvPr/>
        </p:nvSpPr>
        <p:spPr>
          <a:xfrm>
            <a:off x="5997965" y="6015040"/>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8" name="テキスト ボックス 27"/>
          <p:cNvSpPr txBox="1"/>
          <p:nvPr/>
        </p:nvSpPr>
        <p:spPr>
          <a:xfrm>
            <a:off x="3455697" y="19428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cxnSp>
        <p:nvCxnSpPr>
          <p:cNvPr id="29" name="直線コネクタ 28"/>
          <p:cNvCxnSpPr/>
          <p:nvPr/>
        </p:nvCxnSpPr>
        <p:spPr>
          <a:xfrm>
            <a:off x="3777230" y="4546766"/>
            <a:ext cx="0" cy="133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554308" y="4310071"/>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（円）</a:t>
            </a:r>
          </a:p>
        </p:txBody>
      </p:sp>
      <p:pic>
        <p:nvPicPr>
          <p:cNvPr id="11" name="図 10"/>
          <p:cNvPicPr>
            <a:picLocks noChangeAspect="1"/>
          </p:cNvPicPr>
          <p:nvPr/>
        </p:nvPicPr>
        <p:blipFill>
          <a:blip r:embed="rId2"/>
          <a:stretch>
            <a:fillRect/>
          </a:stretch>
        </p:blipFill>
        <p:spPr>
          <a:xfrm>
            <a:off x="3443677" y="6816191"/>
            <a:ext cx="2931795" cy="1768767"/>
          </a:xfrm>
          <a:prstGeom prst="rect">
            <a:avLst/>
          </a:prstGeom>
        </p:spPr>
      </p:pic>
      <p:sp>
        <p:nvSpPr>
          <p:cNvPr id="31" name="テキスト ボックス 30"/>
          <p:cNvSpPr txBox="1"/>
          <p:nvPr/>
        </p:nvSpPr>
        <p:spPr>
          <a:xfrm>
            <a:off x="1631045" y="7637318"/>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旅行支出</a:t>
            </a:r>
            <a:r>
              <a:rPr lang="en-US" altLang="ja-JP" sz="600" dirty="0" smtClean="0"/>
              <a:t>(</a:t>
            </a:r>
            <a:r>
              <a:rPr lang="ja-JP" altLang="en-US" sz="600" dirty="0" smtClean="0"/>
              <a:t>円</a:t>
            </a:r>
            <a:r>
              <a:rPr lang="ja-JP" altLang="en-US" sz="600" dirty="0"/>
              <a:t>）</a:t>
            </a:r>
            <a:endParaRPr kumimoji="1" lang="ja-JP" altLang="en-US" sz="600" dirty="0" smtClean="0"/>
          </a:p>
        </p:txBody>
      </p:sp>
      <p:sp>
        <p:nvSpPr>
          <p:cNvPr id="32" name="テキスト ボックス 31"/>
          <p:cNvSpPr txBox="1"/>
          <p:nvPr/>
        </p:nvSpPr>
        <p:spPr>
          <a:xfrm>
            <a:off x="2941658" y="7636402"/>
            <a:ext cx="816957" cy="165036"/>
          </a:xfrm>
          <a:prstGeom prst="rect">
            <a:avLst/>
          </a:prstGeom>
          <a:noFill/>
        </p:spPr>
        <p:txBody>
          <a:bodyPr wrap="square" lIns="36000" tIns="36000" rIns="36000" bIns="36000" rtlCol="0" anchor="ctr" anchorCtr="0">
            <a:spAutoFit/>
          </a:bodyPr>
          <a:lstStyle/>
          <a:p>
            <a:pPr>
              <a:spcBef>
                <a:spcPts val="0"/>
              </a:spcBef>
              <a:buSzPct val="100000"/>
            </a:pPr>
            <a:r>
              <a:rPr lang="ja-JP" altLang="en-US" sz="600" dirty="0" smtClean="0"/>
              <a:t>平均泊数</a:t>
            </a:r>
            <a:r>
              <a:rPr lang="en-US" altLang="ja-JP" sz="600" dirty="0" smtClean="0"/>
              <a:t>(</a:t>
            </a:r>
            <a:r>
              <a:rPr lang="ja-JP" altLang="en-US" sz="600" dirty="0"/>
              <a:t>日</a:t>
            </a:r>
            <a:r>
              <a:rPr lang="ja-JP" altLang="en-US" sz="600" dirty="0" smtClean="0"/>
              <a:t>）</a:t>
            </a:r>
            <a:endParaRPr kumimoji="1" lang="ja-JP" altLang="en-US" sz="600" dirty="0" smtClean="0"/>
          </a:p>
        </p:txBody>
      </p:sp>
      <p:sp>
        <p:nvSpPr>
          <p:cNvPr id="33" name="テキスト ボックス 32"/>
          <p:cNvSpPr txBox="1"/>
          <p:nvPr/>
        </p:nvSpPr>
        <p:spPr>
          <a:xfrm>
            <a:off x="3047919" y="7799559"/>
            <a:ext cx="193653" cy="165036"/>
          </a:xfrm>
          <a:prstGeom prst="rect">
            <a:avLst/>
          </a:prstGeom>
          <a:noFill/>
        </p:spPr>
        <p:txBody>
          <a:bodyPr wrap="square" lIns="36000" tIns="36000" rIns="36000" bIns="36000" rtlCol="0" anchor="ctr" anchorCtr="0">
            <a:spAutoFit/>
          </a:bodyPr>
          <a:lstStyle/>
          <a:p>
            <a:pPr>
              <a:spcBef>
                <a:spcPts val="0"/>
              </a:spcBef>
              <a:buSzPct val="100000"/>
            </a:pPr>
            <a:r>
              <a:rPr kumimoji="1" lang="en-US" altLang="ja-JP" sz="600" dirty="0" smtClean="0"/>
              <a:t>6.5</a:t>
            </a:r>
            <a:endParaRPr kumimoji="1" lang="ja-JP" altLang="en-US" sz="600" dirty="0" smtClean="0"/>
          </a:p>
        </p:txBody>
      </p:sp>
      <p:sp>
        <p:nvSpPr>
          <p:cNvPr id="36" name="テキスト ボックス 35"/>
          <p:cNvSpPr txBox="1"/>
          <p:nvPr/>
        </p:nvSpPr>
        <p:spPr>
          <a:xfrm>
            <a:off x="3047919" y="8056200"/>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5.7</a:t>
            </a:r>
            <a:endParaRPr kumimoji="1" lang="ja-JP" altLang="en-US" sz="600" dirty="0" smtClean="0"/>
          </a:p>
        </p:txBody>
      </p:sp>
      <p:sp>
        <p:nvSpPr>
          <p:cNvPr id="37" name="テキスト ボックス 36"/>
          <p:cNvSpPr txBox="1"/>
          <p:nvPr/>
        </p:nvSpPr>
        <p:spPr>
          <a:xfrm>
            <a:off x="3046782" y="8326062"/>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2.7</a:t>
            </a:r>
            <a:endParaRPr kumimoji="1" lang="ja-JP" altLang="en-US" sz="600" dirty="0" smtClean="0"/>
          </a:p>
        </p:txBody>
      </p:sp>
      <p:sp>
        <p:nvSpPr>
          <p:cNvPr id="38" name="テキスト ボックス 37"/>
          <p:cNvSpPr txBox="1"/>
          <p:nvPr/>
        </p:nvSpPr>
        <p:spPr>
          <a:xfrm>
            <a:off x="3046781" y="8590191"/>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u="sng" dirty="0" smtClean="0"/>
              <a:t>3.4</a:t>
            </a:r>
            <a:endParaRPr kumimoji="1" lang="ja-JP" altLang="en-US" sz="600" u="sng" dirty="0" smtClean="0"/>
          </a:p>
        </p:txBody>
      </p:sp>
      <p:sp>
        <p:nvSpPr>
          <p:cNvPr id="39" name="テキスト ボックス 38"/>
          <p:cNvSpPr txBox="1"/>
          <p:nvPr/>
        </p:nvSpPr>
        <p:spPr>
          <a:xfrm>
            <a:off x="3046782" y="8832126"/>
            <a:ext cx="193653" cy="165036"/>
          </a:xfrm>
          <a:prstGeom prst="rect">
            <a:avLst/>
          </a:prstGeom>
          <a:noFill/>
        </p:spPr>
        <p:txBody>
          <a:bodyPr wrap="square" lIns="36000" tIns="36000" rIns="36000" bIns="36000" rtlCol="0" anchor="ctr" anchorCtr="0">
            <a:spAutoFit/>
          </a:bodyPr>
          <a:lstStyle/>
          <a:p>
            <a:pPr>
              <a:spcBef>
                <a:spcPts val="0"/>
              </a:spcBef>
              <a:buSzPct val="100000"/>
            </a:pPr>
            <a:r>
              <a:rPr lang="en-US" altLang="ja-JP" sz="600" dirty="0" smtClean="0"/>
              <a:t>4.2</a:t>
            </a:r>
            <a:endParaRPr kumimoji="1" lang="ja-JP" altLang="en-US" sz="600" dirty="0" smtClean="0"/>
          </a:p>
        </p:txBody>
      </p:sp>
      <p:pic>
        <p:nvPicPr>
          <p:cNvPr id="13" name="図 12"/>
          <p:cNvPicPr>
            <a:picLocks noChangeAspect="1"/>
          </p:cNvPicPr>
          <p:nvPr/>
        </p:nvPicPr>
        <p:blipFill>
          <a:blip r:embed="rId3"/>
          <a:stretch>
            <a:fillRect/>
          </a:stretch>
        </p:blipFill>
        <p:spPr>
          <a:xfrm>
            <a:off x="415603" y="7692548"/>
            <a:ext cx="2848845" cy="1444315"/>
          </a:xfrm>
          <a:prstGeom prst="rect">
            <a:avLst/>
          </a:prstGeom>
        </p:spPr>
      </p:pic>
      <p:cxnSp>
        <p:nvCxnSpPr>
          <p:cNvPr id="17" name="カギ線コネクタ 16"/>
          <p:cNvCxnSpPr>
            <a:stCxn id="33" idx="3"/>
            <a:endCxn id="38" idx="3"/>
          </p:cNvCxnSpPr>
          <p:nvPr/>
        </p:nvCxnSpPr>
        <p:spPr>
          <a:xfrm flipH="1">
            <a:off x="3240434" y="7882077"/>
            <a:ext cx="1138" cy="790632"/>
          </a:xfrm>
          <a:prstGeom prst="bentConnector3">
            <a:avLst>
              <a:gd name="adj1" fmla="val -2008787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カギ線コネクタ 42"/>
          <p:cNvCxnSpPr>
            <a:stCxn id="36" idx="3"/>
            <a:endCxn id="38" idx="3"/>
          </p:cNvCxnSpPr>
          <p:nvPr/>
        </p:nvCxnSpPr>
        <p:spPr>
          <a:xfrm flipH="1">
            <a:off x="3240434" y="8138718"/>
            <a:ext cx="1138" cy="533991"/>
          </a:xfrm>
          <a:prstGeom prst="bentConnector3">
            <a:avLst>
              <a:gd name="adj1" fmla="val -20087873"/>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楕円 41"/>
          <p:cNvSpPr/>
          <p:nvPr/>
        </p:nvSpPr>
        <p:spPr bwMode="gray">
          <a:xfrm>
            <a:off x="3222340" y="8197397"/>
            <a:ext cx="468115" cy="273769"/>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dirty="0" smtClean="0">
                <a:solidFill>
                  <a:schemeClr val="bg1"/>
                </a:solidFill>
              </a:rPr>
              <a:t>平均泊数</a:t>
            </a:r>
            <a:endParaRPr lang="en-US" altLang="ja-JP" sz="500" dirty="0" smtClean="0">
              <a:solidFill>
                <a:schemeClr val="bg1"/>
              </a:solidFill>
            </a:endParaRPr>
          </a:p>
          <a:p>
            <a:pPr algn="ctr">
              <a:buFont typeface="Wingdings 2" pitchFamily="18" charset="2"/>
              <a:buNone/>
            </a:pPr>
            <a:r>
              <a:rPr kumimoji="1" lang="ja-JP" altLang="en-US" sz="500" dirty="0" smtClean="0">
                <a:solidFill>
                  <a:schemeClr val="bg1"/>
                </a:solidFill>
              </a:rPr>
              <a:t>約</a:t>
            </a:r>
            <a:r>
              <a:rPr lang="en-US" altLang="ja-JP" sz="500" dirty="0" smtClean="0">
                <a:solidFill>
                  <a:schemeClr val="bg1"/>
                </a:solidFill>
              </a:rPr>
              <a:t>5</a:t>
            </a:r>
            <a:r>
              <a:rPr kumimoji="1" lang="ja-JP" altLang="en-US" sz="500" dirty="0" smtClean="0">
                <a:solidFill>
                  <a:schemeClr val="bg1"/>
                </a:solidFill>
              </a:rPr>
              <a:t>割</a:t>
            </a:r>
          </a:p>
        </p:txBody>
      </p:sp>
      <p:cxnSp>
        <p:nvCxnSpPr>
          <p:cNvPr id="48" name="カギ線コネクタ 47"/>
          <p:cNvCxnSpPr/>
          <p:nvPr/>
        </p:nvCxnSpPr>
        <p:spPr>
          <a:xfrm flipH="1">
            <a:off x="2840830" y="7882077"/>
            <a:ext cx="1138" cy="790632"/>
          </a:xfrm>
          <a:prstGeom prst="bentConnector3">
            <a:avLst>
              <a:gd name="adj1" fmla="val -13391916"/>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2039523" y="8672709"/>
            <a:ext cx="941834"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840830" y="8138718"/>
            <a:ext cx="1405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楕円 55"/>
          <p:cNvSpPr/>
          <p:nvPr/>
        </p:nvSpPr>
        <p:spPr bwMode="gray">
          <a:xfrm>
            <a:off x="2388480" y="8471166"/>
            <a:ext cx="468115" cy="273769"/>
          </a:xfrm>
          <a:prstGeom prst="ellipse">
            <a:avLst/>
          </a:prstGeom>
          <a:solidFill>
            <a:srgbClr val="041E42"/>
          </a:solidFill>
          <a:ln w="12700" algn="ctr">
            <a:solidFill>
              <a:srgbClr val="53565A"/>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500" dirty="0" smtClean="0">
                <a:solidFill>
                  <a:schemeClr val="bg1"/>
                </a:solidFill>
              </a:rPr>
              <a:t>消費単価</a:t>
            </a:r>
            <a:endParaRPr lang="en-US" altLang="ja-JP" sz="500" dirty="0" smtClean="0">
              <a:solidFill>
                <a:schemeClr val="bg1"/>
              </a:solidFill>
            </a:endParaRPr>
          </a:p>
          <a:p>
            <a:pPr algn="ctr">
              <a:buFont typeface="Wingdings 2" pitchFamily="18" charset="2"/>
              <a:buNone/>
            </a:pPr>
            <a:r>
              <a:rPr kumimoji="1" lang="ja-JP" altLang="en-US" sz="500" dirty="0" smtClean="0">
                <a:solidFill>
                  <a:schemeClr val="bg1"/>
                </a:solidFill>
              </a:rPr>
              <a:t>約</a:t>
            </a:r>
            <a:r>
              <a:rPr kumimoji="1" lang="en-US" altLang="ja-JP" sz="500" dirty="0" smtClean="0">
                <a:solidFill>
                  <a:schemeClr val="bg1"/>
                </a:solidFill>
              </a:rPr>
              <a:t>6</a:t>
            </a:r>
            <a:r>
              <a:rPr kumimoji="1" lang="ja-JP" altLang="en-US" sz="500" dirty="0" smtClean="0">
                <a:solidFill>
                  <a:schemeClr val="bg1"/>
                </a:solidFill>
              </a:rPr>
              <a:t>割</a:t>
            </a:r>
          </a:p>
        </p:txBody>
      </p:sp>
      <p:sp>
        <p:nvSpPr>
          <p:cNvPr id="49" name="テキスト ボックス 48"/>
          <p:cNvSpPr txBox="1"/>
          <p:nvPr/>
        </p:nvSpPr>
        <p:spPr>
          <a:xfrm>
            <a:off x="6043754" y="1962725"/>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（万人）</a:t>
            </a:r>
          </a:p>
        </p:txBody>
      </p:sp>
      <p:pic>
        <p:nvPicPr>
          <p:cNvPr id="52" name="図 51"/>
          <p:cNvPicPr>
            <a:picLocks noChangeAspect="1"/>
          </p:cNvPicPr>
          <p:nvPr/>
        </p:nvPicPr>
        <p:blipFill>
          <a:blip r:embed="rId4"/>
          <a:stretch>
            <a:fillRect/>
          </a:stretch>
        </p:blipFill>
        <p:spPr>
          <a:xfrm>
            <a:off x="3313816" y="2135672"/>
            <a:ext cx="3113175" cy="1618167"/>
          </a:xfrm>
          <a:prstGeom prst="rect">
            <a:avLst/>
          </a:prstGeom>
        </p:spPr>
      </p:pic>
      <p:cxnSp>
        <p:nvCxnSpPr>
          <p:cNvPr id="8" name="直線コネクタ 7"/>
          <p:cNvCxnSpPr/>
          <p:nvPr/>
        </p:nvCxnSpPr>
        <p:spPr>
          <a:xfrm>
            <a:off x="3685186" y="3546574"/>
            <a:ext cx="247177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図 43"/>
          <p:cNvPicPr>
            <a:picLocks noChangeAspect="1"/>
          </p:cNvPicPr>
          <p:nvPr/>
        </p:nvPicPr>
        <p:blipFill>
          <a:blip r:embed="rId5"/>
          <a:stretch>
            <a:fillRect/>
          </a:stretch>
        </p:blipFill>
        <p:spPr>
          <a:xfrm>
            <a:off x="3376851" y="4456164"/>
            <a:ext cx="3088446" cy="1601919"/>
          </a:xfrm>
          <a:prstGeom prst="rect">
            <a:avLst/>
          </a:prstGeom>
        </p:spPr>
      </p:pic>
      <p:cxnSp>
        <p:nvCxnSpPr>
          <p:cNvPr id="45" name="直線コネクタ 44"/>
          <p:cNvCxnSpPr/>
          <p:nvPr/>
        </p:nvCxnSpPr>
        <p:spPr>
          <a:xfrm>
            <a:off x="3777230" y="5878766"/>
            <a:ext cx="251185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238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2"/>
          <p:cNvSpPr txBox="1">
            <a:spLocks/>
          </p:cNvSpPr>
          <p:nvPr/>
        </p:nvSpPr>
        <p:spPr bwMode="gray">
          <a:xfrm>
            <a:off x="217170" y="973918"/>
            <a:ext cx="6425184" cy="434848"/>
          </a:xfrm>
          <a:prstGeom prst="rect">
            <a:avLst/>
          </a:prstGeom>
          <a:noFill/>
        </p:spPr>
        <p:txBody>
          <a:bodyPr vert="horz" lIns="72000" tIns="0" rIns="0" bIns="0" rtlCol="0" anchor="b">
            <a:norm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1600" b="1"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r>
              <a:rPr lang="ja-JP" altLang="en-US" dirty="0" smtClean="0"/>
              <a:t>６－２．策定経過</a:t>
            </a:r>
            <a:endParaRPr lang="ja-JP" altLang="en-US" dirty="0"/>
          </a:p>
        </p:txBody>
      </p:sp>
      <p:sp>
        <p:nvSpPr>
          <p:cNvPr id="6" name="正方形/長方形 5"/>
          <p:cNvSpPr/>
          <p:nvPr/>
        </p:nvSpPr>
        <p:spPr bwMode="gray">
          <a:xfrm>
            <a:off x="320352" y="1630680"/>
            <a:ext cx="6202368" cy="7891272"/>
          </a:xfrm>
          <a:prstGeom prst="rect">
            <a:avLst/>
          </a:prstGeom>
          <a:noFill/>
          <a:ln w="19050" algn="ctr">
            <a:solidFill>
              <a:srgbClr val="BBBCBC"/>
            </a:solidFill>
            <a:miter lim="800000"/>
            <a:headEnd/>
            <a:tailEnd/>
          </a:ln>
        </p:spPr>
        <p:txBody>
          <a:bodyPr rot="0" spcFirstLastPara="0" vertOverflow="overflow" horzOverflow="overflow" vert="horz" wrap="square" lIns="72000" tIns="36000" rIns="72000" bIns="36000" numCol="1" spcCol="0" rtlCol="0" fromWordArt="0" anchor="t" anchorCtr="0" forceAA="0" compatLnSpc="1">
            <a:prstTxWarp prst="textNoShape">
              <a:avLst/>
            </a:prstTxWarp>
            <a:noAutofit/>
          </a:bodyPr>
          <a:lstStyle/>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100" b="1" dirty="0" smtClean="0">
              <a:solidFill>
                <a:prstClr val="black"/>
              </a:solidFill>
              <a:cs typeface="Meiryo UI" pitchFamily="50" charset="-128"/>
            </a:endParaRPr>
          </a:p>
          <a:p>
            <a:pPr algn="just">
              <a:spcBef>
                <a:spcPts val="600"/>
              </a:spcBef>
            </a:pPr>
            <a:endParaRPr lang="en-US" altLang="ja-JP" sz="1000" b="1" dirty="0" smtClean="0">
              <a:solidFill>
                <a:prstClr val="black"/>
              </a:solidFill>
              <a:latin typeface="ＭＳ Ｐゴシック"/>
            </a:endParaRPr>
          </a:p>
          <a:p>
            <a:pPr algn="just">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設置年月日</a:t>
            </a:r>
            <a:endParaRPr lang="en-US" altLang="ja-JP" sz="1100" b="1" dirty="0" smtClean="0">
              <a:solidFill>
                <a:prstClr val="black"/>
              </a:solidFill>
              <a:latin typeface="ＭＳ Ｐゴシック"/>
            </a:endParaRPr>
          </a:p>
          <a:p>
            <a:pPr algn="just">
              <a:spcBef>
                <a:spcPts val="600"/>
              </a:spcBef>
            </a:pP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年２月</a:t>
            </a:r>
            <a:r>
              <a:rPr lang="en-US" altLang="ja-JP" sz="1000" dirty="0" smtClean="0">
                <a:solidFill>
                  <a:prstClr val="black"/>
                </a:solidFill>
                <a:latin typeface="ＭＳ Ｐゴシック"/>
              </a:rPr>
              <a:t>23</a:t>
            </a:r>
            <a:r>
              <a:rPr lang="ja-JP" altLang="en-US" sz="1000" dirty="0" smtClean="0">
                <a:solidFill>
                  <a:prstClr val="black"/>
                </a:solidFill>
                <a:latin typeface="ＭＳ Ｐゴシック"/>
              </a:rPr>
              <a:t>日</a:t>
            </a:r>
            <a:endParaRPr lang="en-US" altLang="ja-JP" sz="1000" dirty="0" smtClean="0">
              <a:solidFill>
                <a:prstClr val="black"/>
              </a:solidFill>
              <a:latin typeface="ＭＳ Ｐゴシック"/>
            </a:endParaRPr>
          </a:p>
          <a:p>
            <a:pPr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担当事務</a:t>
            </a:r>
            <a:endParaRPr lang="en-US" altLang="ja-JP" sz="1100" b="1" dirty="0" smtClean="0">
              <a:solidFill>
                <a:prstClr val="black"/>
              </a:solidFill>
              <a:latin typeface="ＭＳ Ｐゴシック"/>
            </a:endParaRPr>
          </a:p>
          <a:p>
            <a:pPr marL="543600" indent="-171450" algn="just">
              <a:spcBef>
                <a:spcPts val="600"/>
              </a:spcBef>
              <a:buFont typeface="Arial" panose="020B0604020202020204" pitchFamily="34" charset="0"/>
              <a:buChar char="•"/>
            </a:pPr>
            <a:r>
              <a:rPr lang="ja-JP" altLang="en-US" sz="1000" dirty="0" smtClean="0">
                <a:solidFill>
                  <a:prstClr val="black"/>
                </a:solidFill>
                <a:latin typeface="ＭＳ Ｐゴシック"/>
              </a:rPr>
              <a:t>大阪ＩＲ構想</a:t>
            </a:r>
            <a:r>
              <a:rPr lang="ja-JP" altLang="en-US" sz="1000" dirty="0">
                <a:solidFill>
                  <a:prstClr val="black"/>
                </a:solidFill>
                <a:latin typeface="ＭＳ Ｐゴシック"/>
              </a:rPr>
              <a:t>に関すること</a:t>
            </a:r>
          </a:p>
          <a:p>
            <a:pPr marL="542925" lvl="1" indent="-171450" algn="just">
              <a:lnSpc>
                <a:spcPts val="1200"/>
              </a:lnSpc>
              <a:spcBef>
                <a:spcPts val="600"/>
              </a:spcBef>
              <a:buFont typeface="Arial" panose="020B0604020202020204" pitchFamily="34" charset="0"/>
              <a:buChar char="•"/>
            </a:pPr>
            <a:r>
              <a:rPr lang="ja-JP" altLang="en-US" sz="1000" dirty="0">
                <a:solidFill>
                  <a:prstClr val="black"/>
                </a:solidFill>
                <a:latin typeface="ＭＳ Ｐゴシック"/>
              </a:rPr>
              <a:t>ＩＲ立地に伴う懸念事項・課題対策に関すること</a:t>
            </a:r>
          </a:p>
          <a:p>
            <a:pPr marL="542925" lvl="1" indent="-171450" algn="just">
              <a:lnSpc>
                <a:spcPts val="1200"/>
              </a:lnSpc>
              <a:spcBef>
                <a:spcPts val="600"/>
              </a:spcBef>
              <a:buFont typeface="Arial" panose="020B0604020202020204" pitchFamily="34" charset="0"/>
              <a:buChar char="•"/>
            </a:pPr>
            <a:r>
              <a:rPr lang="ja-JP" altLang="en-US" sz="1000" dirty="0" smtClean="0">
                <a:solidFill>
                  <a:prstClr val="black"/>
                </a:solidFill>
                <a:latin typeface="ＭＳ Ｐゴシック"/>
              </a:rPr>
              <a:t>国</a:t>
            </a:r>
            <a:r>
              <a:rPr lang="ja-JP" altLang="en-US" sz="1000" dirty="0">
                <a:solidFill>
                  <a:prstClr val="black"/>
                </a:solidFill>
                <a:latin typeface="ＭＳ Ｐゴシック"/>
              </a:rPr>
              <a:t>の制度設計への働きかけに関すること</a:t>
            </a:r>
          </a:p>
          <a:p>
            <a:pPr marL="542925" lvl="1" indent="-171450" algn="just">
              <a:lnSpc>
                <a:spcPts val="1200"/>
              </a:lnSpc>
              <a:spcBef>
                <a:spcPts val="600"/>
              </a:spcBef>
              <a:buFont typeface="Arial" panose="020B0604020202020204" pitchFamily="34" charset="0"/>
              <a:buChar char="•"/>
            </a:pP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に</a:t>
            </a:r>
            <a:r>
              <a:rPr lang="ja-JP" altLang="en-US" sz="1000" dirty="0">
                <a:solidFill>
                  <a:prstClr val="black"/>
                </a:solidFill>
                <a:latin typeface="ＭＳ Ｐゴシック"/>
              </a:rPr>
              <a:t>関する府民理解の促進に関する</a:t>
            </a:r>
            <a:r>
              <a:rPr lang="ja-JP" altLang="en-US" sz="1000" dirty="0" smtClean="0">
                <a:solidFill>
                  <a:prstClr val="black"/>
                </a:solidFill>
                <a:latin typeface="ＭＳ Ｐゴシック"/>
              </a:rPr>
              <a:t>こと</a:t>
            </a:r>
            <a:endParaRPr lang="en-US" altLang="ja-JP" sz="1000" dirty="0">
              <a:solidFill>
                <a:prstClr val="black"/>
              </a:solidFill>
              <a:latin typeface="ＭＳ Ｐゴシック"/>
            </a:endParaRPr>
          </a:p>
          <a:p>
            <a:pPr marL="542925" lvl="1" indent="-171450" algn="just">
              <a:lnSpc>
                <a:spcPts val="1200"/>
              </a:lnSpc>
              <a:spcBef>
                <a:spcPts val="600"/>
              </a:spcBef>
              <a:buFont typeface="Arial" panose="020B0604020202020204" pitchFamily="34" charset="0"/>
              <a:buChar char="•"/>
            </a:pPr>
            <a:r>
              <a:rPr lang="ja-JP" altLang="en-US" sz="1000" dirty="0" smtClean="0">
                <a:solidFill>
                  <a:prstClr val="black"/>
                </a:solidFill>
                <a:latin typeface="ＭＳ Ｐゴシック"/>
              </a:rPr>
              <a:t>その他、</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立地</a:t>
            </a:r>
            <a:r>
              <a:rPr lang="ja-JP" altLang="en-US" sz="1000" dirty="0">
                <a:solidFill>
                  <a:prstClr val="black"/>
                </a:solidFill>
                <a:latin typeface="ＭＳ Ｐゴシック"/>
              </a:rPr>
              <a:t>に関して必要と認められる</a:t>
            </a:r>
            <a:r>
              <a:rPr lang="ja-JP" altLang="en-US" sz="1000" dirty="0" smtClean="0">
                <a:solidFill>
                  <a:prstClr val="black"/>
                </a:solidFill>
                <a:latin typeface="ＭＳ Ｐゴシック"/>
              </a:rPr>
              <a:t>こと</a:t>
            </a:r>
            <a:endParaRPr lang="en-US" altLang="ja-JP" sz="1000" dirty="0" smtClean="0">
              <a:solidFill>
                <a:prstClr val="black"/>
              </a:solidFill>
              <a:latin typeface="ＭＳ Ｐゴシック"/>
            </a:endParaRPr>
          </a:p>
          <a:p>
            <a:pPr marL="371475" lvl="1" algn="just">
              <a:lnSpc>
                <a:spcPct val="50000"/>
              </a:lnSpc>
              <a:spcBef>
                <a:spcPts val="600"/>
              </a:spcBef>
            </a:pPr>
            <a:endParaRPr lang="en-US" altLang="ja-JP" sz="1000" b="1" dirty="0" smtClean="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smtClean="0">
                <a:solidFill>
                  <a:prstClr val="black"/>
                </a:solidFill>
                <a:latin typeface="ＭＳ Ｐゴシック"/>
              </a:rPr>
              <a:t>委員名簿　（</a:t>
            </a:r>
            <a:r>
              <a:rPr lang="en-US" altLang="ja-JP" sz="1100" b="1" dirty="0" smtClean="0">
                <a:solidFill>
                  <a:prstClr val="black"/>
                </a:solidFill>
                <a:latin typeface="ＭＳ Ｐゴシック"/>
              </a:rPr>
              <a:t>2019</a:t>
            </a:r>
            <a:r>
              <a:rPr lang="ja-JP" altLang="en-US" sz="1100" b="1" dirty="0" smtClean="0">
                <a:solidFill>
                  <a:prstClr val="black"/>
                </a:solidFill>
                <a:latin typeface="ＭＳ Ｐゴシック"/>
              </a:rPr>
              <a:t>年</a:t>
            </a:r>
            <a:r>
              <a:rPr lang="ja-JP" altLang="en-US" sz="1100" b="1" dirty="0">
                <a:solidFill>
                  <a:prstClr val="black"/>
                </a:solidFill>
                <a:latin typeface="ＭＳ Ｐゴシック"/>
              </a:rPr>
              <a:t>２</a:t>
            </a:r>
            <a:r>
              <a:rPr lang="ja-JP" altLang="en-US" sz="1100" b="1" dirty="0" smtClean="0">
                <a:solidFill>
                  <a:prstClr val="black"/>
                </a:solidFill>
                <a:latin typeface="ＭＳ Ｐゴシック"/>
              </a:rPr>
              <a:t>月時点）</a:t>
            </a:r>
            <a:endParaRPr lang="ja-JP" altLang="en-US" sz="1050" dirty="0" smtClean="0">
              <a:solidFill>
                <a:prstClr val="black"/>
              </a:solidFill>
              <a:latin typeface="ＭＳ Ｐゴシック"/>
            </a:endParaRPr>
          </a:p>
          <a:p>
            <a:pPr marL="190500" algn="just">
              <a:spcBef>
                <a:spcPts val="600"/>
              </a:spcBef>
            </a:pPr>
            <a:r>
              <a:rPr lang="ja-JP" altLang="en-US" sz="1050" dirty="0" smtClean="0">
                <a:solidFill>
                  <a:prstClr val="black"/>
                </a:solidFill>
                <a:latin typeface="ＭＳ Ｐゴシック"/>
              </a:rPr>
              <a:t>　</a:t>
            </a:r>
            <a:r>
              <a:rPr lang="ja-JP" altLang="en-US" sz="1000" dirty="0" smtClean="0">
                <a:solidFill>
                  <a:prstClr val="black"/>
                </a:solidFill>
                <a:latin typeface="ＭＳ Ｐゴシック"/>
              </a:rPr>
              <a:t>　（座長）　　　　溝畑　　宏</a:t>
            </a:r>
            <a:r>
              <a:rPr lang="en-US" altLang="ja-JP" sz="1000" dirty="0">
                <a:solidFill>
                  <a:prstClr val="black"/>
                </a:solidFill>
                <a:latin typeface="ＭＳ Ｐゴシック"/>
              </a:rPr>
              <a:t> </a:t>
            </a:r>
            <a:r>
              <a:rPr lang="ja-JP" altLang="en-US" sz="1000" dirty="0" smtClean="0">
                <a:solidFill>
                  <a:prstClr val="black"/>
                </a:solidFill>
                <a:latin typeface="ＭＳ Ｐゴシック"/>
              </a:rPr>
              <a:t>　　　公益財団法人大阪観光局　理事長</a:t>
            </a:r>
          </a:p>
          <a:p>
            <a:pPr marL="190500" algn="just">
              <a:spcBef>
                <a:spcPts val="600"/>
              </a:spcBef>
            </a:pPr>
            <a:r>
              <a:rPr lang="ja-JP" altLang="en-US" sz="1000" dirty="0" smtClean="0">
                <a:solidFill>
                  <a:prstClr val="black"/>
                </a:solidFill>
                <a:latin typeface="ＭＳ Ｐゴシック"/>
              </a:rPr>
              <a:t>　　（</a:t>
            </a:r>
            <a:r>
              <a:rPr lang="ja-JP" altLang="en-US" sz="1000" dirty="0">
                <a:solidFill>
                  <a:prstClr val="black"/>
                </a:solidFill>
                <a:latin typeface="ＭＳ Ｐゴシック"/>
              </a:rPr>
              <a:t>座長代理</a:t>
            </a:r>
            <a:r>
              <a:rPr lang="ja-JP" altLang="en-US" sz="1000" dirty="0" smtClean="0">
                <a:solidFill>
                  <a:prstClr val="black"/>
                </a:solidFill>
                <a:latin typeface="ＭＳ Ｐゴシック"/>
              </a:rPr>
              <a:t>）　谷岡</a:t>
            </a:r>
            <a:r>
              <a:rPr lang="ja-JP" altLang="en-US" sz="1000" dirty="0">
                <a:solidFill>
                  <a:prstClr val="black"/>
                </a:solidFill>
                <a:latin typeface="ＭＳ Ｐゴシック"/>
              </a:rPr>
              <a:t>　</a:t>
            </a:r>
            <a:r>
              <a:rPr lang="ja-JP" altLang="en-US" sz="1000" dirty="0" smtClean="0">
                <a:solidFill>
                  <a:prstClr val="black"/>
                </a:solidFill>
                <a:latin typeface="ＭＳ Ｐゴシック"/>
              </a:rPr>
              <a:t>一郎　　　学校</a:t>
            </a:r>
            <a:r>
              <a:rPr lang="ja-JP" altLang="en-US" sz="1000" dirty="0">
                <a:solidFill>
                  <a:prstClr val="black"/>
                </a:solidFill>
                <a:latin typeface="ＭＳ Ｐゴシック"/>
              </a:rPr>
              <a:t>法人谷岡学園　理事長・大阪商業大学　学長</a:t>
            </a:r>
          </a:p>
          <a:p>
            <a:pPr marL="190500" algn="just">
              <a:spcBef>
                <a:spcPts val="600"/>
              </a:spcBef>
            </a:pPr>
            <a:r>
              <a:rPr lang="ja-JP" altLang="en-US" sz="1000" dirty="0" smtClean="0">
                <a:solidFill>
                  <a:prstClr val="black"/>
                </a:solidFill>
                <a:latin typeface="ＭＳ Ｐゴシック"/>
              </a:rPr>
              <a:t>　　　　　　　　　　 井上</a:t>
            </a:r>
            <a:r>
              <a:rPr lang="ja-JP" altLang="en-US" sz="1000" dirty="0">
                <a:solidFill>
                  <a:prstClr val="black"/>
                </a:solidFill>
                <a:latin typeface="ＭＳ Ｐゴシック"/>
              </a:rPr>
              <a:t>　幸</a:t>
            </a:r>
            <a:r>
              <a:rPr lang="ja-JP" altLang="en-US" sz="1000" dirty="0" smtClean="0">
                <a:solidFill>
                  <a:prstClr val="black"/>
                </a:solidFill>
                <a:latin typeface="ＭＳ Ｐゴシック"/>
              </a:rPr>
              <a:t>紀　　　大阪市</a:t>
            </a:r>
            <a:r>
              <a:rPr lang="ja-JP" altLang="en-US" sz="1000" dirty="0">
                <a:solidFill>
                  <a:prstClr val="black"/>
                </a:solidFill>
                <a:latin typeface="ＭＳ Ｐゴシック"/>
              </a:rPr>
              <a:t>立大学大学院医学研究科　教授</a:t>
            </a:r>
          </a:p>
          <a:p>
            <a:pPr marL="190500" algn="just">
              <a:spcBef>
                <a:spcPts val="600"/>
              </a:spcBef>
            </a:pPr>
            <a:r>
              <a:rPr lang="ja-JP" altLang="en-US" sz="1000" dirty="0" smtClean="0">
                <a:solidFill>
                  <a:prstClr val="black"/>
                </a:solidFill>
                <a:latin typeface="ＭＳ Ｐゴシック"/>
              </a:rPr>
              <a:t>　　　　　　　　　　 加賀</a:t>
            </a:r>
            <a:r>
              <a:rPr lang="ja-JP" altLang="en-US" sz="1000" dirty="0">
                <a:solidFill>
                  <a:prstClr val="black"/>
                </a:solidFill>
                <a:latin typeface="ＭＳ Ｐゴシック"/>
              </a:rPr>
              <a:t>　</a:t>
            </a:r>
            <a:r>
              <a:rPr lang="ja-JP" altLang="en-US" sz="1000" dirty="0" smtClean="0">
                <a:solidFill>
                  <a:prstClr val="black"/>
                </a:solidFill>
                <a:latin typeface="ＭＳ Ｐゴシック"/>
              </a:rPr>
              <a:t>有津子　 大阪</a:t>
            </a:r>
            <a:r>
              <a:rPr lang="ja-JP" altLang="en-US" sz="1000" dirty="0">
                <a:solidFill>
                  <a:prstClr val="black"/>
                </a:solidFill>
                <a:latin typeface="ＭＳ Ｐゴシック"/>
              </a:rPr>
              <a:t>大学大学院工学研究科　教授</a:t>
            </a:r>
          </a:p>
          <a:p>
            <a:pPr marL="190500" algn="just">
              <a:spcBef>
                <a:spcPts val="600"/>
              </a:spcBef>
            </a:pPr>
            <a:r>
              <a:rPr lang="ja-JP" altLang="en-US" sz="1000" dirty="0" smtClean="0">
                <a:solidFill>
                  <a:prstClr val="black"/>
                </a:solidFill>
                <a:latin typeface="ＭＳ Ｐゴシック"/>
              </a:rPr>
              <a:t>　　　　　　　　　　 樋口</a:t>
            </a:r>
            <a:r>
              <a:rPr lang="ja-JP" altLang="en-US" sz="1000" dirty="0">
                <a:solidFill>
                  <a:prstClr val="black"/>
                </a:solidFill>
                <a:latin typeface="ＭＳ Ｐゴシック"/>
              </a:rPr>
              <a:t>　眞人　　　弁護士</a:t>
            </a:r>
          </a:p>
          <a:p>
            <a:pPr marL="190500" algn="just">
              <a:spcBef>
                <a:spcPts val="600"/>
              </a:spcBef>
            </a:pPr>
            <a:r>
              <a:rPr lang="ja-JP" altLang="en-US" sz="1000" dirty="0" smtClean="0">
                <a:solidFill>
                  <a:prstClr val="black"/>
                </a:solidFill>
                <a:latin typeface="ＭＳ Ｐゴシック"/>
              </a:rPr>
              <a:t>　　　　　　　　　　 関</a:t>
            </a:r>
            <a:r>
              <a:rPr lang="ja-JP" altLang="en-US" sz="1000" dirty="0">
                <a:solidFill>
                  <a:prstClr val="black"/>
                </a:solidFill>
                <a:latin typeface="ＭＳ Ｐゴシック"/>
              </a:rPr>
              <a:t>　　総一郎　　公益社団法人関西経済連合会　専務理事</a:t>
            </a:r>
          </a:p>
          <a:p>
            <a:pPr marL="190500" algn="just">
              <a:spcBef>
                <a:spcPts val="600"/>
              </a:spcBef>
            </a:pPr>
            <a:r>
              <a:rPr lang="ja-JP" altLang="en-US" sz="1000" dirty="0" smtClean="0">
                <a:solidFill>
                  <a:prstClr val="black"/>
                </a:solidFill>
                <a:latin typeface="ＭＳ Ｐゴシック"/>
              </a:rPr>
              <a:t>　　　　　　　　　　 廣瀬</a:t>
            </a:r>
            <a:r>
              <a:rPr lang="ja-JP" altLang="en-US" sz="1000" dirty="0">
                <a:solidFill>
                  <a:prstClr val="black"/>
                </a:solidFill>
                <a:latin typeface="ＭＳ Ｐゴシック"/>
              </a:rPr>
              <a:t>　茂夫　　　一般社団法人関西経済同友会　常任幹事・事務</a:t>
            </a:r>
            <a:r>
              <a:rPr lang="ja-JP" altLang="en-US" sz="1000" dirty="0" smtClean="0">
                <a:solidFill>
                  <a:prstClr val="black"/>
                </a:solidFill>
                <a:latin typeface="ＭＳ Ｐゴシック"/>
              </a:rPr>
              <a:t>局長</a:t>
            </a:r>
            <a:endParaRPr lang="en-US" altLang="ja-JP" sz="1000" dirty="0" smtClean="0">
              <a:solidFill>
                <a:prstClr val="black"/>
              </a:solidFill>
              <a:latin typeface="ＭＳ Ｐゴシック"/>
            </a:endParaRPr>
          </a:p>
          <a:p>
            <a:pPr marL="190500" algn="just">
              <a:spcBef>
                <a:spcPts val="600"/>
              </a:spcBef>
            </a:pPr>
            <a:r>
              <a:rPr lang="ja-JP" altLang="en-US" sz="1000" dirty="0" smtClean="0">
                <a:solidFill>
                  <a:prstClr val="black"/>
                </a:solidFill>
                <a:latin typeface="ＭＳ Ｐゴシック"/>
              </a:rPr>
              <a:t>　　　　　　　　　　 宮城</a:t>
            </a:r>
            <a:r>
              <a:rPr lang="ja-JP" altLang="en-US" sz="1000" dirty="0">
                <a:solidFill>
                  <a:prstClr val="black"/>
                </a:solidFill>
                <a:latin typeface="ＭＳ Ｐゴシック"/>
              </a:rPr>
              <a:t>　　</a:t>
            </a:r>
            <a:r>
              <a:rPr lang="ja-JP" altLang="en-US" sz="1000" dirty="0" smtClean="0">
                <a:solidFill>
                  <a:prstClr val="black"/>
                </a:solidFill>
                <a:latin typeface="ＭＳ Ｐゴシック"/>
              </a:rPr>
              <a:t>勉　　　 大阪</a:t>
            </a:r>
            <a:r>
              <a:rPr lang="ja-JP" altLang="en-US" sz="1000" dirty="0">
                <a:solidFill>
                  <a:prstClr val="black"/>
                </a:solidFill>
                <a:latin typeface="ＭＳ Ｐゴシック"/>
              </a:rPr>
              <a:t>商工会議所　専務</a:t>
            </a:r>
            <a:r>
              <a:rPr lang="ja-JP" altLang="en-US" sz="1000" dirty="0" smtClean="0">
                <a:solidFill>
                  <a:prstClr val="black"/>
                </a:solidFill>
                <a:latin typeface="ＭＳ Ｐゴシック"/>
              </a:rPr>
              <a:t>理事</a:t>
            </a:r>
            <a:endParaRPr lang="en-US" altLang="ja-JP" sz="1000" dirty="0" smtClean="0">
              <a:solidFill>
                <a:prstClr val="black"/>
              </a:solidFill>
              <a:latin typeface="ＭＳ Ｐゴシック"/>
            </a:endParaRPr>
          </a:p>
          <a:p>
            <a:pPr marL="190500" algn="just">
              <a:lnSpc>
                <a:spcPct val="50000"/>
              </a:lnSpc>
              <a:spcBef>
                <a:spcPts val="600"/>
              </a:spcBef>
            </a:pPr>
            <a:endParaRPr lang="en-US" altLang="ja-JP" sz="1000" b="1" dirty="0">
              <a:solidFill>
                <a:prstClr val="black"/>
              </a:solidFill>
              <a:latin typeface="ＭＳ Ｐゴシック"/>
            </a:endParaRPr>
          </a:p>
          <a:p>
            <a:pPr marL="361950" indent="-171450" algn="just">
              <a:spcBef>
                <a:spcPts val="600"/>
              </a:spcBef>
              <a:buFont typeface="Wingdings" panose="05000000000000000000" pitchFamily="2" charset="2"/>
              <a:buChar char="Ø"/>
            </a:pPr>
            <a:r>
              <a:rPr lang="ja-JP" altLang="en-US" sz="1100" b="1" dirty="0">
                <a:solidFill>
                  <a:prstClr val="black"/>
                </a:solidFill>
                <a:latin typeface="ＭＳ Ｐゴシック"/>
              </a:rPr>
              <a:t>議論</a:t>
            </a:r>
            <a:r>
              <a:rPr lang="ja-JP" altLang="en-US" sz="1100" b="1" dirty="0" smtClean="0">
                <a:solidFill>
                  <a:prstClr val="black"/>
                </a:solidFill>
                <a:latin typeface="ＭＳ Ｐゴシック"/>
              </a:rPr>
              <a:t>の経過</a:t>
            </a:r>
            <a:endParaRPr lang="en-US" altLang="ja-JP" sz="1100" b="1" dirty="0">
              <a:solidFill>
                <a:prstClr val="black"/>
              </a:solidFill>
              <a:latin typeface="ＭＳ Ｐゴシック"/>
            </a:endParaRPr>
          </a:p>
          <a:p>
            <a:pPr marL="190500" algn="just">
              <a:spcBef>
                <a:spcPts val="600"/>
              </a:spcBef>
            </a:pPr>
            <a:r>
              <a:rPr lang="ja-JP" altLang="en-US" sz="1100" b="1" dirty="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３</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a:t>
            </a:r>
            <a:r>
              <a:rPr lang="ja-JP" altLang="en-US" sz="1000" dirty="0">
                <a:solidFill>
                  <a:prstClr val="black"/>
                </a:solidFill>
                <a:latin typeface="ＭＳ Ｐゴシック"/>
              </a:rPr>
              <a:t>８</a:t>
            </a:r>
            <a:r>
              <a:rPr lang="ja-JP" altLang="en-US" sz="1000" dirty="0" smtClean="0">
                <a:solidFill>
                  <a:prstClr val="black"/>
                </a:solidFill>
                <a:latin typeface="ＭＳ Ｐゴシック"/>
              </a:rPr>
              <a:t>月　　</a:t>
            </a:r>
            <a:r>
              <a:rPr lang="ja-JP" altLang="en-US" sz="1000" dirty="0">
                <a:solidFill>
                  <a:prstClr val="black"/>
                </a:solidFill>
                <a:latin typeface="ＭＳ Ｐゴシック"/>
              </a:rPr>
              <a:t> </a:t>
            </a:r>
            <a:r>
              <a:rPr lang="ja-JP" altLang="en-US" sz="1000" dirty="0" smtClean="0">
                <a:solidFill>
                  <a:prstClr val="black"/>
                </a:solidFill>
                <a:latin typeface="ＭＳ Ｐゴシック"/>
              </a:rPr>
              <a:t>第１～</a:t>
            </a:r>
            <a:r>
              <a:rPr lang="ja-JP" altLang="en-US" sz="1000" dirty="0">
                <a:solidFill>
                  <a:prstClr val="black"/>
                </a:solidFill>
                <a:latin typeface="ＭＳ Ｐゴシック"/>
              </a:rPr>
              <a:t>５</a:t>
            </a:r>
            <a:r>
              <a:rPr lang="ja-JP" altLang="en-US" sz="1000" dirty="0" smtClean="0">
                <a:solidFill>
                  <a:prstClr val="black"/>
                </a:solidFill>
                <a:latin typeface="ＭＳ Ｐゴシック"/>
              </a:rPr>
              <a:t>回ＩＲ</a:t>
            </a:r>
            <a:r>
              <a:rPr lang="ja-JP" altLang="en-US" sz="1000" dirty="0">
                <a:solidFill>
                  <a:prstClr val="black"/>
                </a:solidFill>
                <a:latin typeface="ＭＳ Ｐゴシック"/>
              </a:rPr>
              <a:t>推進</a:t>
            </a:r>
            <a:r>
              <a:rPr lang="ja-JP" altLang="en-US" sz="1000" dirty="0" smtClean="0">
                <a:solidFill>
                  <a:prstClr val="black"/>
                </a:solidFill>
                <a:latin typeface="ＭＳ Ｐゴシック"/>
              </a:rPr>
              <a:t>会議を開催し、大阪ＩＲのめざす姿やギャンブル等</a:t>
            </a:r>
            <a:endParaRPr lang="en-US" altLang="ja-JP" sz="1000" dirty="0" smtClean="0">
              <a:solidFill>
                <a:prstClr val="black"/>
              </a:solidFill>
              <a:latin typeface="ＭＳ Ｐゴシック"/>
            </a:endParaRPr>
          </a:p>
          <a:p>
            <a:pPr marL="190500" algn="just">
              <a:spcBef>
                <a:spcPts val="600"/>
              </a:spcBef>
            </a:pPr>
            <a:r>
              <a:rPr lang="ja-JP" altLang="en-US" sz="1000" dirty="0" smtClean="0">
                <a:solidFill>
                  <a:prstClr val="black"/>
                </a:solidFill>
                <a:latin typeface="ＭＳ Ｐゴシック"/>
              </a:rPr>
              <a:t>　　　　　　　　　　　　　　　　　　　　依存症対策などについて議論</a:t>
            </a:r>
            <a:endParaRPr lang="en-US" altLang="ja-JP" sz="1000" dirty="0" smtClean="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r>
              <a:rPr lang="en-US" altLang="ja-JP" sz="1000" dirty="0" smtClean="0">
                <a:solidFill>
                  <a:prstClr val="black"/>
                </a:solidFill>
                <a:latin typeface="ＭＳ Ｐゴシック"/>
              </a:rPr>
              <a:t>2017</a:t>
            </a:r>
            <a:r>
              <a:rPr lang="ja-JP" altLang="en-US" sz="1000" dirty="0" smtClean="0">
                <a:solidFill>
                  <a:prstClr val="black"/>
                </a:solidFill>
                <a:latin typeface="ＭＳ Ｐゴシック"/>
              </a:rPr>
              <a:t>年８月　　　　 　　　　　　ＩＲ推進会議での議論も踏まえ、「大阪ＩＲ基本構想（案）・</a:t>
            </a:r>
            <a:r>
              <a:rPr lang="ja-JP" altLang="en-US" sz="1000" dirty="0">
                <a:solidFill>
                  <a:prstClr val="black"/>
                </a:solidFill>
                <a:latin typeface="ＭＳ Ｐゴシック"/>
              </a:rPr>
              <a:t>中間骨子」を</a:t>
            </a:r>
            <a:endParaRPr lang="en-US" altLang="ja-JP" sz="1000" dirty="0" smtClean="0">
              <a:solidFill>
                <a:prstClr val="black"/>
              </a:solidFill>
              <a:latin typeface="ＭＳ Ｐゴシック"/>
            </a:endParaRPr>
          </a:p>
          <a:p>
            <a:pPr marL="190500" algn="just">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取りまとめ</a:t>
            </a:r>
            <a:endParaRPr lang="en-US" altLang="ja-JP" sz="1000" dirty="0" smtClean="0">
              <a:solidFill>
                <a:prstClr val="black"/>
              </a:solidFill>
              <a:latin typeface="ＭＳ Ｐゴシック"/>
            </a:endParaRPr>
          </a:p>
          <a:p>
            <a:pPr marL="371475" lvl="1" algn="just">
              <a:lnSpc>
                <a:spcPts val="1200"/>
              </a:lnSpc>
              <a:spcBef>
                <a:spcPts val="600"/>
              </a:spcBef>
            </a:pPr>
            <a:r>
              <a:rPr lang="en-US" altLang="ja-JP" sz="1000" dirty="0" smtClean="0">
                <a:solidFill>
                  <a:prstClr val="black"/>
                </a:solidFill>
                <a:latin typeface="ＭＳ Ｐゴシック"/>
              </a:rPr>
              <a:t> 2017</a:t>
            </a:r>
            <a:r>
              <a:rPr lang="ja-JP" altLang="en-US" sz="1000" dirty="0" smtClean="0">
                <a:solidFill>
                  <a:prstClr val="black"/>
                </a:solidFill>
                <a:latin typeface="ＭＳ Ｐゴシック"/>
              </a:rPr>
              <a:t>年</a:t>
            </a:r>
            <a:r>
              <a:rPr lang="en-US" altLang="ja-JP" sz="1000" dirty="0" smtClean="0">
                <a:solidFill>
                  <a:prstClr val="black"/>
                </a:solidFill>
                <a:latin typeface="ＭＳ Ｐゴシック"/>
              </a:rPr>
              <a:t>12</a:t>
            </a:r>
            <a:r>
              <a:rPr lang="ja-JP" altLang="en-US" sz="1000" dirty="0" smtClean="0">
                <a:solidFill>
                  <a:prstClr val="black"/>
                </a:solidFill>
                <a:latin typeface="ＭＳ Ｐゴシック"/>
              </a:rPr>
              <a:t>月～</a:t>
            </a:r>
            <a:r>
              <a:rPr lang="en-US" altLang="ja-JP" sz="1000" dirty="0" smtClean="0">
                <a:solidFill>
                  <a:prstClr val="black"/>
                </a:solidFill>
                <a:latin typeface="ＭＳ Ｐゴシック"/>
              </a:rPr>
              <a:t>2019</a:t>
            </a:r>
            <a:r>
              <a:rPr lang="ja-JP" altLang="en-US" sz="1000" dirty="0" smtClean="0">
                <a:solidFill>
                  <a:prstClr val="black"/>
                </a:solidFill>
                <a:latin typeface="ＭＳ Ｐゴシック"/>
              </a:rPr>
              <a:t>年２月　 第６～</a:t>
            </a:r>
            <a:r>
              <a:rPr lang="en-US" altLang="ja-JP" sz="1000" dirty="0" smtClean="0">
                <a:solidFill>
                  <a:prstClr val="black"/>
                </a:solidFill>
                <a:latin typeface="ＭＳ Ｐゴシック"/>
              </a:rPr>
              <a:t>10</a:t>
            </a:r>
            <a:r>
              <a:rPr lang="ja-JP" altLang="en-US" sz="1000" dirty="0" smtClean="0">
                <a:solidFill>
                  <a:prstClr val="black"/>
                </a:solidFill>
                <a:latin typeface="ＭＳ Ｐゴシック"/>
              </a:rPr>
              <a:t>回ＩＲ推進会議を開催</a:t>
            </a:r>
            <a:r>
              <a:rPr lang="ja-JP" altLang="en-US" sz="1000" dirty="0">
                <a:solidFill>
                  <a:prstClr val="black"/>
                </a:solidFill>
                <a:latin typeface="ＭＳ Ｐゴシック"/>
              </a:rPr>
              <a:t>し、</a:t>
            </a:r>
            <a:r>
              <a:rPr lang="ja-JP" altLang="en-US" sz="1000" dirty="0" smtClean="0">
                <a:solidFill>
                  <a:prstClr val="black"/>
                </a:solidFill>
                <a:latin typeface="ＭＳ Ｐゴシック"/>
              </a:rPr>
              <a:t>大阪</a:t>
            </a:r>
            <a:r>
              <a:rPr lang="ja-JP" altLang="en-US" sz="1000" dirty="0">
                <a:solidFill>
                  <a:prstClr val="black"/>
                </a:solidFill>
                <a:latin typeface="ＭＳ Ｐゴシック"/>
              </a:rPr>
              <a:t>ＩＲ</a:t>
            </a:r>
            <a:r>
              <a:rPr lang="ja-JP" altLang="en-US" sz="1000" dirty="0" smtClean="0">
                <a:solidFill>
                  <a:prstClr val="black"/>
                </a:solidFill>
                <a:latin typeface="ＭＳ Ｐゴシック"/>
              </a:rPr>
              <a:t>が</a:t>
            </a:r>
            <a:r>
              <a:rPr lang="ja-JP" altLang="en-US" sz="1000" dirty="0">
                <a:solidFill>
                  <a:prstClr val="black"/>
                </a:solidFill>
                <a:latin typeface="ＭＳ Ｐゴシック"/>
              </a:rPr>
              <a:t>有すべき機能・施設</a:t>
            </a:r>
            <a:r>
              <a:rPr lang="ja-JP" altLang="en-US" sz="1000" dirty="0" smtClean="0">
                <a:solidFill>
                  <a:prstClr val="black"/>
                </a:solidFill>
                <a:latin typeface="ＭＳ Ｐゴシック"/>
              </a:rPr>
              <a:t>やＩＲ</a:t>
            </a:r>
            <a:endParaRPr lang="en-US" altLang="ja-JP" sz="1000" dirty="0" smtClean="0">
              <a:solidFill>
                <a:prstClr val="black"/>
              </a:solidFill>
              <a:latin typeface="ＭＳ Ｐゴシック"/>
            </a:endParaRP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誘致に向けた</a:t>
            </a:r>
            <a:r>
              <a:rPr lang="ja-JP" altLang="en-US" sz="1000" dirty="0">
                <a:solidFill>
                  <a:prstClr val="black"/>
                </a:solidFill>
                <a:latin typeface="ＭＳ Ｐゴシック"/>
              </a:rPr>
              <a:t>理解</a:t>
            </a:r>
            <a:r>
              <a:rPr lang="ja-JP" altLang="en-US" sz="1000" dirty="0" smtClean="0">
                <a:solidFill>
                  <a:prstClr val="black"/>
                </a:solidFill>
                <a:latin typeface="ＭＳ Ｐゴシック"/>
              </a:rPr>
              <a:t>促進などについて議論</a:t>
            </a:r>
            <a:endParaRPr lang="ja-JP" altLang="en-US" sz="1000" dirty="0">
              <a:solidFill>
                <a:prstClr val="black"/>
              </a:solidFill>
              <a:latin typeface="ＭＳ Ｐゴシック"/>
            </a:endParaRPr>
          </a:p>
          <a:p>
            <a:pPr marL="371475" lvl="1" algn="just">
              <a:lnSpc>
                <a:spcPts val="1200"/>
              </a:lnSpc>
              <a:spcBef>
                <a:spcPts val="600"/>
              </a:spcBef>
            </a:pPr>
            <a:r>
              <a:rPr lang="en-US" altLang="ja-JP" sz="1000" dirty="0" smtClean="0">
                <a:solidFill>
                  <a:prstClr val="black"/>
                </a:solidFill>
                <a:latin typeface="ＭＳ Ｐゴシック"/>
              </a:rPr>
              <a:t> 2019</a:t>
            </a:r>
            <a:r>
              <a:rPr lang="ja-JP" altLang="en-US" sz="1000" dirty="0" smtClean="0">
                <a:solidFill>
                  <a:prstClr val="black"/>
                </a:solidFill>
                <a:latin typeface="ＭＳ Ｐゴシック"/>
              </a:rPr>
              <a:t>年２月　　　　　　　　 　　 ＩＲ推進会議での議論も踏まえ、「大阪ＩＲ基本構想（案）」</a:t>
            </a:r>
            <a:r>
              <a:rPr lang="ja-JP" altLang="en-US" sz="1000" dirty="0">
                <a:solidFill>
                  <a:prstClr val="black"/>
                </a:solidFill>
                <a:latin typeface="ＭＳ Ｐゴシック"/>
              </a:rPr>
              <a:t>を策定</a:t>
            </a:r>
            <a:endParaRPr lang="ja-JP" altLang="en-US" sz="1050" dirty="0">
              <a:solidFill>
                <a:prstClr val="black"/>
              </a:solidFill>
              <a:latin typeface="ＭＳ Ｐゴシック"/>
            </a:endParaRPr>
          </a:p>
          <a:p>
            <a:pPr marL="371475" lvl="1" algn="just">
              <a:lnSpc>
                <a:spcPts val="1200"/>
              </a:lnSpc>
              <a:spcBef>
                <a:spcPts val="600"/>
              </a:spcBef>
            </a:pPr>
            <a:endParaRPr lang="en-US" altLang="ja-JP" sz="1000" dirty="0" smtClean="0">
              <a:solidFill>
                <a:prstClr val="black"/>
              </a:solidFill>
              <a:latin typeface="ＭＳ Ｐゴシック"/>
            </a:endParaRPr>
          </a:p>
          <a:p>
            <a:pPr marL="371475" lvl="1" algn="just">
              <a:lnSpc>
                <a:spcPts val="1200"/>
              </a:lnSpc>
              <a:spcBef>
                <a:spcPts val="600"/>
              </a:spcBef>
            </a:pPr>
            <a:r>
              <a:rPr lang="ja-JP" altLang="en-US" sz="1000" dirty="0">
                <a:solidFill>
                  <a:prstClr val="black"/>
                </a:solidFill>
                <a:latin typeface="ＭＳ Ｐゴシック"/>
              </a:rPr>
              <a:t>　</a:t>
            </a:r>
            <a:r>
              <a:rPr lang="ja-JP" altLang="en-US" sz="1000" dirty="0" smtClean="0">
                <a:solidFill>
                  <a:prstClr val="black"/>
                </a:solidFill>
                <a:latin typeface="ＭＳ Ｐゴシック"/>
              </a:rPr>
              <a:t>　　　　　　　　　　　　　　　　　</a:t>
            </a:r>
            <a:endParaRPr lang="ja-JP" altLang="en-US" sz="1050" dirty="0">
              <a:solidFill>
                <a:prstClr val="black"/>
              </a:solidFill>
              <a:latin typeface="ＭＳ Ｐゴシック"/>
            </a:endParaRPr>
          </a:p>
        </p:txBody>
      </p:sp>
      <p:sp>
        <p:nvSpPr>
          <p:cNvPr id="7" name="テキスト ボックス 6"/>
          <p:cNvSpPr txBox="1"/>
          <p:nvPr/>
        </p:nvSpPr>
        <p:spPr>
          <a:xfrm>
            <a:off x="449856" y="1735514"/>
            <a:ext cx="5855694" cy="767054"/>
          </a:xfrm>
          <a:prstGeom prst="rect">
            <a:avLst/>
          </a:prstGeom>
          <a:noFill/>
          <a:ln>
            <a:noFill/>
          </a:ln>
        </p:spPr>
        <p:txBody>
          <a:bodyPr wrap="square" lIns="72000" tIns="36000" rIns="36000" bIns="36000" rtlCol="0" anchor="ctr" anchorCtr="0">
            <a:noAutofit/>
          </a:bodyPr>
          <a:lstStyle>
            <a:defPPr>
              <a:defRPr lang="ja-JP"/>
            </a:defPPr>
            <a:lvl1pPr>
              <a:defRPr sz="1100">
                <a:latin typeface="Meiryo UI" panose="020B0604030504040204" pitchFamily="50" charset="-128"/>
                <a:ea typeface="Meiryo UI" panose="020B0604030504040204" pitchFamily="50" charset="-128"/>
              </a:defRPr>
            </a:lvl1pPr>
          </a:lstStyle>
          <a:p>
            <a:r>
              <a:rPr lang="ja-JP" altLang="en-US" sz="1000" dirty="0" smtClean="0">
                <a:latin typeface="+mn-ea"/>
                <a:ea typeface="+mn-ea"/>
              </a:rPr>
              <a:t>　大阪府・大阪市では、大阪・夢洲にＩＲを誘致するにあたり、大阪ＩＲ基本構想の策定や課題対策等について幅広く検討するため、</a:t>
            </a:r>
            <a:r>
              <a:rPr lang="en-US" altLang="ja-JP" sz="1000" dirty="0" smtClean="0">
                <a:latin typeface="+mn-ea"/>
                <a:ea typeface="+mn-ea"/>
              </a:rPr>
              <a:t>2017</a:t>
            </a:r>
            <a:r>
              <a:rPr lang="ja-JP" altLang="en-US" sz="1000" dirty="0" smtClean="0">
                <a:latin typeface="+mn-ea"/>
                <a:ea typeface="+mn-ea"/>
              </a:rPr>
              <a:t>年２月に、</a:t>
            </a:r>
            <a:r>
              <a:rPr lang="ja-JP" altLang="en-US" sz="1000" dirty="0" smtClean="0">
                <a:latin typeface="+mj-ea"/>
                <a:ea typeface="+mj-ea"/>
              </a:rPr>
              <a:t>外部</a:t>
            </a:r>
            <a:r>
              <a:rPr lang="ja-JP" altLang="en-US" sz="1000" dirty="0">
                <a:latin typeface="+mj-ea"/>
                <a:ea typeface="+mj-ea"/>
              </a:rPr>
              <a:t>有識者・経済界で構成する</a:t>
            </a:r>
            <a:r>
              <a:rPr lang="ja-JP" altLang="en-US" sz="1000" dirty="0" smtClean="0">
                <a:latin typeface="+mj-ea"/>
                <a:ea typeface="+mj-ea"/>
              </a:rPr>
              <a:t>ＩＲ推進会議を設置した。</a:t>
            </a:r>
            <a:endParaRPr lang="en-US" altLang="ja-JP" sz="1000" dirty="0" smtClean="0">
              <a:latin typeface="+mj-ea"/>
              <a:ea typeface="+mj-ea"/>
            </a:endParaRPr>
          </a:p>
          <a:p>
            <a:r>
              <a:rPr lang="ja-JP" altLang="en-US" sz="1000" dirty="0">
                <a:latin typeface="+mj-ea"/>
                <a:ea typeface="+mj-ea"/>
              </a:rPr>
              <a:t>　</a:t>
            </a:r>
            <a:r>
              <a:rPr lang="ja-JP" altLang="en-US" sz="1000" dirty="0" smtClean="0">
                <a:latin typeface="+mj-ea"/>
                <a:ea typeface="+mj-ea"/>
              </a:rPr>
              <a:t>これまで、</a:t>
            </a:r>
            <a:r>
              <a:rPr lang="en-US" altLang="ja-JP" sz="1000" dirty="0" smtClean="0">
                <a:latin typeface="+mj-ea"/>
                <a:ea typeface="+mj-ea"/>
              </a:rPr>
              <a:t>10</a:t>
            </a:r>
            <a:r>
              <a:rPr lang="ja-JP" altLang="en-US" sz="1000" dirty="0" smtClean="0">
                <a:latin typeface="+mj-ea"/>
                <a:ea typeface="+mj-ea"/>
              </a:rPr>
              <a:t>回、会議を開催したところであり、推進</a:t>
            </a:r>
            <a:r>
              <a:rPr lang="ja-JP" altLang="en-US" sz="1000" dirty="0">
                <a:latin typeface="+mj-ea"/>
                <a:ea typeface="+mj-ea"/>
              </a:rPr>
              <a:t>会議で</a:t>
            </a:r>
            <a:r>
              <a:rPr lang="ja-JP" altLang="en-US" sz="1000" dirty="0" smtClean="0">
                <a:latin typeface="+mj-ea"/>
                <a:ea typeface="+mj-ea"/>
              </a:rPr>
              <a:t>積み重ねてきた議論も踏まえ、今回、府市において「大阪ＩＲ</a:t>
            </a:r>
            <a:r>
              <a:rPr lang="ja-JP" altLang="en-US" sz="1000" dirty="0" smtClean="0">
                <a:latin typeface="+mn-ea"/>
                <a:ea typeface="+mn-ea"/>
              </a:rPr>
              <a:t>基本構想（案）」を取りまとめたところである。</a:t>
            </a:r>
            <a:endParaRPr lang="ja-JP" altLang="en-US" sz="1000" dirty="0">
              <a:latin typeface="+mn-ea"/>
              <a:ea typeface="+mn-ea"/>
            </a:endParaRPr>
          </a:p>
        </p:txBody>
      </p:sp>
      <p:pic>
        <p:nvPicPr>
          <p:cNvPr id="1026" name="Picture 2" descr="\\G0000sv0ns502\b24000$\doc\総務・企画G\★企画G\01 IR推進会議\2018年度\第9回（20181114）\音声・写真\DSCF2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9680" y="3067050"/>
            <a:ext cx="2286001" cy="17145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719681" y="4781550"/>
            <a:ext cx="2517776" cy="230832"/>
          </a:xfrm>
          <a:prstGeom prst="rect">
            <a:avLst/>
          </a:prstGeom>
        </p:spPr>
        <p:txBody>
          <a:bodyPr wrap="square">
            <a:spAutoFit/>
          </a:bodyPr>
          <a:lstStyle/>
          <a:p>
            <a:pPr algn="ctr">
              <a:tabLst>
                <a:tab pos="5748655" algn="l"/>
              </a:tabLst>
            </a:pPr>
            <a:r>
              <a:rPr lang="ja-JP" altLang="en-US" sz="900" b="1" cap="small"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第９回ＩＲ推進会議</a:t>
            </a:r>
            <a:r>
              <a:rPr lang="en-US" altLang="ja-JP" sz="900" b="1" cap="small" baseline="30000" dirty="0" smtClean="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rPr>
              <a:t>97</a:t>
            </a:r>
            <a:endParaRPr lang="ja-JP" altLang="en-US" sz="900" b="1" cap="small" baseline="30000" dirty="0">
              <a:solidFill>
                <a:srgbClr val="012169"/>
              </a:solidFill>
              <a:effectLst>
                <a:glow>
                  <a:prstClr val="white"/>
                </a:glow>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角丸四角形 9"/>
          <p:cNvSpPr/>
          <p:nvPr/>
        </p:nvSpPr>
        <p:spPr bwMode="gray">
          <a:xfrm>
            <a:off x="476672" y="2697489"/>
            <a:ext cx="5828878" cy="274949"/>
          </a:xfrm>
          <a:prstGeom prst="roundRect">
            <a:avLst>
              <a:gd name="adj" fmla="val 0"/>
            </a:avLst>
          </a:prstGeom>
          <a:solidFill>
            <a:schemeClr val="accent2"/>
          </a:solidFill>
          <a:ln w="12700" algn="ctr">
            <a:solidFill>
              <a:schemeClr val="accent6"/>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ja-JP" altLang="en-US" sz="1100" b="1" dirty="0" smtClean="0">
                <a:solidFill>
                  <a:prstClr val="white"/>
                </a:solidFill>
                <a:latin typeface="+mn-ea"/>
              </a:rPr>
              <a:t>ＩＲ推進会議について</a:t>
            </a:r>
            <a:endParaRPr lang="en-US" altLang="ja-JP" sz="1100" b="1" dirty="0" smtClean="0">
              <a:solidFill>
                <a:prstClr val="white"/>
              </a:solidFill>
              <a:latin typeface="+mn-ea"/>
            </a:endParaRPr>
          </a:p>
        </p:txBody>
      </p:sp>
      <p:sp>
        <p:nvSpPr>
          <p:cNvPr id="12" name="正方形/長方形 11"/>
          <p:cNvSpPr/>
          <p:nvPr/>
        </p:nvSpPr>
        <p:spPr bwMode="gray">
          <a:xfrm>
            <a:off x="476672" y="2697490"/>
            <a:ext cx="5828878" cy="6646535"/>
          </a:xfrm>
          <a:prstGeom prst="rect">
            <a:avLst/>
          </a:prstGeom>
          <a:noFill/>
          <a:ln w="1905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
        <p:nvSpPr>
          <p:cNvPr id="13" name="スライド番号プレースホルダー 3"/>
          <p:cNvSpPr>
            <a:spLocks noGrp="1"/>
          </p:cNvSpPr>
          <p:nvPr>
            <p:ph type="sldNum" sz="quarter" idx="10"/>
          </p:nvPr>
        </p:nvSpPr>
        <p:spPr>
          <a:xfrm>
            <a:off x="5032248" y="9521952"/>
            <a:ext cx="1600200" cy="235616"/>
          </a:xfrm>
        </p:spPr>
        <p:txBody>
          <a:bodyPr/>
          <a:lstStyle/>
          <a:p>
            <a:r>
              <a:rPr lang="en-US" altLang="ja-JP" dirty="0" smtClean="0">
                <a:solidFill>
                  <a:prstClr val="black"/>
                </a:solidFill>
              </a:rPr>
              <a:t>69</a:t>
            </a:r>
            <a:endParaRPr lang="ja-JP" altLang="en-US" dirty="0">
              <a:solidFill>
                <a:prstClr val="black"/>
              </a:solidFill>
            </a:endParaRPr>
          </a:p>
        </p:txBody>
      </p:sp>
    </p:spTree>
    <p:extLst>
      <p:ext uri="{BB962C8B-B14F-4D97-AF65-F5344CB8AC3E}">
        <p14:creationId xmlns:p14="http://schemas.microsoft.com/office/powerpoint/2010/main" val="3027315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872109"/>
            <a:ext cx="6373097" cy="8286884"/>
          </a:xfrm>
          <a:prstGeom prst="rect">
            <a:avLst/>
          </a:prstGeom>
          <a:noFill/>
        </p:spPr>
        <p:txBody>
          <a:bodyPr wrap="square" rtlCol="0">
            <a:spAutoFit/>
          </a:bodyPr>
          <a:lstStyle/>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：総務省</a:t>
            </a:r>
            <a:r>
              <a:rPr lang="ja-JP" altLang="en-US" sz="788" dirty="0" smtClean="0">
                <a:solidFill>
                  <a:prstClr val="black"/>
                </a:solidFill>
                <a:latin typeface="ＭＳ Ｐゴシック"/>
              </a:rPr>
              <a:t>統計局 世界の統計</a:t>
            </a:r>
            <a:r>
              <a:rPr lang="en-US" altLang="ja-JP" sz="788" dirty="0" smtClean="0">
                <a:solidFill>
                  <a:prstClr val="black"/>
                </a:solidFill>
                <a:latin typeface="ＭＳ Ｐゴシック"/>
              </a:rPr>
              <a:t>2018</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International Monetary Fund, World Economic Outlook Database, April </a:t>
            </a:r>
            <a:r>
              <a:rPr lang="en-US" altLang="ja-JP" sz="788" dirty="0" smtClean="0">
                <a:solidFill>
                  <a:prstClr val="black"/>
                </a:solidFill>
                <a:latin typeface="ＭＳ Ｐゴシック"/>
              </a:rPr>
              <a:t>2017</a:t>
            </a: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：大阪府の将来推計人口　をもとに</a:t>
            </a:r>
            <a:r>
              <a:rPr lang="ja-JP" altLang="en-US" sz="788" dirty="0" smtClean="0">
                <a:solidFill>
                  <a:prstClr val="black"/>
                </a:solidFill>
                <a:latin typeface="ＭＳ Ｐゴシック"/>
              </a:rPr>
              <a:t>作成</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a:t>
            </a:r>
            <a:r>
              <a:rPr lang="ja-JP" altLang="en-US" sz="788" dirty="0" smtClean="0">
                <a:solidFill>
                  <a:prstClr val="black"/>
                </a:solidFill>
                <a:latin typeface="ＭＳ Ｐゴシック"/>
              </a:rPr>
              <a:t> 出典</a:t>
            </a:r>
            <a:r>
              <a:rPr lang="ja-JP" altLang="en-US" sz="788" dirty="0">
                <a:solidFill>
                  <a:prstClr val="black"/>
                </a:solidFill>
                <a:latin typeface="ＭＳ Ｐゴシック"/>
              </a:rPr>
              <a:t>：内閣府 平成</a:t>
            </a:r>
            <a:r>
              <a:rPr lang="en-US" altLang="ja-JP" sz="788" dirty="0">
                <a:solidFill>
                  <a:prstClr val="black"/>
                </a:solidFill>
                <a:latin typeface="ＭＳ Ｐゴシック"/>
              </a:rPr>
              <a:t>29</a:t>
            </a:r>
            <a:r>
              <a:rPr lang="ja-JP" altLang="en-US" sz="788" dirty="0">
                <a:solidFill>
                  <a:prstClr val="black"/>
                </a:solidFill>
                <a:latin typeface="ＭＳ Ｐゴシック"/>
              </a:rPr>
              <a:t>年版高齢社会白書、東京都政策企画局 </a:t>
            </a:r>
            <a:r>
              <a:rPr lang="en-US" altLang="ja-JP" sz="788" dirty="0">
                <a:solidFill>
                  <a:prstClr val="black"/>
                </a:solidFill>
                <a:latin typeface="ＭＳ Ｐゴシック"/>
              </a:rPr>
              <a:t>2060</a:t>
            </a:r>
            <a:r>
              <a:rPr lang="ja-JP" altLang="en-US" sz="788" dirty="0">
                <a:solidFill>
                  <a:prstClr val="black"/>
                </a:solidFill>
                <a:latin typeface="ＭＳ Ｐゴシック"/>
              </a:rPr>
              <a:t>年までの東京の人口推計、大阪府の将来推計人口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a:t>
            </a:r>
            <a:r>
              <a:rPr lang="ja-JP" altLang="en-US" sz="788" dirty="0" smtClean="0">
                <a:solidFill>
                  <a:prstClr val="black"/>
                </a:solidFill>
                <a:latin typeface="ＭＳ Ｐゴシック"/>
              </a:rPr>
              <a:t> 出典：</a:t>
            </a:r>
            <a:r>
              <a:rPr lang="en-US" altLang="ja-JP" sz="788" dirty="0">
                <a:solidFill>
                  <a:prstClr val="black"/>
                </a:solidFill>
                <a:latin typeface="ＭＳ Ｐゴシック"/>
              </a:rPr>
              <a:t>UNWTO Tourism Highlights, </a:t>
            </a:r>
            <a:r>
              <a:rPr lang="en-US" altLang="ja-JP" sz="788" dirty="0" smtClean="0">
                <a:solidFill>
                  <a:prstClr val="black"/>
                </a:solidFill>
                <a:latin typeface="ＭＳ Ｐゴシック"/>
              </a:rPr>
              <a:t>2017</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a:t>
            </a:r>
            <a:r>
              <a:rPr lang="ja-JP" altLang="en-US" sz="788" dirty="0" smtClean="0">
                <a:solidFill>
                  <a:prstClr val="black"/>
                </a:solidFill>
                <a:latin typeface="ＭＳ Ｐゴシック"/>
              </a:rPr>
              <a:t> 出典：</a:t>
            </a:r>
            <a:r>
              <a:rPr lang="en-US" altLang="ja-JP" sz="788" dirty="0">
                <a:solidFill>
                  <a:prstClr val="black"/>
                </a:solidFill>
                <a:latin typeface="ＭＳ Ｐゴシック"/>
              </a:rPr>
              <a:t>UNWTO Tourism Highlights, </a:t>
            </a:r>
            <a:r>
              <a:rPr lang="en-US" altLang="ja-JP" sz="788" dirty="0" smtClean="0">
                <a:solidFill>
                  <a:prstClr val="black"/>
                </a:solidFill>
                <a:latin typeface="ＭＳ Ｐゴシック"/>
              </a:rPr>
              <a:t>2017</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 </a:t>
            </a:r>
            <a:r>
              <a:rPr lang="ja-JP" altLang="en-US" sz="788" dirty="0" smtClean="0">
                <a:solidFill>
                  <a:prstClr val="black"/>
                </a:solidFill>
                <a:latin typeface="ＭＳ Ｐゴシック"/>
              </a:rPr>
              <a:t>出典：</a:t>
            </a:r>
            <a:r>
              <a:rPr lang="zh-TW" altLang="en-US" sz="788" dirty="0">
                <a:solidFill>
                  <a:prstClr val="black"/>
                </a:solidFill>
                <a:latin typeface="ＭＳ Ｐゴシック"/>
              </a:rPr>
              <a:t>国土交通省 観光庁 訪日外国人消費動向</a:t>
            </a:r>
            <a:r>
              <a:rPr lang="zh-TW" altLang="en-US" sz="788" dirty="0" smtClean="0">
                <a:solidFill>
                  <a:prstClr val="black"/>
                </a:solidFill>
                <a:latin typeface="ＭＳ Ｐゴシック"/>
              </a:rPr>
              <a:t>調査</a:t>
            </a:r>
            <a:r>
              <a:rPr lang="ja-JP" altLang="en-US" sz="788"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観光統計</a:t>
            </a:r>
            <a:r>
              <a:rPr lang="zh-TW" altLang="en-US" sz="788" dirty="0" smtClean="0">
                <a:solidFill>
                  <a:prstClr val="black"/>
                </a:solidFill>
                <a:latin typeface="ＭＳ Ｐゴシック"/>
              </a:rPr>
              <a:t>調査</a:t>
            </a:r>
            <a:endParaRPr lang="en-US" altLang="zh-TW"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５</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9</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：平成</a:t>
            </a:r>
            <a:r>
              <a:rPr lang="en-US" altLang="ja-JP" sz="788" dirty="0">
                <a:solidFill>
                  <a:prstClr val="black"/>
                </a:solidFill>
                <a:latin typeface="ＭＳ Ｐゴシック"/>
              </a:rPr>
              <a:t>30</a:t>
            </a:r>
            <a:r>
              <a:rPr lang="ja-JP" altLang="en-US" sz="788" dirty="0">
                <a:solidFill>
                  <a:prstClr val="black"/>
                </a:solidFill>
                <a:latin typeface="ＭＳ Ｐゴシック"/>
              </a:rPr>
              <a:t>年版観光白書について　をもとに作成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10 </a:t>
            </a:r>
            <a:r>
              <a:rPr lang="ja-JP" altLang="en-US" sz="788" dirty="0" smtClean="0">
                <a:solidFill>
                  <a:prstClr val="black"/>
                </a:solidFill>
                <a:latin typeface="ＭＳ Ｐゴシック"/>
              </a:rPr>
              <a:t>出典：平成</a:t>
            </a:r>
            <a:r>
              <a:rPr lang="en-US" altLang="ja-JP" sz="788" dirty="0">
                <a:solidFill>
                  <a:prstClr val="black"/>
                </a:solidFill>
                <a:latin typeface="ＭＳ Ｐゴシック"/>
              </a:rPr>
              <a:t>30</a:t>
            </a:r>
            <a:r>
              <a:rPr lang="ja-JP" altLang="en-US" sz="788" dirty="0">
                <a:solidFill>
                  <a:prstClr val="black"/>
                </a:solidFill>
                <a:latin typeface="ＭＳ Ｐゴシック"/>
              </a:rPr>
              <a:t>年版観光白書について　をもとに</a:t>
            </a:r>
            <a:r>
              <a:rPr lang="ja-JP" altLang="en-US" sz="788" dirty="0" smtClean="0">
                <a:solidFill>
                  <a:prstClr val="black"/>
                </a:solidFill>
                <a:latin typeface="ＭＳ Ｐゴシック"/>
              </a:rPr>
              <a:t>作成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11</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12</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「観光の現状等について」（平成</a:t>
            </a:r>
            <a:r>
              <a:rPr lang="en-US" altLang="ja-JP" sz="788" dirty="0">
                <a:solidFill>
                  <a:prstClr val="black"/>
                </a:solidFill>
                <a:latin typeface="ＭＳ Ｐゴシック"/>
              </a:rPr>
              <a:t>29</a:t>
            </a:r>
            <a:r>
              <a:rPr lang="ja-JP" altLang="en-US" sz="788" dirty="0">
                <a:solidFill>
                  <a:prstClr val="black"/>
                </a:solidFill>
                <a:latin typeface="ＭＳ Ｐゴシック"/>
              </a:rPr>
              <a:t>年</a:t>
            </a:r>
            <a:r>
              <a:rPr lang="en-US" altLang="ja-JP" sz="788" dirty="0">
                <a:solidFill>
                  <a:prstClr val="black"/>
                </a:solidFill>
                <a:latin typeface="ＭＳ Ｐゴシック"/>
              </a:rPr>
              <a:t>9</a:t>
            </a:r>
            <a:r>
              <a:rPr lang="ja-JP" altLang="en-US" sz="788" dirty="0">
                <a:solidFill>
                  <a:prstClr val="black"/>
                </a:solidFill>
                <a:latin typeface="ＭＳ Ｐゴシック"/>
              </a:rPr>
              <a:t>月刊行</a:t>
            </a:r>
            <a:r>
              <a:rPr lang="ja-JP" altLang="en-US" sz="788" dirty="0" smtClean="0">
                <a:solidFill>
                  <a:prstClr val="black"/>
                </a:solidFill>
                <a:latin typeface="ＭＳ Ｐゴシック"/>
              </a:rPr>
              <a:t>）</a:t>
            </a:r>
            <a:endParaRPr lang="en-US" altLang="ja-JP" sz="788" dirty="0" smtClean="0">
              <a:solidFill>
                <a:prstClr val="black"/>
              </a:solidFill>
              <a:latin typeface="ＭＳ Ｐゴシック"/>
            </a:endParaRPr>
          </a:p>
          <a:p>
            <a:pPr>
              <a:lnSpc>
                <a:spcPts val="900"/>
              </a:lnSpc>
            </a:pPr>
            <a:r>
              <a:rPr lang="en-US" altLang="ja-JP" sz="788" baseline="30000" dirty="0" smtClean="0">
                <a:solidFill>
                  <a:prstClr val="black"/>
                </a:solidFill>
                <a:latin typeface="ＭＳ Ｐゴシック"/>
              </a:rPr>
              <a:t>    13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訪日外国人消費動向調査</a:t>
            </a:r>
            <a:endParaRPr lang="en-US" altLang="ja-JP" sz="788" dirty="0">
              <a:solidFill>
                <a:prstClr val="black"/>
              </a:solidFill>
              <a:latin typeface="ＭＳ Ｐゴシック"/>
            </a:endParaRPr>
          </a:p>
          <a:p>
            <a:pPr>
              <a:lnSpc>
                <a:spcPts val="900"/>
              </a:lnSpc>
            </a:pPr>
            <a:endParaRPr lang="en-US" altLang="zh-TW"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14</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：国土交通省 観光庁 旅行・観光消費動向調査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出典：国土交通省 観光庁 統計情報・白書 訪日外国人消費動向調査</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17</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訪日外国人消費動向調査</a:t>
            </a:r>
            <a:endParaRPr lang="en-US" altLang="zh-TW"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７</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18</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出典：レジャー白書</a:t>
            </a:r>
            <a:r>
              <a:rPr lang="en-US" altLang="ja-JP" sz="788" dirty="0" smtClean="0">
                <a:solidFill>
                  <a:prstClr val="black"/>
                </a:solidFill>
                <a:latin typeface="ＭＳ Ｐゴシック"/>
              </a:rPr>
              <a:t>2017 </a:t>
            </a:r>
            <a:r>
              <a:rPr lang="ja-JP" altLang="en-US" sz="788" dirty="0" smtClean="0">
                <a:solidFill>
                  <a:prstClr val="black"/>
                </a:solidFill>
                <a:latin typeface="ＭＳ Ｐゴシック"/>
              </a:rPr>
              <a:t>日本生産性本部</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19</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訪日外国人消費動向</a:t>
            </a:r>
            <a:r>
              <a:rPr lang="zh-TW" altLang="en-US" sz="788" dirty="0" smtClean="0">
                <a:solidFill>
                  <a:prstClr val="black"/>
                </a:solidFill>
                <a:latin typeface="ＭＳ Ｐゴシック"/>
              </a:rPr>
              <a:t>調査</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20</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：国土交通省 観光庁 </a:t>
            </a:r>
            <a:r>
              <a:rPr lang="ja-JP" altLang="en-US" sz="788" dirty="0">
                <a:solidFill>
                  <a:prstClr val="black"/>
                </a:solidFill>
                <a:latin typeface="ＭＳ Ｐゴシック"/>
              </a:rPr>
              <a:t>平成</a:t>
            </a:r>
            <a:r>
              <a:rPr lang="en-US" altLang="ja-JP" sz="788" dirty="0">
                <a:solidFill>
                  <a:prstClr val="black"/>
                </a:solidFill>
                <a:latin typeface="ＭＳ Ｐゴシック"/>
              </a:rPr>
              <a:t>29</a:t>
            </a:r>
            <a:r>
              <a:rPr lang="ja-JP" altLang="en-US" sz="788" dirty="0">
                <a:solidFill>
                  <a:prstClr val="black"/>
                </a:solidFill>
                <a:latin typeface="ＭＳ Ｐゴシック"/>
              </a:rPr>
              <a:t>年度 </a:t>
            </a:r>
            <a:r>
              <a:rPr lang="en-US" altLang="ja-JP" sz="788" dirty="0">
                <a:solidFill>
                  <a:prstClr val="black"/>
                </a:solidFill>
                <a:latin typeface="ＭＳ Ｐゴシック"/>
              </a:rPr>
              <a:t>MICE</a:t>
            </a:r>
            <a:r>
              <a:rPr lang="ja-JP" altLang="en-US" sz="788" dirty="0">
                <a:solidFill>
                  <a:prstClr val="black"/>
                </a:solidFill>
                <a:latin typeface="ＭＳ Ｐゴシック"/>
              </a:rPr>
              <a:t>の経済波及効果算出等事業 </a:t>
            </a:r>
            <a:r>
              <a:rPr lang="ja-JP" altLang="en-US" sz="788" dirty="0" smtClean="0">
                <a:solidFill>
                  <a:prstClr val="black"/>
                </a:solidFill>
                <a:latin typeface="ＭＳ Ｐゴシック"/>
              </a:rPr>
              <a:t>報告書</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21</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ICCA </a:t>
            </a:r>
            <a:r>
              <a:rPr lang="en-US" altLang="ja-JP" sz="788" dirty="0">
                <a:solidFill>
                  <a:prstClr val="black"/>
                </a:solidFill>
                <a:latin typeface="ＭＳ Ｐゴシック"/>
              </a:rPr>
              <a:t>Statistics Report</a:t>
            </a: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22</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国土交通省 観光庁</a:t>
            </a:r>
            <a:r>
              <a:rPr lang="ja-JP" altLang="en-US" sz="788" dirty="0" smtClean="0">
                <a:solidFill>
                  <a:prstClr val="black"/>
                </a:solidFill>
                <a:latin typeface="ＭＳ Ｐゴシック"/>
              </a:rPr>
              <a:t>資料（</a:t>
            </a:r>
            <a:r>
              <a:rPr lang="en-US" altLang="ja-JP" sz="788" dirty="0">
                <a:solidFill>
                  <a:prstClr val="black"/>
                </a:solidFill>
                <a:latin typeface="ＭＳ Ｐゴシック"/>
              </a:rPr>
              <a:t>ICCA </a:t>
            </a:r>
            <a:r>
              <a:rPr lang="ja-JP" altLang="en-US" sz="788" dirty="0">
                <a:solidFill>
                  <a:prstClr val="black"/>
                </a:solidFill>
                <a:latin typeface="ＭＳ Ｐゴシック"/>
              </a:rPr>
              <a:t>による</a:t>
            </a:r>
            <a:r>
              <a:rPr lang="en-US" altLang="ja-JP" sz="788" dirty="0">
                <a:solidFill>
                  <a:prstClr val="black"/>
                </a:solidFill>
                <a:latin typeface="ＭＳ Ｐゴシック"/>
              </a:rPr>
              <a:t>2017 </a:t>
            </a:r>
            <a:r>
              <a:rPr lang="ja-JP" altLang="en-US" sz="788" dirty="0">
                <a:solidFill>
                  <a:prstClr val="black"/>
                </a:solidFill>
                <a:latin typeface="ＭＳ Ｐゴシック"/>
              </a:rPr>
              <a:t>年の国際会議開催統計の発表</a:t>
            </a:r>
            <a:r>
              <a:rPr lang="ja-JP" altLang="en-US" sz="788" dirty="0" smtClean="0">
                <a:solidFill>
                  <a:prstClr val="black"/>
                </a:solidFill>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ICCA </a:t>
            </a:r>
            <a:r>
              <a:rPr lang="en-US" altLang="ja-JP" sz="788" dirty="0">
                <a:solidFill>
                  <a:prstClr val="black"/>
                </a:solidFill>
                <a:latin typeface="ＭＳ Ｐゴシック"/>
              </a:rPr>
              <a:t>Statistics </a:t>
            </a:r>
            <a:r>
              <a:rPr lang="en-US" altLang="ja-JP" sz="788" dirty="0" smtClean="0">
                <a:solidFill>
                  <a:prstClr val="black"/>
                </a:solidFill>
                <a:latin typeface="ＭＳ Ｐゴシック"/>
              </a:rPr>
              <a:t>Report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a:solidFill>
                  <a:prstClr val="black"/>
                </a:solidFill>
                <a:latin typeface="ＭＳ Ｐゴシック"/>
              </a:rPr>
              <a:t>９</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24</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出典：各</a:t>
            </a:r>
            <a:r>
              <a:rPr lang="en-US" altLang="ja-JP" sz="788" dirty="0">
                <a:solidFill>
                  <a:prstClr val="black"/>
                </a:solidFill>
                <a:latin typeface="ＭＳ Ｐゴシック"/>
              </a:rPr>
              <a:t>MICE</a:t>
            </a:r>
            <a:r>
              <a:rPr lang="ja-JP" altLang="en-US" sz="788" dirty="0">
                <a:solidFill>
                  <a:prstClr val="black"/>
                </a:solidFill>
                <a:latin typeface="ＭＳ Ｐゴシック"/>
              </a:rPr>
              <a:t>施設</a:t>
            </a:r>
            <a:r>
              <a:rPr lang="ja-JP" altLang="en-US" sz="788" dirty="0" smtClean="0">
                <a:solidFill>
                  <a:prstClr val="black"/>
                </a:solidFill>
                <a:latin typeface="ＭＳ Ｐゴシック"/>
              </a:rPr>
              <a:t>ホームページ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25</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zh-TW" altLang="en-US" sz="788" dirty="0">
                <a:solidFill>
                  <a:prstClr val="black"/>
                </a:solidFill>
                <a:latin typeface="ＭＳ Ｐゴシック"/>
              </a:rPr>
              <a:t>国土交通省 観光庁 宿泊旅行統計調査</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出典：ユーロモニター</a:t>
            </a:r>
            <a:r>
              <a:rPr lang="en-US" altLang="ja-JP" sz="788" dirty="0">
                <a:solidFill>
                  <a:prstClr val="black"/>
                </a:solidFill>
                <a:latin typeface="ＭＳ Ｐゴシック"/>
              </a:rPr>
              <a:t>『</a:t>
            </a:r>
            <a:r>
              <a:rPr lang="ja-JP" altLang="en-US" sz="788" dirty="0">
                <a:solidFill>
                  <a:prstClr val="black"/>
                </a:solidFill>
                <a:latin typeface="ＭＳ Ｐゴシック"/>
              </a:rPr>
              <a:t>世界の観光都市</a:t>
            </a:r>
            <a:r>
              <a:rPr lang="en-US" altLang="ja-JP" sz="788" dirty="0">
                <a:solidFill>
                  <a:prstClr val="black"/>
                </a:solidFill>
                <a:latin typeface="ＭＳ Ｐゴシック"/>
              </a:rPr>
              <a:t>Top100 2017</a:t>
            </a:r>
            <a:r>
              <a:rPr lang="ja-JP" altLang="en-US" sz="788" dirty="0">
                <a:solidFill>
                  <a:prstClr val="black"/>
                </a:solidFill>
                <a:latin typeface="ＭＳ Ｐゴシック"/>
              </a:rPr>
              <a:t>版</a:t>
            </a:r>
            <a:r>
              <a:rPr lang="en-US" altLang="ja-JP" sz="788" dirty="0" smtClean="0">
                <a:solidFill>
                  <a:prstClr val="black"/>
                </a:solidFill>
                <a:latin typeface="ＭＳ Ｐゴシック"/>
              </a:rPr>
              <a:t>』</a:t>
            </a:r>
            <a:r>
              <a:rPr lang="ja-JP" altLang="en-US" sz="788" dirty="0" err="1" smtClean="0">
                <a:solidFill>
                  <a:prstClr val="black"/>
                </a:solidFill>
                <a:latin typeface="ＭＳ Ｐゴシック"/>
              </a:rPr>
              <a:t>、</a:t>
            </a:r>
            <a:r>
              <a:rPr lang="en-US" altLang="ja-JP" sz="788" dirty="0">
                <a:solidFill>
                  <a:prstClr val="black"/>
                </a:solidFill>
                <a:latin typeface="ＭＳ Ｐゴシック"/>
              </a:rPr>
              <a:t>FIVE STAR </a:t>
            </a:r>
            <a:r>
              <a:rPr lang="en-US" altLang="ja-JP" sz="788" dirty="0" smtClean="0">
                <a:solidFill>
                  <a:prstClr val="black"/>
                </a:solidFill>
                <a:latin typeface="ＭＳ Ｐゴシック"/>
              </a:rPr>
              <a:t>ALLIANCE</a:t>
            </a:r>
            <a:r>
              <a:rPr lang="ja-JP" altLang="en-US" sz="788" dirty="0" smtClean="0">
                <a:solidFill>
                  <a:prstClr val="black"/>
                </a:solidFill>
                <a:latin typeface="ＭＳ Ｐゴシック"/>
              </a:rPr>
              <a:t>　をもとに作成</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０</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27</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国宝・重要文化財 都道府県別 指定件数一覧</a:t>
            </a:r>
            <a:r>
              <a:rPr lang="ja-JP" altLang="en-US" sz="788" dirty="0">
                <a:solidFill>
                  <a:prstClr val="black"/>
                </a:solidFill>
                <a:latin typeface="ＭＳ Ｐゴシック"/>
              </a:rPr>
              <a:t>（平成</a:t>
            </a:r>
            <a:r>
              <a:rPr lang="en-US" altLang="ja-JP" sz="788" dirty="0" smtClean="0">
                <a:solidFill>
                  <a:prstClr val="black"/>
                </a:solidFill>
                <a:latin typeface="ＭＳ Ｐゴシック"/>
              </a:rPr>
              <a:t>30</a:t>
            </a:r>
            <a:r>
              <a:rPr lang="ja-JP" altLang="en-US" sz="788" dirty="0" smtClean="0">
                <a:solidFill>
                  <a:prstClr val="black"/>
                </a:solidFill>
                <a:latin typeface="ＭＳ Ｐゴシック"/>
              </a:rPr>
              <a:t>年</a:t>
            </a:r>
            <a:r>
              <a:rPr lang="en-US" altLang="ja-JP" sz="788" dirty="0" smtClean="0">
                <a:solidFill>
                  <a:prstClr val="black"/>
                </a:solidFill>
                <a:latin typeface="ＭＳ Ｐゴシック"/>
              </a:rPr>
              <a:t>1</a:t>
            </a:r>
            <a:r>
              <a:rPr lang="ja-JP" altLang="en-US" sz="788" dirty="0" smtClean="0">
                <a:solidFill>
                  <a:prstClr val="black"/>
                </a:solidFill>
                <a:latin typeface="ＭＳ Ｐゴシック"/>
              </a:rPr>
              <a:t>月時点</a:t>
            </a:r>
            <a:r>
              <a:rPr lang="ja-JP" altLang="en-US" sz="788" dirty="0">
                <a:solidFill>
                  <a:prstClr val="black"/>
                </a:solidFill>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28</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：文部科学省 文化庁 文化財の紹介</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29</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：関西広域連合ホームページ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30</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INVEST OSAKA</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31</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smtClean="0">
                <a:solidFill>
                  <a:prstClr val="black"/>
                </a:solidFill>
                <a:latin typeface="ＭＳ Ｐゴシック"/>
              </a:rPr>
              <a:t>INVEST </a:t>
            </a:r>
            <a:r>
              <a:rPr lang="en-US" altLang="ja-JP" sz="788" dirty="0">
                <a:solidFill>
                  <a:prstClr val="black"/>
                </a:solidFill>
                <a:latin typeface="ＭＳ Ｐゴシック"/>
              </a:rPr>
              <a:t>OSAKA</a:t>
            </a: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a:t>
            </a:r>
            <a:r>
              <a:rPr lang="ja-JP" altLang="en-US" sz="788" dirty="0">
                <a:solidFill>
                  <a:prstClr val="black"/>
                </a:solidFill>
                <a:latin typeface="ＭＳ Ｐゴシック"/>
              </a:rPr>
              <a:t>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32</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：関西エアポート株式会社及び各社ホームページ</a:t>
            </a:r>
            <a:r>
              <a:rPr lang="ja-JP" altLang="en-US" sz="788" dirty="0">
                <a:solidFill>
                  <a:prstClr val="black"/>
                </a:solidFill>
                <a:latin typeface="ＭＳ Ｐゴシック"/>
              </a:rPr>
              <a:t>　をもとに作成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33</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：大阪府公共交通戦略</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34</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夢洲まちづくり</a:t>
            </a:r>
            <a:r>
              <a:rPr lang="ja-JP" altLang="en-US" sz="788" dirty="0" smtClean="0">
                <a:solidFill>
                  <a:prstClr val="black"/>
                </a:solidFill>
                <a:latin typeface="ＭＳ Ｐゴシック"/>
              </a:rPr>
              <a:t>構想</a:t>
            </a:r>
            <a:endParaRPr lang="en-US" altLang="ja-JP" sz="788" dirty="0" smtClean="0">
              <a:solidFill>
                <a:prstClr val="black"/>
              </a:solidFill>
              <a:latin typeface="ＭＳ Ｐゴシック"/>
            </a:endParaRPr>
          </a:p>
          <a:p>
            <a:pPr>
              <a:lnSpc>
                <a:spcPts val="900"/>
              </a:lnSpc>
            </a:pP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１４</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baseline="30000" dirty="0" smtClean="0">
                <a:solidFill>
                  <a:prstClr val="black"/>
                </a:solidFill>
                <a:latin typeface="ＭＳ Ｐゴシック"/>
              </a:rPr>
              <a:t>35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出典：大阪市港湾局</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latin typeface="ＭＳ Ｐゴシック"/>
              </a:rPr>
              <a:t> P.</a:t>
            </a:r>
            <a:r>
              <a:rPr lang="ja-JP" altLang="en-US" sz="788" dirty="0" smtClean="0">
                <a:latin typeface="ＭＳ Ｐゴシック"/>
              </a:rPr>
              <a:t>１８</a:t>
            </a:r>
            <a:endParaRPr lang="en-US" altLang="ja-JP" sz="788" dirty="0" smtClean="0">
              <a:latin typeface="ＭＳ Ｐゴシック"/>
            </a:endParaRPr>
          </a:p>
          <a:p>
            <a:pPr>
              <a:lnSpc>
                <a:spcPts val="900"/>
              </a:lnSpc>
            </a:pPr>
            <a:r>
              <a:rPr lang="ja-JP" altLang="en-US" sz="788" dirty="0" smtClean="0">
                <a:latin typeface="ＭＳ Ｐゴシック"/>
              </a:rPr>
              <a:t>　　</a:t>
            </a:r>
            <a:r>
              <a:rPr lang="en-US" altLang="ja-JP" sz="788" baseline="30000" dirty="0" smtClean="0">
                <a:latin typeface="ＭＳ Ｐゴシック"/>
              </a:rPr>
              <a:t>36</a:t>
            </a:r>
            <a:r>
              <a:rPr lang="ja-JP" altLang="en-US" sz="788" dirty="0" smtClean="0">
                <a:latin typeface="ＭＳ Ｐゴシック"/>
              </a:rPr>
              <a:t>出典：大阪市港湾局</a:t>
            </a:r>
            <a:endParaRPr lang="en-US" altLang="ja-JP" sz="788" dirty="0" smtClean="0">
              <a:latin typeface="ＭＳ Ｐゴシック"/>
            </a:endParaRPr>
          </a:p>
          <a:p>
            <a:pPr>
              <a:lnSpc>
                <a:spcPts val="900"/>
              </a:lnSpc>
            </a:pPr>
            <a:endParaRPr lang="en-US" altLang="ja-JP" sz="788" dirty="0">
              <a:latin typeface="ＭＳ Ｐゴシック"/>
            </a:endParaRPr>
          </a:p>
          <a:p>
            <a:pPr>
              <a:lnSpc>
                <a:spcPts val="900"/>
              </a:lnSpc>
            </a:pPr>
            <a:r>
              <a:rPr lang="ja-JP" altLang="en-US" sz="788" dirty="0">
                <a:solidFill>
                  <a:srgbClr val="009A44"/>
                </a:solidFill>
                <a:latin typeface="ＭＳ Ｐゴシック"/>
              </a:rPr>
              <a:t>　</a:t>
            </a:r>
            <a:r>
              <a:rPr lang="en-US" altLang="ja-JP" sz="788" dirty="0">
                <a:latin typeface="ＭＳ Ｐゴシック"/>
              </a:rPr>
              <a:t>P.</a:t>
            </a:r>
            <a:r>
              <a:rPr lang="ja-JP" altLang="en-US" sz="788" dirty="0" smtClean="0">
                <a:latin typeface="ＭＳ Ｐゴシック"/>
              </a:rPr>
              <a:t>２０</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37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38 </a:t>
            </a:r>
            <a:r>
              <a:rPr lang="ja-JP" altLang="en-US" sz="788" dirty="0">
                <a:latin typeface="ＭＳ Ｐゴシック"/>
              </a:rPr>
              <a:t>出典</a:t>
            </a:r>
            <a:r>
              <a:rPr lang="ja-JP" altLang="en-US" sz="788" dirty="0" smtClean="0">
                <a:latin typeface="ＭＳ Ｐゴシック"/>
              </a:rPr>
              <a:t>：</a:t>
            </a:r>
            <a:r>
              <a:rPr lang="ja-JP" altLang="en-US" sz="788" dirty="0" smtClean="0">
                <a:solidFill>
                  <a:prstClr val="black"/>
                </a:solidFill>
                <a:latin typeface="ＭＳ Ｐゴシック"/>
              </a:rPr>
              <a:t>大阪府・大阪市</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39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40</a:t>
            </a:r>
            <a:r>
              <a:rPr lang="ja-JP" altLang="en-US" sz="788" dirty="0" smtClean="0">
                <a:latin typeface="ＭＳ Ｐゴシック"/>
              </a:rPr>
              <a:t> </a:t>
            </a:r>
            <a:r>
              <a:rPr lang="ja-JP" altLang="en-US" sz="788" dirty="0">
                <a:latin typeface="ＭＳ Ｐゴシック"/>
              </a:rPr>
              <a:t>出典：</a:t>
            </a:r>
            <a:r>
              <a:rPr lang="en-US" altLang="ja-JP" sz="788" dirty="0">
                <a:latin typeface="ＭＳ Ｐゴシック"/>
              </a:rPr>
              <a:t>https://commons.wikimedia.org/wiki</a:t>
            </a:r>
            <a:r>
              <a:rPr lang="en-US" altLang="ja-JP" sz="788" dirty="0" smtClean="0">
                <a:latin typeface="ＭＳ Ｐゴシック"/>
              </a:rPr>
              <a:t>/</a:t>
            </a:r>
            <a:r>
              <a:rPr lang="ja-JP" altLang="en-US" sz="788" dirty="0">
                <a:latin typeface="ＭＳ Ｐゴシック"/>
              </a:rPr>
              <a:t>　</a:t>
            </a:r>
            <a:r>
              <a:rPr lang="ja-JP" altLang="en-US" sz="788" dirty="0" smtClean="0">
                <a:latin typeface="ＭＳ Ｐゴシック"/>
              </a:rPr>
              <a:t>　</a:t>
            </a:r>
            <a:r>
              <a:rPr lang="en-US" altLang="ja-JP" sz="788" dirty="0" smtClean="0">
                <a:latin typeface="ＭＳ Ｐゴシック"/>
              </a:rPr>
              <a:t>※</a:t>
            </a:r>
            <a:endParaRPr lang="en-US" altLang="zh-TW" sz="788" dirty="0">
              <a:latin typeface="ＭＳ Ｐゴシック"/>
            </a:endParaRPr>
          </a:p>
          <a:p>
            <a:pPr>
              <a:lnSpc>
                <a:spcPts val="900"/>
              </a:lnSpc>
            </a:pPr>
            <a:r>
              <a:rPr lang="ja-JP" altLang="en-US" sz="788" dirty="0">
                <a:latin typeface="ＭＳ Ｐゴシック"/>
              </a:rPr>
              <a:t>　</a:t>
            </a:r>
            <a:endParaRPr lang="en-US" altLang="ja-JP" sz="788" dirty="0">
              <a:latin typeface="ＭＳ Ｐゴシック"/>
            </a:endParaRPr>
          </a:p>
          <a:p>
            <a:pPr>
              <a:lnSpc>
                <a:spcPts val="900"/>
              </a:lnSpc>
            </a:pPr>
            <a:r>
              <a:rPr lang="en-US" altLang="ja-JP" sz="788" dirty="0">
                <a:latin typeface="ＭＳ Ｐゴシック"/>
              </a:rPr>
              <a:t>  P.</a:t>
            </a:r>
            <a:r>
              <a:rPr lang="ja-JP" altLang="en-US" sz="788" dirty="0" smtClean="0">
                <a:latin typeface="ＭＳ Ｐゴシック"/>
              </a:rPr>
              <a:t>２１</a:t>
            </a:r>
            <a:endParaRPr lang="en-US" altLang="ja-JP" sz="788" dirty="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41 </a:t>
            </a:r>
            <a:r>
              <a:rPr lang="ja-JP" altLang="en-US" sz="788" dirty="0">
                <a:latin typeface="ＭＳ Ｐゴシック"/>
              </a:rPr>
              <a:t>出典：</a:t>
            </a:r>
            <a:r>
              <a:rPr lang="en-US" altLang="ja-JP" sz="788" dirty="0">
                <a:latin typeface="ＭＳ Ｐゴシック"/>
              </a:rPr>
              <a:t>https://www.flickr.com</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42 </a:t>
            </a:r>
            <a:r>
              <a:rPr lang="ja-JP" altLang="en-US" sz="788" dirty="0">
                <a:latin typeface="ＭＳ Ｐゴシック"/>
              </a:rPr>
              <a:t>出典：</a:t>
            </a:r>
            <a:r>
              <a:rPr lang="en-US" altLang="ja-JP" sz="788" dirty="0">
                <a:latin typeface="ＭＳ Ｐゴシック"/>
              </a:rPr>
              <a:t>http://singaporeexpo.com.sg</a:t>
            </a:r>
            <a:r>
              <a:rPr lang="en-US" altLang="ja-JP" sz="788" dirty="0" smtClean="0">
                <a:latin typeface="ＭＳ Ｐゴシック"/>
              </a:rPr>
              <a:t>/</a:t>
            </a:r>
            <a:r>
              <a:rPr lang="ja-JP" altLang="en-US" sz="788" dirty="0">
                <a:latin typeface="ＭＳ Ｐゴシック"/>
              </a:rPr>
              <a:t>　　</a:t>
            </a:r>
            <a:r>
              <a:rPr lang="en-US" altLang="ja-JP" sz="788" dirty="0">
                <a:latin typeface="ＭＳ Ｐゴシック"/>
              </a:rPr>
              <a:t>※</a:t>
            </a:r>
          </a:p>
          <a:p>
            <a:pPr>
              <a:lnSpc>
                <a:spcPts val="900"/>
              </a:lnSpc>
            </a:pPr>
            <a:endParaRPr lang="en-US" altLang="ja-JP" sz="788" dirty="0" smtClean="0">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70</a:t>
            </a:fld>
            <a:endParaRPr lang="ja-JP" altLang="en-US" dirty="0">
              <a:solidFill>
                <a:prstClr val="black"/>
              </a:solidFill>
            </a:endParaRPr>
          </a:p>
        </p:txBody>
      </p:sp>
      <p:sp>
        <p:nvSpPr>
          <p:cNvPr id="4" name="タイトル 3"/>
          <p:cNvSpPr>
            <a:spLocks noGrp="1"/>
          </p:cNvSpPr>
          <p:nvPr>
            <p:ph type="title"/>
          </p:nvPr>
        </p:nvSpPr>
        <p:spPr>
          <a:xfrm>
            <a:off x="207264" y="14097"/>
            <a:ext cx="6425184" cy="761541"/>
          </a:xfrm>
        </p:spPr>
        <p:txBody>
          <a:bodyPr/>
          <a:lstStyle/>
          <a:p>
            <a:r>
              <a:rPr lang="ja-JP" altLang="en-US" dirty="0" smtClean="0"/>
              <a:t>出典　　</a:t>
            </a:r>
            <a:r>
              <a:rPr lang="en-US" altLang="ja-JP" sz="800" b="0" dirty="0" smtClean="0">
                <a:latin typeface="+mn-ea"/>
                <a:ea typeface="+mn-ea"/>
              </a:rPr>
              <a:t>※</a:t>
            </a:r>
            <a:r>
              <a:rPr lang="ja-JP" altLang="en-US" sz="800" b="0" dirty="0" smtClean="0">
                <a:latin typeface="+mn-ea"/>
                <a:ea typeface="+mn-ea"/>
              </a:rPr>
              <a:t>の写真等はイメージ</a:t>
            </a:r>
            <a:endParaRPr kumimoji="1" lang="ja-JP" altLang="en-US" sz="800" b="0" dirty="0">
              <a:latin typeface="+mn-ea"/>
              <a:ea typeface="+mn-ea"/>
            </a:endParaRPr>
          </a:p>
        </p:txBody>
      </p:sp>
    </p:spTree>
    <p:extLst>
      <p:ext uri="{BB962C8B-B14F-4D97-AF65-F5344CB8AC3E}">
        <p14:creationId xmlns:p14="http://schemas.microsoft.com/office/powerpoint/2010/main" val="4087759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9351" y="757401"/>
            <a:ext cx="6373097" cy="8748549"/>
          </a:xfrm>
          <a:prstGeom prst="rect">
            <a:avLst/>
          </a:prstGeom>
          <a:noFill/>
        </p:spPr>
        <p:txBody>
          <a:bodyPr wrap="square" rtlCol="0">
            <a:spAutoFit/>
          </a:bodyPr>
          <a:lstStyle/>
          <a:p>
            <a:pPr>
              <a:lnSpc>
                <a:spcPts val="900"/>
              </a:lnSpc>
            </a:pPr>
            <a:r>
              <a:rPr lang="ja-JP" altLang="en-US" sz="788" dirty="0">
                <a:solidFill>
                  <a:srgbClr val="009A44"/>
                </a:solidFill>
                <a:latin typeface="ＭＳ Ｐゴシック"/>
              </a:rPr>
              <a:t>　　　</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２３</a:t>
            </a:r>
            <a:endParaRPr lang="ja-JP"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43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44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45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46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47 </a:t>
            </a:r>
            <a:r>
              <a:rPr lang="ja-JP" altLang="en-US" sz="788" dirty="0" smtClean="0">
                <a:solidFill>
                  <a:prstClr val="black"/>
                </a:solidFill>
                <a:latin typeface="ＭＳ Ｐゴシック"/>
              </a:rPr>
              <a:t>出典：</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48 </a:t>
            </a:r>
            <a:r>
              <a:rPr lang="ja-JP" altLang="en-US" sz="788" dirty="0" smtClean="0">
                <a:solidFill>
                  <a:prstClr val="black"/>
                </a:solidFill>
                <a:latin typeface="ＭＳ Ｐゴシック"/>
              </a:rPr>
              <a:t>出典：</a:t>
            </a:r>
            <a:r>
              <a:rPr lang="en-US" altLang="ja-JP" sz="800" dirty="0">
                <a:latin typeface="+mn-ea"/>
              </a:rPr>
              <a:t>JLOP</a:t>
            </a:r>
            <a:r>
              <a:rPr lang="ja-JP" altLang="ja-JP" sz="800" dirty="0" smtClean="0"/>
              <a:t>ホームページ</a:t>
            </a:r>
            <a:r>
              <a:rPr lang="en-US" altLang="ja-JP" sz="800" dirty="0"/>
              <a:t>【</a:t>
            </a:r>
            <a:r>
              <a:rPr lang="ja-JP" altLang="en-US" sz="800" dirty="0"/>
              <a:t>夢まち構想より</a:t>
            </a:r>
            <a:r>
              <a:rPr lang="en-US" altLang="ja-JP" sz="800" dirty="0" smtClean="0"/>
              <a:t>】</a:t>
            </a:r>
            <a:r>
              <a:rPr lang="ja-JP" altLang="en-US" sz="788" dirty="0">
                <a:latin typeface="ＭＳ Ｐゴシック"/>
              </a:rPr>
              <a:t>　　</a:t>
            </a:r>
            <a:r>
              <a:rPr lang="en-US" altLang="ja-JP" sz="788" dirty="0">
                <a:latin typeface="ＭＳ Ｐゴシック"/>
              </a:rPr>
              <a:t>※</a:t>
            </a:r>
            <a:endParaRPr lang="en-US" altLang="zh-TW" sz="788" dirty="0">
              <a:solidFill>
                <a:prstClr val="black"/>
              </a:solidFill>
              <a:latin typeface="ＭＳ Ｐゴシック"/>
            </a:endParaRPr>
          </a:p>
          <a:p>
            <a:pPr>
              <a:lnSpc>
                <a:spcPts val="900"/>
              </a:lnSpc>
            </a:pPr>
            <a:endParaRPr lang="en-US" altLang="zh-TW"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２４</a:t>
            </a: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49</a:t>
            </a:r>
            <a:r>
              <a:rPr lang="ja-JP" altLang="en-US" sz="788" dirty="0" smtClean="0">
                <a:solidFill>
                  <a:prstClr val="black"/>
                </a:solidFill>
                <a:latin typeface="ＭＳ Ｐゴシック"/>
              </a:rPr>
              <a:t> 出典</a:t>
            </a:r>
            <a:r>
              <a:rPr lang="ja-JP" altLang="en-US" sz="788" dirty="0" smtClean="0">
                <a:solidFill>
                  <a:prstClr val="black"/>
                </a:solidFill>
                <a:latin typeface="ＭＳ Ｐゴシック"/>
                <a:sym typeface="Wingdings" panose="05000000000000000000" pitchFamily="2" charset="2"/>
              </a:rPr>
              <a:t>：（左）</a:t>
            </a:r>
            <a:r>
              <a:rPr lang="ja-JP" altLang="en-US" sz="788" dirty="0" smtClean="0">
                <a:solidFill>
                  <a:prstClr val="black"/>
                </a:solidFill>
                <a:latin typeface="ＭＳ Ｐゴシック"/>
              </a:rPr>
              <a:t>一般</a:t>
            </a:r>
            <a:r>
              <a:rPr lang="ja-JP" altLang="en-US" sz="788" dirty="0">
                <a:solidFill>
                  <a:prstClr val="black"/>
                </a:solidFill>
                <a:latin typeface="ＭＳ Ｐゴシック"/>
              </a:rPr>
              <a:t>社団法人日本和楽器普及協会</a:t>
            </a:r>
            <a:r>
              <a:rPr lang="ja-JP" altLang="en-US" sz="788" dirty="0" smtClean="0">
                <a:solidFill>
                  <a:prstClr val="black"/>
                </a:solidFill>
                <a:latin typeface="ＭＳ Ｐゴシック"/>
              </a:rPr>
              <a:t>ホームページ</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a:t>
            </a:r>
            <a:r>
              <a:rPr lang="en-US" altLang="ja-JP" sz="788" dirty="0">
                <a:solidFill>
                  <a:prstClr val="black"/>
                </a:solidFill>
                <a:latin typeface="ＭＳ Ｐゴシック"/>
              </a:rPr>
              <a:t>https://www.flickr.com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50</a:t>
            </a:r>
            <a:r>
              <a:rPr lang="ja-JP" altLang="en-US" sz="788" dirty="0" smtClean="0">
                <a:solidFill>
                  <a:prstClr val="black"/>
                </a:solidFill>
                <a:latin typeface="ＭＳ Ｐゴシック"/>
              </a:rPr>
              <a:t> 出典：（左）（右上）</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smtClean="0">
                <a:latin typeface="ＭＳ Ｐゴシック"/>
              </a:rPr>
              <a:t>　　</a:t>
            </a:r>
            <a:r>
              <a:rPr lang="ja-JP" altLang="en-US" sz="788" dirty="0">
                <a:solidFill>
                  <a:prstClr val="black"/>
                </a:solidFill>
                <a:latin typeface="ＭＳ Ｐゴシック"/>
              </a:rPr>
              <a:t> （右下</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 </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51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 （左）（右上）（右下） </a:t>
            </a:r>
            <a:r>
              <a:rPr lang="en-US" altLang="ja-JP" sz="788" dirty="0" smtClean="0">
                <a:solidFill>
                  <a:prstClr val="black"/>
                </a:solidFill>
                <a:latin typeface="ＭＳ Ｐゴシック"/>
              </a:rPr>
              <a:t>Medieval </a:t>
            </a:r>
            <a:r>
              <a:rPr lang="en-US" altLang="ja-JP" sz="788" dirty="0">
                <a:solidFill>
                  <a:prstClr val="black"/>
                </a:solidFill>
                <a:latin typeface="ＭＳ Ｐゴシック"/>
              </a:rPr>
              <a:t>Times Dinner Theater(https://www.medievaltimes.com</a:t>
            </a:r>
            <a:r>
              <a:rPr lang="en-US" altLang="ja-JP" sz="788" dirty="0" smtClean="0">
                <a:solidFill>
                  <a:prstClr val="black"/>
                </a:solidFill>
                <a:latin typeface="ＭＳ Ｐゴシック"/>
              </a:rPr>
              <a:t>/)</a:t>
            </a:r>
            <a:r>
              <a:rPr lang="ja-JP" altLang="en-US" sz="788" dirty="0">
                <a:latin typeface="ＭＳ Ｐゴシック"/>
              </a:rPr>
              <a:t> </a:t>
            </a:r>
            <a:endParaRPr lang="en-US" altLang="ja-JP" sz="788" dirty="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２５</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出典：ツーリズム</a:t>
            </a:r>
            <a:r>
              <a:rPr lang="en-US" altLang="ja-JP" sz="788" dirty="0">
                <a:solidFill>
                  <a:prstClr val="black"/>
                </a:solidFill>
                <a:latin typeface="ＭＳ Ｐゴシック"/>
              </a:rPr>
              <a:t>EXPO</a:t>
            </a:r>
            <a:r>
              <a:rPr lang="ja-JP" altLang="en-US" sz="788" dirty="0" smtClean="0">
                <a:solidFill>
                  <a:prstClr val="black"/>
                </a:solidFill>
                <a:latin typeface="ＭＳ Ｐゴシック"/>
              </a:rPr>
              <a:t>ジャパンホームページ</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53</a:t>
            </a:r>
            <a:r>
              <a:rPr lang="ja-JP" altLang="en-US" sz="788" dirty="0" smtClean="0">
                <a:solidFill>
                  <a:prstClr val="black"/>
                </a:solidFill>
                <a:latin typeface="ＭＳ Ｐゴシック"/>
              </a:rPr>
              <a:t> 出典：（左）（右）</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出典：帝国ホテル </a:t>
            </a:r>
            <a:r>
              <a:rPr lang="ja-JP" altLang="en-US" sz="788" dirty="0" smtClean="0">
                <a:solidFill>
                  <a:prstClr val="black"/>
                </a:solidFill>
                <a:latin typeface="ＭＳ Ｐゴシック"/>
              </a:rPr>
              <a:t>ホームページ</a:t>
            </a:r>
            <a:r>
              <a:rPr lang="en-US" altLang="ja-JP" sz="790" dirty="0">
                <a:latin typeface="+mn-ea"/>
              </a:rPr>
              <a:t>【</a:t>
            </a:r>
            <a:r>
              <a:rPr lang="ja-JP" altLang="en-US" sz="790" dirty="0">
                <a:latin typeface="+mn-ea"/>
              </a:rPr>
              <a:t>夢まち構想より</a:t>
            </a:r>
            <a:r>
              <a:rPr lang="en-US" altLang="ja-JP" sz="790" dirty="0" smtClean="0">
                <a:latin typeface="+mn-ea"/>
              </a:rPr>
              <a:t>】</a:t>
            </a:r>
            <a:r>
              <a:rPr lang="ja-JP" altLang="en-US" sz="788" dirty="0">
                <a:latin typeface="ＭＳ Ｐゴシック"/>
              </a:rPr>
              <a:t>　　</a:t>
            </a:r>
            <a:r>
              <a:rPr lang="en-US" altLang="ja-JP" sz="788" dirty="0">
                <a:latin typeface="ＭＳ Ｐゴシック"/>
              </a:rPr>
              <a:t>※</a:t>
            </a:r>
            <a:endParaRPr lang="en-US" altLang="zh-TW" sz="790" dirty="0">
              <a:solidFill>
                <a:prstClr val="black"/>
              </a:solidFill>
              <a:latin typeface="+mn-ea"/>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 https://pixabay.com/ </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http://www.incatcrowther.com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a:t>
            </a:r>
            <a:r>
              <a:rPr lang="en-US" altLang="ja-JP" sz="788" dirty="0" smtClean="0">
                <a:solidFill>
                  <a:prstClr val="black"/>
                </a:solidFill>
                <a:latin typeface="ＭＳ Ｐゴシック"/>
              </a:rPr>
              <a:t>www.neoplan.com/global/en/index.html</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２６</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58</a:t>
            </a:r>
            <a:r>
              <a:rPr lang="ja-JP" altLang="en-US" sz="788" dirty="0" smtClean="0">
                <a:solidFill>
                  <a:prstClr val="black"/>
                </a:solidFill>
                <a:latin typeface="ＭＳ Ｐゴシック"/>
              </a:rPr>
              <a:t> 出典：（上）</a:t>
            </a:r>
            <a:r>
              <a:rPr lang="ja-JP" altLang="ja-JP" sz="800" dirty="0" smtClean="0"/>
              <a:t>大阪</a:t>
            </a:r>
            <a:r>
              <a:rPr lang="ja-JP" altLang="ja-JP" sz="800" dirty="0"/>
              <a:t>マラソン公式</a:t>
            </a:r>
            <a:r>
              <a:rPr lang="ja-JP" altLang="ja-JP" sz="800" dirty="0" smtClean="0"/>
              <a:t>ホームページ</a:t>
            </a:r>
            <a:r>
              <a:rPr lang="ja-JP" altLang="en-US" sz="800" dirty="0">
                <a:latin typeface="ＭＳ Ｐゴシック"/>
              </a:rPr>
              <a:t>　　</a:t>
            </a:r>
            <a:r>
              <a:rPr lang="en-US" altLang="ja-JP" sz="800" dirty="0" smtClean="0">
                <a:latin typeface="ＭＳ Ｐゴシック"/>
              </a:rPr>
              <a:t>※</a:t>
            </a:r>
            <a:r>
              <a:rPr lang="ja-JP" altLang="en-US" sz="800" dirty="0"/>
              <a:t>　</a:t>
            </a:r>
            <a:r>
              <a:rPr lang="ja-JP" altLang="en-US" sz="800" dirty="0" smtClean="0"/>
              <a:t>　</a:t>
            </a:r>
            <a:r>
              <a:rPr lang="ja-JP" altLang="en-US" sz="788" dirty="0" smtClean="0">
                <a:solidFill>
                  <a:prstClr val="black"/>
                </a:solidFill>
                <a:latin typeface="ＭＳ Ｐゴシック"/>
              </a:rPr>
              <a:t>（中）</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（下）</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800" dirty="0"/>
              <a:t>【</a:t>
            </a:r>
            <a:r>
              <a:rPr lang="ja-JP" altLang="en-US" sz="800" dirty="0"/>
              <a:t>夢まち構想より</a:t>
            </a:r>
            <a:r>
              <a:rPr lang="en-US" altLang="ja-JP" sz="800" dirty="0" smtClean="0"/>
              <a:t>】</a:t>
            </a:r>
            <a:r>
              <a:rPr lang="ja-JP" altLang="en-US" sz="800" dirty="0">
                <a:latin typeface="ＭＳ Ｐゴシック"/>
              </a:rPr>
              <a:t>　　</a:t>
            </a:r>
            <a:r>
              <a:rPr lang="en-US" altLang="ja-JP" sz="800" dirty="0">
                <a:latin typeface="ＭＳ Ｐゴシック"/>
              </a:rPr>
              <a:t>※</a:t>
            </a:r>
            <a:endParaRPr lang="en-US" altLang="zh-TW" sz="800"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59</a:t>
            </a:r>
            <a:r>
              <a:rPr lang="ja-JP" altLang="en-US" sz="788" dirty="0" smtClean="0">
                <a:solidFill>
                  <a:prstClr val="black"/>
                </a:solidFill>
                <a:latin typeface="ＭＳ Ｐゴシック"/>
              </a:rPr>
              <a:t> 出典：（左）</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（右）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baseline="30000" dirty="0" smtClean="0">
                <a:solidFill>
                  <a:prstClr val="black"/>
                </a:solidFill>
                <a:latin typeface="ＭＳ Ｐゴシック"/>
              </a:rPr>
              <a:t>　　　</a:t>
            </a:r>
            <a:r>
              <a:rPr lang="en-US" altLang="ja-JP" sz="788" baseline="30000" dirty="0" smtClean="0">
                <a:solidFill>
                  <a:prstClr val="black"/>
                </a:solidFill>
                <a:latin typeface="ＭＳ Ｐゴシック"/>
              </a:rPr>
              <a:t>60</a:t>
            </a:r>
            <a:r>
              <a:rPr lang="ja-JP" altLang="en-US" sz="788" dirty="0" smtClean="0">
                <a:solidFill>
                  <a:prstClr val="black"/>
                </a:solidFill>
                <a:latin typeface="ＭＳ Ｐゴシック"/>
              </a:rPr>
              <a:t> 出典：（上） </a:t>
            </a:r>
            <a:r>
              <a:rPr lang="en-US" altLang="ja-JP" sz="788" dirty="0" smtClean="0">
                <a:solidFill>
                  <a:prstClr val="black"/>
                </a:solidFill>
                <a:latin typeface="ＭＳ Ｐゴシック"/>
              </a:rPr>
              <a:t>https://pixabay.com/</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中）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://www.photo-ac.com</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ja-JP" altLang="en-US" sz="788" dirty="0">
                <a:solidFill>
                  <a:prstClr val="black"/>
                </a:solidFill>
                <a:latin typeface="ＭＳ Ｐゴシック"/>
              </a:rPr>
              <a:t>夢まち構想より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２７</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２８</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出典：（左</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https://burst.shopify.com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２</a:t>
            </a:r>
            <a:r>
              <a:rPr lang="ja-JP" altLang="en-US" sz="788" dirty="0">
                <a:solidFill>
                  <a:prstClr val="black"/>
                </a:solidFill>
                <a:latin typeface="ＭＳ Ｐゴシック"/>
              </a:rPr>
              <a:t>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65</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://www.flickr.com</a:t>
            </a:r>
            <a:r>
              <a:rPr lang="en-US" altLang="ja-JP" sz="788" dirty="0" smtClean="0">
                <a:solidFill>
                  <a:prstClr val="black"/>
                </a:solidFill>
                <a:latin typeface="ＭＳ Ｐゴシック"/>
              </a:rPr>
              <a:t>/</a:t>
            </a:r>
            <a:r>
              <a:rPr lang="en-US" altLang="ja-JP" sz="788" dirty="0">
                <a:solidFill>
                  <a:prstClr val="black"/>
                </a:solidFill>
                <a:latin typeface="ＭＳ Ｐゴシック"/>
              </a:rPr>
              <a:t>【</a:t>
            </a:r>
            <a:r>
              <a:rPr lang="ja-JP" altLang="en-US" sz="788" dirty="0" smtClean="0">
                <a:solidFill>
                  <a:prstClr val="black"/>
                </a:solidFill>
                <a:latin typeface="ＭＳ Ｐゴシック"/>
              </a:rPr>
              <a:t>夢まち</a:t>
            </a:r>
            <a:r>
              <a:rPr lang="ja-JP" altLang="en-US" sz="788" dirty="0">
                <a:solidFill>
                  <a:prstClr val="black"/>
                </a:solidFill>
                <a:latin typeface="ＭＳ Ｐゴシック"/>
              </a:rPr>
              <a:t>構想より</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ELE </a:t>
            </a:r>
            <a:r>
              <a:rPr lang="en-US" altLang="ja-JP" sz="788" dirty="0">
                <a:solidFill>
                  <a:prstClr val="black"/>
                </a:solidFill>
                <a:latin typeface="ＭＳ Ｐゴシック"/>
              </a:rPr>
              <a:t>TOKYO</a:t>
            </a:r>
            <a:r>
              <a:rPr lang="ja-JP" altLang="en-US" sz="788" dirty="0">
                <a:solidFill>
                  <a:prstClr val="black"/>
                </a:solidFill>
                <a:latin typeface="ＭＳ Ｐゴシック"/>
              </a:rPr>
              <a:t>（ナイトクラブ</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66</a:t>
            </a:r>
            <a:r>
              <a:rPr lang="ja-JP" altLang="en-US" sz="788" dirty="0" smtClean="0">
                <a:solidFill>
                  <a:prstClr val="black"/>
                </a:solidFill>
                <a:latin typeface="ＭＳ Ｐゴシック"/>
              </a:rPr>
              <a:t>出典</a:t>
            </a:r>
            <a:r>
              <a:rPr lang="ja-JP" altLang="en-US" sz="788" dirty="0">
                <a:solidFill>
                  <a:prstClr val="black"/>
                </a:solidFill>
                <a:latin typeface="ＭＳ Ｐゴシック"/>
              </a:rPr>
              <a:t>： （左</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右下） </a:t>
            </a:r>
            <a:r>
              <a:rPr lang="en-US" altLang="ja-JP" sz="788" dirty="0" smtClean="0">
                <a:solidFill>
                  <a:prstClr val="black"/>
                </a:solidFill>
                <a:latin typeface="ＭＳ Ｐゴシック"/>
              </a:rPr>
              <a:t>Tropical </a:t>
            </a:r>
            <a:r>
              <a:rPr lang="en-US" altLang="ja-JP" sz="788" dirty="0">
                <a:solidFill>
                  <a:prstClr val="black"/>
                </a:solidFill>
                <a:latin typeface="ＭＳ Ｐゴシック"/>
              </a:rPr>
              <a:t>Island (https://www.tropical-islands.de</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endParaRPr lang="en-US" altLang="ja-JP" sz="788" baseline="30000" dirty="0" smtClean="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３０</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The Gainsborough Bath Spa </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http://thegainsboroughbathspa.co.uk</a:t>
            </a:r>
            <a:r>
              <a:rPr lang="en-US" altLang="ja-JP" sz="788" dirty="0" smtClean="0">
                <a:solidFill>
                  <a:prstClr val="black"/>
                </a:solidFill>
                <a:latin typeface="ＭＳ Ｐゴシック"/>
              </a:rPr>
              <a:t>/</a:t>
            </a:r>
            <a:r>
              <a:rPr lang="ja-JP" altLang="en-US"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68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69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３１</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ja-JP" altLang="en-US" sz="788" dirty="0">
                <a:latin typeface="ＭＳ Ｐゴシック"/>
              </a:rPr>
              <a:t>　　</a:t>
            </a:r>
            <a:endParaRPr lang="en-US" altLang="ja-JP" sz="788" baseline="30000" dirty="0">
              <a:solidFill>
                <a:prstClr val="black"/>
              </a:solidFill>
              <a:latin typeface="ＭＳ Ｐゴシック"/>
            </a:endParaRPr>
          </a:p>
          <a:p>
            <a:pPr>
              <a:lnSpc>
                <a:spcPts val="900"/>
              </a:lnSpc>
            </a:pP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３２</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75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（上</a:t>
            </a:r>
            <a:r>
              <a:rPr lang="ja-JP" altLang="en-US" sz="788" dirty="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a:t>
            </a: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76</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78</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a:t>
            </a:r>
            <a:r>
              <a:rPr lang="ja-JP" altLang="en-US" sz="788" dirty="0">
                <a:solidFill>
                  <a:prstClr val="black"/>
                </a:solidFill>
                <a:latin typeface="ＭＳ Ｐゴシック"/>
              </a:rPr>
              <a:t> （上）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solidFill>
                  <a:prstClr val="black"/>
                </a:solidFill>
                <a:latin typeface="ＭＳ Ｐゴシック"/>
              </a:rPr>
              <a:t> </a:t>
            </a:r>
            <a:r>
              <a:rPr lang="ja-JP" altLang="en-US" sz="788" dirty="0">
                <a:latin typeface="ＭＳ Ｐゴシック"/>
              </a:rPr>
              <a:t>　　</a:t>
            </a:r>
            <a:r>
              <a:rPr lang="en-US" altLang="ja-JP" sz="788" dirty="0" smtClean="0">
                <a:latin typeface="ＭＳ Ｐゴシック"/>
              </a:rPr>
              <a:t>※</a:t>
            </a:r>
            <a:r>
              <a:rPr lang="ja-JP" altLang="en-US" sz="788" dirty="0">
                <a:solidFill>
                  <a:prstClr val="black"/>
                </a:solidFill>
                <a:latin typeface="ＭＳ Ｐゴシック"/>
              </a:rPr>
              <a:t>　</a:t>
            </a:r>
            <a:r>
              <a:rPr lang="ja-JP" altLang="en-US" sz="788" dirty="0" smtClean="0">
                <a:solidFill>
                  <a:prstClr val="black"/>
                </a:solidFill>
                <a:latin typeface="ＭＳ Ｐゴシック"/>
              </a:rPr>
              <a:t>　（</a:t>
            </a:r>
            <a:r>
              <a:rPr lang="ja-JP" altLang="en-US" sz="788" dirty="0">
                <a:solidFill>
                  <a:prstClr val="black"/>
                </a:solidFill>
                <a:latin typeface="ＭＳ Ｐゴシック"/>
              </a:rPr>
              <a:t>下） </a:t>
            </a:r>
            <a:r>
              <a:rPr lang="en-US" altLang="ja-JP" sz="788" dirty="0" smtClean="0">
                <a:solidFill>
                  <a:prstClr val="black"/>
                </a:solidFill>
                <a:latin typeface="ＭＳ Ｐゴシック"/>
              </a:rPr>
              <a:t>https</a:t>
            </a:r>
            <a:r>
              <a:rPr lang="en-US" altLang="ja-JP" sz="788" dirty="0">
                <a:solidFill>
                  <a:prstClr val="black"/>
                </a:solidFill>
                <a:latin typeface="ＭＳ Ｐゴシック"/>
              </a:rPr>
              <a:t>://commons.wikimedia.org/wiki</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en-US" altLang="ja-JP" sz="788" baseline="30000" dirty="0">
                <a:solidFill>
                  <a:prstClr val="black"/>
                </a:solidFill>
                <a:latin typeface="ＭＳ Ｐゴシック"/>
              </a:rPr>
              <a:t>      </a:t>
            </a:r>
            <a:r>
              <a:rPr lang="en-US" altLang="ja-JP" sz="788" baseline="30000" dirty="0" smtClean="0">
                <a:solidFill>
                  <a:prstClr val="black"/>
                </a:solidFill>
                <a:latin typeface="ＭＳ Ｐゴシック"/>
              </a:rPr>
              <a:t>79</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zh-CN" altLang="en-US" sz="788" dirty="0">
                <a:solidFill>
                  <a:prstClr val="black"/>
                </a:solidFill>
                <a:latin typeface="ＭＳ Ｐゴシック"/>
              </a:rPr>
              <a:t>大阪市</a:t>
            </a:r>
            <a:r>
              <a:rPr lang="zh-CN" altLang="en-US" sz="788" dirty="0" smtClean="0">
                <a:solidFill>
                  <a:prstClr val="black"/>
                </a:solidFill>
                <a:latin typeface="ＭＳ Ｐゴシック"/>
              </a:rPr>
              <a:t>港湾局</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80</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baseline="30000" dirty="0">
                <a:solidFill>
                  <a:prstClr val="black"/>
                </a:solidFill>
                <a:latin typeface="ＭＳ Ｐゴシック"/>
              </a:rPr>
              <a:t>　　　</a:t>
            </a:r>
            <a:r>
              <a:rPr lang="en-US" altLang="ja-JP" sz="788" baseline="30000" dirty="0" smtClean="0">
                <a:solidFill>
                  <a:prstClr val="black"/>
                </a:solidFill>
                <a:latin typeface="ＭＳ Ｐゴシック"/>
              </a:rPr>
              <a:t>81</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https//pixabay.com/ja</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３３</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82</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https//pixabay.com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83</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en-US" altLang="ja-JP" sz="788" dirty="0">
                <a:solidFill>
                  <a:prstClr val="black"/>
                </a:solidFill>
                <a:latin typeface="ＭＳ Ｐゴシック"/>
              </a:rPr>
              <a:t>https://www.photo-ac.com</a:t>
            </a:r>
            <a:r>
              <a:rPr lang="en-US" altLang="ja-JP" sz="788" dirty="0" smtClean="0">
                <a:solidFill>
                  <a:prstClr val="black"/>
                </a:solidFill>
                <a:latin typeface="ＭＳ Ｐゴシック"/>
              </a:rPr>
              <a:t>/</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 P.</a:t>
            </a:r>
            <a:r>
              <a:rPr lang="ja-JP" altLang="en-US" sz="788" dirty="0" smtClean="0">
                <a:solidFill>
                  <a:prstClr val="black"/>
                </a:solidFill>
                <a:latin typeface="ＭＳ Ｐゴシック"/>
              </a:rPr>
              <a:t>５２</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84</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：大阪府警察提供</a:t>
            </a:r>
            <a:r>
              <a:rPr lang="ja-JP" altLang="en-US" sz="788" dirty="0">
                <a:latin typeface="ＭＳ Ｐゴシック"/>
              </a:rPr>
              <a:t>　　</a:t>
            </a:r>
            <a:r>
              <a:rPr lang="en-US" altLang="ja-JP" sz="788" dirty="0">
                <a:latin typeface="ＭＳ Ｐゴシック"/>
              </a:rPr>
              <a:t>※</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85</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：大阪市港湾局</a:t>
            </a:r>
            <a:r>
              <a:rPr lang="ja-JP" altLang="en-US" sz="788" dirty="0">
                <a:latin typeface="ＭＳ Ｐゴシック"/>
              </a:rPr>
              <a:t>　　</a:t>
            </a:r>
            <a:r>
              <a:rPr lang="en-US" altLang="ja-JP" sz="788" dirty="0" smtClean="0">
                <a:latin typeface="ＭＳ Ｐゴシック"/>
              </a:rPr>
              <a:t>※</a:t>
            </a:r>
          </a:p>
          <a:p>
            <a:pPr>
              <a:lnSpc>
                <a:spcPts val="900"/>
              </a:lnSpc>
            </a:pPr>
            <a:endParaRPr lang="en-US" altLang="ja-JP" sz="788" dirty="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５７</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latin typeface="ＭＳ Ｐゴシック"/>
              </a:rPr>
              <a:t>86</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：大阪府・大阪市</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latin typeface="ＭＳ Ｐゴシック"/>
              </a:rPr>
              <a:t>　　</a:t>
            </a:r>
            <a:r>
              <a:rPr lang="en-US" altLang="ja-JP" sz="788" baseline="30000" dirty="0" smtClean="0">
                <a:latin typeface="ＭＳ Ｐゴシック"/>
              </a:rPr>
              <a:t>87</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https://pixabay.com/</a:t>
            </a:r>
            <a:r>
              <a:rPr lang="ja-JP" altLang="en-US" sz="788" dirty="0">
                <a:latin typeface="ＭＳ Ｐゴシック"/>
              </a:rPr>
              <a:t>　　</a:t>
            </a:r>
            <a:r>
              <a:rPr lang="en-US" altLang="ja-JP" sz="788" dirty="0">
                <a:latin typeface="ＭＳ Ｐゴシック"/>
              </a:rPr>
              <a:t>※</a:t>
            </a:r>
          </a:p>
          <a:p>
            <a:pPr>
              <a:lnSpc>
                <a:spcPts val="900"/>
              </a:lnSpc>
            </a:pPr>
            <a:r>
              <a:rPr lang="ja-JP" altLang="en-US" sz="788" baseline="30000" dirty="0" smtClean="0">
                <a:solidFill>
                  <a:srgbClr val="FF0000"/>
                </a:solidFill>
                <a:latin typeface="ＭＳ Ｐゴシック"/>
              </a:rPr>
              <a:t>　　　</a:t>
            </a:r>
            <a:r>
              <a:rPr lang="en-US" altLang="ja-JP" sz="788" baseline="30000" dirty="0" smtClean="0">
                <a:latin typeface="ＭＳ Ｐゴシック"/>
              </a:rPr>
              <a:t>88</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：大阪観光局ホームページ</a:t>
            </a:r>
            <a:r>
              <a:rPr lang="ja-JP" altLang="en-US" sz="788" dirty="0">
                <a:latin typeface="ＭＳ Ｐゴシック"/>
              </a:rPr>
              <a:t>　　</a:t>
            </a:r>
            <a:r>
              <a:rPr lang="en-US" altLang="ja-JP" sz="788" dirty="0">
                <a:latin typeface="ＭＳ Ｐゴシック"/>
              </a:rPr>
              <a:t>※</a:t>
            </a:r>
          </a:p>
          <a:p>
            <a:pPr>
              <a:lnSpc>
                <a:spcPts val="900"/>
              </a:lnSpc>
            </a:pPr>
            <a:r>
              <a:rPr lang="ja-JP" altLang="en-US" sz="788" dirty="0">
                <a:solidFill>
                  <a:prstClr val="black"/>
                </a:solidFill>
                <a:latin typeface="ＭＳ Ｐゴシック"/>
              </a:rPr>
              <a:t>　　</a:t>
            </a:r>
            <a:endParaRPr lang="en-US" altLang="ja-JP"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
        <p:nvSpPr>
          <p:cNvPr id="6" name="スライド番号プレースホルダー 5"/>
          <p:cNvSpPr>
            <a:spLocks noGrp="1"/>
          </p:cNvSpPr>
          <p:nvPr>
            <p:ph type="sldNum" sz="quarter" idx="10"/>
          </p:nvPr>
        </p:nvSpPr>
        <p:spPr/>
        <p:txBody>
          <a:bodyPr/>
          <a:lstStyle/>
          <a:p>
            <a:fld id="{2F5FFCC2-724E-4DD4-AEC6-56C0720B265A}" type="slidenum">
              <a:rPr lang="ja-JP" altLang="en-US" smtClean="0">
                <a:solidFill>
                  <a:prstClr val="black"/>
                </a:solidFill>
              </a:rPr>
              <a:pPr/>
              <a:t>71</a:t>
            </a:fld>
            <a:endParaRPr lang="ja-JP" altLang="en-US" dirty="0">
              <a:solidFill>
                <a:prstClr val="black"/>
              </a:solidFill>
            </a:endParaRPr>
          </a:p>
        </p:txBody>
      </p:sp>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478146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pPr/>
              <a:t>72</a:t>
            </a:fld>
            <a:endParaRPr lang="ja-JP" altLang="en-US" dirty="0"/>
          </a:p>
        </p:txBody>
      </p:sp>
      <p:sp>
        <p:nvSpPr>
          <p:cNvPr id="4" name="テキスト ボックス 3"/>
          <p:cNvSpPr txBox="1"/>
          <p:nvPr/>
        </p:nvSpPr>
        <p:spPr>
          <a:xfrm>
            <a:off x="259351" y="1035088"/>
            <a:ext cx="6373097" cy="2054409"/>
          </a:xfrm>
          <a:prstGeom prst="rect">
            <a:avLst/>
          </a:prstGeom>
          <a:noFill/>
        </p:spPr>
        <p:txBody>
          <a:bodyPr wrap="square" rtlCol="0">
            <a:spAutoFit/>
          </a:bodyPr>
          <a:lstStyle/>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６０</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ja-JP" altLang="en-US" sz="788" dirty="0">
                <a:solidFill>
                  <a:srgbClr val="FF0000"/>
                </a:solidFill>
                <a:latin typeface="ＭＳ Ｐゴシック"/>
              </a:rPr>
              <a:t>　</a:t>
            </a:r>
            <a:r>
              <a:rPr lang="en-US" altLang="ja-JP" sz="788" baseline="30000" dirty="0" smtClean="0">
                <a:latin typeface="ＭＳ Ｐゴシック"/>
              </a:rPr>
              <a:t>89</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：夢洲まちづくり構想（案）～中間とりまとめ～　（平成</a:t>
            </a:r>
            <a:r>
              <a:rPr lang="en-US" altLang="ja-JP" sz="788" dirty="0" smtClean="0">
                <a:latin typeface="ＭＳ Ｐゴシック"/>
              </a:rPr>
              <a:t>27</a:t>
            </a:r>
            <a:r>
              <a:rPr lang="ja-JP" altLang="en-US" sz="788" dirty="0" smtClean="0">
                <a:latin typeface="ＭＳ Ｐゴシック"/>
              </a:rPr>
              <a:t>年</a:t>
            </a:r>
            <a:r>
              <a:rPr lang="en-US" altLang="ja-JP" sz="788" dirty="0" smtClean="0">
                <a:latin typeface="ＭＳ Ｐゴシック"/>
              </a:rPr>
              <a:t>2</a:t>
            </a:r>
            <a:r>
              <a:rPr lang="ja-JP" altLang="en-US" sz="788" dirty="0" smtClean="0">
                <a:latin typeface="ＭＳ Ｐゴシック"/>
              </a:rPr>
              <a:t>月</a:t>
            </a:r>
            <a:r>
              <a:rPr lang="en-US" altLang="ja-JP" sz="788" dirty="0" smtClean="0">
                <a:latin typeface="ＭＳ Ｐゴシック"/>
              </a:rPr>
              <a:t>/</a:t>
            </a:r>
            <a:r>
              <a:rPr lang="ja-JP" altLang="en-US" sz="788" dirty="0" smtClean="0">
                <a:latin typeface="ＭＳ Ｐゴシック"/>
              </a:rPr>
              <a:t>夢洲まちづくり構想検討会）</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90</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ja-JP" altLang="en-US" sz="788" dirty="0">
                <a:latin typeface="ＭＳ Ｐゴシック"/>
              </a:rPr>
              <a:t>夢洲まちづくり構想（案）～中間とりまとめ～　（平成</a:t>
            </a:r>
            <a:r>
              <a:rPr lang="en-US" altLang="ja-JP" sz="788" dirty="0">
                <a:latin typeface="ＭＳ Ｐゴシック"/>
              </a:rPr>
              <a:t>27</a:t>
            </a:r>
            <a:r>
              <a:rPr lang="ja-JP" altLang="en-US" sz="788" dirty="0">
                <a:latin typeface="ＭＳ Ｐゴシック"/>
              </a:rPr>
              <a:t>年</a:t>
            </a:r>
            <a:r>
              <a:rPr lang="en-US" altLang="ja-JP" sz="788" dirty="0">
                <a:latin typeface="ＭＳ Ｐゴシック"/>
              </a:rPr>
              <a:t>2</a:t>
            </a:r>
            <a:r>
              <a:rPr lang="ja-JP" altLang="en-US" sz="788" dirty="0">
                <a:latin typeface="ＭＳ Ｐゴシック"/>
              </a:rPr>
              <a:t>月</a:t>
            </a:r>
            <a:r>
              <a:rPr lang="en-US" altLang="ja-JP" sz="788" dirty="0">
                <a:latin typeface="ＭＳ Ｐゴシック"/>
              </a:rPr>
              <a:t>/</a:t>
            </a:r>
            <a:r>
              <a:rPr lang="ja-JP" altLang="en-US" sz="788" dirty="0">
                <a:latin typeface="ＭＳ Ｐゴシック"/>
              </a:rPr>
              <a:t>夢洲まちづくり構想検討会）</a:t>
            </a:r>
            <a:endParaRPr lang="en-US" altLang="ja-JP" sz="788" dirty="0">
              <a:latin typeface="ＭＳ Ｐゴシック"/>
            </a:endParaRPr>
          </a:p>
          <a:p>
            <a:pPr>
              <a:lnSpc>
                <a:spcPts val="900"/>
              </a:lnSpc>
            </a:pPr>
            <a:r>
              <a:rPr lang="ja-JP" altLang="en-US" sz="788" baseline="30000" dirty="0">
                <a:latin typeface="ＭＳ Ｐゴシック"/>
              </a:rPr>
              <a:t>　　　</a:t>
            </a:r>
            <a:r>
              <a:rPr lang="en-US" altLang="ja-JP" sz="788" baseline="30000" dirty="0" smtClean="0">
                <a:latin typeface="ＭＳ Ｐゴシック"/>
              </a:rPr>
              <a:t>91</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：夢洲まちづくり構想（案） </a:t>
            </a:r>
            <a:endParaRPr lang="en-US" altLang="ja-JP" sz="788" dirty="0" smtClean="0">
              <a:latin typeface="ＭＳ Ｐゴシック"/>
            </a:endParaRPr>
          </a:p>
          <a:p>
            <a:pPr>
              <a:lnSpc>
                <a:spcPts val="900"/>
              </a:lnSpc>
            </a:pPr>
            <a:r>
              <a:rPr lang="ja-JP" altLang="en-US" sz="788" baseline="30000" dirty="0" smtClean="0">
                <a:latin typeface="ＭＳ Ｐゴシック"/>
              </a:rPr>
              <a:t>　　　</a:t>
            </a:r>
            <a:r>
              <a:rPr lang="en-US" altLang="ja-JP" sz="788" baseline="30000" dirty="0" smtClean="0">
                <a:latin typeface="ＭＳ Ｐゴシック"/>
              </a:rPr>
              <a:t>92</a:t>
            </a:r>
            <a:r>
              <a:rPr lang="ja-JP" altLang="en-US" sz="788" dirty="0" smtClean="0">
                <a:latin typeface="ＭＳ Ｐゴシック"/>
              </a:rPr>
              <a:t> 出典：</a:t>
            </a:r>
            <a:r>
              <a:rPr lang="ja-JP" altLang="en-US" sz="788" dirty="0">
                <a:latin typeface="ＭＳ Ｐゴシック"/>
              </a:rPr>
              <a:t>夢洲まちづくり構想（案）</a:t>
            </a:r>
            <a:r>
              <a:rPr lang="en-US" altLang="ja-JP" sz="788" dirty="0" smtClean="0">
                <a:latin typeface="ＭＳ Ｐゴシック"/>
              </a:rPr>
              <a:t> </a:t>
            </a:r>
          </a:p>
          <a:p>
            <a:pPr>
              <a:lnSpc>
                <a:spcPts val="900"/>
              </a:lnSpc>
            </a:pPr>
            <a:r>
              <a:rPr lang="ja-JP" altLang="en-US" sz="788" dirty="0" smtClean="0">
                <a:solidFill>
                  <a:prstClr val="black"/>
                </a:solidFill>
                <a:latin typeface="ＭＳ Ｐゴシック"/>
              </a:rPr>
              <a:t>　</a:t>
            </a:r>
            <a:endParaRPr lang="en-US" altLang="ja-JP" sz="788" dirty="0" smtClean="0">
              <a:solidFill>
                <a:prstClr val="black"/>
              </a:solidFill>
              <a:latin typeface="ＭＳ Ｐゴシック"/>
            </a:endParaRPr>
          </a:p>
          <a:p>
            <a:pPr>
              <a:lnSpc>
                <a:spcPts val="900"/>
              </a:lnSpc>
            </a:pPr>
            <a:r>
              <a:rPr lang="en-US" altLang="ja-JP" sz="788" dirty="0" smtClean="0">
                <a:latin typeface="ＭＳ Ｐゴシック"/>
              </a:rPr>
              <a:t>P.</a:t>
            </a:r>
            <a:r>
              <a:rPr lang="ja-JP" altLang="en-US" sz="788" dirty="0" smtClean="0">
                <a:latin typeface="ＭＳ Ｐゴシック"/>
              </a:rPr>
              <a:t>６１</a:t>
            </a:r>
            <a:endParaRPr lang="en-US" altLang="ja-JP" sz="788" dirty="0" smtClean="0">
              <a:latin typeface="ＭＳ Ｐゴシック"/>
            </a:endParaRPr>
          </a:p>
          <a:p>
            <a:pPr>
              <a:lnSpc>
                <a:spcPts val="900"/>
              </a:lnSpc>
            </a:pPr>
            <a:r>
              <a:rPr lang="ja-JP" altLang="en-US" sz="788" dirty="0">
                <a:latin typeface="ＭＳ Ｐゴシック"/>
              </a:rPr>
              <a:t>　　</a:t>
            </a:r>
            <a:r>
              <a:rPr lang="en-US" altLang="ja-JP" sz="788" baseline="30000" dirty="0" smtClean="0">
                <a:latin typeface="ＭＳ Ｐゴシック"/>
              </a:rPr>
              <a:t>93</a:t>
            </a:r>
            <a:r>
              <a:rPr lang="ja-JP" altLang="en-US" sz="788" dirty="0" smtClean="0">
                <a:latin typeface="ＭＳ Ｐゴシック"/>
              </a:rPr>
              <a:t> </a:t>
            </a:r>
            <a:r>
              <a:rPr lang="ja-JP" altLang="en-US" sz="788" dirty="0">
                <a:latin typeface="ＭＳ Ｐゴシック"/>
              </a:rPr>
              <a:t>出典</a:t>
            </a:r>
            <a:r>
              <a:rPr lang="ja-JP" altLang="en-US" sz="788" dirty="0" smtClean="0">
                <a:latin typeface="ＭＳ Ｐゴシック"/>
              </a:rPr>
              <a:t>：</a:t>
            </a:r>
            <a:r>
              <a:rPr lang="en-US" altLang="ja-JP" sz="788" dirty="0">
                <a:latin typeface="ＭＳ Ｐゴシック"/>
              </a:rPr>
              <a:t>https://www.photo-ac.com/</a:t>
            </a:r>
            <a:r>
              <a:rPr lang="ja-JP" altLang="en-US" sz="788" dirty="0">
                <a:latin typeface="ＭＳ Ｐゴシック"/>
              </a:rPr>
              <a:t>　　</a:t>
            </a:r>
            <a:r>
              <a:rPr lang="en-US" altLang="ja-JP" sz="788" dirty="0" smtClean="0">
                <a:latin typeface="ＭＳ Ｐゴシック"/>
              </a:rPr>
              <a:t>※</a:t>
            </a:r>
            <a:endParaRPr lang="en-US" altLang="ja-JP" sz="788" dirty="0">
              <a:latin typeface="ＭＳ Ｐゴシック"/>
            </a:endParaRPr>
          </a:p>
          <a:p>
            <a:pPr>
              <a:lnSpc>
                <a:spcPts val="900"/>
              </a:lnSpc>
            </a:pPr>
            <a:r>
              <a:rPr lang="ja-JP" altLang="en-US" sz="788" dirty="0">
                <a:solidFill>
                  <a:srgbClr val="FF0000"/>
                </a:solidFill>
                <a:latin typeface="ＭＳ Ｐゴシック"/>
              </a:rPr>
              <a:t>　　</a:t>
            </a:r>
            <a:endParaRPr lang="en-US" altLang="ja-JP" sz="788" dirty="0" smtClean="0">
              <a:solidFill>
                <a:srgbClr val="FF0000"/>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788" dirty="0" smtClean="0">
                <a:solidFill>
                  <a:prstClr val="black"/>
                </a:solidFill>
                <a:latin typeface="ＭＳ Ｐゴシック"/>
              </a:rPr>
              <a:t>P.</a:t>
            </a:r>
            <a:r>
              <a:rPr lang="ja-JP" altLang="en-US" sz="788" dirty="0" smtClean="0">
                <a:solidFill>
                  <a:prstClr val="black"/>
                </a:solidFill>
                <a:latin typeface="ＭＳ Ｐゴシック"/>
              </a:rPr>
              <a:t>６６</a:t>
            </a:r>
            <a:endParaRPr lang="en-US" altLang="ja-JP" sz="788" dirty="0" smtClean="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94</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en-US" altLang="ja-JP" sz="790" dirty="0" smtClean="0">
              <a:solidFill>
                <a:prstClr val="black"/>
              </a:solidFill>
              <a:latin typeface="ＭＳ Ｐゴシック"/>
            </a:endParaRPr>
          </a:p>
          <a:p>
            <a:pPr>
              <a:lnSpc>
                <a:spcPts val="900"/>
              </a:lnSpc>
            </a:pPr>
            <a:r>
              <a:rPr lang="ja-JP" altLang="en-US" sz="788" dirty="0" smtClean="0">
                <a:solidFill>
                  <a:prstClr val="black"/>
                </a:solidFill>
                <a:latin typeface="ＭＳ Ｐゴシック"/>
              </a:rPr>
              <a:t>　　</a:t>
            </a:r>
            <a:r>
              <a:rPr lang="en-US" altLang="ja-JP" sz="800" baseline="30000" dirty="0" smtClean="0">
                <a:solidFill>
                  <a:prstClr val="black"/>
                </a:solidFill>
                <a:latin typeface="ＭＳ Ｐゴシック"/>
              </a:rPr>
              <a:t>95</a:t>
            </a:r>
            <a:r>
              <a:rPr lang="en-US" altLang="ja-JP" sz="788" dirty="0" smtClean="0">
                <a:solidFill>
                  <a:prstClr val="black"/>
                </a:solidFill>
                <a:latin typeface="ＭＳ Ｐゴシック"/>
              </a:rPr>
              <a:t> </a:t>
            </a:r>
            <a:r>
              <a:rPr lang="ja-JP" altLang="en-US" sz="788" dirty="0" smtClean="0">
                <a:solidFill>
                  <a:prstClr val="black"/>
                </a:solidFill>
                <a:latin typeface="ＭＳ Ｐゴシック"/>
              </a:rPr>
              <a:t>出典：</a:t>
            </a:r>
            <a:r>
              <a:rPr lang="ja-JP" altLang="en-US" sz="790" dirty="0" smtClean="0">
                <a:solidFill>
                  <a:prstClr val="black"/>
                </a:solidFill>
                <a:latin typeface="ＭＳ Ｐゴシック"/>
              </a:rPr>
              <a:t>大阪府・大阪市</a:t>
            </a:r>
            <a:endParaRPr lang="ja-JP" altLang="en-US" sz="790" dirty="0" smtClean="0">
              <a:solidFill>
                <a:srgbClr val="FF0000"/>
              </a:solidFill>
              <a:latin typeface="ＭＳ Ｐゴシック"/>
            </a:endParaRPr>
          </a:p>
          <a:p>
            <a:pPr>
              <a:lnSpc>
                <a:spcPts val="900"/>
              </a:lnSpc>
            </a:pPr>
            <a:r>
              <a:rPr lang="ja-JP" altLang="en-US" sz="788" dirty="0">
                <a:solidFill>
                  <a:prstClr val="black"/>
                </a:solidFill>
                <a:latin typeface="ＭＳ Ｐゴシック"/>
              </a:rPr>
              <a:t>　　</a:t>
            </a:r>
            <a:r>
              <a:rPr lang="en-US" altLang="ja-JP" sz="800" baseline="30000" dirty="0" smtClean="0">
                <a:solidFill>
                  <a:prstClr val="black"/>
                </a:solidFill>
                <a:latin typeface="ＭＳ Ｐゴシック"/>
              </a:rPr>
              <a:t>96</a:t>
            </a:r>
            <a:r>
              <a:rPr lang="en-US" altLang="ja-JP"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：大阪府・大阪市リーフレット「</a:t>
            </a:r>
            <a:r>
              <a:rPr lang="en-US" altLang="ja-JP" sz="788" dirty="0" smtClean="0">
                <a:solidFill>
                  <a:prstClr val="black"/>
                </a:solidFill>
                <a:latin typeface="ＭＳ Ｐゴシック"/>
              </a:rPr>
              <a:t>IR</a:t>
            </a:r>
            <a:r>
              <a:rPr lang="ja-JP" altLang="en-US" sz="788" dirty="0" err="1" smtClean="0">
                <a:solidFill>
                  <a:prstClr val="black"/>
                </a:solidFill>
                <a:latin typeface="ＭＳ Ｐゴシック"/>
              </a:rPr>
              <a:t>って</a:t>
            </a:r>
            <a:r>
              <a:rPr lang="ja-JP" altLang="en-US" sz="788" dirty="0" smtClean="0">
                <a:solidFill>
                  <a:prstClr val="black"/>
                </a:solidFill>
                <a:latin typeface="ＭＳ Ｐゴシック"/>
              </a:rPr>
              <a:t>何？」</a:t>
            </a:r>
            <a:endParaRPr lang="en-US" altLang="ja-JP" sz="788" dirty="0" smtClean="0">
              <a:solidFill>
                <a:prstClr val="black"/>
              </a:solidFill>
              <a:latin typeface="ＭＳ Ｐゴシック"/>
            </a:endParaRPr>
          </a:p>
          <a:p>
            <a:pPr>
              <a:lnSpc>
                <a:spcPts val="900"/>
              </a:lnSpc>
            </a:pPr>
            <a:endParaRPr lang="en-US" altLang="ja-JP" sz="788" dirty="0" smtClean="0">
              <a:solidFill>
                <a:prstClr val="black"/>
              </a:solidFill>
              <a:latin typeface="ＭＳ Ｐゴシック"/>
            </a:endParaRPr>
          </a:p>
          <a:p>
            <a:pPr>
              <a:lnSpc>
                <a:spcPts val="900"/>
              </a:lnSpc>
            </a:pPr>
            <a:r>
              <a:rPr lang="en-US" altLang="ja-JP" sz="788" dirty="0">
                <a:solidFill>
                  <a:prstClr val="black"/>
                </a:solidFill>
                <a:latin typeface="ＭＳ Ｐゴシック"/>
              </a:rPr>
              <a:t> </a:t>
            </a:r>
            <a:r>
              <a:rPr lang="en-US" altLang="ja-JP" sz="788" dirty="0" smtClean="0">
                <a:solidFill>
                  <a:prstClr val="black"/>
                </a:solidFill>
                <a:latin typeface="ＭＳ Ｐゴシック"/>
              </a:rPr>
              <a:t>P.</a:t>
            </a:r>
            <a:r>
              <a:rPr lang="ja-JP" altLang="en-US" sz="788" smtClean="0">
                <a:solidFill>
                  <a:prstClr val="black"/>
                </a:solidFill>
                <a:latin typeface="ＭＳ Ｐゴシック"/>
              </a:rPr>
              <a:t>６９</a:t>
            </a:r>
            <a:endParaRPr lang="en-US" altLang="ja-JP" sz="788" dirty="0">
              <a:solidFill>
                <a:prstClr val="black"/>
              </a:solidFill>
              <a:latin typeface="ＭＳ Ｐゴシック"/>
            </a:endParaRPr>
          </a:p>
          <a:p>
            <a:pPr>
              <a:lnSpc>
                <a:spcPts val="900"/>
              </a:lnSpc>
            </a:pPr>
            <a:r>
              <a:rPr lang="ja-JP" altLang="en-US" sz="788" dirty="0">
                <a:solidFill>
                  <a:prstClr val="black"/>
                </a:solidFill>
                <a:latin typeface="ＭＳ Ｐゴシック"/>
              </a:rPr>
              <a:t>　　</a:t>
            </a:r>
            <a:r>
              <a:rPr lang="en-US" altLang="ja-JP" sz="788" baseline="30000" dirty="0" smtClean="0">
                <a:solidFill>
                  <a:prstClr val="black"/>
                </a:solidFill>
                <a:latin typeface="ＭＳ Ｐゴシック"/>
              </a:rPr>
              <a:t>97</a:t>
            </a:r>
            <a:r>
              <a:rPr lang="ja-JP" altLang="en-US" sz="788" dirty="0" smtClean="0">
                <a:solidFill>
                  <a:prstClr val="black"/>
                </a:solidFill>
                <a:latin typeface="ＭＳ Ｐゴシック"/>
              </a:rPr>
              <a:t> </a:t>
            </a:r>
            <a:r>
              <a:rPr lang="ja-JP" altLang="en-US" sz="788" dirty="0">
                <a:solidFill>
                  <a:prstClr val="black"/>
                </a:solidFill>
                <a:latin typeface="ＭＳ Ｐゴシック"/>
              </a:rPr>
              <a:t>出典</a:t>
            </a:r>
            <a:r>
              <a:rPr lang="ja-JP" altLang="en-US" sz="788" dirty="0" smtClean="0">
                <a:solidFill>
                  <a:prstClr val="black"/>
                </a:solidFill>
                <a:latin typeface="ＭＳ Ｐゴシック"/>
              </a:rPr>
              <a:t>：大阪府・大阪市</a:t>
            </a:r>
            <a:endParaRPr lang="ja-JP" altLang="en-US" sz="788" dirty="0">
              <a:solidFill>
                <a:prstClr val="black"/>
              </a:solidFill>
              <a:latin typeface="ＭＳ Ｐゴシック"/>
            </a:endParaRPr>
          </a:p>
          <a:p>
            <a:pPr>
              <a:lnSpc>
                <a:spcPts val="900"/>
              </a:lnSpc>
            </a:pPr>
            <a:endParaRPr lang="en-US" altLang="ja-JP" sz="788" dirty="0">
              <a:solidFill>
                <a:prstClr val="black"/>
              </a:solidFill>
              <a:latin typeface="ＭＳ Ｐゴシック"/>
            </a:endParaRPr>
          </a:p>
        </p:txBody>
      </p:sp>
    </p:spTree>
    <p:extLst>
      <p:ext uri="{BB962C8B-B14F-4D97-AF65-F5344CB8AC3E}">
        <p14:creationId xmlns:p14="http://schemas.microsoft.com/office/powerpoint/2010/main" val="3452907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71885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7</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47" name="正方形/長方形 46"/>
          <p:cNvSpPr/>
          <p:nvPr/>
        </p:nvSpPr>
        <p:spPr bwMode="gray">
          <a:xfrm>
            <a:off x="442272" y="1596631"/>
            <a:ext cx="5958528" cy="7925321"/>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11" name="Rectangle 88"/>
          <p:cNvSpPr txBox="1">
            <a:spLocks noChangeArrowheads="1"/>
          </p:cNvSpPr>
          <p:nvPr/>
        </p:nvSpPr>
        <p:spPr bwMode="gray">
          <a:xfrm>
            <a:off x="376757" y="1612376"/>
            <a:ext cx="3276118" cy="5084084"/>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182563" lvl="1" indent="-182563" algn="just"/>
            <a:r>
              <a:rPr lang="ja-JP" altLang="en-US" sz="1100" b="1" dirty="0">
                <a:solidFill>
                  <a:prstClr val="black"/>
                </a:solidFill>
              </a:rPr>
              <a:t>エンターテイメントや魅力発信機能の充実</a:t>
            </a:r>
            <a:endParaRPr altLang="ja-JP" sz="1100" b="1" dirty="0">
              <a:solidFill>
                <a:prstClr val="black"/>
              </a:solidFill>
            </a:endParaRPr>
          </a:p>
          <a:p>
            <a:pPr marL="269875" lvl="2" indent="-182563" algn="just">
              <a:spcBef>
                <a:spcPts val="600"/>
              </a:spcBef>
            </a:pPr>
            <a:r>
              <a:rPr lang="ja-JP" altLang="en-US" sz="1100" b="1" dirty="0" smtClean="0"/>
              <a:t>余暇市場及び訪日外国人の旅行消費額</a:t>
            </a:r>
            <a:endParaRPr lang="en-US" altLang="ja-JP" sz="1100" b="1" dirty="0" smtClean="0"/>
          </a:p>
          <a:p>
            <a:pPr marL="357188" lvl="2" indent="-182563" algn="just">
              <a:spcBef>
                <a:spcPts val="600"/>
              </a:spcBef>
              <a:buFont typeface="Arial" panose="020B0604020202020204" pitchFamily="34" charset="0"/>
              <a:buChar char="•"/>
            </a:pPr>
            <a:r>
              <a:rPr lang="ja-JP" altLang="en-US" sz="1000" dirty="0" smtClean="0"/>
              <a:t>国内実質ＧＤＰは緩やかな増加傾向にあるが、　　余暇市場は近年、緩やかに減少しており、日本の　　　　レジャー・娯楽への消費額は伸び悩んでいる。</a:t>
            </a:r>
            <a:endParaRPr lang="en-US" altLang="ja-JP" sz="1000" dirty="0"/>
          </a:p>
          <a:p>
            <a:pPr marL="357188" lvl="2" indent="-182563" algn="just">
              <a:spcBef>
                <a:spcPts val="600"/>
              </a:spcBef>
              <a:buFont typeface="Arial" panose="020B0604020202020204" pitchFamily="34" charset="0"/>
              <a:buChar char="•"/>
            </a:pPr>
            <a:r>
              <a:rPr lang="ja-JP" altLang="en-US" sz="1000" dirty="0"/>
              <a:t>また、</a:t>
            </a:r>
            <a:r>
              <a:rPr lang="ja-JP" altLang="ja-JP" sz="1000" dirty="0"/>
              <a:t>訪日外国人の</a:t>
            </a:r>
            <a:r>
              <a:rPr lang="en-US" altLang="ja-JP" sz="1000" dirty="0" smtClean="0"/>
              <a:t>2017</a:t>
            </a:r>
            <a:r>
              <a:rPr lang="ja-JP" altLang="ja-JP" sz="1000" dirty="0" smtClean="0"/>
              <a:t>年</a:t>
            </a:r>
            <a:r>
              <a:rPr lang="ja-JP" altLang="ja-JP" sz="1000" dirty="0"/>
              <a:t>の旅行</a:t>
            </a:r>
            <a:r>
              <a:rPr lang="ja-JP" altLang="ja-JP" sz="1000" dirty="0" smtClean="0"/>
              <a:t>支出</a:t>
            </a:r>
            <a:r>
              <a:rPr lang="ja-JP" altLang="en-US" sz="1000" dirty="0" smtClean="0"/>
              <a:t>４</a:t>
            </a:r>
            <a:r>
              <a:rPr lang="ja-JP" altLang="ja-JP" sz="1000" dirty="0" smtClean="0"/>
              <a:t>兆</a:t>
            </a:r>
            <a:r>
              <a:rPr lang="en-US" altLang="ja-JP" sz="1000" dirty="0" smtClean="0"/>
              <a:t>4,162</a:t>
            </a:r>
            <a:r>
              <a:rPr lang="ja-JP" altLang="ja-JP" sz="1000" dirty="0" smtClean="0"/>
              <a:t>億</a:t>
            </a:r>
            <a:r>
              <a:rPr lang="ja-JP" altLang="ja-JP" sz="1000" dirty="0"/>
              <a:t>円（観光庁統計）のうち、現地ツアーや芸術鑑賞、スポーツ観戦などの支出を示す娯楽サービス費は</a:t>
            </a:r>
            <a:r>
              <a:rPr lang="en-US" altLang="ja-JP" sz="1000" dirty="0" smtClean="0"/>
              <a:t>1,439</a:t>
            </a:r>
            <a:r>
              <a:rPr lang="ja-JP" altLang="ja-JP" sz="1000" dirty="0" smtClean="0"/>
              <a:t>億</a:t>
            </a:r>
            <a:r>
              <a:rPr lang="ja-JP" altLang="ja-JP" sz="1000" dirty="0"/>
              <a:t>円で支出全体の</a:t>
            </a:r>
            <a:r>
              <a:rPr lang="ja-JP" altLang="ja-JP" sz="1000" dirty="0" smtClean="0"/>
              <a:t>約</a:t>
            </a:r>
            <a:r>
              <a:rPr lang="ja-JP" altLang="en-US" sz="1000" dirty="0"/>
              <a:t>３</a:t>
            </a:r>
            <a:r>
              <a:rPr lang="ja-JP" altLang="ja-JP" sz="1000" dirty="0" smtClean="0"/>
              <a:t>％</a:t>
            </a:r>
            <a:r>
              <a:rPr lang="ja-JP" altLang="ja-JP" sz="1000" dirty="0"/>
              <a:t>にとどまっている</a:t>
            </a:r>
            <a:r>
              <a:rPr lang="ja-JP" altLang="ja-JP" sz="1000" dirty="0" smtClean="0"/>
              <a:t>。</a:t>
            </a:r>
            <a:endParaRPr lang="en-US" altLang="ja-JP" sz="1000" dirty="0" smtClean="0"/>
          </a:p>
          <a:p>
            <a:pPr marL="357188" lvl="2" indent="-182563">
              <a:spcBef>
                <a:spcPts val="600"/>
              </a:spcBef>
              <a:buFont typeface="Arial" panose="020B0604020202020204" pitchFamily="34" charset="0"/>
              <a:buChar char="•"/>
            </a:pPr>
            <a:r>
              <a:rPr lang="ja-JP" altLang="en-US" sz="1000" dirty="0" smtClean="0"/>
              <a:t>これらの消費額をより伸ばしていくためには、世界一流のエンターテイメント</a:t>
            </a:r>
            <a:r>
              <a:rPr lang="ja-JP" altLang="en-US" sz="1000" dirty="0"/>
              <a:t>や思い出になるアクティビティなどの充実に</a:t>
            </a:r>
            <a:r>
              <a:rPr lang="ja-JP" altLang="en-US" sz="1000" dirty="0" smtClean="0"/>
              <a:t>よる滞在型</a:t>
            </a:r>
            <a:r>
              <a:rPr lang="ja-JP" altLang="en-US" sz="1000" dirty="0"/>
              <a:t>観光を実現し</a:t>
            </a:r>
            <a:r>
              <a:rPr lang="ja-JP" altLang="en-US" sz="1000" dirty="0" smtClean="0"/>
              <a:t>、消費　単価</a:t>
            </a:r>
            <a:r>
              <a:rPr lang="ja-JP" altLang="en-US" sz="1000" dirty="0"/>
              <a:t>の増加に繋げることが求められている</a:t>
            </a:r>
            <a:r>
              <a:rPr lang="ja-JP" altLang="en-US" sz="1000" dirty="0" smtClean="0"/>
              <a:t>。併せて</a:t>
            </a:r>
            <a:r>
              <a:rPr lang="ja-JP" altLang="en-US" sz="1000" dirty="0"/>
              <a:t>、全国各地の様々な魅力や</a:t>
            </a:r>
            <a:r>
              <a:rPr lang="ja-JP" altLang="en-US" sz="1000" dirty="0" smtClean="0"/>
              <a:t>知られざる魅力</a:t>
            </a:r>
            <a:r>
              <a:rPr lang="ja-JP" altLang="en-US" sz="1000" dirty="0"/>
              <a:t>を発掘・紹介し、需要を掘り起こすような魅力発信機能</a:t>
            </a:r>
            <a:r>
              <a:rPr lang="ja-JP" altLang="en-US" sz="1000" dirty="0" smtClean="0"/>
              <a:t>の　充実</a:t>
            </a:r>
            <a:r>
              <a:rPr lang="ja-JP" altLang="en-US" sz="1000" dirty="0"/>
              <a:t>も必要である</a:t>
            </a:r>
            <a:r>
              <a:rPr lang="ja-JP" altLang="en-US" sz="1000" dirty="0" smtClean="0"/>
              <a:t>。</a:t>
            </a:r>
            <a:endParaRPr lang="en-US" altLang="ja-JP" sz="1000" dirty="0" smtClean="0"/>
          </a:p>
          <a:p>
            <a:pPr marL="269875" lvl="2" indent="-182563" algn="just">
              <a:spcBef>
                <a:spcPts val="600"/>
              </a:spcBef>
            </a:pPr>
            <a:r>
              <a:rPr lang="ja-JP" altLang="en-US" sz="1100" b="1" dirty="0" smtClean="0"/>
              <a:t>「楽しい国 日本」の実現に向けた取組み</a:t>
            </a:r>
            <a:endParaRPr lang="en-US" altLang="ja-JP" sz="1100" b="1" dirty="0"/>
          </a:p>
          <a:p>
            <a:pPr marL="357188" lvl="2" indent="-182563" algn="just">
              <a:spcBef>
                <a:spcPts val="600"/>
              </a:spcBef>
              <a:buFont typeface="Arial" panose="020B0604020202020204" pitchFamily="34" charset="0"/>
              <a:buChar char="•"/>
            </a:pPr>
            <a:r>
              <a:rPr lang="ja-JP" altLang="en-US" sz="1000" dirty="0"/>
              <a:t>観光庁は、</a:t>
            </a:r>
            <a:r>
              <a:rPr lang="en-US" altLang="ja-JP" sz="1000" dirty="0" smtClean="0"/>
              <a:t>2017</a:t>
            </a:r>
            <a:r>
              <a:rPr lang="ja-JP" altLang="en-US" sz="1000" dirty="0" smtClean="0"/>
              <a:t>年</a:t>
            </a:r>
            <a:r>
              <a:rPr lang="ja-JP" altLang="en-US" sz="1000" dirty="0"/>
              <a:t>の訪日</a:t>
            </a:r>
            <a:r>
              <a:rPr lang="ja-JP" altLang="en-US" sz="1000" dirty="0" smtClean="0"/>
              <a:t>外国人１人</a:t>
            </a:r>
            <a:r>
              <a:rPr lang="ja-JP" altLang="en-US" sz="1000" dirty="0"/>
              <a:t>あ</a:t>
            </a:r>
            <a:r>
              <a:rPr lang="ja-JP" altLang="en-US" sz="1000" dirty="0" smtClean="0"/>
              <a:t>たり</a:t>
            </a:r>
            <a:r>
              <a:rPr lang="ja-JP" altLang="en-US" sz="1000" dirty="0"/>
              <a:t>消費額</a:t>
            </a:r>
            <a:r>
              <a:rPr lang="en-US" altLang="ja-JP" sz="1000" dirty="0" smtClean="0"/>
              <a:t>15.4</a:t>
            </a:r>
            <a:r>
              <a:rPr lang="ja-JP" altLang="en-US" sz="1000" dirty="0" smtClean="0"/>
              <a:t>万</a:t>
            </a:r>
            <a:r>
              <a:rPr lang="ja-JP" altLang="en-US" sz="1000" dirty="0"/>
              <a:t>円を</a:t>
            </a:r>
            <a:r>
              <a:rPr lang="en-US" altLang="ja-JP" sz="1000" dirty="0"/>
              <a:t>2020</a:t>
            </a:r>
            <a:r>
              <a:rPr lang="ja-JP" altLang="en-US" sz="1000" dirty="0"/>
              <a:t>年には</a:t>
            </a:r>
            <a:r>
              <a:rPr lang="en-US" altLang="ja-JP" sz="1000" dirty="0"/>
              <a:t>20</a:t>
            </a:r>
            <a:r>
              <a:rPr lang="ja-JP" altLang="en-US" sz="1000" dirty="0"/>
              <a:t>万円（</a:t>
            </a:r>
            <a:r>
              <a:rPr lang="en-US" altLang="ja-JP" sz="1000" dirty="0"/>
              <a:t>8</a:t>
            </a:r>
            <a:r>
              <a:rPr lang="ja-JP" altLang="en-US" sz="1000" dirty="0"/>
              <a:t>兆円</a:t>
            </a:r>
            <a:r>
              <a:rPr lang="en-US" altLang="ja-JP" sz="1000" dirty="0"/>
              <a:t>÷4,000</a:t>
            </a:r>
            <a:r>
              <a:rPr lang="ja-JP" altLang="en-US" sz="1000" dirty="0"/>
              <a:t>万人）、</a:t>
            </a:r>
            <a:r>
              <a:rPr lang="en-US" altLang="ja-JP" sz="1000" dirty="0"/>
              <a:t>2030</a:t>
            </a:r>
            <a:r>
              <a:rPr lang="ja-JP" altLang="en-US" sz="1000" dirty="0"/>
              <a:t>年には</a:t>
            </a:r>
            <a:r>
              <a:rPr lang="en-US" altLang="ja-JP" sz="1000" dirty="0"/>
              <a:t>25</a:t>
            </a:r>
            <a:r>
              <a:rPr lang="ja-JP" altLang="en-US" sz="1000" dirty="0"/>
              <a:t>万円（</a:t>
            </a:r>
            <a:r>
              <a:rPr lang="en-US" altLang="ja-JP" sz="1000" dirty="0"/>
              <a:t>15</a:t>
            </a:r>
            <a:r>
              <a:rPr lang="ja-JP" altLang="en-US" sz="1000" dirty="0"/>
              <a:t>兆円</a:t>
            </a:r>
            <a:r>
              <a:rPr lang="en-US" altLang="ja-JP" sz="1000" dirty="0"/>
              <a:t>÷6,000</a:t>
            </a:r>
            <a:r>
              <a:rPr lang="ja-JP" altLang="en-US" sz="1000" dirty="0"/>
              <a:t>万人）を目標と</a:t>
            </a:r>
            <a:r>
              <a:rPr lang="ja-JP" altLang="en-US" sz="1000" dirty="0" smtClean="0"/>
              <a:t>している。</a:t>
            </a:r>
            <a:endParaRPr lang="en-US" altLang="ja-JP" sz="1000" dirty="0" smtClean="0"/>
          </a:p>
          <a:p>
            <a:pPr marL="357188" lvl="2" indent="-182563" algn="just">
              <a:spcBef>
                <a:spcPts val="600"/>
              </a:spcBef>
              <a:buFont typeface="Arial" panose="020B0604020202020204" pitchFamily="34" charset="0"/>
              <a:buChar char="•"/>
            </a:pPr>
            <a:r>
              <a:rPr lang="ja-JP" altLang="en-US" sz="1000" dirty="0" smtClean="0"/>
              <a:t>観光庁では、その目標の達成に向けて、体験型　観光についての消費を促していくことが必要であると考え、有識者会議を設置し、同会議において体験型コンテンツの定番化や新たな体験型コンテンツの掘り起こしなどの施策について提言をとりまとめた　ところである。</a:t>
            </a:r>
            <a:endParaRPr lang="en-US" altLang="ja-JP" sz="1000" b="1" dirty="0"/>
          </a:p>
        </p:txBody>
      </p:sp>
      <p:sp>
        <p:nvSpPr>
          <p:cNvPr id="22" name="正方形/長方形 21"/>
          <p:cNvSpPr/>
          <p:nvPr/>
        </p:nvSpPr>
        <p:spPr>
          <a:xfrm>
            <a:off x="3989706" y="1636239"/>
            <a:ext cx="142058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a:t>
            </a:r>
            <a:r>
              <a:rPr lang="en-US" altLang="ja-JP" sz="750" b="1" u="sng" dirty="0" smtClean="0">
                <a:solidFill>
                  <a:prstClr val="black"/>
                </a:solidFill>
                <a:latin typeface="ＭＳ Ｐゴシック"/>
              </a:rPr>
              <a:t>GDP</a:t>
            </a:r>
            <a:r>
              <a:rPr lang="ja-JP" altLang="en-US" sz="750" b="1" u="sng" dirty="0" smtClean="0">
                <a:solidFill>
                  <a:prstClr val="black"/>
                </a:solidFill>
                <a:latin typeface="ＭＳ Ｐゴシック"/>
              </a:rPr>
              <a:t>と余興市場の推移</a:t>
            </a:r>
            <a:r>
              <a:rPr lang="en-US" altLang="ja-JP" sz="750" b="1" u="sng" baseline="30000" dirty="0" smtClean="0">
                <a:solidFill>
                  <a:prstClr val="black"/>
                </a:solidFill>
                <a:latin typeface="ＭＳ Ｐゴシック"/>
              </a:rPr>
              <a:t>1</a:t>
            </a:r>
            <a:r>
              <a:rPr lang="ja-JP" altLang="en-US" sz="750" b="1" u="sng" baseline="30000" dirty="0" smtClean="0">
                <a:solidFill>
                  <a:prstClr val="black"/>
                </a:solidFill>
                <a:latin typeface="ＭＳ Ｐゴシック"/>
              </a:rPr>
              <a:t>８</a:t>
            </a:r>
            <a:endParaRPr lang="ja-JP" altLang="en-US" sz="800" b="1" u="sng" baseline="30000" dirty="0">
              <a:solidFill>
                <a:prstClr val="black"/>
              </a:solidFill>
            </a:endParaRPr>
          </a:p>
        </p:txBody>
      </p:sp>
      <p:sp>
        <p:nvSpPr>
          <p:cNvPr id="17" name="正方形/長方形 16"/>
          <p:cNvSpPr/>
          <p:nvPr/>
        </p:nvSpPr>
        <p:spPr>
          <a:xfrm>
            <a:off x="4060442" y="3962457"/>
            <a:ext cx="1805302" cy="215444"/>
          </a:xfrm>
          <a:prstGeom prst="rect">
            <a:avLst/>
          </a:prstGeom>
          <a:noFill/>
          <a:ln>
            <a:noFill/>
          </a:ln>
        </p:spPr>
        <p:txBody>
          <a:bodyPr wrap="none">
            <a:spAutoFit/>
          </a:bodyPr>
          <a:lstStyle/>
          <a:p>
            <a:r>
              <a:rPr lang="ja-JP" altLang="en-US" sz="800" b="1" u="sng" dirty="0" smtClean="0">
                <a:solidFill>
                  <a:prstClr val="black"/>
                </a:solidFill>
              </a:rPr>
              <a:t>費目</a:t>
            </a:r>
            <a:r>
              <a:rPr lang="ja-JP" altLang="en-US" sz="800" b="1" u="sng" dirty="0">
                <a:solidFill>
                  <a:prstClr val="black"/>
                </a:solidFill>
              </a:rPr>
              <a:t>別　訪日外国人の旅行消費</a:t>
            </a:r>
            <a:r>
              <a:rPr lang="ja-JP" altLang="en-US" sz="800" b="1" u="sng" dirty="0" smtClean="0">
                <a:solidFill>
                  <a:prstClr val="black"/>
                </a:solidFill>
              </a:rPr>
              <a:t>額</a:t>
            </a:r>
            <a:r>
              <a:rPr lang="en-US" altLang="ja-JP" sz="750" b="1" u="sng" baseline="30000" dirty="0" smtClean="0">
                <a:solidFill>
                  <a:prstClr val="black"/>
                </a:solidFill>
              </a:rPr>
              <a:t>19</a:t>
            </a:r>
            <a:endParaRPr lang="ja-JP" altLang="en-US" sz="750" b="1" u="sng" baseline="30000" dirty="0">
              <a:solidFill>
                <a:prstClr val="black"/>
              </a:solidFill>
            </a:endParaRPr>
          </a:p>
        </p:txBody>
      </p:sp>
      <p:sp>
        <p:nvSpPr>
          <p:cNvPr id="20" name="テキスト ボックス 19"/>
          <p:cNvSpPr txBox="1"/>
          <p:nvPr/>
        </p:nvSpPr>
        <p:spPr>
          <a:xfrm>
            <a:off x="5928201" y="3457854"/>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sp>
        <p:nvSpPr>
          <p:cNvPr id="25" name="正方形/長方形 24"/>
          <p:cNvSpPr/>
          <p:nvPr/>
        </p:nvSpPr>
        <p:spPr bwMode="gray">
          <a:xfrm>
            <a:off x="2016359" y="7392415"/>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（１）地域固有の自然の</a:t>
            </a:r>
            <a:r>
              <a:rPr lang="ja-JP" altLang="en-US" sz="900" dirty="0">
                <a:solidFill>
                  <a:prstClr val="black"/>
                </a:solidFill>
              </a:rPr>
              <a:t>更</a:t>
            </a:r>
            <a:r>
              <a:rPr lang="ja-JP" altLang="en-US" sz="900" dirty="0" smtClean="0">
                <a:solidFill>
                  <a:prstClr val="black"/>
                </a:solidFill>
              </a:rPr>
              <a:t>なる観光活用</a:t>
            </a:r>
            <a:endParaRPr lang="en-US" altLang="ja-JP" sz="900" dirty="0" smtClean="0">
              <a:solidFill>
                <a:prstClr val="black"/>
              </a:solidFill>
            </a:endParaRPr>
          </a:p>
          <a:p>
            <a:r>
              <a:rPr lang="ja-JP" altLang="en-US" sz="900" dirty="0" smtClean="0">
                <a:solidFill>
                  <a:prstClr val="black"/>
                </a:solidFill>
              </a:rPr>
              <a:t>（２）我が国の生活・文化に触れる体験機会の提供</a:t>
            </a:r>
            <a:endParaRPr lang="en-US" altLang="ja-JP" sz="900" dirty="0" smtClean="0">
              <a:solidFill>
                <a:prstClr val="black"/>
              </a:solidFill>
            </a:endParaRPr>
          </a:p>
          <a:p>
            <a:r>
              <a:rPr lang="ja-JP" altLang="en-US" sz="900" dirty="0" smtClean="0">
                <a:solidFill>
                  <a:prstClr val="black"/>
                </a:solidFill>
              </a:rPr>
              <a:t>（３）お祭りの訪日外国人への開放</a:t>
            </a:r>
            <a:endParaRPr lang="en-US" altLang="ja-JP" sz="900" dirty="0" smtClean="0">
              <a:solidFill>
                <a:prstClr val="black"/>
              </a:solidFill>
            </a:endParaRPr>
          </a:p>
          <a:p>
            <a:r>
              <a:rPr lang="ja-JP" altLang="en-US" sz="900" dirty="0" smtClean="0">
                <a:solidFill>
                  <a:prstClr val="black"/>
                </a:solidFill>
              </a:rPr>
              <a:t>（４）温泉の観光資源としての更なる活用</a:t>
            </a:r>
          </a:p>
        </p:txBody>
      </p:sp>
      <p:sp>
        <p:nvSpPr>
          <p:cNvPr id="32" name="正方形/長方形 31"/>
          <p:cNvSpPr/>
          <p:nvPr/>
        </p:nvSpPr>
        <p:spPr>
          <a:xfrm>
            <a:off x="4878361" y="6674968"/>
            <a:ext cx="1471878" cy="215444"/>
          </a:xfrm>
          <a:prstGeom prst="rect">
            <a:avLst/>
          </a:prstGeom>
          <a:noFill/>
          <a:ln>
            <a:noFill/>
          </a:ln>
        </p:spPr>
        <p:txBody>
          <a:bodyPr wrap="none">
            <a:spAutoFit/>
          </a:bodyPr>
          <a:lstStyle/>
          <a:p>
            <a:r>
              <a:rPr lang="ja-JP" altLang="en-US" sz="800" b="1" u="sng" dirty="0" smtClean="0">
                <a:solidFill>
                  <a:prstClr val="black"/>
                </a:solidFill>
                <a:latin typeface="ＭＳ Ｐゴシック"/>
              </a:rPr>
              <a:t>提言に盛り込まれた主な施策</a:t>
            </a:r>
            <a:endParaRPr lang="ja-JP" altLang="en-US" sz="800" b="1" u="sng" baseline="30000" dirty="0">
              <a:solidFill>
                <a:prstClr val="black"/>
              </a:solidFill>
            </a:endParaRPr>
          </a:p>
        </p:txBody>
      </p:sp>
      <p:pic>
        <p:nvPicPr>
          <p:cNvPr id="6" name="図 5"/>
          <p:cNvPicPr>
            <a:picLocks noChangeAspect="1"/>
          </p:cNvPicPr>
          <p:nvPr/>
        </p:nvPicPr>
        <p:blipFill>
          <a:blip r:embed="rId2"/>
          <a:stretch>
            <a:fillRect/>
          </a:stretch>
        </p:blipFill>
        <p:spPr>
          <a:xfrm>
            <a:off x="4113996" y="1936356"/>
            <a:ext cx="1925631" cy="1929712"/>
          </a:xfrm>
          <a:prstGeom prst="rect">
            <a:avLst/>
          </a:prstGeom>
        </p:spPr>
      </p:pic>
      <p:sp>
        <p:nvSpPr>
          <p:cNvPr id="23" name="テキスト ボックス 22"/>
          <p:cNvSpPr txBox="1"/>
          <p:nvPr/>
        </p:nvSpPr>
        <p:spPr>
          <a:xfrm>
            <a:off x="4105193" y="1794933"/>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a:t>
            </a:r>
            <a:r>
              <a:rPr lang="ja-JP" altLang="en-US" sz="700" dirty="0" smtClean="0"/>
              <a:t>兆</a:t>
            </a:r>
            <a:r>
              <a:rPr lang="ja-JP" altLang="en-US" sz="700" dirty="0"/>
              <a:t>円</a:t>
            </a:r>
            <a:r>
              <a:rPr kumimoji="1" lang="ja-JP" altLang="en-US" sz="700" dirty="0" smtClean="0"/>
              <a:t>）</a:t>
            </a:r>
          </a:p>
        </p:txBody>
      </p:sp>
      <p:pic>
        <p:nvPicPr>
          <p:cNvPr id="27" name="図 26"/>
          <p:cNvPicPr>
            <a:picLocks noChangeAspect="1"/>
          </p:cNvPicPr>
          <p:nvPr/>
        </p:nvPicPr>
        <p:blipFill>
          <a:blip r:embed="rId3"/>
          <a:stretch>
            <a:fillRect/>
          </a:stretch>
        </p:blipFill>
        <p:spPr>
          <a:xfrm>
            <a:off x="3582252" y="4272150"/>
            <a:ext cx="3292154" cy="1975292"/>
          </a:xfrm>
          <a:prstGeom prst="rect">
            <a:avLst/>
          </a:prstGeom>
        </p:spPr>
      </p:pic>
      <p:sp>
        <p:nvSpPr>
          <p:cNvPr id="21" name="Rectangle 88"/>
          <p:cNvSpPr txBox="1">
            <a:spLocks noChangeArrowheads="1"/>
          </p:cNvSpPr>
          <p:nvPr/>
        </p:nvSpPr>
        <p:spPr bwMode="gray">
          <a:xfrm>
            <a:off x="442271" y="6661832"/>
            <a:ext cx="5781511" cy="250710"/>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87312" lvl="2" indent="0" algn="just">
              <a:spcBef>
                <a:spcPts val="600"/>
              </a:spcBef>
              <a:buNone/>
            </a:pPr>
            <a:r>
              <a:rPr lang="en-US" altLang="ja-JP" sz="1100" b="1" dirty="0" smtClean="0">
                <a:latin typeface="+mn-ea"/>
              </a:rPr>
              <a:t>【</a:t>
            </a:r>
            <a:r>
              <a:rPr lang="ja-JP" altLang="en-US" sz="1100" b="1" dirty="0" smtClean="0">
                <a:latin typeface="+mn-ea"/>
              </a:rPr>
              <a:t>参考</a:t>
            </a:r>
            <a:r>
              <a:rPr lang="en-US" altLang="ja-JP" sz="1100" b="1" dirty="0" smtClean="0">
                <a:latin typeface="+mn-ea"/>
              </a:rPr>
              <a:t>】</a:t>
            </a:r>
            <a:r>
              <a:rPr lang="ja-JP" altLang="en-US" sz="1100" b="1" dirty="0" smtClean="0">
                <a:latin typeface="+mn-ea"/>
              </a:rPr>
              <a:t>　「楽しい国 日本」の実現に向けて（提言）　</a:t>
            </a:r>
            <a:r>
              <a:rPr lang="en-US" altLang="ja-JP" sz="1100" b="1" dirty="0" smtClean="0">
                <a:latin typeface="+mn-ea"/>
              </a:rPr>
              <a:t>2018</a:t>
            </a:r>
            <a:r>
              <a:rPr lang="ja-JP" altLang="en-US" sz="1100" b="1" dirty="0" smtClean="0">
                <a:latin typeface="+mn-ea"/>
              </a:rPr>
              <a:t>年３月の概要</a:t>
            </a:r>
            <a:endParaRPr lang="en-US" altLang="ja-JP" sz="1100" b="1" dirty="0">
              <a:latin typeface="+mn-ea"/>
            </a:endParaRPr>
          </a:p>
        </p:txBody>
      </p:sp>
      <p:sp>
        <p:nvSpPr>
          <p:cNvPr id="5" name="角丸四角形 4"/>
          <p:cNvSpPr/>
          <p:nvPr/>
        </p:nvSpPr>
        <p:spPr bwMode="gray">
          <a:xfrm>
            <a:off x="1838324" y="6990123"/>
            <a:ext cx="3400425"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１．地域の観光資源を活用した体験型コンテンツの定番化</a:t>
            </a:r>
          </a:p>
        </p:txBody>
      </p:sp>
      <p:sp>
        <p:nvSpPr>
          <p:cNvPr id="28" name="正方形/長方形 27"/>
          <p:cNvSpPr/>
          <p:nvPr/>
        </p:nvSpPr>
        <p:spPr bwMode="gray">
          <a:xfrm>
            <a:off x="905066" y="8622097"/>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（１）ナイトタイムの有効活用</a:t>
            </a:r>
            <a:endParaRPr lang="en-US" altLang="ja-JP" sz="900" dirty="0" smtClean="0">
              <a:solidFill>
                <a:prstClr val="black"/>
              </a:solidFill>
            </a:endParaRPr>
          </a:p>
          <a:p>
            <a:r>
              <a:rPr lang="ja-JP" altLang="en-US" sz="900" dirty="0" smtClean="0">
                <a:solidFill>
                  <a:prstClr val="black"/>
                </a:solidFill>
              </a:rPr>
              <a:t>（２）モーニングタイムの有効活用</a:t>
            </a:r>
            <a:endParaRPr lang="en-US" altLang="ja-JP" sz="900" dirty="0" smtClean="0">
              <a:solidFill>
                <a:prstClr val="black"/>
              </a:solidFill>
            </a:endParaRPr>
          </a:p>
          <a:p>
            <a:r>
              <a:rPr lang="ja-JP" altLang="en-US" sz="900" dirty="0" smtClean="0">
                <a:solidFill>
                  <a:prstClr val="black"/>
                </a:solidFill>
              </a:rPr>
              <a:t>（３）付加価値の高い美容サービスの提供</a:t>
            </a:r>
            <a:endParaRPr lang="en-US" altLang="ja-JP" sz="900" dirty="0" smtClean="0">
              <a:solidFill>
                <a:prstClr val="black"/>
              </a:solidFill>
            </a:endParaRPr>
          </a:p>
          <a:p>
            <a:r>
              <a:rPr lang="ja-JP" altLang="en-US" sz="900" dirty="0" smtClean="0">
                <a:solidFill>
                  <a:prstClr val="black"/>
                </a:solidFill>
              </a:rPr>
              <a:t>（４）観戦型スポーツの訪日外国人への開放</a:t>
            </a:r>
            <a:endParaRPr lang="en-US" altLang="ja-JP" sz="900" dirty="0" smtClean="0">
              <a:solidFill>
                <a:prstClr val="black"/>
              </a:solidFill>
            </a:endParaRPr>
          </a:p>
          <a:p>
            <a:r>
              <a:rPr lang="ja-JP" altLang="en-US" sz="900" dirty="0" smtClean="0">
                <a:solidFill>
                  <a:prstClr val="black"/>
                </a:solidFill>
              </a:rPr>
              <a:t>（５）ビーチの観光資源としての見直し</a:t>
            </a:r>
          </a:p>
        </p:txBody>
      </p:sp>
      <p:sp>
        <p:nvSpPr>
          <p:cNvPr id="30" name="角丸四角形 29"/>
          <p:cNvSpPr/>
          <p:nvPr/>
        </p:nvSpPr>
        <p:spPr bwMode="gray">
          <a:xfrm>
            <a:off x="812105" y="8118731"/>
            <a:ext cx="2637488"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kumimoji="1" lang="ja-JP" altLang="en-US" sz="1000" dirty="0" smtClean="0"/>
              <a:t>２．新たな体験型コンテンツを観光資源として</a:t>
            </a:r>
            <a:endParaRPr kumimoji="1" lang="en-US" altLang="ja-JP" sz="1000" dirty="0" smtClean="0"/>
          </a:p>
          <a:p>
            <a:pPr algn="ctr">
              <a:buFont typeface="Wingdings 2" pitchFamily="18" charset="2"/>
              <a:buNone/>
            </a:pPr>
            <a:r>
              <a:rPr lang="ja-JP" altLang="en-US" sz="1000" dirty="0"/>
              <a:t>　</a:t>
            </a:r>
            <a:r>
              <a:rPr lang="ja-JP" altLang="en-US" sz="1000" dirty="0" smtClean="0"/>
              <a:t>　</a:t>
            </a:r>
            <a:r>
              <a:rPr kumimoji="1" lang="ja-JP" altLang="en-US" sz="1000" dirty="0" smtClean="0"/>
              <a:t>掘り起こす取組</a:t>
            </a:r>
          </a:p>
        </p:txBody>
      </p:sp>
      <p:sp>
        <p:nvSpPr>
          <p:cNvPr id="33" name="正方形/長方形 32"/>
          <p:cNvSpPr/>
          <p:nvPr/>
        </p:nvSpPr>
        <p:spPr bwMode="gray">
          <a:xfrm>
            <a:off x="3652875" y="8583236"/>
            <a:ext cx="3362052" cy="674227"/>
          </a:xfrm>
          <a:prstGeom prst="rect">
            <a:avLst/>
          </a:prstGeom>
          <a:noFill/>
          <a:ln w="12700" algn="ctr">
            <a:no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ja-JP" altLang="en-US" sz="900" dirty="0" smtClean="0">
                <a:solidFill>
                  <a:prstClr val="black"/>
                </a:solidFill>
              </a:rPr>
              <a:t>（１）チケット購入の簡易化</a:t>
            </a:r>
            <a:endParaRPr lang="en-US" altLang="ja-JP" sz="900" dirty="0" smtClean="0">
              <a:solidFill>
                <a:prstClr val="black"/>
              </a:solidFill>
            </a:endParaRPr>
          </a:p>
          <a:p>
            <a:r>
              <a:rPr lang="ja-JP" altLang="en-US" sz="900" dirty="0" smtClean="0">
                <a:solidFill>
                  <a:prstClr val="black"/>
                </a:solidFill>
              </a:rPr>
              <a:t>（２）公共空間の柔軟な活用</a:t>
            </a:r>
            <a:endParaRPr lang="en-US" altLang="ja-JP" sz="900" dirty="0" smtClean="0">
              <a:solidFill>
                <a:prstClr val="black"/>
              </a:solidFill>
            </a:endParaRPr>
          </a:p>
          <a:p>
            <a:r>
              <a:rPr lang="ja-JP" altLang="en-US" sz="900" dirty="0" smtClean="0">
                <a:solidFill>
                  <a:prstClr val="black"/>
                </a:solidFill>
              </a:rPr>
              <a:t>（３）エンターテインメントコンテンツの鑑賞機会の拡大</a:t>
            </a:r>
            <a:endParaRPr lang="en-US" altLang="ja-JP" sz="900" dirty="0" smtClean="0">
              <a:solidFill>
                <a:prstClr val="black"/>
              </a:solidFill>
            </a:endParaRPr>
          </a:p>
          <a:p>
            <a:r>
              <a:rPr lang="ja-JP" altLang="en-US" sz="900" dirty="0" smtClean="0">
                <a:solidFill>
                  <a:prstClr val="black"/>
                </a:solidFill>
              </a:rPr>
              <a:t>（４）</a:t>
            </a:r>
            <a:r>
              <a:rPr lang="en-US" altLang="ja-JP" sz="900" dirty="0" smtClean="0">
                <a:solidFill>
                  <a:prstClr val="black"/>
                </a:solidFill>
              </a:rPr>
              <a:t>VR</a:t>
            </a:r>
            <a:r>
              <a:rPr lang="ja-JP" altLang="en-US" sz="900" dirty="0" smtClean="0">
                <a:solidFill>
                  <a:prstClr val="black"/>
                </a:solidFill>
              </a:rPr>
              <a:t>・</a:t>
            </a:r>
            <a:r>
              <a:rPr lang="en-US" altLang="ja-JP" sz="900" dirty="0" smtClean="0">
                <a:solidFill>
                  <a:prstClr val="black"/>
                </a:solidFill>
              </a:rPr>
              <a:t>AR</a:t>
            </a:r>
            <a:r>
              <a:rPr lang="ja-JP" altLang="en-US" sz="900" dirty="0" smtClean="0">
                <a:solidFill>
                  <a:prstClr val="black"/>
                </a:solidFill>
              </a:rPr>
              <a:t>等の最新技術の活用</a:t>
            </a:r>
          </a:p>
        </p:txBody>
      </p:sp>
      <p:sp>
        <p:nvSpPr>
          <p:cNvPr id="34" name="角丸四角形 33"/>
          <p:cNvSpPr/>
          <p:nvPr/>
        </p:nvSpPr>
        <p:spPr bwMode="gray">
          <a:xfrm>
            <a:off x="3621817" y="8129364"/>
            <a:ext cx="2337583" cy="396000"/>
          </a:xfrm>
          <a:prstGeom prst="roundRect">
            <a:avLst/>
          </a:prstGeom>
          <a:solidFill>
            <a:srgbClr val="BBBCBC"/>
          </a:solid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1000" dirty="0"/>
              <a:t>３</a:t>
            </a:r>
            <a:r>
              <a:rPr kumimoji="1" lang="ja-JP" altLang="en-US" sz="1000" dirty="0" smtClean="0"/>
              <a:t>．体験型観光の充実を支える取組</a:t>
            </a:r>
          </a:p>
        </p:txBody>
      </p:sp>
      <p:sp>
        <p:nvSpPr>
          <p:cNvPr id="8" name="正方形/長方形 7"/>
          <p:cNvSpPr/>
          <p:nvPr/>
        </p:nvSpPr>
        <p:spPr bwMode="gray">
          <a:xfrm>
            <a:off x="580677" y="6911163"/>
            <a:ext cx="5743923" cy="2512385"/>
          </a:xfrm>
          <a:prstGeom prst="rect">
            <a:avLst/>
          </a:prstGeom>
          <a:noFill/>
          <a:ln w="12700" algn="ctr">
            <a:solidFill>
              <a:srgbClr val="BBBCBC"/>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kumimoji="1" lang="ja-JP" altLang="en-US" sz="1200" dirty="0" smtClean="0"/>
          </a:p>
        </p:txBody>
      </p:sp>
    </p:spTree>
    <p:extLst>
      <p:ext uri="{BB962C8B-B14F-4D97-AF65-F5344CB8AC3E}">
        <p14:creationId xmlns:p14="http://schemas.microsoft.com/office/powerpoint/2010/main" val="1570271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正方形/長方形 97"/>
          <p:cNvSpPr/>
          <p:nvPr/>
        </p:nvSpPr>
        <p:spPr>
          <a:xfrm>
            <a:off x="521438" y="6750467"/>
            <a:ext cx="2959465" cy="323165"/>
          </a:xfrm>
          <a:prstGeom prst="rect">
            <a:avLst/>
          </a:prstGeom>
          <a:noFill/>
          <a:ln>
            <a:noFill/>
          </a:ln>
        </p:spPr>
        <p:txBody>
          <a:bodyPr wrap="none">
            <a:spAutoFit/>
          </a:bodyPr>
          <a:lstStyle/>
          <a:p>
            <a:r>
              <a:rPr lang="ja-JP" altLang="en-US" sz="750" b="1" u="sng" dirty="0" smtClean="0">
                <a:solidFill>
                  <a:prstClr val="black"/>
                </a:solidFill>
                <a:latin typeface="ＭＳ Ｐゴシック"/>
              </a:rPr>
              <a:t>アジア主要</a:t>
            </a:r>
            <a:r>
              <a:rPr lang="en-US" altLang="ja-JP" sz="750" b="1" u="sng" dirty="0" smtClean="0">
                <a:solidFill>
                  <a:prstClr val="black"/>
                </a:solidFill>
                <a:latin typeface="ＭＳ Ｐゴシック"/>
              </a:rPr>
              <a:t>5</a:t>
            </a:r>
            <a:r>
              <a:rPr lang="ja-JP" altLang="en-US" sz="750" b="1" u="sng" dirty="0" smtClean="0">
                <a:solidFill>
                  <a:prstClr val="black"/>
                </a:solidFill>
                <a:latin typeface="ＭＳ Ｐゴシック"/>
              </a:rPr>
              <a:t>ヶ国における日本で開催された国際会議件数シェア推移</a:t>
            </a:r>
            <a:endParaRPr lang="en-US" altLang="ja-JP" sz="750" b="1" u="sng" dirty="0" smtClean="0">
              <a:solidFill>
                <a:prstClr val="black"/>
              </a:solidFill>
              <a:latin typeface="ＭＳ Ｐゴシック"/>
            </a:endParaRPr>
          </a:p>
          <a:p>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a:solidFill>
                  <a:prstClr val="black"/>
                </a:solidFill>
                <a:latin typeface="ＭＳ Ｐゴシック"/>
              </a:rPr>
              <a:t>２</a:t>
            </a:r>
          </a:p>
        </p:txBody>
      </p:sp>
      <p:sp>
        <p:nvSpPr>
          <p:cNvPr id="2" name="スライド番号プレースホルダー 1"/>
          <p:cNvSpPr>
            <a:spLocks noGrp="1"/>
          </p:cNvSpPr>
          <p:nvPr>
            <p:ph type="sldNum" sz="quarter" idx="10"/>
          </p:nvPr>
        </p:nvSpPr>
        <p:spPr/>
        <p:txBody>
          <a:bodyPr/>
          <a:lstStyle/>
          <a:p>
            <a:fld id="{2F5FFCC2-724E-4DD4-AEC6-56C0720B265A}" type="slidenum">
              <a:rPr lang="ja-JP" altLang="en-US" smtClean="0">
                <a:solidFill>
                  <a:prstClr val="black"/>
                </a:solidFill>
              </a:rPr>
              <a:pPr/>
              <a:t>8</a:t>
            </a:fld>
            <a:endParaRPr lang="ja-JP" altLang="en-US" dirty="0">
              <a:solidFill>
                <a:prstClr val="black"/>
              </a:solidFill>
            </a:endParaRPr>
          </a:p>
        </p:txBody>
      </p:sp>
      <p:sp>
        <p:nvSpPr>
          <p:cNvPr id="3" name="テキスト プレースホルダー 2"/>
          <p:cNvSpPr>
            <a:spLocks noGrp="1"/>
          </p:cNvSpPr>
          <p:nvPr>
            <p:ph type="body" sz="quarter" idx="11"/>
          </p:nvPr>
        </p:nvSpPr>
        <p:spPr/>
        <p:txBody>
          <a:bodyPr/>
          <a:lstStyle/>
          <a:p>
            <a:endParaRPr lang="ja-JP" altLang="en-US" dirty="0">
              <a:cs typeface="Meiryo UI" pitchFamily="50" charset="-128"/>
            </a:endParaRPr>
          </a:p>
        </p:txBody>
      </p:sp>
      <p:sp>
        <p:nvSpPr>
          <p:cNvPr id="4" name="タイトル 3"/>
          <p:cNvSpPr>
            <a:spLocks noGrp="1"/>
          </p:cNvSpPr>
          <p:nvPr>
            <p:ph type="title"/>
          </p:nvPr>
        </p:nvSpPr>
        <p:spPr/>
        <p:txBody>
          <a:bodyPr/>
          <a:lstStyle/>
          <a:p>
            <a:endParaRPr kumimoji="1" lang="ja-JP" altLang="en-US" dirty="0"/>
          </a:p>
        </p:txBody>
      </p:sp>
      <p:sp>
        <p:nvSpPr>
          <p:cNvPr id="28" name="正方形/長方形 27"/>
          <p:cNvSpPr/>
          <p:nvPr/>
        </p:nvSpPr>
        <p:spPr bwMode="gray">
          <a:xfrm>
            <a:off x="442272" y="1590675"/>
            <a:ext cx="5958528" cy="7931277"/>
          </a:xfrm>
          <a:prstGeom prst="rect">
            <a:avLst/>
          </a:prstGeom>
          <a:noFill/>
          <a:ln w="19050" algn="ctr">
            <a:solidFill>
              <a:srgbClr val="BBBCBC"/>
            </a:solidFill>
            <a:miter lim="800000"/>
            <a:headEnd/>
            <a:tailEnd/>
          </a:ln>
        </p:spPr>
        <p:txBody>
          <a:bodyPr rot="0" spcFirstLastPara="0" vertOverflow="overflow" horzOverflow="overflow" vert="horz" wrap="square" lIns="36000" tIns="72000" rIns="36000" bIns="36000" numCol="1" spcCol="0" rtlCol="0" fromWordArt="0" anchor="t" anchorCtr="0" forceAA="0" compatLnSpc="1">
            <a:prstTxWarp prst="textNoShape">
              <a:avLst/>
            </a:prstTxWarp>
            <a:noAutofit/>
          </a:bodyPr>
          <a:lstStyle/>
          <a:p>
            <a:pPr marL="266700" indent="-171450">
              <a:buFont typeface="Wingdings" panose="05000000000000000000" pitchFamily="2" charset="2"/>
              <a:buChar char="Ø"/>
            </a:pPr>
            <a:endParaRPr lang="ja-JP" altLang="en-US" sz="1000" dirty="0" smtClean="0">
              <a:solidFill>
                <a:prstClr val="black"/>
              </a:solidFill>
            </a:endParaRPr>
          </a:p>
        </p:txBody>
      </p:sp>
      <p:sp>
        <p:nvSpPr>
          <p:cNvPr id="93" name="正方形/長方形 92"/>
          <p:cNvSpPr/>
          <p:nvPr/>
        </p:nvSpPr>
        <p:spPr>
          <a:xfrm>
            <a:off x="3728226" y="7037455"/>
            <a:ext cx="1774845"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市別 国際会議開催件数（</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３</a:t>
            </a:r>
            <a:endParaRPr lang="en-US" altLang="ja-JP" sz="750" b="1" u="sng" baseline="30000" dirty="0" smtClean="0">
              <a:solidFill>
                <a:prstClr val="black"/>
              </a:solidFill>
              <a:latin typeface="ＭＳ Ｐゴシック"/>
            </a:endParaRPr>
          </a:p>
        </p:txBody>
      </p:sp>
      <p:sp>
        <p:nvSpPr>
          <p:cNvPr id="106" name="正方形/長方形 105"/>
          <p:cNvSpPr/>
          <p:nvPr/>
        </p:nvSpPr>
        <p:spPr>
          <a:xfrm>
            <a:off x="3759599" y="5054269"/>
            <a:ext cx="2273379"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世界・日本の国際会議開催件数推移（</a:t>
            </a:r>
            <a:r>
              <a:rPr lang="en-US" altLang="ja-JP" sz="750" b="1" u="sng" dirty="0" smtClean="0">
                <a:solidFill>
                  <a:prstClr val="black"/>
                </a:solidFill>
                <a:latin typeface="ＭＳ Ｐゴシック"/>
              </a:rPr>
              <a:t>ICCA</a:t>
            </a:r>
            <a:r>
              <a:rPr lang="ja-JP" altLang="en-US" sz="750" b="1" u="sng" dirty="0" smtClean="0">
                <a:solidFill>
                  <a:prstClr val="black"/>
                </a:solidFill>
                <a:latin typeface="ＭＳ Ｐゴシック"/>
              </a:rPr>
              <a:t>基準）</a:t>
            </a:r>
            <a:r>
              <a:rPr lang="en-US" altLang="ja-JP" sz="750" b="1" u="sng" baseline="30000" dirty="0" smtClean="0">
                <a:solidFill>
                  <a:prstClr val="black"/>
                </a:solidFill>
                <a:latin typeface="ＭＳ Ｐゴシック"/>
              </a:rPr>
              <a:t>2</a:t>
            </a:r>
            <a:r>
              <a:rPr lang="ja-JP" altLang="en-US" sz="750" b="1" u="sng" baseline="30000" dirty="0" smtClean="0">
                <a:solidFill>
                  <a:prstClr val="black"/>
                </a:solidFill>
                <a:latin typeface="ＭＳ Ｐゴシック"/>
              </a:rPr>
              <a:t>１</a:t>
            </a:r>
            <a:endParaRPr lang="en-US" altLang="ja-JP" sz="750" b="1" u="sng" baseline="30000" dirty="0" smtClean="0">
              <a:solidFill>
                <a:prstClr val="black"/>
              </a:solidFill>
              <a:latin typeface="ＭＳ Ｐゴシック"/>
            </a:endParaRPr>
          </a:p>
        </p:txBody>
      </p:sp>
      <p:cxnSp>
        <p:nvCxnSpPr>
          <p:cNvPr id="110" name="直線コネクタ 109"/>
          <p:cNvCxnSpPr/>
          <p:nvPr/>
        </p:nvCxnSpPr>
        <p:spPr>
          <a:xfrm>
            <a:off x="4065497" y="5421824"/>
            <a:ext cx="0" cy="122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439155" y="1648747"/>
            <a:ext cx="5875936" cy="5177315"/>
            <a:chOff x="-3133493" y="3134412"/>
            <a:chExt cx="5875936" cy="5177315"/>
          </a:xfrm>
        </p:grpSpPr>
        <p:sp>
          <p:nvSpPr>
            <p:cNvPr id="41" name="Rectangle 88"/>
            <p:cNvSpPr txBox="1">
              <a:spLocks noChangeArrowheads="1"/>
            </p:cNvSpPr>
            <p:nvPr/>
          </p:nvSpPr>
          <p:spPr bwMode="gray">
            <a:xfrm>
              <a:off x="-3133493" y="3134412"/>
              <a:ext cx="2964273" cy="5177315"/>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ja-JP" altLang="en-US" sz="1100" b="1" dirty="0" smtClean="0"/>
                <a:t>１－３－</a:t>
              </a:r>
              <a:r>
                <a:rPr lang="ja-JP" altLang="en-US" sz="1100" b="1" dirty="0"/>
                <a:t>２</a:t>
              </a:r>
              <a:r>
                <a:rPr lang="en-US" altLang="ja-JP" sz="1100" b="1" dirty="0" smtClean="0"/>
                <a:t>. </a:t>
              </a:r>
              <a:r>
                <a:rPr lang="ja-JP" altLang="en-US" sz="1100" b="1" dirty="0" smtClean="0"/>
                <a:t>世界水準のＭＩＣＥ施設の整備</a:t>
              </a:r>
              <a:endParaRPr altLang="ja-JP" sz="1100" b="1" dirty="0"/>
            </a:p>
            <a:p>
              <a:pPr marL="87312" lvl="2" indent="0" algn="just">
                <a:spcBef>
                  <a:spcPts val="600"/>
                </a:spcBef>
                <a:buNone/>
              </a:pPr>
              <a:r>
                <a:rPr lang="ja-JP" altLang="en-US" sz="1100" b="1" dirty="0" smtClean="0"/>
                <a:t>■意義</a:t>
              </a:r>
              <a:endParaRPr lang="en-US" altLang="ja-JP" sz="1100" b="1" dirty="0" smtClean="0"/>
            </a:p>
            <a:p>
              <a:pPr marL="269875" lvl="2" indent="-182563" algn="just">
                <a:spcBef>
                  <a:spcPts val="600"/>
                </a:spcBef>
              </a:pPr>
              <a:r>
                <a:rPr lang="ja-JP" altLang="en-US" sz="1000" dirty="0" smtClean="0"/>
                <a:t>ＭＩＣＥは</a:t>
              </a:r>
              <a:r>
                <a:rPr lang="ja-JP" altLang="en-US" sz="1000" dirty="0"/>
                <a:t>、交流人口増だけでなくＭＩＣＥに</a:t>
              </a:r>
              <a:r>
                <a:rPr lang="ja-JP" altLang="en-US" sz="1000" dirty="0" smtClean="0"/>
                <a:t>参加する</a:t>
              </a:r>
              <a:r>
                <a:rPr lang="ja-JP" altLang="en-US" sz="1000" dirty="0"/>
                <a:t>国際人材や企業・学会等との</a:t>
              </a:r>
              <a:r>
                <a:rPr lang="ja-JP" altLang="en-US" sz="1000" dirty="0" smtClean="0"/>
                <a:t>ネットワーク構築</a:t>
              </a:r>
              <a:r>
                <a:rPr lang="ja-JP" altLang="en-US" sz="1000" dirty="0"/>
                <a:t>により開催地のビジネス・イノベーションの機会</a:t>
              </a:r>
              <a:r>
                <a:rPr lang="ja-JP" altLang="en-US" sz="1000" dirty="0" smtClean="0"/>
                <a:t>を創造</a:t>
              </a:r>
              <a:r>
                <a:rPr lang="ja-JP" altLang="en-US" sz="1000" dirty="0"/>
                <a:t>するものである</a:t>
              </a:r>
              <a:r>
                <a:rPr lang="ja-JP" altLang="en-US" sz="1000" dirty="0" smtClean="0"/>
                <a:t>。</a:t>
              </a:r>
              <a:endParaRPr lang="en-US" altLang="ja-JP" sz="1000" dirty="0" smtClean="0"/>
            </a:p>
            <a:p>
              <a:pPr marL="269875" lvl="2" indent="-182563" algn="just">
                <a:spcBef>
                  <a:spcPts val="600"/>
                </a:spcBef>
              </a:pPr>
              <a:r>
                <a:rPr lang="ja-JP" altLang="en-US" sz="1000" dirty="0" smtClean="0"/>
                <a:t>また</a:t>
              </a:r>
              <a:r>
                <a:rPr lang="ja-JP" altLang="en-US" sz="1000" dirty="0"/>
                <a:t>、ＭＩＣＥ参加者</a:t>
              </a:r>
              <a:r>
                <a:rPr lang="ja-JP" altLang="en-US" sz="1000" dirty="0" smtClean="0"/>
                <a:t>の消費額・宿泊数は一般　観光客のそれよりも多いため、地域への経済効果が高く、かつ開催都市の国際的認知度やブランド力の向上に資するものである。</a:t>
              </a:r>
              <a:endParaRPr lang="en-US" altLang="ja-JP" sz="1000" dirty="0" smtClean="0"/>
            </a:p>
            <a:p>
              <a:pPr marL="269875" lvl="2" indent="-182563" algn="just">
                <a:spcBef>
                  <a:spcPts val="600"/>
                </a:spcBef>
              </a:pPr>
              <a:r>
                <a:rPr lang="ja-JP" altLang="en-US" sz="1000" dirty="0" smtClean="0"/>
                <a:t>さらに</a:t>
              </a:r>
              <a:r>
                <a:rPr lang="ja-JP" altLang="en-US" sz="1000" dirty="0"/>
                <a:t>、ＭＩＣＥ開催</a:t>
              </a:r>
              <a:r>
                <a:rPr lang="ja-JP" altLang="en-US" sz="1000" dirty="0" smtClean="0"/>
                <a:t>に関連する産業は多岐に渡っており、施設事業者、会議・展示会運営　事業者はもとより、宿泊業、旅行業、運輸業、飲食業、その他地域の経済活動を支える多様な企業との関連が高い。</a:t>
              </a:r>
              <a:endParaRPr lang="en-US" altLang="ja-JP" sz="1000" dirty="0"/>
            </a:p>
            <a:p>
              <a:pPr marL="269875" lvl="2" indent="-182563" algn="just">
                <a:spcBef>
                  <a:spcPts val="600"/>
                </a:spcBef>
              </a:pPr>
              <a:r>
                <a:rPr lang="ja-JP" altLang="en-US" sz="1000" dirty="0" smtClean="0"/>
                <a:t>そのため、世界的</a:t>
              </a:r>
              <a:r>
                <a:rPr lang="ja-JP" altLang="en-US" sz="1000" dirty="0"/>
                <a:t>にＭＩＣＥ誘致</a:t>
              </a:r>
              <a:r>
                <a:rPr lang="ja-JP" altLang="en-US" sz="1000" dirty="0" smtClean="0"/>
                <a:t>が経済活性化の有効な手法として注目されてきており、誘致競争は年々激化してきている。</a:t>
              </a:r>
              <a:endParaRPr lang="en-US" altLang="ja-JP" sz="1000" dirty="0" smtClean="0"/>
            </a:p>
            <a:p>
              <a:pPr marL="87312" lvl="2" indent="0" algn="just">
                <a:spcBef>
                  <a:spcPts val="600"/>
                </a:spcBef>
                <a:buNone/>
              </a:pPr>
              <a:endParaRPr lang="en-US" altLang="ja-JP" sz="1100" b="1" dirty="0" smtClean="0"/>
            </a:p>
            <a:p>
              <a:pPr marL="87312" lvl="2" indent="0" algn="just">
                <a:spcBef>
                  <a:spcPts val="600"/>
                </a:spcBef>
                <a:buNone/>
              </a:pPr>
              <a:r>
                <a:rPr lang="ja-JP" altLang="en-US" sz="1100" b="1" dirty="0" smtClean="0"/>
                <a:t>■現状</a:t>
              </a:r>
              <a:endParaRPr altLang="ja-JP" sz="1100" b="1" dirty="0"/>
            </a:p>
            <a:p>
              <a:pPr marL="269875" lvl="2" indent="-182563" algn="just">
                <a:spcBef>
                  <a:spcPts val="600"/>
                </a:spcBef>
              </a:pPr>
              <a:r>
                <a:rPr lang="ja-JP" altLang="en-US" sz="1000" dirty="0"/>
                <a:t>国際会議の開催件数は、世界及び日本</a:t>
              </a:r>
              <a:r>
                <a:rPr lang="ja-JP" altLang="en-US" sz="1000" dirty="0" smtClean="0"/>
                <a:t>に</a:t>
              </a:r>
              <a:r>
                <a:rPr lang="en-US" altLang="ja-JP" sz="1000" dirty="0" smtClean="0"/>
                <a:t/>
              </a:r>
              <a:br>
                <a:rPr lang="en-US" altLang="ja-JP" sz="1000" dirty="0" smtClean="0"/>
              </a:br>
              <a:r>
                <a:rPr lang="ja-JP" altLang="en-US" sz="1000" dirty="0" smtClean="0"/>
                <a:t>おいて</a:t>
              </a:r>
              <a:r>
                <a:rPr lang="ja-JP" altLang="en-US" sz="1000" dirty="0"/>
                <a:t>増加傾向にある。</a:t>
              </a:r>
              <a:r>
                <a:rPr lang="ja-JP" altLang="en-US" sz="1000" dirty="0" smtClean="0"/>
                <a:t>しかしながら、アジア主要５ヵ国（</a:t>
              </a:r>
              <a:r>
                <a:rPr lang="ja-JP" altLang="en-US" sz="1000" dirty="0"/>
                <a:t>日本・中国・韓国・シンガポール</a:t>
              </a:r>
              <a:r>
                <a:rPr lang="ja-JP" altLang="en-US" sz="1000" dirty="0" smtClean="0"/>
                <a:t>・　豪州</a:t>
              </a:r>
              <a:r>
                <a:rPr lang="ja-JP" altLang="en-US" sz="1000" dirty="0"/>
                <a:t>）</a:t>
              </a:r>
              <a:r>
                <a:rPr lang="ja-JP" altLang="en-US" sz="1000" dirty="0" smtClean="0"/>
                <a:t>で開催</a:t>
              </a:r>
              <a:r>
                <a:rPr lang="ja-JP" altLang="en-US" sz="1000" dirty="0"/>
                <a:t>された国際会議</a:t>
              </a:r>
              <a:r>
                <a:rPr lang="ja-JP" altLang="en-US" sz="1000" dirty="0" smtClean="0"/>
                <a:t>件数に対する　　日本</a:t>
              </a:r>
              <a:r>
                <a:rPr lang="ja-JP" altLang="en-US" sz="1000" dirty="0"/>
                <a:t>のシェアは低下傾向にある</a:t>
              </a:r>
              <a:r>
                <a:rPr lang="ja-JP" altLang="en-US" sz="1000" dirty="0" smtClean="0"/>
                <a:t>。また</a:t>
              </a:r>
              <a:r>
                <a:rPr lang="ja-JP" altLang="en-US" sz="1000" dirty="0"/>
                <a:t>、大阪の国際会議開催</a:t>
              </a:r>
              <a:r>
                <a:rPr lang="ja-JP" altLang="en-US" sz="1000" dirty="0" smtClean="0"/>
                <a:t>件数の世界順位は</a:t>
              </a:r>
              <a:r>
                <a:rPr altLang="ja-JP" sz="1000" dirty="0" smtClean="0"/>
                <a:t>156</a:t>
              </a:r>
              <a:r>
                <a:rPr lang="ja-JP" altLang="en-US" sz="1000" dirty="0" smtClean="0"/>
                <a:t>位にとどまって</a:t>
              </a:r>
              <a:r>
                <a:rPr lang="ja-JP" altLang="en-US" sz="1000" dirty="0"/>
                <a:t>いる。</a:t>
              </a:r>
              <a:endParaRPr altLang="ja-JP" sz="1000" dirty="0"/>
            </a:p>
          </p:txBody>
        </p:sp>
        <p:grpSp>
          <p:nvGrpSpPr>
            <p:cNvPr id="42" name="グループ化 41"/>
            <p:cNvGrpSpPr/>
            <p:nvPr/>
          </p:nvGrpSpPr>
          <p:grpSpPr>
            <a:xfrm>
              <a:off x="-19013" y="3195409"/>
              <a:ext cx="2761456" cy="1280249"/>
              <a:chOff x="3533428" y="1946752"/>
              <a:chExt cx="2761456" cy="1280249"/>
            </a:xfrm>
          </p:grpSpPr>
          <p:grpSp>
            <p:nvGrpSpPr>
              <p:cNvPr id="43" name="グループ化 42"/>
              <p:cNvGrpSpPr/>
              <p:nvPr/>
            </p:nvGrpSpPr>
            <p:grpSpPr>
              <a:xfrm>
                <a:off x="3751681" y="2197902"/>
                <a:ext cx="2543203" cy="1029099"/>
                <a:chOff x="3751681" y="2007985"/>
                <a:chExt cx="2543203" cy="1029099"/>
              </a:xfrm>
            </p:grpSpPr>
            <p:sp>
              <p:nvSpPr>
                <p:cNvPr id="45" name="円/楕円 44"/>
                <p:cNvSpPr/>
                <p:nvPr/>
              </p:nvSpPr>
              <p:spPr bwMode="gray">
                <a:xfrm>
                  <a:off x="3997431" y="2179554"/>
                  <a:ext cx="1928042" cy="813384"/>
                </a:xfrm>
                <a:prstGeom prst="ellipse">
                  <a:avLst/>
                </a:prstGeom>
                <a:solidFill>
                  <a:schemeClr val="bg1">
                    <a:lumMod val="85000"/>
                  </a:schemeClr>
                </a:solidFill>
                <a:ln w="1905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endParaRPr lang="ja-JP" altLang="en-US" sz="1200" dirty="0" smtClean="0">
                    <a:solidFill>
                      <a:prstClr val="black"/>
                    </a:solidFill>
                  </a:endParaRPr>
                </a:p>
              </p:txBody>
            </p:sp>
            <p:sp>
              <p:nvSpPr>
                <p:cNvPr id="46" name="正方形/長方形 45"/>
                <p:cNvSpPr/>
                <p:nvPr/>
              </p:nvSpPr>
              <p:spPr bwMode="gray">
                <a:xfrm>
                  <a:off x="4478709" y="2007985"/>
                  <a:ext cx="965486" cy="430519"/>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black"/>
                      </a:solidFill>
                    </a:rPr>
                    <a:t>ビジネス・</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イノベーションの</a:t>
                  </a:r>
                  <a:endParaRPr lang="en-US" altLang="ja-JP" sz="900" dirty="0" smtClean="0">
                    <a:solidFill>
                      <a:prstClr val="black"/>
                    </a:solidFill>
                  </a:endParaRPr>
                </a:p>
                <a:p>
                  <a:pPr algn="ctr">
                    <a:buFont typeface="Wingdings 2" pitchFamily="18" charset="2"/>
                    <a:buNone/>
                  </a:pPr>
                  <a:r>
                    <a:rPr lang="ja-JP" altLang="en-US" sz="900" dirty="0">
                      <a:solidFill>
                        <a:prstClr val="black"/>
                      </a:solidFill>
                    </a:rPr>
                    <a:t>機会</a:t>
                  </a:r>
                  <a:r>
                    <a:rPr lang="ja-JP" altLang="en-US" sz="900" dirty="0" smtClean="0">
                      <a:solidFill>
                        <a:prstClr val="black"/>
                      </a:solidFill>
                    </a:rPr>
                    <a:t>の</a:t>
                  </a:r>
                  <a:r>
                    <a:rPr lang="ja-JP" altLang="en-US" sz="900" dirty="0">
                      <a:solidFill>
                        <a:prstClr val="black"/>
                      </a:solidFill>
                    </a:rPr>
                    <a:t>創出</a:t>
                  </a:r>
                  <a:endParaRPr lang="ja-JP" altLang="en-US" sz="900" dirty="0" smtClean="0">
                    <a:solidFill>
                      <a:prstClr val="black"/>
                    </a:solidFill>
                  </a:endParaRPr>
                </a:p>
              </p:txBody>
            </p:sp>
            <p:sp>
              <p:nvSpPr>
                <p:cNvPr id="47" name="正方形/長方形 46"/>
                <p:cNvSpPr/>
                <p:nvPr/>
              </p:nvSpPr>
              <p:spPr bwMode="gray">
                <a:xfrm>
                  <a:off x="4392268" y="2486839"/>
                  <a:ext cx="1152000" cy="212334"/>
                </a:xfrm>
                <a:prstGeom prst="rect">
                  <a:avLst/>
                </a:prstGeom>
                <a:solidFill>
                  <a:schemeClr val="bg1">
                    <a:lumMod val="50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smtClean="0">
                      <a:solidFill>
                        <a:prstClr val="white"/>
                      </a:solidFill>
                    </a:rPr>
                    <a:t>ＭＩＣＥ推進の意義</a:t>
                  </a:r>
                </a:p>
              </p:txBody>
            </p:sp>
            <p:sp>
              <p:nvSpPr>
                <p:cNvPr id="48" name="正方形/長方形 47"/>
                <p:cNvSpPr/>
                <p:nvPr/>
              </p:nvSpPr>
              <p:spPr bwMode="gray">
                <a:xfrm>
                  <a:off x="3751681" y="275495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地域</a:t>
                  </a:r>
                  <a:r>
                    <a:rPr lang="ja-JP" altLang="en-US" sz="900" dirty="0" smtClean="0">
                      <a:solidFill>
                        <a:prstClr val="black"/>
                      </a:solidFill>
                    </a:rPr>
                    <a:t>への</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経済</a:t>
                  </a:r>
                  <a:r>
                    <a:rPr lang="ja-JP" altLang="en-US" sz="900" dirty="0">
                      <a:solidFill>
                        <a:prstClr val="black"/>
                      </a:solidFill>
                    </a:rPr>
                    <a:t>効果</a:t>
                  </a:r>
                  <a:endParaRPr lang="ja-JP" altLang="en-US" sz="900" dirty="0" smtClean="0">
                    <a:solidFill>
                      <a:prstClr val="black"/>
                    </a:solidFill>
                  </a:endParaRPr>
                </a:p>
              </p:txBody>
            </p:sp>
            <p:sp>
              <p:nvSpPr>
                <p:cNvPr id="49" name="正方形/長方形 48"/>
                <p:cNvSpPr/>
                <p:nvPr/>
              </p:nvSpPr>
              <p:spPr bwMode="gray">
                <a:xfrm>
                  <a:off x="5329398" y="2738781"/>
                  <a:ext cx="965486" cy="282133"/>
                </a:xfrm>
                <a:prstGeom prst="rect">
                  <a:avLst/>
                </a:prstGeom>
                <a:solidFill>
                  <a:schemeClr val="bg1">
                    <a:lumMod val="95000"/>
                  </a:schemeClr>
                </a:solidFill>
                <a:ln w="12700" algn="ctr">
                  <a:solidFill>
                    <a:schemeClr val="bg1">
                      <a:lumMod val="50000"/>
                    </a:schemeClr>
                  </a:solidFill>
                  <a:miter lim="800000"/>
                  <a:headEnd/>
                  <a:tailEnd/>
                </a:ln>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buFont typeface="Wingdings 2" pitchFamily="18" charset="2"/>
                    <a:buNone/>
                  </a:pPr>
                  <a:r>
                    <a:rPr lang="ja-JP" altLang="en-US" sz="900" dirty="0">
                      <a:solidFill>
                        <a:prstClr val="black"/>
                      </a:solidFill>
                    </a:rPr>
                    <a:t>都市</a:t>
                  </a:r>
                  <a:r>
                    <a:rPr lang="ja-JP" altLang="en-US" sz="900" dirty="0" smtClean="0">
                      <a:solidFill>
                        <a:prstClr val="black"/>
                      </a:solidFill>
                    </a:rPr>
                    <a:t>の競争力・</a:t>
                  </a:r>
                  <a:endParaRPr lang="en-US" altLang="ja-JP" sz="900" dirty="0" smtClean="0">
                    <a:solidFill>
                      <a:prstClr val="black"/>
                    </a:solidFill>
                  </a:endParaRPr>
                </a:p>
                <a:p>
                  <a:pPr algn="ctr">
                    <a:buFont typeface="Wingdings 2" pitchFamily="18" charset="2"/>
                    <a:buNone/>
                  </a:pPr>
                  <a:r>
                    <a:rPr lang="ja-JP" altLang="en-US" sz="900" dirty="0" smtClean="0">
                      <a:solidFill>
                        <a:prstClr val="black"/>
                      </a:solidFill>
                    </a:rPr>
                    <a:t>ブランド力向上</a:t>
                  </a:r>
                  <a:endParaRPr lang="en-US" altLang="ja-JP" sz="900" dirty="0" smtClean="0">
                    <a:solidFill>
                      <a:prstClr val="black"/>
                    </a:solidFill>
                  </a:endParaRPr>
                </a:p>
              </p:txBody>
            </p:sp>
          </p:grpSp>
          <p:sp>
            <p:nvSpPr>
              <p:cNvPr id="44" name="正方形/長方形 43"/>
              <p:cNvSpPr/>
              <p:nvPr/>
            </p:nvSpPr>
            <p:spPr>
              <a:xfrm>
                <a:off x="3533428" y="1946752"/>
                <a:ext cx="2324675" cy="207749"/>
              </a:xfrm>
              <a:prstGeom prst="rect">
                <a:avLst/>
              </a:prstGeom>
              <a:noFill/>
              <a:ln>
                <a:noFill/>
              </a:ln>
            </p:spPr>
            <p:txBody>
              <a:bodyPr wrap="none">
                <a:spAutoFit/>
              </a:bodyPr>
              <a:lstStyle/>
              <a:p>
                <a:r>
                  <a:rPr lang="ja-JP" altLang="en-US" sz="750" b="1" u="sng" dirty="0">
                    <a:solidFill>
                      <a:prstClr val="black"/>
                    </a:solidFill>
                    <a:latin typeface="ＭＳ Ｐゴシック"/>
                  </a:rPr>
                  <a:t>ＭＩＣＥ</a:t>
                </a:r>
                <a:r>
                  <a:rPr lang="ja-JP" altLang="en-US" sz="750" b="1" u="sng" dirty="0" smtClean="0">
                    <a:solidFill>
                      <a:prstClr val="black"/>
                    </a:solidFill>
                    <a:latin typeface="ＭＳ Ｐゴシック"/>
                  </a:rPr>
                  <a:t>推進の</a:t>
                </a:r>
                <a:r>
                  <a:rPr lang="ja-JP" altLang="en-US" sz="750" b="1" u="sng" dirty="0">
                    <a:solidFill>
                      <a:prstClr val="black"/>
                    </a:solidFill>
                    <a:latin typeface="ＭＳ Ｐゴシック"/>
                  </a:rPr>
                  <a:t>意義（大阪に</a:t>
                </a:r>
                <a:r>
                  <a:rPr lang="ja-JP" altLang="en-US" sz="750" b="1" u="sng" dirty="0" smtClean="0">
                    <a:solidFill>
                      <a:prstClr val="black"/>
                    </a:solidFill>
                    <a:latin typeface="ＭＳ Ｐゴシック"/>
                  </a:rPr>
                  <a:t>おける</a:t>
                </a:r>
                <a:r>
                  <a:rPr lang="en-US" altLang="ja-JP" sz="750" b="1" u="sng" dirty="0" smtClean="0">
                    <a:solidFill>
                      <a:prstClr val="black"/>
                    </a:solidFill>
                    <a:latin typeface="ＭＳ Ｐゴシック"/>
                  </a:rPr>
                  <a:t>MICE</a:t>
                </a:r>
                <a:r>
                  <a:rPr lang="ja-JP" altLang="en-US" sz="750" b="1" u="sng" dirty="0" smtClean="0">
                    <a:solidFill>
                      <a:prstClr val="black"/>
                    </a:solidFill>
                    <a:latin typeface="ＭＳ Ｐゴシック"/>
                  </a:rPr>
                  <a:t>推進方針より）</a:t>
                </a:r>
                <a:endParaRPr lang="en-US" altLang="ja-JP" sz="750" b="1" u="sng" baseline="30000" dirty="0" smtClean="0">
                  <a:latin typeface="ＭＳ Ｐゴシック"/>
                </a:endParaRPr>
              </a:p>
            </p:txBody>
          </p:sp>
        </p:grpSp>
        <p:sp>
          <p:nvSpPr>
            <p:cNvPr id="50" name="正方形/長方形 49"/>
            <p:cNvSpPr/>
            <p:nvPr/>
          </p:nvSpPr>
          <p:spPr>
            <a:xfrm>
              <a:off x="211940" y="5095095"/>
              <a:ext cx="2483372" cy="207749"/>
            </a:xfrm>
            <a:prstGeom prst="rect">
              <a:avLst/>
            </a:prstGeom>
            <a:noFill/>
            <a:ln>
              <a:noFill/>
            </a:ln>
          </p:spPr>
          <p:txBody>
            <a:bodyPr wrap="none">
              <a:spAutoFit/>
            </a:bodyPr>
            <a:lstStyle/>
            <a:p>
              <a:r>
                <a:rPr lang="ja-JP" altLang="en-US" sz="750" b="1" u="sng" dirty="0" smtClean="0">
                  <a:solidFill>
                    <a:prstClr val="black"/>
                  </a:solidFill>
                  <a:latin typeface="ＭＳ Ｐゴシック"/>
                </a:rPr>
                <a:t>日本の国際会議によ</a:t>
              </a:r>
              <a:r>
                <a:rPr lang="ja-JP" altLang="en-US" sz="750" b="1" u="sng" dirty="0">
                  <a:solidFill>
                    <a:prstClr val="black"/>
                  </a:solidFill>
                  <a:latin typeface="ＭＳ Ｐゴシック"/>
                </a:rPr>
                <a:t>る</a:t>
              </a:r>
              <a:r>
                <a:rPr lang="ja-JP" altLang="en-US" sz="750" b="1" u="sng" dirty="0" smtClean="0">
                  <a:solidFill>
                    <a:prstClr val="black"/>
                  </a:solidFill>
                  <a:latin typeface="ＭＳ Ｐゴシック"/>
                </a:rPr>
                <a:t>経済</a:t>
              </a:r>
              <a:r>
                <a:rPr lang="ja-JP" altLang="en-US" sz="750" b="1" u="sng" dirty="0">
                  <a:solidFill>
                    <a:prstClr val="black"/>
                  </a:solidFill>
                  <a:latin typeface="ＭＳ Ｐゴシック"/>
                </a:rPr>
                <a:t>効果（</a:t>
              </a:r>
              <a:r>
                <a:rPr lang="en-US" altLang="ja-JP" sz="750" b="1" u="sng" dirty="0">
                  <a:solidFill>
                    <a:prstClr val="black"/>
                  </a:solidFill>
                  <a:latin typeface="ＭＳ Ｐゴシック"/>
                </a:rPr>
                <a:t>ICCA</a:t>
              </a:r>
              <a:r>
                <a:rPr lang="ja-JP" altLang="en-US" sz="750" b="1" u="sng" dirty="0">
                  <a:solidFill>
                    <a:prstClr val="black"/>
                  </a:solidFill>
                  <a:latin typeface="ＭＳ Ｐゴシック"/>
                </a:rPr>
                <a:t>基準</a:t>
              </a:r>
              <a:r>
                <a:rPr lang="ja-JP" altLang="en-US" sz="750" b="1" u="sng" dirty="0" smtClean="0">
                  <a:solidFill>
                    <a:prstClr val="black"/>
                  </a:solidFill>
                  <a:latin typeface="ＭＳ Ｐゴシック"/>
                </a:rPr>
                <a:t>）（</a:t>
              </a:r>
              <a:r>
                <a:rPr lang="en-US" altLang="ja-JP" sz="750" b="1" u="sng" dirty="0" smtClean="0">
                  <a:solidFill>
                    <a:prstClr val="black"/>
                  </a:solidFill>
                  <a:latin typeface="ＭＳ Ｐゴシック"/>
                </a:rPr>
                <a:t>2016</a:t>
              </a:r>
              <a:r>
                <a:rPr lang="ja-JP" altLang="en-US" sz="750" b="1" u="sng" dirty="0" smtClean="0">
                  <a:solidFill>
                    <a:prstClr val="black"/>
                  </a:solidFill>
                  <a:latin typeface="ＭＳ Ｐゴシック"/>
                </a:rPr>
                <a:t>年）</a:t>
              </a:r>
              <a:r>
                <a:rPr lang="en-US" altLang="ja-JP" sz="750" b="1" u="sng" baseline="30000" dirty="0" smtClean="0">
                  <a:solidFill>
                    <a:prstClr val="black"/>
                  </a:solidFill>
                  <a:latin typeface="ＭＳ Ｐゴシック"/>
                </a:rPr>
                <a:t>20</a:t>
              </a:r>
            </a:p>
          </p:txBody>
        </p:sp>
      </p:grpSp>
      <p:sp>
        <p:nvSpPr>
          <p:cNvPr id="29" name="テキスト ボックス 28"/>
          <p:cNvSpPr txBox="1"/>
          <p:nvPr/>
        </p:nvSpPr>
        <p:spPr>
          <a:xfrm>
            <a:off x="5866117" y="6476237"/>
            <a:ext cx="490666" cy="180425"/>
          </a:xfrm>
          <a:prstGeom prst="rect">
            <a:avLst/>
          </a:prstGeom>
          <a:noFill/>
        </p:spPr>
        <p:txBody>
          <a:bodyPr wrap="square" lIns="36000" tIns="36000" rIns="36000" bIns="36000" rtlCol="0" anchor="ctr" anchorCtr="0">
            <a:spAutoFit/>
          </a:bodyPr>
          <a:lstStyle/>
          <a:p>
            <a:pPr>
              <a:spcBef>
                <a:spcPts val="0"/>
              </a:spcBef>
              <a:buSzPct val="100000"/>
            </a:pPr>
            <a:r>
              <a:rPr kumimoji="1" lang="ja-JP" altLang="en-US" sz="700" dirty="0" smtClean="0"/>
              <a:t>（年）</a:t>
            </a:r>
          </a:p>
        </p:txBody>
      </p:sp>
      <p:pic>
        <p:nvPicPr>
          <p:cNvPr id="10" name="図 9"/>
          <p:cNvPicPr>
            <a:picLocks noChangeAspect="1"/>
          </p:cNvPicPr>
          <p:nvPr/>
        </p:nvPicPr>
        <p:blipFill>
          <a:blip r:embed="rId3"/>
          <a:stretch>
            <a:fillRect/>
          </a:stretch>
        </p:blipFill>
        <p:spPr>
          <a:xfrm>
            <a:off x="3771888" y="7273071"/>
            <a:ext cx="2593672" cy="1192068"/>
          </a:xfrm>
          <a:prstGeom prst="rect">
            <a:avLst/>
          </a:prstGeom>
        </p:spPr>
      </p:pic>
      <p:sp>
        <p:nvSpPr>
          <p:cNvPr id="30" name="Rectangle 88"/>
          <p:cNvSpPr txBox="1">
            <a:spLocks noChangeArrowheads="1"/>
          </p:cNvSpPr>
          <p:nvPr/>
        </p:nvSpPr>
        <p:spPr bwMode="gray">
          <a:xfrm>
            <a:off x="3664972" y="3021861"/>
            <a:ext cx="2734551" cy="565411"/>
          </a:xfrm>
          <a:prstGeom prst="rect">
            <a:avLst/>
          </a:prstGeom>
        </p:spPr>
        <p:txBody>
          <a:bodyPr wrap="square">
            <a:spAutoFit/>
          </a:bodyPr>
          <a:lstStyle>
            <a:lvl1pPr marL="0" marR="0" indent="0" algn="l" defTabSz="685767" rtl="0" eaLnBrk="1" fontAlgn="auto" latinLnBrk="0" hangingPunct="1">
              <a:lnSpc>
                <a:spcPct val="106000"/>
              </a:lnSpc>
              <a:spcBef>
                <a:spcPts val="731"/>
              </a:spcBef>
              <a:spcAft>
                <a:spcPts val="0"/>
              </a:spcAft>
              <a:buClrTx/>
              <a:buSzPct val="100000"/>
              <a:buFont typeface="Arial" panose="020B0604020202020204" pitchFamily="34" charset="0"/>
              <a:buNone/>
              <a:tabLst/>
              <a:defRPr kumimoji="1" sz="831" b="0" kern="1200">
                <a:solidFill>
                  <a:schemeClr val="tx1"/>
                </a:solidFill>
                <a:latin typeface="+mn-lt"/>
                <a:ea typeface="+mn-ea"/>
                <a:cs typeface="+mn-cs"/>
              </a:defRPr>
            </a:lvl1pPr>
            <a:lvl2pPr marL="119629" marR="0" indent="-119629" algn="l" defTabSz="685767" rtl="0" eaLnBrk="1" fontAlgn="auto" latinLnBrk="0" hangingPunct="1">
              <a:lnSpc>
                <a:spcPct val="106000"/>
              </a:lnSpc>
              <a:spcBef>
                <a:spcPts val="731"/>
              </a:spcBef>
              <a:spcAft>
                <a:spcPts val="0"/>
              </a:spcAft>
              <a:buClrTx/>
              <a:buSzPct val="100000"/>
              <a:buFont typeface="Wingdings" panose="05000000000000000000" pitchFamily="2" charset="2"/>
              <a:buChar char="n"/>
              <a:tabLst/>
              <a:defRPr kumimoji="1" lang="en-US" sz="831" b="0" kern="1200" dirty="0" smtClean="0">
                <a:solidFill>
                  <a:schemeClr val="tx1"/>
                </a:solidFill>
                <a:latin typeface="+mn-lt"/>
                <a:ea typeface="+mn-ea"/>
                <a:cs typeface="+mn-cs"/>
              </a:defRPr>
            </a:lvl2pPr>
            <a:lvl3pPr marL="239259" marR="0" indent="-119629" algn="l" defTabSz="685767" rtl="0" eaLnBrk="1" fontAlgn="auto" latinLnBrk="0" hangingPunct="1">
              <a:lnSpc>
                <a:spcPct val="106000"/>
              </a:lnSpc>
              <a:spcBef>
                <a:spcPts val="332"/>
              </a:spcBef>
              <a:spcAft>
                <a:spcPts val="0"/>
              </a:spcAft>
              <a:buClrTx/>
              <a:buSzPct val="100000"/>
              <a:buFont typeface="Wingdings" panose="05000000000000000000" pitchFamily="2" charset="2"/>
              <a:buChar char="Ø"/>
              <a:tabLst/>
              <a:defRPr kumimoji="1" lang="en-US" sz="831" b="0" kern="1200" dirty="0" smtClean="0">
                <a:solidFill>
                  <a:schemeClr val="tx1"/>
                </a:solidFill>
                <a:latin typeface="+mn-lt"/>
                <a:ea typeface="+mn-ea"/>
                <a:cs typeface="+mn-cs"/>
              </a:defRPr>
            </a:lvl3pPr>
            <a:lvl4pPr marL="358888" marR="0" indent="-119629" algn="l" defTabSz="685767" rtl="0" eaLnBrk="1" fontAlgn="auto" latinLnBrk="0" hangingPunct="1">
              <a:lnSpc>
                <a:spcPct val="106000"/>
              </a:lnSpc>
              <a:spcBef>
                <a:spcPts val="166"/>
              </a:spcBef>
              <a:spcAft>
                <a:spcPts val="0"/>
              </a:spcAft>
              <a:buClrTx/>
              <a:buSzPct val="100000"/>
              <a:buFont typeface="Arial" panose="020B0604020202020204" pitchFamily="34" charset="0"/>
              <a:buChar char="•"/>
              <a:tabLst/>
              <a:defRPr kumimoji="1" lang="en-US" sz="831" b="0" kern="1200" baseline="0" dirty="0" smtClean="0">
                <a:solidFill>
                  <a:schemeClr val="tx1"/>
                </a:solidFill>
                <a:latin typeface="+mn-lt"/>
                <a:ea typeface="+mn-ea"/>
                <a:cs typeface="+mn-cs"/>
              </a:defRPr>
            </a:lvl4pPr>
            <a:lvl5pPr marL="399581" indent="-132294" algn="l" defTabSz="598856" rtl="0" eaLnBrk="1" latinLnBrk="0" hangingPunct="1">
              <a:spcBef>
                <a:spcPts val="0"/>
              </a:spcBef>
              <a:spcAft>
                <a:spcPts val="750"/>
              </a:spcAft>
              <a:buClrTx/>
              <a:buSzPct val="100000"/>
              <a:buFont typeface="Verdana" panose="020B0604030504040204" pitchFamily="34" charset="0"/>
              <a:buChar char="−"/>
              <a:tabLst/>
              <a:defRPr kumimoji="1" lang="en-US" sz="825" kern="1200" baseline="0" dirty="0" smtClean="0">
                <a:solidFill>
                  <a:schemeClr val="tx1"/>
                </a:solidFill>
                <a:latin typeface="+mn-lt"/>
                <a:ea typeface="+mn-ea"/>
                <a:cs typeface="+mn-cs"/>
              </a:defRPr>
            </a:lvl5pPr>
            <a:lvl6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6pPr>
            <a:lvl7pPr marL="399581" indent="-132294" algn="l" defTabSz="685767" rtl="0" eaLnBrk="1" latinLnBrk="0" hangingPunct="1">
              <a:spcBef>
                <a:spcPts val="0"/>
              </a:spcBef>
              <a:spcAft>
                <a:spcPts val="750"/>
              </a:spcAft>
              <a:buFont typeface="Verdana" panose="020B0604030504040204" pitchFamily="34" charset="0"/>
              <a:buChar char="−"/>
              <a:defRPr kumimoji="1" sz="900" kern="1200">
                <a:solidFill>
                  <a:schemeClr val="tx1"/>
                </a:solidFill>
                <a:latin typeface="+mn-lt"/>
                <a:ea typeface="+mn-ea"/>
                <a:cs typeface="+mn-cs"/>
              </a:defRPr>
            </a:lvl7pPr>
            <a:lvl8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8pPr>
            <a:lvl9pPr marL="399581" indent="-132294" algn="l" defTabSz="685767" rtl="0" eaLnBrk="1" latinLnBrk="0" hangingPunct="1">
              <a:spcBef>
                <a:spcPts val="0"/>
              </a:spcBef>
              <a:spcAft>
                <a:spcPts val="750"/>
              </a:spcAft>
              <a:buFont typeface="Verdana" panose="020B0604030504040204" pitchFamily="34" charset="0"/>
              <a:buChar char="−"/>
              <a:defRPr kumimoji="1" sz="900" kern="1200" baseline="0">
                <a:solidFill>
                  <a:schemeClr val="tx1"/>
                </a:solidFill>
                <a:latin typeface="+mn-lt"/>
                <a:ea typeface="+mn-ea"/>
                <a:cs typeface="+mn-cs"/>
              </a:defRPr>
            </a:lvl9pPr>
          </a:lstStyle>
          <a:p>
            <a:pPr marL="0" lvl="1" indent="0" algn="just">
              <a:buNone/>
            </a:pPr>
            <a:r>
              <a:rPr lang="en-US" altLang="ja-JP" sz="700" dirty="0" smtClean="0"/>
              <a:t>※</a:t>
            </a:r>
            <a:r>
              <a:rPr lang="ja-JP" altLang="en-US" sz="800" dirty="0">
                <a:solidFill>
                  <a:prstClr val="black"/>
                </a:solidFill>
              </a:rPr>
              <a:t>ＭＩＣＥ</a:t>
            </a:r>
            <a:r>
              <a:rPr lang="ja-JP" altLang="en-US" sz="700" dirty="0" smtClean="0"/>
              <a:t>と</a:t>
            </a:r>
            <a:r>
              <a:rPr lang="ja-JP" altLang="en-US" sz="700" dirty="0"/>
              <a:t>は、会議（</a:t>
            </a:r>
            <a:r>
              <a:rPr altLang="ja-JP" sz="700" dirty="0"/>
              <a:t>Meeting</a:t>
            </a:r>
            <a:r>
              <a:rPr lang="ja-JP" altLang="en-US" sz="700" dirty="0"/>
              <a:t>）、報奨・研修旅行（</a:t>
            </a:r>
            <a:r>
              <a:rPr altLang="ja-JP" sz="700" dirty="0"/>
              <a:t>Incentive Travel</a:t>
            </a:r>
            <a:r>
              <a:rPr lang="ja-JP" altLang="en-US" sz="700" dirty="0"/>
              <a:t>）、国際会議（</a:t>
            </a:r>
            <a:r>
              <a:rPr altLang="ja-JP" sz="700" dirty="0"/>
              <a:t>Convention</a:t>
            </a:r>
            <a:r>
              <a:rPr lang="ja-JP" altLang="en-US" sz="700" dirty="0"/>
              <a:t>）、展示会・見本市</a:t>
            </a:r>
            <a:r>
              <a:rPr altLang="ja-JP" sz="700" dirty="0" smtClean="0"/>
              <a:t>/</a:t>
            </a:r>
            <a:r>
              <a:rPr lang="ja-JP" altLang="en-US" sz="700" dirty="0"/>
              <a:t>イベント</a:t>
            </a:r>
            <a:r>
              <a:rPr lang="ja-JP" altLang="en-US" sz="700" dirty="0" smtClean="0"/>
              <a:t>（</a:t>
            </a:r>
            <a:r>
              <a:rPr altLang="ja-JP" sz="700" dirty="0"/>
              <a:t>Exhibition/Event</a:t>
            </a:r>
            <a:r>
              <a:rPr lang="ja-JP" altLang="en-US" sz="700" dirty="0"/>
              <a:t>）の頭文字のことであり、多くの集客交流</a:t>
            </a:r>
            <a:r>
              <a:rPr lang="ja-JP" altLang="en-US" sz="700" dirty="0" smtClean="0"/>
              <a:t>が見込　まれる</a:t>
            </a:r>
            <a:r>
              <a:rPr lang="ja-JP" altLang="en-US" sz="700" dirty="0"/>
              <a:t>ビジネスイベントなどの</a:t>
            </a:r>
            <a:r>
              <a:rPr lang="ja-JP" altLang="en-US" sz="700" dirty="0" smtClean="0"/>
              <a:t>総称</a:t>
            </a:r>
            <a:r>
              <a:rPr lang="ja-JP" altLang="en-US" sz="700" dirty="0"/>
              <a:t>。</a:t>
            </a:r>
            <a:endParaRPr altLang="ja-JP" sz="700" dirty="0"/>
          </a:p>
        </p:txBody>
      </p:sp>
      <p:pic>
        <p:nvPicPr>
          <p:cNvPr id="32" name="図 31"/>
          <p:cNvPicPr>
            <a:picLocks noChangeAspect="1"/>
          </p:cNvPicPr>
          <p:nvPr/>
        </p:nvPicPr>
        <p:blipFill>
          <a:blip r:embed="rId4"/>
          <a:stretch>
            <a:fillRect/>
          </a:stretch>
        </p:blipFill>
        <p:spPr>
          <a:xfrm>
            <a:off x="3728226" y="5372627"/>
            <a:ext cx="2520498" cy="1576311"/>
          </a:xfrm>
          <a:prstGeom prst="rect">
            <a:avLst/>
          </a:prstGeom>
        </p:spPr>
      </p:pic>
      <p:cxnSp>
        <p:nvCxnSpPr>
          <p:cNvPr id="12" name="直線コネクタ 11"/>
          <p:cNvCxnSpPr/>
          <p:nvPr/>
        </p:nvCxnSpPr>
        <p:spPr>
          <a:xfrm>
            <a:off x="4065497" y="6645824"/>
            <a:ext cx="204595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445620" y="7088765"/>
            <a:ext cx="3335967" cy="2402578"/>
            <a:chOff x="445620" y="7088765"/>
            <a:chExt cx="3335967" cy="2402578"/>
          </a:xfrm>
        </p:grpSpPr>
        <p:pic>
          <p:nvPicPr>
            <p:cNvPr id="40" name="図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20" y="7088765"/>
              <a:ext cx="3335967" cy="240257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コネクタ 33"/>
            <p:cNvCxnSpPr/>
            <p:nvPr/>
          </p:nvCxnSpPr>
          <p:spPr>
            <a:xfrm>
              <a:off x="666749" y="736282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a:off x="666749" y="77962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8" name="直線コネクタ 37"/>
            <p:cNvCxnSpPr/>
            <p:nvPr/>
          </p:nvCxnSpPr>
          <p:spPr>
            <a:xfrm>
              <a:off x="666749" y="79771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a:off x="666749" y="82105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781049" y="73390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781049" y="78667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781048" y="805484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781047" y="83715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a:off x="895347" y="835725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895346" y="805484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892965" y="783338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a:xfrm>
              <a:off x="1007267" y="83834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59" name="直線コネクタ 58"/>
            <p:cNvCxnSpPr/>
            <p:nvPr/>
          </p:nvCxnSpPr>
          <p:spPr>
            <a:xfrm>
              <a:off x="1116807" y="84477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0" name="直線コネクタ 59"/>
            <p:cNvCxnSpPr/>
            <p:nvPr/>
          </p:nvCxnSpPr>
          <p:spPr>
            <a:xfrm>
              <a:off x="1233486" y="852156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a:xfrm>
              <a:off x="1345407" y="85358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2" name="直線コネクタ 61"/>
            <p:cNvCxnSpPr/>
            <p:nvPr/>
          </p:nvCxnSpPr>
          <p:spPr>
            <a:xfrm>
              <a:off x="1457327" y="85358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a:xfrm>
              <a:off x="1569246" y="859538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a:xfrm>
              <a:off x="1683545" y="863110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a:xfrm>
              <a:off x="1797851" y="853346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a:off x="1905005" y="863586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7" name="直線コネクタ 66"/>
            <p:cNvCxnSpPr/>
            <p:nvPr/>
          </p:nvCxnSpPr>
          <p:spPr>
            <a:xfrm>
              <a:off x="2019312" y="86049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8" name="直線コネクタ 67"/>
            <p:cNvCxnSpPr/>
            <p:nvPr/>
          </p:nvCxnSpPr>
          <p:spPr>
            <a:xfrm>
              <a:off x="2135993" y="87525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69" name="直線コネクタ 68"/>
            <p:cNvCxnSpPr/>
            <p:nvPr/>
          </p:nvCxnSpPr>
          <p:spPr>
            <a:xfrm>
              <a:off x="2245531" y="870968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0" name="直線コネクタ 69"/>
            <p:cNvCxnSpPr/>
            <p:nvPr/>
          </p:nvCxnSpPr>
          <p:spPr>
            <a:xfrm>
              <a:off x="2359836" y="875969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1" name="直線コネクタ 70"/>
            <p:cNvCxnSpPr/>
            <p:nvPr/>
          </p:nvCxnSpPr>
          <p:spPr>
            <a:xfrm>
              <a:off x="2466975" y="871444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a:xfrm>
              <a:off x="2583682" y="871445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a:xfrm>
              <a:off x="2693193" y="87311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a:xfrm>
              <a:off x="2807494" y="874923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5" name="直線コネクタ 74"/>
            <p:cNvCxnSpPr/>
            <p:nvPr/>
          </p:nvCxnSpPr>
          <p:spPr>
            <a:xfrm>
              <a:off x="2924170" y="88573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6" name="直線コネクタ 75"/>
            <p:cNvCxnSpPr/>
            <p:nvPr/>
          </p:nvCxnSpPr>
          <p:spPr>
            <a:xfrm>
              <a:off x="3033707" y="87311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7" name="直線コネクタ 76"/>
            <p:cNvCxnSpPr/>
            <p:nvPr/>
          </p:nvCxnSpPr>
          <p:spPr>
            <a:xfrm>
              <a:off x="3148009" y="87573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8" name="直線コネクタ 77"/>
            <p:cNvCxnSpPr/>
            <p:nvPr/>
          </p:nvCxnSpPr>
          <p:spPr>
            <a:xfrm>
              <a:off x="3262305" y="874540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79" name="直線コネクタ 78"/>
            <p:cNvCxnSpPr/>
            <p:nvPr/>
          </p:nvCxnSpPr>
          <p:spPr>
            <a:xfrm>
              <a:off x="3378995" y="873825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0" name="直線コネクタ 79"/>
            <p:cNvCxnSpPr/>
            <p:nvPr/>
          </p:nvCxnSpPr>
          <p:spPr>
            <a:xfrm>
              <a:off x="3489151" y="86968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1" name="直線コネクタ 80"/>
            <p:cNvCxnSpPr/>
            <p:nvPr/>
          </p:nvCxnSpPr>
          <p:spPr>
            <a:xfrm>
              <a:off x="3491717" y="807865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2" name="直線コネクタ 81"/>
            <p:cNvCxnSpPr/>
            <p:nvPr/>
          </p:nvCxnSpPr>
          <p:spPr>
            <a:xfrm>
              <a:off x="3376989" y="821200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a:off x="3143245" y="821200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4" name="直線コネクタ 83"/>
            <p:cNvCxnSpPr/>
            <p:nvPr/>
          </p:nvCxnSpPr>
          <p:spPr>
            <a:xfrm>
              <a:off x="3262304" y="81881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2924170" y="822629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6" name="直線コネクタ 85"/>
            <p:cNvCxnSpPr/>
            <p:nvPr/>
          </p:nvCxnSpPr>
          <p:spPr>
            <a:xfrm>
              <a:off x="3038464" y="820486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7" name="直線コネクタ 86"/>
            <p:cNvCxnSpPr/>
            <p:nvPr/>
          </p:nvCxnSpPr>
          <p:spPr>
            <a:xfrm>
              <a:off x="2809872" y="815723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8" name="直線コネクタ 87"/>
            <p:cNvCxnSpPr/>
            <p:nvPr/>
          </p:nvCxnSpPr>
          <p:spPr>
            <a:xfrm>
              <a:off x="2695565" y="812151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89" name="直線コネクタ 88"/>
            <p:cNvCxnSpPr/>
            <p:nvPr/>
          </p:nvCxnSpPr>
          <p:spPr>
            <a:xfrm>
              <a:off x="2583682" y="814678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a:xfrm>
              <a:off x="2469379" y="813725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1" name="直線コネクタ 90"/>
            <p:cNvCxnSpPr/>
            <p:nvPr/>
          </p:nvCxnSpPr>
          <p:spPr>
            <a:xfrm>
              <a:off x="2357458" y="818726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直線コネクタ 91"/>
            <p:cNvCxnSpPr/>
            <p:nvPr/>
          </p:nvCxnSpPr>
          <p:spPr>
            <a:xfrm>
              <a:off x="2245535" y="817059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4" name="直線コネクタ 93"/>
            <p:cNvCxnSpPr/>
            <p:nvPr/>
          </p:nvCxnSpPr>
          <p:spPr>
            <a:xfrm>
              <a:off x="2133614" y="820631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5" name="直線コネクタ 94"/>
            <p:cNvCxnSpPr/>
            <p:nvPr/>
          </p:nvCxnSpPr>
          <p:spPr>
            <a:xfrm>
              <a:off x="2019308" y="830394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6" name="直線コネクタ 95"/>
            <p:cNvCxnSpPr/>
            <p:nvPr/>
          </p:nvCxnSpPr>
          <p:spPr>
            <a:xfrm>
              <a:off x="1905014" y="822205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7" name="直線コネクタ 96"/>
            <p:cNvCxnSpPr/>
            <p:nvPr/>
          </p:nvCxnSpPr>
          <p:spPr>
            <a:xfrm>
              <a:off x="1797855" y="823872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99" name="直線コネクタ 98"/>
            <p:cNvCxnSpPr/>
            <p:nvPr/>
          </p:nvCxnSpPr>
          <p:spPr>
            <a:xfrm>
              <a:off x="1681168" y="83292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0" name="直線コネクタ 99"/>
            <p:cNvCxnSpPr/>
            <p:nvPr/>
          </p:nvCxnSpPr>
          <p:spPr>
            <a:xfrm>
              <a:off x="1566864" y="82815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1002502" y="813818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2" name="直線コネクタ 101"/>
            <p:cNvCxnSpPr/>
            <p:nvPr/>
          </p:nvCxnSpPr>
          <p:spPr>
            <a:xfrm>
              <a:off x="1114425" y="810961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3" name="直線コネクタ 102"/>
            <p:cNvCxnSpPr/>
            <p:nvPr/>
          </p:nvCxnSpPr>
          <p:spPr>
            <a:xfrm>
              <a:off x="1228725" y="82572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4" name="直線コネクタ 103"/>
            <p:cNvCxnSpPr/>
            <p:nvPr/>
          </p:nvCxnSpPr>
          <p:spPr>
            <a:xfrm>
              <a:off x="1340646" y="83001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直線コネクタ 104"/>
            <p:cNvCxnSpPr/>
            <p:nvPr/>
          </p:nvCxnSpPr>
          <p:spPr>
            <a:xfrm>
              <a:off x="1457327" y="824295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7" name="直線コネクタ 106"/>
            <p:cNvCxnSpPr/>
            <p:nvPr/>
          </p:nvCxnSpPr>
          <p:spPr>
            <a:xfrm>
              <a:off x="892965" y="730474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8" name="直線コネクタ 107"/>
            <p:cNvCxnSpPr/>
            <p:nvPr/>
          </p:nvCxnSpPr>
          <p:spPr>
            <a:xfrm>
              <a:off x="1002503" y="797149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09" name="直線コネクタ 108"/>
            <p:cNvCxnSpPr/>
            <p:nvPr/>
          </p:nvCxnSpPr>
          <p:spPr>
            <a:xfrm>
              <a:off x="1004881" y="73452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1" name="直線コネクタ 110"/>
            <p:cNvCxnSpPr/>
            <p:nvPr/>
          </p:nvCxnSpPr>
          <p:spPr>
            <a:xfrm>
              <a:off x="1119186" y="78500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2" name="直線コネクタ 111"/>
            <p:cNvCxnSpPr/>
            <p:nvPr/>
          </p:nvCxnSpPr>
          <p:spPr>
            <a:xfrm>
              <a:off x="1231104" y="795006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3" name="直線コネクタ 112"/>
            <p:cNvCxnSpPr/>
            <p:nvPr/>
          </p:nvCxnSpPr>
          <p:spPr>
            <a:xfrm>
              <a:off x="1343023" y="800244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4" name="直線コネクタ 113"/>
            <p:cNvCxnSpPr/>
            <p:nvPr/>
          </p:nvCxnSpPr>
          <p:spPr>
            <a:xfrm>
              <a:off x="1454941" y="791434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5" name="直線コネクタ 114"/>
            <p:cNvCxnSpPr/>
            <p:nvPr/>
          </p:nvCxnSpPr>
          <p:spPr>
            <a:xfrm>
              <a:off x="1569245" y="797387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6" name="直線コネクタ 115"/>
            <p:cNvCxnSpPr/>
            <p:nvPr/>
          </p:nvCxnSpPr>
          <p:spPr>
            <a:xfrm>
              <a:off x="1681167" y="811913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7" name="直線コネクタ 116"/>
            <p:cNvCxnSpPr/>
            <p:nvPr/>
          </p:nvCxnSpPr>
          <p:spPr>
            <a:xfrm>
              <a:off x="1795469" y="788721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8" name="直線コネクタ 117"/>
            <p:cNvCxnSpPr/>
            <p:nvPr/>
          </p:nvCxnSpPr>
          <p:spPr>
            <a:xfrm>
              <a:off x="1907385" y="786671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19" name="直線コネクタ 118"/>
            <p:cNvCxnSpPr/>
            <p:nvPr/>
          </p:nvCxnSpPr>
          <p:spPr>
            <a:xfrm>
              <a:off x="2021685" y="797625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0" name="直線コネクタ 119"/>
            <p:cNvCxnSpPr/>
            <p:nvPr/>
          </p:nvCxnSpPr>
          <p:spPr>
            <a:xfrm>
              <a:off x="2131225" y="78190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1" name="直線コネクタ 120"/>
            <p:cNvCxnSpPr/>
            <p:nvPr/>
          </p:nvCxnSpPr>
          <p:spPr>
            <a:xfrm>
              <a:off x="2245524" y="783575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2" name="直線コネクタ 121"/>
            <p:cNvCxnSpPr/>
            <p:nvPr/>
          </p:nvCxnSpPr>
          <p:spPr>
            <a:xfrm>
              <a:off x="2359824" y="782623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3" name="直線コネクタ 122"/>
            <p:cNvCxnSpPr/>
            <p:nvPr/>
          </p:nvCxnSpPr>
          <p:spPr>
            <a:xfrm>
              <a:off x="2478892" y="782384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4" name="直線コネクタ 123"/>
            <p:cNvCxnSpPr/>
            <p:nvPr/>
          </p:nvCxnSpPr>
          <p:spPr>
            <a:xfrm>
              <a:off x="2583664" y="775717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5" name="直線コネクタ 124"/>
            <p:cNvCxnSpPr/>
            <p:nvPr/>
          </p:nvCxnSpPr>
          <p:spPr>
            <a:xfrm>
              <a:off x="2700349" y="773574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6" name="直線コネクタ 125"/>
            <p:cNvCxnSpPr/>
            <p:nvPr/>
          </p:nvCxnSpPr>
          <p:spPr>
            <a:xfrm>
              <a:off x="2809880" y="7821471"/>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7" name="直線コネクタ 126"/>
            <p:cNvCxnSpPr/>
            <p:nvPr/>
          </p:nvCxnSpPr>
          <p:spPr>
            <a:xfrm>
              <a:off x="2924182" y="7816706"/>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直線コネクタ 127"/>
            <p:cNvCxnSpPr/>
            <p:nvPr/>
          </p:nvCxnSpPr>
          <p:spPr>
            <a:xfrm>
              <a:off x="3040864" y="782147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29" name="直線コネクタ 128"/>
            <p:cNvCxnSpPr/>
            <p:nvPr/>
          </p:nvCxnSpPr>
          <p:spPr>
            <a:xfrm>
              <a:off x="3143256" y="779289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0" name="直線コネクタ 129"/>
            <p:cNvCxnSpPr/>
            <p:nvPr/>
          </p:nvCxnSpPr>
          <p:spPr>
            <a:xfrm>
              <a:off x="3262322" y="781670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1" name="直線コネクタ 130"/>
            <p:cNvCxnSpPr/>
            <p:nvPr/>
          </p:nvCxnSpPr>
          <p:spPr>
            <a:xfrm>
              <a:off x="3374240" y="779051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2" name="直線コネクタ 131"/>
            <p:cNvCxnSpPr/>
            <p:nvPr/>
          </p:nvCxnSpPr>
          <p:spPr>
            <a:xfrm>
              <a:off x="3490921" y="768573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3" name="直線コネクタ 132"/>
            <p:cNvCxnSpPr/>
            <p:nvPr/>
          </p:nvCxnSpPr>
          <p:spPr>
            <a:xfrm>
              <a:off x="3489151" y="736282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4" name="直線コネクタ 133"/>
            <p:cNvCxnSpPr/>
            <p:nvPr/>
          </p:nvCxnSpPr>
          <p:spPr>
            <a:xfrm>
              <a:off x="3378994" y="739140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5" name="直線コネクタ 134"/>
            <p:cNvCxnSpPr/>
            <p:nvPr/>
          </p:nvCxnSpPr>
          <p:spPr>
            <a:xfrm>
              <a:off x="3264685" y="738187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6" name="直線コネクタ 135"/>
            <p:cNvCxnSpPr/>
            <p:nvPr/>
          </p:nvCxnSpPr>
          <p:spPr>
            <a:xfrm>
              <a:off x="3150383" y="742472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7" name="直線コネクタ 136"/>
            <p:cNvCxnSpPr/>
            <p:nvPr/>
          </p:nvCxnSpPr>
          <p:spPr>
            <a:xfrm>
              <a:off x="3033702" y="7396155"/>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8" name="直線コネクタ 137"/>
            <p:cNvCxnSpPr/>
            <p:nvPr/>
          </p:nvCxnSpPr>
          <p:spPr>
            <a:xfrm>
              <a:off x="2924162" y="743187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39" name="直線コネクタ 138"/>
            <p:cNvCxnSpPr/>
            <p:nvPr/>
          </p:nvCxnSpPr>
          <p:spPr>
            <a:xfrm>
              <a:off x="2812241" y="739615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0" name="直線コネクタ 139"/>
            <p:cNvCxnSpPr/>
            <p:nvPr/>
          </p:nvCxnSpPr>
          <p:spPr>
            <a:xfrm>
              <a:off x="2697941" y="736042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1" name="直線コネクタ 140"/>
            <p:cNvCxnSpPr/>
            <p:nvPr/>
          </p:nvCxnSpPr>
          <p:spPr>
            <a:xfrm>
              <a:off x="2583639" y="738424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2" name="直線コネクタ 141"/>
            <p:cNvCxnSpPr/>
            <p:nvPr/>
          </p:nvCxnSpPr>
          <p:spPr>
            <a:xfrm>
              <a:off x="2471720" y="7403293"/>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3" name="直線コネクタ 142"/>
            <p:cNvCxnSpPr/>
            <p:nvPr/>
          </p:nvCxnSpPr>
          <p:spPr>
            <a:xfrm>
              <a:off x="2355033" y="739615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4" name="直線コネクタ 143"/>
            <p:cNvCxnSpPr/>
            <p:nvPr/>
          </p:nvCxnSpPr>
          <p:spPr>
            <a:xfrm>
              <a:off x="2238356" y="739615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5" name="直線コネクタ 144"/>
            <p:cNvCxnSpPr/>
            <p:nvPr/>
          </p:nvCxnSpPr>
          <p:spPr>
            <a:xfrm>
              <a:off x="2131196" y="7377110"/>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6" name="直線コネクタ 145"/>
            <p:cNvCxnSpPr/>
            <p:nvPr/>
          </p:nvCxnSpPr>
          <p:spPr>
            <a:xfrm>
              <a:off x="2019277" y="738424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7" name="直線コネクタ 146"/>
            <p:cNvCxnSpPr/>
            <p:nvPr/>
          </p:nvCxnSpPr>
          <p:spPr>
            <a:xfrm>
              <a:off x="1902595" y="7336637"/>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8" name="直線コネクタ 147"/>
            <p:cNvCxnSpPr/>
            <p:nvPr/>
          </p:nvCxnSpPr>
          <p:spPr>
            <a:xfrm>
              <a:off x="1119181" y="7411879"/>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49" name="直線コネクタ 148"/>
            <p:cNvCxnSpPr/>
            <p:nvPr/>
          </p:nvCxnSpPr>
          <p:spPr>
            <a:xfrm>
              <a:off x="1231100" y="730948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0" name="直線コネクタ 149"/>
            <p:cNvCxnSpPr/>
            <p:nvPr/>
          </p:nvCxnSpPr>
          <p:spPr>
            <a:xfrm>
              <a:off x="1343023" y="7333294"/>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1" name="直線コネクタ 150"/>
            <p:cNvCxnSpPr/>
            <p:nvPr/>
          </p:nvCxnSpPr>
          <p:spPr>
            <a:xfrm>
              <a:off x="1457323" y="734282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2" name="直線コネクタ 151"/>
            <p:cNvCxnSpPr/>
            <p:nvPr/>
          </p:nvCxnSpPr>
          <p:spPr>
            <a:xfrm>
              <a:off x="1571627" y="7349972"/>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3" name="直線コネクタ 152"/>
            <p:cNvCxnSpPr/>
            <p:nvPr/>
          </p:nvCxnSpPr>
          <p:spPr>
            <a:xfrm>
              <a:off x="1678788" y="7373788"/>
              <a:ext cx="95251" cy="0"/>
            </a:xfrm>
            <a:prstGeom prst="line">
              <a:avLst/>
            </a:prstGeom>
            <a:ln/>
          </p:spPr>
          <p:style>
            <a:lnRef idx="1">
              <a:schemeClr val="dk1"/>
            </a:lnRef>
            <a:fillRef idx="0">
              <a:schemeClr val="dk1"/>
            </a:fillRef>
            <a:effectRef idx="0">
              <a:schemeClr val="dk1"/>
            </a:effectRef>
            <a:fontRef idx="minor">
              <a:schemeClr val="tx1"/>
            </a:fontRef>
          </p:style>
        </p:cxnSp>
        <p:cxnSp>
          <p:nvCxnSpPr>
            <p:cNvPr id="154" name="直線コネクタ 153"/>
            <p:cNvCxnSpPr/>
            <p:nvPr/>
          </p:nvCxnSpPr>
          <p:spPr>
            <a:xfrm>
              <a:off x="1795469" y="7316638"/>
              <a:ext cx="95251" cy="0"/>
            </a:xfrm>
            <a:prstGeom prst="line">
              <a:avLst/>
            </a:prstGeom>
            <a:ln/>
          </p:spPr>
          <p:style>
            <a:lnRef idx="1">
              <a:schemeClr val="dk1"/>
            </a:lnRef>
            <a:fillRef idx="0">
              <a:schemeClr val="dk1"/>
            </a:fillRef>
            <a:effectRef idx="0">
              <a:schemeClr val="dk1"/>
            </a:effectRef>
            <a:fontRef idx="minor">
              <a:schemeClr val="tx1"/>
            </a:fontRef>
          </p:style>
        </p:cxnSp>
      </p:grpSp>
      <p:pic>
        <p:nvPicPr>
          <p:cNvPr id="155" name="図 1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374" y="3845046"/>
            <a:ext cx="2877740" cy="105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66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RectangleText"/>
</p:tagLst>
</file>

<file path=ppt/theme/theme1.xml><?xml version="1.0" encoding="utf-8"?>
<a:theme xmlns:a="http://schemas.openxmlformats.org/drawingml/2006/main" name="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2.xml><?xml version="1.0" encoding="utf-8"?>
<a:theme xmlns:a="http://schemas.openxmlformats.org/drawingml/2006/main" name="1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3.xml><?xml version="1.0" encoding="utf-8"?>
<a:theme xmlns:a="http://schemas.openxmlformats.org/drawingml/2006/main" name="2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4.xml><?xml version="1.0" encoding="utf-8"?>
<a:theme xmlns:a="http://schemas.openxmlformats.org/drawingml/2006/main" name="3_DT Proposal Template_J_20161001">
  <a:themeElements>
    <a:clrScheme name="DT COLOR">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62B5E5"/>
      </a:hlink>
      <a:folHlink>
        <a:srgbClr val="75787B"/>
      </a:folHlink>
    </a:clrScheme>
    <a:fontScheme name="DT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BBBCBC"/>
        </a:solidFill>
        <a:ln w="12700" algn="ctr">
          <a:solidFill>
            <a:srgbClr val="BBBCBC"/>
          </a:solidFill>
          <a:miter lim="800000"/>
          <a:headEnd/>
          <a:tailEn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buFont typeface="Wingdings 2" pitchFamily="18" charset="2"/>
          <a:buNone/>
          <a:defRPr kumimoji="1" sz="1200" dirty="0" smtClean="0"/>
        </a:defPPr>
      </a:lst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nchor="ctr" anchorCtr="0">
        <a:spAutoFit/>
      </a:bodyPr>
      <a:lstStyle>
        <a:defPPr>
          <a:spcBef>
            <a:spcPts val="0"/>
          </a:spcBef>
          <a:buSzPct val="100000"/>
          <a:defRPr kumimoji="1"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Template.potx" id="{35A128D4-7547-4F84-B05C-1D65D4072829}" vid="{BB12198E-CB08-4F13-81DE-F0CB33D04254}"/>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71444</TotalTime>
  <Words>13862</Words>
  <PresentationFormat>A4 210 x 297 mm</PresentationFormat>
  <Paragraphs>2603</Paragraphs>
  <Slides>74</Slides>
  <Notes>23</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74</vt:i4>
      </vt:variant>
    </vt:vector>
  </HeadingPairs>
  <TitlesOfParts>
    <vt:vector size="94" baseType="lpstr">
      <vt:lpstr>HGPｺﾞｼｯｸE</vt:lpstr>
      <vt:lpstr>HGｺﾞｼｯｸM</vt:lpstr>
      <vt:lpstr>Meiryo UI</vt:lpstr>
      <vt:lpstr>ＭＳ Ｐゴシック</vt:lpstr>
      <vt:lpstr>ＭＳ 明朝</vt:lpstr>
      <vt:lpstr>ＭＳ 明朝</vt:lpstr>
      <vt:lpstr>Open Sans</vt:lpstr>
      <vt:lpstr>メイリオ</vt:lpstr>
      <vt:lpstr>游ゴシック</vt:lpstr>
      <vt:lpstr>Arial</vt:lpstr>
      <vt:lpstr>Calibri</vt:lpstr>
      <vt:lpstr>Century</vt:lpstr>
      <vt:lpstr>Times New Roman</vt:lpstr>
      <vt:lpstr>Verdana</vt:lpstr>
      <vt:lpstr>Wingdings</vt:lpstr>
      <vt:lpstr>Wingdings 2</vt:lpstr>
      <vt:lpstr>DT Proposal Template_J_20161001</vt:lpstr>
      <vt:lpstr>1_DT Proposal Template_J_20161001</vt:lpstr>
      <vt:lpstr>2_DT Proposal Template_J_20161001</vt:lpstr>
      <vt:lpstr>3_DT Proposal Template_J_20161001</vt:lpstr>
      <vt:lpstr>PowerPoint プレゼンテーション</vt:lpstr>
      <vt:lpstr>目次</vt:lpstr>
      <vt:lpstr>PowerPoint プレゼンテーション</vt:lpstr>
      <vt:lpstr>１．大阪の現状と取組みの方向性</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vt:lpstr>
      <vt:lpstr>PowerPoint プレゼンテーション</vt:lpstr>
      <vt:lpstr>２．大阪ＩＲのめざす姿</vt:lpstr>
      <vt:lpstr>PowerPoint プレゼンテーション</vt:lpstr>
      <vt:lpstr> </vt:lpstr>
      <vt:lpstr>PowerPoint プレゼンテーション</vt:lpstr>
      <vt:lpstr>PowerPoint プレゼンテーション</vt:lpstr>
      <vt:lpstr>PowerPoint プレゼンテーション</vt:lpstr>
      <vt:lpstr> </vt:lpstr>
      <vt:lpstr> </vt:lpstr>
      <vt:lpstr> </vt:lpstr>
      <vt:lpstr> </vt:lpstr>
      <vt:lpstr> </vt:lpstr>
      <vt:lpstr>PowerPoint プレゼンテーション</vt:lpstr>
      <vt:lpstr> </vt:lpstr>
      <vt:lpstr> </vt:lpstr>
      <vt:lpstr> </vt:lpstr>
      <vt:lpstr>PowerPoint プレゼンテーション</vt:lpstr>
      <vt:lpstr> </vt:lpstr>
      <vt:lpstr>PowerPoint プレゼンテーション</vt:lpstr>
      <vt:lpstr>PowerPoint プレゼンテーション</vt:lpstr>
      <vt:lpstr> </vt:lpstr>
      <vt:lpstr> </vt:lpstr>
      <vt:lpstr> </vt:lpstr>
      <vt:lpstr>PowerPoint プレゼンテーション</vt:lpstr>
      <vt:lpstr> </vt:lpstr>
      <vt:lpstr>PowerPoint プレゼンテーション</vt:lpstr>
      <vt:lpstr> </vt:lpstr>
      <vt:lpstr> </vt:lpstr>
      <vt:lpstr>PowerPoint プレゼンテーション</vt:lpstr>
      <vt:lpstr> </vt:lpstr>
      <vt:lpstr>PowerPoint プレゼンテーション</vt:lpstr>
      <vt:lpstr> </vt:lpstr>
      <vt:lpstr> </vt:lpstr>
      <vt:lpstr> </vt:lpstr>
      <vt:lpstr>PowerPoint プレゼンテーション</vt:lpstr>
      <vt:lpstr> </vt:lpstr>
      <vt:lpstr>PowerPoint プレゼンテーション</vt:lpstr>
      <vt:lpstr> </vt:lpstr>
      <vt:lpstr>PowerPoint プレゼンテーション</vt:lpstr>
      <vt:lpstr>PowerPoint プレゼンテーション</vt:lpstr>
      <vt:lpstr>４．ＩＲ立地による効果</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５．地域の合意形成に向けた理解促進</vt:lpstr>
      <vt:lpstr> </vt:lpstr>
      <vt:lpstr> </vt:lpstr>
      <vt:lpstr> </vt:lpstr>
      <vt:lpstr>PowerPoint プレゼンテーション</vt:lpstr>
      <vt:lpstr>６．スケジュール等</vt:lpstr>
      <vt:lpstr>PowerPoint プレゼンテーション</vt:lpstr>
      <vt:lpstr>出典　　※の写真等はイメージ</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2019-04-18T02:49:28Z</cp:lastPrinted>
  <dcterms:created xsi:type="dcterms:W3CDTF">2015-04-10T06:10:32Z</dcterms:created>
  <dcterms:modified xsi:type="dcterms:W3CDTF">2019-04-19T00:19:10Z</dcterms:modified>
</cp:coreProperties>
</file>