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3681075" cy="9972675"/>
  <p:notesSz cx="9866313" cy="6735763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510" y="90"/>
      </p:cViewPr>
      <p:guideLst>
        <p:guide orient="horz" pos="3141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4275293" cy="337810"/>
          </a:xfrm>
          <a:prstGeom prst="rect">
            <a:avLst/>
          </a:prstGeom>
        </p:spPr>
        <p:txBody>
          <a:bodyPr vert="horz" lIns="62428" tIns="31214" rIns="62428" bIns="31214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845" y="1"/>
            <a:ext cx="4275293" cy="337810"/>
          </a:xfrm>
          <a:prstGeom prst="rect">
            <a:avLst/>
          </a:prstGeom>
        </p:spPr>
        <p:txBody>
          <a:bodyPr vert="horz" lIns="62428" tIns="31214" rIns="62428" bIns="31214" rtlCol="0"/>
          <a:lstStyle>
            <a:lvl1pPr algn="r">
              <a:defRPr sz="800"/>
            </a:lvl1pPr>
          </a:lstStyle>
          <a:p>
            <a:fld id="{B9E9B599-E8FF-4B38-83E7-095891B3EAA9}" type="datetimeFigureOut">
              <a:rPr kumimoji="1" lang="ja-JP" altLang="en-US" smtClean="0"/>
              <a:t>2017/8/29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73438" y="842963"/>
            <a:ext cx="31194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428" tIns="31214" rIns="62428" bIns="312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526" y="3241476"/>
            <a:ext cx="7893268" cy="2651917"/>
          </a:xfrm>
          <a:prstGeom prst="rect">
            <a:avLst/>
          </a:prstGeom>
        </p:spPr>
        <p:txBody>
          <a:bodyPr vert="horz" lIns="62428" tIns="31214" rIns="62428" bIns="312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6397954"/>
            <a:ext cx="4275293" cy="337810"/>
          </a:xfrm>
          <a:prstGeom prst="rect">
            <a:avLst/>
          </a:prstGeom>
        </p:spPr>
        <p:txBody>
          <a:bodyPr vert="horz" lIns="62428" tIns="31214" rIns="62428" bIns="31214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845" y="6397954"/>
            <a:ext cx="4275293" cy="337810"/>
          </a:xfrm>
          <a:prstGeom prst="rect">
            <a:avLst/>
          </a:prstGeom>
        </p:spPr>
        <p:txBody>
          <a:bodyPr vert="horz" lIns="62428" tIns="31214" rIns="62428" bIns="31214" rtlCol="0" anchor="b"/>
          <a:lstStyle>
            <a:lvl1pPr algn="r">
              <a:defRPr sz="800"/>
            </a:lvl1pPr>
          </a:lstStyle>
          <a:p>
            <a:fld id="{99EE81FD-400E-4942-8009-1A18CFF5A2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468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2D99-B5E8-42DB-840C-898EF39F3452}" type="datetimeFigureOut">
              <a:rPr kumimoji="1" lang="ja-JP" altLang="en-US" smtClean="0"/>
              <a:t>2017/8/29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図 94"/>
          <p:cNvPicPr preferRelativeResize="0"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37" y="4014950"/>
            <a:ext cx="954760" cy="6480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15801" y="1324487"/>
            <a:ext cx="6629466" cy="178855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角丸四角形 82"/>
          <p:cNvSpPr/>
          <p:nvPr/>
        </p:nvSpPr>
        <p:spPr>
          <a:xfrm>
            <a:off x="343182" y="1949623"/>
            <a:ext cx="6426167" cy="1073888"/>
          </a:xfrm>
          <a:prstGeom prst="roundRect">
            <a:avLst>
              <a:gd name="adj" fmla="val 4701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-20663" y="0"/>
            <a:ext cx="13701738" cy="4019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8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大阪ＩＲ基本構想（案）・中間骨子の概要　　　　　　　　　　　　　　　　　　　　　　　　　　　　　　　　　　　　　　　　</a:t>
            </a:r>
            <a:r>
              <a:rPr lang="en-US" altLang="ja-JP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【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大阪府・大阪市ＩＲ推進局</a:t>
            </a:r>
            <a:r>
              <a:rPr lang="en-US" altLang="ja-JP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】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</a:t>
            </a:r>
            <a:r>
              <a:rPr lang="en-US" altLang="ja-JP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2017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年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8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月</a:t>
            </a:r>
            <a:endParaRPr lang="ja-JP" altLang="en-US" sz="14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7" name="テキスト ボックス 36"/>
          <p:cNvSpPr txBox="1"/>
          <p:nvPr/>
        </p:nvSpPr>
        <p:spPr>
          <a:xfrm>
            <a:off x="220308" y="1097905"/>
            <a:ext cx="2160240" cy="26184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 smtClean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大阪ＩＲの基本コンセプト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3182" y="1952235"/>
            <a:ext cx="6321856" cy="1069524"/>
          </a:xfrm>
          <a:prstGeom prst="rect">
            <a:avLst/>
          </a:prstGeom>
          <a:noFill/>
          <a:ln>
            <a:noFill/>
          </a:ln>
        </p:spPr>
        <p:txBody>
          <a:bodyPr wrap="square" lIns="36000" rtlCol="0">
            <a:spAutoFit/>
          </a:bodyPr>
          <a:lstStyle/>
          <a:p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100" b="1" dirty="0" smtClean="0">
                <a:latin typeface="+mj-ea"/>
                <a:ea typeface="+mj-ea"/>
              </a:rPr>
              <a:t>＜基本コンセプト＞　</a:t>
            </a:r>
            <a:r>
              <a:rPr lang="ja-JP" altLang="en-US" sz="1050" u="sng" dirty="0" smtClean="0">
                <a:latin typeface="+mn-ea"/>
              </a:rPr>
              <a:t>大阪</a:t>
            </a:r>
            <a:r>
              <a:rPr lang="ja-JP" altLang="en-US" sz="1050" u="sng" dirty="0" smtClean="0">
                <a:latin typeface="+mj-ea"/>
                <a:ea typeface="+mj-ea"/>
              </a:rPr>
              <a:t>・関西の持続的な経済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成長のエンジンとなる</a:t>
            </a:r>
            <a:endParaRPr lang="en-US" altLang="ja-JP" sz="105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400" b="1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世界</a:t>
            </a:r>
            <a:r>
              <a:rPr lang="ja-JP" altLang="en-US" sz="1400" b="1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最高水準の成長型ＩＲ</a:t>
            </a:r>
            <a:endParaRPr lang="en-US" altLang="ja-JP" sz="1400" b="1" u="sng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</a:endParaRPr>
          </a:p>
          <a:p>
            <a:r>
              <a:rPr lang="ja-JP" altLang="en-US" sz="1050" dirty="0">
                <a:latin typeface="+mn-ea"/>
              </a:rPr>
              <a:t>　　</a:t>
            </a:r>
            <a:r>
              <a:rPr lang="ja-JP" altLang="en-US" sz="1050" dirty="0" smtClean="0">
                <a:latin typeface="+mn-ea"/>
              </a:rPr>
              <a:t>　　●　</a:t>
            </a:r>
            <a:r>
              <a:rPr lang="ja-JP" altLang="en-US" sz="1050" u="sng" dirty="0" smtClean="0">
                <a:latin typeface="+mn-ea"/>
              </a:rPr>
              <a:t>世界中から人・モノ・投資を呼び込み、経済成長のエンジンとなる</a:t>
            </a:r>
            <a:r>
              <a:rPr lang="ja-JP" altLang="en-US" sz="1050" dirty="0" smtClean="0">
                <a:latin typeface="+mn-ea"/>
              </a:rPr>
              <a:t>ため、</a:t>
            </a:r>
            <a:r>
              <a:rPr lang="ja-JP" altLang="en-US" sz="1050" u="sng" dirty="0" smtClean="0">
                <a:latin typeface="+mn-ea"/>
              </a:rPr>
              <a:t>ビジネス客、ファミリーなど</a:t>
            </a:r>
            <a:endParaRPr lang="en-US" altLang="ja-JP" sz="1050" u="sng" dirty="0" smtClean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</a:t>
            </a:r>
            <a:r>
              <a:rPr lang="ja-JP" altLang="en-US" sz="1050" dirty="0" smtClean="0">
                <a:latin typeface="+mn-ea"/>
              </a:rPr>
              <a:t>　　　 　　</a:t>
            </a:r>
            <a:r>
              <a:rPr lang="ja-JP" altLang="en-US" sz="1050" u="sng" dirty="0" smtClean="0">
                <a:latin typeface="+mn-ea"/>
              </a:rPr>
              <a:t>世界の幅広い層をターゲットとする「世界最高水準」のＩＲ</a:t>
            </a:r>
            <a:endParaRPr lang="en-US" altLang="ja-JP" sz="1050" u="sng" dirty="0" smtClean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</a:t>
            </a:r>
            <a:r>
              <a:rPr lang="ja-JP" altLang="en-US" sz="1050" dirty="0" smtClean="0">
                <a:latin typeface="+mn-ea"/>
              </a:rPr>
              <a:t>　　　●　</a:t>
            </a:r>
            <a:r>
              <a:rPr lang="en-US" altLang="ja-JP" sz="1050" u="sng" dirty="0" smtClean="0">
                <a:latin typeface="+mn-ea"/>
              </a:rPr>
              <a:t>50</a:t>
            </a:r>
            <a:r>
              <a:rPr lang="ja-JP" altLang="en-US" sz="1050" u="sng" dirty="0" smtClean="0">
                <a:latin typeface="+mn-ea"/>
              </a:rPr>
              <a:t>年・</a:t>
            </a:r>
            <a:r>
              <a:rPr lang="en-US" altLang="ja-JP" sz="1050" u="sng" dirty="0" smtClean="0">
                <a:latin typeface="+mn-ea"/>
              </a:rPr>
              <a:t>100</a:t>
            </a:r>
            <a:r>
              <a:rPr lang="ja-JP" altLang="en-US" sz="1050" u="sng" dirty="0" smtClean="0">
                <a:latin typeface="+mn-ea"/>
              </a:rPr>
              <a:t>年先を見据え</a:t>
            </a:r>
            <a:r>
              <a:rPr lang="ja-JP" altLang="en-US" sz="1050" dirty="0" smtClean="0">
                <a:latin typeface="+mn-ea"/>
              </a:rPr>
              <a:t>、初期投資の効果だけでなく、</a:t>
            </a:r>
            <a:r>
              <a:rPr lang="ja-JP" altLang="en-US" sz="1050" u="sng" dirty="0" smtClean="0">
                <a:latin typeface="+mn-ea"/>
              </a:rPr>
              <a:t>施設、機能が更新され続ける「成長型」のＩＲ</a:t>
            </a:r>
            <a:endParaRPr lang="en-US" altLang="ja-JP" sz="1050" u="sng" dirty="0" smtClean="0">
              <a:latin typeface="+mn-ea"/>
            </a:endParaRPr>
          </a:p>
        </p:txBody>
      </p:sp>
      <p:sp>
        <p:nvSpPr>
          <p:cNvPr id="13" name="フローチャート: 組合せ 12"/>
          <p:cNvSpPr/>
          <p:nvPr/>
        </p:nvSpPr>
        <p:spPr>
          <a:xfrm>
            <a:off x="2736081" y="3206193"/>
            <a:ext cx="1704117" cy="267976"/>
          </a:xfrm>
          <a:prstGeom prst="flowChartMerge">
            <a:avLst/>
          </a:prstGeom>
          <a:gradFill flip="none" rotWithShape="1">
            <a:gsLst>
              <a:gs pos="0">
                <a:schemeClr val="accent1">
                  <a:satMod val="103000"/>
                  <a:tint val="94000"/>
                  <a:lumMod val="0"/>
                  <a:lumOff val="100000"/>
                </a:schemeClr>
              </a:gs>
              <a:gs pos="49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en-US" sz="105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016451" y="6822445"/>
            <a:ext cx="4864646" cy="2334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 smtClean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地域の合意形成（府民・市民理解の促進）に向けた取組み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5801" y="3701226"/>
            <a:ext cx="18002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成長の方向性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15801" y="8353171"/>
            <a:ext cx="18002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 つ の 柱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15647" y="3594122"/>
            <a:ext cx="6624890" cy="63539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59742" y="4313733"/>
            <a:ext cx="1616148" cy="246221"/>
          </a:xfrm>
          <a:prstGeom prst="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時間軸に沿った成長・発展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59816" y="4601765"/>
            <a:ext cx="2016000" cy="54000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 algn="just"/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常に世界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水準の競争力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近未来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を感じさせ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る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魅力を備える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ことによる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将来に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わたって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持続的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な成長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・発展</a:t>
            </a:r>
            <a:endParaRPr lang="ja-JP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924170" y="4313733"/>
            <a:ext cx="1609736" cy="246221"/>
          </a:xfrm>
          <a:prstGeom prst="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空間</a:t>
            </a:r>
            <a:r>
              <a:rPr kumimoji="1"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軸に沿った成長・波及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721038" y="4601765"/>
            <a:ext cx="2016000" cy="68400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 algn="just"/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大阪ＩＲを訪れる世界中の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人々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周辺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つなぐとともに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、大阪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・関西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誇る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最先端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技術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世界発信によ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る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広域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への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波及効果</a:t>
            </a:r>
            <a:endParaRPr lang="ja-JP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7030802" y="4770313"/>
            <a:ext cx="6595145" cy="1872208"/>
            <a:chOff x="7030802" y="4709346"/>
            <a:chExt cx="6595145" cy="1872208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7149609" y="5208703"/>
              <a:ext cx="3899625" cy="51897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dash"/>
            </a:ln>
          </p:spPr>
          <p:txBody>
            <a:bodyPr wrap="square" tIns="36000" bIns="36000" rtlCol="0">
              <a:spAutoFit/>
            </a:bodyPr>
            <a:lstStyle/>
            <a:p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一大観光拠点・</a:t>
              </a:r>
              <a:r>
                <a:rPr lang="en-US" altLang="ja-JP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MICE</a:t>
              </a:r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拠点として</a:t>
              </a:r>
              <a:endParaRPr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 ビジネス客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やファミリー層の来訪者の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増加 、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訪日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外国人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の増加</a:t>
              </a:r>
            </a:p>
            <a:p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・ 国際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会議や大規模展示会開催の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増加　　　・１人当たり観光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消費額の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増加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</a:t>
              </a:r>
              <a:endPara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7136768" y="5729972"/>
              <a:ext cx="6421304" cy="357750"/>
            </a:xfrm>
            <a:prstGeom prst="rect">
              <a:avLst/>
            </a:prstGeom>
            <a:noFill/>
            <a:ln w="3175">
              <a:noFill/>
              <a:prstDash val="dash"/>
            </a:ln>
          </p:spPr>
          <p:txBody>
            <a:bodyPr wrap="square" tIns="36000" bIns="36000" rtlCol="0">
              <a:spAutoFit/>
            </a:bodyPr>
            <a:lstStyle/>
            <a:p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地域経済への大きなプラスの波及効果　　　　◆ 大阪だけではなく、関西、日本全国への波及効果</a:t>
              </a:r>
              <a:endParaRPr lang="en-US" altLang="ja-JP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ＩＲの実現を契機に依存症対策のトップランナーへ</a:t>
              </a:r>
              <a:r>
                <a:rPr lang="en-US" altLang="ja-JP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／治安・地域風俗環境対策をより充実</a:t>
              </a:r>
              <a:endPara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11329228" y="5212994"/>
              <a:ext cx="2089060" cy="471315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dash"/>
            </a:ln>
          </p:spPr>
          <p:txBody>
            <a:bodyPr wrap="square" tIns="36000" bIns="36000" rtlCol="0" anchor="ctr" anchorCtr="0">
              <a:noAutofit/>
            </a:bodyPr>
            <a:lstStyle/>
            <a:p>
              <a:pPr marL="161925" indent="-161925">
                <a:spcBef>
                  <a:spcPts val="600"/>
                </a:spcBef>
              </a:pP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経済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波及効果 ・ 雇用創出効果 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</a:t>
              </a:r>
              <a:endPara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61925" indent="-161925"/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　 財政への寄与</a:t>
              </a:r>
              <a:endPara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61925" indent="-161925"/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幅広い産業分野への波及効果</a:t>
              </a:r>
              <a:endPara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2" name="下矢印 51"/>
            <p:cNvSpPr/>
            <p:nvPr/>
          </p:nvSpPr>
          <p:spPr>
            <a:xfrm rot="16200000">
              <a:off x="10998531" y="5423804"/>
              <a:ext cx="443301" cy="121924"/>
            </a:xfrm>
            <a:prstGeom prst="downArrow">
              <a:avLst>
                <a:gd name="adj1" fmla="val 50000"/>
                <a:gd name="adj2" fmla="val 100000"/>
              </a:avLst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7030802" y="4922874"/>
              <a:ext cx="6595145" cy="165868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7136239" y="6349653"/>
              <a:ext cx="6408185" cy="180000"/>
            </a:xfrm>
            <a:prstGeom prst="rect">
              <a:avLst/>
            </a:prstGeom>
            <a:noFill/>
            <a:ln w="3175"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周辺地域環境整備や観光施策等　◆ 総合的な懸念事項対策　◆ 地域経済振興、産業創出　など</a:t>
              </a:r>
              <a:endPara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7031190" y="4928405"/>
              <a:ext cx="2780240" cy="2752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■</a:t>
              </a:r>
              <a:r>
                <a:rPr lang="ja-JP" altLang="en-US" sz="1200" b="1" dirty="0">
                  <a:latin typeface="ＭＳ Ｐゴシック" panose="020B0600070205080204" pitchFamily="50" charset="-128"/>
                </a:rPr>
                <a:t>　</a:t>
              </a:r>
              <a:r>
                <a:rPr lang="ja-JP" altLang="en-US" sz="1200" b="1" u="sng" dirty="0">
                  <a:latin typeface="ＭＳ Ｐゴシック" panose="020B0600070205080204" pitchFamily="50" charset="-128"/>
                </a:rPr>
                <a:t>観光振興・地域経済振興・公益還元</a:t>
              </a: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7034595" y="6116023"/>
              <a:ext cx="2780240" cy="2752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■</a:t>
              </a:r>
              <a:r>
                <a:rPr lang="ja-JP" altLang="en-US" sz="1200" b="1" dirty="0">
                  <a:latin typeface="ＭＳ Ｐゴシック" panose="020B0600070205080204" pitchFamily="50" charset="-128"/>
                </a:rPr>
                <a:t>　</a:t>
              </a:r>
              <a:r>
                <a:rPr lang="ja-JP" altLang="en-US" sz="1200" b="1" u="sng" dirty="0">
                  <a:latin typeface="ＭＳ Ｐゴシック" panose="020B0600070205080204" pitchFamily="50" charset="-128"/>
                </a:rPr>
                <a:t>納付金・入場料等の活用</a:t>
              </a:r>
              <a:endParaRPr lang="en-US" altLang="ja-JP" sz="1200" b="1" u="sng" dirty="0">
                <a:latin typeface="ＭＳ Ｐゴシック" panose="020B0600070205080204" pitchFamily="50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7030802" y="4709346"/>
              <a:ext cx="2402023" cy="252000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3960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1000"/>
                </a:spcAft>
              </a:pPr>
              <a:r>
                <a:rPr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rPr>
                <a:t>ＩＲ</a:t>
              </a:r>
              <a:r>
                <a:rPr lang="ja-JP" altLang="en-US" sz="1400" dirty="0" smtClean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rPr>
                <a:t>立地による効果</a:t>
              </a:r>
              <a:endParaRPr lang="ja-JP" sz="14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71" name="テキスト ボックス 70"/>
          <p:cNvSpPr txBox="1"/>
          <p:nvPr/>
        </p:nvSpPr>
        <p:spPr>
          <a:xfrm>
            <a:off x="101263" y="487933"/>
            <a:ext cx="6696898" cy="553998"/>
          </a:xfrm>
          <a:prstGeom prst="rect">
            <a:avLst/>
          </a:prstGeom>
          <a:noFill/>
          <a:ln w="3175"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000" dirty="0">
                <a:latin typeface="ＭＳ Ｐゴシック" panose="020B0600070205080204" pitchFamily="50" charset="-128"/>
              </a:rPr>
              <a:t>　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大阪へ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のＩＲ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誘致実現に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は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、府民・市民の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理解を得て、取組み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を進めて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いく必要が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あること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から、 ＩＲの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基本コンセプトや　　懸念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事項への取組みの方向性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等に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ついて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、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大阪府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・大阪市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で開催しているＩＲ推進会議での議論も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踏まえ、今般、ＩＲ推進局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に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おいて、「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大阪ＩＲ基本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構想（案）」の中間骨子として取りまとめたもので</a:t>
            </a:r>
            <a:r>
              <a:rPr lang="ja-JP" altLang="en-US" sz="1000" dirty="0">
                <a:latin typeface="ＭＳ Ｐゴシック" panose="020B0600070205080204" pitchFamily="50" charset="-128"/>
              </a:rPr>
              <a:t>ある</a:t>
            </a:r>
            <a:r>
              <a:rPr lang="ja-JP" altLang="en-US" sz="1000" dirty="0" smtClean="0">
                <a:latin typeface="ＭＳ Ｐゴシック" panose="020B0600070205080204" pitchFamily="50" charset="-128"/>
              </a:rPr>
              <a:t>。</a:t>
            </a:r>
            <a:endParaRPr lang="ja-JP" altLang="en-US" sz="1000" dirty="0">
              <a:latin typeface="ＭＳ Ｐゴシック" panose="020B060007020508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70346" y="1372318"/>
            <a:ext cx="6602089" cy="584775"/>
          </a:xfrm>
          <a:prstGeom prst="rect">
            <a:avLst/>
          </a:prstGeom>
          <a:noFill/>
          <a:ln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en-US" sz="1050" dirty="0" smtClean="0">
                <a:latin typeface="+mn-ea"/>
              </a:rPr>
              <a:t>大阪・夢洲のポテンシャルを最大限活かして、課題を解決する</a:t>
            </a:r>
            <a:r>
              <a:rPr lang="ja-JP" altLang="en-US" sz="1050" u="sng" dirty="0" smtClean="0">
                <a:latin typeface="+mn-ea"/>
              </a:rPr>
              <a:t>新たな具体策が必要</a:t>
            </a:r>
            <a:endParaRPr lang="en-US" altLang="ja-JP" sz="1050" u="sng" dirty="0"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050" dirty="0" smtClean="0">
                <a:latin typeface="+mn-ea"/>
              </a:rPr>
              <a:t>厳しい財政に鑑み、</a:t>
            </a:r>
            <a:r>
              <a:rPr lang="ja-JP" altLang="en-US" sz="1050" u="sng" dirty="0" smtClean="0">
                <a:latin typeface="+mn-ea"/>
              </a:rPr>
              <a:t>税負担を最小限に抑制</a:t>
            </a:r>
            <a:r>
              <a:rPr lang="ja-JP" altLang="en-US" sz="1050" dirty="0" smtClean="0">
                <a:latin typeface="+mn-ea"/>
              </a:rPr>
              <a:t>しながら、</a:t>
            </a:r>
            <a:r>
              <a:rPr lang="ja-JP" altLang="en-US" sz="1050" u="sng" dirty="0" smtClean="0">
                <a:latin typeface="+mn-ea"/>
              </a:rPr>
              <a:t>民間の知恵と工夫を最大限に活かすプロジェクト</a:t>
            </a:r>
            <a:r>
              <a:rPr lang="ja-JP" altLang="en-US" sz="1050" dirty="0" smtClean="0">
                <a:latin typeface="+mn-ea"/>
              </a:rPr>
              <a:t>が効果的</a:t>
            </a:r>
            <a:endParaRPr lang="en-US" altLang="ja-JP" sz="1050" dirty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</a:t>
            </a:r>
            <a:r>
              <a:rPr lang="ja-JP" altLang="en-US" sz="1050" dirty="0" smtClean="0">
                <a:latin typeface="+mn-ea"/>
              </a:rPr>
              <a:t>　　　　　　　　　　　　　　　　　　　　　　　　　　　　　　　　　　　</a:t>
            </a:r>
            <a:r>
              <a:rPr lang="ja-JP" altLang="en-US" sz="1050" smtClean="0">
                <a:latin typeface="+mn-ea"/>
              </a:rPr>
              <a:t>　</a:t>
            </a:r>
            <a:r>
              <a:rPr lang="ja-JP" altLang="en-US" sz="1050" dirty="0" smtClean="0">
                <a:latin typeface="+mn-ea"/>
              </a:rPr>
              <a:t>　　　　　　　　⇒　</a:t>
            </a:r>
            <a:r>
              <a:rPr lang="ja-JP" altLang="en-US" sz="1050" u="sng" dirty="0" smtClean="0">
                <a:latin typeface="+mn-ea"/>
              </a:rPr>
              <a:t> ＩＲを核とする国際観光拠点の形成</a:t>
            </a:r>
            <a:endParaRPr lang="en-US" altLang="ja-JP" sz="1050" u="sng" dirty="0" smtClean="0">
              <a:latin typeface="+mn-ea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793038" y="5249837"/>
            <a:ext cx="1872000" cy="1188000"/>
          </a:xfrm>
          <a:prstGeom prst="rect">
            <a:avLst/>
          </a:prstGeom>
          <a:noFill/>
          <a:ln w="6350">
            <a:solidFill>
              <a:schemeClr val="accent1"/>
            </a:solidFill>
            <a:prstDash val="dash"/>
          </a:ln>
        </p:spPr>
        <p:txBody>
          <a:bodyPr wrap="square" lIns="72000" tIns="36000" rIns="72000" bIns="36000" rtlCol="0" anchor="ctr" anchorCtr="0">
            <a:noAutofit/>
          </a:bodyPr>
          <a:lstStyle/>
          <a:p>
            <a:pPr marL="126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○大阪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・関西・日本の歴史、文化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、観光資源など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の魅力発信</a:t>
            </a:r>
          </a:p>
          <a:p>
            <a:pPr marL="126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○海外・国内からのゲートウェイとなる　広域観光拠点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26000" indent="-457200" algn="just"/>
            <a:r>
              <a:rPr lang="ja-JP" altLang="en-US" sz="800" smtClean="0">
                <a:latin typeface="ＭＳ Ｐゴシック" panose="020B0600070205080204" pitchFamily="50" charset="-128"/>
              </a:rPr>
              <a:t>○大阪・関西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・西日本との連携</a:t>
            </a:r>
            <a:r>
              <a:rPr lang="ja-JP" altLang="en-US" sz="800" smtClean="0">
                <a:latin typeface="ＭＳ Ｐゴシック" panose="020B0600070205080204" pitchFamily="50" charset="-128"/>
              </a:rPr>
              <a:t>による　観光客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の送り出し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26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800" spc="-30" dirty="0" smtClean="0">
                <a:latin typeface="ＭＳ Ｐゴシック" panose="020B0600070205080204" pitchFamily="50" charset="-128"/>
              </a:rPr>
              <a:t>イノベーションにつながる最先端技術の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ショーケース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26000" indent="-457200"/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など</a:t>
            </a:r>
            <a:endParaRPr lang="ja-JP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2394212" y="7567121"/>
            <a:ext cx="2160000" cy="684000"/>
          </a:xfrm>
          <a:prstGeom prst="rect">
            <a:avLst/>
          </a:prstGeom>
          <a:noFill/>
          <a:ln w="6350">
            <a:solidFill>
              <a:schemeClr val="accent1"/>
            </a:solidFill>
            <a:prstDash val="dash"/>
          </a:ln>
        </p:spPr>
        <p:txBody>
          <a:bodyPr wrap="square" lIns="72000" tIns="36000" rIns="36000" bIns="36000" rtlCol="0" anchor="ctr" anchorCtr="0">
            <a:noAutofit/>
          </a:bodyPr>
          <a:lstStyle/>
          <a:p>
            <a:pPr marL="108000" indent="-457200"/>
            <a:r>
              <a:rPr lang="ja-JP" altLang="en-US" sz="800" dirty="0">
                <a:latin typeface="ＭＳ Ｐゴシック" panose="020B0600070205080204" pitchFamily="50" charset="-128"/>
              </a:rPr>
              <a:t>○海に囲まれた広大な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土地を最大限に活かしたゆとりある空間</a:t>
            </a:r>
            <a:endParaRPr lang="ja-JP" altLang="en-US" sz="800" dirty="0">
              <a:latin typeface="ＭＳ Ｐゴシック" panose="020B0600070205080204" pitchFamily="50" charset="-128"/>
            </a:endParaRPr>
          </a:p>
          <a:p>
            <a:pPr marL="108000" indent="-457200"/>
            <a:r>
              <a:rPr lang="ja-JP" altLang="en-US" sz="800" dirty="0" smtClean="0">
                <a:latin typeface="ＭＳ Ｐゴシック" panose="020B0600070205080204" pitchFamily="50" charset="-128"/>
              </a:rPr>
              <a:t>○最先端</a:t>
            </a:r>
            <a:r>
              <a:rPr lang="ja-JP" altLang="en-US" sz="800" dirty="0">
                <a:latin typeface="ＭＳ Ｐゴシック" panose="020B0600070205080204" pitchFamily="50" charset="-128"/>
              </a:rPr>
              <a:t>技術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等の</a:t>
            </a:r>
            <a:r>
              <a:rPr lang="ja-JP" altLang="en-US" sz="800" dirty="0">
                <a:latin typeface="ＭＳ Ｐゴシック" panose="020B0600070205080204" pitchFamily="50" charset="-128"/>
              </a:rPr>
              <a:t>実践・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実証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08000" indent="-457200"/>
            <a:r>
              <a:rPr lang="ja-JP" altLang="en-US" sz="800" dirty="0" smtClean="0">
                <a:latin typeface="ＭＳ Ｐゴシック" panose="020B0600070205080204" pitchFamily="50" charset="-128"/>
              </a:rPr>
              <a:t>○</a:t>
            </a:r>
            <a:r>
              <a:rPr lang="en-US" altLang="ja-JP" sz="800" dirty="0">
                <a:latin typeface="ＭＳ Ｐゴシック" panose="020B0600070205080204" pitchFamily="50" charset="-128"/>
              </a:rPr>
              <a:t>24</a:t>
            </a:r>
            <a:r>
              <a:rPr lang="ja-JP" altLang="en-US" sz="800" dirty="0">
                <a:latin typeface="ＭＳ Ｐゴシック" panose="020B0600070205080204" pitchFamily="50" charset="-128"/>
              </a:rPr>
              <a:t>時間快適に安心して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楽しめる空間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08000" indent="-457200"/>
            <a:r>
              <a:rPr lang="ja-JP" altLang="en-US" sz="800" dirty="0">
                <a:latin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　　　　　　　　　　　　　　　　　　　　　　　　　など</a:t>
            </a:r>
            <a:endParaRPr lang="ja-JP" altLang="en-US" sz="800" dirty="0">
              <a:latin typeface="ＭＳ Ｐゴシック" panose="020B0600070205080204" pitchFamily="50" charset="-128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2729802" y="6834013"/>
            <a:ext cx="1560821" cy="380480"/>
          </a:xfrm>
          <a:prstGeom prst="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ポテンシャル</a:t>
            </a:r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を活かした</a:t>
            </a:r>
            <a:endParaRPr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価値創出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87809" y="8649411"/>
            <a:ext cx="3986479" cy="1161462"/>
            <a:chOff x="287809" y="8649411"/>
            <a:chExt cx="3986479" cy="1161462"/>
          </a:xfrm>
        </p:grpSpPr>
        <p:sp>
          <p:nvSpPr>
            <p:cNvPr id="89" name="角丸四角形 88"/>
            <p:cNvSpPr>
              <a:spLocks/>
            </p:cNvSpPr>
            <p:nvPr/>
          </p:nvSpPr>
          <p:spPr>
            <a:xfrm>
              <a:off x="287809" y="8649411"/>
              <a:ext cx="3986479" cy="864000"/>
            </a:xfrm>
            <a:prstGeom prst="roundRect">
              <a:avLst>
                <a:gd name="adj" fmla="val 5068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76000" rIns="72000" rtlCol="0" anchor="t" anchorCtr="0"/>
            <a:lstStyle/>
            <a:p>
              <a:pPr marL="174625" indent="-174625" algn="ctr">
                <a:spcAft>
                  <a:spcPts val="600"/>
                </a:spcAft>
              </a:pPr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③ </a:t>
              </a:r>
              <a:r>
                <a:rPr lang="ja-JP" altLang="en-US" sz="900" spc="-1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世界に類をみない魅力ある空間形成、最先端技術の活用による スマートリゾートの実現</a:t>
              </a:r>
              <a:endParaRPr lang="en-US" altLang="ja-JP" sz="900" spc="-100" dirty="0" smtClean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</p:txBody>
        </p:sp>
        <p:sp>
          <p:nvSpPr>
            <p:cNvPr id="90" name="角丸四角形 89"/>
            <p:cNvSpPr>
              <a:spLocks/>
            </p:cNvSpPr>
            <p:nvPr/>
          </p:nvSpPr>
          <p:spPr>
            <a:xfrm>
              <a:off x="330676" y="8704500"/>
              <a:ext cx="2052000" cy="504000"/>
            </a:xfrm>
            <a:prstGeom prst="roundRect">
              <a:avLst>
                <a:gd name="adj" fmla="val 5068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rtlCol="0" anchor="ctr"/>
            <a:lstStyle/>
            <a:p>
              <a:pPr marL="72000"/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①大阪・関西・日本観光の要となる</a:t>
              </a:r>
              <a:endParaRPr lang="en-US" altLang="ja-JP" sz="900" dirty="0" smtClean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  <a:p>
              <a:pPr marL="72000"/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　 独創性に富む</a:t>
              </a:r>
              <a:endParaRPr lang="en-US" altLang="ja-JP" sz="900" dirty="0" smtClean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  <a:p>
              <a:pPr marL="72000"/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   国際的</a:t>
              </a:r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エンターテイメント拠点の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形成</a:t>
              </a:r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　</a:t>
              </a:r>
              <a:endParaRPr lang="en-US" altLang="ja-JP" sz="900" dirty="0" smtClean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</p:txBody>
        </p:sp>
        <p:sp>
          <p:nvSpPr>
            <p:cNvPr id="91" name="角丸四角形 90"/>
            <p:cNvSpPr>
              <a:spLocks/>
            </p:cNvSpPr>
            <p:nvPr/>
          </p:nvSpPr>
          <p:spPr>
            <a:xfrm>
              <a:off x="2422675" y="8704496"/>
              <a:ext cx="1798451" cy="504000"/>
            </a:xfrm>
            <a:prstGeom prst="roundRect">
              <a:avLst>
                <a:gd name="adj" fmla="val 5068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rtlCol="0" anchor="ctr"/>
            <a:lstStyle/>
            <a:p>
              <a:pPr marL="36000"/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②世界水準の競争力を備えた</a:t>
              </a:r>
              <a:endParaRPr lang="en-US" altLang="ja-JP" sz="900" dirty="0" smtClean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  <a:p>
              <a:pPr marL="36000"/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   オールインワンＭＩＣＥ拠点の形成</a:t>
              </a:r>
              <a:endParaRPr lang="en-US" altLang="ja-JP" sz="900" dirty="0" smtClean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</p:txBody>
        </p:sp>
        <p:sp>
          <p:nvSpPr>
            <p:cNvPr id="92" name="上矢印吹き出し 91"/>
            <p:cNvSpPr>
              <a:spLocks/>
            </p:cNvSpPr>
            <p:nvPr/>
          </p:nvSpPr>
          <p:spPr>
            <a:xfrm>
              <a:off x="791865" y="9378873"/>
              <a:ext cx="3060000" cy="432000"/>
            </a:xfrm>
            <a:prstGeom prst="upArrowCallout">
              <a:avLst>
                <a:gd name="adj1" fmla="val 41933"/>
                <a:gd name="adj2" fmla="val 47478"/>
                <a:gd name="adj3" fmla="val 25000"/>
                <a:gd name="adj4" fmla="val 46909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72000" rtlCol="0" anchor="ctr"/>
            <a:lstStyle/>
            <a:p>
              <a:pPr marL="174625" algn="ctr"/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④ 世界の先進事例を進化させた総合的な懸念事項対策</a:t>
              </a:r>
              <a:endParaRPr lang="en-US" altLang="ja-JP" sz="900" dirty="0" smtClean="0">
                <a:solidFill>
                  <a:srgbClr val="FF0000"/>
                </a:solidFill>
                <a:latin typeface="+mn-ea"/>
                <a:cs typeface="Meiryo UI" pitchFamily="50" charset="-128"/>
              </a:endParaRPr>
            </a:p>
          </p:txBody>
        </p:sp>
      </p:grpSp>
      <p:sp>
        <p:nvSpPr>
          <p:cNvPr id="10" name="テキスト ボックス 36"/>
          <p:cNvSpPr txBox="1"/>
          <p:nvPr/>
        </p:nvSpPr>
        <p:spPr>
          <a:xfrm>
            <a:off x="215801" y="3355385"/>
            <a:ext cx="2160240" cy="2628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大阪ＩＲのめざす姿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884826" y="7055895"/>
            <a:ext cx="6745084" cy="12388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＜</a:t>
            </a:r>
            <a:r>
              <a:rPr lang="ja-JP" altLang="en-US" sz="11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基本的な考え方</a:t>
            </a:r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 対象の明確化　：　府民・市民全体、大学生・若い世代、女性、地元企業⇒属性の興味・関心に応じた適切な情報発信</a:t>
            </a:r>
            <a:endParaRPr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◆ ステージに応じた説明　：　ＩＲの基本的な事項 → ＩＲ誘致を見据えた内容 → 区域認定に向けた内容</a:t>
            </a:r>
            <a:endParaRPr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◆ 府民・市民の声に耳を傾けた丁寧な対応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sz="1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ホームページなどの広報ツールを活用した情報発信</a:t>
            </a:r>
            <a:endParaRPr lang="en-US" altLang="ja-JP" sz="1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＜</a:t>
            </a:r>
            <a:r>
              <a:rPr lang="ja-JP" altLang="en-US" sz="11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具体的な取組み例</a:t>
            </a:r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・自主開催による説明事業（セミナー、講演会等）、府内の大学や若い世代の団体との連携事業、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女性団体や経済団体等との連携事業、イベントの活用、広報ツールの活用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7031420" y="7059904"/>
            <a:ext cx="6594527" cy="12135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+mj-ea"/>
              <a:ea typeface="+mj-ea"/>
            </a:endParaRPr>
          </a:p>
        </p:txBody>
      </p:sp>
      <p:graphicFrame>
        <p:nvGraphicFramePr>
          <p:cNvPr id="94" name="表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842734"/>
              </p:ext>
            </p:extLst>
          </p:nvPr>
        </p:nvGraphicFramePr>
        <p:xfrm>
          <a:off x="7011940" y="8692376"/>
          <a:ext cx="6578299" cy="1255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16">
                  <a:extLst>
                    <a:ext uri="{9D8B030D-6E8A-4147-A177-3AD203B41FA5}">
                      <a16:colId xmlns:a16="http://schemas.microsoft.com/office/drawing/2014/main" val="56156035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847743600"/>
                    </a:ext>
                  </a:extLst>
                </a:gridCol>
                <a:gridCol w="1411946">
                  <a:extLst>
                    <a:ext uri="{9D8B030D-6E8A-4147-A177-3AD203B41FA5}">
                      <a16:colId xmlns:a16="http://schemas.microsoft.com/office/drawing/2014/main" val="463608222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2573277754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536614835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2848105868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1091624859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3671006399"/>
                    </a:ext>
                  </a:extLst>
                </a:gridCol>
                <a:gridCol w="513560">
                  <a:extLst>
                    <a:ext uri="{9D8B030D-6E8A-4147-A177-3AD203B41FA5}">
                      <a16:colId xmlns:a16="http://schemas.microsoft.com/office/drawing/2014/main" val="4010107625"/>
                    </a:ext>
                  </a:extLst>
                </a:gridCol>
              </a:tblGrid>
              <a:tr h="31157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2016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2017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2018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2019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2020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2021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2022</a:t>
                      </a:r>
                      <a:endParaRPr kumimoji="1" lang="ja-JP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2024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508350"/>
                  </a:ext>
                </a:extLst>
              </a:tr>
              <a:tr h="944091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939199"/>
                  </a:ext>
                </a:extLst>
              </a:tr>
            </a:tbl>
          </a:graphicData>
        </a:graphic>
      </p:graphicFrame>
      <p:sp>
        <p:nvSpPr>
          <p:cNvPr id="97" name="テキスト ボックス 96"/>
          <p:cNvSpPr txBox="1"/>
          <p:nvPr/>
        </p:nvSpPr>
        <p:spPr>
          <a:xfrm>
            <a:off x="6912545" y="9055660"/>
            <a:ext cx="818959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〇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推進法成立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8588529" y="9072379"/>
            <a:ext cx="94542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実施法上程、成立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基本方針策定、公表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2" name="円/楕円 48"/>
          <p:cNvSpPr/>
          <p:nvPr/>
        </p:nvSpPr>
        <p:spPr>
          <a:xfrm>
            <a:off x="8280697" y="9031761"/>
            <a:ext cx="1506849" cy="296681"/>
          </a:xfrm>
          <a:prstGeom prst="ellipse">
            <a:avLst/>
          </a:prstGeom>
          <a:noFill/>
          <a:ln w="2540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09" name="円/楕円 68"/>
          <p:cNvSpPr/>
          <p:nvPr/>
        </p:nvSpPr>
        <p:spPr>
          <a:xfrm>
            <a:off x="8134557" y="9378825"/>
            <a:ext cx="813919" cy="220950"/>
          </a:xfrm>
          <a:prstGeom prst="ellipse">
            <a:avLst/>
          </a:prstGeom>
          <a:noFill/>
          <a:ln w="2540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00" dirty="0">
              <a:solidFill>
                <a:schemeClr val="tx1"/>
              </a:solidFill>
            </a:endParaRPr>
          </a:p>
        </p:txBody>
      </p:sp>
      <p:cxnSp>
        <p:nvCxnSpPr>
          <p:cNvPr id="110" name="直線矢印コネクタ 109"/>
          <p:cNvCxnSpPr/>
          <p:nvPr/>
        </p:nvCxnSpPr>
        <p:spPr>
          <a:xfrm>
            <a:off x="7570545" y="9752012"/>
            <a:ext cx="1316280" cy="1588"/>
          </a:xfrm>
          <a:prstGeom prst="straightConnector1">
            <a:avLst/>
          </a:prstGeom>
          <a:ln w="25400"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テキスト ボックス 36"/>
          <p:cNvSpPr txBox="1"/>
          <p:nvPr/>
        </p:nvSpPr>
        <p:spPr>
          <a:xfrm>
            <a:off x="7000817" y="8442721"/>
            <a:ext cx="2143976" cy="2628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スケジュール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10706099" y="9658350"/>
            <a:ext cx="2356401" cy="224530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  <a:lumMod val="50000"/>
                </a:schemeClr>
              </a:gs>
              <a:gs pos="45000">
                <a:schemeClr val="bg2">
                  <a:shade val="67500"/>
                  <a:satMod val="115000"/>
                  <a:lumMod val="100000"/>
                </a:schemeClr>
              </a:gs>
              <a:gs pos="100000">
                <a:schemeClr val="bg2">
                  <a:shade val="100000"/>
                  <a:satMod val="115000"/>
                  <a:lumMod val="50000"/>
                  <a:lumOff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905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1181975" y="9695220"/>
            <a:ext cx="114877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IR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整備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6" name="円/楕円 50"/>
          <p:cNvSpPr>
            <a:spLocks noChangeAspect="1"/>
          </p:cNvSpPr>
          <p:nvPr/>
        </p:nvSpPr>
        <p:spPr>
          <a:xfrm flipV="1">
            <a:off x="12969790" y="9617723"/>
            <a:ext cx="429805" cy="265158"/>
          </a:xfrm>
          <a:prstGeom prst="ellipse">
            <a:avLst/>
          </a:prstGeom>
          <a:solidFill>
            <a:srgbClr val="FFFFFF"/>
          </a:solidFill>
          <a:ln w="19050" cap="rnd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117" name="円/楕円 48"/>
          <p:cNvSpPr/>
          <p:nvPr/>
        </p:nvSpPr>
        <p:spPr>
          <a:xfrm>
            <a:off x="9211425" y="9335211"/>
            <a:ext cx="1565087" cy="399623"/>
          </a:xfrm>
          <a:prstGeom prst="ellipse">
            <a:avLst/>
          </a:prstGeom>
          <a:noFill/>
          <a:ln w="2540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9235888" y="9347062"/>
            <a:ext cx="1540624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</a:t>
            </a:r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業者公募、選定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区域整備計画の作成、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区域認定（議会議決、認定申請）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8064673" y="9435049"/>
            <a:ext cx="93950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ＩＲ基本構想（案）</a:t>
            </a:r>
            <a:endParaRPr kumimoji="1" lang="ja-JP" altLang="en-US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12984389" y="9617722"/>
            <a:ext cx="4694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開業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7031177" y="521841"/>
            <a:ext cx="3240000" cy="25947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 smtClean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懸念事項と最小化への取組み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7175194" y="1025897"/>
            <a:ext cx="6426167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基本的な考え方</a:t>
            </a:r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266700"/>
            <a:r>
              <a:rPr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◆ ＩＲの実現を契機に依存症対策のトップランナーをめざし、発症・進行・再発の各段階に応じた、防止・回復のための対策について、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世界の先進事例に加え、大阪独自の対策をミックスした総合的かつシームレスな   取組み（大阪モデル）を構築</a:t>
            </a:r>
            <a:endParaRPr lang="en-US" altLang="ja-JP" sz="1050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◆ 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エリア（カジノ施設、夢洲、府内全域）毎に、メリハリの効いた支援、対策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実施</a:t>
            </a:r>
            <a:endParaRPr lang="en-US" altLang="ja-JP" sz="105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7031178" y="784718"/>
            <a:ext cx="20882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ギャンブル等依存症対策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7169813" y="1940024"/>
            <a:ext cx="6431548" cy="954107"/>
          </a:xfrm>
          <a:prstGeom prst="rect">
            <a:avLst/>
          </a:prstGeom>
          <a:noFill/>
          <a:ln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想定される対策例＞</a:t>
            </a:r>
            <a:endParaRPr lang="en-US" altLang="ja-JP" sz="11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夢洲</a:t>
            </a:r>
            <a:r>
              <a: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 カジノエリア</a:t>
            </a:r>
            <a:r>
              <a: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：最先端の技術を導入した入場規制やゲーミング規制の導入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夢洲エリア</a:t>
            </a:r>
            <a:r>
              <a: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：夢洲エリア全体</a:t>
            </a:r>
            <a:r>
              <a:rPr lang="ja-JP" altLang="en-US" sz="90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を実証の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場とし、最先端の依存症予防対策の研究・開発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latin typeface="ＭＳ Ｐゴシック" panose="020B0600070205080204" pitchFamily="50" charset="-128"/>
              </a:rPr>
              <a:t>　　</a:t>
            </a:r>
            <a:r>
              <a:rPr lang="en-US" altLang="ja-JP" sz="900" dirty="0" smtClean="0">
                <a:latin typeface="ＭＳ Ｐゴシック" panose="020B0600070205080204" pitchFamily="50" charset="-128"/>
              </a:rPr>
              <a:t>【</a:t>
            </a:r>
            <a:r>
              <a:rPr lang="ja-JP" altLang="en-US" sz="900" dirty="0">
                <a:latin typeface="ＭＳ Ｐゴシック" panose="020B0600070205080204" pitchFamily="50" charset="-128"/>
              </a:rPr>
              <a:t>府内全域</a:t>
            </a:r>
            <a:r>
              <a:rPr lang="en-US" altLang="ja-JP" sz="900" dirty="0" smtClean="0">
                <a:latin typeface="ＭＳ Ｐゴシック" panose="020B0600070205080204" pitchFamily="50" charset="-128"/>
              </a:rPr>
              <a:t>】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　　</a:t>
            </a:r>
            <a:r>
              <a:rPr lang="en-US" altLang="ja-JP" sz="900" dirty="0" smtClean="0">
                <a:latin typeface="ＭＳ Ｐゴシック" panose="020B0600070205080204" pitchFamily="50" charset="-128"/>
              </a:rPr>
              <a:t>①</a:t>
            </a:r>
            <a:r>
              <a:rPr lang="ja-JP" altLang="en-US" sz="900" dirty="0">
                <a:latin typeface="ＭＳ Ｐゴシック" panose="020B0600070205080204" pitchFamily="50" charset="-128"/>
              </a:rPr>
              <a:t>教育の振興等　②ギャンブル等依存症の予防等に資する事業の実施　③医療提供体制の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整備</a:t>
            </a:r>
            <a:endParaRPr lang="en-US" altLang="ja-JP" sz="900" dirty="0" smtClean="0">
              <a:latin typeface="ＭＳ Ｐゴシック" panose="020B0600070205080204" pitchFamily="50" charset="-128"/>
            </a:endParaRPr>
          </a:p>
          <a:p>
            <a:r>
              <a:rPr lang="en-US" altLang="ja-JP" sz="900" dirty="0">
                <a:latin typeface="ＭＳ Ｐゴシック" panose="020B0600070205080204" pitchFamily="50" charset="-128"/>
              </a:rPr>
              <a:t> </a:t>
            </a:r>
            <a:r>
              <a:rPr lang="en-US" altLang="ja-JP" sz="900" dirty="0" smtClean="0">
                <a:latin typeface="ＭＳ Ｐゴシック" panose="020B0600070205080204" pitchFamily="50" charset="-128"/>
              </a:rPr>
              <a:t>                      </a:t>
            </a:r>
            <a:r>
              <a:rPr lang="ja-JP" altLang="en-US" sz="900" dirty="0">
                <a:latin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④</a:t>
            </a:r>
            <a:r>
              <a:rPr lang="ja-JP" altLang="en-US" sz="900" dirty="0">
                <a:latin typeface="ＭＳ Ｐゴシック" panose="020B0600070205080204" pitchFamily="50" charset="-128"/>
              </a:rPr>
              <a:t>相談支援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等 　⑤</a:t>
            </a:r>
            <a:r>
              <a:rPr lang="ja-JP" altLang="en-US" sz="900" dirty="0">
                <a:latin typeface="ＭＳ Ｐゴシック" panose="020B0600070205080204" pitchFamily="50" charset="-128"/>
              </a:rPr>
              <a:t>社会復帰の支援　⑥民間団体の活動に対する支援　⑦連携協力体制の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整備</a:t>
            </a:r>
            <a:endParaRPr lang="en-US" altLang="ja-JP" sz="900" dirty="0" smtClean="0">
              <a:latin typeface="ＭＳ Ｐゴシック" panose="020B0600070205080204" pitchFamily="50" charset="-128"/>
            </a:endParaRPr>
          </a:p>
          <a:p>
            <a:r>
              <a:rPr lang="en-US" altLang="ja-JP" sz="900" dirty="0">
                <a:latin typeface="ＭＳ Ｐゴシック" panose="020B0600070205080204" pitchFamily="50" charset="-128"/>
              </a:rPr>
              <a:t> </a:t>
            </a:r>
            <a:r>
              <a:rPr lang="en-US" altLang="ja-JP" sz="900" dirty="0" smtClean="0">
                <a:latin typeface="ＭＳ Ｐゴシック" panose="020B0600070205080204" pitchFamily="50" charset="-128"/>
              </a:rPr>
              <a:t>                      </a:t>
            </a:r>
            <a:r>
              <a:rPr lang="ja-JP" altLang="en-US" sz="900" dirty="0">
                <a:latin typeface="ＭＳ Ｐゴシック" panose="020B0600070205080204" pitchFamily="50" charset="-128"/>
              </a:rPr>
              <a:t>　⑧人材の確保等　⑨調査研究の推進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等　⑩</a:t>
            </a:r>
            <a:r>
              <a:rPr lang="ja-JP" altLang="en-US" sz="900" dirty="0">
                <a:latin typeface="ＭＳ Ｐゴシック" panose="020B0600070205080204" pitchFamily="50" charset="-128"/>
              </a:rPr>
              <a:t>実態</a:t>
            </a:r>
            <a:r>
              <a:rPr lang="ja-JP" altLang="en-US" sz="900" dirty="0" smtClean="0">
                <a:latin typeface="ＭＳ Ｐゴシック" panose="020B0600070205080204" pitchFamily="50" charset="-128"/>
              </a:rPr>
              <a:t>調査</a:t>
            </a:r>
            <a:endParaRPr lang="ja-JP" altLang="en-US" sz="900" dirty="0">
              <a:latin typeface="ＭＳ Ｐゴシック" panose="020B0600070205080204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7030954" y="759098"/>
            <a:ext cx="6624738" cy="385963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7169813" y="3164472"/>
            <a:ext cx="6456134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基本的な考え方</a:t>
            </a:r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180975"/>
            <a:r>
              <a:rPr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 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ＩＲ事業者、警察、自治体は、相互に緊密な連携を図り</a:t>
            </a:r>
            <a:r>
              <a:rPr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つつ、各々がその役割を果たすことにより、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万全の  取組みを実施</a:t>
            </a:r>
            <a:endParaRPr lang="en-US" altLang="ja-JP" sz="1050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180975"/>
            <a:r>
              <a:rPr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 警察官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の増員や警察施設・交通安全施設等の整備など、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警察力の強化を図るとともに、地域防犯を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推進し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、さらにＩＲ事業者に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おいて、自主的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かつ万全の防犯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・警備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対策を講じさせるための枠組みを</a:t>
            </a:r>
            <a:r>
              <a:rPr lang="ja-JP" altLang="en-US" sz="105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構築</a:t>
            </a:r>
            <a:endParaRPr lang="en-US" altLang="ja-JP" sz="105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7025577" y="2898105"/>
            <a:ext cx="255752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治安・地域風俗環境対策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7164561" y="4015680"/>
            <a:ext cx="6235034" cy="5386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想定される対策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</a:t>
            </a:r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①組織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犯罪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　②暴力団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等反社会的勢力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　③国際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テロ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　</a:t>
            </a:r>
            <a:r>
              <a:rPr lang="ja-JP" altLang="en-US" sz="90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④犯罪抑止対策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⑤地域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風俗環境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⑥来日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外国人の増加に伴う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対応　⑦青少年対策　⑧ＩＲ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施設周辺の交通対策</a:t>
            </a:r>
          </a:p>
        </p:txBody>
      </p:sp>
      <p:sp>
        <p:nvSpPr>
          <p:cNvPr id="130" name="角丸四角形 129"/>
          <p:cNvSpPr/>
          <p:nvPr/>
        </p:nvSpPr>
        <p:spPr>
          <a:xfrm>
            <a:off x="7175194" y="1061716"/>
            <a:ext cx="6426167" cy="1809367"/>
          </a:xfrm>
          <a:prstGeom prst="roundRect">
            <a:avLst>
              <a:gd name="adj" fmla="val 470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角丸四角形 130"/>
          <p:cNvSpPr/>
          <p:nvPr/>
        </p:nvSpPr>
        <p:spPr>
          <a:xfrm>
            <a:off x="7159152" y="3168621"/>
            <a:ext cx="6426167" cy="1393854"/>
          </a:xfrm>
          <a:prstGeom prst="roundRect">
            <a:avLst>
              <a:gd name="adj" fmla="val 470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2376041" y="7247595"/>
            <a:ext cx="2268343" cy="29567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144000" tIns="72000" rIns="108000" rtlCol="0" anchor="ctr" anchorCtr="0">
            <a:noAutofit/>
          </a:bodyPr>
          <a:lstStyle/>
          <a:p>
            <a:pPr algn="just"/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夢洲の立地特性をポテンシャルと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して捉え、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それを活か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すこと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によ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る</a:t>
            </a:r>
            <a:r>
              <a:rPr lang="ja-JP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新たな価値創出</a:t>
            </a:r>
            <a:endParaRPr lang="ja-JP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431816" y="5074504"/>
            <a:ext cx="1872000" cy="1404000"/>
          </a:xfrm>
          <a:prstGeom prst="rect">
            <a:avLst/>
          </a:prstGeom>
          <a:noFill/>
          <a:ln w="6350">
            <a:solidFill>
              <a:schemeClr val="accent1"/>
            </a:solidFill>
            <a:prstDash val="dash"/>
          </a:ln>
        </p:spPr>
        <p:txBody>
          <a:bodyPr wrap="square" lIns="108000" tIns="36000" rIns="72000" bIns="36000" rtlCol="0" anchor="ctr" anchorCtr="0">
            <a:noAutofit/>
          </a:bodyPr>
          <a:lstStyle/>
          <a:p>
            <a:pPr marL="108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○世界中に類を見ない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新しいエンターテイメント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を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体感できる空間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800" dirty="0">
                <a:latin typeface="ＭＳ Ｐゴシック" panose="020B0600070205080204" pitchFamily="50" charset="-128"/>
              </a:rPr>
              <a:t>産業振興・ビジネス創出に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寄与する人・モノ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・情報・技術の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交流拠点</a:t>
            </a:r>
            <a:endParaRPr lang="ja-JP" altLang="en-US" sz="800" dirty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メディカル、スポーツ、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フードなどを</a:t>
            </a:r>
            <a:r>
              <a:rPr lang="ja-JP" altLang="en-US" sz="800" spc="-50" dirty="0" smtClean="0">
                <a:latin typeface="ＭＳ Ｐゴシック" panose="020B0600070205080204" pitchFamily="50" charset="-128"/>
              </a:rPr>
              <a:t>テーマに</a:t>
            </a:r>
            <a:r>
              <a:rPr lang="ja-JP" altLang="en-US" sz="800" spc="-50" dirty="0">
                <a:latin typeface="ＭＳ Ｐゴシック" panose="020B0600070205080204" pitchFamily="50" charset="-128"/>
              </a:rPr>
              <a:t>した</a:t>
            </a:r>
            <a:r>
              <a:rPr lang="ja-JP" altLang="en-US" sz="800" spc="-50" dirty="0" smtClean="0">
                <a:latin typeface="ＭＳ Ｐゴシック" panose="020B0600070205080204" pitchFamily="50" charset="-128"/>
              </a:rPr>
              <a:t>ニューツーリズムの創出</a:t>
            </a:r>
            <a:endParaRPr lang="en-US" altLang="ja-JP" sz="800" spc="-50" dirty="0" smtClean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spc="-50" dirty="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ランドマークとなるシンボリックな都市景観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800" spc="-30" dirty="0" smtClean="0">
                <a:latin typeface="ＭＳ Ｐゴシック" panose="020B0600070205080204" pitchFamily="50" charset="-128"/>
              </a:rPr>
              <a:t>ＩＣＴ</a:t>
            </a:r>
            <a:r>
              <a:rPr lang="ja-JP" altLang="en-US" sz="800" spc="-30" dirty="0">
                <a:latin typeface="ＭＳ Ｐゴシック" panose="020B0600070205080204" pitchFamily="50" charset="-128"/>
              </a:rPr>
              <a:t>・ＩｏＴ</a:t>
            </a:r>
            <a:r>
              <a:rPr lang="ja-JP" altLang="en-US" sz="800" spc="-30" dirty="0" smtClean="0">
                <a:latin typeface="ＭＳ Ｐゴシック" panose="020B0600070205080204" pitchFamily="50" charset="-128"/>
              </a:rPr>
              <a:t>など確かな技術</a:t>
            </a:r>
            <a:r>
              <a:rPr lang="ja-JP" altLang="en-US" sz="800" spc="-30" dirty="0">
                <a:latin typeface="ＭＳ Ｐゴシック" panose="020B0600070205080204" pitchFamily="50" charset="-128"/>
              </a:rPr>
              <a:t>に</a:t>
            </a:r>
            <a:r>
              <a:rPr lang="ja-JP" altLang="en-US" sz="800" spc="-30" dirty="0" smtClean="0">
                <a:latin typeface="ＭＳ Ｐゴシック" panose="020B0600070205080204" pitchFamily="50" charset="-128"/>
              </a:rPr>
              <a:t>支えられた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スマートなまちづくり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 smtClean="0">
                <a:latin typeface="ＭＳ Ｐゴシック" panose="020B0600070205080204" pitchFamily="50" charset="-128"/>
              </a:rPr>
              <a:t>　　　　　　　　　　　　　　　　　　など</a:t>
            </a:r>
            <a:endParaRPr lang="en-US" altLang="ja-JP" sz="800" dirty="0" smtClean="0">
              <a:latin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091050" y="8501150"/>
            <a:ext cx="5388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（年度）</a:t>
            </a:r>
            <a:endParaRPr kumimoji="1" lang="ja-JP" altLang="en-US" sz="900" dirty="0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6883466" y="9695747"/>
            <a:ext cx="12512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〇</a:t>
            </a:r>
            <a:endParaRPr lang="en-US" altLang="ja-JP" sz="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大阪ＩＲ推進会議（３月</a:t>
            </a:r>
            <a:r>
              <a:rPr kumimoji="1" lang="en-US" altLang="ja-JP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pic>
        <p:nvPicPr>
          <p:cNvPr id="84" name="図 83" descr="R:\2016\O160162_大阪市／Ｈ２８年度夢洲まちづくり構想検討業務\作業中\03.調査・コンサルティング業務\05.作業\★★夢洲まちづくり構想(素案)\NAIS\O930060l_101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9817" y="6542928"/>
            <a:ext cx="1548000" cy="8708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8" name="図 97" descr="https://www.toyota.co.jp/Museum/collections/list/data/common/images/0180_Toyotai-uni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141" y="7549121"/>
            <a:ext cx="1008000" cy="744523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図 9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3" r="6401"/>
          <a:stretch/>
        </p:blipFill>
        <p:spPr bwMode="auto">
          <a:xfrm>
            <a:off x="1025579" y="7435258"/>
            <a:ext cx="1224000" cy="8634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0" name="図 99" descr="http://www.hannovermesse.de/files/001-fs5/media/bilder/bildergalerien/2016-industrial-automation/industrial-automation-hm16-h09-4-1514670_image_gallery_desktop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509" y="4460031"/>
            <a:ext cx="1237057" cy="6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図 84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012"/>
          <a:stretch/>
        </p:blipFill>
        <p:spPr bwMode="auto">
          <a:xfrm>
            <a:off x="2439945" y="4003625"/>
            <a:ext cx="973306" cy="64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0" name="図 7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19141" y="6641358"/>
            <a:ext cx="2160000" cy="819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6" name="図 8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00"/>
          <a:stretch/>
        </p:blipFill>
        <p:spPr bwMode="auto">
          <a:xfrm>
            <a:off x="4619141" y="7549121"/>
            <a:ext cx="1013750" cy="7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6" name="テキスト ボックス 95"/>
          <p:cNvSpPr txBox="1"/>
          <p:nvPr/>
        </p:nvSpPr>
        <p:spPr>
          <a:xfrm>
            <a:off x="9228098" y="8563402"/>
            <a:ext cx="3446798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700" dirty="0" smtClean="0">
                <a:latin typeface="+mn-ea"/>
              </a:rPr>
              <a:t>※</a:t>
            </a:r>
            <a:r>
              <a:rPr lang="ja-JP" altLang="en-US" sz="700" dirty="0" smtClean="0">
                <a:latin typeface="+mn-ea"/>
              </a:rPr>
              <a:t>実施法案の成立や施行時期等により変動の可能性あり</a:t>
            </a:r>
            <a:endParaRPr lang="en-US" altLang="ja-JP" sz="700" dirty="0" smtClean="0">
              <a:latin typeface="+mn-ea"/>
            </a:endParaRPr>
          </a:p>
        </p:txBody>
      </p:sp>
      <p:sp>
        <p:nvSpPr>
          <p:cNvPr id="103" name="テキスト ボックス 102"/>
          <p:cNvSpPr txBox="1">
            <a:spLocks noChangeAspect="1"/>
          </p:cNvSpPr>
          <p:nvPr/>
        </p:nvSpPr>
        <p:spPr>
          <a:xfrm>
            <a:off x="2380689" y="5368154"/>
            <a:ext cx="1255103" cy="811667"/>
          </a:xfrm>
          <a:prstGeom prst="ellipse">
            <a:avLst/>
          </a:prstGeom>
          <a:solidFill>
            <a:srgbClr val="0099FF">
              <a:alpha val="25000"/>
            </a:srgbClr>
          </a:solidFill>
          <a:ln w="12700" cmpd="sng">
            <a:solidFill>
              <a:schemeClr val="tx2">
                <a:lumMod val="50000"/>
              </a:schemeClr>
            </a:solidFill>
            <a:prstDash val="solid"/>
          </a:ln>
        </p:spPr>
        <p:txBody>
          <a:bodyPr wrap="none" tIns="36000" bIns="252000" rtlCol="0" anchor="ctr" anchorCtr="1">
            <a:noAutofit/>
          </a:bodyPr>
          <a:lstStyle/>
          <a:p>
            <a:pPr algn="ctr"/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latin typeface="+mn-ea"/>
                <a:cs typeface="Meiryo UI" pitchFamily="50" charset="-128"/>
              </a:rPr>
              <a:t>夢</a:t>
            </a:r>
            <a:r>
              <a:rPr lang="ja-JP" altLang="en-US" sz="1100" b="1" dirty="0">
                <a:latin typeface="+mn-ea"/>
                <a:cs typeface="Meiryo UI" pitchFamily="50" charset="-128"/>
              </a:rPr>
              <a:t>と未来</a:t>
            </a:r>
            <a:r>
              <a:rPr lang="ja-JP" altLang="en-US" sz="1100" b="1" dirty="0" smtClean="0">
                <a:latin typeface="+mn-ea"/>
                <a:cs typeface="Meiryo UI" pitchFamily="50" charset="-128"/>
              </a:rPr>
              <a:t>を</a:t>
            </a:r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latin typeface="+mn-ea"/>
                <a:cs typeface="Meiryo UI" pitchFamily="50" charset="-128"/>
              </a:rPr>
              <a:t>創造するＩＲ</a:t>
            </a:r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/>
            <a:endParaRPr lang="en-US" altLang="ja-JP" sz="1100" b="1" dirty="0">
              <a:latin typeface="+mn-ea"/>
              <a:cs typeface="Meiryo UI" pitchFamily="50" charset="-128"/>
            </a:endParaRPr>
          </a:p>
        </p:txBody>
      </p:sp>
      <p:sp>
        <p:nvSpPr>
          <p:cNvPr id="104" name="テキスト ボックス 103"/>
          <p:cNvSpPr txBox="1">
            <a:spLocks noChangeAspect="1"/>
          </p:cNvSpPr>
          <p:nvPr/>
        </p:nvSpPr>
        <p:spPr>
          <a:xfrm>
            <a:off x="3472507" y="5366402"/>
            <a:ext cx="1255103" cy="813331"/>
          </a:xfrm>
          <a:prstGeom prst="ellipse">
            <a:avLst/>
          </a:prstGeom>
          <a:solidFill>
            <a:srgbClr val="0099FF">
              <a:alpha val="25000"/>
            </a:srgbClr>
          </a:solidFill>
          <a:ln w="12700" cmpd="sng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none" tIns="0" bIns="252000" rtlCol="0" anchor="ctr" anchorCtr="1">
            <a:noAutofit/>
          </a:bodyPr>
          <a:lstStyle/>
          <a:p>
            <a:pPr algn="ctr"/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latin typeface="+mn-ea"/>
                <a:cs typeface="Meiryo UI" pitchFamily="50" charset="-128"/>
              </a:rPr>
              <a:t>ひろがり・</a:t>
            </a:r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latin typeface="+mn-ea"/>
                <a:cs typeface="Meiryo UI" pitchFamily="50" charset="-128"/>
              </a:rPr>
              <a:t>つながりを</a:t>
            </a:r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 smtClean="0">
                <a:latin typeface="+mn-ea"/>
                <a:cs typeface="Meiryo UI" pitchFamily="50" charset="-128"/>
              </a:rPr>
              <a:t>生み出すＩＲ</a:t>
            </a:r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/>
            <a:endParaRPr lang="ja-JP" altLang="en-US" sz="1100" b="1" dirty="0">
              <a:latin typeface="+mn-ea"/>
              <a:cs typeface="Meiryo UI" pitchFamily="50" charset="-128"/>
            </a:endParaRPr>
          </a:p>
        </p:txBody>
      </p:sp>
      <p:sp>
        <p:nvSpPr>
          <p:cNvPr id="105" name="テキスト ボックス 104"/>
          <p:cNvSpPr txBox="1">
            <a:spLocks noChangeAspect="1"/>
          </p:cNvSpPr>
          <p:nvPr/>
        </p:nvSpPr>
        <p:spPr>
          <a:xfrm>
            <a:off x="2926598" y="5864693"/>
            <a:ext cx="1255102" cy="830097"/>
          </a:xfrm>
          <a:prstGeom prst="ellipse">
            <a:avLst/>
          </a:prstGeom>
          <a:solidFill>
            <a:srgbClr val="0099FF">
              <a:alpha val="25000"/>
            </a:srgbClr>
          </a:solidFill>
          <a:ln w="12700" cmpd="sng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none" tIns="144000" rtlCol="0" anchor="ctr" anchorCtr="1">
            <a:noAutofit/>
          </a:bodyPr>
          <a:lstStyle/>
          <a:p>
            <a:pPr algn="ctr" defTabSz="1420813">
              <a:lnSpc>
                <a:spcPts val="1200"/>
              </a:lnSpc>
              <a:tabLst>
                <a:tab pos="7624763" algn="l"/>
                <a:tab pos="7988300" algn="l"/>
                <a:tab pos="8431213" algn="l"/>
              </a:tabLst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「</a:t>
            </a:r>
            <a:r>
              <a:rPr lang="ja-JP" altLang="en-US" sz="1100" b="1" dirty="0" smtClean="0">
                <a:latin typeface="+mn-ea"/>
                <a:cs typeface="Meiryo UI" pitchFamily="50" charset="-128"/>
              </a:rPr>
              <a:t>夢洲」を</a:t>
            </a:r>
            <a:endParaRPr lang="en-US" altLang="ja-JP" sz="1100" b="1" dirty="0" smtClean="0">
              <a:latin typeface="+mn-ea"/>
              <a:cs typeface="Meiryo UI" pitchFamily="50" charset="-128"/>
            </a:endParaRPr>
          </a:p>
          <a:p>
            <a:pPr algn="ctr" defTabSz="1420813">
              <a:lnSpc>
                <a:spcPts val="1200"/>
              </a:lnSpc>
              <a:tabLst>
                <a:tab pos="7624763" algn="l"/>
                <a:tab pos="7988300" algn="l"/>
                <a:tab pos="8431213" algn="l"/>
              </a:tabLst>
            </a:pPr>
            <a:r>
              <a:rPr lang="ja-JP" altLang="en-US" sz="1100" b="1" dirty="0" smtClean="0">
                <a:latin typeface="+mn-ea"/>
                <a:cs typeface="Meiryo UI" pitchFamily="50" charset="-128"/>
              </a:rPr>
              <a:t>活かすＩＲ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2459700" y="5170194"/>
            <a:ext cx="21783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>
                <a:latin typeface="+mn-ea"/>
              </a:rPr>
              <a:t>（出典）</a:t>
            </a:r>
            <a:r>
              <a:rPr lang="ja-JP" altLang="en-US" sz="500" dirty="0">
                <a:latin typeface="+mn-ea"/>
              </a:rPr>
              <a:t>　国立劇場歌舞伎情報サイト</a:t>
            </a:r>
            <a:r>
              <a:rPr lang="en-US" altLang="ja-JP" sz="500" dirty="0">
                <a:latin typeface="+mn-ea"/>
              </a:rPr>
              <a:t>HP</a:t>
            </a:r>
            <a:r>
              <a:rPr lang="ja-JP" altLang="en-US" sz="500" dirty="0" err="1" smtClean="0">
                <a:latin typeface="+mn-ea"/>
              </a:rPr>
              <a:t>、</a:t>
            </a:r>
            <a:r>
              <a:rPr lang="ja-JP" altLang="en-US" sz="500" dirty="0">
                <a:latin typeface="+mn-ea"/>
              </a:rPr>
              <a:t>　関西広域</a:t>
            </a:r>
            <a:r>
              <a:rPr lang="ja-JP" altLang="en-US" sz="500" dirty="0" smtClean="0">
                <a:latin typeface="+mn-ea"/>
              </a:rPr>
              <a:t>連合「</a:t>
            </a:r>
            <a:r>
              <a:rPr lang="ja-JP" altLang="en-US" sz="500" dirty="0">
                <a:latin typeface="+mn-ea"/>
              </a:rPr>
              <a:t>関西の食文化</a:t>
            </a:r>
            <a:r>
              <a:rPr lang="ja-JP" altLang="en-US" sz="500" dirty="0" smtClean="0">
                <a:latin typeface="+mn-ea"/>
              </a:rPr>
              <a:t>」</a:t>
            </a:r>
            <a:r>
              <a:rPr lang="en-US" altLang="ja-JP" sz="500" dirty="0" smtClean="0">
                <a:latin typeface="+mn-ea"/>
              </a:rPr>
              <a:t>HP</a:t>
            </a:r>
            <a:endParaRPr lang="en-US" altLang="ja-JP" sz="500" dirty="0">
              <a:latin typeface="+mn-ea"/>
            </a:endParaRPr>
          </a:p>
          <a:p>
            <a:r>
              <a:rPr lang="en-US" altLang="ja-JP" sz="500" dirty="0" smtClean="0">
                <a:latin typeface="+mn-ea"/>
              </a:rPr>
              <a:t> </a:t>
            </a:r>
            <a:r>
              <a:rPr lang="ja-JP" altLang="en-US" sz="500" dirty="0">
                <a:latin typeface="+mn-ea"/>
              </a:rPr>
              <a:t>　</a:t>
            </a:r>
            <a:r>
              <a:rPr lang="ja-JP" altLang="en-US" sz="500" dirty="0" smtClean="0">
                <a:latin typeface="+mn-ea"/>
              </a:rPr>
              <a:t>　　　　ハノーバーメッセ</a:t>
            </a:r>
            <a:r>
              <a:rPr lang="en-US" altLang="ja-JP" sz="500" dirty="0" smtClean="0">
                <a:latin typeface="+mn-ea"/>
              </a:rPr>
              <a:t>HP</a:t>
            </a:r>
            <a:endParaRPr lang="en-US" altLang="ja-JP" sz="500" dirty="0">
              <a:latin typeface="+mn-ea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450618" y="8314699"/>
            <a:ext cx="217839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>
                <a:latin typeface="+mn-ea"/>
              </a:rPr>
              <a:t>（出典）　日建設計、</a:t>
            </a:r>
            <a:r>
              <a:rPr lang="en-US" altLang="ja-JP" sz="500" dirty="0">
                <a:latin typeface="+mn-ea"/>
              </a:rPr>
              <a:t> https//pixabay.com/ja/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8342591" y="9113098"/>
            <a:ext cx="257925" cy="1275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</a:t>
            </a: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pic>
        <p:nvPicPr>
          <p:cNvPr id="132" name="図 1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229" y="8566439"/>
            <a:ext cx="2448000" cy="102994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88" name="テキスト ボックス 87"/>
          <p:cNvSpPr txBox="1"/>
          <p:nvPr/>
        </p:nvSpPr>
        <p:spPr>
          <a:xfrm>
            <a:off x="4680296" y="8298705"/>
            <a:ext cx="209279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>
                <a:latin typeface="+mn-ea"/>
              </a:rPr>
              <a:t>（出典）</a:t>
            </a:r>
            <a:r>
              <a:rPr lang="ja-JP" altLang="en-US" sz="500" dirty="0">
                <a:latin typeface="+mn-ea"/>
              </a:rPr>
              <a:t>　</a:t>
            </a:r>
            <a:r>
              <a:rPr lang="en-US" altLang="ja-JP" sz="500" dirty="0">
                <a:latin typeface="+mn-ea"/>
              </a:rPr>
              <a:t>https://</a:t>
            </a:r>
            <a:r>
              <a:rPr lang="en-US" altLang="ja-JP" sz="500" dirty="0" smtClean="0">
                <a:latin typeface="+mn-ea"/>
              </a:rPr>
              <a:t>www.flickr.com</a:t>
            </a:r>
          </a:p>
        </p:txBody>
      </p:sp>
    </p:spTree>
    <p:extLst>
      <p:ext uri="{BB962C8B-B14F-4D97-AF65-F5344CB8AC3E}">
        <p14:creationId xmlns:p14="http://schemas.microsoft.com/office/powerpoint/2010/main" val="300020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611</Words>
  <PresentationFormat>ユーザー設定</PresentationFormat>
  <Paragraphs>123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HGPｺﾞｼｯｸE</vt:lpstr>
      <vt:lpstr>HG丸ｺﾞｼｯｸM-PRO</vt:lpstr>
      <vt:lpstr>Meiryo UI</vt:lpstr>
      <vt:lpstr>ＭＳ Ｐゴシック</vt:lpstr>
      <vt:lpstr>ＭＳ Ｐ明朝</vt:lpstr>
      <vt:lpstr>ＭＳ 明朝</vt:lpstr>
      <vt:lpstr>游ゴシック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2017-08-29T02:51:16Z</cp:lastPrinted>
  <dcterms:created xsi:type="dcterms:W3CDTF">2014-07-11T05:14:15Z</dcterms:created>
  <dcterms:modified xsi:type="dcterms:W3CDTF">2017-08-29T11:02:30Z</dcterms:modified>
</cp:coreProperties>
</file>