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3" r:id="rId2"/>
    <p:sldId id="264" r:id="rId3"/>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94" autoAdjust="0"/>
    <p:restoredTop sz="94876" autoAdjust="0"/>
  </p:normalViewPr>
  <p:slideViewPr>
    <p:cSldViewPr>
      <p:cViewPr varScale="1">
        <p:scale>
          <a:sx n="47" d="100"/>
          <a:sy n="47" d="100"/>
        </p:scale>
        <p:origin x="1672" y="40"/>
      </p:cViewPr>
      <p:guideLst>
        <p:guide orient="horz" pos="3024"/>
        <p:guide pos="403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6" cy="496967"/>
          </a:xfrm>
          <a:prstGeom prst="rect">
            <a:avLst/>
          </a:prstGeom>
        </p:spPr>
        <p:txBody>
          <a:bodyPr vert="horz" lIns="95672" tIns="47837" rIns="95672" bIns="4783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6967"/>
          </a:xfrm>
          <a:prstGeom prst="rect">
            <a:avLst/>
          </a:prstGeom>
        </p:spPr>
        <p:txBody>
          <a:bodyPr vert="horz" lIns="95672" tIns="47837" rIns="95672" bIns="47837" rtlCol="0"/>
          <a:lstStyle>
            <a:lvl1pPr algn="r">
              <a:defRPr sz="1200"/>
            </a:lvl1pPr>
          </a:lstStyle>
          <a:p>
            <a:fld id="{DA5716A0-B5DA-418B-B81B-AF92FDF8047B}" type="datetimeFigureOut">
              <a:rPr kumimoji="1" lang="ja-JP" altLang="en-US" smtClean="0"/>
              <a:t>2025/7/28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5672" tIns="47837" rIns="95672" bIns="47837" rtlCol="0" anchor="ctr"/>
          <a:lstStyle/>
          <a:p>
            <a:endParaRPr lang="ja-JP" altLang="en-US"/>
          </a:p>
        </p:txBody>
      </p:sp>
      <p:sp>
        <p:nvSpPr>
          <p:cNvPr id="5" name="ノート プレースホルダー 4"/>
          <p:cNvSpPr>
            <a:spLocks noGrp="1"/>
          </p:cNvSpPr>
          <p:nvPr>
            <p:ph type="body" sz="quarter" idx="3"/>
          </p:nvPr>
        </p:nvSpPr>
        <p:spPr>
          <a:xfrm>
            <a:off x="680721" y="4721188"/>
            <a:ext cx="5445760" cy="4472702"/>
          </a:xfrm>
          <a:prstGeom prst="rect">
            <a:avLst/>
          </a:prstGeom>
        </p:spPr>
        <p:txBody>
          <a:bodyPr vert="horz" lIns="95672" tIns="47837" rIns="95672" bIns="4783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6" cy="496967"/>
          </a:xfrm>
          <a:prstGeom prst="rect">
            <a:avLst/>
          </a:prstGeom>
        </p:spPr>
        <p:txBody>
          <a:bodyPr vert="horz" lIns="95672" tIns="47837" rIns="95672" bIns="4783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6"/>
            <a:ext cx="2949786" cy="496967"/>
          </a:xfrm>
          <a:prstGeom prst="rect">
            <a:avLst/>
          </a:prstGeom>
        </p:spPr>
        <p:txBody>
          <a:bodyPr vert="horz" lIns="95672" tIns="47837" rIns="95672" bIns="47837" rtlCol="0" anchor="b"/>
          <a:lstStyle>
            <a:lvl1pPr algn="r">
              <a:defRPr sz="1200"/>
            </a:lvl1pPr>
          </a:lstStyle>
          <a:p>
            <a:fld id="{7154AD5B-4E08-44F9-A660-7B92ED9DC52F}" type="slidenum">
              <a:rPr kumimoji="1" lang="ja-JP" altLang="en-US" smtClean="0"/>
              <a:t>‹#›</a:t>
            </a:fld>
            <a:endParaRPr kumimoji="1" lang="ja-JP" altLang="en-US"/>
          </a:p>
        </p:txBody>
      </p:sp>
    </p:spTree>
    <p:extLst>
      <p:ext uri="{BB962C8B-B14F-4D97-AF65-F5344CB8AC3E}">
        <p14:creationId xmlns:p14="http://schemas.microsoft.com/office/powerpoint/2010/main" val="252252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154AD5B-4E08-44F9-A660-7B92ED9DC52F}" type="slidenum">
              <a:rPr kumimoji="1" lang="ja-JP" altLang="en-US" smtClean="0"/>
              <a:t>1</a:t>
            </a:fld>
            <a:endParaRPr kumimoji="1" lang="ja-JP" altLang="en-US"/>
          </a:p>
        </p:txBody>
      </p:sp>
    </p:spTree>
    <p:extLst>
      <p:ext uri="{BB962C8B-B14F-4D97-AF65-F5344CB8AC3E}">
        <p14:creationId xmlns:p14="http://schemas.microsoft.com/office/powerpoint/2010/main" val="439185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154AD5B-4E08-44F9-A660-7B92ED9DC52F}" type="slidenum">
              <a:rPr kumimoji="1" lang="ja-JP" altLang="en-US" smtClean="0"/>
              <a:t>2</a:t>
            </a:fld>
            <a:endParaRPr kumimoji="1" lang="ja-JP" altLang="en-US"/>
          </a:p>
        </p:txBody>
      </p:sp>
    </p:spTree>
    <p:extLst>
      <p:ext uri="{BB962C8B-B14F-4D97-AF65-F5344CB8AC3E}">
        <p14:creationId xmlns:p14="http://schemas.microsoft.com/office/powerpoint/2010/main" val="2264948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2025/7/28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2025/7/28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40080" y="384494"/>
            <a:ext cx="8427720" cy="819213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2025/7/28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2025/7/28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2025/7/28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2025/7/28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2025/7/28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2025/7/28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2025/7/28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 タイトルの書式設定</a:t>
            </a:r>
          </a:p>
        </p:txBody>
      </p:sp>
      <p:sp>
        <p:nvSpPr>
          <p:cNvPr id="3" name="コンテンツ プレースホルダ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2025/7/28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 タイトルの書式設定</a:t>
            </a:r>
          </a:p>
        </p:txBody>
      </p:sp>
      <p:sp>
        <p:nvSpPr>
          <p:cNvPr id="3" name="図プレースホルダ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2025/7/28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E90ED720-0104-4369-84BC-D37694168613}" type="datetimeFigureOut">
              <a:rPr kumimoji="1" lang="ja-JP" altLang="en-US" smtClean="0"/>
              <a:t>2025/7/28</a:t>
            </a:fld>
            <a:endParaRPr kumimoji="1" lang="ja-JP" altLang="en-US"/>
          </a:p>
        </p:txBody>
      </p:sp>
      <p:sp>
        <p:nvSpPr>
          <p:cNvPr id="5" name="フッター プレースホルダ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4228884" y="8035136"/>
            <a:ext cx="2087580" cy="1397975"/>
          </a:xfrm>
          <a:prstGeom prst="rect">
            <a:avLst/>
          </a:prstGeom>
        </p:spPr>
      </p:pic>
      <p:sp>
        <p:nvSpPr>
          <p:cNvPr id="31" name="正方形/長方形 30"/>
          <p:cNvSpPr/>
          <p:nvPr/>
        </p:nvSpPr>
        <p:spPr>
          <a:xfrm>
            <a:off x="80862" y="613365"/>
            <a:ext cx="6320057" cy="8924040"/>
          </a:xfrm>
          <a:prstGeom prst="rect">
            <a:avLst/>
          </a:prstGeom>
          <a:noFill/>
          <a:ln w="12700">
            <a:solidFill>
              <a:schemeClr val="accent1">
                <a:lumMod val="60000"/>
                <a:lumOff val="4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9" name="タイトル 1"/>
          <p:cNvSpPr txBox="1">
            <a:spLocks/>
          </p:cNvSpPr>
          <p:nvPr/>
        </p:nvSpPr>
        <p:spPr>
          <a:xfrm>
            <a:off x="85577" y="506315"/>
            <a:ext cx="6315309" cy="291740"/>
          </a:xfrm>
          <a:prstGeom prst="rect">
            <a:avLst/>
          </a:prstGeom>
          <a:solidFill>
            <a:schemeClr val="tx2"/>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大阪の現状と取組みの方向性</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56" name="テキスト ボックス 11"/>
          <p:cNvSpPr txBox="1"/>
          <p:nvPr/>
        </p:nvSpPr>
        <p:spPr>
          <a:xfrm>
            <a:off x="0" y="-13607"/>
            <a:ext cx="12821394" cy="451757"/>
          </a:xfrm>
          <a:prstGeom prst="rect">
            <a:avLst/>
          </a:prstGeom>
          <a:gradFill flip="none" rotWithShape="1">
            <a:gsLst>
              <a:gs pos="2000">
                <a:srgbClr val="00B050"/>
              </a:gs>
              <a:gs pos="0">
                <a:srgbClr val="00B050"/>
              </a:gs>
              <a:gs pos="56000">
                <a:schemeClr val="accent3">
                  <a:lumMod val="20000"/>
                  <a:lumOff val="80000"/>
                </a:schemeClr>
              </a:gs>
              <a:gs pos="100000">
                <a:srgbClr val="FFEBFA"/>
              </a:gs>
            </a:gsLst>
            <a:lin ang="2700000" scaled="1"/>
            <a:tileRect/>
          </a:gra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20000"/>
              </a:lnSpc>
              <a:spcAft>
                <a:spcPts val="1000"/>
              </a:spcAft>
            </a:pPr>
            <a:r>
              <a:rPr lang="en-US" sz="1050">
                <a:effectLst/>
                <a:ea typeface="ＭＳ 明朝" panose="02020609040205080304" pitchFamily="17" charset="-128"/>
                <a:cs typeface="Times New Roman" panose="02020603050405020304" pitchFamily="18" charset="0"/>
              </a:rPr>
              <a:t> </a:t>
            </a:r>
            <a:endParaRPr lang="ja-JP" sz="1050">
              <a:effectLst/>
              <a:ea typeface="ＭＳ 明朝" panose="02020609040205080304" pitchFamily="17" charset="-128"/>
              <a:cs typeface="Times New Roman" panose="02020603050405020304" pitchFamily="18" charset="0"/>
            </a:endParaRPr>
          </a:p>
        </p:txBody>
      </p:sp>
      <p:sp>
        <p:nvSpPr>
          <p:cNvPr id="57" name="タイトル 1"/>
          <p:cNvSpPr txBox="1">
            <a:spLocks/>
          </p:cNvSpPr>
          <p:nvPr/>
        </p:nvSpPr>
        <p:spPr>
          <a:xfrm>
            <a:off x="60988" y="36593"/>
            <a:ext cx="12803188" cy="439306"/>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2000" b="1" dirty="0">
                <a:solidFill>
                  <a:schemeClr val="tx1"/>
                </a:solidFill>
                <a:latin typeface="Meiryo UI" pitchFamily="50" charset="-128"/>
                <a:ea typeface="Meiryo UI" pitchFamily="50" charset="-128"/>
                <a:cs typeface="Meiryo UI" pitchFamily="50" charset="-128"/>
              </a:rPr>
              <a:t>大阪ＩＲ</a:t>
            </a:r>
            <a:r>
              <a:rPr lang="ja-JP" altLang="en-US" sz="2000" b="1">
                <a:solidFill>
                  <a:schemeClr val="tx1"/>
                </a:solidFill>
                <a:latin typeface="Meiryo UI" pitchFamily="50" charset="-128"/>
                <a:ea typeface="Meiryo UI" pitchFamily="50" charset="-128"/>
                <a:cs typeface="Meiryo UI" pitchFamily="50" charset="-128"/>
              </a:rPr>
              <a:t>基本構想</a:t>
            </a:r>
            <a:r>
              <a:rPr lang="ja-JP" altLang="en-US" sz="2000" b="1" dirty="0">
                <a:solidFill>
                  <a:schemeClr val="tx1"/>
                </a:solidFill>
                <a:latin typeface="Meiryo UI" pitchFamily="50" charset="-128"/>
                <a:ea typeface="Meiryo UI" pitchFamily="50" charset="-128"/>
                <a:cs typeface="Meiryo UI" pitchFamily="50" charset="-128"/>
              </a:rPr>
              <a:t>　</a:t>
            </a:r>
            <a:r>
              <a:rPr lang="en-US" altLang="ja-JP" sz="1600" dirty="0">
                <a:solidFill>
                  <a:schemeClr val="tx1"/>
                </a:solidFill>
                <a:latin typeface="Meiryo UI" pitchFamily="50" charset="-128"/>
                <a:ea typeface="Meiryo UI" pitchFamily="50" charset="-128"/>
                <a:cs typeface="Meiryo UI" pitchFamily="50" charset="-128"/>
              </a:rPr>
              <a:t>【</a:t>
            </a:r>
            <a:r>
              <a:rPr lang="ja-JP" altLang="en-US" sz="1600" dirty="0">
                <a:solidFill>
                  <a:schemeClr val="tx1"/>
                </a:solidFill>
                <a:latin typeface="Meiryo UI" pitchFamily="50" charset="-128"/>
                <a:ea typeface="Meiryo UI" pitchFamily="50" charset="-128"/>
                <a:cs typeface="Meiryo UI" pitchFamily="50" charset="-128"/>
              </a:rPr>
              <a:t>概要版</a:t>
            </a:r>
            <a:r>
              <a:rPr lang="en-US" altLang="ja-JP" sz="1600" dirty="0">
                <a:solidFill>
                  <a:schemeClr val="tx1"/>
                </a:solidFill>
                <a:latin typeface="Meiryo UI" pitchFamily="50" charset="-128"/>
                <a:ea typeface="Meiryo UI" pitchFamily="50" charset="-128"/>
                <a:cs typeface="Meiryo UI" pitchFamily="50" charset="-128"/>
              </a:rPr>
              <a:t>】</a:t>
            </a:r>
            <a:r>
              <a:rPr lang="ja-JP" altLang="en-US" sz="1600" dirty="0">
                <a:solidFill>
                  <a:schemeClr val="tx1"/>
                </a:solidFill>
                <a:latin typeface="Meiryo UI" pitchFamily="50" charset="-128"/>
                <a:ea typeface="Meiryo UI" pitchFamily="50" charset="-128"/>
                <a:cs typeface="Meiryo UI" pitchFamily="50" charset="-128"/>
              </a:rPr>
              <a:t>　</a:t>
            </a:r>
          </a:p>
        </p:txBody>
      </p:sp>
      <p:sp>
        <p:nvSpPr>
          <p:cNvPr id="58" name="テキスト ボックス 57"/>
          <p:cNvSpPr txBox="1"/>
          <p:nvPr/>
        </p:nvSpPr>
        <p:spPr>
          <a:xfrm>
            <a:off x="11653007" y="53602"/>
            <a:ext cx="1133103" cy="369332"/>
          </a:xfrm>
          <a:prstGeom prst="rect">
            <a:avLst/>
          </a:prstGeom>
          <a:noFill/>
        </p:spPr>
        <p:txBody>
          <a:bodyPr wrap="square" rtlCol="0">
            <a:spAutoFit/>
          </a:bodyPr>
          <a:lstStyle/>
          <a:p>
            <a:pPr algn="dist"/>
            <a:r>
              <a:rPr lang="en-US" altLang="ja-JP" sz="9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900" dirty="0">
                <a:latin typeface="Meiryo UI" panose="020B0604030504040204" pitchFamily="50" charset="-128"/>
                <a:ea typeface="Meiryo UI" panose="020B0604030504040204" pitchFamily="50" charset="-128"/>
                <a:cs typeface="Meiryo UI" panose="020B0604030504040204" pitchFamily="50" charset="-128"/>
              </a:rPr>
              <a:t>大阪府・大阪市</a:t>
            </a:r>
          </a:p>
        </p:txBody>
      </p:sp>
      <p:sp>
        <p:nvSpPr>
          <p:cNvPr id="13" name="テキスト ボックス 12"/>
          <p:cNvSpPr txBox="1"/>
          <p:nvPr/>
        </p:nvSpPr>
        <p:spPr>
          <a:xfrm>
            <a:off x="127771" y="880270"/>
            <a:ext cx="2592000" cy="257369"/>
          </a:xfrm>
          <a:prstGeom prst="rect">
            <a:avLst/>
          </a:prstGeom>
          <a:gradFill>
            <a:gsLst>
              <a:gs pos="88000">
                <a:schemeClr val="tx2">
                  <a:lumMod val="20000"/>
                  <a:lumOff val="80000"/>
                </a:schemeClr>
              </a:gs>
              <a:gs pos="28000">
                <a:schemeClr val="tx2">
                  <a:lumMod val="40000"/>
                  <a:lumOff val="60000"/>
                </a:schemeClr>
              </a:gs>
              <a:gs pos="100000">
                <a:schemeClr val="accent6">
                  <a:lumMod val="40000"/>
                  <a:lumOff val="60000"/>
                </a:schemeClr>
              </a:gs>
              <a:gs pos="1000">
                <a:srgbClr val="0070C0"/>
              </a:gs>
              <a:gs pos="100000">
                <a:schemeClr val="accent1">
                  <a:tint val="37000"/>
                  <a:satMod val="300000"/>
                </a:schemeClr>
              </a:gs>
              <a:gs pos="100000">
                <a:schemeClr val="tx2">
                  <a:lumMod val="20000"/>
                  <a:lumOff val="80000"/>
                </a:schemeClr>
              </a:gs>
            </a:gsLst>
            <a:lin ang="16200000" scaled="1"/>
          </a:gra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大阪のさらなる成長のために</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289692" y="1419245"/>
            <a:ext cx="2921342" cy="369332"/>
          </a:xfrm>
          <a:prstGeom prst="rect">
            <a:avLst/>
          </a:prstGeom>
          <a:noFill/>
          <a:ln w="12700">
            <a:noFill/>
          </a:ln>
        </p:spPr>
        <p:txBody>
          <a:bodyPr wrap="square" rtlCol="0">
            <a:spAutoFit/>
          </a:bodyPr>
          <a:lstStyle/>
          <a:p>
            <a:r>
              <a:rPr lang="ja-JP" altLang="en-US" sz="900" dirty="0">
                <a:latin typeface="Meiryo UI" panose="020B0604030504040204" pitchFamily="50" charset="-128"/>
                <a:ea typeface="Meiryo UI" panose="020B0604030504040204" pitchFamily="50" charset="-128"/>
              </a:rPr>
              <a:t>○人口減少・高齢化社会が進み、需要・労働力の減少が</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懸念</a:t>
            </a:r>
            <a:endParaRPr lang="en-US" altLang="ja-JP" sz="900" dirty="0">
              <a:latin typeface="Meiryo UI" panose="020B0604030504040204" pitchFamily="50" charset="-128"/>
              <a:ea typeface="Meiryo UI" panose="020B0604030504040204" pitchFamily="50" charset="-128"/>
            </a:endParaRPr>
          </a:p>
        </p:txBody>
      </p:sp>
      <p:sp>
        <p:nvSpPr>
          <p:cNvPr id="15" name="二等辺三角形 14"/>
          <p:cNvSpPr/>
          <p:nvPr/>
        </p:nvSpPr>
        <p:spPr>
          <a:xfrm rot="5400000">
            <a:off x="3177357" y="1542264"/>
            <a:ext cx="324000" cy="144000"/>
          </a:xfrm>
          <a:prstGeom prst="triangle">
            <a:avLst/>
          </a:prstGeom>
          <a:noFill/>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3540642" y="1418925"/>
            <a:ext cx="2664000" cy="369332"/>
          </a:xfrm>
          <a:prstGeom prst="rect">
            <a:avLst/>
          </a:prstGeom>
          <a:solidFill>
            <a:schemeClr val="bg1"/>
          </a:solidFill>
          <a:ln w="12700" cmpd="sng">
            <a:solidFill>
              <a:schemeClr val="tx1"/>
            </a:solidFill>
          </a:ln>
        </p:spPr>
        <p:txBody>
          <a:bodyPr wrap="square" rtlCol="0" anchor="ctr">
            <a:spAutoFit/>
          </a:bodyPr>
          <a:lstStyle/>
          <a:p>
            <a:r>
              <a:rPr lang="ja-JP" altLang="en-US" sz="900" dirty="0">
                <a:solidFill>
                  <a:prstClr val="black"/>
                </a:solidFill>
                <a:latin typeface="Meiryo UI" panose="020B0604030504040204" pitchFamily="50" charset="-128"/>
                <a:ea typeface="Meiryo UI" panose="020B0604030504040204" pitchFamily="50" charset="-128"/>
              </a:rPr>
              <a:t>今後市場拡大など将来性が見込まれる成長産業への注力</a:t>
            </a:r>
            <a:endParaRPr lang="en-US" altLang="ja-JP" sz="900" dirty="0">
              <a:solidFill>
                <a:prstClr val="black"/>
              </a:solidFill>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279719" y="1945192"/>
            <a:ext cx="3021206" cy="507831"/>
          </a:xfrm>
          <a:prstGeom prst="rect">
            <a:avLst/>
          </a:prstGeom>
          <a:noFill/>
          <a:ln w="12700">
            <a:noFill/>
          </a:ln>
        </p:spPr>
        <p:txBody>
          <a:bodyPr wrap="square" rtlCol="0">
            <a:spAutoFit/>
          </a:bodyPr>
          <a:lstStyle/>
          <a:p>
            <a:r>
              <a:rPr lang="ja-JP" altLang="en-US" sz="900" dirty="0">
                <a:solidFill>
                  <a:prstClr val="black"/>
                </a:solidFill>
                <a:latin typeface="Meiryo UI" panose="020B0604030504040204" pitchFamily="50" charset="-128"/>
                <a:ea typeface="Meiryo UI" panose="020B0604030504040204" pitchFamily="50" charset="-128"/>
              </a:rPr>
              <a:t>○今後も世界の観光需要が拡大するなか、インバウンドを確実</a:t>
            </a:r>
            <a:endParaRPr lang="en-US" altLang="ja-JP" sz="900" dirty="0">
              <a:solidFill>
                <a:prstClr val="black"/>
              </a:solidFill>
              <a:latin typeface="Meiryo UI" panose="020B0604030504040204" pitchFamily="50" charset="-128"/>
              <a:ea typeface="Meiryo UI" panose="020B0604030504040204" pitchFamily="50" charset="-128"/>
            </a:endParaRPr>
          </a:p>
          <a:p>
            <a:r>
              <a:rPr lang="en-US" altLang="ja-JP"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に経済成長に取り込むため、滞在型観光の推進や世界</a:t>
            </a:r>
            <a:endParaRPr lang="en-US" altLang="ja-JP" sz="900" dirty="0">
              <a:solidFill>
                <a:prstClr val="black"/>
              </a:solidFill>
              <a:latin typeface="Meiryo UI" panose="020B0604030504040204" pitchFamily="50" charset="-128"/>
              <a:ea typeface="Meiryo UI" panose="020B0604030504040204" pitchFamily="50" charset="-128"/>
            </a:endParaRPr>
          </a:p>
          <a:p>
            <a:r>
              <a:rPr lang="en-US" altLang="ja-JP"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水準のＭＩＣＥ施設の整備が必要</a:t>
            </a:r>
            <a:endParaRPr lang="en-US" altLang="ja-JP" sz="900" dirty="0">
              <a:solidFill>
                <a:prstClr val="black"/>
              </a:solidFill>
              <a:latin typeface="Meiryo UI" panose="020B0604030504040204" pitchFamily="50" charset="-128"/>
              <a:ea typeface="Meiryo UI" panose="020B0604030504040204" pitchFamily="50" charset="-128"/>
            </a:endParaRPr>
          </a:p>
        </p:txBody>
      </p:sp>
      <p:sp>
        <p:nvSpPr>
          <p:cNvPr id="19" name="二等辺三角形 18"/>
          <p:cNvSpPr/>
          <p:nvPr/>
        </p:nvSpPr>
        <p:spPr>
          <a:xfrm rot="5400000">
            <a:off x="3185467" y="2092921"/>
            <a:ext cx="324000" cy="144000"/>
          </a:xfrm>
          <a:prstGeom prst="triangle">
            <a:avLst/>
          </a:prstGeom>
          <a:noFill/>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3540642" y="1967607"/>
            <a:ext cx="2664000" cy="384721"/>
          </a:xfrm>
          <a:prstGeom prst="rect">
            <a:avLst/>
          </a:prstGeom>
          <a:solidFill>
            <a:schemeClr val="bg1"/>
          </a:solidFill>
          <a:ln w="12700" cmpd="sng">
            <a:solidFill>
              <a:schemeClr val="tx1"/>
            </a:solidFill>
          </a:ln>
        </p:spPr>
        <p:txBody>
          <a:bodyPr wrap="square" rtlCol="0">
            <a:spAutoFit/>
          </a:bodyPr>
          <a:lstStyle/>
          <a:p>
            <a:r>
              <a:rPr lang="ja-JP" altLang="en-US" sz="10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大きなニーズと将来性があり、経済効果の大きい観光</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分野を基幹産業へ　　</a:t>
            </a:r>
            <a:endParaRPr lang="en-US" altLang="ja-JP" sz="900" dirty="0">
              <a:solidFill>
                <a:prstClr val="black"/>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227841" y="1243810"/>
            <a:ext cx="1152128" cy="234286"/>
          </a:xfrm>
          <a:prstGeom prst="rect">
            <a:avLst/>
          </a:prstGeom>
          <a:noFill/>
          <a:ln w="12700">
            <a:noFill/>
          </a:ln>
        </p:spPr>
        <p:txBody>
          <a:bodyPr wrap="square" lIns="72000" tIns="36000" rIns="72000" bIns="36000" rtlCol="0">
            <a:spAutoFit/>
          </a:bodyPr>
          <a:lstStyle/>
          <a:p>
            <a:pPr>
              <a:spcAft>
                <a:spcPts val="300"/>
              </a:spcAft>
            </a:pPr>
            <a:r>
              <a:rPr lang="ja-JP" altLang="en-US" sz="1000" b="1" dirty="0">
                <a:solidFill>
                  <a:prstClr val="black"/>
                </a:solidFill>
                <a:latin typeface="Meiryo UI" panose="020B0604030504040204" pitchFamily="50" charset="-128"/>
                <a:ea typeface="Meiryo UI" panose="020B0604030504040204" pitchFamily="50" charset="-128"/>
              </a:rPr>
              <a:t>◆現状・課題</a:t>
            </a:r>
            <a:endParaRPr lang="en-US" altLang="ja-JP" sz="1000" dirty="0">
              <a:solidFill>
                <a:prstClr val="black"/>
              </a:solidFill>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208112" y="1776264"/>
            <a:ext cx="1368152" cy="234286"/>
          </a:xfrm>
          <a:prstGeom prst="rect">
            <a:avLst/>
          </a:prstGeom>
          <a:noFill/>
          <a:ln w="12700">
            <a:noFill/>
          </a:ln>
        </p:spPr>
        <p:txBody>
          <a:bodyPr wrap="square" lIns="72000" tIns="36000" rIns="72000" bIns="36000" rtlCol="0">
            <a:spAutoFit/>
          </a:bodyPr>
          <a:lstStyle/>
          <a:p>
            <a:pPr>
              <a:spcAft>
                <a:spcPts val="300"/>
              </a:spcAft>
            </a:pPr>
            <a:r>
              <a:rPr lang="ja-JP" altLang="en-US" sz="1000" b="1" dirty="0">
                <a:solidFill>
                  <a:prstClr val="black"/>
                </a:solidFill>
                <a:latin typeface="Meiryo UI" panose="020B0604030504040204" pitchFamily="50" charset="-128"/>
                <a:ea typeface="Meiryo UI" panose="020B0604030504040204" pitchFamily="50" charset="-128"/>
              </a:rPr>
              <a:t>◆取組みの方向性</a:t>
            </a:r>
            <a:endParaRPr lang="en-US" altLang="ja-JP" sz="1000" dirty="0">
              <a:solidFill>
                <a:prstClr val="black"/>
              </a:solidFill>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138404" y="2567755"/>
            <a:ext cx="2806012" cy="257369"/>
          </a:xfrm>
          <a:prstGeom prst="rect">
            <a:avLst/>
          </a:prstGeom>
          <a:gradFill>
            <a:gsLst>
              <a:gs pos="88000">
                <a:schemeClr val="tx2">
                  <a:lumMod val="20000"/>
                  <a:lumOff val="80000"/>
                </a:schemeClr>
              </a:gs>
              <a:gs pos="28000">
                <a:schemeClr val="tx2">
                  <a:lumMod val="40000"/>
                  <a:lumOff val="60000"/>
                </a:schemeClr>
              </a:gs>
              <a:gs pos="100000">
                <a:schemeClr val="accent6">
                  <a:lumMod val="40000"/>
                  <a:lumOff val="60000"/>
                </a:schemeClr>
              </a:gs>
              <a:gs pos="1000">
                <a:srgbClr val="0070C0"/>
              </a:gs>
              <a:gs pos="100000">
                <a:schemeClr val="accent1">
                  <a:tint val="37000"/>
                  <a:satMod val="300000"/>
                </a:schemeClr>
              </a:gs>
              <a:gs pos="100000">
                <a:schemeClr val="tx2">
                  <a:lumMod val="20000"/>
                  <a:lumOff val="80000"/>
                </a:schemeClr>
              </a:gs>
            </a:gsLst>
            <a:lin ang="16200000" scaled="1"/>
          </a:gra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大阪・関西のポテンシャルを最大限活用</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6" name="表 25"/>
          <p:cNvGraphicFramePr>
            <a:graphicFrameLocks noGrp="1"/>
          </p:cNvGraphicFramePr>
          <p:nvPr>
            <p:extLst>
              <p:ext uri="{D42A27DB-BD31-4B8C-83A1-F6EECF244321}">
                <p14:modId xmlns:p14="http://schemas.microsoft.com/office/powerpoint/2010/main" val="310220431"/>
              </p:ext>
            </p:extLst>
          </p:nvPr>
        </p:nvGraphicFramePr>
        <p:xfrm>
          <a:off x="206575" y="2870736"/>
          <a:ext cx="2974775" cy="1080000"/>
        </p:xfrm>
        <a:graphic>
          <a:graphicData uri="http://schemas.openxmlformats.org/drawingml/2006/table">
            <a:tbl>
              <a:tblPr bandRow="1">
                <a:tableStyleId>{5C22544A-7EE6-4342-B048-85BDC9FD1C3A}</a:tableStyleId>
              </a:tblPr>
              <a:tblGrid>
                <a:gridCol w="873985">
                  <a:extLst>
                    <a:ext uri="{9D8B030D-6E8A-4147-A177-3AD203B41FA5}">
                      <a16:colId xmlns:a16="http://schemas.microsoft.com/office/drawing/2014/main" val="141853829"/>
                    </a:ext>
                  </a:extLst>
                </a:gridCol>
                <a:gridCol w="2100790">
                  <a:extLst>
                    <a:ext uri="{9D8B030D-6E8A-4147-A177-3AD203B41FA5}">
                      <a16:colId xmlns:a16="http://schemas.microsoft.com/office/drawing/2014/main" val="2156566681"/>
                    </a:ext>
                  </a:extLst>
                </a:gridCol>
              </a:tblGrid>
              <a:tr h="360000">
                <a:tc>
                  <a:txBody>
                    <a:bodyPr/>
                    <a:lstStyle/>
                    <a:p>
                      <a:pPr indent="-61595" algn="ctr" fontAlgn="ctr">
                        <a:lnSpc>
                          <a:spcPct val="1000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歴史的・</a:t>
                      </a:r>
                      <a:endPar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indent="-61595" algn="ctr" fontAlgn="ctr">
                        <a:lnSpc>
                          <a:spcPct val="1000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文化的特性</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lnSpc>
                          <a:spcPct val="1000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大阪や関西の豊富な観光資源が集積</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19010985"/>
                  </a:ext>
                </a:extLst>
              </a:tr>
              <a:tr h="360000">
                <a:tc>
                  <a:txBody>
                    <a:bodyPr/>
                    <a:lstStyle/>
                    <a:p>
                      <a:pPr indent="-61595" algn="ctr" fontAlgn="ctr">
                        <a:lnSpc>
                          <a:spcPct val="1000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経済的特性</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lnSpc>
                          <a:spcPct val="100000"/>
                        </a:lnSpc>
                        <a:spcAft>
                          <a:spcPts val="0"/>
                        </a:spcAft>
                      </a:pPr>
                      <a:r>
                        <a:rPr lang="ja-JP" altLang="en-US" sz="900" kern="100" dirty="0">
                          <a:effectLst/>
                          <a:latin typeface="Meiryo UI" panose="020B0604030504040204" pitchFamily="50" charset="-128"/>
                          <a:ea typeface="Meiryo UI" panose="020B0604030504040204" pitchFamily="50" charset="-128"/>
                          <a:cs typeface="+mn-cs"/>
                        </a:rPr>
                        <a:t>大阪、関西の大きな人口・経済規模、</a:t>
                      </a:r>
                      <a:endParaRPr lang="en-US" altLang="ja-JP" sz="900" kern="100" dirty="0">
                        <a:effectLst/>
                        <a:latin typeface="Meiryo UI" panose="020B0604030504040204" pitchFamily="50" charset="-128"/>
                        <a:ea typeface="Meiryo UI" panose="020B0604030504040204" pitchFamily="50" charset="-128"/>
                        <a:cs typeface="+mn-cs"/>
                      </a:endParaRPr>
                    </a:p>
                    <a:p>
                      <a:pPr algn="ctr" fontAlgn="ctr">
                        <a:lnSpc>
                          <a:spcPct val="1000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幅広い分野の産業クラスターの集積</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3737634"/>
                  </a:ext>
                </a:extLst>
              </a:tr>
              <a:tr h="360000">
                <a:tc>
                  <a:txBody>
                    <a:bodyPr/>
                    <a:lstStyle/>
                    <a:p>
                      <a:pPr marL="0" marR="0" lvl="0" indent="-61595" algn="ctr" defTabSz="1280160" rtl="0" eaLnBrk="1" fontAlgn="ctr" latinLnBrk="0" hangingPunct="1">
                        <a:lnSpc>
                          <a:spcPct val="100000"/>
                        </a:lnSpc>
                        <a:spcBef>
                          <a:spcPts val="0"/>
                        </a:spcBef>
                        <a:spcAft>
                          <a:spcPts val="0"/>
                        </a:spcAft>
                        <a:buClrTx/>
                        <a:buSzTx/>
                        <a:buFontTx/>
                        <a:buNone/>
                        <a:tabLst/>
                        <a:defRPr/>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地理的・</a:t>
                      </a:r>
                      <a:endPar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61595" algn="ctr" defTabSz="1280160" rtl="0" eaLnBrk="1" fontAlgn="ctr" latinLnBrk="0" hangingPunct="1">
                        <a:lnSpc>
                          <a:spcPct val="100000"/>
                        </a:lnSpc>
                        <a:spcBef>
                          <a:spcPts val="0"/>
                        </a:spcBef>
                        <a:spcAft>
                          <a:spcPts val="0"/>
                        </a:spcAft>
                        <a:buClrTx/>
                        <a:buSzTx/>
                        <a:buFontTx/>
                        <a:buNone/>
                        <a:tabLst/>
                        <a:defRPr/>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立地的特性</a:t>
                      </a:r>
                      <a:endParaRPr lang="ja-JP"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lnSpc>
                          <a:spcPct val="1000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関西の中心に立地、</a:t>
                      </a:r>
                      <a:endPar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fontAlgn="ctr">
                        <a:lnSpc>
                          <a:spcPct val="1000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充実した交通インフラを活用したハブ機能</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3856703"/>
                  </a:ext>
                </a:extLst>
              </a:tr>
            </a:tbl>
          </a:graphicData>
        </a:graphic>
      </p:graphicFrame>
      <p:sp>
        <p:nvSpPr>
          <p:cNvPr id="4" name="正方形/長方形 3"/>
          <p:cNvSpPr/>
          <p:nvPr/>
        </p:nvSpPr>
        <p:spPr>
          <a:xfrm>
            <a:off x="206575" y="1200201"/>
            <a:ext cx="6098531" cy="1247747"/>
          </a:xfrm>
          <a:prstGeom prst="rect">
            <a:avLst/>
          </a:prstGeom>
          <a:noFill/>
          <a:ln w="3175">
            <a:solidFill>
              <a:schemeClr val="tx1"/>
            </a:solidFill>
            <a:prstDash val="solid"/>
          </a:ln>
        </p:spPr>
        <p:txBody>
          <a:bodyPr wrap="square" lIns="36000" tIns="36000" rIns="36000" bIns="36000" rtlCol="0" anchor="ctr" anchorCtr="0">
            <a:noAutofit/>
          </a:bodyPr>
          <a:lstStyle/>
          <a:p>
            <a:pPr algn="just"/>
            <a:endParaRPr kumimoji="1"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二等辺三角形 28"/>
          <p:cNvSpPr/>
          <p:nvPr/>
        </p:nvSpPr>
        <p:spPr>
          <a:xfrm rot="10800000">
            <a:off x="3712930" y="2496344"/>
            <a:ext cx="2448272" cy="216000"/>
          </a:xfrm>
          <a:prstGeom prst="triangl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30" name="二等辺三角形 29"/>
          <p:cNvSpPr/>
          <p:nvPr/>
        </p:nvSpPr>
        <p:spPr>
          <a:xfrm rot="5400000">
            <a:off x="2872862" y="3288290"/>
            <a:ext cx="1080000" cy="215234"/>
          </a:xfrm>
          <a:prstGeom prst="triangl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32" name="Oval 7"/>
          <p:cNvSpPr>
            <a:spLocks noChangeAspect="1"/>
          </p:cNvSpPr>
          <p:nvPr/>
        </p:nvSpPr>
        <p:spPr bwMode="gray">
          <a:xfrm flipV="1">
            <a:off x="3592488" y="2834693"/>
            <a:ext cx="2669064" cy="1028976"/>
          </a:xfrm>
          <a:prstGeom prst="ellipse">
            <a:avLst/>
          </a:prstGeom>
          <a:gradFill>
            <a:gsLst>
              <a:gs pos="100000">
                <a:srgbClr val="FFFF00"/>
              </a:gs>
              <a:gs pos="0">
                <a:schemeClr val="bg1"/>
              </a:gs>
              <a:gs pos="50000">
                <a:srgbClr val="FFFF00"/>
              </a:gs>
              <a:gs pos="100000">
                <a:schemeClr val="bg1"/>
              </a:gs>
            </a:gsLst>
            <a:path path="circle">
              <a:fillToRect l="50000" t="50000" r="50000" b="50000"/>
            </a:path>
          </a:gradFill>
          <a:ln w="6350" algn="ctr">
            <a:solidFill>
              <a:schemeClr val="tx1">
                <a:lumMod val="50000"/>
                <a:lumOff val="50000"/>
              </a:schemeClr>
            </a:solid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dirty="0">
              <a:solidFill>
                <a:prstClr val="white"/>
              </a:solidFill>
              <a:latin typeface="ＭＳ Ｐゴシック" panose="020B0600070205080204" pitchFamily="50" charset="-128"/>
              <a:ea typeface="ＭＳ Ｐゴシック" panose="020B0600070205080204" pitchFamily="50" charset="-128"/>
            </a:endParaRPr>
          </a:p>
        </p:txBody>
      </p:sp>
      <p:sp>
        <p:nvSpPr>
          <p:cNvPr id="33" name="正方形/長方形 32"/>
          <p:cNvSpPr/>
          <p:nvPr/>
        </p:nvSpPr>
        <p:spPr>
          <a:xfrm>
            <a:off x="3897939" y="2946891"/>
            <a:ext cx="2016224" cy="430887"/>
          </a:xfrm>
          <a:prstGeom prst="rect">
            <a:avLst/>
          </a:prstGeom>
        </p:spPr>
        <p:txBody>
          <a:bodyPr wrap="square">
            <a:spAutoFit/>
          </a:bodyPr>
          <a:lstStyle/>
          <a:p>
            <a:pPr algn="ctr">
              <a:tabLst>
                <a:tab pos="5748655" algn="l"/>
              </a:tabLst>
            </a:pPr>
            <a:r>
              <a:rPr lang="ja-JP" altLang="en-US" sz="1100" b="1"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rPr>
              <a:t>大阪にＩＲを核とした</a:t>
            </a:r>
            <a:endParaRPr lang="en-US" altLang="ja-JP" sz="1100" b="1"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endParaRPr>
          </a:p>
          <a:p>
            <a:pPr algn="ctr">
              <a:tabLst>
                <a:tab pos="5748655" algn="l"/>
              </a:tabLst>
            </a:pPr>
            <a:r>
              <a:rPr lang="ja-JP" altLang="en-US" sz="1100" b="1"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rPr>
              <a:t>国際観光拠点を形成</a:t>
            </a:r>
            <a:endParaRPr lang="ja-JP" altLang="en-US" sz="1100" b="1" dirty="0">
              <a:solidFill>
                <a:srgbClr val="012169"/>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34" name="テキスト ボックス 33"/>
          <p:cNvSpPr txBox="1"/>
          <p:nvPr/>
        </p:nvSpPr>
        <p:spPr>
          <a:xfrm>
            <a:off x="3683596" y="3388095"/>
            <a:ext cx="2485768" cy="369332"/>
          </a:xfrm>
          <a:prstGeom prst="rect">
            <a:avLst/>
          </a:prstGeom>
          <a:noFill/>
          <a:ln w="12700">
            <a:noFill/>
          </a:ln>
        </p:spPr>
        <p:txBody>
          <a:bodyPr wrap="square" rtlCol="0">
            <a:spAutoFit/>
          </a:bodyPr>
          <a:lstStyle/>
          <a:p>
            <a:pPr algn="ctr"/>
            <a:r>
              <a:rPr lang="ja-JP" altLang="en-US" sz="900" dirty="0">
                <a:solidFill>
                  <a:prstClr val="black"/>
                </a:solidFill>
                <a:latin typeface="Meiryo UI" panose="020B0604030504040204" pitchFamily="50" charset="-128"/>
                <a:ea typeface="Meiryo UI" panose="020B0604030504040204" pitchFamily="50" charset="-128"/>
              </a:rPr>
              <a:t>民間の知恵と工夫を最大限に活かす民設民営の</a:t>
            </a:r>
            <a:endParaRPr lang="en-US" altLang="ja-JP" sz="900" dirty="0">
              <a:solidFill>
                <a:prstClr val="black"/>
              </a:solidFill>
              <a:latin typeface="Meiryo UI" panose="020B0604030504040204" pitchFamily="50" charset="-128"/>
              <a:ea typeface="Meiryo UI" panose="020B0604030504040204" pitchFamily="50" charset="-128"/>
            </a:endParaRPr>
          </a:p>
          <a:p>
            <a:pPr algn="ctr"/>
            <a:r>
              <a:rPr lang="ja-JP" altLang="en-US" sz="900" dirty="0">
                <a:solidFill>
                  <a:prstClr val="black"/>
                </a:solidFill>
                <a:latin typeface="Meiryo UI" panose="020B0604030504040204" pitchFamily="50" charset="-128"/>
                <a:ea typeface="Meiryo UI" panose="020B0604030504040204" pitchFamily="50" charset="-128"/>
              </a:rPr>
              <a:t>プロジェクトとしての「ＩＲ」</a:t>
            </a:r>
            <a:endParaRPr lang="en-US" altLang="ja-JP" sz="900" dirty="0">
              <a:solidFill>
                <a:prstClr val="black"/>
              </a:solidFill>
              <a:latin typeface="Meiryo UI" panose="020B0604030504040204" pitchFamily="50" charset="-128"/>
              <a:ea typeface="Meiryo UI" panose="020B0604030504040204" pitchFamily="50" charset="-128"/>
            </a:endParaRPr>
          </a:p>
        </p:txBody>
      </p:sp>
      <p:sp>
        <p:nvSpPr>
          <p:cNvPr id="37" name="正方形/長方形 36"/>
          <p:cNvSpPr/>
          <p:nvPr/>
        </p:nvSpPr>
        <p:spPr>
          <a:xfrm>
            <a:off x="742930" y="5369513"/>
            <a:ext cx="5940000" cy="540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正方形/長方形 58"/>
          <p:cNvSpPr/>
          <p:nvPr/>
        </p:nvSpPr>
        <p:spPr>
          <a:xfrm>
            <a:off x="6493169" y="666748"/>
            <a:ext cx="6172242" cy="8902554"/>
          </a:xfrm>
          <a:prstGeom prst="rect">
            <a:avLst/>
          </a:prstGeom>
          <a:noFill/>
          <a:ln w="12700">
            <a:solidFill>
              <a:schemeClr val="accent1">
                <a:lumMod val="60000"/>
                <a:lumOff val="4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60" name="タイトル 1"/>
          <p:cNvSpPr txBox="1">
            <a:spLocks/>
          </p:cNvSpPr>
          <p:nvPr/>
        </p:nvSpPr>
        <p:spPr>
          <a:xfrm>
            <a:off x="6493326" y="510055"/>
            <a:ext cx="6172085" cy="291600"/>
          </a:xfrm>
          <a:prstGeom prst="rect">
            <a:avLst/>
          </a:prstGeom>
          <a:solidFill>
            <a:schemeClr val="tx2"/>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a:lnSpc>
                <a:spcPct val="114000"/>
              </a:lnSpc>
              <a:defRPr/>
            </a:pPr>
            <a:r>
              <a:rPr lang="ja-JP" altLang="en-US" sz="1600" b="1" dirty="0">
                <a:solidFill>
                  <a:schemeClr val="bg1"/>
                </a:solidFill>
                <a:latin typeface="Meiryo UI" pitchFamily="50" charset="-128"/>
                <a:ea typeface="Meiryo UI" pitchFamily="50" charset="-128"/>
                <a:cs typeface="Meiryo UI" pitchFamily="50" charset="-128"/>
              </a:rPr>
              <a:t>　大阪ＩＲのめざす姿</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61" name="テキスト ボックス 60"/>
          <p:cNvSpPr txBox="1"/>
          <p:nvPr/>
        </p:nvSpPr>
        <p:spPr>
          <a:xfrm>
            <a:off x="6563064" y="1507977"/>
            <a:ext cx="5966412" cy="1154162"/>
          </a:xfrm>
          <a:prstGeom prst="rect">
            <a:avLst/>
          </a:prstGeom>
          <a:noFill/>
          <a:ln w="12700">
            <a:noFill/>
          </a:ln>
        </p:spPr>
        <p:txBody>
          <a:bodyPr wrap="square" bIns="0" rtlCol="0">
            <a:spAutoFit/>
          </a:bodyPr>
          <a:lstStyle/>
          <a:p>
            <a:pPr>
              <a:spcAft>
                <a:spcPts val="300"/>
              </a:spcAft>
            </a:pPr>
            <a:r>
              <a:rPr lang="ja-JP" altLang="en-US" sz="1000" u="sng" dirty="0">
                <a:solidFill>
                  <a:prstClr val="black"/>
                </a:solidFill>
                <a:latin typeface="Meiryo UI" panose="020B0604030504040204" pitchFamily="50" charset="-128"/>
                <a:ea typeface="Meiryo UI" panose="020B0604030504040204" pitchFamily="50" charset="-128"/>
              </a:rPr>
              <a:t>◆</a:t>
            </a:r>
            <a:r>
              <a:rPr lang="ja-JP" altLang="en-US" sz="1000" u="sng" dirty="0">
                <a:latin typeface="Meiryo UI" panose="020B0604030504040204" pitchFamily="50" charset="-128"/>
                <a:ea typeface="Meiryo UI" panose="020B0604030504040204" pitchFamily="50" charset="-128"/>
              </a:rPr>
              <a:t>世界水準の競争力を備えたオールインワンＭＩＣＥ拠点</a:t>
            </a:r>
            <a:endParaRPr lang="en-US" altLang="ja-JP" sz="1000" u="sng" dirty="0">
              <a:latin typeface="Meiryo UI" panose="020B0604030504040204" pitchFamily="50" charset="-128"/>
              <a:ea typeface="Meiryo UI" panose="020B0604030504040204" pitchFamily="50" charset="-128"/>
            </a:endParaRPr>
          </a:p>
          <a:p>
            <a:pPr marL="85725">
              <a:spcAft>
                <a:spcPts val="600"/>
              </a:spcAft>
            </a:pPr>
            <a:r>
              <a:rPr lang="ja-JP" altLang="en-US" sz="900" dirty="0">
                <a:latin typeface="Meiryo UI" panose="020B0604030504040204" pitchFamily="50" charset="-128"/>
                <a:ea typeface="Meiryo UI" panose="020B0604030504040204" pitchFamily="50" charset="-128"/>
              </a:rPr>
              <a:t>　・ＭＩＣＥ誘致に必要な宿泊施設、エンターテイメント・商業施設等を一体的に整備</a:t>
            </a:r>
            <a:endParaRPr lang="en-US" altLang="ja-JP" sz="900" dirty="0">
              <a:latin typeface="Meiryo UI" panose="020B0604030504040204" pitchFamily="50" charset="-128"/>
              <a:ea typeface="Meiryo UI" panose="020B0604030504040204" pitchFamily="50" charset="-128"/>
            </a:endParaRPr>
          </a:p>
          <a:p>
            <a:pPr>
              <a:spcAft>
                <a:spcPts val="300"/>
              </a:spcAft>
            </a:pPr>
            <a:r>
              <a:rPr lang="ja-JP" altLang="en-US" sz="1000" u="sng" dirty="0">
                <a:latin typeface="Meiryo UI" panose="020B0604030504040204" pitchFamily="50" charset="-128"/>
                <a:ea typeface="Meiryo UI" panose="020B0604030504040204" pitchFamily="50" charset="-128"/>
              </a:rPr>
              <a:t>◆日本最大の複合ＭＩＣＥ施設の整備</a:t>
            </a:r>
            <a:endParaRPr lang="en-US" altLang="ja-JP" sz="1000" u="sng" dirty="0">
              <a:latin typeface="Meiryo UI" panose="020B0604030504040204" pitchFamily="50" charset="-128"/>
              <a:ea typeface="Meiryo UI" panose="020B0604030504040204" pitchFamily="50" charset="-128"/>
            </a:endParaRPr>
          </a:p>
          <a:p>
            <a:pPr marL="85725">
              <a:spcAft>
                <a:spcPts val="600"/>
              </a:spcAft>
            </a:pPr>
            <a:r>
              <a:rPr lang="ja-JP" altLang="en-US" sz="900" dirty="0">
                <a:solidFill>
                  <a:prstClr val="black"/>
                </a:solidFill>
                <a:latin typeface="Meiryo UI" panose="020B0604030504040204" pitchFamily="50" charset="-128"/>
                <a:ea typeface="Meiryo UI" panose="020B0604030504040204" pitchFamily="50" charset="-128"/>
              </a:rPr>
              <a:t> 　</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規模</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国際会議場：</a:t>
            </a:r>
            <a:r>
              <a:rPr lang="zh-CN" altLang="en-US" sz="900" dirty="0">
                <a:latin typeface="Meiryo UI" panose="020B0604030504040204" pitchFamily="50" charset="-128"/>
                <a:ea typeface="Meiryo UI" panose="020B0604030504040204" pitchFamily="50" charset="-128"/>
              </a:rPr>
              <a:t>最大会議室収容人数</a:t>
            </a:r>
            <a:r>
              <a:rPr lang="ja-JP" altLang="en-US" sz="900" dirty="0">
                <a:latin typeface="Meiryo UI" panose="020B0604030504040204" pitchFamily="50" charset="-128"/>
                <a:ea typeface="Meiryo UI" panose="020B0604030504040204" pitchFamily="50" charset="-128"/>
              </a:rPr>
              <a:t>６</a:t>
            </a:r>
            <a:r>
              <a:rPr lang="zh-CN" altLang="en-US" sz="900" dirty="0">
                <a:latin typeface="Meiryo UI" panose="020B0604030504040204" pitchFamily="50" charset="-128"/>
                <a:ea typeface="Meiryo UI" panose="020B0604030504040204" pitchFamily="50" charset="-128"/>
              </a:rPr>
              <a:t>千人以上</a:t>
            </a:r>
            <a:r>
              <a:rPr lang="ja-JP" altLang="en-US" sz="900" dirty="0" err="1">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１万２千人規模の会議に対応 </a:t>
            </a:r>
            <a:br>
              <a:rPr lang="en-US" altLang="ja-JP" sz="900" dirty="0">
                <a:latin typeface="Meiryo UI" panose="020B0604030504040204" pitchFamily="50" charset="-128"/>
                <a:ea typeface="Meiryo UI" panose="020B0604030504040204" pitchFamily="50" charset="-128"/>
              </a:rPr>
            </a:br>
            <a:r>
              <a:rPr lang="ja-JP" altLang="en-US" sz="900" dirty="0">
                <a:latin typeface="Meiryo UI" panose="020B0604030504040204" pitchFamily="50" charset="-128"/>
                <a:ea typeface="Meiryo UI" panose="020B0604030504040204" pitchFamily="50" charset="-128"/>
              </a:rPr>
              <a:t>　　　　　　　 展示施設：</a:t>
            </a:r>
            <a:r>
              <a:rPr lang="en-US" altLang="ja-JP" sz="900" dirty="0">
                <a:latin typeface="Meiryo UI" panose="020B0604030504040204" pitchFamily="50" charset="-128"/>
                <a:ea typeface="Meiryo UI" panose="020B0604030504040204" pitchFamily="50" charset="-128"/>
              </a:rPr>
              <a:t>10</a:t>
            </a:r>
            <a:r>
              <a:rPr lang="ja-JP" altLang="en-US" sz="900" dirty="0">
                <a:latin typeface="Meiryo UI" panose="020B0604030504040204" pitchFamily="50" charset="-128"/>
                <a:ea typeface="Meiryo UI" panose="020B0604030504040204" pitchFamily="50" charset="-128"/>
              </a:rPr>
              <a:t>万㎡以上の展示面積</a:t>
            </a:r>
            <a:endParaRPr lang="en-US" altLang="ja-JP" sz="900" dirty="0">
              <a:latin typeface="Meiryo UI" panose="020B0604030504040204" pitchFamily="50" charset="-128"/>
              <a:ea typeface="Meiryo UI" panose="020B0604030504040204" pitchFamily="50" charset="-128"/>
            </a:endParaRPr>
          </a:p>
          <a:p>
            <a:r>
              <a:rPr lang="ja-JP" altLang="en-US" sz="1000" u="sng" dirty="0">
                <a:solidFill>
                  <a:prstClr val="black"/>
                </a:solidFill>
                <a:latin typeface="Meiryo UI" panose="020B0604030504040204" pitchFamily="50" charset="-128"/>
                <a:ea typeface="Meiryo UI" panose="020B0604030504040204" pitchFamily="50" charset="-128"/>
              </a:rPr>
              <a:t>◆オール大阪でのＭＩＣＥ推進・誘致体制の強化</a:t>
            </a:r>
            <a:endParaRPr lang="ja-JP" altLang="en-US" sz="1000" u="sng" spc="-100" dirty="0">
              <a:latin typeface="ＭＳ Ｐゴシック" panose="020B0600070205080204" pitchFamily="50" charset="-128"/>
              <a:ea typeface="ＭＳ Ｐゴシック" panose="020B0600070205080204" pitchFamily="50" charset="-128"/>
            </a:endParaRPr>
          </a:p>
        </p:txBody>
      </p:sp>
      <p:sp>
        <p:nvSpPr>
          <p:cNvPr id="63" name="テキスト ボックス 62"/>
          <p:cNvSpPr txBox="1"/>
          <p:nvPr/>
        </p:nvSpPr>
        <p:spPr>
          <a:xfrm>
            <a:off x="6616824" y="3167238"/>
            <a:ext cx="5956347" cy="561692"/>
          </a:xfrm>
          <a:prstGeom prst="rect">
            <a:avLst/>
          </a:prstGeom>
          <a:noFill/>
          <a:ln w="12700">
            <a:noFill/>
          </a:ln>
        </p:spPr>
        <p:txBody>
          <a:bodyPr wrap="square" lIns="36000" tIns="0" rIns="36000" bIns="0" rtlCol="0" anchor="ctr">
            <a:spAutoFit/>
          </a:bodyPr>
          <a:lstStyle/>
          <a:p>
            <a:pPr>
              <a:spcAft>
                <a:spcPts val="300"/>
              </a:spcAft>
            </a:pPr>
            <a:r>
              <a:rPr lang="ja-JP" altLang="en-US" sz="1000" u="sng" dirty="0">
                <a:solidFill>
                  <a:prstClr val="black"/>
                </a:solidFill>
                <a:latin typeface="Meiryo UI" panose="020B0604030504040204" pitchFamily="50" charset="-128"/>
                <a:ea typeface="Meiryo UI" panose="020B0604030504040204" pitchFamily="50" charset="-128"/>
              </a:rPr>
              <a:t>◆大阪・関西・日本が誇る魅力を効果的な手法で発信</a:t>
            </a:r>
            <a:endParaRPr lang="en-US" altLang="ja-JP" sz="1000" u="sng" dirty="0">
              <a:solidFill>
                <a:prstClr val="black"/>
              </a:solidFill>
              <a:latin typeface="Meiryo UI" panose="020B0604030504040204" pitchFamily="50" charset="-128"/>
              <a:ea typeface="Meiryo UI" panose="020B0604030504040204" pitchFamily="50" charset="-128"/>
            </a:endParaRPr>
          </a:p>
          <a:p>
            <a:pPr>
              <a:spcAft>
                <a:spcPts val="600"/>
              </a:spcAft>
            </a:pPr>
            <a:r>
              <a:rPr lang="ja-JP" altLang="en-US" sz="900" dirty="0">
                <a:solidFill>
                  <a:srgbClr val="FF0000"/>
                </a:solidFill>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・伝統、文化、芸術等のコンテンツに気軽に触れられる施設を整備し、コンテンツに適した手法で発信</a:t>
            </a:r>
            <a:endParaRPr lang="en-US" altLang="ja-JP" sz="900" dirty="0">
              <a:latin typeface="Meiryo UI" panose="020B0604030504040204" pitchFamily="50" charset="-128"/>
              <a:ea typeface="Meiryo UI" panose="020B0604030504040204" pitchFamily="50" charset="-128"/>
            </a:endParaRPr>
          </a:p>
          <a:p>
            <a:pPr>
              <a:spcAft>
                <a:spcPts val="300"/>
              </a:spcAft>
            </a:pPr>
            <a:r>
              <a:rPr lang="ja-JP" altLang="en-US" sz="1000" u="sng" dirty="0">
                <a:solidFill>
                  <a:prstClr val="black"/>
                </a:solidFill>
                <a:latin typeface="Meiryo UI" panose="020B0604030504040204" pitchFamily="50" charset="-128"/>
                <a:ea typeface="Meiryo UI" panose="020B0604030504040204" pitchFamily="50" charset="-128"/>
              </a:rPr>
              <a:t>◆大阪ＩＲ発、大阪・関西・日本のコンテンツの発展・創造</a:t>
            </a:r>
            <a:endParaRPr lang="ja-JP" altLang="en-US" sz="900" dirty="0">
              <a:solidFill>
                <a:prstClr val="black"/>
              </a:solidFill>
              <a:latin typeface="Meiryo UI" panose="020B0604030504040204" pitchFamily="50" charset="-128"/>
              <a:ea typeface="Meiryo UI" panose="020B0604030504040204" pitchFamily="50" charset="-128"/>
            </a:endParaRPr>
          </a:p>
        </p:txBody>
      </p:sp>
      <p:sp>
        <p:nvSpPr>
          <p:cNvPr id="65" name="テキスト ボックス 64"/>
          <p:cNvSpPr txBox="1"/>
          <p:nvPr/>
        </p:nvSpPr>
        <p:spPr>
          <a:xfrm>
            <a:off x="6549290" y="4217438"/>
            <a:ext cx="6048299" cy="746358"/>
          </a:xfrm>
          <a:prstGeom prst="rect">
            <a:avLst/>
          </a:prstGeom>
          <a:noFill/>
          <a:ln w="12700">
            <a:noFill/>
          </a:ln>
        </p:spPr>
        <p:txBody>
          <a:bodyPr wrap="square" bIns="0" rtlCol="0" anchor="ctr">
            <a:spAutoFit/>
          </a:bodyPr>
          <a:lstStyle/>
          <a:p>
            <a:pPr>
              <a:spcAft>
                <a:spcPts val="600"/>
              </a:spcAft>
            </a:pPr>
            <a:r>
              <a:rPr lang="ja-JP" altLang="en-US" sz="1000" u="sng" dirty="0">
                <a:latin typeface="Meiryo UI" panose="020B0604030504040204" pitchFamily="50" charset="-128"/>
                <a:ea typeface="Meiryo UI" panose="020B0604030504040204" pitchFamily="50" charset="-128"/>
              </a:rPr>
              <a:t>◆大阪・関西・西日本をはじめ、日本各地との連携による観光客の送り出し</a:t>
            </a:r>
            <a:endParaRPr lang="en-US" altLang="ja-JP" sz="1000" u="sng" dirty="0">
              <a:latin typeface="Meiryo UI" panose="020B0604030504040204" pitchFamily="50" charset="-128"/>
              <a:ea typeface="Meiryo UI" panose="020B0604030504040204" pitchFamily="50" charset="-128"/>
            </a:endParaRPr>
          </a:p>
          <a:p>
            <a:pPr>
              <a:spcAft>
                <a:spcPts val="300"/>
              </a:spcAft>
            </a:pPr>
            <a:r>
              <a:rPr lang="ja-JP" altLang="en-US" sz="1000" u="sng" dirty="0">
                <a:latin typeface="Meiryo UI" panose="020B0604030504040204" pitchFamily="50" charset="-128"/>
                <a:ea typeface="Meiryo UI" panose="020B0604030504040204" pitchFamily="50" charset="-128"/>
              </a:rPr>
              <a:t>◆大阪・関西の強みを活かした、大阪ＩＲ発のニューツーリズムの創出</a:t>
            </a:r>
            <a:r>
              <a:rPr lang="ja-JP" altLang="en-US" sz="1000" b="1" dirty="0">
                <a:latin typeface="Meiryo UI" panose="020B0604030504040204" pitchFamily="50" charset="-128"/>
                <a:ea typeface="Meiryo UI" panose="020B0604030504040204" pitchFamily="50" charset="-128"/>
              </a:rPr>
              <a:t>　</a:t>
            </a:r>
            <a:endParaRPr lang="en-US" altLang="ja-JP" sz="1000" b="1"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・「多様で心身ともに健康な生き方」を提案するウェルネスツーリズムをはじめ、スポーツ、フードなどの</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ニューツーリズムを創出</a:t>
            </a:r>
            <a:endParaRPr lang="en-US" altLang="ja-JP" sz="1000" b="1" dirty="0">
              <a:latin typeface="Meiryo UI" panose="020B0604030504040204" pitchFamily="50" charset="-128"/>
              <a:ea typeface="Meiryo UI" panose="020B0604030504040204" pitchFamily="50" charset="-128"/>
            </a:endParaRPr>
          </a:p>
        </p:txBody>
      </p:sp>
      <p:sp>
        <p:nvSpPr>
          <p:cNvPr id="66" name="テキスト ボックス 65"/>
          <p:cNvSpPr txBox="1"/>
          <p:nvPr/>
        </p:nvSpPr>
        <p:spPr>
          <a:xfrm>
            <a:off x="6570758" y="5353858"/>
            <a:ext cx="6046303" cy="584775"/>
          </a:xfrm>
          <a:prstGeom prst="rect">
            <a:avLst/>
          </a:prstGeom>
          <a:noFill/>
          <a:ln w="12700">
            <a:noFill/>
          </a:ln>
        </p:spPr>
        <p:txBody>
          <a:bodyPr wrap="square" lIns="72000" rIns="36000" bIns="0" rtlCol="0">
            <a:spAutoFit/>
          </a:bodyPr>
          <a:lstStyle/>
          <a:p>
            <a:pPr>
              <a:spcAft>
                <a:spcPts val="600"/>
              </a:spcAft>
            </a:pPr>
            <a:r>
              <a:rPr lang="ja-JP" altLang="en-US" sz="1000" u="sng" dirty="0">
                <a:solidFill>
                  <a:prstClr val="black"/>
                </a:solidFill>
                <a:latin typeface="Meiryo UI" panose="020B0604030504040204" pitchFamily="50" charset="-128"/>
                <a:ea typeface="Meiryo UI" panose="020B0604030504040204" pitchFamily="50" charset="-128"/>
              </a:rPr>
              <a:t>◆世界水準の規模と質を有する宿泊施設の整備</a:t>
            </a:r>
            <a:r>
              <a:rPr lang="ja-JP" altLang="en-US" sz="900" dirty="0">
                <a:solidFill>
                  <a:prstClr val="black"/>
                </a:solidFill>
                <a:latin typeface="Meiryo UI" panose="020B0604030504040204" pitchFamily="50" charset="-128"/>
                <a:ea typeface="Meiryo UI" panose="020B0604030504040204" pitchFamily="50" charset="-128"/>
              </a:rPr>
              <a:t>　　</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規模</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客室数</a:t>
            </a:r>
            <a:r>
              <a:rPr lang="en-US" altLang="ja-JP" sz="900" dirty="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３千室以上</a:t>
            </a:r>
            <a:endParaRPr lang="ja-JP" altLang="en-US" sz="900" dirty="0">
              <a:latin typeface="Meiryo UI" panose="020B0604030504040204" pitchFamily="50" charset="-128"/>
              <a:ea typeface="Meiryo UI" panose="020B0604030504040204" pitchFamily="50" charset="-128"/>
            </a:endParaRPr>
          </a:p>
          <a:p>
            <a:r>
              <a:rPr lang="ja-JP" altLang="en-US" sz="1000" u="sng" dirty="0">
                <a:solidFill>
                  <a:prstClr val="black"/>
                </a:solidFill>
                <a:latin typeface="Meiryo UI" panose="020B0604030504040204" pitchFamily="50" charset="-128"/>
                <a:ea typeface="Meiryo UI" panose="020B0604030504040204" pitchFamily="50" charset="-128"/>
              </a:rPr>
              <a:t>◆</a:t>
            </a:r>
            <a:r>
              <a:rPr lang="ja-JP" altLang="en-US" sz="1000" u="sng" dirty="0">
                <a:latin typeface="Meiryo UI" panose="020B0604030504040204" pitchFamily="50" charset="-128"/>
                <a:ea typeface="Meiryo UI" panose="020B0604030504040204" pitchFamily="50" charset="-128"/>
              </a:rPr>
              <a:t>ビジネス客やファミリー層、富裕層など</a:t>
            </a:r>
            <a:r>
              <a:rPr lang="ja-JP" altLang="en-US" sz="1000" u="sng" dirty="0">
                <a:solidFill>
                  <a:prstClr val="black"/>
                </a:solidFill>
                <a:latin typeface="Meiryo UI" panose="020B0604030504040204" pitchFamily="50" charset="-128"/>
                <a:ea typeface="Meiryo UI" panose="020B0604030504040204" pitchFamily="50" charset="-128"/>
              </a:rPr>
              <a:t>多様な宿泊ニーズに対応できる施設・</a:t>
            </a:r>
            <a:endParaRPr lang="en-US" altLang="ja-JP" sz="1000" u="sng" dirty="0">
              <a:solidFill>
                <a:prstClr val="black"/>
              </a:solidFill>
              <a:latin typeface="Meiryo UI" panose="020B0604030504040204" pitchFamily="50" charset="-128"/>
              <a:ea typeface="Meiryo UI" panose="020B0604030504040204" pitchFamily="50" charset="-128"/>
            </a:endParaRPr>
          </a:p>
          <a:p>
            <a:r>
              <a:rPr lang="ja-JP" altLang="en-US" sz="1000" dirty="0">
                <a:solidFill>
                  <a:prstClr val="black"/>
                </a:solidFill>
                <a:latin typeface="Meiryo UI" panose="020B0604030504040204" pitchFamily="50" charset="-128"/>
                <a:ea typeface="Meiryo UI" panose="020B0604030504040204" pitchFamily="50" charset="-128"/>
              </a:rPr>
              <a:t>　 </a:t>
            </a:r>
            <a:r>
              <a:rPr lang="ja-JP" altLang="en-US" sz="1000" u="sng" dirty="0">
                <a:solidFill>
                  <a:prstClr val="black"/>
                </a:solidFill>
                <a:latin typeface="Meiryo UI" panose="020B0604030504040204" pitchFamily="50" charset="-128"/>
                <a:ea typeface="Meiryo UI" panose="020B0604030504040204" pitchFamily="50" charset="-128"/>
              </a:rPr>
              <a:t>サービスの提供</a:t>
            </a:r>
            <a:endParaRPr lang="en-US" altLang="ja-JP" sz="1000" u="sng" dirty="0">
              <a:solidFill>
                <a:prstClr val="black"/>
              </a:solidFill>
              <a:latin typeface="Meiryo UI" panose="020B0604030504040204" pitchFamily="50" charset="-128"/>
              <a:ea typeface="Meiryo UI" panose="020B0604030504040204" pitchFamily="50" charset="-128"/>
            </a:endParaRPr>
          </a:p>
        </p:txBody>
      </p:sp>
      <p:sp>
        <p:nvSpPr>
          <p:cNvPr id="67" name="テキスト ボックス 66"/>
          <p:cNvSpPr txBox="1"/>
          <p:nvPr/>
        </p:nvSpPr>
        <p:spPr>
          <a:xfrm>
            <a:off x="6604403" y="6407575"/>
            <a:ext cx="6023290" cy="1231106"/>
          </a:xfrm>
          <a:prstGeom prst="rect">
            <a:avLst/>
          </a:prstGeom>
          <a:noFill/>
          <a:ln w="12700">
            <a:noFill/>
          </a:ln>
        </p:spPr>
        <p:txBody>
          <a:bodyPr wrap="square" lIns="72000" rIns="36000" rtlCol="0">
            <a:spAutoFit/>
          </a:bodyPr>
          <a:lstStyle/>
          <a:p>
            <a:pPr>
              <a:spcAft>
                <a:spcPts val="300"/>
              </a:spcAft>
            </a:pPr>
            <a:r>
              <a:rPr lang="ja-JP" altLang="en-US" sz="1000" u="sng" dirty="0">
                <a:solidFill>
                  <a:prstClr val="black"/>
                </a:solidFill>
                <a:latin typeface="Meiryo UI" panose="020B0604030504040204" pitchFamily="50" charset="-128"/>
                <a:ea typeface="Meiryo UI" panose="020B0604030504040204" pitchFamily="50" charset="-128"/>
              </a:rPr>
              <a:t>◆夢洲でしか体験できないエンターテイメントの提供</a:t>
            </a:r>
            <a:endParaRPr lang="en-US" altLang="ja-JP" sz="1000" u="sng" dirty="0">
              <a:solidFill>
                <a:prstClr val="black"/>
              </a:solidFill>
              <a:latin typeface="Meiryo UI" panose="020B0604030504040204" pitchFamily="50" charset="-128"/>
              <a:ea typeface="Meiryo UI" panose="020B0604030504040204" pitchFamily="50" charset="-128"/>
            </a:endParaRPr>
          </a:p>
          <a:p>
            <a:pPr marL="85725">
              <a:spcAft>
                <a:spcPts val="600"/>
              </a:spcAft>
            </a:pPr>
            <a:r>
              <a:rPr lang="ja-JP" altLang="en-US" sz="900" dirty="0">
                <a:latin typeface="Meiryo UI" panose="020B0604030504040204" pitchFamily="50" charset="-128"/>
                <a:ea typeface="Meiryo UI" panose="020B0604030504040204" pitchFamily="50" charset="-128"/>
              </a:rPr>
              <a:t> ・あらゆる人が楽しめ、大阪ＩＲの象徴となるような世界に類を見ないエンターテイメントを提供</a:t>
            </a:r>
            <a:endParaRPr lang="en-US" altLang="ja-JP" sz="900" dirty="0">
              <a:latin typeface="Meiryo UI" panose="020B0604030504040204" pitchFamily="50" charset="-128"/>
              <a:ea typeface="Meiryo UI" panose="020B0604030504040204" pitchFamily="50" charset="-128"/>
            </a:endParaRPr>
          </a:p>
          <a:p>
            <a:r>
              <a:rPr lang="ja-JP" altLang="en-US" sz="1000" u="sng" dirty="0">
                <a:solidFill>
                  <a:prstClr val="black"/>
                </a:solidFill>
                <a:latin typeface="Meiryo UI" panose="020B0604030504040204" pitchFamily="50" charset="-128"/>
                <a:ea typeface="Meiryo UI" panose="020B0604030504040204" pitchFamily="50" charset="-128"/>
              </a:rPr>
              <a:t>◆世界中の人が訪れたくなる非日常を感じられる都市型のリゾート空間、</a:t>
            </a:r>
            <a:endParaRPr lang="en-US" altLang="ja-JP" sz="1000" u="sng" dirty="0">
              <a:solidFill>
                <a:prstClr val="black"/>
              </a:solidFill>
              <a:latin typeface="Meiryo UI" panose="020B0604030504040204" pitchFamily="50" charset="-128"/>
              <a:ea typeface="Meiryo UI" panose="020B0604030504040204" pitchFamily="50" charset="-128"/>
            </a:endParaRPr>
          </a:p>
          <a:p>
            <a:pPr>
              <a:spcAft>
                <a:spcPts val="600"/>
              </a:spcAft>
            </a:pPr>
            <a:r>
              <a:rPr lang="en-US" altLang="ja-JP" sz="1000" dirty="0">
                <a:solidFill>
                  <a:prstClr val="black"/>
                </a:solidFill>
                <a:latin typeface="Meiryo UI" panose="020B0604030504040204" pitchFamily="50" charset="-128"/>
                <a:ea typeface="Meiryo UI" panose="020B0604030504040204" pitchFamily="50" charset="-128"/>
              </a:rPr>
              <a:t>   </a:t>
            </a:r>
            <a:r>
              <a:rPr lang="ja-JP" altLang="en-US" sz="1000" u="sng" dirty="0">
                <a:solidFill>
                  <a:prstClr val="black"/>
                </a:solidFill>
                <a:latin typeface="Meiryo UI" panose="020B0604030504040204" pitchFamily="50" charset="-128"/>
                <a:ea typeface="Meiryo UI" panose="020B0604030504040204" pitchFamily="50" charset="-128"/>
              </a:rPr>
              <a:t>長期滞在を楽しめる上質な施設・サービスの提供</a:t>
            </a:r>
            <a:endParaRPr lang="en-US" altLang="ja-JP" sz="1000" u="sng" dirty="0">
              <a:solidFill>
                <a:prstClr val="black"/>
              </a:solidFill>
              <a:latin typeface="Meiryo UI" panose="020B0604030504040204" pitchFamily="50" charset="-128"/>
              <a:ea typeface="Meiryo UI" panose="020B0604030504040204" pitchFamily="50" charset="-128"/>
            </a:endParaRPr>
          </a:p>
          <a:p>
            <a:pPr>
              <a:spcAft>
                <a:spcPts val="300"/>
              </a:spcAft>
            </a:pPr>
            <a:r>
              <a:rPr lang="ja-JP" altLang="en-US" sz="1000" u="sng" dirty="0">
                <a:solidFill>
                  <a:prstClr val="black"/>
                </a:solidFill>
                <a:latin typeface="Meiryo UI" panose="020B0604030504040204" pitchFamily="50" charset="-128"/>
                <a:ea typeface="Meiryo UI" panose="020B0604030504040204" pitchFamily="50" charset="-128"/>
              </a:rPr>
              <a:t>◆大阪の新たなランドマークとなるインパクトのある空間の形成</a:t>
            </a:r>
            <a:endParaRPr lang="en-US" altLang="ja-JP" sz="1000" u="sng" dirty="0">
              <a:solidFill>
                <a:prstClr val="black"/>
              </a:solidFill>
              <a:latin typeface="Meiryo UI" panose="020B0604030504040204" pitchFamily="50" charset="-128"/>
              <a:ea typeface="Meiryo UI" panose="020B0604030504040204" pitchFamily="50" charset="-128"/>
            </a:endParaRPr>
          </a:p>
          <a:p>
            <a:r>
              <a:rPr lang="ja-JP" altLang="en-US" sz="10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・斬新なデザインの建築物や海に囲まれた広大な土地を活かしたゆとりある空間の形成など</a:t>
            </a:r>
            <a:endParaRPr lang="ja-JP" altLang="en-US" sz="900" dirty="0">
              <a:latin typeface="ＭＳ Ｐゴシック" panose="020B0600070205080204" pitchFamily="50" charset="-128"/>
              <a:ea typeface="ＭＳ Ｐゴシック" panose="020B0600070205080204" pitchFamily="50" charset="-128"/>
            </a:endParaRPr>
          </a:p>
        </p:txBody>
      </p:sp>
      <p:pic>
        <p:nvPicPr>
          <p:cNvPr id="71" name="Picture 5" descr="\\G0000sv0ns502\b24000$\doc\総務・企画G\★企画G\02 IR構想\05_納品\（１）大阪ＩＲ基本構想（案）及び概要版資料\03_イメージ図等\イメージ画像\11_宿泊施設\Rooms\9\Me_at_leel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80524" y="5108778"/>
            <a:ext cx="1520232" cy="941666"/>
          </a:xfrm>
          <a:prstGeom prst="rect">
            <a:avLst/>
          </a:prstGeom>
          <a:noFill/>
          <a:extLst>
            <a:ext uri="{909E8E84-426E-40DD-AFC4-6F175D3DCCD1}">
              <a14:hiddenFill xmlns:a14="http://schemas.microsoft.com/office/drawing/2010/main">
                <a:solidFill>
                  <a:srgbClr val="FFFFFF"/>
                </a:solidFill>
              </a14:hiddenFill>
            </a:ext>
          </a:extLst>
        </p:spPr>
      </p:pic>
      <p:pic>
        <p:nvPicPr>
          <p:cNvPr id="73" name="図 72"/>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11087595" y="6513073"/>
            <a:ext cx="1507098" cy="1034094"/>
          </a:xfrm>
          <a:prstGeom prst="rect">
            <a:avLst/>
          </a:prstGeom>
        </p:spPr>
      </p:pic>
      <p:sp>
        <p:nvSpPr>
          <p:cNvPr id="88" name="テキスト ボックス 87"/>
          <p:cNvSpPr txBox="1"/>
          <p:nvPr/>
        </p:nvSpPr>
        <p:spPr>
          <a:xfrm>
            <a:off x="6575518" y="7993015"/>
            <a:ext cx="5942133" cy="807913"/>
          </a:xfrm>
          <a:prstGeom prst="rect">
            <a:avLst/>
          </a:prstGeom>
          <a:noFill/>
          <a:ln w="12700">
            <a:noFill/>
          </a:ln>
        </p:spPr>
        <p:txBody>
          <a:bodyPr wrap="square" rtlCol="0">
            <a:spAutoFit/>
          </a:bodyPr>
          <a:lstStyle/>
          <a:p>
            <a:pPr>
              <a:spcAft>
                <a:spcPts val="300"/>
              </a:spcAft>
            </a:pPr>
            <a:r>
              <a:rPr lang="ja-JP" altLang="en-US" sz="1000" u="sng" dirty="0">
                <a:latin typeface="Meiryo UI" panose="020B0604030504040204" pitchFamily="50" charset="-128"/>
                <a:ea typeface="Meiryo UI" panose="020B0604030504040204" pitchFamily="50" charset="-128"/>
              </a:rPr>
              <a:t>◆最先端技術の活用により、快適で利便性の高い空間、質の高いサービスを提供する</a:t>
            </a:r>
            <a:br>
              <a:rPr lang="en-US" altLang="ja-JP" sz="1000" u="sng" dirty="0">
                <a:latin typeface="Meiryo UI" panose="020B0604030504040204" pitchFamily="50" charset="-128"/>
                <a:ea typeface="Meiryo UI" panose="020B0604030504040204" pitchFamily="50" charset="-128"/>
              </a:rPr>
            </a:br>
            <a:r>
              <a:rPr lang="ja-JP" altLang="en-US" sz="1000" dirty="0">
                <a:latin typeface="Meiryo UI" panose="020B0604030504040204" pitchFamily="50" charset="-128"/>
                <a:ea typeface="Meiryo UI" panose="020B0604030504040204" pitchFamily="50" charset="-128"/>
              </a:rPr>
              <a:t>　</a:t>
            </a:r>
            <a:r>
              <a:rPr lang="ja-JP" altLang="en-US" sz="1000" u="sng" dirty="0">
                <a:latin typeface="Meiryo UI" panose="020B0604030504040204" pitchFamily="50" charset="-128"/>
                <a:ea typeface="Meiryo UI" panose="020B0604030504040204" pitchFamily="50" charset="-128"/>
              </a:rPr>
              <a:t>スマートなまちづくりを実現</a:t>
            </a:r>
            <a:endParaRPr lang="en-US" altLang="ja-JP" sz="900" u="sng" dirty="0">
              <a:latin typeface="Meiryo UI" panose="020B0604030504040204" pitchFamily="50" charset="-128"/>
              <a:ea typeface="Meiryo UI" panose="020B0604030504040204" pitchFamily="50" charset="-128"/>
            </a:endParaRPr>
          </a:p>
          <a:p>
            <a:pPr>
              <a:spcAft>
                <a:spcPts val="600"/>
              </a:spcAft>
            </a:pPr>
            <a:r>
              <a:rPr lang="ja-JP" altLang="en-US" sz="900" b="1"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・「未来社会の実験場」として最先端技術の実践・実証、体験の場を創出</a:t>
            </a:r>
            <a:endParaRPr lang="en-US" altLang="ja-JP" sz="900" dirty="0">
              <a:latin typeface="Meiryo UI" panose="020B0604030504040204" pitchFamily="50" charset="-128"/>
              <a:ea typeface="Meiryo UI" panose="020B0604030504040204" pitchFamily="50" charset="-128"/>
            </a:endParaRPr>
          </a:p>
          <a:p>
            <a:pPr>
              <a:spcAft>
                <a:spcPts val="300"/>
              </a:spcAft>
            </a:pPr>
            <a:r>
              <a:rPr lang="ja-JP" altLang="en-US" sz="900" u="sng" dirty="0">
                <a:latin typeface="Meiryo UI" panose="020B0604030504040204" pitchFamily="50" charset="-128"/>
                <a:ea typeface="Meiryo UI" panose="020B0604030504040204" pitchFamily="50" charset="-128"/>
              </a:rPr>
              <a:t>◆</a:t>
            </a:r>
            <a:r>
              <a:rPr lang="ja-JP" altLang="en-US" sz="1000" u="sng" dirty="0">
                <a:latin typeface="Meiryo UI" panose="020B0604030504040204" pitchFamily="50" charset="-128"/>
                <a:ea typeface="Meiryo UI" panose="020B0604030504040204" pitchFamily="50" charset="-128"/>
              </a:rPr>
              <a:t>次世代を担うグローバルな人材の育成</a:t>
            </a:r>
            <a:endParaRPr lang="en-US" altLang="ja-JP" sz="1000" u="sng" dirty="0">
              <a:latin typeface="Meiryo UI" panose="020B0604030504040204" pitchFamily="50" charset="-128"/>
              <a:ea typeface="Meiryo UI" panose="020B0604030504040204" pitchFamily="50" charset="-128"/>
            </a:endParaRPr>
          </a:p>
        </p:txBody>
      </p:sp>
      <p:pic>
        <p:nvPicPr>
          <p:cNvPr id="94" name="図 9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342984" y="3244660"/>
            <a:ext cx="1252811" cy="835860"/>
          </a:xfrm>
          <a:prstGeom prst="rect">
            <a:avLst/>
          </a:prstGeom>
        </p:spPr>
      </p:pic>
      <p:sp>
        <p:nvSpPr>
          <p:cNvPr id="86" name="テキスト ボックス 85"/>
          <p:cNvSpPr txBox="1"/>
          <p:nvPr/>
        </p:nvSpPr>
        <p:spPr>
          <a:xfrm>
            <a:off x="6570143" y="7680920"/>
            <a:ext cx="2848952" cy="288000"/>
          </a:xfrm>
          <a:prstGeom prst="rect">
            <a:avLst/>
          </a:prstGeom>
          <a:gradFill>
            <a:gsLst>
              <a:gs pos="88000">
                <a:schemeClr val="tx2">
                  <a:lumMod val="20000"/>
                  <a:lumOff val="80000"/>
                </a:schemeClr>
              </a:gs>
              <a:gs pos="28000">
                <a:schemeClr val="tx2">
                  <a:lumMod val="40000"/>
                  <a:lumOff val="60000"/>
                </a:schemeClr>
              </a:gs>
              <a:gs pos="100000">
                <a:schemeClr val="accent6">
                  <a:lumMod val="40000"/>
                  <a:lumOff val="60000"/>
                </a:schemeClr>
              </a:gs>
              <a:gs pos="1000">
                <a:srgbClr val="0070C0"/>
              </a:gs>
              <a:gs pos="100000">
                <a:schemeClr val="accent1">
                  <a:tint val="37000"/>
                  <a:satMod val="300000"/>
                </a:schemeClr>
              </a:gs>
              <a:gs pos="100000">
                <a:schemeClr val="tx2">
                  <a:lumMod val="20000"/>
                  <a:lumOff val="80000"/>
                </a:schemeClr>
              </a:gs>
            </a:gsLst>
            <a:lin ang="16200000" scaled="1"/>
          </a:gra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大阪ＩＲの魅力を高める取組み</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テキスト ボックス 86"/>
          <p:cNvSpPr txBox="1"/>
          <p:nvPr/>
        </p:nvSpPr>
        <p:spPr>
          <a:xfrm>
            <a:off x="6576004" y="882040"/>
            <a:ext cx="2848952" cy="252000"/>
          </a:xfrm>
          <a:prstGeom prst="rect">
            <a:avLst/>
          </a:prstGeom>
          <a:gradFill>
            <a:gsLst>
              <a:gs pos="88000">
                <a:schemeClr val="tx2">
                  <a:lumMod val="20000"/>
                  <a:lumOff val="80000"/>
                </a:schemeClr>
              </a:gs>
              <a:gs pos="28000">
                <a:schemeClr val="tx2">
                  <a:lumMod val="40000"/>
                  <a:lumOff val="60000"/>
                </a:schemeClr>
              </a:gs>
              <a:gs pos="100000">
                <a:schemeClr val="accent6">
                  <a:lumMod val="40000"/>
                  <a:lumOff val="60000"/>
                </a:schemeClr>
              </a:gs>
              <a:gs pos="1000">
                <a:srgbClr val="0070C0"/>
              </a:gs>
              <a:gs pos="100000">
                <a:schemeClr val="accent1">
                  <a:tint val="37000"/>
                  <a:satMod val="300000"/>
                </a:schemeClr>
              </a:gs>
              <a:gs pos="100000">
                <a:schemeClr val="tx2">
                  <a:lumMod val="20000"/>
                  <a:lumOff val="80000"/>
                </a:schemeClr>
              </a:gs>
            </a:gsLst>
            <a:lin ang="16200000" scaled="1"/>
          </a:gra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大阪ＩＲが有すべき機能・施設</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ホームベース 91"/>
          <p:cNvSpPr/>
          <p:nvPr/>
        </p:nvSpPr>
        <p:spPr>
          <a:xfrm>
            <a:off x="6596169" y="1200200"/>
            <a:ext cx="5873284" cy="252000"/>
          </a:xfrm>
          <a:prstGeom prst="homePlate">
            <a:avLst>
              <a:gd name="adj" fmla="val 27334"/>
            </a:avLst>
          </a:prstGeom>
          <a:solidFill>
            <a:schemeClr val="bg1"/>
          </a:solidFill>
          <a:ln w="3175">
            <a:solidFill>
              <a:schemeClr val="tx1"/>
            </a:solidFill>
            <a:prstDash val="solid"/>
          </a:ln>
        </p:spPr>
        <p:txBody>
          <a:bodyPr wrap="square" lIns="36000" tIns="36000" rIns="36000" bIns="36000" rtlCol="0" anchor="ctr" anchorCtr="0">
            <a:noAutofit/>
          </a:bodyPr>
          <a:lstStyle/>
          <a:p>
            <a:pPr marL="180975" indent="-180975" algn="just">
              <a:spcAft>
                <a:spcPts val="40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kern="100" dirty="0">
                <a:latin typeface="Meiryo UI" panose="020B0604030504040204" pitchFamily="50" charset="-128"/>
                <a:ea typeface="Meiryo UI" panose="020B0604030504040204" pitchFamily="50" charset="-128"/>
                <a:cs typeface="Meiryo UI" panose="020B0604030504040204" pitchFamily="50" charset="-128"/>
              </a:rPr>
              <a:t>①世界水準のオールインワンＭＩＣＥ拠点の形成</a:t>
            </a: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＜国際会議場施設及び展示等施設＞</a:t>
            </a:r>
          </a:p>
        </p:txBody>
      </p:sp>
      <p:sp>
        <p:nvSpPr>
          <p:cNvPr id="96" name="ホームベース 95"/>
          <p:cNvSpPr/>
          <p:nvPr/>
        </p:nvSpPr>
        <p:spPr>
          <a:xfrm>
            <a:off x="6591448" y="2828859"/>
            <a:ext cx="3155800" cy="252000"/>
          </a:xfrm>
          <a:prstGeom prst="homePlate">
            <a:avLst/>
          </a:prstGeom>
          <a:solidFill>
            <a:schemeClr val="bg1"/>
          </a:solidFill>
          <a:ln w="3175">
            <a:solidFill>
              <a:schemeClr val="tx1"/>
            </a:solidFill>
            <a:prstDash val="solid"/>
          </a:ln>
        </p:spPr>
        <p:txBody>
          <a:bodyPr wrap="square" lIns="36000" tIns="36000" rIns="36000" bIns="36000" rtlCol="0" anchor="ctr" anchorCtr="0">
            <a:noAutofit/>
          </a:bodyPr>
          <a:lstStyle/>
          <a:p>
            <a:pPr>
              <a:spcAft>
                <a:spcPts val="200"/>
              </a:spcAft>
            </a:pP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②魅力の創造・発信拠点の形成</a:t>
            </a:r>
            <a:r>
              <a:rPr lang="ja-JP"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＜魅力増進施設＞</a:t>
            </a:r>
            <a:endParaRPr lang="ja-JP"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ホームベース 96"/>
          <p:cNvSpPr/>
          <p:nvPr/>
        </p:nvSpPr>
        <p:spPr>
          <a:xfrm>
            <a:off x="6583138" y="3922983"/>
            <a:ext cx="3155800" cy="252000"/>
          </a:xfrm>
          <a:prstGeom prst="homePlate">
            <a:avLst/>
          </a:prstGeom>
          <a:solidFill>
            <a:schemeClr val="bg1"/>
          </a:solidFill>
          <a:ln w="3175">
            <a:solidFill>
              <a:schemeClr val="tx1"/>
            </a:solidFill>
            <a:prstDash val="solid"/>
          </a:ln>
        </p:spPr>
        <p:txBody>
          <a:bodyPr wrap="square" lIns="36000" tIns="36000" rIns="36000" bIns="36000" rtlCol="0" anchor="ctr" anchorCtr="0">
            <a:noAutofit/>
          </a:bodyPr>
          <a:lstStyle/>
          <a:p>
            <a:pPr>
              <a:spcAft>
                <a:spcPts val="200"/>
              </a:spcAft>
            </a:pP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③日本観光のゲートウェイの形成</a:t>
            </a:r>
            <a:r>
              <a:rPr lang="ja-JP"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送客施設</a:t>
            </a:r>
            <a:r>
              <a:rPr lang="zh-TW"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ホームベース 100"/>
          <p:cNvSpPr/>
          <p:nvPr/>
        </p:nvSpPr>
        <p:spPr>
          <a:xfrm>
            <a:off x="6576004" y="5068383"/>
            <a:ext cx="4428000" cy="252000"/>
          </a:xfrm>
          <a:prstGeom prst="homePlate">
            <a:avLst/>
          </a:prstGeom>
          <a:solidFill>
            <a:schemeClr val="bg1"/>
          </a:solidFill>
          <a:ln w="3175">
            <a:solidFill>
              <a:schemeClr val="tx1"/>
            </a:solidFill>
            <a:prstDash val="solid"/>
          </a:ln>
        </p:spPr>
        <p:txBody>
          <a:bodyPr wrap="square" lIns="36000" tIns="36000" rIns="36000" bIns="36000" rtlCol="0" anchor="ctr" anchorCtr="0">
            <a:noAutofit/>
          </a:bodyPr>
          <a:lstStyle/>
          <a:p>
            <a:pPr marL="180975" indent="-180975" algn="just">
              <a:spcAft>
                <a:spcPts val="200"/>
              </a:spcAft>
            </a:pP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④利用者需要の高度化・多様化に対応した宿泊施設の整備</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宿泊</a:t>
            </a:r>
            <a:r>
              <a:rPr lang="zh-TW"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a:t>
            </a:r>
            <a:endParaRPr lang="ja-JP"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ホームベース 101"/>
          <p:cNvSpPr/>
          <p:nvPr/>
        </p:nvSpPr>
        <p:spPr>
          <a:xfrm>
            <a:off x="6568805" y="6125158"/>
            <a:ext cx="5076000" cy="252000"/>
          </a:xfrm>
          <a:prstGeom prst="homePlate">
            <a:avLst>
              <a:gd name="adj" fmla="val 45103"/>
            </a:avLst>
          </a:prstGeom>
          <a:solidFill>
            <a:schemeClr val="bg1"/>
          </a:solidFill>
          <a:ln w="3175">
            <a:solidFill>
              <a:schemeClr val="tx1"/>
            </a:solidFill>
            <a:prstDash val="solid"/>
          </a:ln>
        </p:spPr>
        <p:txBody>
          <a:bodyPr wrap="square" lIns="36000" tIns="36000" rIns="36000" bIns="36000" rtlCol="0" anchor="ctr" anchorCtr="0">
            <a:noAutofit/>
          </a:bodyPr>
          <a:lstStyle/>
          <a:p>
            <a:pPr algn="just"/>
            <a:r>
              <a:rPr lang="ja-JP" altLang="en-US"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⑤オンリーワンのエンターテイメント拠点、リゾート空間の創出</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＜来訪及び滞在寄与施設＞</a:t>
            </a:r>
          </a:p>
        </p:txBody>
      </p:sp>
      <p:pic>
        <p:nvPicPr>
          <p:cNvPr id="90" name="図 89"/>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11342984" y="2352328"/>
            <a:ext cx="1254156" cy="828000"/>
          </a:xfrm>
          <a:prstGeom prst="rect">
            <a:avLst/>
          </a:prstGeom>
        </p:spPr>
      </p:pic>
      <p:sp>
        <p:nvSpPr>
          <p:cNvPr id="104" name="テキスト ボックス 103"/>
          <p:cNvSpPr txBox="1"/>
          <p:nvPr/>
        </p:nvSpPr>
        <p:spPr>
          <a:xfrm>
            <a:off x="141542" y="6845626"/>
            <a:ext cx="2228788" cy="257369"/>
          </a:xfrm>
          <a:prstGeom prst="rect">
            <a:avLst/>
          </a:prstGeom>
          <a:gradFill>
            <a:gsLst>
              <a:gs pos="88000">
                <a:schemeClr val="tx2">
                  <a:lumMod val="20000"/>
                  <a:lumOff val="80000"/>
                </a:schemeClr>
              </a:gs>
              <a:gs pos="28000">
                <a:schemeClr val="tx2">
                  <a:lumMod val="40000"/>
                  <a:lumOff val="60000"/>
                </a:schemeClr>
              </a:gs>
              <a:gs pos="100000">
                <a:schemeClr val="accent6">
                  <a:lumMod val="40000"/>
                  <a:lumOff val="60000"/>
                </a:schemeClr>
              </a:gs>
              <a:gs pos="1000">
                <a:srgbClr val="0070C0"/>
              </a:gs>
              <a:gs pos="100000">
                <a:schemeClr val="accent1">
                  <a:tint val="37000"/>
                  <a:satMod val="300000"/>
                </a:schemeClr>
              </a:gs>
              <a:gs pos="100000">
                <a:schemeClr val="tx2">
                  <a:lumMod val="20000"/>
                  <a:lumOff val="80000"/>
                </a:schemeClr>
              </a:gs>
            </a:gsLst>
            <a:lin ang="16200000" scaled="1"/>
          </a:gra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大阪ＩＲの想定事業モデル</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テキスト ボックス 83"/>
          <p:cNvSpPr txBox="1"/>
          <p:nvPr/>
        </p:nvSpPr>
        <p:spPr>
          <a:xfrm>
            <a:off x="6547480" y="8878290"/>
            <a:ext cx="2848952" cy="257369"/>
          </a:xfrm>
          <a:prstGeom prst="rect">
            <a:avLst/>
          </a:prstGeom>
          <a:gradFill>
            <a:gsLst>
              <a:gs pos="88000">
                <a:schemeClr val="tx2">
                  <a:lumMod val="20000"/>
                  <a:lumOff val="80000"/>
                </a:schemeClr>
              </a:gs>
              <a:gs pos="28000">
                <a:schemeClr val="tx2">
                  <a:lumMod val="40000"/>
                  <a:lumOff val="60000"/>
                </a:schemeClr>
              </a:gs>
              <a:gs pos="100000">
                <a:schemeClr val="accent6">
                  <a:lumMod val="40000"/>
                  <a:lumOff val="60000"/>
                </a:schemeClr>
              </a:gs>
              <a:gs pos="1000">
                <a:srgbClr val="0070C0"/>
              </a:gs>
              <a:gs pos="100000">
                <a:schemeClr val="accent1">
                  <a:tint val="37000"/>
                  <a:satMod val="300000"/>
                </a:schemeClr>
              </a:gs>
              <a:gs pos="100000">
                <a:schemeClr val="tx2">
                  <a:lumMod val="20000"/>
                  <a:lumOff val="80000"/>
                </a:schemeClr>
              </a:gs>
            </a:gsLst>
            <a:lin ang="16200000" scaled="1"/>
          </a:gra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安心して滞在できるまちの実現</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テキスト ボックス 98"/>
          <p:cNvSpPr txBox="1"/>
          <p:nvPr/>
        </p:nvSpPr>
        <p:spPr>
          <a:xfrm>
            <a:off x="6583575" y="9168073"/>
            <a:ext cx="5942133" cy="369332"/>
          </a:xfrm>
          <a:prstGeom prst="rect">
            <a:avLst/>
          </a:prstGeom>
          <a:noFill/>
          <a:ln w="12700">
            <a:noFill/>
          </a:ln>
        </p:spPr>
        <p:txBody>
          <a:bodyPr wrap="square" rtlCol="0">
            <a:spAutoFit/>
          </a:bodyPr>
          <a:lstStyle/>
          <a:p>
            <a:r>
              <a:rPr lang="ja-JP" altLang="en-US" sz="900" dirty="0">
                <a:solidFill>
                  <a:prstClr val="black"/>
                </a:solidFill>
                <a:latin typeface="Meiryo UI" panose="020B0604030504040204" pitchFamily="50" charset="-128"/>
                <a:ea typeface="Meiryo UI" panose="020B0604030504040204" pitchFamily="50" charset="-128"/>
              </a:rPr>
              <a:t>　・夢洲における消防署の設置をはじめ、ＩＲ事業者や関係機関と連携しながらソフト対策やハード対策に取り組み、来訪者が</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安心して滞在できるまちを実現</a:t>
            </a:r>
          </a:p>
        </p:txBody>
      </p:sp>
      <p:sp>
        <p:nvSpPr>
          <p:cNvPr id="5" name="正方形/長方形 4"/>
          <p:cNvSpPr/>
          <p:nvPr/>
        </p:nvSpPr>
        <p:spPr>
          <a:xfrm>
            <a:off x="102128" y="3993704"/>
            <a:ext cx="3646967" cy="230832"/>
          </a:xfrm>
          <a:prstGeom prst="rect">
            <a:avLst/>
          </a:prstGeom>
        </p:spPr>
        <p:txBody>
          <a:bodyPr wrap="square">
            <a:spAutoFit/>
          </a:bodyPr>
          <a:lstStyle/>
          <a:p>
            <a:r>
              <a:rPr lang="en-US" altLang="ja-JP" sz="900" u="sng" dirty="0">
                <a:solidFill>
                  <a:prstClr val="black"/>
                </a:solidFill>
                <a:latin typeface="Meiryo UI" panose="020B0604030504040204" pitchFamily="50" charset="-128"/>
                <a:ea typeface="Meiryo UI" panose="020B0604030504040204" pitchFamily="50" charset="-128"/>
              </a:rPr>
              <a:t>※</a:t>
            </a:r>
            <a:r>
              <a:rPr lang="ja-JP" altLang="en-US" sz="900" u="sng" dirty="0">
                <a:solidFill>
                  <a:prstClr val="black"/>
                </a:solidFill>
                <a:latin typeface="Meiryo UI" panose="020B0604030504040204" pitchFamily="50" charset="-128"/>
                <a:ea typeface="Meiryo UI" panose="020B0604030504040204" pitchFamily="50" charset="-128"/>
              </a:rPr>
              <a:t>ポテンシャルの高い夢洲へのＩＲ立地を出発点として、</a:t>
            </a:r>
            <a:r>
              <a:rPr lang="en-US" altLang="ja-JP" sz="900" u="sng" dirty="0">
                <a:solidFill>
                  <a:prstClr val="black"/>
                </a:solidFill>
                <a:latin typeface="Meiryo UI" panose="020B0604030504040204" pitchFamily="50" charset="-128"/>
                <a:ea typeface="Meiryo UI" panose="020B0604030504040204" pitchFamily="50" charset="-128"/>
              </a:rPr>
              <a:t> </a:t>
            </a:r>
            <a:r>
              <a:rPr lang="ja-JP" altLang="en-US" sz="900" u="sng" dirty="0">
                <a:solidFill>
                  <a:prstClr val="black"/>
                </a:solidFill>
                <a:latin typeface="Meiryo UI" panose="020B0604030504040204" pitchFamily="50" charset="-128"/>
                <a:ea typeface="Meiryo UI" panose="020B0604030504040204" pitchFamily="50" charset="-128"/>
              </a:rPr>
              <a:t>ベイエリアを活性化</a:t>
            </a:r>
            <a:endParaRPr lang="en-US" altLang="ja-JP" sz="900" u="sng" dirty="0">
              <a:solidFill>
                <a:prstClr val="black"/>
              </a:solidFill>
              <a:latin typeface="Meiryo UI" panose="020B0604030504040204" pitchFamily="50" charset="-128"/>
              <a:ea typeface="Meiryo UI" panose="020B0604030504040204" pitchFamily="50" charset="-128"/>
            </a:endParaRPr>
          </a:p>
        </p:txBody>
      </p:sp>
      <p:pic>
        <p:nvPicPr>
          <p:cNvPr id="85" name="図 84">
            <a:extLst>
              <a:ext uri="{FF2B5EF4-FFF2-40B4-BE49-F238E27FC236}">
                <a16:creationId xmlns:a16="http://schemas.microsoft.com/office/drawing/2014/main" id="{1CB81BB1-355B-404C-91EB-6C0CB68E4D3D}"/>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1566084" y="4152528"/>
            <a:ext cx="1028700" cy="874395"/>
          </a:xfrm>
          <a:prstGeom prst="rect">
            <a:avLst/>
          </a:prstGeom>
        </p:spPr>
      </p:pic>
      <p:pic>
        <p:nvPicPr>
          <p:cNvPr id="68" name="図 6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080524" y="7670329"/>
            <a:ext cx="1541665" cy="1018703"/>
          </a:xfrm>
          <a:prstGeom prst="rect">
            <a:avLst/>
          </a:prstGeom>
        </p:spPr>
      </p:pic>
      <p:sp>
        <p:nvSpPr>
          <p:cNvPr id="70" name="タイトル 1"/>
          <p:cNvSpPr txBox="1">
            <a:spLocks/>
          </p:cNvSpPr>
          <p:nvPr/>
        </p:nvSpPr>
        <p:spPr>
          <a:xfrm>
            <a:off x="85491" y="4276337"/>
            <a:ext cx="6315309" cy="291740"/>
          </a:xfrm>
          <a:prstGeom prst="rect">
            <a:avLst/>
          </a:prstGeom>
          <a:solidFill>
            <a:schemeClr val="tx2"/>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大阪ＩＲのめざす姿</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72" name="テキスト ボックス 71"/>
          <p:cNvSpPr txBox="1"/>
          <p:nvPr/>
        </p:nvSpPr>
        <p:spPr>
          <a:xfrm>
            <a:off x="157104" y="4625704"/>
            <a:ext cx="1872000" cy="259200"/>
          </a:xfrm>
          <a:prstGeom prst="rect">
            <a:avLst/>
          </a:prstGeom>
          <a:gradFill>
            <a:gsLst>
              <a:gs pos="88000">
                <a:schemeClr val="tx2">
                  <a:lumMod val="20000"/>
                  <a:lumOff val="80000"/>
                </a:schemeClr>
              </a:gs>
              <a:gs pos="28000">
                <a:schemeClr val="tx2">
                  <a:lumMod val="40000"/>
                  <a:lumOff val="60000"/>
                </a:schemeClr>
              </a:gs>
              <a:gs pos="100000">
                <a:schemeClr val="accent6">
                  <a:lumMod val="40000"/>
                  <a:lumOff val="60000"/>
                </a:schemeClr>
              </a:gs>
              <a:gs pos="1000">
                <a:srgbClr val="0070C0"/>
              </a:gs>
              <a:gs pos="100000">
                <a:schemeClr val="accent1">
                  <a:tint val="37000"/>
                  <a:satMod val="300000"/>
                </a:schemeClr>
              </a:gs>
              <a:gs pos="100000">
                <a:schemeClr val="tx2">
                  <a:lumMod val="20000"/>
                  <a:lumOff val="80000"/>
                </a:schemeClr>
              </a:gs>
            </a:gsLst>
            <a:lin ang="16200000" scaled="1"/>
          </a:gra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基本コンセプト</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33" name="図 132"/>
          <p:cNvPicPr>
            <a:picLocks noChangeAspect="1"/>
          </p:cNvPicPr>
          <p:nvPr/>
        </p:nvPicPr>
        <p:blipFill>
          <a:blip r:embed="rId10"/>
          <a:stretch>
            <a:fillRect/>
          </a:stretch>
        </p:blipFill>
        <p:spPr>
          <a:xfrm>
            <a:off x="3671639" y="6863290"/>
            <a:ext cx="1851104" cy="1249730"/>
          </a:xfrm>
          <a:prstGeom prst="rect">
            <a:avLst/>
          </a:prstGeom>
          <a:ln>
            <a:solidFill>
              <a:schemeClr val="tx1"/>
            </a:solidFill>
          </a:ln>
        </p:spPr>
      </p:pic>
      <p:sp>
        <p:nvSpPr>
          <p:cNvPr id="89" name="正方形/長方形 88"/>
          <p:cNvSpPr/>
          <p:nvPr/>
        </p:nvSpPr>
        <p:spPr>
          <a:xfrm>
            <a:off x="214253" y="7153276"/>
            <a:ext cx="3375107" cy="2291514"/>
          </a:xfrm>
          <a:prstGeom prst="rect">
            <a:avLst/>
          </a:prstGeom>
          <a:solidFill>
            <a:schemeClr val="accent5">
              <a:lumMod val="20000"/>
              <a:lumOff val="80000"/>
            </a:schemeClr>
          </a:solidFill>
          <a:ln w="3175">
            <a:solidFill>
              <a:schemeClr val="tx1"/>
            </a:solidFill>
            <a:prstDash val="solid"/>
          </a:ln>
        </p:spPr>
        <p:txBody>
          <a:bodyPr wrap="square" lIns="36000" tIns="36000" rIns="36000" bIns="36000" rtlCol="0" anchor="ctr" anchorCtr="0">
            <a:noAutofit/>
          </a:bodyPr>
          <a:lstStyle/>
          <a:p>
            <a:pPr algn="just"/>
            <a:endParaRPr kumimoji="1"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テキスト ボックス 102"/>
          <p:cNvSpPr txBox="1"/>
          <p:nvPr/>
        </p:nvSpPr>
        <p:spPr>
          <a:xfrm>
            <a:off x="263693" y="8727345"/>
            <a:ext cx="3151154" cy="705766"/>
          </a:xfrm>
          <a:prstGeom prst="rect">
            <a:avLst/>
          </a:prstGeom>
          <a:noFill/>
          <a:ln>
            <a:noFill/>
          </a:ln>
        </p:spPr>
        <p:txBody>
          <a:bodyPr wrap="square" lIns="36000" tIns="36000" rIns="36000" rtlCol="0">
            <a:spAutoFit/>
          </a:bodyPr>
          <a:lstStyle/>
          <a:p>
            <a:pPr>
              <a:spcAft>
                <a:spcPts val="300"/>
              </a:spcAft>
            </a:pPr>
            <a:r>
              <a:rPr lang="ja-JP" altLang="en-US" sz="1000" b="1" dirty="0">
                <a:latin typeface="Meiryo UI" panose="020B0604030504040204" pitchFamily="50" charset="-128"/>
                <a:ea typeface="Meiryo UI" panose="020B0604030504040204" pitchFamily="50" charset="-128"/>
              </a:rPr>
              <a:t>＜ 大阪・関西の持続的な成長に向けて ＞</a:t>
            </a:r>
            <a:endParaRPr lang="en-US" altLang="ja-JP" sz="1000" b="1"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 行政・地域・</a:t>
            </a:r>
            <a:r>
              <a:rPr lang="en-US" altLang="ja-JP" sz="900" dirty="0">
                <a:latin typeface="Meiryo UI" panose="020B0604030504040204" pitchFamily="50" charset="-128"/>
                <a:ea typeface="Meiryo UI" panose="020B0604030504040204" pitchFamily="50" charset="-128"/>
              </a:rPr>
              <a:t>IR</a:t>
            </a:r>
            <a:r>
              <a:rPr lang="ja-JP" altLang="en-US" sz="900" dirty="0">
                <a:latin typeface="Meiryo UI" panose="020B0604030504040204" pitchFamily="50" charset="-128"/>
                <a:ea typeface="Meiryo UI" panose="020B0604030504040204" pitchFamily="50" charset="-128"/>
              </a:rPr>
              <a:t>事業者による協議体の設置</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 施設・サービスの魅力向上に向けた継続的な投資による好循環</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の実現</a:t>
            </a:r>
            <a:endParaRPr lang="en-US" altLang="ja-JP" sz="900" dirty="0">
              <a:latin typeface="Meiryo UI" panose="020B0604030504040204" pitchFamily="50" charset="-128"/>
              <a:ea typeface="Meiryo UI" panose="020B0604030504040204" pitchFamily="50" charset="-128"/>
            </a:endParaRPr>
          </a:p>
        </p:txBody>
      </p:sp>
      <p:sp>
        <p:nvSpPr>
          <p:cNvPr id="106" name="ホームベース 105"/>
          <p:cNvSpPr/>
          <p:nvPr/>
        </p:nvSpPr>
        <p:spPr>
          <a:xfrm>
            <a:off x="2333411" y="6965567"/>
            <a:ext cx="745424" cy="171499"/>
          </a:xfrm>
          <a:prstGeom prst="homePlate">
            <a:avLst>
              <a:gd name="adj" fmla="val 0"/>
            </a:avLst>
          </a:prstGeom>
          <a:noFill/>
          <a:ln w="3175">
            <a:noFill/>
            <a:prstDash val="sysDash"/>
          </a:ln>
        </p:spPr>
        <p:txBody>
          <a:bodyPr wrap="square" lIns="0" tIns="0" rIns="0" bIns="0" rtlCol="0" anchor="ctr" anchorCtr="0">
            <a:noAutofit/>
          </a:bodyPr>
          <a:lstStyle/>
          <a:p>
            <a:pPr algn="ctr">
              <a:lnSpc>
                <a:spcPts val="900"/>
              </a:lnSpc>
            </a:pPr>
            <a:r>
              <a:rPr lang="ja-JP" altLang="en-US" sz="700" kern="100" dirty="0">
                <a:latin typeface="Meiryo UI" panose="020B0604030504040204" pitchFamily="50" charset="-128"/>
                <a:ea typeface="Meiryo UI" panose="020B0604030504040204" pitchFamily="50" charset="-128"/>
                <a:cs typeface="Meiryo UI" panose="020B0604030504040204" pitchFamily="50" charset="-128"/>
              </a:rPr>
              <a:t>（数値は概算）</a:t>
            </a:r>
          </a:p>
        </p:txBody>
      </p:sp>
      <p:sp>
        <p:nvSpPr>
          <p:cNvPr id="95" name="正方形/長方形 94"/>
          <p:cNvSpPr/>
          <p:nvPr/>
        </p:nvSpPr>
        <p:spPr>
          <a:xfrm>
            <a:off x="226699" y="4944616"/>
            <a:ext cx="6048000" cy="1800000"/>
          </a:xfrm>
          <a:prstGeom prst="rect">
            <a:avLst/>
          </a:prstGeom>
          <a:solidFill>
            <a:schemeClr val="accent5">
              <a:lumMod val="20000"/>
              <a:lumOff val="80000"/>
            </a:schemeClr>
          </a:solidFill>
          <a:ln w="3175">
            <a:solidFill>
              <a:schemeClr val="tx1"/>
            </a:solidFill>
            <a:prstDash val="solid"/>
          </a:ln>
        </p:spPr>
        <p:txBody>
          <a:bodyPr wrap="square" lIns="36000" tIns="36000" rIns="36000" bIns="36000" rtlCol="0" anchor="ctr" anchorCtr="0">
            <a:noAutofit/>
          </a:bodyPr>
          <a:lstStyle/>
          <a:p>
            <a:pPr algn="just"/>
            <a:endParaRPr kumimoji="1"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角丸四角形 104"/>
          <p:cNvSpPr/>
          <p:nvPr/>
        </p:nvSpPr>
        <p:spPr>
          <a:xfrm>
            <a:off x="385050" y="5097637"/>
            <a:ext cx="2822655" cy="523584"/>
          </a:xfrm>
          <a:prstGeom prst="roundRect">
            <a:avLst>
              <a:gd name="adj" fmla="val 2070"/>
            </a:avLst>
          </a:prstGeom>
          <a:solidFill>
            <a:schemeClr val="bg1">
              <a:lumMod val="95000"/>
            </a:schemeClr>
          </a:solidFill>
          <a:ln w="3175">
            <a:solidFill>
              <a:schemeClr val="tx1"/>
            </a:solidFill>
            <a:prstDash val="solid"/>
          </a:ln>
        </p:spPr>
        <p:txBody>
          <a:bodyPr wrap="square" lIns="36000" tIns="36000" rIns="36000" bIns="36000" rtlCol="0" anchor="ctr" anchorCtr="0">
            <a:noAutofit/>
          </a:bodyPr>
          <a:lstStyle/>
          <a:p>
            <a:pPr algn="just">
              <a:spcAft>
                <a:spcPts val="300"/>
              </a:spcAft>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大阪・関西の持続的な経済成長のエンジンとなる</a:t>
            </a:r>
          </a:p>
          <a:p>
            <a:pPr algn="ctr"/>
            <a:r>
              <a:rPr lang="ja-JP" altLang="en-US" sz="11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世界最高水準の成長型ＩＲ</a:t>
            </a:r>
            <a:r>
              <a:rPr kumimoji="1" lang="ja-JP" altLang="en-US" sz="12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107" name="テキスト ボックス 106"/>
          <p:cNvSpPr txBox="1"/>
          <p:nvPr/>
        </p:nvSpPr>
        <p:spPr>
          <a:xfrm>
            <a:off x="254363" y="5725437"/>
            <a:ext cx="3195405" cy="951987"/>
          </a:xfrm>
          <a:prstGeom prst="rect">
            <a:avLst/>
          </a:prstGeom>
          <a:noFill/>
          <a:ln>
            <a:noFill/>
          </a:ln>
        </p:spPr>
        <p:txBody>
          <a:bodyPr wrap="square" lIns="36000" tIns="36000" rIns="36000" rtlCol="0">
            <a:spAutoFit/>
          </a:bodyPr>
          <a:lstStyle/>
          <a:p>
            <a:r>
              <a:rPr lang="ja-JP" altLang="en-US" sz="900" dirty="0">
                <a:latin typeface="Meiryo UI" panose="020B0604030504040204" pitchFamily="50" charset="-128"/>
                <a:ea typeface="Meiryo UI" panose="020B0604030504040204" pitchFamily="50" charset="-128"/>
              </a:rPr>
              <a:t>◆ 世界中から人・モノ・投資を呼び込み、経済成長のエンジンと</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するため、</a:t>
            </a:r>
            <a:r>
              <a:rPr lang="en-US" altLang="ja-JP" sz="9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ビジネス客</a:t>
            </a:r>
            <a:r>
              <a:rPr lang="ja-JP" altLang="en-US" sz="900">
                <a:latin typeface="Meiryo UI" panose="020B0604030504040204" pitchFamily="50" charset="-128"/>
                <a:ea typeface="Meiryo UI" panose="020B0604030504040204" pitchFamily="50" charset="-128"/>
              </a:rPr>
              <a:t>、ファミリー層など</a:t>
            </a:r>
            <a:r>
              <a:rPr lang="ja-JP" altLang="en-US" sz="900" dirty="0">
                <a:latin typeface="Meiryo UI" panose="020B0604030504040204" pitchFamily="50" charset="-128"/>
                <a:ea typeface="Meiryo UI" panose="020B0604030504040204" pitchFamily="50" charset="-128"/>
              </a:rPr>
              <a:t>世界の幅広い層をターゲット</a:t>
            </a:r>
            <a:endParaRPr lang="en-US" altLang="ja-JP" sz="900" dirty="0">
              <a:latin typeface="Meiryo UI" panose="020B0604030504040204" pitchFamily="50" charset="-128"/>
              <a:ea typeface="Meiryo UI" panose="020B0604030504040204" pitchFamily="50" charset="-128"/>
            </a:endParaRPr>
          </a:p>
          <a:p>
            <a:pPr>
              <a:spcAft>
                <a:spcPts val="300"/>
              </a:spcAft>
            </a:pPr>
            <a:r>
              <a:rPr lang="ja-JP" altLang="en-US" sz="900" dirty="0">
                <a:latin typeface="Meiryo UI" panose="020B0604030504040204" pitchFamily="50" charset="-128"/>
                <a:ea typeface="Meiryo UI" panose="020B0604030504040204" pitchFamily="50" charset="-128"/>
              </a:rPr>
              <a:t>　　とする</a:t>
            </a:r>
            <a:r>
              <a:rPr lang="ja-JP" altLang="en-US" sz="900" u="sng" dirty="0">
                <a:latin typeface="Meiryo UI" panose="020B0604030504040204" pitchFamily="50" charset="-128"/>
                <a:ea typeface="Meiryo UI" panose="020B0604030504040204" pitchFamily="50" charset="-128"/>
              </a:rPr>
              <a:t>「世界最高水準」のＩＲ</a:t>
            </a:r>
            <a:endParaRPr lang="en-US" altLang="ja-JP" sz="900" u="sng"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50</a:t>
            </a:r>
            <a:r>
              <a:rPr lang="ja-JP" altLang="en-US" sz="900" dirty="0">
                <a:latin typeface="Meiryo UI" panose="020B0604030504040204" pitchFamily="50" charset="-128"/>
                <a:ea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rPr>
              <a:t>100</a:t>
            </a:r>
            <a:r>
              <a:rPr lang="ja-JP" altLang="en-US" sz="900" dirty="0">
                <a:latin typeface="Meiryo UI" panose="020B0604030504040204" pitchFamily="50" charset="-128"/>
                <a:ea typeface="Meiryo UI" panose="020B0604030504040204" pitchFamily="50" charset="-128"/>
              </a:rPr>
              <a:t>年先を見据え、初期投資だけでなく、常に時代の</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最先端となる施設・機能とサービスで変化を遂げる</a:t>
            </a:r>
            <a:r>
              <a:rPr lang="ja-JP" altLang="en-US" sz="900" u="sng" dirty="0">
                <a:latin typeface="Meiryo UI" panose="020B0604030504040204" pitchFamily="50" charset="-128"/>
                <a:ea typeface="Meiryo UI" panose="020B0604030504040204" pitchFamily="50" charset="-128"/>
              </a:rPr>
              <a:t>「成長型」の</a:t>
            </a:r>
            <a:endParaRPr lang="en-US" altLang="ja-JP" sz="900" u="sng"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u="sng" dirty="0">
                <a:latin typeface="Meiryo UI" panose="020B0604030504040204" pitchFamily="50" charset="-128"/>
                <a:ea typeface="Meiryo UI" panose="020B0604030504040204" pitchFamily="50" charset="-128"/>
              </a:rPr>
              <a:t>ＩＲ</a:t>
            </a:r>
            <a:endParaRPr lang="en-US" altLang="ja-JP" sz="900" u="sng" dirty="0">
              <a:latin typeface="Meiryo UI" panose="020B0604030504040204" pitchFamily="50" charset="-128"/>
              <a:ea typeface="Meiryo UI" panose="020B0604030504040204" pitchFamily="50" charset="-128"/>
            </a:endParaRPr>
          </a:p>
        </p:txBody>
      </p:sp>
      <p:sp>
        <p:nvSpPr>
          <p:cNvPr id="108" name="Oval 7"/>
          <p:cNvSpPr>
            <a:spLocks noChangeAspect="1"/>
          </p:cNvSpPr>
          <p:nvPr/>
        </p:nvSpPr>
        <p:spPr bwMode="gray">
          <a:xfrm flipV="1">
            <a:off x="4677491" y="5800532"/>
            <a:ext cx="864000" cy="864000"/>
          </a:xfrm>
          <a:prstGeom prst="ellipse">
            <a:avLst/>
          </a:prstGeom>
          <a:gradFill>
            <a:gsLst>
              <a:gs pos="100000">
                <a:schemeClr val="accent3"/>
              </a:gs>
              <a:gs pos="0">
                <a:schemeClr val="bg1"/>
              </a:gs>
              <a:gs pos="50000">
                <a:schemeClr val="accent3"/>
              </a:gs>
              <a:gs pos="100000">
                <a:schemeClr val="bg1"/>
              </a:gs>
            </a:gsLst>
            <a:path path="circle">
              <a:fillToRect l="50000" t="50000" r="50000" b="50000"/>
            </a:path>
          </a:gradFill>
          <a:ln w="6350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dirty="0">
              <a:solidFill>
                <a:prstClr val="white"/>
              </a:solidFill>
              <a:latin typeface="ＭＳ Ｐゴシック" panose="020B0600070205080204" pitchFamily="50" charset="-128"/>
              <a:ea typeface="ＭＳ Ｐゴシック" panose="020B0600070205080204" pitchFamily="50" charset="-128"/>
            </a:endParaRPr>
          </a:p>
        </p:txBody>
      </p:sp>
      <p:sp>
        <p:nvSpPr>
          <p:cNvPr id="109" name="Oval 35"/>
          <p:cNvSpPr>
            <a:spLocks noChangeAspect="1"/>
          </p:cNvSpPr>
          <p:nvPr/>
        </p:nvSpPr>
        <p:spPr bwMode="gray">
          <a:xfrm flipV="1">
            <a:off x="5074944" y="5321843"/>
            <a:ext cx="864000" cy="864000"/>
          </a:xfrm>
          <a:prstGeom prst="ellipse">
            <a:avLst/>
          </a:prstGeom>
          <a:gradFill>
            <a:gsLst>
              <a:gs pos="100000">
                <a:srgbClr val="ED8B00"/>
              </a:gs>
              <a:gs pos="0">
                <a:schemeClr val="bg1"/>
              </a:gs>
              <a:gs pos="50000">
                <a:srgbClr val="ED8B00"/>
              </a:gs>
              <a:gs pos="100000">
                <a:schemeClr val="bg1"/>
              </a:gs>
            </a:gsLst>
            <a:path path="circle">
              <a:fillToRect l="50000" t="50000" r="50000" b="50000"/>
            </a:path>
          </a:gradFill>
          <a:ln w="6350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dirty="0">
              <a:solidFill>
                <a:prstClr val="white"/>
              </a:solidFill>
              <a:latin typeface="ＭＳ Ｐゴシック" panose="020B0600070205080204" pitchFamily="50" charset="-128"/>
              <a:ea typeface="ＭＳ Ｐゴシック" panose="020B0600070205080204" pitchFamily="50" charset="-128"/>
            </a:endParaRPr>
          </a:p>
        </p:txBody>
      </p:sp>
      <p:sp>
        <p:nvSpPr>
          <p:cNvPr id="111" name="Oval 36"/>
          <p:cNvSpPr>
            <a:spLocks noChangeAspect="1"/>
          </p:cNvSpPr>
          <p:nvPr/>
        </p:nvSpPr>
        <p:spPr bwMode="gray">
          <a:xfrm flipV="1">
            <a:off x="4313805" y="5335327"/>
            <a:ext cx="864000" cy="864000"/>
          </a:xfrm>
          <a:prstGeom prst="ellipse">
            <a:avLst/>
          </a:prstGeom>
          <a:gradFill flip="none" rotWithShape="1">
            <a:gsLst>
              <a:gs pos="100000">
                <a:schemeClr val="accent1"/>
              </a:gs>
              <a:gs pos="0">
                <a:schemeClr val="bg1"/>
              </a:gs>
              <a:gs pos="50000">
                <a:schemeClr val="accent1"/>
              </a:gs>
              <a:gs pos="100000">
                <a:schemeClr val="bg1"/>
              </a:gs>
            </a:gsLst>
            <a:path path="circle">
              <a:fillToRect l="50000" t="50000" r="50000" b="50000"/>
            </a:path>
            <a:tileRect/>
          </a:gradFill>
          <a:ln w="6350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dirty="0">
              <a:solidFill>
                <a:prstClr val="white"/>
              </a:solidFill>
              <a:latin typeface="ＭＳ Ｐゴシック" panose="020B0600070205080204" pitchFamily="50" charset="-128"/>
              <a:ea typeface="ＭＳ Ｐゴシック" panose="020B0600070205080204" pitchFamily="50" charset="-128"/>
            </a:endParaRPr>
          </a:p>
        </p:txBody>
      </p:sp>
      <p:sp>
        <p:nvSpPr>
          <p:cNvPr id="112" name="正方形/長方形 111"/>
          <p:cNvSpPr/>
          <p:nvPr/>
        </p:nvSpPr>
        <p:spPr>
          <a:xfrm>
            <a:off x="4263733" y="5556817"/>
            <a:ext cx="920852" cy="369332"/>
          </a:xfrm>
          <a:prstGeom prst="rect">
            <a:avLst/>
          </a:prstGeom>
        </p:spPr>
        <p:txBody>
          <a:bodyPr wrap="square">
            <a:spAutoFit/>
          </a:bodyPr>
          <a:lstStyle/>
          <a:p>
            <a:pPr algn="ctr">
              <a:tabLst>
                <a:tab pos="5748655" algn="l"/>
              </a:tabLst>
            </a:pPr>
            <a:r>
              <a:rPr lang="ja-JP" altLang="en-US" sz="900"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rPr>
              <a:t>夢と未来を</a:t>
            </a:r>
            <a:endParaRPr lang="en-US" altLang="ja-JP" sz="900"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endParaRPr>
          </a:p>
          <a:p>
            <a:pPr algn="ctr">
              <a:tabLst>
                <a:tab pos="5748655" algn="l"/>
              </a:tabLst>
            </a:pPr>
            <a:r>
              <a:rPr lang="ja-JP" altLang="en-US" sz="900"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rPr>
              <a:t>創造するＩＲ</a:t>
            </a:r>
            <a:endParaRPr lang="ja-JP" altLang="en-US" sz="900" dirty="0">
              <a:solidFill>
                <a:srgbClr val="012169"/>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16" name="正方形/長方形 115"/>
          <p:cNvSpPr/>
          <p:nvPr/>
        </p:nvSpPr>
        <p:spPr>
          <a:xfrm>
            <a:off x="4705972" y="6137372"/>
            <a:ext cx="830763" cy="369332"/>
          </a:xfrm>
          <a:prstGeom prst="rect">
            <a:avLst/>
          </a:prstGeom>
        </p:spPr>
        <p:txBody>
          <a:bodyPr wrap="square">
            <a:spAutoFit/>
          </a:bodyPr>
          <a:lstStyle/>
          <a:p>
            <a:pPr algn="ctr">
              <a:tabLst>
                <a:tab pos="5748655" algn="l"/>
              </a:tabLst>
            </a:pPr>
            <a:r>
              <a:rPr lang="ja-JP" altLang="en-US" sz="900"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rPr>
              <a:t>「夢洲」を</a:t>
            </a:r>
            <a:endParaRPr lang="en-US" altLang="ja-JP" sz="900"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endParaRPr>
          </a:p>
          <a:p>
            <a:pPr algn="ctr">
              <a:tabLst>
                <a:tab pos="5748655" algn="l"/>
              </a:tabLst>
            </a:pPr>
            <a:r>
              <a:rPr lang="ja-JP" altLang="en-US" sz="900"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rPr>
              <a:t>活かすＩＲ</a:t>
            </a:r>
            <a:endParaRPr lang="ja-JP" altLang="en-US" sz="900" dirty="0">
              <a:solidFill>
                <a:srgbClr val="012169"/>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20" name="正方形/長方形 119"/>
          <p:cNvSpPr/>
          <p:nvPr/>
        </p:nvSpPr>
        <p:spPr>
          <a:xfrm>
            <a:off x="5117192" y="5453455"/>
            <a:ext cx="851560" cy="507831"/>
          </a:xfrm>
          <a:prstGeom prst="rect">
            <a:avLst/>
          </a:prstGeom>
        </p:spPr>
        <p:txBody>
          <a:bodyPr wrap="square">
            <a:spAutoFit/>
          </a:bodyPr>
          <a:lstStyle/>
          <a:p>
            <a:pPr algn="ctr">
              <a:tabLst>
                <a:tab pos="5748655" algn="l"/>
              </a:tabLst>
            </a:pPr>
            <a:r>
              <a:rPr lang="ja-JP" altLang="en-US" sz="900"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rPr>
              <a:t>ひろがり・</a:t>
            </a:r>
            <a:endParaRPr lang="en-US" altLang="ja-JP" sz="900"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endParaRPr>
          </a:p>
          <a:p>
            <a:pPr algn="ctr">
              <a:tabLst>
                <a:tab pos="5748655" algn="l"/>
              </a:tabLst>
            </a:pPr>
            <a:r>
              <a:rPr lang="ja-JP" altLang="en-US" sz="900"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rPr>
              <a:t> つながりを</a:t>
            </a:r>
            <a:endParaRPr lang="en-US" altLang="ja-JP" sz="900"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endParaRPr>
          </a:p>
          <a:p>
            <a:pPr algn="ctr">
              <a:tabLst>
                <a:tab pos="5748655" algn="l"/>
              </a:tabLst>
            </a:pPr>
            <a:r>
              <a:rPr lang="ja-JP" altLang="en-US" sz="900"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rPr>
              <a:t>生み出すＩＲ</a:t>
            </a:r>
            <a:endParaRPr lang="ja-JP" altLang="en-US" sz="900" dirty="0">
              <a:solidFill>
                <a:srgbClr val="012169"/>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25" name="ホームベース 124"/>
          <p:cNvSpPr/>
          <p:nvPr/>
        </p:nvSpPr>
        <p:spPr>
          <a:xfrm>
            <a:off x="3585409" y="6390691"/>
            <a:ext cx="1121281" cy="226822"/>
          </a:xfrm>
          <a:prstGeom prst="homePlate">
            <a:avLst>
              <a:gd name="adj" fmla="val 0"/>
            </a:avLst>
          </a:prstGeom>
          <a:noFill/>
          <a:ln w="3175">
            <a:noFill/>
            <a:prstDash val="sysDash"/>
          </a:ln>
        </p:spPr>
        <p:txBody>
          <a:bodyPr wrap="square" lIns="0" tIns="0" rIns="0" bIns="0" rtlCol="0" anchor="ctr" anchorCtr="0">
            <a:noAutofit/>
          </a:bodyPr>
          <a:lstStyle/>
          <a:p>
            <a:pPr algn="ctr">
              <a:lnSpc>
                <a:spcPts val="900"/>
              </a:lnSpc>
            </a:pP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ポテンシャルを</a:t>
            </a:r>
            <a:endPar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900"/>
              </a:lnSpc>
            </a:pP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活かした価値創出</a:t>
            </a:r>
          </a:p>
        </p:txBody>
      </p:sp>
      <p:sp>
        <p:nvSpPr>
          <p:cNvPr id="126" name="ホームベース 125"/>
          <p:cNvSpPr/>
          <p:nvPr/>
        </p:nvSpPr>
        <p:spPr>
          <a:xfrm>
            <a:off x="5378057" y="4978734"/>
            <a:ext cx="1019794" cy="394040"/>
          </a:xfrm>
          <a:prstGeom prst="homePlate">
            <a:avLst>
              <a:gd name="adj" fmla="val 0"/>
            </a:avLst>
          </a:prstGeom>
          <a:noFill/>
          <a:ln w="3175">
            <a:noFill/>
            <a:prstDash val="sysDash"/>
          </a:ln>
        </p:spPr>
        <p:txBody>
          <a:bodyPr wrap="square" lIns="0" tIns="0" rIns="0" bIns="0" rtlCol="0" anchor="ctr" anchorCtr="0">
            <a:noAutofit/>
          </a:bodyPr>
          <a:lstStyle/>
          <a:p>
            <a:pPr algn="ct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空間軸に沿った</a:t>
            </a:r>
            <a:endPar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成長・波及</a:t>
            </a:r>
          </a:p>
        </p:txBody>
      </p:sp>
      <p:sp>
        <p:nvSpPr>
          <p:cNvPr id="127" name="ホームベース 126"/>
          <p:cNvSpPr/>
          <p:nvPr/>
        </p:nvSpPr>
        <p:spPr>
          <a:xfrm>
            <a:off x="3585828" y="5350596"/>
            <a:ext cx="861707" cy="272546"/>
          </a:xfrm>
          <a:prstGeom prst="homePlate">
            <a:avLst>
              <a:gd name="adj" fmla="val 0"/>
            </a:avLst>
          </a:prstGeom>
          <a:noFill/>
          <a:ln w="3175">
            <a:noFill/>
            <a:prstDash val="sysDash"/>
          </a:ln>
        </p:spPr>
        <p:txBody>
          <a:bodyPr wrap="square" lIns="0" tIns="0" rIns="0" bIns="0" rtlCol="0" anchor="ctr" anchorCtr="0">
            <a:noAutofit/>
          </a:bodyPr>
          <a:lstStyle/>
          <a:p>
            <a:pPr algn="ct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時間軸に沿った</a:t>
            </a:r>
            <a:endPar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成長・発展</a:t>
            </a:r>
          </a:p>
        </p:txBody>
      </p:sp>
      <p:sp>
        <p:nvSpPr>
          <p:cNvPr id="131" name="二等辺三角形 130"/>
          <p:cNvSpPr/>
          <p:nvPr/>
        </p:nvSpPr>
        <p:spPr>
          <a:xfrm rot="5400000">
            <a:off x="3043161" y="5864691"/>
            <a:ext cx="1084497" cy="216569"/>
          </a:xfrm>
          <a:prstGeom prst="triangl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132" name="ホームベース 131"/>
          <p:cNvSpPr/>
          <p:nvPr/>
        </p:nvSpPr>
        <p:spPr>
          <a:xfrm>
            <a:off x="3521436" y="5009117"/>
            <a:ext cx="1122778" cy="196070"/>
          </a:xfrm>
          <a:prstGeom prst="homePlate">
            <a:avLst>
              <a:gd name="adj" fmla="val 0"/>
            </a:avLst>
          </a:prstGeom>
          <a:noFill/>
          <a:ln w="3175">
            <a:noFill/>
            <a:prstDash val="sysDash"/>
          </a:ln>
        </p:spPr>
        <p:txBody>
          <a:bodyPr wrap="square" lIns="0" tIns="0" rIns="0" bIns="0" rtlCol="0" anchor="ctr" anchorCtr="0">
            <a:noAutofit/>
          </a:bodyPr>
          <a:lstStyle/>
          <a:p>
            <a:pPr algn="ctr"/>
            <a:r>
              <a:rPr lang="ja-JP" altLang="en-US" sz="1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◆成長の方向性</a:t>
            </a:r>
          </a:p>
        </p:txBody>
      </p:sp>
      <p:grpSp>
        <p:nvGrpSpPr>
          <p:cNvPr id="134" name="グループ化 133"/>
          <p:cNvGrpSpPr/>
          <p:nvPr/>
        </p:nvGrpSpPr>
        <p:grpSpPr bwMode="gray">
          <a:xfrm rot="10800000">
            <a:off x="3573091" y="5322701"/>
            <a:ext cx="983102" cy="200826"/>
            <a:chOff x="7808082" y="4989728"/>
            <a:chExt cx="1438224" cy="318499"/>
          </a:xfrm>
        </p:grpSpPr>
        <p:cxnSp>
          <p:nvCxnSpPr>
            <p:cNvPr id="135" name="Straight Connector 104"/>
            <p:cNvCxnSpPr/>
            <p:nvPr/>
          </p:nvCxnSpPr>
          <p:spPr bwMode="gray">
            <a:xfrm rot="10800000" flipH="1" flipV="1">
              <a:off x="7808082" y="4989728"/>
              <a:ext cx="166392" cy="318499"/>
            </a:xfrm>
            <a:prstGeom prst="line">
              <a:avLst/>
            </a:prstGeom>
            <a:ln w="12700">
              <a:solidFill>
                <a:schemeClr val="tx2"/>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6" name="Straight Connector 105"/>
            <p:cNvCxnSpPr/>
            <p:nvPr/>
          </p:nvCxnSpPr>
          <p:spPr bwMode="gray">
            <a:xfrm rot="10800000" flipH="1">
              <a:off x="7971137" y="5304034"/>
              <a:ext cx="1275169" cy="1423"/>
            </a:xfrm>
            <a:prstGeom prst="line">
              <a:avLst/>
            </a:prstGeom>
            <a:ln w="12700">
              <a:solidFill>
                <a:schemeClr val="tx2"/>
              </a:solidFill>
              <a:headEnd type="none"/>
              <a:tailEnd type="none"/>
            </a:ln>
          </p:spPr>
          <p:style>
            <a:lnRef idx="1">
              <a:schemeClr val="accent1"/>
            </a:lnRef>
            <a:fillRef idx="0">
              <a:schemeClr val="accent1"/>
            </a:fillRef>
            <a:effectRef idx="0">
              <a:schemeClr val="accent1"/>
            </a:effectRef>
            <a:fontRef idx="minor">
              <a:schemeClr val="tx1"/>
            </a:fontRef>
          </p:style>
        </p:cxnSp>
      </p:grpSp>
      <p:grpSp>
        <p:nvGrpSpPr>
          <p:cNvPr id="137" name="グループ化 136"/>
          <p:cNvGrpSpPr/>
          <p:nvPr/>
        </p:nvGrpSpPr>
        <p:grpSpPr bwMode="gray">
          <a:xfrm flipH="1">
            <a:off x="5381625" y="5005913"/>
            <a:ext cx="800100" cy="431832"/>
            <a:chOff x="1130235" y="1762287"/>
            <a:chExt cx="1136535" cy="68792"/>
          </a:xfrm>
        </p:grpSpPr>
        <p:cxnSp>
          <p:nvCxnSpPr>
            <p:cNvPr id="138" name="Straight Connector 91"/>
            <p:cNvCxnSpPr/>
            <p:nvPr/>
          </p:nvCxnSpPr>
          <p:spPr bwMode="gray">
            <a:xfrm flipH="1" flipV="1">
              <a:off x="2141622" y="1762291"/>
              <a:ext cx="125148" cy="68788"/>
            </a:xfrm>
            <a:prstGeom prst="line">
              <a:avLst/>
            </a:prstGeom>
            <a:ln w="12700">
              <a:solidFill>
                <a:schemeClr val="tx2"/>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9" name="Straight Connector 92"/>
            <p:cNvCxnSpPr/>
            <p:nvPr/>
          </p:nvCxnSpPr>
          <p:spPr bwMode="gray">
            <a:xfrm flipH="1">
              <a:off x="1130235" y="1762287"/>
              <a:ext cx="1013768" cy="513"/>
            </a:xfrm>
            <a:prstGeom prst="line">
              <a:avLst/>
            </a:prstGeom>
            <a:ln w="12700">
              <a:solidFill>
                <a:schemeClr val="tx2"/>
              </a:solidFill>
              <a:headEnd type="none"/>
              <a:tailEnd type="none"/>
            </a:ln>
          </p:spPr>
          <p:style>
            <a:lnRef idx="1">
              <a:schemeClr val="accent1"/>
            </a:lnRef>
            <a:fillRef idx="0">
              <a:schemeClr val="accent1"/>
            </a:fillRef>
            <a:effectRef idx="0">
              <a:schemeClr val="accent1"/>
            </a:effectRef>
            <a:fontRef idx="minor">
              <a:schemeClr val="tx1"/>
            </a:fontRef>
          </p:style>
        </p:cxnSp>
      </p:grpSp>
      <p:grpSp>
        <p:nvGrpSpPr>
          <p:cNvPr id="140" name="グループ化 139"/>
          <p:cNvGrpSpPr/>
          <p:nvPr/>
        </p:nvGrpSpPr>
        <p:grpSpPr bwMode="gray">
          <a:xfrm>
            <a:off x="3609975" y="6412577"/>
            <a:ext cx="1173748" cy="234840"/>
            <a:chOff x="401317" y="5212653"/>
            <a:chExt cx="1717130" cy="272352"/>
          </a:xfrm>
        </p:grpSpPr>
        <p:cxnSp>
          <p:nvCxnSpPr>
            <p:cNvPr id="141" name="Straight Connector 100"/>
            <p:cNvCxnSpPr/>
            <p:nvPr/>
          </p:nvCxnSpPr>
          <p:spPr bwMode="gray">
            <a:xfrm flipH="1">
              <a:off x="1942160" y="5212653"/>
              <a:ext cx="176287" cy="272352"/>
            </a:xfrm>
            <a:prstGeom prst="line">
              <a:avLst/>
            </a:prstGeom>
            <a:ln w="12700">
              <a:solidFill>
                <a:schemeClr val="tx2"/>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2" name="Straight Connector 101"/>
            <p:cNvCxnSpPr/>
            <p:nvPr/>
          </p:nvCxnSpPr>
          <p:spPr bwMode="gray">
            <a:xfrm flipH="1">
              <a:off x="401317" y="5485005"/>
              <a:ext cx="1546476" cy="0"/>
            </a:xfrm>
            <a:prstGeom prst="line">
              <a:avLst/>
            </a:prstGeom>
            <a:ln w="12700">
              <a:solidFill>
                <a:schemeClr val="tx2"/>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a:xfrm>
            <a:off x="12517650" y="9213470"/>
            <a:ext cx="363869" cy="511175"/>
          </a:xfrm>
        </p:spPr>
        <p:txBody>
          <a:bodyPr/>
          <a:lstStyle/>
          <a:p>
            <a:fld id="{D2D8002D-B5B0-4BAC-B1F6-782DDCCE6D9C}" type="slidenum">
              <a:rPr kumimoji="1" lang="ja-JP" altLang="en-US" sz="900" smtClean="0"/>
              <a:t>1</a:t>
            </a:fld>
            <a:endParaRPr kumimoji="1" lang="ja-JP" altLang="en-US" sz="900" dirty="0"/>
          </a:p>
        </p:txBody>
      </p:sp>
      <p:sp>
        <p:nvSpPr>
          <p:cNvPr id="98" name="テキスト ボックス 97"/>
          <p:cNvSpPr txBox="1"/>
          <p:nvPr/>
        </p:nvSpPr>
        <p:spPr>
          <a:xfrm>
            <a:off x="257023" y="7199260"/>
            <a:ext cx="3192745" cy="1561966"/>
          </a:xfrm>
          <a:prstGeom prst="rect">
            <a:avLst/>
          </a:prstGeom>
          <a:noFill/>
          <a:ln w="12700">
            <a:noFill/>
          </a:ln>
        </p:spPr>
        <p:txBody>
          <a:bodyPr wrap="square" lIns="36000" rIns="36000" rtlCol="0">
            <a:spAutoFit/>
          </a:bodyPr>
          <a:lstStyle/>
          <a:p>
            <a:pPr>
              <a:spcAft>
                <a:spcPts val="300"/>
              </a:spcAft>
            </a:pPr>
            <a:r>
              <a:rPr lang="ja-JP" altLang="en-US" sz="1000" dirty="0">
                <a:solidFill>
                  <a:prstClr val="black"/>
                </a:solidFill>
                <a:latin typeface="Meiryo UI" panose="020B0604030504040204" pitchFamily="50" charset="-128"/>
                <a:ea typeface="Meiryo UI" panose="020B0604030504040204" pitchFamily="50" charset="-128"/>
              </a:rPr>
              <a:t>◆敷地面積：約</a:t>
            </a:r>
            <a:r>
              <a:rPr lang="en-US" altLang="ja-JP" sz="1000" dirty="0">
                <a:latin typeface="Meiryo UI" panose="020B0604030504040204" pitchFamily="50" charset="-128"/>
                <a:ea typeface="Meiryo UI" panose="020B0604030504040204" pitchFamily="50" charset="-128"/>
              </a:rPr>
              <a:t>49</a:t>
            </a:r>
            <a:r>
              <a:rPr lang="en-US" altLang="ja-JP" sz="1000" dirty="0">
                <a:solidFill>
                  <a:prstClr val="black"/>
                </a:solidFill>
                <a:latin typeface="Meiryo UI" panose="020B0604030504040204" pitchFamily="50" charset="-128"/>
                <a:ea typeface="Meiryo UI" panose="020B0604030504040204" pitchFamily="50" charset="-128"/>
              </a:rPr>
              <a:t>ha</a:t>
            </a:r>
            <a:endParaRPr lang="en-US" altLang="ja-JP" sz="800" dirty="0">
              <a:solidFill>
                <a:prstClr val="black"/>
              </a:solidFill>
              <a:latin typeface="Meiryo UI" panose="020B0604030504040204" pitchFamily="50" charset="-128"/>
              <a:ea typeface="Meiryo UI" panose="020B0604030504040204" pitchFamily="50" charset="-128"/>
            </a:endParaRPr>
          </a:p>
          <a:p>
            <a:pPr>
              <a:spcAft>
                <a:spcPts val="300"/>
              </a:spcAft>
            </a:pPr>
            <a:r>
              <a:rPr lang="ja-JP" altLang="en-US" sz="1000" dirty="0">
                <a:solidFill>
                  <a:prstClr val="black"/>
                </a:solidFill>
                <a:latin typeface="Meiryo UI" panose="020B0604030504040204" pitchFamily="50" charset="-128"/>
                <a:ea typeface="Meiryo UI" panose="020B0604030504040204" pitchFamily="50" charset="-128"/>
              </a:rPr>
              <a:t>◆投資規模：</a:t>
            </a:r>
            <a:r>
              <a:rPr lang="en-US" altLang="ja-JP" sz="1000" dirty="0">
                <a:solidFill>
                  <a:prstClr val="black"/>
                </a:solidFill>
                <a:latin typeface="Meiryo UI" panose="020B0604030504040204" pitchFamily="50" charset="-128"/>
                <a:ea typeface="Meiryo UI" panose="020B0604030504040204" pitchFamily="50" charset="-128"/>
              </a:rPr>
              <a:t>9,300</a:t>
            </a:r>
            <a:r>
              <a:rPr lang="ja-JP" altLang="en-US" sz="1000" dirty="0">
                <a:solidFill>
                  <a:prstClr val="black"/>
                </a:solidFill>
                <a:latin typeface="Meiryo UI" panose="020B0604030504040204" pitchFamily="50" charset="-128"/>
                <a:ea typeface="Meiryo UI" panose="020B0604030504040204" pitchFamily="50" charset="-128"/>
              </a:rPr>
              <a:t>億円</a:t>
            </a:r>
            <a:endParaRPr lang="en-US" altLang="ja-JP" sz="1000" dirty="0">
              <a:solidFill>
                <a:prstClr val="black"/>
              </a:solidFill>
              <a:latin typeface="Meiryo UI" panose="020B0604030504040204" pitchFamily="50" charset="-128"/>
              <a:ea typeface="Meiryo UI" panose="020B0604030504040204" pitchFamily="50" charset="-128"/>
            </a:endParaRPr>
          </a:p>
          <a:p>
            <a:pPr>
              <a:spcAft>
                <a:spcPts val="300"/>
              </a:spcAft>
            </a:pPr>
            <a:r>
              <a:rPr lang="ja-JP" altLang="en-US" sz="9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施設規模：総延床面積　</a:t>
            </a:r>
            <a:r>
              <a:rPr lang="en-US" altLang="ja-JP" sz="1000" dirty="0">
                <a:solidFill>
                  <a:prstClr val="black"/>
                </a:solidFill>
                <a:latin typeface="Meiryo UI" panose="020B0604030504040204" pitchFamily="50" charset="-128"/>
                <a:ea typeface="Meiryo UI" panose="020B0604030504040204" pitchFamily="50" charset="-128"/>
              </a:rPr>
              <a:t>100</a:t>
            </a:r>
            <a:r>
              <a:rPr lang="ja-JP" altLang="en-US" sz="1000" dirty="0">
                <a:solidFill>
                  <a:prstClr val="black"/>
                </a:solidFill>
                <a:latin typeface="Meiryo UI" panose="020B0604030504040204" pitchFamily="50" charset="-128"/>
                <a:ea typeface="Meiryo UI" panose="020B0604030504040204" pitchFamily="50" charset="-128"/>
              </a:rPr>
              <a:t>万㎡</a:t>
            </a:r>
            <a:endParaRPr lang="en-US" altLang="ja-JP" sz="900" dirty="0">
              <a:solidFill>
                <a:prstClr val="black"/>
              </a:solidFill>
              <a:latin typeface="Meiryo UI" panose="020B0604030504040204" pitchFamily="50" charset="-128"/>
              <a:ea typeface="Meiryo UI" panose="020B0604030504040204" pitchFamily="50" charset="-128"/>
            </a:endParaRPr>
          </a:p>
          <a:p>
            <a:pPr>
              <a:spcAft>
                <a:spcPts val="2000"/>
              </a:spcAft>
            </a:pPr>
            <a:r>
              <a:rPr lang="ja-JP" altLang="en-US" sz="1000" dirty="0">
                <a:solidFill>
                  <a:prstClr val="black"/>
                </a:solidFill>
                <a:latin typeface="Meiryo UI" panose="020B0604030504040204" pitchFamily="50" charset="-128"/>
                <a:ea typeface="Meiryo UI" panose="020B0604030504040204" pitchFamily="50" charset="-128"/>
              </a:rPr>
              <a:t>◆年間来場者数：</a:t>
            </a:r>
            <a:r>
              <a:rPr lang="en-US" altLang="ja-JP" sz="1000" dirty="0">
                <a:solidFill>
                  <a:prstClr val="black"/>
                </a:solidFill>
                <a:latin typeface="Meiryo UI" panose="020B0604030504040204" pitchFamily="50" charset="-128"/>
                <a:ea typeface="Meiryo UI" panose="020B0604030504040204" pitchFamily="50" charset="-128"/>
              </a:rPr>
              <a:t>1,500</a:t>
            </a:r>
            <a:r>
              <a:rPr lang="ja-JP" altLang="en-US" sz="1000" dirty="0">
                <a:solidFill>
                  <a:prstClr val="black"/>
                </a:solidFill>
                <a:latin typeface="Meiryo UI" panose="020B0604030504040204" pitchFamily="50" charset="-128"/>
                <a:ea typeface="Meiryo UI" panose="020B0604030504040204" pitchFamily="50" charset="-128"/>
              </a:rPr>
              <a:t>万人</a:t>
            </a:r>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年</a:t>
            </a:r>
            <a:r>
              <a:rPr lang="ja-JP" altLang="en-US" sz="800" dirty="0">
                <a:solidFill>
                  <a:prstClr val="black"/>
                </a:solidFill>
                <a:latin typeface="Meiryo UI" panose="020B0604030504040204" pitchFamily="50" charset="-128"/>
                <a:ea typeface="Meiryo UI" panose="020B0604030504040204" pitchFamily="50" charset="-128"/>
              </a:rPr>
              <a:t>　　　</a:t>
            </a:r>
            <a:endParaRPr lang="en-US" altLang="ja-JP" sz="800" dirty="0">
              <a:solidFill>
                <a:prstClr val="black"/>
              </a:solidFill>
              <a:latin typeface="Meiryo UI" panose="020B0604030504040204" pitchFamily="50" charset="-128"/>
              <a:ea typeface="Meiryo UI" panose="020B0604030504040204" pitchFamily="50" charset="-128"/>
            </a:endParaRPr>
          </a:p>
          <a:p>
            <a:r>
              <a:rPr lang="ja-JP" altLang="en-US" sz="800" dirty="0">
                <a:solidFill>
                  <a:prstClr val="black"/>
                </a:solidFill>
                <a:latin typeface="Meiryo UI" panose="020B0604030504040204" pitchFamily="50" charset="-128"/>
                <a:ea typeface="Meiryo UI" panose="020B0604030504040204" pitchFamily="50" charset="-128"/>
              </a:rPr>
              <a:t>　　　　　　　　　　　　　　　　　　　　　　</a:t>
            </a:r>
            <a:endParaRPr lang="en-US" altLang="ja-JP" sz="800" dirty="0">
              <a:solidFill>
                <a:prstClr val="black"/>
              </a:solidFill>
              <a:latin typeface="Meiryo UI" panose="020B0604030504040204" pitchFamily="50" charset="-128"/>
              <a:ea typeface="Meiryo UI" panose="020B0604030504040204" pitchFamily="50" charset="-128"/>
            </a:endParaRPr>
          </a:p>
          <a:p>
            <a:r>
              <a:rPr lang="ja-JP" altLang="en-US" sz="1000" dirty="0">
                <a:solidFill>
                  <a:prstClr val="black"/>
                </a:solidFill>
                <a:latin typeface="Meiryo UI" panose="020B0604030504040204" pitchFamily="50" charset="-128"/>
                <a:ea typeface="Meiryo UI" panose="020B0604030504040204" pitchFamily="50" charset="-128"/>
              </a:rPr>
              <a:t>◆年間売上：</a:t>
            </a:r>
            <a:r>
              <a:rPr lang="en-US" altLang="ja-JP" sz="1000" dirty="0">
                <a:solidFill>
                  <a:prstClr val="black"/>
                </a:solidFill>
                <a:latin typeface="Meiryo UI" panose="020B0604030504040204" pitchFamily="50" charset="-128"/>
                <a:ea typeface="Meiryo UI" panose="020B0604030504040204" pitchFamily="50" charset="-128"/>
              </a:rPr>
              <a:t>4,800</a:t>
            </a:r>
            <a:r>
              <a:rPr lang="ja-JP" altLang="en-US" sz="1000" dirty="0">
                <a:solidFill>
                  <a:prstClr val="black"/>
                </a:solidFill>
                <a:latin typeface="Meiryo UI" panose="020B0604030504040204" pitchFamily="50" charset="-128"/>
                <a:ea typeface="Meiryo UI" panose="020B0604030504040204" pitchFamily="50" charset="-128"/>
              </a:rPr>
              <a:t>億円</a:t>
            </a:r>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年</a:t>
            </a:r>
            <a:endParaRPr lang="en-US" altLang="ja-JP" sz="1000" dirty="0">
              <a:solidFill>
                <a:prstClr val="black"/>
              </a:solidFill>
              <a:latin typeface="Meiryo UI" panose="020B0604030504040204" pitchFamily="50" charset="-128"/>
              <a:ea typeface="Meiryo UI" panose="020B0604030504040204" pitchFamily="50" charset="-128"/>
            </a:endParaRPr>
          </a:p>
          <a:p>
            <a:pPr>
              <a:spcAft>
                <a:spcPts val="300"/>
              </a:spcAft>
            </a:pPr>
            <a:r>
              <a:rPr lang="ja-JP" altLang="en-US" sz="1000" dirty="0">
                <a:solidFill>
                  <a:prstClr val="black"/>
                </a:solidFill>
                <a:latin typeface="Meiryo UI" panose="020B0604030504040204" pitchFamily="50" charset="-128"/>
                <a:ea typeface="Meiryo UI" panose="020B0604030504040204" pitchFamily="50" charset="-128"/>
              </a:rPr>
              <a:t>　　　　　　</a:t>
            </a:r>
            <a:endParaRPr lang="ja-JP" altLang="en-US" sz="800" dirty="0">
              <a:solidFill>
                <a:prstClr val="black"/>
              </a:solidFill>
              <a:latin typeface="Meiryo UI" panose="020B0604030504040204" pitchFamily="50" charset="-128"/>
              <a:ea typeface="Meiryo UI" panose="020B0604030504040204" pitchFamily="50" charset="-128"/>
            </a:endParaRPr>
          </a:p>
        </p:txBody>
      </p:sp>
      <p:sp>
        <p:nvSpPr>
          <p:cNvPr id="100" name="大かっこ 99"/>
          <p:cNvSpPr/>
          <p:nvPr/>
        </p:nvSpPr>
        <p:spPr>
          <a:xfrm>
            <a:off x="492578" y="8014648"/>
            <a:ext cx="3020192" cy="270000"/>
          </a:xfrm>
          <a:prstGeom prst="bracketPair">
            <a:avLst>
              <a:gd name="adj" fmla="val 12170"/>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lIns="36000" tIns="36000" rIns="36000" bIns="36000" rtlCol="0" anchor="ctr"/>
          <a:lstStyle/>
          <a:p>
            <a:pPr algn="r"/>
            <a:r>
              <a:rPr lang="ja-JP" altLang="en-US" sz="800" dirty="0"/>
              <a:t> </a:t>
            </a:r>
            <a:r>
              <a:rPr lang="ja-JP" altLang="en-US" sz="800" dirty="0">
                <a:latin typeface="Meiryo UI" panose="020B0604030504040204" pitchFamily="50" charset="-128"/>
                <a:ea typeface="Meiryo UI" panose="020B0604030504040204" pitchFamily="50" charset="-128"/>
              </a:rPr>
              <a:t>延利用者数：</a:t>
            </a:r>
            <a:r>
              <a:rPr lang="en-US" altLang="ja-JP" sz="800" dirty="0">
                <a:latin typeface="Meiryo UI" panose="020B0604030504040204" pitchFamily="50" charset="-128"/>
                <a:ea typeface="Meiryo UI" panose="020B0604030504040204" pitchFamily="50" charset="-128"/>
              </a:rPr>
              <a:t>2,480</a:t>
            </a:r>
            <a:r>
              <a:rPr lang="ja-JP" altLang="en-US" sz="800" dirty="0">
                <a:latin typeface="Meiryo UI" panose="020B0604030504040204" pitchFamily="50" charset="-128"/>
                <a:ea typeface="Meiryo UI" panose="020B0604030504040204" pitchFamily="50" charset="-128"/>
              </a:rPr>
              <a:t>万人</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年 うちノンゲーミング施設：</a:t>
            </a:r>
            <a:r>
              <a:rPr lang="en-US" altLang="ja-JP" sz="800" dirty="0">
                <a:latin typeface="Meiryo UI" panose="020B0604030504040204" pitchFamily="50" charset="-128"/>
                <a:ea typeface="Meiryo UI" panose="020B0604030504040204" pitchFamily="50" charset="-128"/>
              </a:rPr>
              <a:t>1,890</a:t>
            </a:r>
            <a:r>
              <a:rPr lang="ja-JP" altLang="en-US" sz="800" dirty="0">
                <a:latin typeface="Meiryo UI" panose="020B0604030504040204" pitchFamily="50" charset="-128"/>
                <a:ea typeface="Meiryo UI" panose="020B0604030504040204" pitchFamily="50" charset="-128"/>
              </a:rPr>
              <a:t>万人</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年</a:t>
            </a:r>
            <a:endParaRPr lang="en-US" altLang="ja-JP" sz="800" dirty="0">
              <a:latin typeface="Meiryo UI" panose="020B0604030504040204" pitchFamily="50" charset="-128"/>
              <a:ea typeface="Meiryo UI" panose="020B0604030504040204" pitchFamily="50" charset="-128"/>
            </a:endParaRPr>
          </a:p>
          <a:p>
            <a:pPr algn="r"/>
            <a:r>
              <a:rPr lang="ja-JP" altLang="en-US" sz="800" dirty="0">
                <a:latin typeface="Meiryo UI" panose="020B0604030504040204" pitchFamily="50" charset="-128"/>
                <a:ea typeface="Meiryo UI" panose="020B0604030504040204" pitchFamily="50" charset="-128"/>
              </a:rPr>
              <a:t>　　　　　　　　　　　　　 　　              ゲーミング施設：  </a:t>
            </a:r>
            <a:r>
              <a:rPr lang="en-US" altLang="ja-JP" sz="800" dirty="0">
                <a:latin typeface="Meiryo UI" panose="020B0604030504040204" pitchFamily="50" charset="-128"/>
                <a:ea typeface="Meiryo UI" panose="020B0604030504040204" pitchFamily="50" charset="-128"/>
              </a:rPr>
              <a:t>590</a:t>
            </a:r>
            <a:r>
              <a:rPr lang="ja-JP" altLang="en-US" sz="800" dirty="0">
                <a:latin typeface="Meiryo UI" panose="020B0604030504040204" pitchFamily="50" charset="-128"/>
                <a:ea typeface="Meiryo UI" panose="020B0604030504040204" pitchFamily="50" charset="-128"/>
              </a:rPr>
              <a:t>万人</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年　</a:t>
            </a:r>
            <a:r>
              <a:rPr lang="ja-JP" altLang="en-US" sz="800" dirty="0"/>
              <a:t>　　　　　　　　　　　　　</a:t>
            </a:r>
            <a:endParaRPr kumimoji="1" lang="ja-JP" altLang="en-US" sz="800" dirty="0"/>
          </a:p>
        </p:txBody>
      </p:sp>
      <p:sp>
        <p:nvSpPr>
          <p:cNvPr id="110" name="大かっこ 109"/>
          <p:cNvSpPr/>
          <p:nvPr/>
        </p:nvSpPr>
        <p:spPr>
          <a:xfrm>
            <a:off x="1916705" y="8366078"/>
            <a:ext cx="1590770" cy="251872"/>
          </a:xfrm>
          <a:prstGeom prst="bracketPair">
            <a:avLst>
              <a:gd name="adj" fmla="val 12170"/>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lIns="72000" tIns="36000" rIns="36000" bIns="36000" rtlCol="0" anchor="ctr"/>
          <a:lstStyle/>
          <a:p>
            <a:r>
              <a:rPr lang="ja-JP" altLang="en-US" sz="800" dirty="0"/>
              <a:t> </a:t>
            </a:r>
            <a:r>
              <a:rPr lang="ja-JP" altLang="en-US" sz="800" dirty="0">
                <a:latin typeface="Meiryo UI" panose="020B0604030504040204" pitchFamily="50" charset="-128"/>
                <a:ea typeface="Meiryo UI" panose="020B0604030504040204" pitchFamily="50" charset="-128"/>
              </a:rPr>
              <a:t>うちノンゲーミング：</a:t>
            </a:r>
            <a:r>
              <a:rPr lang="en-US" altLang="ja-JP" sz="800" dirty="0">
                <a:latin typeface="Meiryo UI" panose="020B0604030504040204" pitchFamily="50" charset="-128"/>
                <a:ea typeface="Meiryo UI" panose="020B0604030504040204" pitchFamily="50" charset="-128"/>
              </a:rPr>
              <a:t>1,000</a:t>
            </a:r>
            <a:r>
              <a:rPr lang="ja-JP" altLang="en-US" sz="800" dirty="0">
                <a:latin typeface="Meiryo UI" panose="020B0604030504040204" pitchFamily="50" charset="-128"/>
                <a:ea typeface="Meiryo UI" panose="020B0604030504040204" pitchFamily="50" charset="-128"/>
              </a:rPr>
              <a:t>億円</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年</a:t>
            </a:r>
          </a:p>
          <a:p>
            <a:r>
              <a:rPr lang="ja-JP" altLang="en-US" sz="800" dirty="0">
                <a:latin typeface="Meiryo UI" panose="020B0604030504040204" pitchFamily="50" charset="-128"/>
                <a:ea typeface="Meiryo UI" panose="020B0604030504040204" pitchFamily="50" charset="-128"/>
              </a:rPr>
              <a:t>ゲーミング</a:t>
            </a:r>
            <a:r>
              <a:rPr lang="en-US" altLang="ja-JP" sz="800" dirty="0">
                <a:latin typeface="Meiryo UI" panose="020B0604030504040204" pitchFamily="50" charset="-128"/>
                <a:ea typeface="Meiryo UI" panose="020B0604030504040204" pitchFamily="50" charset="-128"/>
              </a:rPr>
              <a:t>(GGR)</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3,800</a:t>
            </a:r>
            <a:r>
              <a:rPr lang="ja-JP" altLang="en-US" sz="800" dirty="0">
                <a:latin typeface="Meiryo UI" panose="020B0604030504040204" pitchFamily="50" charset="-128"/>
                <a:ea typeface="Meiryo UI" panose="020B0604030504040204" pitchFamily="50" charset="-128"/>
              </a:rPr>
              <a:t>億円</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年　　　</a:t>
            </a:r>
            <a:endParaRPr kumimoji="1" lang="ja-JP" altLang="en-US" sz="800" dirty="0">
              <a:latin typeface="Meiryo UI" panose="020B0604030504040204" pitchFamily="50" charset="-128"/>
              <a:ea typeface="Meiryo UI" panose="020B0604030504040204" pitchFamily="50" charset="-128"/>
            </a:endParaRPr>
          </a:p>
        </p:txBody>
      </p:sp>
      <p:pic>
        <p:nvPicPr>
          <p:cNvPr id="91" name="図 90"/>
          <p:cNvPicPr>
            <a:picLocks noChangeAspect="1"/>
          </p:cNvPicPr>
          <p:nvPr/>
        </p:nvPicPr>
        <p:blipFill rotWithShape="1">
          <a:blip r:embed="rId11" cstate="print">
            <a:extLst>
              <a:ext uri="{28A0092B-C50C-407E-A947-70E740481C1C}">
                <a14:useLocalDpi xmlns:a14="http://schemas.microsoft.com/office/drawing/2010/main" val="0"/>
              </a:ext>
            </a:extLst>
          </a:blip>
          <a:srcRect/>
          <a:stretch/>
        </p:blipFill>
        <p:spPr>
          <a:xfrm>
            <a:off x="11345993" y="1507976"/>
            <a:ext cx="1254763" cy="823087"/>
          </a:xfrm>
          <a:prstGeom prst="rect">
            <a:avLst/>
          </a:prstGeom>
        </p:spPr>
      </p:pic>
    </p:spTree>
    <p:extLst>
      <p:ext uri="{BB962C8B-B14F-4D97-AF65-F5344CB8AC3E}">
        <p14:creationId xmlns:p14="http://schemas.microsoft.com/office/powerpoint/2010/main" val="1206796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85577" y="506315"/>
            <a:ext cx="6315309" cy="291740"/>
          </a:xfrm>
          <a:prstGeom prst="rect">
            <a:avLst/>
          </a:prstGeom>
          <a:solidFill>
            <a:schemeClr val="tx2"/>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　懸念事項と最小化への取組み</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132" name="正方形/長方形 131"/>
          <p:cNvSpPr/>
          <p:nvPr/>
        </p:nvSpPr>
        <p:spPr>
          <a:xfrm>
            <a:off x="6520084" y="666748"/>
            <a:ext cx="6172242" cy="8814372"/>
          </a:xfrm>
          <a:prstGeom prst="rect">
            <a:avLst/>
          </a:prstGeom>
          <a:noFill/>
          <a:ln w="12700">
            <a:solidFill>
              <a:schemeClr val="accent1">
                <a:lumMod val="60000"/>
                <a:lumOff val="4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18" name="タイトル 1"/>
          <p:cNvSpPr txBox="1">
            <a:spLocks/>
          </p:cNvSpPr>
          <p:nvPr/>
        </p:nvSpPr>
        <p:spPr>
          <a:xfrm>
            <a:off x="6548768" y="7456055"/>
            <a:ext cx="6188736" cy="288000"/>
          </a:xfrm>
          <a:prstGeom prst="rect">
            <a:avLst/>
          </a:prstGeom>
          <a:solidFill>
            <a:schemeClr val="tx2"/>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　スケジュール</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19" name="テキスト ボックス 18"/>
          <p:cNvSpPr txBox="1"/>
          <p:nvPr/>
        </p:nvSpPr>
        <p:spPr>
          <a:xfrm>
            <a:off x="9404917" y="9293981"/>
            <a:ext cx="2975389" cy="123111"/>
          </a:xfrm>
          <a:prstGeom prst="rect">
            <a:avLst/>
          </a:prstGeom>
          <a:noFill/>
        </p:spPr>
        <p:txBody>
          <a:bodyPr wrap="square" lIns="36000" tIns="0" rIns="36000" bIns="0" rtlCol="0">
            <a:spAutoFit/>
          </a:bodyPr>
          <a:lstStyle/>
          <a:p>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　国の</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スケジュールは想定　　　</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　時期は事業者の提案による</a:t>
            </a:r>
          </a:p>
        </p:txBody>
      </p:sp>
      <p:graphicFrame>
        <p:nvGraphicFramePr>
          <p:cNvPr id="21" name="表 20"/>
          <p:cNvGraphicFramePr>
            <a:graphicFrameLocks noGrp="1"/>
          </p:cNvGraphicFramePr>
          <p:nvPr>
            <p:extLst>
              <p:ext uri="{D42A27DB-BD31-4B8C-83A1-F6EECF244321}">
                <p14:modId xmlns:p14="http://schemas.microsoft.com/office/powerpoint/2010/main" val="557530271"/>
              </p:ext>
            </p:extLst>
          </p:nvPr>
        </p:nvGraphicFramePr>
        <p:xfrm>
          <a:off x="6619023" y="7818188"/>
          <a:ext cx="5760000" cy="1443083"/>
        </p:xfrm>
        <a:graphic>
          <a:graphicData uri="http://schemas.openxmlformats.org/drawingml/2006/table">
            <a:tbl>
              <a:tblPr firstRow="1" bandRow="1"/>
              <a:tblGrid>
                <a:gridCol w="540000">
                  <a:extLst>
                    <a:ext uri="{9D8B030D-6E8A-4147-A177-3AD203B41FA5}">
                      <a16:colId xmlns:a16="http://schemas.microsoft.com/office/drawing/2014/main" val="20000"/>
                    </a:ext>
                  </a:extLst>
                </a:gridCol>
                <a:gridCol w="1260000">
                  <a:extLst>
                    <a:ext uri="{9D8B030D-6E8A-4147-A177-3AD203B41FA5}">
                      <a16:colId xmlns:a16="http://schemas.microsoft.com/office/drawing/2014/main" val="20001"/>
                    </a:ext>
                  </a:extLst>
                </a:gridCol>
                <a:gridCol w="1260000">
                  <a:extLst>
                    <a:ext uri="{9D8B030D-6E8A-4147-A177-3AD203B41FA5}">
                      <a16:colId xmlns:a16="http://schemas.microsoft.com/office/drawing/2014/main" val="20002"/>
                    </a:ext>
                  </a:extLst>
                </a:gridCol>
                <a:gridCol w="1260000">
                  <a:extLst>
                    <a:ext uri="{9D8B030D-6E8A-4147-A177-3AD203B41FA5}">
                      <a16:colId xmlns:a16="http://schemas.microsoft.com/office/drawing/2014/main" val="3036790015"/>
                    </a:ext>
                  </a:extLst>
                </a:gridCol>
                <a:gridCol w="900000">
                  <a:extLst>
                    <a:ext uri="{9D8B030D-6E8A-4147-A177-3AD203B41FA5}">
                      <a16:colId xmlns:a16="http://schemas.microsoft.com/office/drawing/2014/main" val="20003"/>
                    </a:ext>
                  </a:extLst>
                </a:gridCol>
                <a:gridCol w="540000">
                  <a:extLst>
                    <a:ext uri="{9D8B030D-6E8A-4147-A177-3AD203B41FA5}">
                      <a16:colId xmlns:a16="http://schemas.microsoft.com/office/drawing/2014/main" val="20004"/>
                    </a:ext>
                  </a:extLst>
                </a:gridCol>
              </a:tblGrid>
              <a:tr h="255083">
                <a:tc>
                  <a:txBody>
                    <a:bodyPr/>
                    <a:lstStyle>
                      <a:lvl1pPr marL="0" algn="l" defTabSz="778926" rtl="0" eaLnBrk="1" latinLnBrk="0" hangingPunct="1">
                        <a:defRPr kumimoji="1" sz="1600" b="1" kern="1200">
                          <a:solidFill>
                            <a:schemeClr val="lt1"/>
                          </a:solidFill>
                          <a:latin typeface="Calibri"/>
                        </a:defRPr>
                      </a:lvl1pPr>
                      <a:lvl2pPr marL="389463" algn="l" defTabSz="778926" rtl="0" eaLnBrk="1" latinLnBrk="0" hangingPunct="1">
                        <a:defRPr kumimoji="1" sz="1600" b="1" kern="1200">
                          <a:solidFill>
                            <a:schemeClr val="lt1"/>
                          </a:solidFill>
                          <a:latin typeface="Calibri"/>
                        </a:defRPr>
                      </a:lvl2pPr>
                      <a:lvl3pPr marL="778926" algn="l" defTabSz="778926" rtl="0" eaLnBrk="1" latinLnBrk="0" hangingPunct="1">
                        <a:defRPr kumimoji="1" sz="1600" b="1" kern="1200">
                          <a:solidFill>
                            <a:schemeClr val="lt1"/>
                          </a:solidFill>
                          <a:latin typeface="Calibri"/>
                        </a:defRPr>
                      </a:lvl3pPr>
                      <a:lvl4pPr marL="1168391" algn="l" defTabSz="778926" rtl="0" eaLnBrk="1" latinLnBrk="0" hangingPunct="1">
                        <a:defRPr kumimoji="1" sz="1600" b="1" kern="1200">
                          <a:solidFill>
                            <a:schemeClr val="lt1"/>
                          </a:solidFill>
                          <a:latin typeface="Calibri"/>
                        </a:defRPr>
                      </a:lvl4pPr>
                      <a:lvl5pPr marL="1557854" algn="l" defTabSz="778926" rtl="0" eaLnBrk="1" latinLnBrk="0" hangingPunct="1">
                        <a:defRPr kumimoji="1" sz="1600" b="1" kern="1200">
                          <a:solidFill>
                            <a:schemeClr val="lt1"/>
                          </a:solidFill>
                          <a:latin typeface="Calibri"/>
                        </a:defRPr>
                      </a:lvl5pPr>
                      <a:lvl6pPr marL="1947319" algn="l" defTabSz="778926" rtl="0" eaLnBrk="1" latinLnBrk="0" hangingPunct="1">
                        <a:defRPr kumimoji="1" sz="1600" b="1" kern="1200">
                          <a:solidFill>
                            <a:schemeClr val="lt1"/>
                          </a:solidFill>
                          <a:latin typeface="Calibri"/>
                        </a:defRPr>
                      </a:lvl6pPr>
                      <a:lvl7pPr marL="2336781" algn="l" defTabSz="778926" rtl="0" eaLnBrk="1" latinLnBrk="0" hangingPunct="1">
                        <a:defRPr kumimoji="1" sz="1600" b="1" kern="1200">
                          <a:solidFill>
                            <a:schemeClr val="lt1"/>
                          </a:solidFill>
                          <a:latin typeface="Calibri"/>
                        </a:defRPr>
                      </a:lvl7pPr>
                      <a:lvl8pPr marL="2726245" algn="l" defTabSz="778926" rtl="0" eaLnBrk="1" latinLnBrk="0" hangingPunct="1">
                        <a:defRPr kumimoji="1" sz="1600" b="1" kern="1200">
                          <a:solidFill>
                            <a:schemeClr val="lt1"/>
                          </a:solidFill>
                          <a:latin typeface="Calibri"/>
                        </a:defRPr>
                      </a:lvl8pPr>
                      <a:lvl9pPr marL="3115710" algn="l" defTabSz="778926" rtl="0" eaLnBrk="1" latinLnBrk="0" hangingPunct="1">
                        <a:defRPr kumimoji="1" sz="1600" b="1" kern="1200">
                          <a:solidFill>
                            <a:schemeClr val="lt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2018</a:t>
                      </a:r>
                    </a:p>
                  </a:txBody>
                  <a:tcPr marL="36000" marR="3600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2019</a:t>
                      </a:r>
                    </a:p>
                  </a:txBody>
                  <a:tcPr marL="36000" marR="3600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2020</a:t>
                      </a:r>
                      <a:endParaRPr kumimoji="1" lang="en-US" altLang="ja-JP" sz="900" b="1" u="sng" dirty="0">
                        <a:solidFill>
                          <a:srgbClr val="FF0000"/>
                        </a:solidFill>
                        <a:latin typeface="Meiryo UI" panose="020B0604030504040204" pitchFamily="50" charset="-128"/>
                        <a:ea typeface="Meiryo UI" panose="020B0604030504040204" pitchFamily="50" charset="-128"/>
                      </a:endParaRPr>
                    </a:p>
                  </a:txBody>
                  <a:tcPr marL="36000" marR="3600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u="none" dirty="0">
                          <a:solidFill>
                            <a:schemeClr val="bg1"/>
                          </a:solidFill>
                          <a:latin typeface="Meiryo UI" panose="020B0604030504040204" pitchFamily="50" charset="-128"/>
                          <a:ea typeface="Meiryo UI" panose="020B0604030504040204" pitchFamily="50" charset="-128"/>
                        </a:rPr>
                        <a:t>2021</a:t>
                      </a:r>
                    </a:p>
                  </a:txBody>
                  <a:tcPr marL="36000" marR="3600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u="none" dirty="0">
                          <a:solidFill>
                            <a:schemeClr val="bg1"/>
                          </a:solidFill>
                          <a:latin typeface="Meiryo UI" panose="020B0604030504040204" pitchFamily="50" charset="-128"/>
                          <a:ea typeface="Meiryo UI" panose="020B0604030504040204" pitchFamily="50" charset="-128"/>
                        </a:rPr>
                        <a:t>2022</a:t>
                      </a: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2023</a:t>
                      </a:r>
                    </a:p>
                  </a:txBody>
                  <a:tcPr marL="36000" marR="3600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2024</a:t>
                      </a:r>
                      <a:r>
                        <a:rPr kumimoji="1" lang="ja-JP" altLang="en-US" sz="900" b="1" dirty="0">
                          <a:solidFill>
                            <a:schemeClr val="bg1"/>
                          </a:solidFill>
                          <a:latin typeface="Meiryo UI" panose="020B0604030504040204" pitchFamily="50" charset="-128"/>
                          <a:ea typeface="Meiryo UI" panose="020B0604030504040204" pitchFamily="50" charset="-128"/>
                        </a:rPr>
                        <a:t>～</a:t>
                      </a:r>
                      <a:endParaRPr kumimoji="1" lang="en-US" altLang="ja-JP" sz="900" b="1" dirty="0">
                        <a:solidFill>
                          <a:schemeClr val="bg1"/>
                        </a:solidFill>
                        <a:latin typeface="Meiryo UI" panose="020B0604030504040204" pitchFamily="50" charset="-128"/>
                        <a:ea typeface="Meiryo UI" panose="020B0604030504040204" pitchFamily="50" charset="-128"/>
                      </a:endParaRPr>
                    </a:p>
                  </a:txBody>
                  <a:tcPr marL="36000" marR="3600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r h="1188000">
                <a:tc>
                  <a:txBody>
                    <a:bodyPr/>
                    <a:lstStyle>
                      <a:lvl1pPr marL="0" algn="l" defTabSz="778926" rtl="0" eaLnBrk="1" latinLnBrk="0" hangingPunct="1">
                        <a:defRPr kumimoji="1" sz="1600" kern="1200">
                          <a:solidFill>
                            <a:schemeClr val="dk1"/>
                          </a:solidFill>
                          <a:latin typeface="Calibri"/>
                        </a:defRPr>
                      </a:lvl1pPr>
                      <a:lvl2pPr marL="389463" algn="l" defTabSz="778926" rtl="0" eaLnBrk="1" latinLnBrk="0" hangingPunct="1">
                        <a:defRPr kumimoji="1" sz="1600" kern="1200">
                          <a:solidFill>
                            <a:schemeClr val="dk1"/>
                          </a:solidFill>
                          <a:latin typeface="Calibri"/>
                        </a:defRPr>
                      </a:lvl2pPr>
                      <a:lvl3pPr marL="778926" algn="l" defTabSz="778926" rtl="0" eaLnBrk="1" latinLnBrk="0" hangingPunct="1">
                        <a:defRPr kumimoji="1" sz="1600" kern="1200">
                          <a:solidFill>
                            <a:schemeClr val="dk1"/>
                          </a:solidFill>
                          <a:latin typeface="Calibri"/>
                        </a:defRPr>
                      </a:lvl3pPr>
                      <a:lvl4pPr marL="1168391" algn="l" defTabSz="778926" rtl="0" eaLnBrk="1" latinLnBrk="0" hangingPunct="1">
                        <a:defRPr kumimoji="1" sz="1600" kern="1200">
                          <a:solidFill>
                            <a:schemeClr val="dk1"/>
                          </a:solidFill>
                          <a:latin typeface="Calibri"/>
                        </a:defRPr>
                      </a:lvl4pPr>
                      <a:lvl5pPr marL="1557854" algn="l" defTabSz="778926" rtl="0" eaLnBrk="1" latinLnBrk="0" hangingPunct="1">
                        <a:defRPr kumimoji="1" sz="1600" kern="1200">
                          <a:solidFill>
                            <a:schemeClr val="dk1"/>
                          </a:solidFill>
                          <a:latin typeface="Calibri"/>
                        </a:defRPr>
                      </a:lvl5pPr>
                      <a:lvl6pPr marL="1947319" algn="l" defTabSz="778926" rtl="0" eaLnBrk="1" latinLnBrk="0" hangingPunct="1">
                        <a:defRPr kumimoji="1" sz="1600" kern="1200">
                          <a:solidFill>
                            <a:schemeClr val="dk1"/>
                          </a:solidFill>
                          <a:latin typeface="Calibri"/>
                        </a:defRPr>
                      </a:lvl6pPr>
                      <a:lvl7pPr marL="2336781" algn="l" defTabSz="778926" rtl="0" eaLnBrk="1" latinLnBrk="0" hangingPunct="1">
                        <a:defRPr kumimoji="1" sz="1600" kern="1200">
                          <a:solidFill>
                            <a:schemeClr val="dk1"/>
                          </a:solidFill>
                          <a:latin typeface="Calibri"/>
                        </a:defRPr>
                      </a:lvl7pPr>
                      <a:lvl8pPr marL="2726245" algn="l" defTabSz="778926" rtl="0" eaLnBrk="1" latinLnBrk="0" hangingPunct="1">
                        <a:defRPr kumimoji="1" sz="1600" kern="1200">
                          <a:solidFill>
                            <a:schemeClr val="dk1"/>
                          </a:solidFill>
                          <a:latin typeface="Calibri"/>
                        </a:defRPr>
                      </a:lvl8pPr>
                      <a:lvl9pPr marL="3115710" algn="l" defTabSz="778926" rtl="0" eaLnBrk="1" latinLnBrk="0" hangingPunct="1">
                        <a:defRPr kumimoji="1" sz="1600" kern="1200">
                          <a:solidFill>
                            <a:schemeClr val="dk1"/>
                          </a:solidFill>
                          <a:latin typeface="Calibri"/>
                        </a:defRPr>
                      </a:lvl9p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marL="68586" marR="68586" marT="34210" marB="3421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marL="68586" marR="68586" marT="34210" marB="3421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marL="68586" marR="68586" marT="34210" marB="3421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marL="68586" marR="68586" marT="34210" marB="3421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marL="68586" marR="68586" marT="34210" marB="3421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marL="68586" marR="68586" marT="34210" marB="3421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bl>
          </a:graphicData>
        </a:graphic>
      </p:graphicFrame>
      <p:sp>
        <p:nvSpPr>
          <p:cNvPr id="22" name="テキスト ボックス 63"/>
          <p:cNvSpPr txBox="1">
            <a:spLocks noChangeArrowheads="1"/>
          </p:cNvSpPr>
          <p:nvPr/>
        </p:nvSpPr>
        <p:spPr bwMode="auto">
          <a:xfrm>
            <a:off x="6659851" y="8245671"/>
            <a:ext cx="6062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eaLnBrk="1" hangingPunct="1"/>
            <a:r>
              <a:rPr lang="en-US" altLang="ja-JP"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国</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r>
              <a:rPr lang="en-US" altLang="ja-JP" sz="800" dirty="0">
                <a:latin typeface="Meiryo UI" panose="020B0604030504040204" pitchFamily="50" charset="-128"/>
                <a:ea typeface="Meiryo UI" panose="020B0604030504040204" pitchFamily="50" charset="-128"/>
                <a:cs typeface="Meiryo UI" panose="020B0604030504040204" pitchFamily="50" charset="-128"/>
              </a:rPr>
              <a:t>IR</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整備法</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r>
              <a:rPr lang="ja-JP" altLang="en-US" sz="800" dirty="0">
                <a:latin typeface="Meiryo UI" panose="020B0604030504040204" pitchFamily="50" charset="-128"/>
                <a:ea typeface="Meiryo UI" panose="020B0604030504040204" pitchFamily="50" charset="-128"/>
                <a:cs typeface="Meiryo UI" panose="020B0604030504040204" pitchFamily="50" charset="-128"/>
              </a:rPr>
              <a:t>　 成立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円/楕円 104"/>
          <p:cNvSpPr/>
          <p:nvPr/>
        </p:nvSpPr>
        <p:spPr>
          <a:xfrm>
            <a:off x="6731291" y="8131263"/>
            <a:ext cx="107950" cy="107950"/>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4" name="正方形/長方形 77"/>
          <p:cNvGrpSpPr>
            <a:grpSpLocks/>
          </p:cNvGrpSpPr>
          <p:nvPr/>
        </p:nvGrpSpPr>
        <p:grpSpPr bwMode="auto">
          <a:xfrm>
            <a:off x="9837960" y="8626928"/>
            <a:ext cx="2489719" cy="319087"/>
            <a:chOff x="4641" y="1733"/>
            <a:chExt cx="1000" cy="134"/>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100000" b="100000"/>
            </a:path>
            <a:tileRect t="-100000" r="-100000"/>
          </a:gradFill>
        </p:grpSpPr>
        <p:pic>
          <p:nvPicPr>
            <p:cNvPr id="25" name="正方形/長方形 77"/>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2" y="1733"/>
              <a:ext cx="929" cy="13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sp>
          <p:nvSpPr>
            <p:cNvPr id="26" name="Text Box 54"/>
            <p:cNvSpPr txBox="1">
              <a:spLocks noChangeArrowheads="1"/>
            </p:cNvSpPr>
            <p:nvPr/>
          </p:nvSpPr>
          <p:spPr bwMode="auto">
            <a:xfrm>
              <a:off x="4641" y="1750"/>
              <a:ext cx="991" cy="10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ja-JP" altLang="en-US" sz="80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7" name="テキスト ボックス 20"/>
          <p:cNvSpPr txBox="1">
            <a:spLocks noChangeArrowheads="1"/>
          </p:cNvSpPr>
          <p:nvPr/>
        </p:nvSpPr>
        <p:spPr bwMode="auto">
          <a:xfrm>
            <a:off x="10989204" y="8697661"/>
            <a:ext cx="1062038"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ＩＲ整備</a:t>
            </a:r>
          </a:p>
        </p:txBody>
      </p:sp>
      <p:grpSp>
        <p:nvGrpSpPr>
          <p:cNvPr id="28" name="グループ化 27"/>
          <p:cNvGrpSpPr/>
          <p:nvPr/>
        </p:nvGrpSpPr>
        <p:grpSpPr>
          <a:xfrm>
            <a:off x="12055823" y="8543826"/>
            <a:ext cx="422275" cy="473075"/>
            <a:chOff x="11100379" y="8133929"/>
            <a:chExt cx="422275" cy="473075"/>
          </a:xfrm>
        </p:grpSpPr>
        <p:sp>
          <p:nvSpPr>
            <p:cNvPr id="29" name="円/楕円 50"/>
            <p:cNvSpPr>
              <a:spLocks noChangeAspect="1"/>
            </p:cNvSpPr>
            <p:nvPr/>
          </p:nvSpPr>
          <p:spPr bwMode="auto">
            <a:xfrm flipV="1">
              <a:off x="11100962" y="8133929"/>
              <a:ext cx="311150" cy="473075"/>
            </a:xfrm>
            <a:prstGeom prst="ellipse">
              <a:avLst/>
            </a:prstGeom>
            <a:solidFill>
              <a:srgbClr val="FFFFFF"/>
            </a:solidFill>
            <a:ln w="19050" cap="rnd"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80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5"/>
            <p:cNvSpPr txBox="1">
              <a:spLocks noChangeArrowheads="1"/>
            </p:cNvSpPr>
            <p:nvPr/>
          </p:nvSpPr>
          <p:spPr bwMode="auto">
            <a:xfrm>
              <a:off x="11100379" y="8169490"/>
              <a:ext cx="4222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開業</a:t>
              </a:r>
            </a:p>
          </p:txBody>
        </p:sp>
      </p:grpSp>
      <p:sp>
        <p:nvSpPr>
          <p:cNvPr id="34" name="テキスト ボックス 88"/>
          <p:cNvSpPr txBox="1">
            <a:spLocks noChangeArrowheads="1"/>
          </p:cNvSpPr>
          <p:nvPr/>
        </p:nvSpPr>
        <p:spPr bwMode="auto">
          <a:xfrm>
            <a:off x="7343889" y="8245814"/>
            <a:ext cx="1021048" cy="126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eaLnBrk="1" hangingPunct="1"/>
            <a:r>
              <a:rPr lang="en-US" altLang="ja-JP" sz="800" dirty="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国</a:t>
            </a:r>
            <a:r>
              <a:rPr lang="en-US" altLang="ja-JP" sz="800" dirty="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基本方針策定</a:t>
            </a:r>
            <a:endParaRPr lang="en-US" altLang="ja-JP" sz="800" dirty="0">
              <a:latin typeface="Meiryo UI" pitchFamily="50" charset="-128"/>
              <a:ea typeface="Meiryo UI" pitchFamily="50" charset="-128"/>
              <a:cs typeface="Meiryo UI" pitchFamily="50" charset="-128"/>
            </a:endParaRPr>
          </a:p>
        </p:txBody>
      </p:sp>
      <p:sp>
        <p:nvSpPr>
          <p:cNvPr id="35" name="円/楕円 116"/>
          <p:cNvSpPr/>
          <p:nvPr/>
        </p:nvSpPr>
        <p:spPr>
          <a:xfrm>
            <a:off x="7644037" y="8121324"/>
            <a:ext cx="576064" cy="117889"/>
          </a:xfrm>
          <a:prstGeom prst="ellipse">
            <a:avLst/>
          </a:prstGeom>
          <a:solidFill>
            <a:schemeClr val="bg1"/>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6637404" y="2752723"/>
            <a:ext cx="2952000" cy="2052000"/>
          </a:xfrm>
          <a:prstGeom prst="rect">
            <a:avLst/>
          </a:prstGeom>
          <a:solidFill>
            <a:schemeClr val="bg1"/>
          </a:solidFill>
          <a:ln w="3175">
            <a:solidFill>
              <a:schemeClr val="tx1"/>
            </a:solidFill>
            <a:prstDash val="solid"/>
          </a:ln>
        </p:spPr>
        <p:txBody>
          <a:bodyPr wrap="square" lIns="36000" tIns="36000" rIns="36000" bIns="36000" rtlCol="0" anchor="ctr" anchorCtr="0">
            <a:noAutofit/>
          </a:bodyPr>
          <a:lstStyle/>
          <a:p>
            <a:pPr algn="just">
              <a:spcAft>
                <a:spcPts val="300"/>
              </a:spcAft>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地域の振興・発展</a:t>
            </a:r>
          </a:p>
          <a:p>
            <a:pPr algn="just"/>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ベイエリア開発の活性化など新たな賑わいの創出 </a:t>
            </a:r>
            <a:endPar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雇用機会の増大や質の高い仕事の創出等による雇用</a:t>
            </a:r>
          </a:p>
          <a:p>
            <a:pPr algn="just"/>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の拡大</a:t>
            </a:r>
          </a:p>
          <a:p>
            <a:pPr algn="just"/>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ビジネスチャンスの拡大や地元企業を中心とした大きな</a:t>
            </a:r>
          </a:p>
          <a:p>
            <a:pPr algn="just"/>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波及効果の創出等による地域経済の振興</a:t>
            </a:r>
          </a:p>
          <a:p>
            <a:pPr algn="just">
              <a:spcAft>
                <a:spcPts val="600"/>
              </a:spcAft>
            </a:pP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地域振興などに向けたＩＲ事業者による地域への貢献　　</a:t>
            </a:r>
            <a:endParaRPr lang="ja-JP" altLang="en-US" sz="9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300"/>
              </a:spcAft>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関西・西日本をはじめ、日本各地への波及効果</a:t>
            </a:r>
          </a:p>
          <a:p>
            <a:pPr algn="just">
              <a:spcAft>
                <a:spcPts val="100"/>
              </a:spcAft>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大阪府域</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はもとより、関西・西日本をはじめ、日本各地</a:t>
            </a:r>
            <a:endPar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100"/>
              </a:spcAft>
            </a:pP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への</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集客効果の波及</a:t>
            </a:r>
            <a:endPar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100"/>
              </a:spcAft>
            </a:pP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多彩な交通アクセスの誘発等による充実した交通ネット</a:t>
            </a:r>
            <a:endPar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100"/>
              </a:spcAft>
            </a:pP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ワークの形成　　　　　　　　　　　　</a:t>
            </a:r>
            <a:endParaRPr kumimoji="1"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9678150" y="2743302"/>
            <a:ext cx="2952000" cy="2052000"/>
          </a:xfrm>
          <a:prstGeom prst="rect">
            <a:avLst/>
          </a:prstGeom>
          <a:solidFill>
            <a:schemeClr val="bg1"/>
          </a:solidFill>
          <a:ln w="3175">
            <a:solidFill>
              <a:schemeClr val="tx1"/>
            </a:solidFill>
            <a:prstDash val="solid"/>
          </a:ln>
        </p:spPr>
        <p:txBody>
          <a:bodyPr wrap="square" lIns="36000" tIns="72000" rIns="0" bIns="36000" rtlCol="0" anchor="t" anchorCtr="0">
            <a:noAutofit/>
          </a:bodyPr>
          <a:lstStyle/>
          <a:p>
            <a:pPr algn="just">
              <a:spcAft>
                <a:spcPts val="300"/>
              </a:spcAft>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納付金・入場料等の活用</a:t>
            </a:r>
          </a:p>
          <a:p>
            <a:pPr algn="just">
              <a:spcAft>
                <a:spcPts val="200"/>
              </a:spcAft>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▶住民福祉の増進、持続的な成長に向けて広く活用</a:t>
            </a:r>
            <a:endPar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（活用事例）</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　　・子育て、教育、福祉、観光振興、文化芸術・スポーツの</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　　　振興、懸念事項対策、地域経済振興　など　　　　</a:t>
            </a:r>
            <a:r>
              <a:rPr lang="ja-JP" altLang="en-US" sz="9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タイトル 1"/>
          <p:cNvSpPr txBox="1">
            <a:spLocks/>
          </p:cNvSpPr>
          <p:nvPr/>
        </p:nvSpPr>
        <p:spPr>
          <a:xfrm>
            <a:off x="6547092" y="513821"/>
            <a:ext cx="6190412" cy="288000"/>
          </a:xfrm>
          <a:prstGeom prst="rect">
            <a:avLst/>
          </a:prstGeom>
          <a:solidFill>
            <a:schemeClr val="tx2"/>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　ＩＲ立地による効果</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81" name="テキスト ボックス 11"/>
          <p:cNvSpPr txBox="1"/>
          <p:nvPr/>
        </p:nvSpPr>
        <p:spPr>
          <a:xfrm>
            <a:off x="0" y="-13607"/>
            <a:ext cx="12821394" cy="451757"/>
          </a:xfrm>
          <a:prstGeom prst="rect">
            <a:avLst/>
          </a:prstGeom>
          <a:gradFill flip="none" rotWithShape="1">
            <a:gsLst>
              <a:gs pos="2000">
                <a:srgbClr val="00B050"/>
              </a:gs>
              <a:gs pos="0">
                <a:srgbClr val="00B050"/>
              </a:gs>
              <a:gs pos="56000">
                <a:schemeClr val="accent3">
                  <a:lumMod val="20000"/>
                  <a:lumOff val="80000"/>
                </a:schemeClr>
              </a:gs>
              <a:gs pos="100000">
                <a:srgbClr val="FFEBFA"/>
              </a:gs>
            </a:gsLst>
            <a:lin ang="2700000" scaled="1"/>
            <a:tileRect/>
          </a:gra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20000"/>
              </a:lnSpc>
              <a:spcAft>
                <a:spcPts val="1000"/>
              </a:spcAft>
            </a:pPr>
            <a:r>
              <a:rPr lang="en-US" sz="1050">
                <a:effectLst/>
                <a:ea typeface="ＭＳ 明朝" panose="02020609040205080304" pitchFamily="17" charset="-128"/>
                <a:cs typeface="Times New Roman" panose="02020603050405020304" pitchFamily="18" charset="0"/>
              </a:rPr>
              <a:t> </a:t>
            </a:r>
            <a:endParaRPr lang="ja-JP" sz="1050">
              <a:effectLst/>
              <a:ea typeface="ＭＳ 明朝" panose="02020609040205080304" pitchFamily="17" charset="-128"/>
              <a:cs typeface="Times New Roman" panose="02020603050405020304" pitchFamily="18" charset="0"/>
            </a:endParaRPr>
          </a:p>
        </p:txBody>
      </p:sp>
      <p:sp>
        <p:nvSpPr>
          <p:cNvPr id="87" name="タイトル 1"/>
          <p:cNvSpPr txBox="1">
            <a:spLocks/>
          </p:cNvSpPr>
          <p:nvPr/>
        </p:nvSpPr>
        <p:spPr>
          <a:xfrm>
            <a:off x="60988" y="36593"/>
            <a:ext cx="12803188" cy="439306"/>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2000" b="1" dirty="0">
                <a:solidFill>
                  <a:schemeClr val="tx1"/>
                </a:solidFill>
                <a:latin typeface="Meiryo UI" pitchFamily="50" charset="-128"/>
                <a:ea typeface="Meiryo UI" pitchFamily="50" charset="-128"/>
                <a:cs typeface="Meiryo UI" pitchFamily="50" charset="-128"/>
              </a:rPr>
              <a:t>大阪ＩＲ基本構想</a:t>
            </a:r>
            <a:r>
              <a:rPr lang="ja-JP" altLang="en-US" sz="2000" dirty="0">
                <a:solidFill>
                  <a:schemeClr val="tx1"/>
                </a:solidFill>
                <a:latin typeface="Meiryo UI" pitchFamily="50" charset="-128"/>
                <a:ea typeface="Meiryo UI" pitchFamily="50" charset="-128"/>
                <a:cs typeface="Meiryo UI" pitchFamily="50" charset="-128"/>
              </a:rPr>
              <a:t>　</a:t>
            </a:r>
            <a:r>
              <a:rPr lang="en-US" altLang="ja-JP" sz="1600" dirty="0">
                <a:solidFill>
                  <a:schemeClr val="tx1"/>
                </a:solidFill>
                <a:latin typeface="Meiryo UI" pitchFamily="50" charset="-128"/>
                <a:ea typeface="Meiryo UI" pitchFamily="50" charset="-128"/>
                <a:cs typeface="Meiryo UI" pitchFamily="50" charset="-128"/>
              </a:rPr>
              <a:t>【</a:t>
            </a:r>
            <a:r>
              <a:rPr lang="ja-JP" altLang="en-US" sz="1600" dirty="0">
                <a:solidFill>
                  <a:schemeClr val="tx1"/>
                </a:solidFill>
                <a:latin typeface="Meiryo UI" pitchFamily="50" charset="-128"/>
                <a:ea typeface="Meiryo UI" pitchFamily="50" charset="-128"/>
                <a:cs typeface="Meiryo UI" pitchFamily="50" charset="-128"/>
              </a:rPr>
              <a:t>概要版</a:t>
            </a:r>
            <a:r>
              <a:rPr lang="en-US" altLang="ja-JP" sz="1600" dirty="0">
                <a:solidFill>
                  <a:schemeClr val="tx1"/>
                </a:solidFill>
                <a:latin typeface="Meiryo UI" pitchFamily="50" charset="-128"/>
                <a:ea typeface="Meiryo UI" pitchFamily="50" charset="-128"/>
                <a:cs typeface="Meiryo UI" pitchFamily="50" charset="-128"/>
              </a:rPr>
              <a:t>】</a:t>
            </a:r>
            <a:r>
              <a:rPr lang="ja-JP" altLang="en-US" sz="1600" dirty="0">
                <a:solidFill>
                  <a:schemeClr val="tx1"/>
                </a:solidFill>
                <a:latin typeface="Meiryo UI" pitchFamily="50" charset="-128"/>
                <a:ea typeface="Meiryo UI" pitchFamily="50" charset="-128"/>
                <a:cs typeface="Meiryo UI" pitchFamily="50" charset="-128"/>
              </a:rPr>
              <a:t>　</a:t>
            </a:r>
          </a:p>
        </p:txBody>
      </p:sp>
      <p:sp>
        <p:nvSpPr>
          <p:cNvPr id="89" name="テキスト ボックス 88"/>
          <p:cNvSpPr txBox="1"/>
          <p:nvPr/>
        </p:nvSpPr>
        <p:spPr>
          <a:xfrm>
            <a:off x="11653007" y="53602"/>
            <a:ext cx="1133103" cy="369332"/>
          </a:xfrm>
          <a:prstGeom prst="rect">
            <a:avLst/>
          </a:prstGeom>
          <a:noFill/>
        </p:spPr>
        <p:txBody>
          <a:bodyPr wrap="square" rtlCol="0">
            <a:spAutoFit/>
          </a:bodyPr>
          <a:lstStyle/>
          <a:p>
            <a:pPr algn="dist"/>
            <a:r>
              <a:rPr lang="en-US" altLang="ja-JP" sz="9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900" dirty="0">
                <a:latin typeface="Meiryo UI" panose="020B0604030504040204" pitchFamily="50" charset="-128"/>
                <a:ea typeface="Meiryo UI" panose="020B0604030504040204" pitchFamily="50" charset="-128"/>
                <a:cs typeface="Meiryo UI" panose="020B0604030504040204" pitchFamily="50" charset="-128"/>
              </a:rPr>
              <a:t>大阪府・大阪市</a:t>
            </a:r>
          </a:p>
        </p:txBody>
      </p:sp>
      <p:sp>
        <p:nvSpPr>
          <p:cNvPr id="84" name="正方形/長方形 83"/>
          <p:cNvSpPr/>
          <p:nvPr/>
        </p:nvSpPr>
        <p:spPr>
          <a:xfrm>
            <a:off x="6616824" y="885824"/>
            <a:ext cx="6013326" cy="1781175"/>
          </a:xfrm>
          <a:prstGeom prst="rect">
            <a:avLst/>
          </a:prstGeom>
          <a:solidFill>
            <a:schemeClr val="bg1"/>
          </a:solidFill>
          <a:ln w="3175">
            <a:solidFill>
              <a:schemeClr val="tx1"/>
            </a:solidFill>
            <a:prstDash val="solid"/>
          </a:ln>
        </p:spPr>
        <p:txBody>
          <a:bodyPr wrap="square" lIns="36000" tIns="72000" rIns="36000" bIns="36000" rtlCol="0" anchor="t" anchorCtr="0">
            <a:noAutofit/>
          </a:bodyPr>
          <a:lstStyle/>
          <a:p>
            <a:pPr algn="just">
              <a:spcAft>
                <a:spcPts val="300"/>
              </a:spcAft>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観光振興・地域経済振興・公益還元</a:t>
            </a:r>
          </a:p>
          <a:p>
            <a:pPr algn="just"/>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下矢印 92"/>
          <p:cNvSpPr/>
          <p:nvPr/>
        </p:nvSpPr>
        <p:spPr>
          <a:xfrm rot="16200000">
            <a:off x="10403694" y="1392190"/>
            <a:ext cx="324000" cy="108000"/>
          </a:xfrm>
          <a:prstGeom prst="downArrow">
            <a:avLst>
              <a:gd name="adj1" fmla="val 50000"/>
              <a:gd name="adj2" fmla="val 100000"/>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6" name="テキスト ボックス 85"/>
          <p:cNvSpPr txBox="1"/>
          <p:nvPr/>
        </p:nvSpPr>
        <p:spPr>
          <a:xfrm>
            <a:off x="6750097" y="1162583"/>
            <a:ext cx="3699421" cy="576000"/>
          </a:xfrm>
          <a:prstGeom prst="rect">
            <a:avLst/>
          </a:prstGeom>
          <a:noFill/>
          <a:ln w="6350">
            <a:solidFill>
              <a:schemeClr val="tx1"/>
            </a:solidFill>
            <a:prstDash val="sysDot"/>
          </a:ln>
        </p:spPr>
        <p:txBody>
          <a:bodyPr wrap="square" lIns="36000" tIns="36000" rIns="36000" rtlCol="0">
            <a:spAutoFit/>
          </a:bodyPr>
          <a:lstStyle/>
          <a:p>
            <a:pPr marL="72000" indent="-72000">
              <a:spcAft>
                <a:spcPts val="300"/>
              </a:spcAft>
              <a:buFont typeface="Wingdings" panose="05000000000000000000" pitchFamily="2" charset="2"/>
              <a:buChar char="Ø"/>
            </a:pPr>
            <a:r>
              <a:rPr lang="ja-JP" altLang="en-US" sz="1000" b="1" dirty="0">
                <a:solidFill>
                  <a:prstClr val="black"/>
                </a:solidFill>
                <a:latin typeface="Meiryo UI" panose="020B0604030504040204" pitchFamily="50" charset="-128"/>
                <a:ea typeface="Meiryo UI" panose="020B0604030504040204" pitchFamily="50" charset="-128"/>
              </a:rPr>
              <a:t> </a:t>
            </a:r>
            <a:r>
              <a:rPr lang="ja-JP" altLang="en-US" sz="1000" u="sng" dirty="0">
                <a:solidFill>
                  <a:prstClr val="black"/>
                </a:solidFill>
                <a:latin typeface="Meiryo UI" panose="020B0604030504040204" pitchFamily="50" charset="-128"/>
                <a:ea typeface="Meiryo UI" panose="020B0604030504040204" pitchFamily="50" charset="-128"/>
              </a:rPr>
              <a:t>世界最高水準の成長型ＩＲの立地</a:t>
            </a:r>
            <a:endParaRPr lang="en-US" altLang="ja-JP" sz="1000" u="sng" dirty="0">
              <a:solidFill>
                <a:prstClr val="black"/>
              </a:solidFill>
              <a:latin typeface="Meiryo UI" panose="020B0604030504040204" pitchFamily="50" charset="-128"/>
              <a:ea typeface="Meiryo UI" panose="020B0604030504040204" pitchFamily="50" charset="-128"/>
            </a:endParaRPr>
          </a:p>
          <a:p>
            <a:r>
              <a:rPr lang="ja-JP" altLang="en-US" sz="1000" b="1"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 ビジネス客やファミリー層の来訪者の増加 、訪日外国人の増加</a:t>
            </a:r>
          </a:p>
          <a:p>
            <a:r>
              <a:rPr lang="ja-JP" altLang="en-US" sz="900" dirty="0">
                <a:solidFill>
                  <a:prstClr val="black"/>
                </a:solidFill>
                <a:latin typeface="Meiryo UI" panose="020B0604030504040204" pitchFamily="50" charset="-128"/>
                <a:ea typeface="Meiryo UI" panose="020B0604030504040204" pitchFamily="50" charset="-128"/>
              </a:rPr>
              <a:t>  ・ 国際会議や大規模展示会開催の増加 　・１人当たり観光消費額の増加</a:t>
            </a:r>
          </a:p>
        </p:txBody>
      </p:sp>
      <p:sp>
        <p:nvSpPr>
          <p:cNvPr id="88" name="テキスト ボックス 87"/>
          <p:cNvSpPr txBox="1"/>
          <p:nvPr/>
        </p:nvSpPr>
        <p:spPr>
          <a:xfrm>
            <a:off x="10667201" y="1103639"/>
            <a:ext cx="1886749" cy="636516"/>
          </a:xfrm>
          <a:prstGeom prst="rect">
            <a:avLst/>
          </a:prstGeom>
          <a:noFill/>
          <a:ln w="6350">
            <a:solidFill>
              <a:schemeClr val="tx1"/>
            </a:solidFill>
            <a:prstDash val="sysDot"/>
          </a:ln>
        </p:spPr>
        <p:txBody>
          <a:bodyPr wrap="square" lIns="36000" tIns="36000" rIns="36000" rtlCol="0">
            <a:spAutoFit/>
          </a:bodyPr>
          <a:lstStyle/>
          <a:p>
            <a:r>
              <a:rPr lang="ja-JP" altLang="en-US" sz="900" dirty="0">
                <a:solidFill>
                  <a:prstClr val="black"/>
                </a:solidFill>
                <a:latin typeface="Meiryo UI" panose="020B0604030504040204" pitchFamily="50" charset="-128"/>
                <a:ea typeface="Meiryo UI" panose="020B0604030504040204" pitchFamily="50" charset="-128"/>
              </a:rPr>
              <a:t> ・ 新たな需要の増加による経済波及</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効果、雇用創出効果</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 様々な産業への波及効果</a:t>
            </a:r>
            <a:endParaRPr lang="en-US" altLang="ja-JP" sz="900" dirty="0">
              <a:solidFill>
                <a:prstClr val="black"/>
              </a:solidFill>
              <a:latin typeface="Meiryo UI" panose="020B0604030504040204" pitchFamily="50" charset="-128"/>
              <a:ea typeface="Meiryo UI" panose="020B0604030504040204" pitchFamily="50" charset="-128"/>
            </a:endParaRPr>
          </a:p>
          <a:p>
            <a:r>
              <a:rPr lang="en-US" altLang="ja-JP"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 都市の魅力と国際競争力の向上</a:t>
            </a:r>
          </a:p>
        </p:txBody>
      </p:sp>
      <p:sp>
        <p:nvSpPr>
          <p:cNvPr id="146" name="正方形/長方形 145"/>
          <p:cNvSpPr/>
          <p:nvPr/>
        </p:nvSpPr>
        <p:spPr>
          <a:xfrm>
            <a:off x="6649002" y="5342072"/>
            <a:ext cx="5976916" cy="992323"/>
          </a:xfrm>
          <a:prstGeom prst="rect">
            <a:avLst/>
          </a:prstGeom>
          <a:noFill/>
          <a:ln w="3175">
            <a:solidFill>
              <a:schemeClr val="tx1"/>
            </a:solidFill>
            <a:prstDash val="solid"/>
          </a:ln>
        </p:spPr>
        <p:txBody>
          <a:bodyPr wrap="square" lIns="36000" tIns="36000" rIns="36000" bIns="36000" rtlCol="0" anchor="ctr" anchorCtr="0">
            <a:noAutofit/>
          </a:bodyPr>
          <a:lstStyle/>
          <a:p>
            <a:pPr algn="just"/>
            <a:endParaRPr kumimoji="1"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1" name="正方形/長方形 150"/>
          <p:cNvSpPr/>
          <p:nvPr/>
        </p:nvSpPr>
        <p:spPr>
          <a:xfrm>
            <a:off x="10657075" y="6664079"/>
            <a:ext cx="324000" cy="648000"/>
          </a:xfrm>
          <a:prstGeom prst="rect">
            <a:avLst/>
          </a:prstGeom>
          <a:solidFill>
            <a:schemeClr val="bg1"/>
          </a:solidFill>
          <a:ln w="3175">
            <a:solidFill>
              <a:schemeClr val="tx1"/>
            </a:solidFill>
            <a:prstDash val="solid"/>
          </a:ln>
        </p:spPr>
        <p:txBody>
          <a:bodyPr vert="eaVert" wrap="square" lIns="0" tIns="0" rIns="0" bIns="0" rtlCol="0" anchor="ctr" anchorCtr="1">
            <a:noAutofit/>
          </a:bodyPr>
          <a:lstStyle/>
          <a:p>
            <a:pPr algn="just"/>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公聴会</a:t>
            </a:r>
            <a:endParaRPr kumimoji="1"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2" name="正方形/長方形 151"/>
          <p:cNvSpPr/>
          <p:nvPr/>
        </p:nvSpPr>
        <p:spPr>
          <a:xfrm>
            <a:off x="11166470" y="6658437"/>
            <a:ext cx="324000" cy="648000"/>
          </a:xfrm>
          <a:prstGeom prst="rect">
            <a:avLst/>
          </a:prstGeom>
          <a:solidFill>
            <a:schemeClr val="bg1"/>
          </a:solidFill>
          <a:ln w="3175">
            <a:solidFill>
              <a:schemeClr val="tx1"/>
            </a:solidFill>
            <a:prstDash val="solid"/>
          </a:ln>
        </p:spPr>
        <p:txBody>
          <a:bodyPr vert="eaVert" wrap="square" lIns="0" tIns="0" rIns="0" bIns="0" rtlCol="0" anchor="ctr" anchorCtr="1">
            <a:noAutofit/>
          </a:bodyPr>
          <a:lstStyle/>
          <a:p>
            <a:pPr algn="just"/>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議会議決</a:t>
            </a:r>
            <a:endParaRPr kumimoji="1"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3" name="正方形/長方形 152"/>
          <p:cNvSpPr/>
          <p:nvPr/>
        </p:nvSpPr>
        <p:spPr>
          <a:xfrm>
            <a:off x="11677497" y="6664715"/>
            <a:ext cx="324000" cy="648000"/>
          </a:xfrm>
          <a:prstGeom prst="rect">
            <a:avLst/>
          </a:prstGeom>
          <a:solidFill>
            <a:schemeClr val="bg1"/>
          </a:solidFill>
          <a:ln w="28575" cmpd="dbl">
            <a:solidFill>
              <a:schemeClr val="tx1"/>
            </a:solidFill>
            <a:prstDash val="solid"/>
          </a:ln>
        </p:spPr>
        <p:txBody>
          <a:bodyPr vert="eaVert" wrap="square" lIns="0" tIns="0" rIns="0" bIns="0" rtlCol="0" anchor="ctr" anchorCtr="1">
            <a:noAutofit/>
          </a:bodyPr>
          <a:lstStyle/>
          <a:p>
            <a:pPr algn="just"/>
            <a:r>
              <a:rPr kumimoji="1"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認定申請</a:t>
            </a:r>
          </a:p>
        </p:txBody>
      </p:sp>
      <p:sp>
        <p:nvSpPr>
          <p:cNvPr id="154" name="右矢印 153"/>
          <p:cNvSpPr/>
          <p:nvPr/>
        </p:nvSpPr>
        <p:spPr>
          <a:xfrm>
            <a:off x="11499179" y="6817676"/>
            <a:ext cx="180000" cy="252000"/>
          </a:xfrm>
          <a:prstGeom prst="rightArrow">
            <a:avLst/>
          </a:prstGeom>
          <a:solidFill>
            <a:schemeClr val="tx1"/>
          </a:solidFill>
          <a:ln w="3175">
            <a:noFill/>
            <a:prstDash val="solid"/>
          </a:ln>
        </p:spPr>
        <p:txBody>
          <a:bodyPr wrap="square" lIns="36000" tIns="36000" rIns="36000" bIns="36000" rtlCol="0" anchor="ctr" anchorCtr="0">
            <a:noAutofit/>
          </a:bodyPr>
          <a:lstStyle/>
          <a:p>
            <a:pPr algn="just"/>
            <a:endParaRPr kumimoji="1"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5" name="右矢印 154"/>
          <p:cNvSpPr/>
          <p:nvPr/>
        </p:nvSpPr>
        <p:spPr>
          <a:xfrm>
            <a:off x="10989728" y="6830739"/>
            <a:ext cx="180000" cy="252000"/>
          </a:xfrm>
          <a:prstGeom prst="rightArrow">
            <a:avLst/>
          </a:prstGeom>
          <a:solidFill>
            <a:schemeClr val="tx1"/>
          </a:solidFill>
          <a:ln w="3175">
            <a:noFill/>
            <a:prstDash val="solid"/>
          </a:ln>
        </p:spPr>
        <p:txBody>
          <a:bodyPr wrap="square" lIns="36000" tIns="36000" rIns="36000" bIns="36000" rtlCol="0" anchor="ctr" anchorCtr="0">
            <a:noAutofit/>
          </a:bodyPr>
          <a:lstStyle/>
          <a:p>
            <a:pPr algn="just"/>
            <a:endParaRPr kumimoji="1"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7" name="テキスト ボックス 156"/>
          <p:cNvSpPr txBox="1"/>
          <p:nvPr/>
        </p:nvSpPr>
        <p:spPr>
          <a:xfrm>
            <a:off x="10292524" y="6425111"/>
            <a:ext cx="1801076" cy="138499"/>
          </a:xfrm>
          <a:prstGeom prst="rect">
            <a:avLst/>
          </a:prstGeom>
          <a:noFill/>
        </p:spPr>
        <p:txBody>
          <a:bodyPr wrap="square" lIns="36000" tIns="0" rIns="36000" bIns="0"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合意形成に向けたプロセス＞</a:t>
            </a:r>
          </a:p>
        </p:txBody>
      </p:sp>
      <p:sp>
        <p:nvSpPr>
          <p:cNvPr id="123" name="タイトル 1"/>
          <p:cNvSpPr txBox="1">
            <a:spLocks/>
          </p:cNvSpPr>
          <p:nvPr/>
        </p:nvSpPr>
        <p:spPr>
          <a:xfrm>
            <a:off x="6540051" y="4982064"/>
            <a:ext cx="6190412" cy="288000"/>
          </a:xfrm>
          <a:prstGeom prst="rect">
            <a:avLst/>
          </a:prstGeom>
          <a:solidFill>
            <a:schemeClr val="tx2"/>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a:lnSpc>
                <a:spcPct val="114000"/>
              </a:lnSpc>
              <a:defRPr/>
            </a:pPr>
            <a:r>
              <a:rPr lang="ja-JP" altLang="en-US" sz="1600" b="1" dirty="0">
                <a:solidFill>
                  <a:schemeClr val="bg1"/>
                </a:solidFill>
                <a:latin typeface="Meiryo UI" pitchFamily="50" charset="-128"/>
                <a:ea typeface="Meiryo UI" pitchFamily="50" charset="-128"/>
                <a:cs typeface="Meiryo UI" pitchFamily="50" charset="-128"/>
              </a:rPr>
              <a:t>　地域の合意形成に向けた理解促進</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128" name="テキスト ボックス 127"/>
          <p:cNvSpPr txBox="1"/>
          <p:nvPr/>
        </p:nvSpPr>
        <p:spPr>
          <a:xfrm>
            <a:off x="6577381" y="6429935"/>
            <a:ext cx="3060079" cy="951987"/>
          </a:xfrm>
          <a:prstGeom prst="rect">
            <a:avLst/>
          </a:prstGeom>
          <a:noFill/>
          <a:ln w="12700">
            <a:noFill/>
          </a:ln>
        </p:spPr>
        <p:txBody>
          <a:bodyPr wrap="square" lIns="36000" tIns="36000" rIns="36000" rtlCol="0">
            <a:spAutoFit/>
          </a:bodyPr>
          <a:lstStyle/>
          <a:p>
            <a:pPr>
              <a:spcAft>
                <a:spcPts val="300"/>
              </a:spcAft>
            </a:pPr>
            <a:r>
              <a:rPr lang="ja-JP" altLang="en-US" sz="900" dirty="0">
                <a:solidFill>
                  <a:prstClr val="black"/>
                </a:solidFill>
                <a:latin typeface="Meiryo UI" panose="020B0604030504040204" pitchFamily="50" charset="-128"/>
                <a:ea typeface="Meiryo UI" panose="020B0604030504040204" pitchFamily="50" charset="-128"/>
              </a:rPr>
              <a:t>＜具体的な取組み＞</a:t>
            </a:r>
          </a:p>
          <a:p>
            <a:r>
              <a:rPr lang="ja-JP" altLang="en-US" sz="900" dirty="0">
                <a:solidFill>
                  <a:prstClr val="black"/>
                </a:solidFill>
                <a:latin typeface="Meiryo UI" panose="020B0604030504040204" pitchFamily="50" charset="-128"/>
                <a:ea typeface="Meiryo UI" panose="020B0604030504040204" pitchFamily="50" charset="-128"/>
              </a:rPr>
              <a:t>　・ 府民・市民全体への情報発信</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a:t>
            </a:r>
            <a:r>
              <a:rPr lang="ja-JP" altLang="en-US" sz="800" dirty="0">
                <a:solidFill>
                  <a:prstClr val="black"/>
                </a:solidFill>
                <a:latin typeface="Meiryo UI" panose="020B0604030504040204" pitchFamily="50" charset="-128"/>
                <a:ea typeface="Meiryo UI" panose="020B0604030504040204" pitchFamily="50" charset="-128"/>
              </a:rPr>
              <a:t>（セミナー、講演会等）</a:t>
            </a:r>
            <a:endParaRPr lang="en-US" altLang="ja-JP" sz="8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 大学生・若い世代、女性、地元企業</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等を対象とした情報発信</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 広報ツールの活用、公聴会等の開催</a:t>
            </a:r>
          </a:p>
        </p:txBody>
      </p:sp>
      <p:pic>
        <p:nvPicPr>
          <p:cNvPr id="129" name="図 128"/>
          <p:cNvPicPr>
            <a:picLocks noChangeAspect="1"/>
          </p:cNvPicPr>
          <p:nvPr/>
        </p:nvPicPr>
        <p:blipFill rotWithShape="1">
          <a:blip r:embed="rId4" cstate="print">
            <a:extLst>
              <a:ext uri="{28A0092B-C50C-407E-A947-70E740481C1C}">
                <a14:useLocalDpi xmlns:a14="http://schemas.microsoft.com/office/drawing/2010/main" val="0"/>
              </a:ext>
            </a:extLst>
          </a:blip>
          <a:srcRect r="-824"/>
          <a:stretch/>
        </p:blipFill>
        <p:spPr>
          <a:xfrm>
            <a:off x="8547857" y="6618140"/>
            <a:ext cx="1706880" cy="586232"/>
          </a:xfrm>
          <a:prstGeom prst="rect">
            <a:avLst/>
          </a:prstGeom>
        </p:spPr>
      </p:pic>
      <p:sp>
        <p:nvSpPr>
          <p:cNvPr id="142" name="テキスト ボックス 141"/>
          <p:cNvSpPr txBox="1"/>
          <p:nvPr/>
        </p:nvSpPr>
        <p:spPr>
          <a:xfrm>
            <a:off x="6647226" y="5371523"/>
            <a:ext cx="6020767" cy="921209"/>
          </a:xfrm>
          <a:prstGeom prst="rect">
            <a:avLst/>
          </a:prstGeom>
          <a:noFill/>
          <a:ln w="12700">
            <a:noFill/>
          </a:ln>
        </p:spPr>
        <p:txBody>
          <a:bodyPr wrap="square" lIns="36000" tIns="36000" rIns="36000" rtlCol="0">
            <a:spAutoFit/>
          </a:bodyPr>
          <a:lstStyle/>
          <a:p>
            <a:pPr>
              <a:spcAft>
                <a:spcPts val="300"/>
              </a:spcAft>
            </a:pPr>
            <a:r>
              <a:rPr lang="ja-JP" altLang="en-US" sz="1000" b="1" dirty="0">
                <a:solidFill>
                  <a:prstClr val="black"/>
                </a:solidFill>
                <a:latin typeface="Meiryo UI" panose="020B0604030504040204" pitchFamily="50" charset="-128"/>
                <a:ea typeface="Meiryo UI" panose="020B0604030504040204" pitchFamily="50" charset="-128"/>
              </a:rPr>
              <a:t>◆ 基本的な考え方</a:t>
            </a:r>
            <a:endParaRPr lang="en-US" altLang="ja-JP" sz="1000" b="1" dirty="0">
              <a:solidFill>
                <a:prstClr val="black"/>
              </a:solidFill>
              <a:latin typeface="Meiryo UI" panose="020B0604030504040204" pitchFamily="50" charset="-128"/>
              <a:ea typeface="Meiryo UI" panose="020B0604030504040204" pitchFamily="50" charset="-128"/>
            </a:endParaRPr>
          </a:p>
          <a:p>
            <a:pPr>
              <a:spcAft>
                <a:spcPts val="300"/>
              </a:spcAft>
            </a:pPr>
            <a:r>
              <a:rPr lang="ja-JP" altLang="en-US" sz="1000" b="1" dirty="0">
                <a:solidFill>
                  <a:prstClr val="black"/>
                </a:solidFill>
                <a:latin typeface="Meiryo UI" panose="020B0604030504040204" pitchFamily="50" charset="-128"/>
                <a:ea typeface="Meiryo UI" panose="020B0604030504040204" pitchFamily="50" charset="-128"/>
              </a:rPr>
              <a:t>　</a:t>
            </a:r>
            <a:r>
              <a:rPr lang="ja-JP" altLang="en-US" sz="900" b="1"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 対象の明確化：府民・市民全体、地元企業、次代の担い手たる大学生など⇒属性の興味・関心に応じた適切な情報発信</a:t>
            </a:r>
          </a:p>
          <a:p>
            <a:r>
              <a:rPr lang="ja-JP" altLang="en-US" sz="900" dirty="0">
                <a:solidFill>
                  <a:prstClr val="black"/>
                </a:solidFill>
                <a:latin typeface="Meiryo UI" panose="020B0604030504040204" pitchFamily="50" charset="-128"/>
                <a:ea typeface="Meiryo UI" panose="020B0604030504040204" pitchFamily="50" charset="-128"/>
              </a:rPr>
              <a:t>　・ ステージに応じた説明：①ＩＲの基本的な事項 → ②事業者公募・選定や区域整備計画</a:t>
            </a:r>
            <a:r>
              <a:rPr lang="ja-JP" altLang="en-US" sz="900" dirty="0">
                <a:latin typeface="Meiryo UI" panose="020B0604030504040204" pitchFamily="50" charset="-128"/>
                <a:ea typeface="Meiryo UI" panose="020B0604030504040204" pitchFamily="50" charset="-128"/>
              </a:rPr>
              <a:t>作成</a:t>
            </a:r>
            <a:r>
              <a:rPr lang="ja-JP" altLang="en-US" sz="900" dirty="0">
                <a:solidFill>
                  <a:prstClr val="black"/>
                </a:solidFill>
                <a:latin typeface="Meiryo UI" panose="020B0604030504040204" pitchFamily="50" charset="-128"/>
                <a:ea typeface="Meiryo UI" panose="020B0604030504040204" pitchFamily="50" charset="-128"/>
              </a:rPr>
              <a:t>に向けた内容 →</a:t>
            </a:r>
            <a:endParaRPr lang="en-US" altLang="ja-JP" sz="900" dirty="0">
              <a:solidFill>
                <a:prstClr val="black"/>
              </a:solidFill>
              <a:latin typeface="Meiryo UI" panose="020B0604030504040204" pitchFamily="50" charset="-128"/>
              <a:ea typeface="Meiryo UI" panose="020B0604030504040204" pitchFamily="50" charset="-128"/>
            </a:endParaRPr>
          </a:p>
          <a:p>
            <a:pPr>
              <a:spcAft>
                <a:spcPts val="300"/>
              </a:spcAft>
            </a:pPr>
            <a:r>
              <a:rPr lang="ja-JP" altLang="en-US" sz="900" dirty="0">
                <a:solidFill>
                  <a:prstClr val="black"/>
                </a:solidFill>
                <a:latin typeface="Meiryo UI" panose="020B0604030504040204" pitchFamily="50" charset="-128"/>
                <a:ea typeface="Meiryo UI" panose="020B0604030504040204" pitchFamily="50" charset="-128"/>
              </a:rPr>
              <a:t>　　　　　　　　　　　　　　　　 ③区域整備計画への地域の合意形成に向けた内容</a:t>
            </a:r>
          </a:p>
          <a:p>
            <a:r>
              <a:rPr lang="ja-JP" altLang="en-US" sz="900" dirty="0">
                <a:solidFill>
                  <a:prstClr val="black"/>
                </a:solidFill>
                <a:latin typeface="Meiryo UI" panose="020B0604030504040204" pitchFamily="50" charset="-128"/>
                <a:ea typeface="Meiryo UI" panose="020B0604030504040204" pitchFamily="50" charset="-128"/>
              </a:rPr>
              <a:t>　・ 大阪府・大阪市の考えるＩＲについての正しい情報発信に努め、理解促進を図る</a:t>
            </a:r>
          </a:p>
        </p:txBody>
      </p:sp>
      <p:sp>
        <p:nvSpPr>
          <p:cNvPr id="79" name="テキスト ボックス 78"/>
          <p:cNvSpPr txBox="1"/>
          <p:nvPr/>
        </p:nvSpPr>
        <p:spPr>
          <a:xfrm>
            <a:off x="12330205" y="7861037"/>
            <a:ext cx="431162" cy="123111"/>
          </a:xfrm>
          <a:prstGeom prst="rect">
            <a:avLst/>
          </a:prstGeom>
          <a:noFill/>
        </p:spPr>
        <p:txBody>
          <a:bodyPr wrap="square" lIns="0" tIns="0" rIns="0" bIns="0" rtlCol="0">
            <a:spAutoFit/>
          </a:bodyPr>
          <a:lstStyle/>
          <a:p>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（年度）</a:t>
            </a:r>
          </a:p>
        </p:txBody>
      </p:sp>
      <p:sp>
        <p:nvSpPr>
          <p:cNvPr id="112" name="テキスト ボックス 111"/>
          <p:cNvSpPr txBox="1"/>
          <p:nvPr/>
        </p:nvSpPr>
        <p:spPr>
          <a:xfrm>
            <a:off x="11539797" y="2063388"/>
            <a:ext cx="923312" cy="246221"/>
          </a:xfrm>
          <a:prstGeom prst="rect">
            <a:avLst/>
          </a:prstGeom>
          <a:noFill/>
        </p:spPr>
        <p:txBody>
          <a:bodyPr wrap="square" lIns="36000" tIns="0" rIns="36000" bIns="0" rtlCol="0">
            <a:spAutoFit/>
          </a:bodyPr>
          <a:lstStyle/>
          <a:p>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近畿圏の</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経済波及効果</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ホームベース 114"/>
          <p:cNvSpPr/>
          <p:nvPr/>
        </p:nvSpPr>
        <p:spPr>
          <a:xfrm>
            <a:off x="9726060" y="3701616"/>
            <a:ext cx="1765548" cy="146922"/>
          </a:xfrm>
          <a:prstGeom prst="homePlate">
            <a:avLst>
              <a:gd name="adj" fmla="val 0"/>
            </a:avLst>
          </a:prstGeom>
          <a:noFill/>
          <a:ln w="3175">
            <a:noFill/>
            <a:prstDash val="sysDash"/>
          </a:ln>
        </p:spPr>
        <p:txBody>
          <a:bodyPr wrap="square" lIns="0" tIns="0" rIns="0" bIns="0" rtlCol="0" anchor="ctr" anchorCtr="0">
            <a:noAutofit/>
          </a:bodyPr>
          <a:lstStyle/>
          <a:p>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府市における収入見込み</a:t>
            </a:r>
            <a:r>
              <a:rPr lang="en-US" altLang="ja-JP" sz="9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試算</a:t>
            </a:r>
            <a:r>
              <a:rPr lang="en-US" altLang="ja-JP" sz="9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12449471" y="9260121"/>
            <a:ext cx="445135" cy="511175"/>
          </a:xfrm>
        </p:spPr>
        <p:txBody>
          <a:bodyPr/>
          <a:lstStyle/>
          <a:p>
            <a:fld id="{D2D8002D-B5B0-4BAC-B1F6-782DDCCE6D9C}" type="slidenum">
              <a:rPr kumimoji="1" lang="ja-JP" altLang="en-US" sz="900" smtClean="0"/>
              <a:t>2</a:t>
            </a:fld>
            <a:endParaRPr kumimoji="1" lang="ja-JP" altLang="en-US" sz="900" dirty="0"/>
          </a:p>
        </p:txBody>
      </p:sp>
      <p:pic>
        <p:nvPicPr>
          <p:cNvPr id="82" name="jq_thumb_1247702" descr="https://d1f5hsy4d47upe.cloudfront.net/f5/f5b6d78fa2ed46f7ddefd645f587f16b_t.jpe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a:stretch/>
        </p:blipFill>
        <p:spPr bwMode="auto">
          <a:xfrm>
            <a:off x="11392779" y="3908151"/>
            <a:ext cx="1171017" cy="729525"/>
          </a:xfrm>
          <a:prstGeom prst="rect">
            <a:avLst/>
          </a:prstGeom>
          <a:noFill/>
          <a:extLst>
            <a:ext uri="{909E8E84-426E-40DD-AFC4-6F175D3DCCD1}">
              <a14:hiddenFill xmlns:a14="http://schemas.microsoft.com/office/drawing/2010/main">
                <a:solidFill>
                  <a:srgbClr val="FFFFFF"/>
                </a:solidFill>
              </a14:hiddenFill>
            </a:ext>
          </a:extLst>
        </p:spPr>
      </p:pic>
      <p:sp>
        <p:nvSpPr>
          <p:cNvPr id="85" name="正方形/長方形 84"/>
          <p:cNvSpPr/>
          <p:nvPr/>
        </p:nvSpPr>
        <p:spPr>
          <a:xfrm>
            <a:off x="80743" y="774376"/>
            <a:ext cx="6320057" cy="8706744"/>
          </a:xfrm>
          <a:prstGeom prst="rect">
            <a:avLst/>
          </a:prstGeom>
          <a:noFill/>
          <a:ln w="12700">
            <a:solidFill>
              <a:schemeClr val="accent1">
                <a:lumMod val="60000"/>
                <a:lumOff val="4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94" name="タイトル 1"/>
          <p:cNvSpPr txBox="1">
            <a:spLocks/>
          </p:cNvSpPr>
          <p:nvPr/>
        </p:nvSpPr>
        <p:spPr>
          <a:xfrm>
            <a:off x="85577" y="506315"/>
            <a:ext cx="6315309" cy="291740"/>
          </a:xfrm>
          <a:prstGeom prst="rect">
            <a:avLst/>
          </a:prstGeom>
          <a:solidFill>
            <a:schemeClr val="tx2"/>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　懸念事項と最小化への取組み</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116" name="テキスト ボックス 115"/>
          <p:cNvSpPr txBox="1"/>
          <p:nvPr/>
        </p:nvSpPr>
        <p:spPr>
          <a:xfrm>
            <a:off x="134478" y="5772736"/>
            <a:ext cx="2436017" cy="252000"/>
          </a:xfrm>
          <a:prstGeom prst="rect">
            <a:avLst/>
          </a:prstGeom>
          <a:gradFill>
            <a:gsLst>
              <a:gs pos="88000">
                <a:schemeClr val="tx2">
                  <a:lumMod val="20000"/>
                  <a:lumOff val="80000"/>
                </a:schemeClr>
              </a:gs>
              <a:gs pos="28000">
                <a:schemeClr val="tx2">
                  <a:lumMod val="40000"/>
                  <a:lumOff val="60000"/>
                </a:schemeClr>
              </a:gs>
              <a:gs pos="100000">
                <a:schemeClr val="accent6">
                  <a:lumMod val="40000"/>
                  <a:lumOff val="60000"/>
                </a:schemeClr>
              </a:gs>
              <a:gs pos="1000">
                <a:srgbClr val="0070C0"/>
              </a:gs>
              <a:gs pos="100000">
                <a:schemeClr val="accent1">
                  <a:tint val="37000"/>
                  <a:satMod val="300000"/>
                </a:schemeClr>
              </a:gs>
              <a:gs pos="100000">
                <a:schemeClr val="tx2">
                  <a:lumMod val="20000"/>
                  <a:lumOff val="80000"/>
                </a:schemeClr>
              </a:gs>
            </a:gsLst>
            <a:lin ang="16200000" scaled="1"/>
          </a:gra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治安・地域風俗環境対策</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4" name="正方形/長方形 133"/>
          <p:cNvSpPr/>
          <p:nvPr/>
        </p:nvSpPr>
        <p:spPr>
          <a:xfrm>
            <a:off x="139728" y="6096744"/>
            <a:ext cx="6180666" cy="980812"/>
          </a:xfrm>
          <a:prstGeom prst="rect">
            <a:avLst/>
          </a:prstGeom>
          <a:noFill/>
          <a:ln w="3175">
            <a:solidFill>
              <a:schemeClr val="tx1"/>
            </a:solidFill>
            <a:prstDash val="solid"/>
          </a:ln>
        </p:spPr>
        <p:txBody>
          <a:bodyPr wrap="square" lIns="36000" tIns="36000" rIns="36000" bIns="36000" rtlCol="0" anchor="ctr" anchorCtr="0">
            <a:noAutofit/>
          </a:bodyPr>
          <a:lstStyle/>
          <a:p>
            <a:pPr algn="just"/>
            <a:endParaRPr kumimoji="1"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6" name="テキスト ボックス 135"/>
          <p:cNvSpPr txBox="1"/>
          <p:nvPr/>
        </p:nvSpPr>
        <p:spPr>
          <a:xfrm>
            <a:off x="216721" y="6155528"/>
            <a:ext cx="5939533" cy="896005"/>
          </a:xfrm>
          <a:prstGeom prst="rect">
            <a:avLst/>
          </a:prstGeom>
          <a:noFill/>
          <a:ln w="12700">
            <a:noFill/>
          </a:ln>
        </p:spPr>
        <p:txBody>
          <a:bodyPr wrap="square" lIns="36000" tIns="36000" rIns="36000" bIns="36000" rtlCol="0">
            <a:spAutoFit/>
          </a:bodyPr>
          <a:lstStyle/>
          <a:p>
            <a:pPr>
              <a:spcAft>
                <a:spcPts val="300"/>
              </a:spcAft>
            </a:pPr>
            <a:r>
              <a:rPr lang="ja-JP" altLang="en-US" sz="1000" b="1" dirty="0">
                <a:solidFill>
                  <a:prstClr val="black"/>
                </a:solidFill>
                <a:latin typeface="Meiryo UI" panose="020B0604030504040204" pitchFamily="50" charset="-128"/>
                <a:ea typeface="Meiryo UI" panose="020B0604030504040204" pitchFamily="50" charset="-128"/>
              </a:rPr>
              <a:t>◆ 基本的な考え方</a:t>
            </a:r>
            <a:endParaRPr lang="en-US" altLang="ja-JP" sz="100" b="1"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 ＩＲ事業者、警察、自治体は、相互に緊密な連携を図りつつ、各々がその役割を果たすことにより、良好な治安の確保及び</a:t>
            </a:r>
            <a:endParaRPr lang="en-US" altLang="ja-JP" sz="900" dirty="0">
              <a:solidFill>
                <a:prstClr val="black"/>
              </a:solidFill>
              <a:latin typeface="Meiryo UI" panose="020B0604030504040204" pitchFamily="50" charset="-128"/>
              <a:ea typeface="Meiryo UI" panose="020B0604030504040204" pitchFamily="50" charset="-128"/>
            </a:endParaRPr>
          </a:p>
          <a:p>
            <a:pPr>
              <a:spcAft>
                <a:spcPts val="300"/>
              </a:spcAft>
            </a:pPr>
            <a:r>
              <a:rPr lang="en-US" altLang="ja-JP"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善良な地域風俗環境を保持するための取組みを実施</a:t>
            </a:r>
            <a:endParaRPr lang="en-US" altLang="ja-JP" sz="900" dirty="0">
              <a:solidFill>
                <a:prstClr val="black"/>
              </a:solidFill>
              <a:latin typeface="Meiryo UI" panose="020B0604030504040204" pitchFamily="50" charset="-128"/>
              <a:ea typeface="Meiryo UI" panose="020B0604030504040204" pitchFamily="50" charset="-128"/>
            </a:endParaRPr>
          </a:p>
          <a:p>
            <a:pPr>
              <a:spcAft>
                <a:spcPts val="300"/>
              </a:spcAft>
            </a:pPr>
            <a:r>
              <a:rPr lang="ja-JP" altLang="en-US" sz="900" dirty="0">
                <a:solidFill>
                  <a:prstClr val="black"/>
                </a:solidFill>
                <a:latin typeface="Meiryo UI" panose="020B0604030504040204" pitchFamily="50" charset="-128"/>
                <a:ea typeface="Meiryo UI" panose="020B0604030504040204" pitchFamily="50" charset="-128"/>
              </a:rPr>
              <a:t>   ・ 府市においては、警察官の増員をはじめ、夢洲における警察署の設置など、警察力を強化</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 さらにＩＲ事業者において、自主的かつ万全の防犯・警備体制を構築</a:t>
            </a:r>
            <a:endParaRPr lang="en-US" altLang="ja-JP" sz="900" dirty="0">
              <a:solidFill>
                <a:prstClr val="black"/>
              </a:solidFill>
              <a:latin typeface="Meiryo UI" panose="020B0604030504040204" pitchFamily="50" charset="-128"/>
              <a:ea typeface="Meiryo UI" panose="020B0604030504040204" pitchFamily="50" charset="-128"/>
            </a:endParaRPr>
          </a:p>
        </p:txBody>
      </p:sp>
      <p:pic>
        <p:nvPicPr>
          <p:cNvPr id="137" name="図 13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4346" y="7598829"/>
            <a:ext cx="3747339" cy="1573037"/>
          </a:xfrm>
          <a:prstGeom prst="rect">
            <a:avLst/>
          </a:prstGeom>
        </p:spPr>
      </p:pic>
      <p:sp>
        <p:nvSpPr>
          <p:cNvPr id="138" name="テキスト ボックス 137"/>
          <p:cNvSpPr txBox="1"/>
          <p:nvPr/>
        </p:nvSpPr>
        <p:spPr>
          <a:xfrm>
            <a:off x="223690" y="7451127"/>
            <a:ext cx="1846803" cy="553998"/>
          </a:xfrm>
          <a:prstGeom prst="rect">
            <a:avLst/>
          </a:prstGeom>
          <a:solidFill>
            <a:schemeClr val="bg1"/>
          </a:solidFill>
          <a:ln w="9525">
            <a:solidFill>
              <a:schemeClr val="accent1"/>
            </a:solidFill>
          </a:ln>
        </p:spPr>
        <p:txBody>
          <a:bodyPr wrap="square" rtlCol="0">
            <a:spAutoFit/>
          </a:bodyPr>
          <a:lstStyle/>
          <a:p>
            <a:pPr marL="171450" indent="-171450">
              <a:lnSpc>
                <a:spcPts val="1200"/>
              </a:lnSpc>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マネー・ローンダリング対策</a:t>
            </a:r>
            <a:endParaRPr kumimoji="1" lang="en-US" altLang="ja-JP" sz="900" dirty="0">
              <a:latin typeface="Meiryo UI" panose="020B0604030504040204" pitchFamily="50" charset="-128"/>
              <a:ea typeface="Meiryo UI" panose="020B0604030504040204" pitchFamily="50" charset="-128"/>
            </a:endParaRPr>
          </a:p>
          <a:p>
            <a:pPr marL="171450" indent="-171450">
              <a:lnSpc>
                <a:spcPts val="1200"/>
              </a:lnSpc>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rPr>
              <a:t>暴力団等の</a:t>
            </a:r>
            <a:r>
              <a:rPr lang="ja-JP" altLang="en-US" sz="900">
                <a:latin typeface="Meiryo UI" panose="020B0604030504040204" pitchFamily="50" charset="-128"/>
                <a:ea typeface="Meiryo UI" panose="020B0604030504040204" pitchFamily="50" charset="-128"/>
              </a:rPr>
              <a:t>事業介入を排除</a:t>
            </a:r>
            <a:endParaRPr kumimoji="1" lang="en-US" altLang="ja-JP" sz="900" dirty="0">
              <a:latin typeface="Meiryo UI" panose="020B0604030504040204" pitchFamily="50" charset="-128"/>
              <a:ea typeface="Meiryo UI" panose="020B0604030504040204" pitchFamily="50" charset="-128"/>
            </a:endParaRPr>
          </a:p>
          <a:p>
            <a:pPr marL="171450" indent="-171450">
              <a:lnSpc>
                <a:spcPts val="1200"/>
              </a:lnSpc>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rPr>
              <a:t>暴力団員等の入場規制の徹底</a:t>
            </a:r>
            <a:endParaRPr kumimoji="1" lang="ja-JP" altLang="en-US" sz="900" dirty="0">
              <a:latin typeface="Meiryo UI" panose="020B0604030504040204" pitchFamily="50" charset="-128"/>
              <a:ea typeface="Meiryo UI" panose="020B0604030504040204" pitchFamily="50" charset="-128"/>
            </a:endParaRPr>
          </a:p>
        </p:txBody>
      </p:sp>
      <p:sp>
        <p:nvSpPr>
          <p:cNvPr id="139" name="テキスト ボックス 138"/>
          <p:cNvSpPr txBox="1"/>
          <p:nvPr/>
        </p:nvSpPr>
        <p:spPr>
          <a:xfrm>
            <a:off x="156557" y="8235998"/>
            <a:ext cx="1886278" cy="400110"/>
          </a:xfrm>
          <a:prstGeom prst="rect">
            <a:avLst/>
          </a:prstGeom>
          <a:solidFill>
            <a:schemeClr val="bg1"/>
          </a:solidFill>
          <a:ln>
            <a:solidFill>
              <a:schemeClr val="accent1">
                <a:shade val="50000"/>
              </a:schemeClr>
            </a:solidFill>
          </a:ln>
        </p:spPr>
        <p:txBody>
          <a:bodyPr wrap="square" rtlCol="0">
            <a:spAutoFit/>
          </a:bodyPr>
          <a:lstStyle/>
          <a:p>
            <a:pPr marL="171450" indent="-171450">
              <a:lnSpc>
                <a:spcPts val="1200"/>
              </a:lnSpc>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rPr>
              <a:t>情報収集・警戒警備など、各種</a:t>
            </a:r>
            <a:r>
              <a:rPr kumimoji="1" lang="ja-JP" altLang="en-US" sz="900" dirty="0">
                <a:latin typeface="Meiryo UI" panose="020B0604030504040204" pitchFamily="50" charset="-128"/>
                <a:ea typeface="Meiryo UI" panose="020B0604030504040204" pitchFamily="50" charset="-128"/>
              </a:rPr>
              <a:t>国際テロ対策の推進</a:t>
            </a:r>
            <a:endParaRPr kumimoji="1" lang="en-US" altLang="ja-JP" sz="900" dirty="0">
              <a:latin typeface="Meiryo UI" panose="020B0604030504040204" pitchFamily="50" charset="-128"/>
              <a:ea typeface="Meiryo UI" panose="020B0604030504040204" pitchFamily="50" charset="-128"/>
            </a:endParaRPr>
          </a:p>
        </p:txBody>
      </p:sp>
      <p:sp>
        <p:nvSpPr>
          <p:cNvPr id="140" name="テキスト ボックス 139"/>
          <p:cNvSpPr txBox="1"/>
          <p:nvPr/>
        </p:nvSpPr>
        <p:spPr>
          <a:xfrm>
            <a:off x="3608900" y="8979601"/>
            <a:ext cx="2024564" cy="384529"/>
          </a:xfrm>
          <a:prstGeom prst="rect">
            <a:avLst/>
          </a:prstGeom>
          <a:solidFill>
            <a:schemeClr val="bg1"/>
          </a:solidFill>
          <a:ln>
            <a:solidFill>
              <a:schemeClr val="accent1">
                <a:shade val="50000"/>
              </a:schemeClr>
            </a:solidFill>
          </a:ln>
        </p:spPr>
        <p:txBody>
          <a:bodyPr wrap="square" lIns="72000" rIns="72000" rtlCol="0">
            <a:spAutoFit/>
          </a:bodyPr>
          <a:lstStyle/>
          <a:p>
            <a:pPr marL="108000" indent="-108000">
              <a:lnSpc>
                <a:spcPts val="1200"/>
              </a:lnSpc>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交通安全施設、道路交通環境の整備</a:t>
            </a:r>
            <a:endParaRPr kumimoji="1" lang="en-US" altLang="ja-JP" sz="900" dirty="0">
              <a:latin typeface="Meiryo UI" panose="020B0604030504040204" pitchFamily="50" charset="-128"/>
              <a:ea typeface="Meiryo UI" panose="020B0604030504040204" pitchFamily="50" charset="-128"/>
            </a:endParaRPr>
          </a:p>
          <a:p>
            <a:pPr marL="108000" indent="-108000">
              <a:lnSpc>
                <a:spcPts val="1200"/>
              </a:lnSpc>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rPr>
              <a:t>適正な交通規制の実施</a:t>
            </a:r>
            <a:endParaRPr lang="en-US" altLang="ja-JP" sz="900" dirty="0">
              <a:latin typeface="Meiryo UI" panose="020B0604030504040204" pitchFamily="50" charset="-128"/>
              <a:ea typeface="Meiryo UI" panose="020B0604030504040204" pitchFamily="50" charset="-128"/>
            </a:endParaRPr>
          </a:p>
        </p:txBody>
      </p:sp>
      <p:sp>
        <p:nvSpPr>
          <p:cNvPr id="145" name="テキスト ボックス 144"/>
          <p:cNvSpPr txBox="1"/>
          <p:nvPr/>
        </p:nvSpPr>
        <p:spPr>
          <a:xfrm>
            <a:off x="4062262" y="8042962"/>
            <a:ext cx="2268736" cy="400110"/>
          </a:xfrm>
          <a:prstGeom prst="rect">
            <a:avLst/>
          </a:prstGeom>
          <a:solidFill>
            <a:schemeClr val="bg1"/>
          </a:solidFill>
          <a:ln>
            <a:solidFill>
              <a:schemeClr val="accent1">
                <a:shade val="50000"/>
              </a:schemeClr>
            </a:solidFill>
          </a:ln>
        </p:spPr>
        <p:txBody>
          <a:bodyPr wrap="square" lIns="72000" rIns="72000" rtlCol="0" anchor="ctr">
            <a:spAutoFit/>
          </a:bodyPr>
          <a:lstStyle/>
          <a:p>
            <a:pPr marL="108000" indent="-108000">
              <a:lnSpc>
                <a:spcPts val="1200"/>
              </a:lnSpc>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通訳体制等、外国人対応の強化</a:t>
            </a:r>
            <a:endParaRPr kumimoji="1" lang="en-US" altLang="ja-JP" sz="900" dirty="0">
              <a:latin typeface="Meiryo UI" panose="020B0604030504040204" pitchFamily="50" charset="-128"/>
              <a:ea typeface="Meiryo UI" panose="020B0604030504040204" pitchFamily="50" charset="-128"/>
            </a:endParaRPr>
          </a:p>
          <a:p>
            <a:pPr marL="108000" indent="-108000">
              <a:lnSpc>
                <a:spcPts val="1200"/>
              </a:lnSpc>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rPr>
              <a:t>不法滞在外国人等に対する取締りの推進</a:t>
            </a:r>
            <a:endParaRPr lang="en-US" altLang="ja-JP" sz="900" dirty="0">
              <a:latin typeface="Meiryo UI" panose="020B0604030504040204" pitchFamily="50" charset="-128"/>
              <a:ea typeface="Meiryo UI" panose="020B0604030504040204" pitchFamily="50" charset="-128"/>
            </a:endParaRPr>
          </a:p>
        </p:txBody>
      </p:sp>
      <p:sp>
        <p:nvSpPr>
          <p:cNvPr id="147" name="テキスト ボックス 146"/>
          <p:cNvSpPr txBox="1"/>
          <p:nvPr/>
        </p:nvSpPr>
        <p:spPr>
          <a:xfrm>
            <a:off x="319220" y="8834025"/>
            <a:ext cx="2163582" cy="553998"/>
          </a:xfrm>
          <a:prstGeom prst="rect">
            <a:avLst/>
          </a:prstGeom>
          <a:solidFill>
            <a:schemeClr val="bg1"/>
          </a:solidFill>
          <a:ln>
            <a:solidFill>
              <a:schemeClr val="accent1">
                <a:shade val="50000"/>
              </a:schemeClr>
            </a:solidFill>
          </a:ln>
        </p:spPr>
        <p:txBody>
          <a:bodyPr wrap="square" rtlCol="0">
            <a:spAutoFit/>
          </a:bodyPr>
          <a:lstStyle/>
          <a:p>
            <a:pPr marL="171450" indent="-171450">
              <a:lnSpc>
                <a:spcPts val="1200"/>
              </a:lnSpc>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巡回の実施</a:t>
            </a:r>
            <a:endParaRPr kumimoji="1" lang="en-US" altLang="ja-JP" sz="900" dirty="0">
              <a:latin typeface="Meiryo UI" panose="020B0604030504040204" pitchFamily="50" charset="-128"/>
              <a:ea typeface="Meiryo UI" panose="020B0604030504040204" pitchFamily="50" charset="-128"/>
            </a:endParaRPr>
          </a:p>
          <a:p>
            <a:pPr marL="171450" indent="-171450">
              <a:lnSpc>
                <a:spcPts val="1200"/>
              </a:lnSpc>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rPr>
              <a:t>防犯環境に係る対策の推進</a:t>
            </a:r>
            <a:endParaRPr lang="en-US" altLang="ja-JP" sz="900" dirty="0">
              <a:latin typeface="Meiryo UI" panose="020B0604030504040204" pitchFamily="50" charset="-128"/>
              <a:ea typeface="Meiryo UI" panose="020B0604030504040204" pitchFamily="50" charset="-128"/>
            </a:endParaRPr>
          </a:p>
          <a:p>
            <a:pPr marL="171450" indent="-171450">
              <a:lnSpc>
                <a:spcPts val="1200"/>
              </a:lnSpc>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rPr>
              <a:t>民間警備員の配置や防犯カメラの設置</a:t>
            </a:r>
            <a:endParaRPr lang="en-US" altLang="ja-JP" sz="900" dirty="0">
              <a:latin typeface="Meiryo UI" panose="020B0604030504040204" pitchFamily="50" charset="-128"/>
              <a:ea typeface="Meiryo UI" panose="020B0604030504040204" pitchFamily="50" charset="-128"/>
            </a:endParaRPr>
          </a:p>
        </p:txBody>
      </p:sp>
      <p:sp>
        <p:nvSpPr>
          <p:cNvPr id="148" name="テキスト ボックス 147"/>
          <p:cNvSpPr txBox="1"/>
          <p:nvPr/>
        </p:nvSpPr>
        <p:spPr>
          <a:xfrm>
            <a:off x="4072690" y="8599345"/>
            <a:ext cx="2235966" cy="246221"/>
          </a:xfrm>
          <a:prstGeom prst="rect">
            <a:avLst/>
          </a:prstGeom>
          <a:solidFill>
            <a:schemeClr val="bg1"/>
          </a:solidFill>
          <a:ln>
            <a:solidFill>
              <a:schemeClr val="accent1">
                <a:shade val="50000"/>
              </a:schemeClr>
            </a:solidFill>
          </a:ln>
        </p:spPr>
        <p:txBody>
          <a:bodyPr wrap="square" rtlCol="0" anchor="ctr">
            <a:spAutoFit/>
          </a:bodyPr>
          <a:lstStyle/>
          <a:p>
            <a:pPr marL="108000" indent="-108000">
              <a:lnSpc>
                <a:spcPts val="1200"/>
              </a:lnSpc>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rPr>
              <a:t>カジノの入場規制など、青少年対策の徹底</a:t>
            </a:r>
            <a:endParaRPr kumimoji="1" lang="ja-JP" altLang="en-US" sz="900" dirty="0">
              <a:latin typeface="Meiryo UI" panose="020B0604030504040204" pitchFamily="50" charset="-128"/>
              <a:ea typeface="Meiryo UI" panose="020B0604030504040204" pitchFamily="50" charset="-128"/>
            </a:endParaRPr>
          </a:p>
        </p:txBody>
      </p:sp>
      <p:sp>
        <p:nvSpPr>
          <p:cNvPr id="149" name="テキスト ボックス 148"/>
          <p:cNvSpPr txBox="1"/>
          <p:nvPr/>
        </p:nvSpPr>
        <p:spPr>
          <a:xfrm>
            <a:off x="3395606" y="7374791"/>
            <a:ext cx="1789416" cy="400110"/>
          </a:xfrm>
          <a:prstGeom prst="rect">
            <a:avLst/>
          </a:prstGeom>
          <a:solidFill>
            <a:schemeClr val="bg1"/>
          </a:solidFill>
          <a:ln>
            <a:solidFill>
              <a:schemeClr val="accent1">
                <a:shade val="50000"/>
              </a:schemeClr>
            </a:solidFill>
          </a:ln>
        </p:spPr>
        <p:txBody>
          <a:bodyPr wrap="square" rtlCol="0">
            <a:spAutoFit/>
          </a:bodyPr>
          <a:lstStyle/>
          <a:p>
            <a:pPr marL="171450" indent="-171450">
              <a:lnSpc>
                <a:spcPts val="1200"/>
              </a:lnSpc>
              <a:buFont typeface="Wingdings" panose="05000000000000000000" pitchFamily="2" charset="2"/>
              <a:buChar char="Ø"/>
            </a:pP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夢洲における警察署の設置など、</a:t>
            </a:r>
            <a:br>
              <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警察力の強化</a:t>
            </a:r>
          </a:p>
        </p:txBody>
      </p:sp>
      <p:pic>
        <p:nvPicPr>
          <p:cNvPr id="158" name="図 15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285396" y="7133707"/>
            <a:ext cx="1043812" cy="745452"/>
          </a:xfrm>
          <a:prstGeom prst="rect">
            <a:avLst/>
          </a:prstGeom>
          <a:noFill/>
          <a:extLst>
            <a:ext uri="{909E8E84-426E-40DD-AFC4-6F175D3DCCD1}">
              <a14:hiddenFill xmlns:a14="http://schemas.microsoft.com/office/drawing/2010/main">
                <a:solidFill>
                  <a:srgbClr val="FFFFFF"/>
                </a:solidFill>
              </a14:hiddenFill>
            </a:ext>
          </a:extLst>
        </p:spPr>
      </p:pic>
      <p:sp>
        <p:nvSpPr>
          <p:cNvPr id="160" name="正方形/長方形 159"/>
          <p:cNvSpPr/>
          <p:nvPr/>
        </p:nvSpPr>
        <p:spPr>
          <a:xfrm>
            <a:off x="91411" y="7128570"/>
            <a:ext cx="1367682" cy="246221"/>
          </a:xfrm>
          <a:prstGeom prst="rect">
            <a:avLst/>
          </a:prstGeom>
        </p:spPr>
        <p:txBody>
          <a:bodyPr wrap="none">
            <a:spAutoFit/>
          </a:bodyPr>
          <a:lstStyle/>
          <a:p>
            <a:pPr>
              <a:spcAft>
                <a:spcPts val="300"/>
              </a:spcAft>
            </a:pPr>
            <a:r>
              <a:rPr lang="ja-JP" altLang="en-US" sz="1000" dirty="0">
                <a:solidFill>
                  <a:prstClr val="black"/>
                </a:solidFill>
                <a:latin typeface="Meiryo UI" panose="020B0604030504040204" pitchFamily="50" charset="-128"/>
                <a:ea typeface="Meiryo UI" panose="020B0604030504040204" pitchFamily="50" charset="-128"/>
              </a:rPr>
              <a:t>＜想定される取組み＞</a:t>
            </a:r>
          </a:p>
        </p:txBody>
      </p:sp>
      <p:sp>
        <p:nvSpPr>
          <p:cNvPr id="99" name="テキスト ボックス 98"/>
          <p:cNvSpPr txBox="1"/>
          <p:nvPr/>
        </p:nvSpPr>
        <p:spPr>
          <a:xfrm>
            <a:off x="9870136" y="3887939"/>
            <a:ext cx="1487859" cy="138499"/>
          </a:xfrm>
          <a:prstGeom prst="rect">
            <a:avLst/>
          </a:prstGeom>
          <a:noFill/>
        </p:spPr>
        <p:txBody>
          <a:bodyPr wrap="square" lIns="36000" tIns="0" rIns="36000" bIns="0" rtlCol="0">
            <a:spAutoFit/>
          </a:bodyPr>
          <a:lstStyle/>
          <a:p>
            <a:pPr>
              <a:spcAft>
                <a:spcPts val="300"/>
              </a:spcAft>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700</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億円</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大かっこ 99"/>
          <p:cNvSpPr/>
          <p:nvPr/>
        </p:nvSpPr>
        <p:spPr>
          <a:xfrm>
            <a:off x="9834344" y="4058935"/>
            <a:ext cx="1476000" cy="252000"/>
          </a:xfrm>
          <a:prstGeom prst="bracketPair">
            <a:avLst>
              <a:gd name="adj" fmla="val 12170"/>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lIns="36000" tIns="36000" rIns="36000" bIns="36000" rtlCol="0" anchor="ctr"/>
          <a:lstStyle/>
          <a:p>
            <a:r>
              <a:rPr lang="ja-JP" altLang="en-US" sz="800" dirty="0"/>
              <a:t> </a:t>
            </a:r>
            <a:r>
              <a:rPr lang="ja-JP" altLang="en-US" sz="800" dirty="0">
                <a:latin typeface="Meiryo UI" panose="020B0604030504040204" pitchFamily="50" charset="-128"/>
                <a:ea typeface="Meiryo UI" panose="020B0604030504040204" pitchFamily="50" charset="-128"/>
              </a:rPr>
              <a:t>うち納付金収入：</a:t>
            </a:r>
            <a:r>
              <a:rPr lang="en-US" altLang="ja-JP" sz="800" dirty="0">
                <a:latin typeface="Meiryo UI" panose="020B0604030504040204" pitchFamily="50" charset="-128"/>
                <a:ea typeface="Meiryo UI" panose="020B0604030504040204" pitchFamily="50" charset="-128"/>
              </a:rPr>
              <a:t>570</a:t>
            </a:r>
            <a:r>
              <a:rPr lang="ja-JP" altLang="en-US" sz="800" dirty="0">
                <a:latin typeface="Meiryo UI" panose="020B0604030504040204" pitchFamily="50" charset="-128"/>
                <a:ea typeface="Meiryo UI" panose="020B0604030504040204" pitchFamily="50" charset="-128"/>
              </a:rPr>
              <a:t>億円</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年</a:t>
            </a:r>
          </a:p>
          <a:p>
            <a:r>
              <a:rPr lang="ja-JP" altLang="en-US" sz="800" dirty="0">
                <a:latin typeface="Meiryo UI" panose="020B0604030504040204" pitchFamily="50" charset="-128"/>
                <a:ea typeface="Meiryo UI" panose="020B0604030504040204" pitchFamily="50" charset="-128"/>
              </a:rPr>
              <a:t>     入場料収入：</a:t>
            </a:r>
            <a:r>
              <a:rPr lang="en-US" altLang="ja-JP" sz="800" dirty="0">
                <a:latin typeface="Meiryo UI" panose="020B0604030504040204" pitchFamily="50" charset="-128"/>
                <a:ea typeface="Meiryo UI" panose="020B0604030504040204" pitchFamily="50" charset="-128"/>
              </a:rPr>
              <a:t>130</a:t>
            </a:r>
            <a:r>
              <a:rPr lang="ja-JP" altLang="en-US" sz="800" dirty="0">
                <a:latin typeface="Meiryo UI" panose="020B0604030504040204" pitchFamily="50" charset="-128"/>
                <a:ea typeface="Meiryo UI" panose="020B0604030504040204" pitchFamily="50" charset="-128"/>
              </a:rPr>
              <a:t>億円</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年</a:t>
            </a:r>
            <a:r>
              <a:rPr lang="ja-JP" altLang="en-US" sz="900" dirty="0">
                <a:latin typeface="Meiryo UI" panose="020B0604030504040204" pitchFamily="50" charset="-128"/>
                <a:ea typeface="Meiryo UI" panose="020B0604030504040204" pitchFamily="50" charset="-128"/>
              </a:rPr>
              <a:t>　　</a:t>
            </a:r>
            <a:r>
              <a:rPr lang="ja-JP" altLang="en-US" sz="900" dirty="0"/>
              <a:t>　</a:t>
            </a:r>
            <a:endParaRPr kumimoji="1" lang="ja-JP" altLang="en-US" sz="900" dirty="0"/>
          </a:p>
        </p:txBody>
      </p:sp>
      <p:sp>
        <p:nvSpPr>
          <p:cNvPr id="101" name="テキスト ボックス 100"/>
          <p:cNvSpPr txBox="1"/>
          <p:nvPr/>
        </p:nvSpPr>
        <p:spPr>
          <a:xfrm>
            <a:off x="9870260" y="4408909"/>
            <a:ext cx="1487859" cy="123111"/>
          </a:xfrm>
          <a:prstGeom prst="rect">
            <a:avLst/>
          </a:prstGeom>
          <a:noFill/>
        </p:spPr>
        <p:txBody>
          <a:bodyPr wrap="square" lIns="36000" tIns="0" rIns="36000" bIns="0" rtlCol="0">
            <a:spAutoFit/>
          </a:bodyPr>
          <a:lstStyle/>
          <a:p>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別途、税収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150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億円</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2" name="表 101"/>
          <p:cNvGraphicFramePr>
            <a:graphicFrameLocks noGrp="1"/>
          </p:cNvGraphicFramePr>
          <p:nvPr>
            <p:extLst>
              <p:ext uri="{D42A27DB-BD31-4B8C-83A1-F6EECF244321}">
                <p14:modId xmlns:p14="http://schemas.microsoft.com/office/powerpoint/2010/main" val="474024315"/>
              </p:ext>
            </p:extLst>
          </p:nvPr>
        </p:nvGraphicFramePr>
        <p:xfrm>
          <a:off x="6758443" y="1838310"/>
          <a:ext cx="4752000" cy="504000"/>
        </p:xfrm>
        <a:graphic>
          <a:graphicData uri="http://schemas.openxmlformats.org/drawingml/2006/table">
            <a:tbl>
              <a:tblPr bandRow="1">
                <a:tableStyleId>{5C22544A-7EE6-4342-B048-85BDC9FD1C3A}</a:tableStyleId>
              </a:tblPr>
              <a:tblGrid>
                <a:gridCol w="1296000">
                  <a:extLst>
                    <a:ext uri="{9D8B030D-6E8A-4147-A177-3AD203B41FA5}">
                      <a16:colId xmlns:a16="http://schemas.microsoft.com/office/drawing/2014/main" val="3032238048"/>
                    </a:ext>
                  </a:extLst>
                </a:gridCol>
                <a:gridCol w="1080000">
                  <a:extLst>
                    <a:ext uri="{9D8B030D-6E8A-4147-A177-3AD203B41FA5}">
                      <a16:colId xmlns:a16="http://schemas.microsoft.com/office/drawing/2014/main" val="417892378"/>
                    </a:ext>
                  </a:extLst>
                </a:gridCol>
                <a:gridCol w="1296000">
                  <a:extLst>
                    <a:ext uri="{9D8B030D-6E8A-4147-A177-3AD203B41FA5}">
                      <a16:colId xmlns:a16="http://schemas.microsoft.com/office/drawing/2014/main" val="646776825"/>
                    </a:ext>
                  </a:extLst>
                </a:gridCol>
                <a:gridCol w="1080000">
                  <a:extLst>
                    <a:ext uri="{9D8B030D-6E8A-4147-A177-3AD203B41FA5}">
                      <a16:colId xmlns:a16="http://schemas.microsoft.com/office/drawing/2014/main" val="2156566681"/>
                    </a:ext>
                  </a:extLst>
                </a:gridCol>
              </a:tblGrid>
              <a:tr h="252000">
                <a:tc>
                  <a:txBody>
                    <a:bodyPr/>
                    <a:lstStyle/>
                    <a:p>
                      <a:pPr indent="-61595" algn="ctr">
                        <a:lnSpc>
                          <a:spcPts val="1500"/>
                        </a:lnSpc>
                        <a:spcAft>
                          <a:spcPts val="0"/>
                        </a:spcAft>
                      </a:pPr>
                      <a:r>
                        <a:rPr lang="ja-JP" sz="900" kern="100" dirty="0">
                          <a:effectLst/>
                          <a:latin typeface="Meiryo UI" panose="020B0604030504040204" pitchFamily="50" charset="-128"/>
                          <a:ea typeface="Meiryo UI" panose="020B0604030504040204" pitchFamily="50" charset="-128"/>
                        </a:rPr>
                        <a:t>経済波及効果</a:t>
                      </a:r>
                      <a:r>
                        <a:rPr lang="en-US" altLang="ja-JP" sz="900" kern="100" dirty="0">
                          <a:effectLst/>
                          <a:latin typeface="Meiryo UI" panose="020B0604030504040204" pitchFamily="50" charset="-128"/>
                          <a:ea typeface="Meiryo UI" panose="020B0604030504040204" pitchFamily="50" charset="-128"/>
                        </a:rPr>
                        <a:t> (</a:t>
                      </a:r>
                      <a:r>
                        <a:rPr lang="ja-JP" altLang="ja-JP" sz="900" kern="100" dirty="0">
                          <a:effectLst/>
                          <a:latin typeface="Meiryo UI" panose="020B0604030504040204" pitchFamily="50" charset="-128"/>
                          <a:ea typeface="Meiryo UI" panose="020B0604030504040204" pitchFamily="50" charset="-128"/>
                        </a:rPr>
                        <a:t>建設</a:t>
                      </a:r>
                      <a:r>
                        <a:rPr lang="ja-JP" altLang="en-US" sz="900" kern="100" dirty="0">
                          <a:effectLst/>
                          <a:latin typeface="Meiryo UI" panose="020B0604030504040204" pitchFamily="50" charset="-128"/>
                          <a:ea typeface="Meiryo UI" panose="020B0604030504040204" pitchFamily="50" charset="-128"/>
                        </a:rPr>
                        <a:t>時</a:t>
                      </a:r>
                      <a:r>
                        <a:rPr lang="en-US" altLang="ja-JP" sz="900" kern="1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spcAft>
                          <a:spcPts val="0"/>
                        </a:spcAft>
                      </a:pPr>
                      <a:r>
                        <a:rPr lang="en-US" altLang="ja-JP" sz="900" kern="100" dirty="0">
                          <a:effectLst/>
                          <a:latin typeface="Meiryo UI" panose="020B0604030504040204" pitchFamily="50" charset="-128"/>
                          <a:ea typeface="Meiryo UI" panose="020B0604030504040204" pitchFamily="50" charset="-128"/>
                        </a:rPr>
                        <a:t>1</a:t>
                      </a:r>
                      <a:r>
                        <a:rPr lang="ja-JP" altLang="en-US" sz="900" kern="100" dirty="0">
                          <a:effectLst/>
                          <a:latin typeface="Meiryo UI" panose="020B0604030504040204" pitchFamily="50" charset="-128"/>
                          <a:ea typeface="Meiryo UI" panose="020B0604030504040204" pitchFamily="50" charset="-128"/>
                        </a:rPr>
                        <a:t>兆</a:t>
                      </a:r>
                      <a:r>
                        <a:rPr lang="en-US" altLang="ja-JP" sz="900" kern="100" dirty="0">
                          <a:effectLst/>
                          <a:latin typeface="Meiryo UI" panose="020B0604030504040204" pitchFamily="50" charset="-128"/>
                          <a:ea typeface="Meiryo UI" panose="020B0604030504040204" pitchFamily="50" charset="-128"/>
                        </a:rPr>
                        <a:t>2,400</a:t>
                      </a:r>
                      <a:r>
                        <a:rPr lang="ja-JP" sz="900" kern="100" dirty="0">
                          <a:effectLst/>
                          <a:latin typeface="Meiryo UI" panose="020B0604030504040204" pitchFamily="50" charset="-128"/>
                          <a:ea typeface="Meiryo UI" panose="020B0604030504040204" pitchFamily="50" charset="-128"/>
                        </a:rPr>
                        <a:t>億円</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indent="-61595" algn="ctr">
                        <a:lnSpc>
                          <a:spcPts val="15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経済波及効果（運営）</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7,600</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億円</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年</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19010985"/>
                  </a:ext>
                </a:extLst>
              </a:tr>
              <a:tr h="252000">
                <a:tc>
                  <a:txBody>
                    <a:bodyPr/>
                    <a:lstStyle/>
                    <a:p>
                      <a:pPr indent="-61595" algn="ctr">
                        <a:lnSpc>
                          <a:spcPts val="1500"/>
                        </a:lnSpc>
                        <a:spcAft>
                          <a:spcPts val="0"/>
                        </a:spcAft>
                      </a:pPr>
                      <a:r>
                        <a:rPr lang="ja-JP" sz="900" kern="100" dirty="0">
                          <a:effectLst/>
                          <a:latin typeface="Meiryo UI" panose="020B0604030504040204" pitchFamily="50" charset="-128"/>
                          <a:ea typeface="Meiryo UI" panose="020B0604030504040204" pitchFamily="50" charset="-128"/>
                        </a:rPr>
                        <a:t>雇用創出効果</a:t>
                      </a:r>
                      <a:r>
                        <a:rPr lang="en-US" altLang="ja-JP" sz="900" kern="100" dirty="0">
                          <a:effectLst/>
                          <a:latin typeface="Meiryo UI" panose="020B0604030504040204" pitchFamily="50" charset="-128"/>
                          <a:ea typeface="Meiryo UI" panose="020B0604030504040204" pitchFamily="50" charset="-128"/>
                        </a:rPr>
                        <a:t> (</a:t>
                      </a:r>
                      <a:r>
                        <a:rPr lang="ja-JP" sz="900" kern="100" dirty="0">
                          <a:effectLst/>
                          <a:latin typeface="Meiryo UI" panose="020B0604030504040204" pitchFamily="50" charset="-128"/>
                          <a:ea typeface="Meiryo UI" panose="020B0604030504040204" pitchFamily="50" charset="-128"/>
                        </a:rPr>
                        <a:t>建設</a:t>
                      </a:r>
                      <a:r>
                        <a:rPr lang="ja-JP" altLang="en-US" sz="900" kern="100" dirty="0">
                          <a:effectLst/>
                          <a:latin typeface="Meiryo UI" panose="020B0604030504040204" pitchFamily="50" charset="-128"/>
                          <a:ea typeface="Meiryo UI" panose="020B0604030504040204" pitchFamily="50" charset="-128"/>
                        </a:rPr>
                        <a:t>時</a:t>
                      </a:r>
                      <a:r>
                        <a:rPr lang="en-US" altLang="ja-JP" sz="900" kern="1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spcAft>
                          <a:spcPts val="0"/>
                        </a:spcAft>
                      </a:pPr>
                      <a:r>
                        <a:rPr lang="en-US" altLang="ja-JP" sz="900" kern="100" dirty="0">
                          <a:effectLst/>
                          <a:latin typeface="Meiryo UI" panose="020B0604030504040204" pitchFamily="50" charset="-128"/>
                          <a:ea typeface="Meiryo UI" panose="020B0604030504040204" pitchFamily="50" charset="-128"/>
                        </a:rPr>
                        <a:t>7.5</a:t>
                      </a:r>
                      <a:r>
                        <a:rPr lang="ja-JP" altLang="en-US" sz="900" kern="100" dirty="0">
                          <a:effectLst/>
                          <a:latin typeface="Meiryo UI" panose="020B0604030504040204" pitchFamily="50" charset="-128"/>
                          <a:ea typeface="Meiryo UI" panose="020B0604030504040204" pitchFamily="50" charset="-128"/>
                        </a:rPr>
                        <a:t>万人</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indent="-61595" algn="ctr">
                        <a:lnSpc>
                          <a:spcPts val="15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雇用創出効果（運営）</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8.8</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万人</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年</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3737634"/>
                  </a:ext>
                </a:extLst>
              </a:tr>
            </a:tbl>
          </a:graphicData>
        </a:graphic>
      </p:graphicFrame>
      <p:sp>
        <p:nvSpPr>
          <p:cNvPr id="103" name="テキスト ボックス 102"/>
          <p:cNvSpPr txBox="1"/>
          <p:nvPr/>
        </p:nvSpPr>
        <p:spPr>
          <a:xfrm>
            <a:off x="6824596" y="2421562"/>
            <a:ext cx="5449228" cy="138499"/>
          </a:xfrm>
          <a:prstGeom prst="rect">
            <a:avLst/>
          </a:prstGeom>
          <a:noFill/>
        </p:spPr>
        <p:txBody>
          <a:bodyPr wrap="square" lIns="36000" tIns="0" rIns="36000" bIns="0" rtlCol="0">
            <a:spAutoFit/>
          </a:bodyPr>
          <a:lstStyle/>
          <a:p>
            <a:r>
              <a:rPr lang="ja-JP" altLang="en-US" sz="900" u="sng" dirty="0">
                <a:latin typeface="Meiryo UI" panose="020B0604030504040204" pitchFamily="50" charset="-128"/>
                <a:ea typeface="Meiryo UI" panose="020B0604030504040204" pitchFamily="50" charset="-128"/>
                <a:cs typeface="Meiryo UI" panose="020B0604030504040204" pitchFamily="50" charset="-128"/>
              </a:rPr>
              <a:t>⇒　開業初年度までに</a:t>
            </a:r>
            <a:r>
              <a:rPr lang="en-US" altLang="ja-JP" sz="900" u="sng" dirty="0">
                <a:latin typeface="Meiryo UI" panose="020B0604030504040204" pitchFamily="50" charset="-128"/>
                <a:ea typeface="Meiryo UI" panose="020B0604030504040204" pitchFamily="50" charset="-128"/>
                <a:cs typeface="Meiryo UI" panose="020B0604030504040204" pitchFamily="50" charset="-128"/>
              </a:rPr>
              <a:t>2</a:t>
            </a:r>
            <a:r>
              <a:rPr lang="ja-JP" altLang="en-US" sz="900" u="sng" dirty="0">
                <a:latin typeface="Meiryo UI" panose="020B0604030504040204" pitchFamily="50" charset="-128"/>
                <a:ea typeface="Meiryo UI" panose="020B0604030504040204" pitchFamily="50" charset="-128"/>
                <a:cs typeface="Meiryo UI" panose="020B0604030504040204" pitchFamily="50" charset="-128"/>
              </a:rPr>
              <a:t>兆円（建設時＋運営）の経済波及効果、以降、毎年</a:t>
            </a:r>
            <a:r>
              <a:rPr lang="en-US" altLang="ja-JP" sz="900" u="sng" dirty="0">
                <a:latin typeface="Meiryo UI" panose="020B0604030504040204" pitchFamily="50" charset="-128"/>
                <a:ea typeface="Meiryo UI" panose="020B0604030504040204" pitchFamily="50" charset="-128"/>
                <a:cs typeface="Meiryo UI" panose="020B0604030504040204" pitchFamily="50" charset="-128"/>
              </a:rPr>
              <a:t>7,600</a:t>
            </a:r>
            <a:r>
              <a:rPr lang="ja-JP" altLang="en-US" sz="900" u="sng" dirty="0">
                <a:latin typeface="Meiryo UI" panose="020B0604030504040204" pitchFamily="50" charset="-128"/>
                <a:ea typeface="Meiryo UI" panose="020B0604030504040204" pitchFamily="50" charset="-128"/>
                <a:cs typeface="Meiryo UI" panose="020B0604030504040204" pitchFamily="50" charset="-128"/>
              </a:rPr>
              <a:t>億円の経済波及効果</a:t>
            </a:r>
            <a:endParaRPr kumimoji="1" lang="ja-JP" altLang="en-US" sz="900"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テキスト ボックス 103"/>
          <p:cNvSpPr txBox="1"/>
          <p:nvPr/>
        </p:nvSpPr>
        <p:spPr>
          <a:xfrm>
            <a:off x="273119" y="1766823"/>
            <a:ext cx="5817219" cy="230832"/>
          </a:xfrm>
          <a:prstGeom prst="rect">
            <a:avLst/>
          </a:prstGeom>
          <a:noFill/>
          <a:ln w="12700">
            <a:noFill/>
          </a:ln>
        </p:spPr>
        <p:txBody>
          <a:bodyPr wrap="square" rIns="36000" rtlCol="0">
            <a:spAutoFit/>
          </a:bodyPr>
          <a:lstStyle/>
          <a:p>
            <a:endParaRPr lang="en-US" altLang="ja-JP" sz="900" dirty="0">
              <a:solidFill>
                <a:prstClr val="black"/>
              </a:solidFill>
              <a:latin typeface="Meiryo UI" panose="020B0604030504040204" pitchFamily="50" charset="-128"/>
              <a:ea typeface="Meiryo UI" panose="020B0604030504040204" pitchFamily="50" charset="-128"/>
            </a:endParaRPr>
          </a:p>
        </p:txBody>
      </p:sp>
      <p:sp>
        <p:nvSpPr>
          <p:cNvPr id="106" name="テキスト ボックス 105"/>
          <p:cNvSpPr txBox="1"/>
          <p:nvPr/>
        </p:nvSpPr>
        <p:spPr>
          <a:xfrm>
            <a:off x="124435" y="895738"/>
            <a:ext cx="3708000" cy="257369"/>
          </a:xfrm>
          <a:prstGeom prst="rect">
            <a:avLst/>
          </a:prstGeom>
          <a:gradFill>
            <a:gsLst>
              <a:gs pos="88000">
                <a:schemeClr val="tx2">
                  <a:lumMod val="20000"/>
                  <a:lumOff val="80000"/>
                </a:schemeClr>
              </a:gs>
              <a:gs pos="28000">
                <a:schemeClr val="tx2">
                  <a:lumMod val="40000"/>
                  <a:lumOff val="60000"/>
                </a:schemeClr>
              </a:gs>
              <a:gs pos="100000">
                <a:schemeClr val="accent6">
                  <a:lumMod val="40000"/>
                  <a:lumOff val="60000"/>
                </a:schemeClr>
              </a:gs>
              <a:gs pos="1000">
                <a:srgbClr val="0070C0"/>
              </a:gs>
              <a:gs pos="100000">
                <a:schemeClr val="accent1">
                  <a:tint val="37000"/>
                  <a:satMod val="300000"/>
                </a:schemeClr>
              </a:gs>
              <a:gs pos="100000">
                <a:schemeClr val="tx2">
                  <a:lumMod val="20000"/>
                  <a:lumOff val="80000"/>
                </a:schemeClr>
              </a:gs>
            </a:gsLst>
            <a:lin ang="16200000" scaled="1"/>
          </a:gra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pPr algn="ctr"/>
            <a:r>
              <a:rPr lang="ja-JP" altLang="en-US" sz="1200" b="1" dirty="0">
                <a:solidFill>
                  <a:prstClr val="black"/>
                </a:solidFill>
                <a:latin typeface="Meiryo UI" panose="020B0604030504040204" pitchFamily="50" charset="-128"/>
                <a:ea typeface="Meiryo UI" panose="020B0604030504040204" pitchFamily="50" charset="-128"/>
              </a:rPr>
              <a:t>世界の先進事例を進化させた総合的な懸念事項対策</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7" name="テキスト ボックス 106"/>
          <p:cNvSpPr txBox="1"/>
          <p:nvPr/>
        </p:nvSpPr>
        <p:spPr>
          <a:xfrm>
            <a:off x="113654" y="2208312"/>
            <a:ext cx="2436017" cy="257369"/>
          </a:xfrm>
          <a:prstGeom prst="rect">
            <a:avLst/>
          </a:prstGeom>
          <a:gradFill>
            <a:gsLst>
              <a:gs pos="88000">
                <a:schemeClr val="tx2">
                  <a:lumMod val="20000"/>
                  <a:lumOff val="80000"/>
                </a:schemeClr>
              </a:gs>
              <a:gs pos="28000">
                <a:schemeClr val="tx2">
                  <a:lumMod val="40000"/>
                  <a:lumOff val="60000"/>
                </a:schemeClr>
              </a:gs>
              <a:gs pos="100000">
                <a:schemeClr val="accent6">
                  <a:lumMod val="40000"/>
                  <a:lumOff val="60000"/>
                </a:schemeClr>
              </a:gs>
              <a:gs pos="1000">
                <a:srgbClr val="0070C0"/>
              </a:gs>
              <a:gs pos="100000">
                <a:schemeClr val="accent1">
                  <a:tint val="37000"/>
                  <a:satMod val="300000"/>
                </a:schemeClr>
              </a:gs>
              <a:gs pos="100000">
                <a:schemeClr val="tx2">
                  <a:lumMod val="20000"/>
                  <a:lumOff val="80000"/>
                </a:schemeClr>
              </a:gs>
            </a:gsLst>
            <a:lin ang="16200000" scaled="1"/>
          </a:gra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ギャンブル等依存症対策</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テキスト ボックス 107"/>
          <p:cNvSpPr txBox="1"/>
          <p:nvPr/>
        </p:nvSpPr>
        <p:spPr>
          <a:xfrm>
            <a:off x="183842" y="1275203"/>
            <a:ext cx="6120052" cy="719034"/>
          </a:xfrm>
          <a:prstGeom prst="rect">
            <a:avLst/>
          </a:prstGeom>
          <a:noFill/>
          <a:ln w="12700">
            <a:noFill/>
          </a:ln>
        </p:spPr>
        <p:txBody>
          <a:bodyPr wrap="square" lIns="36000" tIns="36000" rIns="36000" bIns="36000" rtlCol="0">
            <a:spAutoFit/>
          </a:bodyPr>
          <a:lstStyle/>
          <a:p>
            <a:pPr>
              <a:spcAft>
                <a:spcPts val="300"/>
              </a:spcAft>
            </a:pPr>
            <a:r>
              <a:rPr lang="ja-JP" altLang="en-US" sz="1000" b="1" dirty="0">
                <a:solidFill>
                  <a:prstClr val="black"/>
                </a:solidFill>
                <a:latin typeface="Meiryo UI" panose="020B0604030504040204" pitchFamily="50" charset="-128"/>
                <a:ea typeface="Meiryo UI" panose="020B0604030504040204" pitchFamily="50" charset="-128"/>
              </a:rPr>
              <a:t>◆ 基本的な考え方</a:t>
            </a:r>
            <a:endParaRPr lang="en-US" altLang="ja-JP" sz="900" b="1" dirty="0">
              <a:solidFill>
                <a:prstClr val="black"/>
              </a:solidFill>
              <a:latin typeface="Meiryo UI" panose="020B0604030504040204" pitchFamily="50" charset="-128"/>
              <a:ea typeface="Meiryo UI" panose="020B0604030504040204" pitchFamily="50" charset="-128"/>
            </a:endParaRPr>
          </a:p>
          <a:p>
            <a:pPr>
              <a:spcAft>
                <a:spcPts val="300"/>
              </a:spcAft>
            </a:pP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ギャンブル等依存症の抑制を図るとともに、善良な治安・地域風俗環境を保持するため、必要な対策を講じ、懸念事項を最小化</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懸念事項の最小化には、国の法令等による規制や</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IR</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事業者に課すべき責務を基本としつつ、</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地域においても、</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国・自治体・事業</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者</a:t>
            </a:r>
            <a:r>
              <a:rPr lang="ja-JP" altLang="ja-JP" sz="900">
                <a:latin typeface="Meiryo UI" panose="020B0604030504040204" pitchFamily="50" charset="-128"/>
                <a:ea typeface="Meiryo UI" panose="020B0604030504040204" pitchFamily="50" charset="-128"/>
                <a:cs typeface="Meiryo UI" panose="020B0604030504040204" pitchFamily="50" charset="-128"/>
              </a:rPr>
              <a:t>の適切な</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役割分担のもと緊密な連携を図りながら、海外の先進事例に学び、それをさらに進化させた万全の対策を実行</a:t>
            </a:r>
            <a:endParaRPr lang="ja-JP" altLang="en-US" sz="900" dirty="0">
              <a:solidFill>
                <a:prstClr val="black"/>
              </a:solidFill>
              <a:latin typeface="Meiryo UI" panose="020B0604030504040204" pitchFamily="50" charset="-128"/>
              <a:ea typeface="Meiryo UI" panose="020B0604030504040204" pitchFamily="50" charset="-128"/>
            </a:endParaRPr>
          </a:p>
        </p:txBody>
      </p:sp>
      <p:sp>
        <p:nvSpPr>
          <p:cNvPr id="109" name="正方形/長方形 108"/>
          <p:cNvSpPr/>
          <p:nvPr/>
        </p:nvSpPr>
        <p:spPr>
          <a:xfrm>
            <a:off x="140725" y="1227222"/>
            <a:ext cx="6155485" cy="830178"/>
          </a:xfrm>
          <a:prstGeom prst="rect">
            <a:avLst/>
          </a:prstGeom>
          <a:noFill/>
          <a:ln w="3175">
            <a:solidFill>
              <a:schemeClr val="tx1"/>
            </a:solidFill>
            <a:prstDash val="solid"/>
          </a:ln>
        </p:spPr>
        <p:txBody>
          <a:bodyPr wrap="square" lIns="36000" tIns="36000" rIns="36000" bIns="36000" rtlCol="0" anchor="ctr" anchorCtr="0">
            <a:noAutofit/>
          </a:bodyPr>
          <a:lstStyle/>
          <a:p>
            <a:pPr algn="just"/>
            <a:endParaRPr kumimoji="1"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0" name="正方形/長方形 109"/>
          <p:cNvSpPr/>
          <p:nvPr/>
        </p:nvSpPr>
        <p:spPr>
          <a:xfrm>
            <a:off x="114168" y="2553930"/>
            <a:ext cx="6183526" cy="995386"/>
          </a:xfrm>
          <a:prstGeom prst="rect">
            <a:avLst/>
          </a:prstGeom>
          <a:noFill/>
          <a:ln w="3175">
            <a:solidFill>
              <a:schemeClr val="tx1"/>
            </a:solidFill>
            <a:prstDash val="solid"/>
          </a:ln>
        </p:spPr>
        <p:txBody>
          <a:bodyPr wrap="square" lIns="36000" tIns="36000" rIns="36000" bIns="36000" rtlCol="0" anchor="ctr" anchorCtr="0">
            <a:noAutofit/>
          </a:bodyPr>
          <a:lstStyle/>
          <a:p>
            <a:pPr algn="just"/>
            <a:endParaRPr kumimoji="1"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テキスト ボックス 110"/>
          <p:cNvSpPr txBox="1"/>
          <p:nvPr/>
        </p:nvSpPr>
        <p:spPr>
          <a:xfrm>
            <a:off x="149891" y="2626370"/>
            <a:ext cx="6033390" cy="857533"/>
          </a:xfrm>
          <a:prstGeom prst="rect">
            <a:avLst/>
          </a:prstGeom>
          <a:noFill/>
          <a:ln w="12700">
            <a:noFill/>
          </a:ln>
        </p:spPr>
        <p:txBody>
          <a:bodyPr wrap="square" lIns="36000" tIns="36000" rIns="36000" bIns="36000" rtlCol="0">
            <a:spAutoFit/>
          </a:bodyPr>
          <a:lstStyle/>
          <a:p>
            <a:pPr>
              <a:spcAft>
                <a:spcPts val="300"/>
              </a:spcAft>
            </a:pPr>
            <a:r>
              <a:rPr lang="ja-JP" altLang="en-US" sz="1000" b="1" dirty="0">
                <a:solidFill>
                  <a:prstClr val="black"/>
                </a:solidFill>
                <a:latin typeface="Meiryo UI" panose="020B0604030504040204" pitchFamily="50" charset="-128"/>
                <a:ea typeface="Meiryo UI" panose="020B0604030504040204" pitchFamily="50" charset="-128"/>
              </a:rPr>
              <a:t>◆ 基本的な考え方</a:t>
            </a:r>
            <a:endParaRPr lang="en-US" altLang="ja-JP" sz="100" b="1"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 依存症対策のトップランナーをめざし、発症・進行・再発の各段階に応じた、防止・回復のための対策について、世界の先進事例</a:t>
            </a:r>
            <a:endParaRPr lang="en-US" altLang="ja-JP" sz="900" dirty="0">
              <a:solidFill>
                <a:prstClr val="black"/>
              </a:solidFill>
              <a:latin typeface="Meiryo UI" panose="020B0604030504040204" pitchFamily="50" charset="-128"/>
              <a:ea typeface="Meiryo UI" panose="020B0604030504040204" pitchFamily="50" charset="-128"/>
            </a:endParaRPr>
          </a:p>
          <a:p>
            <a:pPr>
              <a:spcAft>
                <a:spcPts val="300"/>
              </a:spcAft>
            </a:pPr>
            <a:r>
              <a:rPr lang="en-US" altLang="ja-JP"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に加え、大阪独自の対策をミックスした総合的かつシームレスな取組み（大阪モデル）を構築</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5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 ・ </a:t>
            </a:r>
            <a:r>
              <a:rPr lang="ja-JP" altLang="en-US" sz="900" dirty="0">
                <a:latin typeface="Meiryo UI" panose="020B0604030504040204" pitchFamily="50" charset="-128"/>
                <a:ea typeface="Meiryo UI" panose="020B0604030504040204" pitchFamily="50" charset="-128"/>
              </a:rPr>
              <a:t>国のギャンブル等依存症対策推進基本計画を踏まえ作成する推進計画及びＩＲ整備法の規定により作成する区域整備計画</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に基づき、有効な対策を着実に実施</a:t>
            </a:r>
            <a:endParaRPr lang="ja-JP" altLang="en-US" sz="900" dirty="0">
              <a:solidFill>
                <a:prstClr val="black"/>
              </a:solidFill>
              <a:latin typeface="Meiryo UI" panose="020B0604030504040204" pitchFamily="50" charset="-128"/>
              <a:ea typeface="Meiryo UI" panose="020B0604030504040204" pitchFamily="50" charset="-128"/>
            </a:endParaRPr>
          </a:p>
        </p:txBody>
      </p:sp>
      <p:sp>
        <p:nvSpPr>
          <p:cNvPr id="113" name="正方形/長方形 112"/>
          <p:cNvSpPr/>
          <p:nvPr/>
        </p:nvSpPr>
        <p:spPr>
          <a:xfrm>
            <a:off x="77606" y="3656397"/>
            <a:ext cx="1367682" cy="246221"/>
          </a:xfrm>
          <a:prstGeom prst="rect">
            <a:avLst/>
          </a:prstGeom>
        </p:spPr>
        <p:txBody>
          <a:bodyPr wrap="none">
            <a:spAutoFit/>
          </a:bodyPr>
          <a:lstStyle/>
          <a:p>
            <a:pPr>
              <a:spcAft>
                <a:spcPts val="300"/>
              </a:spcAft>
            </a:pPr>
            <a:r>
              <a:rPr lang="ja-JP" altLang="en-US" sz="1000" dirty="0">
                <a:solidFill>
                  <a:prstClr val="black"/>
                </a:solidFill>
                <a:latin typeface="Meiryo UI" panose="020B0604030504040204" pitchFamily="50" charset="-128"/>
                <a:ea typeface="Meiryo UI" panose="020B0604030504040204" pitchFamily="50" charset="-128"/>
              </a:rPr>
              <a:t>＜想定される取組み＞</a:t>
            </a:r>
          </a:p>
        </p:txBody>
      </p:sp>
      <p:sp>
        <p:nvSpPr>
          <p:cNvPr id="114" name="角丸四角形 113"/>
          <p:cNvSpPr/>
          <p:nvPr/>
        </p:nvSpPr>
        <p:spPr>
          <a:xfrm>
            <a:off x="3278398" y="4040706"/>
            <a:ext cx="3019296" cy="1512000"/>
          </a:xfrm>
          <a:prstGeom prst="roundRect">
            <a:avLst>
              <a:gd name="adj" fmla="val 9270"/>
            </a:avLst>
          </a:prstGeom>
          <a:solidFill>
            <a:schemeClr val="accent5">
              <a:lumMod val="20000"/>
              <a:lumOff val="80000"/>
            </a:schemeClr>
          </a:solidFill>
          <a:ln w="2540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36000" rtlCol="0" anchor="t" anchorCtr="0"/>
          <a:lstStyle/>
          <a:p>
            <a:endParaRPr lang="en-US" altLang="ja-JP" sz="800" dirty="0">
              <a:solidFill>
                <a:schemeClr val="tx1"/>
              </a:solidFill>
              <a:latin typeface="Meiryo UI" panose="020B0604030504040204" pitchFamily="50" charset="-128"/>
              <a:ea typeface="Meiryo UI" panose="020B0604030504040204" pitchFamily="50" charset="-128"/>
            </a:endParaRPr>
          </a:p>
          <a:p>
            <a:pPr>
              <a:spcAft>
                <a:spcPts val="600"/>
              </a:spcAft>
            </a:pPr>
            <a:r>
              <a:rPr lang="ja-JP" altLang="en-US" sz="900" dirty="0">
                <a:solidFill>
                  <a:schemeClr val="tx1"/>
                </a:solidFill>
                <a:latin typeface="Meiryo UI" panose="020B0604030504040204" pitchFamily="50" charset="-128"/>
                <a:ea typeface="Meiryo UI" panose="020B0604030504040204" pitchFamily="50" charset="-128"/>
              </a:rPr>
              <a:t>・</a:t>
            </a:r>
            <a:r>
              <a:rPr lang="en-US" altLang="ja-JP" sz="900" dirty="0">
                <a:solidFill>
                  <a:schemeClr val="tx1"/>
                </a:solidFill>
                <a:latin typeface="Meiryo UI" panose="020B0604030504040204" pitchFamily="50" charset="-128"/>
                <a:ea typeface="Meiryo UI" panose="020B0604030504040204" pitchFamily="50" charset="-128"/>
              </a:rPr>
              <a:t>ICT</a:t>
            </a:r>
            <a:r>
              <a:rPr lang="ja-JP" altLang="en-US" sz="900" dirty="0">
                <a:solidFill>
                  <a:schemeClr val="tx1"/>
                </a:solidFill>
                <a:latin typeface="Meiryo UI" panose="020B0604030504040204" pitchFamily="50" charset="-128"/>
                <a:ea typeface="Meiryo UI" panose="020B0604030504040204" pitchFamily="50" charset="-128"/>
              </a:rPr>
              <a:t>技術を活用した、</a:t>
            </a:r>
            <a:r>
              <a:rPr lang="ja-JP" altLang="ja-JP" sz="900" dirty="0">
                <a:solidFill>
                  <a:schemeClr val="tx1"/>
                </a:solidFill>
                <a:latin typeface="Meiryo UI" panose="020B0604030504040204" pitchFamily="50" charset="-128"/>
                <a:ea typeface="Meiryo UI" panose="020B0604030504040204" pitchFamily="50" charset="-128"/>
              </a:rPr>
              <a:t>行動追跡による</a:t>
            </a:r>
            <a:r>
              <a:rPr lang="ja-JP" altLang="en-US" sz="900" dirty="0">
                <a:solidFill>
                  <a:schemeClr val="tx1"/>
                </a:solidFill>
                <a:latin typeface="Meiryo UI" panose="020B0604030504040204" pitchFamily="50" charset="-128"/>
                <a:ea typeface="Meiryo UI" panose="020B0604030504040204" pitchFamily="50" charset="-128"/>
              </a:rPr>
              <a:t>注意喚起や警告など、</a:t>
            </a:r>
            <a:br>
              <a:rPr lang="en-US" altLang="ja-JP" sz="900" dirty="0">
                <a:solidFill>
                  <a:schemeClr val="tx1"/>
                </a:solidFill>
                <a:latin typeface="Meiryo UI" panose="020B0604030504040204" pitchFamily="50" charset="-128"/>
                <a:ea typeface="Meiryo UI" panose="020B0604030504040204" pitchFamily="50" charset="-128"/>
              </a:rPr>
            </a:br>
            <a:r>
              <a:rPr lang="ja-JP" altLang="en-US" sz="900" dirty="0">
                <a:solidFill>
                  <a:schemeClr val="tx1"/>
                </a:solidFill>
                <a:latin typeface="Meiryo UI" panose="020B0604030504040204" pitchFamily="50" charset="-128"/>
                <a:ea typeface="Meiryo UI" panose="020B0604030504040204" pitchFamily="50" charset="-128"/>
              </a:rPr>
              <a:t>　</a:t>
            </a:r>
            <a:r>
              <a:rPr lang="ja-JP" altLang="ja-JP" sz="900" dirty="0">
                <a:solidFill>
                  <a:schemeClr val="tx1"/>
                </a:solidFill>
                <a:latin typeface="Meiryo UI" panose="020B0604030504040204" pitchFamily="50" charset="-128"/>
                <a:ea typeface="Meiryo UI" panose="020B0604030504040204" pitchFamily="50" charset="-128"/>
              </a:rPr>
              <a:t>依存防止措置の実施</a:t>
            </a:r>
            <a:endParaRPr lang="en-US" altLang="ja-JP" sz="900" dirty="0">
              <a:solidFill>
                <a:schemeClr val="tx1"/>
              </a:solidFill>
              <a:latin typeface="Meiryo UI" panose="020B0604030504040204" pitchFamily="50" charset="-128"/>
              <a:ea typeface="Meiryo UI" panose="020B0604030504040204" pitchFamily="50" charset="-128"/>
            </a:endParaRPr>
          </a:p>
          <a:p>
            <a:pPr>
              <a:spcAft>
                <a:spcPts val="600"/>
              </a:spcAft>
            </a:pPr>
            <a:r>
              <a:rPr lang="ja-JP" altLang="en-US" sz="900" dirty="0">
                <a:solidFill>
                  <a:schemeClr val="tx1"/>
                </a:solidFill>
                <a:latin typeface="Meiryo UI" panose="020B0604030504040204" pitchFamily="50" charset="-128"/>
                <a:ea typeface="Meiryo UI" panose="020B0604030504040204" pitchFamily="50" charset="-128"/>
              </a:rPr>
              <a:t>・本人の申告により、</a:t>
            </a:r>
            <a:r>
              <a:rPr lang="en-US" altLang="ja-JP" sz="900" dirty="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カジノでの賭け金額、滞在時間の上限を</a:t>
            </a:r>
            <a:br>
              <a:rPr lang="en-US" altLang="ja-JP" sz="900" dirty="0">
                <a:solidFill>
                  <a:schemeClr val="tx1"/>
                </a:solidFill>
                <a:latin typeface="Meiryo UI" panose="020B0604030504040204" pitchFamily="50" charset="-128"/>
                <a:ea typeface="Meiryo UI" panose="020B0604030504040204" pitchFamily="50" charset="-128"/>
              </a:rPr>
            </a:br>
            <a:r>
              <a:rPr lang="ja-JP" altLang="en-US" sz="900" dirty="0">
                <a:solidFill>
                  <a:schemeClr val="tx1"/>
                </a:solidFill>
                <a:latin typeface="Meiryo UI" panose="020B0604030504040204" pitchFamily="50" charset="-128"/>
                <a:ea typeface="Meiryo UI" panose="020B0604030504040204" pitchFamily="50" charset="-128"/>
              </a:rPr>
              <a:t>　設定できる仕組みの構築</a:t>
            </a:r>
            <a:endParaRPr lang="en-US" altLang="ja-JP" sz="900" dirty="0">
              <a:solidFill>
                <a:schemeClr val="tx1"/>
              </a:solidFill>
              <a:latin typeface="Meiryo UI" panose="020B0604030504040204" pitchFamily="50" charset="-128"/>
              <a:ea typeface="Meiryo UI" panose="020B0604030504040204" pitchFamily="50" charset="-128"/>
            </a:endParaRPr>
          </a:p>
          <a:p>
            <a:pPr>
              <a:spcAft>
                <a:spcPts val="600"/>
              </a:spcAft>
            </a:pPr>
            <a:r>
              <a:rPr lang="ja-JP" altLang="ja-JP" sz="900" dirty="0">
                <a:solidFill>
                  <a:schemeClr val="tx1"/>
                </a:solidFill>
                <a:latin typeface="Meiryo UI" panose="020B0604030504040204" pitchFamily="50" charset="-128"/>
                <a:ea typeface="Meiryo UI" panose="020B0604030504040204" pitchFamily="50" charset="-128"/>
              </a:rPr>
              <a:t>・</a:t>
            </a:r>
            <a:r>
              <a:rPr lang="en-US" altLang="ja-JP" sz="900" dirty="0">
                <a:solidFill>
                  <a:schemeClr val="tx1"/>
                </a:solidFill>
                <a:latin typeface="Meiryo UI" panose="020B0604030504040204" pitchFamily="50" charset="-128"/>
                <a:ea typeface="Meiryo UI" panose="020B0604030504040204" pitchFamily="50" charset="-128"/>
              </a:rPr>
              <a:t>24</a:t>
            </a:r>
            <a:r>
              <a:rPr lang="ja-JP" altLang="en-US" sz="900" dirty="0">
                <a:solidFill>
                  <a:schemeClr val="tx1"/>
                </a:solidFill>
                <a:latin typeface="Meiryo UI" panose="020B0604030504040204" pitchFamily="50" charset="-128"/>
                <a:ea typeface="Meiryo UI" panose="020B0604030504040204" pitchFamily="50" charset="-128"/>
              </a:rPr>
              <a:t>時間</a:t>
            </a:r>
            <a:r>
              <a:rPr lang="en-US" altLang="ja-JP" sz="900" dirty="0">
                <a:solidFill>
                  <a:schemeClr val="tx1"/>
                </a:solidFill>
                <a:latin typeface="Meiryo UI" panose="020B0604030504040204" pitchFamily="50" charset="-128"/>
                <a:ea typeface="Meiryo UI" panose="020B0604030504040204" pitchFamily="50" charset="-128"/>
              </a:rPr>
              <a:t>365</a:t>
            </a:r>
            <a:r>
              <a:rPr lang="ja-JP" altLang="en-US" sz="900" dirty="0">
                <a:solidFill>
                  <a:schemeClr val="tx1"/>
                </a:solidFill>
                <a:latin typeface="Meiryo UI" panose="020B0604030504040204" pitchFamily="50" charset="-128"/>
                <a:ea typeface="Meiryo UI" panose="020B0604030504040204" pitchFamily="50" charset="-128"/>
              </a:rPr>
              <a:t>日</a:t>
            </a:r>
            <a:r>
              <a:rPr lang="ja-JP" altLang="ja-JP" sz="900" dirty="0">
                <a:solidFill>
                  <a:schemeClr val="tx1"/>
                </a:solidFill>
                <a:latin typeface="Meiryo UI" panose="020B0604030504040204" pitchFamily="50" charset="-128"/>
                <a:ea typeface="Meiryo UI" panose="020B0604030504040204" pitchFamily="50" charset="-128"/>
              </a:rPr>
              <a:t>利用可能な</a:t>
            </a:r>
            <a:r>
              <a:rPr lang="ja-JP" altLang="en-US" sz="900" dirty="0">
                <a:solidFill>
                  <a:schemeClr val="tx1"/>
                </a:solidFill>
                <a:latin typeface="Meiryo UI" panose="020B0604030504040204" pitchFamily="50" charset="-128"/>
                <a:ea typeface="Meiryo UI" panose="020B0604030504040204" pitchFamily="50" charset="-128"/>
              </a:rPr>
              <a:t>相談体制の整備</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・リスクの告知や健全なギャンブル行動を促す等のサービス提供</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など</a:t>
            </a:r>
            <a:endParaRPr lang="en-US" altLang="ja-JP" sz="900" dirty="0">
              <a:solidFill>
                <a:schemeClr val="tx1"/>
              </a:solidFill>
              <a:latin typeface="Meiryo UI" panose="020B0604030504040204" pitchFamily="50" charset="-128"/>
              <a:ea typeface="Meiryo UI" panose="020B0604030504040204" pitchFamily="50" charset="-128"/>
            </a:endParaRPr>
          </a:p>
        </p:txBody>
      </p:sp>
      <p:sp>
        <p:nvSpPr>
          <p:cNvPr id="118" name="正方形/長方形 117"/>
          <p:cNvSpPr/>
          <p:nvPr/>
        </p:nvSpPr>
        <p:spPr>
          <a:xfrm>
            <a:off x="3702184" y="3932385"/>
            <a:ext cx="2124000" cy="2174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latin typeface="Meiryo UI" panose="020B0604030504040204" pitchFamily="50" charset="-128"/>
                <a:ea typeface="Meiryo UI" panose="020B0604030504040204" pitchFamily="50" charset="-128"/>
              </a:rPr>
              <a:t>府市独自にＩＲ事業者に求める対策</a:t>
            </a:r>
          </a:p>
        </p:txBody>
      </p:sp>
      <p:sp>
        <p:nvSpPr>
          <p:cNvPr id="120" name="角丸四角形 119"/>
          <p:cNvSpPr/>
          <p:nvPr/>
        </p:nvSpPr>
        <p:spPr>
          <a:xfrm>
            <a:off x="250766" y="4030740"/>
            <a:ext cx="2952000" cy="1512000"/>
          </a:xfrm>
          <a:prstGeom prst="roundRect">
            <a:avLst>
              <a:gd name="adj" fmla="val 9270"/>
            </a:avLst>
          </a:prstGeom>
          <a:solidFill>
            <a:schemeClr val="accent5">
              <a:lumMod val="20000"/>
              <a:lumOff val="80000"/>
            </a:schemeClr>
          </a:solidFill>
          <a:ln w="2540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36000" rtlCol="0" anchor="t" anchorCtr="0"/>
          <a:lstStyle/>
          <a:p>
            <a:endParaRPr lang="en-US" altLang="ja-JP" sz="800" dirty="0">
              <a:solidFill>
                <a:schemeClr val="tx1"/>
              </a:solidFill>
              <a:latin typeface="Meiryo UI" panose="020B0604030504040204" pitchFamily="50" charset="-128"/>
              <a:ea typeface="Meiryo UI" panose="020B0604030504040204" pitchFamily="50" charset="-128"/>
            </a:endParaRPr>
          </a:p>
          <a:p>
            <a:pPr>
              <a:spcAft>
                <a:spcPts val="600"/>
              </a:spcAft>
            </a:pPr>
            <a:r>
              <a:rPr lang="ja-JP" altLang="en-US" sz="900" dirty="0">
                <a:solidFill>
                  <a:schemeClr val="tx1"/>
                </a:solidFill>
                <a:latin typeface="Meiryo UI" panose="020B0604030504040204" pitchFamily="50" charset="-128"/>
                <a:ea typeface="Meiryo UI" panose="020B0604030504040204" pitchFamily="50" charset="-128"/>
              </a:rPr>
              <a:t>・依存症問題の総合的な相談支援機能の強化</a:t>
            </a:r>
            <a:endParaRPr lang="en-US" altLang="ja-JP" sz="900" dirty="0">
              <a:solidFill>
                <a:schemeClr val="tx1"/>
              </a:solidFill>
              <a:latin typeface="Meiryo UI" panose="020B0604030504040204" pitchFamily="50" charset="-128"/>
              <a:ea typeface="Meiryo UI" panose="020B0604030504040204" pitchFamily="50" charset="-128"/>
            </a:endParaRPr>
          </a:p>
          <a:p>
            <a:pPr>
              <a:spcAft>
                <a:spcPts val="600"/>
              </a:spcAft>
            </a:pPr>
            <a:r>
              <a:rPr lang="ja-JP" altLang="en-US" sz="900" dirty="0">
                <a:solidFill>
                  <a:schemeClr val="tx1"/>
                </a:solidFill>
                <a:latin typeface="Meiryo UI" panose="020B0604030504040204" pitchFamily="50" charset="-128"/>
                <a:ea typeface="Meiryo UI" panose="020B0604030504040204" pitchFamily="50" charset="-128"/>
              </a:rPr>
              <a:t>・「責任あるゲーミング」の観点からの公民連携パートナ－シップ</a:t>
            </a:r>
            <a:br>
              <a:rPr lang="en-US" altLang="ja-JP" sz="900" dirty="0">
                <a:solidFill>
                  <a:schemeClr val="tx1"/>
                </a:solidFill>
                <a:latin typeface="Meiryo UI" panose="020B0604030504040204" pitchFamily="50" charset="-128"/>
                <a:ea typeface="Meiryo UI" panose="020B0604030504040204" pitchFamily="50" charset="-128"/>
              </a:rPr>
            </a:br>
            <a:r>
              <a:rPr lang="ja-JP" altLang="en-US" sz="900" dirty="0">
                <a:solidFill>
                  <a:schemeClr val="tx1"/>
                </a:solidFill>
                <a:latin typeface="Meiryo UI" panose="020B0604030504040204" pitchFamily="50" charset="-128"/>
                <a:ea typeface="Meiryo UI" panose="020B0604030504040204" pitchFamily="50" charset="-128"/>
              </a:rPr>
              <a:t>　体制の構築のため、</a:t>
            </a:r>
            <a:r>
              <a:rPr lang="en-US" altLang="ja-JP" sz="900" dirty="0">
                <a:solidFill>
                  <a:schemeClr val="tx1"/>
                </a:solidFill>
                <a:latin typeface="Meiryo UI" panose="020B0604030504040204" pitchFamily="50" charset="-128"/>
                <a:ea typeface="Meiryo UI" panose="020B0604030504040204" pitchFamily="50" charset="-128"/>
              </a:rPr>
              <a:t>IR</a:t>
            </a:r>
            <a:r>
              <a:rPr lang="ja-JP" altLang="en-US" sz="900" dirty="0">
                <a:solidFill>
                  <a:schemeClr val="tx1"/>
                </a:solidFill>
                <a:latin typeface="Meiryo UI" panose="020B0604030504040204" pitchFamily="50" charset="-128"/>
                <a:ea typeface="Meiryo UI" panose="020B0604030504040204" pitchFamily="50" charset="-128"/>
              </a:rPr>
              <a:t>事業者も参画する協議体を設置</a:t>
            </a:r>
            <a:endParaRPr lang="en-US" altLang="ja-JP" sz="300" dirty="0">
              <a:solidFill>
                <a:schemeClr val="tx1"/>
              </a:solidFill>
              <a:latin typeface="Meiryo UI" panose="020B0604030504040204" pitchFamily="50" charset="-128"/>
              <a:ea typeface="Meiryo UI" panose="020B0604030504040204" pitchFamily="50" charset="-128"/>
            </a:endParaRPr>
          </a:p>
          <a:p>
            <a:pPr>
              <a:spcAft>
                <a:spcPts val="600"/>
              </a:spcAft>
            </a:pPr>
            <a:r>
              <a:rPr lang="ja-JP" altLang="en-US" sz="900" dirty="0">
                <a:solidFill>
                  <a:schemeClr val="tx1"/>
                </a:solidFill>
                <a:latin typeface="Meiryo UI" panose="020B0604030504040204" pitchFamily="50" charset="-128"/>
                <a:ea typeface="Meiryo UI" panose="020B0604030504040204" pitchFamily="50" charset="-128"/>
              </a:rPr>
              <a:t>・依存症研究の先進地をめざす大阪・関西の学術機関等で</a:t>
            </a:r>
            <a:br>
              <a:rPr lang="en-US" altLang="ja-JP" sz="900" dirty="0">
                <a:solidFill>
                  <a:schemeClr val="tx1"/>
                </a:solidFill>
                <a:latin typeface="Meiryo UI" panose="020B0604030504040204" pitchFamily="50" charset="-128"/>
                <a:ea typeface="Meiryo UI" panose="020B0604030504040204" pitchFamily="50" charset="-128"/>
              </a:rPr>
            </a:br>
            <a:r>
              <a:rPr lang="ja-JP" altLang="en-US" sz="900" dirty="0">
                <a:solidFill>
                  <a:schemeClr val="tx1"/>
                </a:solidFill>
                <a:latin typeface="Meiryo UI" panose="020B0604030504040204" pitchFamily="50" charset="-128"/>
                <a:ea typeface="Meiryo UI" panose="020B0604030504040204" pitchFamily="50" charset="-128"/>
              </a:rPr>
              <a:t>　構成するネットワークを構築</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a:t>
            </a:r>
            <a:r>
              <a:rPr lang="en-US" altLang="ja-JP" sz="900" dirty="0">
                <a:solidFill>
                  <a:schemeClr val="tx1"/>
                </a:solidFill>
                <a:latin typeface="Meiryo UI" panose="020B0604030504040204" pitchFamily="50" charset="-128"/>
                <a:ea typeface="Meiryo UI" panose="020B0604030504040204" pitchFamily="50" charset="-128"/>
              </a:rPr>
              <a:t>ICT</a:t>
            </a:r>
            <a:r>
              <a:rPr lang="ja-JP" altLang="en-US" sz="900" dirty="0">
                <a:solidFill>
                  <a:schemeClr val="tx1"/>
                </a:solidFill>
                <a:latin typeface="Meiryo UI" panose="020B0604030504040204" pitchFamily="50" charset="-128"/>
                <a:ea typeface="Meiryo UI" panose="020B0604030504040204" pitchFamily="50" charset="-128"/>
              </a:rPr>
              <a:t>・</a:t>
            </a:r>
            <a:r>
              <a:rPr lang="en-US" altLang="ja-JP" sz="900" dirty="0">
                <a:solidFill>
                  <a:schemeClr val="tx1"/>
                </a:solidFill>
                <a:latin typeface="Meiryo UI" panose="020B0604030504040204" pitchFamily="50" charset="-128"/>
                <a:ea typeface="Meiryo UI" panose="020B0604030504040204" pitchFamily="50" charset="-128"/>
              </a:rPr>
              <a:t>AI</a:t>
            </a:r>
            <a:r>
              <a:rPr lang="ja-JP" altLang="en-US" sz="900" dirty="0">
                <a:solidFill>
                  <a:schemeClr val="tx1"/>
                </a:solidFill>
                <a:latin typeface="Meiryo UI" panose="020B0604030504040204" pitchFamily="50" charset="-128"/>
                <a:ea typeface="Meiryo UI" panose="020B0604030504040204" pitchFamily="50" charset="-128"/>
              </a:rPr>
              <a:t>技術を活用した先進的な依存症対策研究の推進　</a:t>
            </a:r>
            <a:endParaRPr lang="en-US" altLang="ja-JP" sz="900" dirty="0">
              <a:solidFill>
                <a:schemeClr val="tx1"/>
              </a:solidFill>
              <a:latin typeface="Meiryo UI" panose="020B0604030504040204" pitchFamily="50" charset="-128"/>
              <a:ea typeface="Meiryo UI" panose="020B0604030504040204" pitchFamily="50" charset="-128"/>
            </a:endParaRPr>
          </a:p>
          <a:p>
            <a:pPr>
              <a:spcAft>
                <a:spcPts val="600"/>
              </a:spcAft>
            </a:pPr>
            <a:r>
              <a:rPr lang="ja-JP" altLang="en-US" sz="900" dirty="0">
                <a:solidFill>
                  <a:schemeClr val="tx1"/>
                </a:solidFill>
                <a:latin typeface="Meiryo UI" panose="020B0604030504040204" pitchFamily="50" charset="-128"/>
                <a:ea typeface="Meiryo UI" panose="020B0604030504040204" pitchFamily="50" charset="-128"/>
              </a:rPr>
              <a:t>　　　　　　　　　　　　　　　　　　　　　　　　　　　　　　　　　など</a:t>
            </a:r>
            <a:endParaRPr lang="en-US" altLang="ja-JP" sz="900" dirty="0">
              <a:solidFill>
                <a:schemeClr val="tx1"/>
              </a:solidFill>
              <a:latin typeface="Meiryo UI" panose="020B0604030504040204" pitchFamily="50" charset="-128"/>
              <a:ea typeface="Meiryo UI" panose="020B0604030504040204" pitchFamily="50" charset="-128"/>
            </a:endParaRPr>
          </a:p>
        </p:txBody>
      </p:sp>
      <p:sp>
        <p:nvSpPr>
          <p:cNvPr id="124" name="正方形/長方形 123"/>
          <p:cNvSpPr/>
          <p:nvPr/>
        </p:nvSpPr>
        <p:spPr>
          <a:xfrm>
            <a:off x="772046" y="3928292"/>
            <a:ext cx="1744756" cy="21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latin typeface="Meiryo UI" panose="020B0604030504040204" pitchFamily="50" charset="-128"/>
                <a:ea typeface="Meiryo UI" panose="020B0604030504040204" pitchFamily="50" charset="-128"/>
              </a:rPr>
              <a:t>府市、関係機関での取組み</a:t>
            </a:r>
          </a:p>
        </p:txBody>
      </p:sp>
      <p:sp>
        <p:nvSpPr>
          <p:cNvPr id="3" name="角丸四角形 2"/>
          <p:cNvSpPr/>
          <p:nvPr/>
        </p:nvSpPr>
        <p:spPr>
          <a:xfrm>
            <a:off x="7937699" y="8387039"/>
            <a:ext cx="2635051" cy="814111"/>
          </a:xfrm>
          <a:prstGeom prst="roundRect">
            <a:avLst>
              <a:gd name="adj" fmla="val 50000"/>
            </a:avLst>
          </a:prstGeom>
          <a:solidFill>
            <a:schemeClr val="bg1"/>
          </a:solidFill>
          <a:ln w="19050" cap="rnd">
            <a:solidFill>
              <a:schemeClr val="tx1"/>
            </a:solidFill>
            <a:prstDash val="sysDot"/>
          </a:ln>
        </p:spPr>
        <p:txBody>
          <a:bodyPr wrap="square" lIns="36000" tIns="36000" rIns="36000" bIns="36000" rtlCol="0" anchor="ctr" anchorCtr="0">
            <a:noAutofit/>
          </a:bodyPr>
          <a:lstStyle/>
          <a:p>
            <a:pPr algn="just"/>
            <a:endParaRPr kumimoji="1"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73"/>
          <p:cNvSpPr txBox="1">
            <a:spLocks noChangeArrowheads="1"/>
          </p:cNvSpPr>
          <p:nvPr/>
        </p:nvSpPr>
        <p:spPr bwMode="auto">
          <a:xfrm>
            <a:off x="8151407" y="8417139"/>
            <a:ext cx="2207634"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eaLnBrk="1" hangingPunct="1"/>
            <a:r>
              <a:rPr lang="ja-JP" altLang="en-US" sz="800" dirty="0">
                <a:latin typeface="Meiryo UI" panose="020B0604030504040204" pitchFamily="50" charset="-128"/>
                <a:ea typeface="Meiryo UI" panose="020B0604030504040204" pitchFamily="50" charset="-128"/>
                <a:cs typeface="Meiryo UI" panose="020B0604030504040204" pitchFamily="50" charset="-128"/>
              </a:rPr>
              <a:t>実施方針策定</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r>
              <a:rPr lang="ja-JP" altLang="en-US" sz="800" dirty="0">
                <a:latin typeface="Meiryo UI" panose="020B0604030504040204" pitchFamily="50" charset="-128"/>
                <a:ea typeface="Meiryo UI" panose="020B0604030504040204" pitchFamily="50" charset="-128"/>
                <a:cs typeface="Meiryo UI" panose="020B0604030504040204" pitchFamily="50" charset="-128"/>
              </a:rPr>
              <a:t>事業者公募・選定</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r>
              <a:rPr lang="ja-JP" altLang="en-US" sz="800" dirty="0">
                <a:latin typeface="Meiryo UI" panose="020B0604030504040204" pitchFamily="50" charset="-128"/>
                <a:ea typeface="Meiryo UI" panose="020B0604030504040204" pitchFamily="50" charset="-128"/>
                <a:cs typeface="Meiryo UI" panose="020B0604030504040204" pitchFamily="50" charset="-128"/>
              </a:rPr>
              <a:t>区域整備計画作成、公聴会等の実施</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r>
              <a:rPr lang="ja-JP" altLang="en-US" sz="800" dirty="0">
                <a:latin typeface="Meiryo UI" panose="020B0604030504040204" pitchFamily="50" charset="-128"/>
                <a:ea typeface="Meiryo UI" panose="020B0604030504040204" pitchFamily="50" charset="-128"/>
                <a:cs typeface="Meiryo UI" panose="020B0604030504040204" pitchFamily="50" charset="-128"/>
              </a:rPr>
              <a:t>議会議決</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r>
              <a:rPr lang="ja-JP" altLang="en-US" sz="800" dirty="0">
                <a:latin typeface="Meiryo UI" panose="020B0604030504040204" pitchFamily="50" charset="-128"/>
                <a:ea typeface="Meiryo UI" panose="020B0604030504040204" pitchFamily="50" charset="-128"/>
                <a:cs typeface="Meiryo UI" panose="020B0604030504040204" pitchFamily="50" charset="-128"/>
              </a:rPr>
              <a:t>区域整備計画の認定の申請・認定（</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r>
              <a:rPr lang="ja-JP" altLang="en-US" sz="800" dirty="0">
                <a:latin typeface="Meiryo UI" panose="020B0604030504040204" pitchFamily="50" charset="-128"/>
                <a:ea typeface="Meiryo UI" panose="020B0604030504040204" pitchFamily="50" charset="-128"/>
                <a:cs typeface="Meiryo UI" panose="020B0604030504040204" pitchFamily="50" charset="-128"/>
              </a:rPr>
              <a:t>実施協定締結、土地引渡し・工事着工（</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など</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2765431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3175">
          <a:solidFill>
            <a:schemeClr val="tx1"/>
          </a:solidFill>
          <a:prstDash val="solid"/>
        </a:ln>
      </a:spPr>
      <a:bodyPr wrap="square" lIns="36000" tIns="36000" rIns="36000" bIns="36000" anchor="ctr" anchorCtr="0">
        <a:noAutofit/>
      </a:bodyPr>
      <a:lstStyle>
        <a:defPPr algn="just">
          <a:defRPr sz="16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2595</Words>
  <Application>Microsoft Office PowerPoint</Application>
  <PresentationFormat>A3 297x420 mm</PresentationFormat>
  <Paragraphs>243</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ＭＳ Ｐゴシック</vt:lpstr>
      <vt:lpstr>Arial</vt:lpstr>
      <vt:lpstr>Calibri</vt:lpstr>
      <vt:lpstr>Wingdings</vt:lpstr>
      <vt:lpstr>Wingdings 2</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created xsi:type="dcterms:W3CDTF">2025-07-28T06:11:02Z</dcterms:created>
  <dcterms:modified xsi:type="dcterms:W3CDTF">2025-07-28T06:11:22Z</dcterms:modified>
</cp:coreProperties>
</file>