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63" r:id="rId2"/>
    <p:sldId id="264" r:id="rId3"/>
  </p:sldIdLst>
  <p:sldSz cx="12801600" cy="9601200" type="A3"/>
  <p:notesSz cx="6807200" cy="9939338"/>
  <p:defaultTextStyle>
    <a:defPPr rtl="0">
      <a:defRPr lang="en-US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12169"/>
    <a:srgbClr val="F14124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44" autoAdjust="0"/>
    <p:restoredTop sz="94434" autoAdjust="0"/>
  </p:normalViewPr>
  <p:slideViewPr>
    <p:cSldViewPr>
      <p:cViewPr>
        <p:scale>
          <a:sx n="90" d="100"/>
          <a:sy n="90" d="100"/>
        </p:scale>
        <p:origin x="48" y="-2340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6" cy="496967"/>
          </a:xfrm>
          <a:prstGeom prst="rect">
            <a:avLst/>
          </a:prstGeom>
        </p:spPr>
        <p:txBody>
          <a:bodyPr vert="horz" lIns="95663" tIns="47832" rIns="95663" bIns="47832" rtlCol="0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5663" tIns="47832" rIns="95663" bIns="47832" rtlCol="0"/>
          <a:lstStyle>
            <a:lvl1pPr algn="r">
              <a:defRPr sz="1200"/>
            </a:lvl1pPr>
          </a:lstStyle>
          <a:p>
            <a:pPr rtl="0"/>
            <a:r>
              <a:rPr kumimoji="1" lang="ja-JP" altLang="en-US"/>
              <a:t>2019/2/12</a:t>
            </a:r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63" tIns="47832" rIns="95663" bIns="47832" rtlCol="0" anchor="ctr"/>
          <a:lstStyle/>
          <a:p>
            <a:pPr rtl="0"/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8"/>
            <a:ext cx="5445760" cy="4472702"/>
          </a:xfrm>
          <a:prstGeom prst="rect">
            <a:avLst/>
          </a:prstGeom>
        </p:spPr>
        <p:txBody>
          <a:bodyPr vert="horz" lIns="95663" tIns="47832" rIns="95663" bIns="47832"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6" cy="496967"/>
          </a:xfrm>
          <a:prstGeom prst="rect">
            <a:avLst/>
          </a:prstGeom>
        </p:spPr>
        <p:txBody>
          <a:bodyPr vert="horz" lIns="95663" tIns="47832" rIns="95663" bIns="47832" rtlCol="0" anchor="b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6967"/>
          </a:xfrm>
          <a:prstGeom prst="rect">
            <a:avLst/>
          </a:prstGeom>
        </p:spPr>
        <p:txBody>
          <a:bodyPr vert="horz" lIns="95663" tIns="47832" rIns="95663" bIns="47832" rtlCol="0" anchor="b"/>
          <a:lstStyle>
            <a:lvl1pPr algn="r">
              <a:defRPr sz="1200"/>
            </a:lvl1pPr>
          </a:lstStyle>
          <a:p>
            <a:pPr rtl="0"/>
            <a:fld id="{7154AD5B-4E08-44F9-A660-7B92ED9DC5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521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154AD5B-4E08-44F9-A660-7B92ED9DC52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185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154AD5B-4E08-44F9-A660-7B92ED9DC52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948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 rtlCol="0"/>
          <a:lstStyle/>
          <a:p>
            <a:pPr rtl="0"/>
            <a:r>
              <a:rPr lang="en-US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n-US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kumimoji="1" lang="ja-JP" altLang="en-US"/>
              <a:t>2019/2/12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US"/>
              <a:t>マスタ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kumimoji="1" lang="ja-JP" altLang="en-US"/>
              <a:t>2019/2/12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 rtlCol="0"/>
          <a:lstStyle/>
          <a:p>
            <a:pPr rtl="0"/>
            <a:r>
              <a:rPr lang="en-US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 rtlCol="0"/>
          <a:lstStyle/>
          <a:p>
            <a:pPr lvl="0" rtl="0"/>
            <a:r>
              <a:rPr lang="en-US"/>
              <a:t>マスタ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kumimoji="1" lang="ja-JP" altLang="en-US"/>
              <a:t>2019/2/12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n-US"/>
              <a:t>マスタ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kumimoji="1" lang="ja-JP" altLang="en-US"/>
              <a:t>2019/2/12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rtlCol="0" anchor="t"/>
          <a:lstStyle>
            <a:lvl1pPr algn="l">
              <a:defRPr sz="5600" b="1" cap="all"/>
            </a:lvl1pPr>
          </a:lstStyle>
          <a:p>
            <a:pPr rtl="0"/>
            <a:r>
              <a:rPr lang="en-US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rtlCol="0"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kumimoji="1" lang="ja-JP" altLang="en-US"/>
              <a:t>2019/2/12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 rtlCol="0"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 rtl="0"/>
            <a:r>
              <a:rPr lang="en-US"/>
              <a:t>マスタ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 rtlCol="0"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 rtl="0"/>
            <a:r>
              <a:rPr lang="en-US"/>
              <a:t>マスタ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kumimoji="1" lang="ja-JP" altLang="en-US"/>
              <a:t>2019/2/12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n-US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rtlCol="0"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 rtl="0"/>
            <a:r>
              <a:rPr 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 rtlCol="0"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 rtl="0"/>
            <a:r>
              <a:rPr lang="en-US"/>
              <a:t>マスタ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rtlCol="0"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 rtl="0"/>
            <a:r>
              <a:rPr 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 rtlCol="0"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 rtl="0"/>
            <a:r>
              <a:rPr lang="en-US"/>
              <a:t>マスタ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kumimoji="1" lang="ja-JP" altLang="en-US"/>
              <a:t>2019/2/12</a:t>
            </a: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kumimoji="1" lang="ja-JP" altLang="en-US"/>
              <a:t>2019/2/12</a:t>
            </a: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kumimoji="1" lang="ja-JP" altLang="en-US"/>
              <a:t>2019/2/12</a:t>
            </a: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rtlCol="0" anchor="b"/>
          <a:lstStyle>
            <a:lvl1pPr algn="l">
              <a:defRPr sz="2800" b="1"/>
            </a:lvl1pPr>
          </a:lstStyle>
          <a:p>
            <a:pPr rtl="0"/>
            <a:r>
              <a:rPr lang="en-US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 rtlCol="0"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 rtl="0"/>
            <a:r>
              <a:rPr lang="en-US"/>
              <a:t>マスタ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 rtlCol="0"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 rtl="0"/>
            <a:r>
              <a:rPr 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kumimoji="1" lang="ja-JP" altLang="en-US"/>
              <a:t>2019/2/12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rtlCol="0" anchor="b"/>
          <a:lstStyle>
            <a:lvl1pPr algn="l">
              <a:defRPr sz="2800" b="1"/>
            </a:lvl1pPr>
          </a:lstStyle>
          <a:p>
            <a:pPr rtl="0"/>
            <a:r>
              <a:rPr lang="en-US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 rtlCol="0"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rtl="0"/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 rtlCol="0"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 rtl="0"/>
            <a:r>
              <a:rPr 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kumimoji="1" lang="ja-JP" altLang="en-US"/>
              <a:t>2019/2/12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pPr rtl="0"/>
            <a:r>
              <a:rPr lang="en-US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 rtl="0"/>
            <a:r>
              <a:rPr lang="en-US"/>
              <a:t>マスタ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kumimoji="1" lang="ja-JP" altLang="en-US"/>
              <a:t>2019/2/12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図 7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8884" y="8035136"/>
            <a:ext cx="2087580" cy="1397975"/>
          </a:xfrm>
          <a:prstGeom prst="rect">
            <a:avLst/>
          </a:prstGeom>
        </p:spPr>
      </p:pic>
      <p:sp>
        <p:nvSpPr>
          <p:cNvPr id="31" name="正方形/長方形 30"/>
          <p:cNvSpPr/>
          <p:nvPr/>
        </p:nvSpPr>
        <p:spPr>
          <a:xfrm>
            <a:off x="80862" y="613365"/>
            <a:ext cx="6320057" cy="8924040"/>
          </a:xfrm>
          <a:prstGeom prst="rect">
            <a:avLst/>
          </a:prstGeom>
          <a:noFill/>
          <a:ln w="127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 rtl="0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85577" y="504000"/>
            <a:ext cx="6315309" cy="28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Current 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Status </a:t>
            </a: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Osaka and the 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Direction </a:t>
            </a: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the </a:t>
            </a:r>
            <a:r>
              <a:rPr lang="en-US" altLang="ja-JP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IR</a:t>
            </a:r>
            <a:r>
              <a:rPr lang="ja-JP" alt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ja-JP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</a:t>
            </a:r>
            <a:endParaRPr lang="ja-JP" alt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Meiryo UI" pitchFamily="50" charset="-128"/>
              <a:cs typeface="Verdana" panose="020B0604030504040204" pitchFamily="34" charset="0"/>
            </a:endParaRPr>
          </a:p>
        </p:txBody>
      </p:sp>
      <p:sp>
        <p:nvSpPr>
          <p:cNvPr id="56" name="テキスト ボックス 11"/>
          <p:cNvSpPr txBox="1"/>
          <p:nvPr/>
        </p:nvSpPr>
        <p:spPr>
          <a:xfrm>
            <a:off x="0" y="-13607"/>
            <a:ext cx="12821394" cy="451757"/>
          </a:xfrm>
          <a:prstGeom prst="rect">
            <a:avLst/>
          </a:prstGeom>
          <a:gradFill flip="none" rotWithShape="1">
            <a:gsLst>
              <a:gs pos="2000">
                <a:srgbClr val="00B050"/>
              </a:gs>
              <a:gs pos="0">
                <a:srgbClr val="00B050"/>
              </a:gs>
              <a:gs pos="56000">
                <a:schemeClr val="accent3">
                  <a:lumMod val="20000"/>
                  <a:lumOff val="80000"/>
                </a:schemeClr>
              </a:gs>
              <a:gs pos="100000">
                <a:srgbClr val="FFEBFA"/>
              </a:gs>
            </a:gsLst>
            <a:lin ang="2700000" scaled="1"/>
            <a:tileRect/>
          </a:gra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Osaka IR Fundamentals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[</a:t>
            </a: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Outline Version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]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　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80000" y="864000"/>
            <a:ext cx="2746046" cy="241980"/>
          </a:xfrm>
          <a:prstGeom prst="rect">
            <a:avLst/>
          </a:prstGeom>
          <a:gradFill>
            <a:gsLst>
              <a:gs pos="88000">
                <a:schemeClr val="tx2">
                  <a:lumMod val="20000"/>
                  <a:lumOff val="80000"/>
                </a:schemeClr>
              </a:gs>
              <a:gs pos="28000">
                <a:schemeClr val="tx2">
                  <a:lumMod val="40000"/>
                  <a:lumOff val="6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  <a:gs pos="1000">
                <a:srgbClr val="0070C0"/>
              </a:gs>
              <a:gs pos="100000">
                <a:schemeClr val="accent1">
                  <a:tint val="37000"/>
                  <a:satMod val="30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6200000" scaled="1"/>
          </a:gradFill>
          <a:ln w="63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108000" tIns="36000" rIns="108000" bIns="36000" rtlCol="0" anchor="ctr">
            <a:spAutoFit/>
          </a:bodyPr>
          <a:lstStyle/>
          <a:p>
            <a:pPr rtl="0"/>
            <a:r>
              <a:rPr lang="en-US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</a:t>
            </a:r>
            <a:r>
              <a:rPr lang="en-US" sz="11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further </a:t>
            </a:r>
            <a:r>
              <a:rPr lang="en-US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growth of Osaka</a:t>
            </a:r>
            <a:endParaRPr lang="en-US" altLang="ja-JP" sz="11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二等辺三角形 14"/>
          <p:cNvSpPr/>
          <p:nvPr/>
        </p:nvSpPr>
        <p:spPr>
          <a:xfrm rot="5400000">
            <a:off x="3790536" y="1433084"/>
            <a:ext cx="324000" cy="1440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086361" y="1303387"/>
            <a:ext cx="2141638" cy="405683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txBody>
          <a:bodyPr wrap="square" lIns="72000" tIns="18000" rIns="72000" bIns="18000" rtlCol="0" anchor="ctr">
            <a:spAutoFit/>
          </a:bodyPr>
          <a:lstStyle/>
          <a:p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Focus on growing and promising industries for the future expansion of 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markets, </a:t>
            </a: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etc.</a:t>
            </a:r>
            <a:endParaRPr lang="en-US" altLang="ja-JP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9" name="二等辺三角形 18"/>
          <p:cNvSpPr/>
          <p:nvPr/>
        </p:nvSpPr>
        <p:spPr>
          <a:xfrm rot="5400000">
            <a:off x="3787827" y="2016189"/>
            <a:ext cx="324000" cy="1440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086361" y="1884451"/>
            <a:ext cx="2141638" cy="405683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txBody>
          <a:bodyPr wrap="square" lIns="72000" tIns="18000" rIns="72000" bIns="18000" rtlCol="0" anchor="ctr">
            <a:spAutoFit/>
          </a:bodyPr>
          <a:lstStyle/>
          <a:p>
            <a:pPr rtl="0"/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Develop</a:t>
            </a:r>
            <a:r>
              <a:rPr lang="en-US" sz="8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8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tourism into a key industry, which has a lot of needs and potential and generates large economic effects.</a:t>
            </a:r>
            <a:endParaRPr lang="en-US" altLang="ja-JP" sz="8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89967" y="1176587"/>
            <a:ext cx="3680285" cy="1260721"/>
          </a:xfrm>
          <a:prstGeom prst="rect">
            <a:avLst/>
          </a:prstGeom>
          <a:noFill/>
          <a:ln w="12700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rtl="0">
              <a:lnSpc>
                <a:spcPct val="95000"/>
              </a:lnSpc>
              <a:spcBef>
                <a:spcPts val="200"/>
              </a:spcBef>
            </a:pPr>
            <a:r>
              <a:rPr lang="en-US" sz="9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◆ Current status and issues</a:t>
            </a:r>
          </a:p>
          <a:p>
            <a:pPr marL="288000" indent="-144000">
              <a:lnSpc>
                <a:spcPct val="95000"/>
              </a:lnSpc>
              <a:spcBef>
                <a:spcPts val="200"/>
              </a:spcBef>
              <a:buFont typeface="Wingdings 2" panose="05020102010507070707" pitchFamily="18" charset="2"/>
              <a:buChar char=""/>
            </a:pP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continuous population decrease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aging society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have given cause for anxiety over a decline in demand and labor force.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altLang="ja-JP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95000"/>
              </a:lnSpc>
              <a:spcBef>
                <a:spcPts val="200"/>
              </a:spcBef>
            </a:pPr>
            <a:r>
              <a:rPr lang="en-US" altLang="ja-JP" sz="9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◆ Direction </a:t>
            </a:r>
            <a:r>
              <a:rPr lang="en-US" altLang="ja-JP" sz="9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</a:t>
            </a:r>
            <a:r>
              <a:rPr lang="en-US" sz="9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altLang="ja-JP" sz="900" b="1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IR Plan</a:t>
            </a:r>
            <a:endParaRPr lang="en-US" altLang="ja-JP" sz="900" b="1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8000" indent="-144000">
              <a:lnSpc>
                <a:spcPct val="95000"/>
              </a:lnSpc>
              <a:spcBef>
                <a:spcPts val="200"/>
              </a:spcBef>
              <a:buFont typeface="Wingdings 2" panose="05020102010507070707" pitchFamily="18" charset="2"/>
              <a:buChar char=""/>
            </a:pPr>
            <a:r>
              <a:rPr lang="en-US" altLang="ja-JP" sz="8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Under the circumstances where global tourism demand continues to increase, it is necessary to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promote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stay-type </a:t>
            </a:r>
            <a:r>
              <a:rPr lang="en-US" altLang="ja-JP" sz="8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tourism and construct world-level MICE facilities to ensure that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inbound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tourism is </a:t>
            </a:r>
            <a:r>
              <a:rPr lang="en-US" altLang="ja-JP" sz="8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incorporated into Japan’s economic growth.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80000" y="2484000"/>
            <a:ext cx="2782914" cy="374906"/>
          </a:xfrm>
          <a:prstGeom prst="rect">
            <a:avLst/>
          </a:prstGeom>
          <a:gradFill>
            <a:gsLst>
              <a:gs pos="88000">
                <a:schemeClr val="tx2">
                  <a:lumMod val="20000"/>
                  <a:lumOff val="80000"/>
                </a:schemeClr>
              </a:gs>
              <a:gs pos="28000">
                <a:schemeClr val="tx2">
                  <a:lumMod val="40000"/>
                  <a:lumOff val="6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  <a:gs pos="1000">
                <a:srgbClr val="0070C0"/>
              </a:gs>
              <a:gs pos="100000">
                <a:schemeClr val="accent1">
                  <a:tint val="37000"/>
                  <a:satMod val="30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6200000" scaled="1"/>
          </a:gradFill>
          <a:ln w="63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108000" tIns="18000" rIns="108000" bIns="18000" rtlCol="0" anchor="ctr">
            <a:spAutoFit/>
          </a:bodyPr>
          <a:lstStyle/>
          <a:p>
            <a:pPr rtl="0"/>
            <a:r>
              <a:rPr lang="en-US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Maximum use of the potential of</a:t>
            </a:r>
            <a:br>
              <a:rPr lang="en-US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Osaka and the Kansai region</a:t>
            </a:r>
            <a:endParaRPr lang="en-US" altLang="ja-JP" sz="11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094160"/>
              </p:ext>
            </p:extLst>
          </p:nvPr>
        </p:nvGraphicFramePr>
        <p:xfrm>
          <a:off x="177703" y="2932134"/>
          <a:ext cx="3528000" cy="1188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141853829"/>
                    </a:ext>
                  </a:extLst>
                </a:gridCol>
                <a:gridCol w="2628000">
                  <a:extLst>
                    <a:ext uri="{9D8B030D-6E8A-4147-A177-3AD203B41FA5}">
                      <a16:colId xmlns:a16="http://schemas.microsoft.com/office/drawing/2014/main" val="2156566681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indent="-61595" algn="ctr" rtl="0" font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Historical/</a:t>
                      </a:r>
                      <a:br>
                        <a:rPr lang="en-US" sz="800" kern="1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en-US" sz="800" kern="1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cultural</a:t>
                      </a:r>
                      <a:br>
                        <a:rPr lang="en-US" sz="800" kern="1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en-US" sz="800" kern="1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attributes</a:t>
                      </a:r>
                      <a:endParaRPr lang="en-US" altLang="ja-JP" sz="800" kern="1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Abundant </a:t>
                      </a:r>
                      <a:r>
                        <a:rPr lang="en-US" sz="800" kern="1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tourism resources </a:t>
                      </a:r>
                      <a:r>
                        <a:rPr lang="en-US" sz="800" kern="1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</a:t>
                      </a:r>
                      <a:r>
                        <a:rPr lang="en-US" sz="800" kern="1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/>
                      </a:r>
                      <a:br>
                        <a:rPr lang="en-US" sz="800" kern="1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en-US" sz="800" kern="1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Osaka and the Kansai region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Meiryo UI" panose="020B0604030504040204" pitchFamily="50" charset="-128"/>
                        <a:cs typeface="Verdana" panose="020B0604030504040204" pitchFamily="34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010985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indent="-61595" algn="ctr" rtl="0" font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Economic attributes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Meiryo UI" panose="020B0604030504040204" pitchFamily="50" charset="-128"/>
                        <a:cs typeface="Verdana" panose="020B0604030504040204" pitchFamily="34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Large population and economy of Osaka and the Kansai region; concentrated industrial clusters </a:t>
                      </a:r>
                      <a:r>
                        <a:rPr lang="en-US" sz="800" kern="1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covering </a:t>
                      </a:r>
                      <a:r>
                        <a:rPr lang="en-US" sz="800" kern="1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 wide range of sectors</a:t>
                      </a:r>
                      <a:endParaRPr lang="en-US" altLang="ja-JP" sz="800" kern="1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3763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marR="0" lvl="0" indent="-61595" algn="ctr" defTabSz="1280160" rtl="0" eaLnBrk="1" fontAlgn="ctr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0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Geographical/</a:t>
                      </a:r>
                      <a:br>
                        <a:rPr lang="en-US" sz="800" kern="10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en-US" sz="800" kern="10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locational attributes</a:t>
                      </a:r>
                      <a:endParaRPr lang="ja-JP" altLang="ja-JP" sz="800" kern="1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Meiryo UI" panose="020B0604030504040204" pitchFamily="50" charset="-128"/>
                        <a:cs typeface="Verdana" panose="020B0604030504040204" pitchFamily="34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Located in the center of the Kansai region; functioning as a hub </a:t>
                      </a:r>
                      <a:r>
                        <a:rPr lang="en-US" sz="800" kern="1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with </a:t>
                      </a:r>
                      <a:r>
                        <a:rPr lang="en-US" sz="800" kern="1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fully developed transportation infrastructure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Meiryo UI" panose="020B0604030504040204" pitchFamily="50" charset="-128"/>
                        <a:cs typeface="Verdana" panose="020B0604030504040204" pitchFamily="34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856703"/>
                  </a:ext>
                </a:extLst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180001" y="1157876"/>
            <a:ext cx="6125106" cy="1266460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just" rtl="0"/>
            <a:endParaRPr kumimoji="1" lang="ja-JP" altLang="en-US" sz="1600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二等辺三角形 28"/>
          <p:cNvSpPr/>
          <p:nvPr/>
        </p:nvSpPr>
        <p:spPr>
          <a:xfrm rot="10800000">
            <a:off x="4086356" y="2532265"/>
            <a:ext cx="2141639" cy="220157"/>
          </a:xfrm>
          <a:prstGeom prst="triangl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/>
          </a:p>
        </p:txBody>
      </p:sp>
      <p:sp>
        <p:nvSpPr>
          <p:cNvPr id="30" name="二等辺三角形 29"/>
          <p:cNvSpPr/>
          <p:nvPr/>
        </p:nvSpPr>
        <p:spPr>
          <a:xfrm rot="5400000">
            <a:off x="3322527" y="3474695"/>
            <a:ext cx="1080000" cy="180000"/>
          </a:xfrm>
          <a:prstGeom prst="triangl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/>
          </a:p>
        </p:txBody>
      </p:sp>
      <p:sp>
        <p:nvSpPr>
          <p:cNvPr id="32" name="Oval 7"/>
          <p:cNvSpPr>
            <a:spLocks noChangeAspect="1"/>
          </p:cNvSpPr>
          <p:nvPr/>
        </p:nvSpPr>
        <p:spPr bwMode="gray">
          <a:xfrm flipV="1">
            <a:off x="3978322" y="2888226"/>
            <a:ext cx="2385145" cy="1264302"/>
          </a:xfrm>
          <a:prstGeom prst="ellipse">
            <a:avLst/>
          </a:prstGeom>
          <a:gradFill>
            <a:gsLst>
              <a:gs pos="100000">
                <a:srgbClr val="FFFF00"/>
              </a:gs>
              <a:gs pos="0">
                <a:schemeClr val="bg1"/>
              </a:gs>
              <a:gs pos="50000">
                <a:srgbClr val="FFFF00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</a:gradFill>
          <a:ln w="6350" algn="ctr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 rtl="0">
              <a:lnSpc>
                <a:spcPct val="106000"/>
              </a:lnSpc>
              <a:buFont typeface="Wingdings 2" pitchFamily="18" charset="2"/>
              <a:buNone/>
            </a:pPr>
            <a:endParaRPr lang="en-GB" sz="1600" b="1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116994" y="3537369"/>
            <a:ext cx="2141638" cy="5355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 rtl="0">
              <a:lnSpc>
                <a:spcPct val="90000"/>
              </a:lnSpc>
            </a:pPr>
            <a:r>
              <a:rPr lang="en-US" sz="8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“IR” as a project built and run by private </a:t>
            </a:r>
            <a:r>
              <a:rPr lang="en-US" sz="8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entities 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making</a:t>
            </a:r>
            <a:r>
              <a:rPr lang="en-US" sz="8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8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maximum use of the wisdom and ingenuity of the private </a:t>
            </a:r>
            <a:r>
              <a:rPr lang="en-US" sz="8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sector</a:t>
            </a:r>
            <a:endParaRPr lang="en-US" altLang="ja-JP" sz="8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742930" y="5369513"/>
            <a:ext cx="5940000" cy="540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6493169" y="666748"/>
            <a:ext cx="6172242" cy="8902554"/>
          </a:xfrm>
          <a:prstGeom prst="rect">
            <a:avLst/>
          </a:prstGeom>
          <a:noFill/>
          <a:ln w="127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 rtl="0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0" name="タイトル 1"/>
          <p:cNvSpPr txBox="1">
            <a:spLocks/>
          </p:cNvSpPr>
          <p:nvPr/>
        </p:nvSpPr>
        <p:spPr>
          <a:xfrm>
            <a:off x="6493326" y="504000"/>
            <a:ext cx="6172085" cy="28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0"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　Final 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Vision </a:t>
            </a: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the Osaka IR</a:t>
            </a:r>
            <a:endParaRPr lang="ja-JP" alt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Meiryo UI" pitchFamily="50" charset="-128"/>
              <a:cs typeface="Verdana" panose="020B0604030504040204" pitchFamily="34" charset="0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6601728" y="1443756"/>
            <a:ext cx="4740584" cy="1359859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 anchor="t">
            <a:spAutoFit/>
          </a:bodyPr>
          <a:lstStyle/>
          <a:p>
            <a:pPr marL="144000" indent="-144000">
              <a:spcBef>
                <a:spcPts val="300"/>
              </a:spcBef>
            </a:pPr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◆	Globally-competitive a</a:t>
            </a:r>
            <a:r>
              <a:rPr lang="en-US" sz="9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ll-in-one </a:t>
            </a:r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MICE </a:t>
            </a:r>
            <a:r>
              <a:rPr lang="en-US" sz="9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hub</a:t>
            </a:r>
            <a:endParaRPr lang="en-US" altLang="ja-JP" sz="9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52000" indent="-72000" rtl="0">
              <a:lnSpc>
                <a:spcPct val="9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Integrated construction of accommodations, entertainment and commercial facilities and other facilities necessary for inviting MICE event</a:t>
            </a: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endParaRPr lang="en-US" altLang="ja-JP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44000" indent="-144000" rtl="0">
              <a:spcBef>
                <a:spcPts val="300"/>
              </a:spcBef>
            </a:pPr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◆	Construction of Japan’s largest </a:t>
            </a:r>
            <a:r>
              <a:rPr lang="en-US" sz="9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complex </a:t>
            </a:r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MICE facilities</a:t>
            </a:r>
            <a:endParaRPr lang="en-US" altLang="ja-JP" sz="9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80975" rtl="0">
              <a:lnSpc>
                <a:spcPct val="90000"/>
              </a:lnSpc>
              <a:spcBef>
                <a:spcPts val="100"/>
              </a:spcBef>
              <a:tabLst>
                <a:tab pos="808038" algn="l"/>
              </a:tabLst>
            </a:pP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[Capacity]	International convention center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 marL="2063750" rtl="0">
              <a:lnSpc>
                <a:spcPct val="90000"/>
              </a:lnSpc>
              <a:spcBef>
                <a:spcPts val="100"/>
              </a:spcBef>
            </a:pP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Maximum room capacity</a:t>
            </a:r>
            <a:r>
              <a:rPr lang="ja-JP" alt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6,000 people or more;</a:t>
            </a:r>
          </a:p>
          <a:p>
            <a:pPr marL="2063750">
              <a:lnSpc>
                <a:spcPct val="90000"/>
              </a:lnSpc>
              <a:spcBef>
                <a:spcPts val="100"/>
              </a:spcBef>
            </a:pP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up to 12,000 people throughout the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facility</a:t>
            </a:r>
            <a:endParaRPr lang="en-US" sz="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80975">
              <a:lnSpc>
                <a:spcPct val="90000"/>
              </a:lnSpc>
              <a:spcBef>
                <a:spcPts val="100"/>
              </a:spcBef>
              <a:tabLst>
                <a:tab pos="808038" algn="l"/>
              </a:tabLst>
            </a:pP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Exhibition facility: Exhibition area of 100,000 square meters</a:t>
            </a:r>
            <a:r>
              <a:rPr lang="x-none" sz="800" dirty="0" smtClean="0">
                <a:latin typeface="Verdana" panose="020B0604030504040204" pitchFamily="34" charset="0"/>
                <a:ea typeface="Meiryo UI" panose="020B0604030504040204" pitchFamily="50" charset="-128"/>
                <a:cs typeface="Verdana" panose="020B0604030504040204" pitchFamily="34" charset="0"/>
              </a:rPr>
              <a:t> or more</a:t>
            </a:r>
            <a:endParaRPr lang="en-US" altLang="ja-JP" sz="8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44000" indent="-144000" rtl="0">
              <a:spcBef>
                <a:spcPts val="300"/>
              </a:spcBef>
            </a:pPr>
            <a:r>
              <a:rPr lang="en-US" sz="9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◆</a:t>
            </a:r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en-US" sz="9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Strengthen the MICE promotion and invitation organization through</a:t>
            </a:r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concerted efforts of </a:t>
            </a:r>
            <a:r>
              <a:rPr lang="en-US" sz="9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“All Osaka”</a:t>
            </a:r>
            <a:r>
              <a:rPr lang="ja-JP" altLang="en-US" sz="9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ja-JP" sz="9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including governments and business groups</a:t>
            </a:r>
            <a:endParaRPr lang="ja-JP" altLang="en-US" sz="900" u="sng" spc="-100" dirty="0">
              <a:latin typeface="Verdana" panose="020B0604030504040204" pitchFamily="34" charset="0"/>
              <a:ea typeface="ＭＳ Ｐゴシック" panose="020B0600070205080204" pitchFamily="50" charset="-128"/>
              <a:cs typeface="Verdana" panose="020B0604030504040204" pitchFamily="34" charset="0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601728" y="3176102"/>
            <a:ext cx="4740584" cy="688394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 anchor="t">
            <a:spAutoFit/>
          </a:bodyPr>
          <a:lstStyle/>
          <a:p>
            <a:pPr marL="144000" indent="-144000" rtl="0"/>
            <a:r>
              <a:rPr lang="en-US" sz="900" u="sng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◆Promoting the </a:t>
            </a:r>
            <a:r>
              <a:rPr lang="en-US" sz="900" u="sng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attractions of Osaka, Kansai, and Japan </a:t>
            </a:r>
            <a:r>
              <a:rPr lang="en-US" sz="900" u="sng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through </a:t>
            </a:r>
            <a:r>
              <a:rPr lang="en-US" sz="900" u="sng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effective ways</a:t>
            </a:r>
            <a:endParaRPr lang="en-US" altLang="ja-JP" sz="900" u="sng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52000" indent="-72000" rtl="0">
              <a:lnSpc>
                <a:spcPct val="9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onstruct </a:t>
            </a: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facilities that allow people to 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freely enjoy works related to Japanese </a:t>
            </a: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tradition, 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culture </a:t>
            </a: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art, and promote these accordingly.</a:t>
            </a:r>
            <a:endParaRPr lang="en-US" altLang="ja-JP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44000" indent="-144000" rtl="0">
              <a:spcBef>
                <a:spcPts val="300"/>
              </a:spcBef>
            </a:pPr>
            <a:r>
              <a:rPr lang="en-US" sz="900" u="sng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◆Development and creation </a:t>
            </a:r>
            <a:r>
              <a:rPr lang="en-US" sz="900" u="sng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the </a:t>
            </a:r>
            <a:r>
              <a:rPr lang="en-US" sz="900" u="sng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content showcasing </a:t>
            </a:r>
            <a:r>
              <a:rPr lang="en-US" sz="900" u="sng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Osaka, Kansai, and </a:t>
            </a:r>
            <a:r>
              <a:rPr lang="en-US" sz="900" u="sng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Japan with the Osaka IR serving as the base</a:t>
            </a:r>
            <a:endParaRPr lang="ja-JP" altLang="en-US" sz="900" dirty="0">
              <a:solidFill>
                <a:prstClr val="black"/>
              </a:solidFill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6604620" y="4224536"/>
            <a:ext cx="5340796" cy="840743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 anchor="t">
            <a:spAutoFit/>
          </a:bodyPr>
          <a:lstStyle/>
          <a:p>
            <a:pPr marL="144000" indent="-144000"/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◆	Sending </a:t>
            </a:r>
            <a:r>
              <a:rPr lang="en-US" sz="9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 </a:t>
            </a:r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tourists to other destinations through joint </a:t>
            </a:r>
            <a:r>
              <a:rPr lang="en-US" sz="9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efforts with</a:t>
            </a:r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every region </a:t>
            </a:r>
            <a:r>
              <a:rPr lang="en-US" sz="9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</a:t>
            </a:r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Japan, including Osaka, Kansai and Western Japan</a:t>
            </a:r>
            <a:endParaRPr lang="en-US" altLang="ja-JP" sz="9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44000" indent="-144000">
              <a:spcBef>
                <a:spcPts val="300"/>
              </a:spcBef>
            </a:pPr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◆	Creation of new tourism originating from </a:t>
            </a:r>
            <a:r>
              <a:rPr lang="en-US" sz="9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Osaka IR that takes advantage of </a:t>
            </a:r>
            <a:br>
              <a:rPr lang="en-US" sz="9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9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strengths </a:t>
            </a:r>
            <a:r>
              <a:rPr lang="en-US" sz="9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</a:t>
            </a:r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Osaka and </a:t>
            </a:r>
            <a:r>
              <a:rPr lang="en-US" sz="9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Kansai region</a:t>
            </a:r>
            <a:endParaRPr lang="en-US" sz="9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52000" indent="-72000">
              <a:lnSpc>
                <a:spcPct val="9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Creation </a:t>
            </a: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 </a:t>
            </a: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tourism 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including features such as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wellness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tourism, sports, and foods, which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encourages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“</a:t>
            </a: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various lifestyles that promote good mental, emotional, and physical 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health” </a:t>
            </a:r>
            <a:r>
              <a:rPr lang="en-US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　　　</a:t>
            </a:r>
            <a:endParaRPr lang="en-US" altLang="ja-JP" sz="9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6601140" y="5440347"/>
            <a:ext cx="6019788" cy="728405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 anchor="t">
            <a:spAutoFit/>
          </a:bodyPr>
          <a:lstStyle/>
          <a:p>
            <a:pPr marL="144000" indent="-144000" rtl="0"/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◆	Construction of world-class accommodation facilities in terms of</a:t>
            </a:r>
            <a:b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capacity and quality</a:t>
            </a:r>
            <a:endParaRPr lang="en-US" sz="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80975" rtl="0">
              <a:spcBef>
                <a:spcPts val="100"/>
              </a:spcBef>
              <a:tabLst>
                <a:tab pos="808038" algn="l"/>
              </a:tabLst>
            </a:pP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[Capacity] 	Total number of guest rooms: 3,000 or more</a:t>
            </a:r>
            <a:endParaRPr lang="ja-JP" altLang="en-US" sz="800" dirty="0"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  <a:p>
            <a:pPr marL="144000" indent="-144000">
              <a:spcBef>
                <a:spcPts val="300"/>
              </a:spcBef>
            </a:pPr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◆	Provision of facilities and services that can meet different needs </a:t>
            </a:r>
            <a:r>
              <a:rPr lang="en-US" sz="9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guests</a:t>
            </a:r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including </a:t>
            </a:r>
            <a:r>
              <a:rPr lang="en-US" sz="9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business people, families</a:t>
            </a:r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and </a:t>
            </a:r>
            <a:r>
              <a:rPr lang="en-US" sz="9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wealthy class</a:t>
            </a:r>
            <a:endParaRPr lang="en-US" altLang="ja-JP" sz="9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6606000" y="6514640"/>
            <a:ext cx="4500000" cy="1238288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 anchor="t">
            <a:spAutoFit/>
          </a:bodyPr>
          <a:lstStyle/>
          <a:p>
            <a:pPr marL="144000" indent="-144000" rtl="0"/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◆	Provision of entertainment that can be experienced only in </a:t>
            </a:r>
            <a:r>
              <a:rPr lang="en-US" sz="900" u="sng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Yumeshima</a:t>
            </a:r>
            <a:endParaRPr lang="en-US" altLang="ja-JP" sz="9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52000" indent="-72000">
              <a:lnSpc>
                <a:spcPct val="9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Offer 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unique </a:t>
            </a: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entertainment as a symbol of Osaka IR which is unprecedented in the world and can be enjoyed by everyone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altLang="ja-JP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44000" indent="-144000" rtl="0">
              <a:spcBef>
                <a:spcPts val="300"/>
              </a:spcBef>
            </a:pPr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◆	Provision of an urban-type resort space </a:t>
            </a:r>
            <a:r>
              <a:rPr lang="en-US" sz="9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which </a:t>
            </a:r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offers extraordinary experiences and entices people </a:t>
            </a:r>
            <a:r>
              <a:rPr lang="en-US" sz="9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from around </a:t>
            </a:r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sz="9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world, </a:t>
            </a:r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 well as high quality facilities and services </a:t>
            </a:r>
            <a:r>
              <a:rPr lang="en-US" sz="9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which </a:t>
            </a:r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allow people to enjoy </a:t>
            </a:r>
            <a:r>
              <a:rPr lang="en-US" sz="9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 extended stay</a:t>
            </a:r>
            <a:endParaRPr lang="en-US" altLang="ja-JP" sz="9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44000" indent="-144000" rtl="0">
              <a:spcBef>
                <a:spcPts val="300"/>
              </a:spcBef>
            </a:pPr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◆	Creation of an impactful space that can </a:t>
            </a:r>
            <a:r>
              <a:rPr lang="en-US" sz="9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serve as a new landmark </a:t>
            </a:r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Osaka</a:t>
            </a:r>
            <a:endParaRPr lang="en-US" altLang="ja-JP" sz="9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52000" indent="-72000" rtl="0">
              <a:lnSpc>
                <a:spcPct val="9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Construction of buildings with innovative 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designs </a:t>
            </a: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a comfortable space by making good use of a vast expanse of the land surrounded by the sea.</a:t>
            </a:r>
            <a:endParaRPr lang="ja-JP" altLang="en-US" sz="800" dirty="0">
              <a:latin typeface="Verdana" panose="020B0604030504040204" pitchFamily="34" charset="0"/>
              <a:ea typeface="ＭＳ Ｐゴシック" panose="020B0600070205080204" pitchFamily="50" charset="-128"/>
              <a:cs typeface="Verdana" panose="020B0604030504040204" pitchFamily="34" charset="0"/>
            </a:endParaRPr>
          </a:p>
        </p:txBody>
      </p:sp>
      <p:pic>
        <p:nvPicPr>
          <p:cNvPr id="71" name="Picture 5" descr="\\G0000sv0ns502\b24000$\doc\総務・企画G\★企画G\02 IR構想\05_納品\（１）大阪ＩＲ基本構想（案）及び概要版資料\03_イメージ図等\イメージ画像\11_宿泊施設\Rooms\9\Me_at_leel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8249" y="5515118"/>
            <a:ext cx="1403623" cy="869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図 7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196922" y="6503600"/>
            <a:ext cx="1391496" cy="954774"/>
          </a:xfrm>
          <a:prstGeom prst="rect">
            <a:avLst/>
          </a:prstGeom>
        </p:spPr>
      </p:pic>
      <p:sp>
        <p:nvSpPr>
          <p:cNvPr id="88" name="テキスト ボックス 87"/>
          <p:cNvSpPr txBox="1"/>
          <p:nvPr/>
        </p:nvSpPr>
        <p:spPr>
          <a:xfrm>
            <a:off x="6606636" y="8053511"/>
            <a:ext cx="6019788" cy="838691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 anchor="t">
            <a:spAutoFit/>
          </a:bodyPr>
          <a:lstStyle/>
          <a:p>
            <a:pPr marL="144000" indent="-144000" rtl="0"/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◆	Realization of a smart </a:t>
            </a:r>
            <a:r>
              <a:rPr lang="en-US" sz="9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city that </a:t>
            </a:r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provides a comfortable and</a:t>
            </a:r>
            <a:b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convenient space as well as high quality services by utilizing</a:t>
            </a:r>
            <a:b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cutting-edge technologies</a:t>
            </a:r>
            <a:endParaRPr lang="en-US" altLang="ja-JP" sz="9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52000" indent="-72000" rtl="0">
              <a:lnSpc>
                <a:spcPct val="90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Offer “an experimental field of future society” in which cutting-edge technologies </a:t>
            </a:r>
            <a:b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are introduced and demonstrated, enabling people to experience them.</a:t>
            </a:r>
            <a:endParaRPr lang="en-US" altLang="ja-JP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44000" indent="-144000" rtl="0">
              <a:spcBef>
                <a:spcPts val="300"/>
              </a:spcBef>
            </a:pPr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◆	</a:t>
            </a:r>
            <a:r>
              <a:rPr lang="en-US" sz="9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Development of globally </a:t>
            </a:r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minded human resources responsible for the next generation</a:t>
            </a:r>
            <a:endParaRPr lang="en-US" altLang="ja-JP" sz="9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94" name="図 9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2312" y="3054805"/>
            <a:ext cx="1252811" cy="835860"/>
          </a:xfrm>
          <a:prstGeom prst="rect">
            <a:avLst/>
          </a:prstGeom>
        </p:spPr>
      </p:pic>
      <p:sp>
        <p:nvSpPr>
          <p:cNvPr id="86" name="テキスト ボックス 85"/>
          <p:cNvSpPr txBox="1"/>
          <p:nvPr/>
        </p:nvSpPr>
        <p:spPr>
          <a:xfrm>
            <a:off x="6606636" y="7780928"/>
            <a:ext cx="4390727" cy="241980"/>
          </a:xfrm>
          <a:prstGeom prst="rect">
            <a:avLst/>
          </a:prstGeom>
          <a:gradFill>
            <a:gsLst>
              <a:gs pos="88000">
                <a:schemeClr val="tx2">
                  <a:lumMod val="20000"/>
                  <a:lumOff val="80000"/>
                </a:schemeClr>
              </a:gs>
              <a:gs pos="28000">
                <a:schemeClr val="tx2">
                  <a:lumMod val="40000"/>
                  <a:lumOff val="6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  <a:gs pos="1000">
                <a:srgbClr val="0070C0"/>
              </a:gs>
              <a:gs pos="100000">
                <a:schemeClr val="accent1">
                  <a:tint val="37000"/>
                  <a:satMod val="30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6200000" scaled="1"/>
          </a:gradFill>
          <a:ln w="63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08000" tIns="36000" rIns="108000" bIns="36000" rtlCol="0" anchor="ctr">
            <a:spAutoFit/>
          </a:bodyPr>
          <a:lstStyle/>
          <a:p>
            <a:pPr rtl="0"/>
            <a:r>
              <a:rPr lang="en-US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Efforts for enhancing the attractions of the Osaka IR</a:t>
            </a:r>
            <a:endParaRPr lang="en-US" altLang="ja-JP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6606000" y="864000"/>
            <a:ext cx="4156688" cy="241980"/>
          </a:xfrm>
          <a:prstGeom prst="rect">
            <a:avLst/>
          </a:prstGeom>
          <a:gradFill>
            <a:gsLst>
              <a:gs pos="88000">
                <a:schemeClr val="tx2">
                  <a:lumMod val="20000"/>
                  <a:lumOff val="80000"/>
                </a:schemeClr>
              </a:gs>
              <a:gs pos="28000">
                <a:schemeClr val="tx2">
                  <a:lumMod val="40000"/>
                  <a:lumOff val="6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  <a:gs pos="1000">
                <a:srgbClr val="0070C0"/>
              </a:gs>
              <a:gs pos="100000">
                <a:schemeClr val="accent1">
                  <a:tint val="37000"/>
                  <a:satMod val="30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6200000" scaled="1"/>
          </a:gradFill>
          <a:ln w="63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108000" tIns="36000" rIns="108000" bIns="36000" rtlCol="0" anchor="ctr">
            <a:spAutoFit/>
          </a:bodyPr>
          <a:lstStyle/>
          <a:p>
            <a:pPr rtl="0"/>
            <a:r>
              <a:rPr lang="en-US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Functions and </a:t>
            </a:r>
            <a:r>
              <a:rPr lang="en-US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facilities</a:t>
            </a:r>
            <a:r>
              <a:rPr lang="ja-JP" altLang="en-US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ja-JP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essential </a:t>
            </a:r>
            <a:r>
              <a:rPr lang="en-US" altLang="ja-JP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 the </a:t>
            </a:r>
            <a:r>
              <a:rPr lang="en-US" altLang="ja-JP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Osaka IR</a:t>
            </a:r>
          </a:p>
        </p:txBody>
      </p:sp>
      <p:sp>
        <p:nvSpPr>
          <p:cNvPr id="92" name="ホームベース 91"/>
          <p:cNvSpPr/>
          <p:nvPr/>
        </p:nvSpPr>
        <p:spPr>
          <a:xfrm>
            <a:off x="6606000" y="1156592"/>
            <a:ext cx="4500000" cy="270000"/>
          </a:xfrm>
          <a:prstGeom prst="homePlate">
            <a:avLst>
              <a:gd name="adj" fmla="val 27334"/>
            </a:avLst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txBody>
          <a:bodyPr wrap="square" lIns="36000" tIns="36000" rIns="36000" bIns="18000" rtlCol="0" anchor="ctr" anchorCtr="0">
            <a:noAutofit/>
          </a:bodyPr>
          <a:lstStyle/>
          <a:p>
            <a:pPr marL="252000" indent="-252000">
              <a:lnSpc>
                <a:spcPct val="95000"/>
              </a:lnSpc>
            </a:pPr>
            <a:r>
              <a:rPr lang="en-US" sz="900" b="1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(1)	Function as a </a:t>
            </a:r>
            <a:r>
              <a:rPr lang="en-US" sz="900" b="1" kern="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world</a:t>
            </a:r>
            <a:r>
              <a:rPr lang="en-US" altLang="ja-JP" sz="900" b="1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  <a:r>
              <a:rPr lang="en-US" sz="900" b="1" kern="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class </a:t>
            </a:r>
            <a:r>
              <a:rPr lang="en-US" sz="900" b="1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all-in-one MICE hub </a:t>
            </a:r>
            <a:br>
              <a:rPr lang="en-US" sz="900" b="1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900" b="1" kern="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&lt;International Convention Center </a:t>
            </a:r>
            <a:r>
              <a:rPr lang="en-US" sz="900" b="1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lang="en-US" sz="900" b="1" kern="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Exhibition Facilities&gt;</a:t>
            </a:r>
            <a:endParaRPr lang="ja-JP" altLang="en-US" sz="900" b="1" kern="100" dirty="0"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sp>
        <p:nvSpPr>
          <p:cNvPr id="96" name="ホームベース 95"/>
          <p:cNvSpPr/>
          <p:nvPr/>
        </p:nvSpPr>
        <p:spPr>
          <a:xfrm>
            <a:off x="6606000" y="2856384"/>
            <a:ext cx="4500000" cy="270000"/>
          </a:xfrm>
          <a:prstGeom prst="homePlat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txBody>
          <a:bodyPr wrap="square" lIns="36000" tIns="36000" rIns="36000" bIns="18000" rtlCol="0" anchor="ctr" anchorCtr="0">
            <a:noAutofit/>
          </a:bodyPr>
          <a:lstStyle/>
          <a:p>
            <a:pPr marL="252000" indent="-252000">
              <a:lnSpc>
                <a:spcPct val="95000"/>
              </a:lnSpc>
            </a:pPr>
            <a:r>
              <a:rPr lang="en-US" sz="900" b="1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(2)	Function as a hub that creates and </a:t>
            </a:r>
            <a:r>
              <a:rPr lang="en-US" sz="900" b="1" kern="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promotes </a:t>
            </a:r>
            <a:r>
              <a:rPr lang="en-US" sz="900" b="1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attractions</a:t>
            </a:r>
            <a:br>
              <a:rPr lang="en-US" sz="900" b="1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900" b="1" kern="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&lt;Attractions </a:t>
            </a:r>
            <a:r>
              <a:rPr lang="en-US" sz="900" b="1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Enhancement Facilities</a:t>
            </a:r>
            <a:r>
              <a:rPr lang="en-US" sz="900" b="1" kern="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&gt;</a:t>
            </a:r>
            <a:endParaRPr lang="ja-JP" altLang="en-US" sz="900" b="1" kern="100" dirty="0"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sp>
        <p:nvSpPr>
          <p:cNvPr id="97" name="ホームベース 96"/>
          <p:cNvSpPr/>
          <p:nvPr/>
        </p:nvSpPr>
        <p:spPr>
          <a:xfrm>
            <a:off x="6606000" y="3936504"/>
            <a:ext cx="4500000" cy="270000"/>
          </a:xfrm>
          <a:prstGeom prst="homePlat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txBody>
          <a:bodyPr wrap="square" lIns="36000" tIns="36000" rIns="36000" bIns="18000" rtlCol="0" anchor="ctr" anchorCtr="0">
            <a:noAutofit/>
          </a:bodyPr>
          <a:lstStyle/>
          <a:p>
            <a:pPr marL="252000" indent="-252000">
              <a:lnSpc>
                <a:spcPct val="95000"/>
              </a:lnSpc>
            </a:pPr>
            <a:r>
              <a:rPr lang="en-US" sz="900" b="1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(3)	Function as a tourism gateway to Japan </a:t>
            </a:r>
            <a:br>
              <a:rPr lang="en-US" sz="900" b="1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900" b="1" kern="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&lt;Tourist </a:t>
            </a:r>
            <a:r>
              <a:rPr lang="en-US" altLang="ja-JP" sz="900" b="1" kern="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Destination</a:t>
            </a:r>
            <a:r>
              <a:rPr lang="en-US" sz="900" b="1" kern="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Promotion </a:t>
            </a:r>
            <a:r>
              <a:rPr lang="en-US" sz="900" b="1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Orientation Facilities</a:t>
            </a:r>
            <a:r>
              <a:rPr lang="en-US" sz="900" b="1" kern="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&gt;</a:t>
            </a:r>
            <a:endParaRPr lang="ja-JP" altLang="en-US" sz="900" b="1" kern="100" dirty="0"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sp>
        <p:nvSpPr>
          <p:cNvPr id="101" name="ホームベース 100"/>
          <p:cNvSpPr/>
          <p:nvPr/>
        </p:nvSpPr>
        <p:spPr>
          <a:xfrm>
            <a:off x="6604739" y="5106664"/>
            <a:ext cx="5811811" cy="270000"/>
          </a:xfrm>
          <a:prstGeom prst="homePlate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txBody>
          <a:bodyPr wrap="square" lIns="36000" tIns="36000" rIns="36000" bIns="18000" rtlCol="0" anchor="ctr" anchorCtr="0">
            <a:noAutofit/>
          </a:bodyPr>
          <a:lstStyle/>
          <a:p>
            <a:pPr marL="252000" indent="-252000">
              <a:lnSpc>
                <a:spcPct val="95000"/>
              </a:lnSpc>
            </a:pPr>
            <a:r>
              <a:rPr lang="en-US" sz="900" b="1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(4)	Construction of accommodation facilities responding </a:t>
            </a:r>
            <a:r>
              <a:rPr lang="en-US" sz="900" b="1" kern="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highly-developed </a:t>
            </a:r>
            <a:r>
              <a:rPr lang="en-US" sz="900" b="1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diversified user </a:t>
            </a:r>
            <a:r>
              <a:rPr lang="en-US" sz="900" b="1" kern="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demand   &lt;Accommodation Facilities</a:t>
            </a:r>
            <a:r>
              <a:rPr lang="en-US" sz="900" b="1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&gt;</a:t>
            </a:r>
            <a:endParaRPr lang="ja-JP" altLang="en-US" sz="900" b="1" kern="100" dirty="0"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sp>
        <p:nvSpPr>
          <p:cNvPr id="102" name="ホームベース 101"/>
          <p:cNvSpPr/>
          <p:nvPr/>
        </p:nvSpPr>
        <p:spPr>
          <a:xfrm>
            <a:off x="6606000" y="6186784"/>
            <a:ext cx="4392000" cy="270000"/>
          </a:xfrm>
          <a:prstGeom prst="homePlate">
            <a:avLst>
              <a:gd name="adj" fmla="val 45103"/>
            </a:avLst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txBody>
          <a:bodyPr wrap="square" lIns="36000" tIns="36000" rIns="0" bIns="18000" rtlCol="0" anchor="ctr" anchorCtr="0">
            <a:noAutofit/>
          </a:bodyPr>
          <a:lstStyle/>
          <a:p>
            <a:pPr marL="252000" indent="-252000">
              <a:lnSpc>
                <a:spcPct val="95000"/>
              </a:lnSpc>
              <a:buAutoNum type="arabicParenBoth" startAt="5"/>
            </a:pPr>
            <a:r>
              <a:rPr lang="en-US" sz="900" b="1" kern="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Function </a:t>
            </a:r>
            <a:r>
              <a:rPr lang="en-US" sz="900" b="1" kern="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 a unique entertainment </a:t>
            </a:r>
            <a:r>
              <a:rPr lang="en-US" sz="900" b="1" kern="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hub, creation </a:t>
            </a:r>
            <a:r>
              <a:rPr lang="en-US" sz="900" b="1" kern="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resort </a:t>
            </a:r>
            <a:r>
              <a:rPr lang="en-US" sz="900" b="1" kern="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space   &lt;</a:t>
            </a:r>
            <a:r>
              <a:rPr lang="en-US" sz="900" b="1" kern="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Visitor Entertainment </a:t>
            </a:r>
            <a:r>
              <a:rPr lang="en-US" sz="900" b="1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Facilities</a:t>
            </a:r>
            <a:r>
              <a:rPr lang="en-US" sz="900" b="1" kern="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&gt;</a:t>
            </a:r>
            <a:endParaRPr lang="en-US" sz="900" b="1" kern="1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90" name="図 8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42312" y="2174113"/>
            <a:ext cx="1254156" cy="828000"/>
          </a:xfrm>
          <a:prstGeom prst="rect">
            <a:avLst/>
          </a:prstGeom>
        </p:spPr>
      </p:pic>
      <p:sp>
        <p:nvSpPr>
          <p:cNvPr id="104" name="テキスト ボックス 103"/>
          <p:cNvSpPr txBox="1"/>
          <p:nvPr/>
        </p:nvSpPr>
        <p:spPr>
          <a:xfrm>
            <a:off x="180000" y="6853320"/>
            <a:ext cx="3727083" cy="241980"/>
          </a:xfrm>
          <a:prstGeom prst="rect">
            <a:avLst/>
          </a:prstGeom>
          <a:gradFill>
            <a:gsLst>
              <a:gs pos="88000">
                <a:schemeClr val="tx2">
                  <a:lumMod val="20000"/>
                  <a:lumOff val="80000"/>
                </a:schemeClr>
              </a:gs>
              <a:gs pos="28000">
                <a:schemeClr val="tx2">
                  <a:lumMod val="40000"/>
                  <a:lumOff val="6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  <a:gs pos="1000">
                <a:srgbClr val="0070C0"/>
              </a:gs>
              <a:gs pos="100000">
                <a:schemeClr val="accent1">
                  <a:tint val="37000"/>
                  <a:satMod val="30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6200000" scaled="1"/>
          </a:gradFill>
          <a:ln w="63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108000" tIns="36000" rIns="108000" bIns="36000" rtlCol="0" anchor="ctr">
            <a:spAutoFit/>
          </a:bodyPr>
          <a:lstStyle/>
          <a:p>
            <a:pPr rtl="0"/>
            <a:r>
              <a:rPr lang="en-US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Envisioned</a:t>
            </a:r>
            <a:r>
              <a:rPr lang="en-US" sz="11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business model of the Osaka IR</a:t>
            </a:r>
            <a:endParaRPr lang="en-US" altLang="ja-JP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6607508" y="8934312"/>
            <a:ext cx="4775447" cy="241980"/>
          </a:xfrm>
          <a:prstGeom prst="rect">
            <a:avLst/>
          </a:prstGeom>
          <a:gradFill>
            <a:gsLst>
              <a:gs pos="88000">
                <a:schemeClr val="tx2">
                  <a:lumMod val="20000"/>
                  <a:lumOff val="80000"/>
                </a:schemeClr>
              </a:gs>
              <a:gs pos="28000">
                <a:schemeClr val="tx2">
                  <a:lumMod val="40000"/>
                  <a:lumOff val="6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  <a:gs pos="1000">
                <a:srgbClr val="0070C0"/>
              </a:gs>
              <a:gs pos="100000">
                <a:schemeClr val="accent1">
                  <a:tint val="37000"/>
                  <a:satMod val="30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6200000" scaled="1"/>
          </a:gradFill>
          <a:ln w="63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108000" tIns="36000" rIns="108000" bIns="36000" rtlCol="0" anchor="ctr">
            <a:spAutoFit/>
          </a:bodyPr>
          <a:lstStyle/>
          <a:p>
            <a:r>
              <a:rPr lang="en-US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Realization of </a:t>
            </a:r>
            <a:r>
              <a:rPr lang="en-US" sz="11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en-US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city </a:t>
            </a:r>
            <a:r>
              <a:rPr lang="en-US" sz="11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where visitors can enjoy a safe stay</a:t>
            </a:r>
            <a:endParaRPr lang="en-US" altLang="ja-JP" sz="11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6606000" y="9211213"/>
            <a:ext cx="6019789" cy="350865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 anchor="t">
            <a:spAutoFit/>
          </a:bodyPr>
          <a:lstStyle/>
          <a:p>
            <a:pPr marL="252000" indent="-720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Work </a:t>
            </a: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 non-structural/structural measures such as cooperating with IR business operators and relevant organizations, and establishing a fire department in </a:t>
            </a:r>
            <a:r>
              <a:rPr lang="en-US" sz="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Yumeshima</a:t>
            </a: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create a city where visitors can stay with peace of mind.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75811" y="4144867"/>
            <a:ext cx="4908395" cy="195814"/>
          </a:xfrm>
          <a:prstGeom prst="rect">
            <a:avLst/>
          </a:prstGeom>
        </p:spPr>
        <p:txBody>
          <a:bodyPr wrap="none" lIns="0" tIns="36000" rIns="0" bIns="36000" rtlCol="0">
            <a:spAutoFit/>
          </a:bodyPr>
          <a:lstStyle/>
          <a:p>
            <a:pPr rtl="0"/>
            <a:r>
              <a:rPr lang="en-US" sz="800" u="sng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*Activate the Osaka Bay Area by locating the Osaka IR in </a:t>
            </a:r>
            <a:r>
              <a:rPr lang="en-US" sz="800" u="sng" dirty="0" err="1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Yumeshima</a:t>
            </a:r>
            <a:r>
              <a:rPr lang="en-US" sz="800" u="sng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800" u="sng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 its high </a:t>
            </a:r>
            <a:r>
              <a:rPr lang="en-US" sz="8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potential.</a:t>
            </a:r>
            <a:endParaRPr lang="en-US" altLang="ja-JP" sz="8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5" name="図 84">
            <a:extLst>
              <a:ext uri="{FF2B5EF4-FFF2-40B4-BE49-F238E27FC236}">
                <a16:creationId xmlns:a16="http://schemas.microsoft.com/office/drawing/2014/main" id="{1CB81BB1-355B-404C-91EB-6C0CB68E4D3D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68304" y="3939908"/>
            <a:ext cx="1028700" cy="874395"/>
          </a:xfrm>
          <a:prstGeom prst="rect">
            <a:avLst/>
          </a:prstGeom>
        </p:spPr>
      </p:pic>
      <p:pic>
        <p:nvPicPr>
          <p:cNvPr id="68" name="図 6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9263" y="7590066"/>
            <a:ext cx="1541665" cy="1018703"/>
          </a:xfrm>
          <a:prstGeom prst="rect">
            <a:avLst/>
          </a:prstGeom>
        </p:spPr>
      </p:pic>
      <p:sp>
        <p:nvSpPr>
          <p:cNvPr id="70" name="タイトル 1"/>
          <p:cNvSpPr txBox="1">
            <a:spLocks/>
          </p:cNvSpPr>
          <p:nvPr/>
        </p:nvSpPr>
        <p:spPr>
          <a:xfrm>
            <a:off x="85491" y="4368552"/>
            <a:ext cx="6315309" cy="28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Final Vision </a:t>
            </a: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the Osaka IR</a:t>
            </a:r>
            <a:endParaRPr lang="ja-JP" alt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Meiryo UI" pitchFamily="50" charset="-128"/>
              <a:cs typeface="Verdana" panose="020B0604030504040204" pitchFamily="34" charset="0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180000" y="4679374"/>
            <a:ext cx="1303343" cy="241980"/>
          </a:xfrm>
          <a:prstGeom prst="rect">
            <a:avLst/>
          </a:prstGeom>
          <a:gradFill>
            <a:gsLst>
              <a:gs pos="88000">
                <a:schemeClr val="tx2">
                  <a:lumMod val="20000"/>
                  <a:lumOff val="80000"/>
                </a:schemeClr>
              </a:gs>
              <a:gs pos="28000">
                <a:schemeClr val="tx2">
                  <a:lumMod val="40000"/>
                  <a:lumOff val="6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  <a:gs pos="1000">
                <a:srgbClr val="0070C0"/>
              </a:gs>
              <a:gs pos="100000">
                <a:schemeClr val="accent1">
                  <a:tint val="37000"/>
                  <a:satMod val="30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6200000" scaled="1"/>
          </a:gradFill>
          <a:ln w="63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108000" tIns="36000" rIns="108000" bIns="36000" rtlCol="0" anchor="ctr">
            <a:spAutoFit/>
          </a:bodyPr>
          <a:lstStyle/>
          <a:p>
            <a:pPr rtl="0"/>
            <a:r>
              <a:rPr lang="en-US" sz="11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Basic concept</a:t>
            </a:r>
            <a:endParaRPr lang="en-US" altLang="ja-JP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33" name="図 13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24536" y="6862894"/>
            <a:ext cx="1851104" cy="124973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9" name="正方形/長方形 88"/>
          <p:cNvSpPr/>
          <p:nvPr/>
        </p:nvSpPr>
        <p:spPr>
          <a:xfrm>
            <a:off x="175811" y="7243022"/>
            <a:ext cx="3766189" cy="223895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solidFill>
              <a:schemeClr val="tx1"/>
            </a:solidFill>
            <a:prstDash val="solid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just" rtl="0"/>
            <a:endParaRPr kumimoji="1" lang="ja-JP" altLang="en-US" sz="1600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189966" y="8836328"/>
            <a:ext cx="3752034" cy="644792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>
            <a:spAutoFit/>
          </a:bodyPr>
          <a:lstStyle/>
          <a:p>
            <a:pPr rtl="0">
              <a:lnSpc>
                <a:spcPct val="90000"/>
              </a:lnSpc>
            </a:pPr>
            <a:r>
              <a:rPr lang="en-US" sz="9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&lt;Toward the sustainable growth of Osaka and Kansai&gt;</a:t>
            </a:r>
            <a:endParaRPr lang="en-US" altLang="ja-JP" sz="9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80975" indent="-85725" rtl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Setting </a:t>
            </a: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up a consultative body consisting of governments, local 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communities, </a:t>
            </a: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IR operators</a:t>
            </a:r>
            <a:endParaRPr lang="en-US" altLang="ja-JP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80975" indent="-85725" rtl="0">
              <a:lnSpc>
                <a:spcPct val="9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Realization of a 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positive cycle </a:t>
            </a: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through continuous investments for making the facilities and services more attractive　　</a:t>
            </a:r>
            <a:endParaRPr lang="en-US" altLang="ja-JP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6" name="ホームベース 105"/>
          <p:cNvSpPr/>
          <p:nvPr/>
        </p:nvSpPr>
        <p:spPr>
          <a:xfrm>
            <a:off x="2368352" y="7122995"/>
            <a:ext cx="1582997" cy="92333"/>
          </a:xfrm>
          <a:prstGeom prst="homePlate">
            <a:avLst>
              <a:gd name="adj" fmla="val 0"/>
            </a:avLst>
          </a:prstGeom>
          <a:noFill/>
          <a:ln w="3175">
            <a:noFill/>
            <a:prstDash val="sysDash"/>
          </a:ln>
        </p:spPr>
        <p:txBody>
          <a:bodyPr wrap="none" lIns="0" tIns="0" rIns="0" bIns="0" rtlCol="0" anchor="ctr" anchorCtr="0">
            <a:spAutoFit/>
          </a:bodyPr>
          <a:lstStyle/>
          <a:p>
            <a:pPr rtl="0"/>
            <a:r>
              <a:rPr lang="en-US" sz="600" kern="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(All </a:t>
            </a:r>
            <a:r>
              <a:rPr lang="en-US" sz="600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figures are </a:t>
            </a:r>
            <a:r>
              <a:rPr lang="en-US" sz="600" kern="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approximate calculations)</a:t>
            </a:r>
            <a:endParaRPr lang="ja-JP" altLang="en-US" sz="600" kern="100" dirty="0"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180000" y="4968939"/>
            <a:ext cx="6170167" cy="182260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solidFill>
              <a:schemeClr val="tx1"/>
            </a:solidFill>
            <a:prstDash val="solid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just" rtl="0"/>
            <a:endParaRPr kumimoji="1" lang="ja-JP" altLang="en-US" sz="1600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5" name="角丸四角形 104"/>
          <p:cNvSpPr/>
          <p:nvPr/>
        </p:nvSpPr>
        <p:spPr>
          <a:xfrm>
            <a:off x="268783" y="5031231"/>
            <a:ext cx="2981077" cy="526519"/>
          </a:xfrm>
          <a:prstGeom prst="roundRect">
            <a:avLst>
              <a:gd name="adj" fmla="val 2070"/>
            </a:avLst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  <a:prstDash val="solid"/>
          </a:ln>
        </p:spPr>
        <p:txBody>
          <a:bodyPr wrap="square" lIns="36000" tIns="72000" rIns="36000" bIns="36000" rtlCol="0" anchor="ctr" anchorCtr="0">
            <a:spAutoFit/>
          </a:bodyPr>
          <a:lstStyle/>
          <a:p>
            <a:pPr algn="ctr" rtl="0">
              <a:lnSpc>
                <a:spcPct val="90000"/>
              </a:lnSpc>
              <a:spcAft>
                <a:spcPts val="300"/>
              </a:spcAft>
            </a:pPr>
            <a:r>
              <a:rPr lang="en-US" sz="900" b="1" kern="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World-class </a:t>
            </a:r>
            <a:r>
              <a:rPr lang="en-US" sz="900" b="1" kern="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growth-oriented IR</a:t>
            </a:r>
          </a:p>
          <a:p>
            <a:pPr algn="ctr" rtl="0">
              <a:lnSpc>
                <a:spcPct val="90000"/>
              </a:lnSpc>
              <a:spcAft>
                <a:spcPts val="300"/>
              </a:spcAft>
            </a:pPr>
            <a:r>
              <a:rPr lang="en-US" sz="800" kern="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en-US" sz="800" kern="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erving </a:t>
            </a:r>
            <a:r>
              <a:rPr lang="en-US" sz="800" kern="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 an engine for sustainable economic growth</a:t>
            </a:r>
            <a:br>
              <a:rPr lang="en-US" sz="800" kern="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800" kern="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</a:t>
            </a:r>
            <a:r>
              <a:rPr lang="en-US" sz="800" kern="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Osaka and </a:t>
            </a:r>
            <a:r>
              <a:rPr lang="en-US" sz="800" kern="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Kansai region</a:t>
            </a:r>
            <a:r>
              <a:rPr lang="en-US" sz="900" b="1" kern="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280586" y="5604584"/>
            <a:ext cx="3055447" cy="114646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marL="144000" indent="-144000" rtl="0">
              <a:spcBef>
                <a:spcPts val="300"/>
              </a:spcBef>
            </a:pP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◆	</a:t>
            </a:r>
            <a:r>
              <a:rPr lang="x-none" sz="800" u="sng" dirty="0" smtClean="0">
                <a:latin typeface="Verdana" panose="020B0604030504040204" pitchFamily="34" charset="0"/>
                <a:ea typeface="Meiryo UI" panose="020B0604030504040204" pitchFamily="50" charset="-128"/>
                <a:cs typeface="Verdana" panose="020B0604030504040204" pitchFamily="34" charset="0"/>
              </a:rPr>
              <a:t>World-</a:t>
            </a:r>
            <a:r>
              <a:rPr lang="en-US" sz="800" u="sng" dirty="0" smtClean="0">
                <a:latin typeface="Verdana" panose="020B0604030504040204" pitchFamily="34" charset="0"/>
                <a:ea typeface="Meiryo UI" panose="020B0604030504040204" pitchFamily="50" charset="-128"/>
                <a:cs typeface="Verdana" panose="020B0604030504040204" pitchFamily="34" charset="0"/>
              </a:rPr>
              <a:t>class</a:t>
            </a:r>
            <a:r>
              <a:rPr lang="x-none" sz="800" u="sng" dirty="0" smtClean="0">
                <a:latin typeface="Verdana" panose="020B0604030504040204" pitchFamily="34" charset="0"/>
                <a:ea typeface="Meiryo UI" panose="020B0604030504040204" pitchFamily="50" charset="-128"/>
                <a:cs typeface="Verdana" panose="020B0604030504040204" pitchFamily="34" charset="0"/>
              </a:rPr>
              <a:t> </a:t>
            </a:r>
            <a:r>
              <a:rPr lang="x-none" sz="800" u="sng" dirty="0">
                <a:latin typeface="Verdana" panose="020B0604030504040204" pitchFamily="34" charset="0"/>
                <a:ea typeface="Meiryo UI" panose="020B0604030504040204" pitchFamily="50" charset="-128"/>
                <a:cs typeface="Verdana" panose="020B0604030504040204" pitchFamily="34" charset="0"/>
              </a:rPr>
              <a:t>IR</a:t>
            </a:r>
            <a:r>
              <a:rPr lang="en-US" sz="800" dirty="0">
                <a:latin typeface="Verdana" panose="020B0604030504040204" pitchFamily="34" charset="0"/>
                <a:ea typeface="Meiryo UI" panose="020B0604030504040204" pitchFamily="50" charset="-128"/>
                <a:cs typeface="Verdana" panose="020B0604030504040204" pitchFamily="34" charset="0"/>
              </a:rPr>
              <a:t> </a:t>
            </a:r>
            <a:r>
              <a:rPr lang="x-none" sz="800" dirty="0" smtClean="0">
                <a:latin typeface="Verdana" panose="020B0604030504040204" pitchFamily="34" charset="0"/>
                <a:ea typeface="Meiryo UI" panose="020B0604030504040204" pitchFamily="50" charset="-128"/>
                <a:cs typeface="Verdana" panose="020B0604030504040204" pitchFamily="34" charset="0"/>
              </a:rPr>
              <a:t>that is </a:t>
            </a:r>
            <a:r>
              <a:rPr lang="x-none" sz="800" dirty="0">
                <a:latin typeface="Verdana" panose="020B0604030504040204" pitchFamily="34" charset="0"/>
                <a:ea typeface="Meiryo UI" panose="020B0604030504040204" pitchFamily="50" charset="-128"/>
                <a:cs typeface="Verdana" panose="020B0604030504040204" pitchFamily="34" charset="0"/>
              </a:rPr>
              <a:t>intended to serve as an engine </a:t>
            </a:r>
            <a:r>
              <a:rPr lang="x-none" sz="800" dirty="0" smtClean="0">
                <a:latin typeface="Verdana" panose="020B0604030504040204" pitchFamily="34" charset="0"/>
                <a:ea typeface="Meiryo UI" panose="020B0604030504040204" pitchFamily="50" charset="-128"/>
                <a:cs typeface="Verdana" panose="020B0604030504040204" pitchFamily="34" charset="0"/>
              </a:rPr>
              <a:t>f</a:t>
            </a:r>
            <a:r>
              <a:rPr lang="en-US" sz="800" dirty="0" smtClean="0">
                <a:latin typeface="Verdana" panose="020B0604030504040204" pitchFamily="34" charset="0"/>
                <a:ea typeface="Meiryo UI" panose="020B0604030504040204" pitchFamily="50" charset="-128"/>
                <a:cs typeface="Verdana" panose="020B0604030504040204" pitchFamily="34" charset="0"/>
              </a:rPr>
              <a:t>or</a:t>
            </a:r>
            <a:r>
              <a:rPr lang="x-none" sz="800" dirty="0" smtClean="0">
                <a:latin typeface="Verdana" panose="020B0604030504040204" pitchFamily="34" charset="0"/>
                <a:ea typeface="Meiryo UI" panose="020B0604030504040204" pitchFamily="50" charset="-128"/>
                <a:cs typeface="Verdana" panose="020B0604030504040204" pitchFamily="34" charset="0"/>
              </a:rPr>
              <a:t> </a:t>
            </a:r>
            <a:r>
              <a:rPr lang="x-none" sz="800" dirty="0">
                <a:latin typeface="Verdana" panose="020B0604030504040204" pitchFamily="34" charset="0"/>
                <a:ea typeface="Meiryo UI" panose="020B0604030504040204" pitchFamily="50" charset="-128"/>
                <a:cs typeface="Verdana" panose="020B0604030504040204" pitchFamily="34" charset="0"/>
              </a:rPr>
              <a:t>economic growth by attracting people, goods, and investments from around the world, </a:t>
            </a: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targeting a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wide range of 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visitors </a:t>
            </a: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from the world, </a:t>
            </a:r>
            <a:r>
              <a:rPr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such as </a:t>
            </a:r>
            <a:r>
              <a:rPr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business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people</a:t>
            </a:r>
            <a:r>
              <a:rPr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familie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s, among others</a:t>
            </a:r>
            <a:endParaRPr lang="en-US" altLang="ja-JP" sz="8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44000" indent="-144000" rtl="0">
              <a:spcBef>
                <a:spcPts val="300"/>
              </a:spcBef>
            </a:pP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◆	</a:t>
            </a:r>
            <a:r>
              <a:rPr lang="x-none" sz="800" u="sng" dirty="0">
                <a:latin typeface="Verdana" panose="020B0604030504040204" pitchFamily="34" charset="0"/>
                <a:ea typeface="Meiryo UI" panose="020B0604030504040204" pitchFamily="50" charset="-128"/>
                <a:cs typeface="Verdana" panose="020B0604030504040204" pitchFamily="34" charset="0"/>
              </a:rPr>
              <a:t>Growth-oriented IR</a:t>
            </a:r>
            <a:r>
              <a:rPr lang="x-none" sz="800" dirty="0">
                <a:latin typeface="Verdana" panose="020B0604030504040204" pitchFamily="34" charset="0"/>
                <a:ea typeface="Meiryo UI" panose="020B0604030504040204" pitchFamily="50" charset="-128"/>
                <a:cs typeface="Verdana" panose="020B0604030504040204" pitchFamily="34" charset="0"/>
              </a:rPr>
              <a:t> </a:t>
            </a:r>
            <a:r>
              <a:rPr lang="en-US" sz="800" dirty="0" smtClean="0">
                <a:latin typeface="Verdana" panose="020B0604030504040204" pitchFamily="34" charset="0"/>
                <a:ea typeface="Meiryo UI" panose="020B0604030504040204" pitchFamily="50" charset="-128"/>
                <a:cs typeface="Verdana" panose="020B0604030504040204" pitchFamily="34" charset="0"/>
              </a:rPr>
              <a:t>constantly evolves not only after completion of initial investments but even 50-100 years into the future, through cutting-edge facilities, functions, and services offered </a:t>
            </a:r>
            <a:endParaRPr lang="en-US" altLang="ja-JP" sz="8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8" name="Oval 7"/>
          <p:cNvSpPr>
            <a:spLocks noChangeAspect="1"/>
          </p:cNvSpPr>
          <p:nvPr/>
        </p:nvSpPr>
        <p:spPr bwMode="gray">
          <a:xfrm flipV="1">
            <a:off x="4677491" y="5800532"/>
            <a:ext cx="864000" cy="864000"/>
          </a:xfrm>
          <a:prstGeom prst="ellipse">
            <a:avLst/>
          </a:prstGeom>
          <a:gradFill>
            <a:gsLst>
              <a:gs pos="100000">
                <a:schemeClr val="accent3"/>
              </a:gs>
              <a:gs pos="0">
                <a:schemeClr val="bg1"/>
              </a:gs>
              <a:gs pos="50000">
                <a:schemeClr val="accent3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</a:gradFill>
          <a:ln w="6350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 rtl="0">
              <a:lnSpc>
                <a:spcPct val="106000"/>
              </a:lnSpc>
              <a:buFont typeface="Wingdings 2" pitchFamily="18" charset="2"/>
              <a:buNone/>
            </a:pPr>
            <a:endParaRPr lang="en-GB" sz="1600" b="1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9" name="Oval 35"/>
          <p:cNvSpPr>
            <a:spLocks noChangeAspect="1"/>
          </p:cNvSpPr>
          <p:nvPr/>
        </p:nvSpPr>
        <p:spPr bwMode="gray">
          <a:xfrm flipV="1">
            <a:off x="5074944" y="5321843"/>
            <a:ext cx="864000" cy="864000"/>
          </a:xfrm>
          <a:prstGeom prst="ellipse">
            <a:avLst/>
          </a:prstGeom>
          <a:gradFill>
            <a:gsLst>
              <a:gs pos="100000">
                <a:srgbClr val="ED8B00"/>
              </a:gs>
              <a:gs pos="0">
                <a:schemeClr val="bg1"/>
              </a:gs>
              <a:gs pos="50000">
                <a:srgbClr val="ED8B00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</a:gradFill>
          <a:ln w="6350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 rtl="0">
              <a:lnSpc>
                <a:spcPct val="106000"/>
              </a:lnSpc>
              <a:buFont typeface="Wingdings 2" pitchFamily="18" charset="2"/>
              <a:buNone/>
            </a:pPr>
            <a:endParaRPr lang="en-GB" sz="1600" b="1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1" name="Oval 36"/>
          <p:cNvSpPr>
            <a:spLocks noChangeAspect="1"/>
          </p:cNvSpPr>
          <p:nvPr/>
        </p:nvSpPr>
        <p:spPr bwMode="gray">
          <a:xfrm flipV="1">
            <a:off x="4313805" y="5335327"/>
            <a:ext cx="864000" cy="864000"/>
          </a:xfrm>
          <a:prstGeom prst="ellipse">
            <a:avLst/>
          </a:prstGeom>
          <a:gradFill flip="none" rotWithShape="1">
            <a:gsLst>
              <a:gs pos="100000">
                <a:schemeClr val="accent1"/>
              </a:gs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 w="6350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 rtl="0">
              <a:lnSpc>
                <a:spcPct val="106000"/>
              </a:lnSpc>
              <a:buFont typeface="Wingdings 2" pitchFamily="18" charset="2"/>
              <a:buNone/>
            </a:pPr>
            <a:endParaRPr lang="en-GB" sz="1600" b="1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5" name="ホームベース 124"/>
          <p:cNvSpPr/>
          <p:nvPr/>
        </p:nvSpPr>
        <p:spPr>
          <a:xfrm>
            <a:off x="3608129" y="6226826"/>
            <a:ext cx="1045969" cy="332399"/>
          </a:xfrm>
          <a:prstGeom prst="homePlate">
            <a:avLst>
              <a:gd name="adj" fmla="val 0"/>
            </a:avLst>
          </a:prstGeom>
          <a:noFill/>
          <a:ln w="3175"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800" kern="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Value creation  which makes use </a:t>
            </a:r>
          </a:p>
          <a:p>
            <a:pPr>
              <a:lnSpc>
                <a:spcPct val="90000"/>
              </a:lnSpc>
            </a:pPr>
            <a:r>
              <a:rPr lang="en-US" sz="800" kern="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its potential</a:t>
            </a:r>
            <a:endParaRPr lang="ja-JP" altLang="en-US" sz="800" kern="100" dirty="0"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sp>
        <p:nvSpPr>
          <p:cNvPr id="126" name="ホームベース 125"/>
          <p:cNvSpPr/>
          <p:nvPr/>
        </p:nvSpPr>
        <p:spPr>
          <a:xfrm>
            <a:off x="5498256" y="5108508"/>
            <a:ext cx="851911" cy="221599"/>
          </a:xfrm>
          <a:prstGeom prst="homePlate">
            <a:avLst>
              <a:gd name="adj" fmla="val 0"/>
            </a:avLst>
          </a:prstGeom>
          <a:noFill/>
          <a:ln w="3175">
            <a:noFill/>
            <a:prstDash val="sysDash"/>
          </a:ln>
        </p:spPr>
        <p:txBody>
          <a:bodyPr wrap="square" lIns="0" tIns="0" rIns="0" bIns="0" rtlCol="0" anchor="ctr" anchorCtr="0">
            <a:spAutoFit/>
          </a:bodyPr>
          <a:lstStyle/>
          <a:p>
            <a:pPr rtl="0">
              <a:lnSpc>
                <a:spcPct val="90000"/>
              </a:lnSpc>
            </a:pPr>
            <a:r>
              <a:rPr lang="en-US" altLang="ja-JP" sz="800" kern="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Spatial growth and expansion</a:t>
            </a:r>
            <a:endParaRPr lang="ja-JP" altLang="en-US" sz="800" kern="100" dirty="0">
              <a:solidFill>
                <a:prstClr val="black"/>
              </a:solidFill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sp>
        <p:nvSpPr>
          <p:cNvPr id="127" name="ホームベース 126"/>
          <p:cNvSpPr/>
          <p:nvPr/>
        </p:nvSpPr>
        <p:spPr>
          <a:xfrm>
            <a:off x="3585409" y="5416794"/>
            <a:ext cx="673261" cy="332399"/>
          </a:xfrm>
          <a:prstGeom prst="homePlate">
            <a:avLst>
              <a:gd name="adj" fmla="val 0"/>
            </a:avLst>
          </a:prstGeom>
          <a:noFill/>
          <a:ln w="3175">
            <a:noFill/>
            <a:prstDash val="sysDash"/>
          </a:ln>
        </p:spPr>
        <p:txBody>
          <a:bodyPr wrap="none" lIns="0" tIns="0" rIns="0" bIns="0" rtlCol="0" anchor="ctr" anchorCtr="0">
            <a:spAutoFit/>
          </a:bodyPr>
          <a:lstStyle/>
          <a:p>
            <a:pPr rtl="0">
              <a:lnSpc>
                <a:spcPct val="90000"/>
              </a:lnSpc>
            </a:pPr>
            <a:r>
              <a:rPr lang="en-US" sz="800" kern="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Growth and</a:t>
            </a:r>
            <a:br>
              <a:rPr lang="en-US" sz="800" kern="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800" kern="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development</a:t>
            </a:r>
            <a:br>
              <a:rPr lang="en-US" sz="800" kern="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800" kern="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through time</a:t>
            </a:r>
            <a:endParaRPr lang="ja-JP" altLang="en-US" sz="800" kern="100" dirty="0">
              <a:solidFill>
                <a:prstClr val="black"/>
              </a:solidFill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sp>
        <p:nvSpPr>
          <p:cNvPr id="131" name="二等辺三角形 130"/>
          <p:cNvSpPr/>
          <p:nvPr/>
        </p:nvSpPr>
        <p:spPr>
          <a:xfrm rot="5400000">
            <a:off x="2924216" y="5839849"/>
            <a:ext cx="1084497" cy="180000"/>
          </a:xfrm>
          <a:prstGeom prst="triangl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/>
          </a:p>
        </p:txBody>
      </p:sp>
      <p:sp>
        <p:nvSpPr>
          <p:cNvPr id="132" name="ホームベース 131"/>
          <p:cNvSpPr/>
          <p:nvPr/>
        </p:nvSpPr>
        <p:spPr>
          <a:xfrm>
            <a:off x="3485928" y="5051175"/>
            <a:ext cx="1611018" cy="138499"/>
          </a:xfrm>
          <a:prstGeom prst="homePlate">
            <a:avLst>
              <a:gd name="adj" fmla="val 0"/>
            </a:avLst>
          </a:prstGeom>
          <a:noFill/>
          <a:ln w="3175">
            <a:noFill/>
            <a:prstDash val="sysDash"/>
          </a:ln>
        </p:spPr>
        <p:txBody>
          <a:bodyPr wrap="none" lIns="0" tIns="0" rIns="0" bIns="0" rtlCol="0" anchor="ctr" anchorCtr="0">
            <a:spAutoFit/>
          </a:bodyPr>
          <a:lstStyle/>
          <a:p>
            <a:pPr rtl="0"/>
            <a:r>
              <a:rPr lang="en-US" sz="900" b="1" kern="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◆ Direction of </a:t>
            </a:r>
            <a:r>
              <a:rPr lang="en-US" sz="900" b="1" kern="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IR growth</a:t>
            </a:r>
            <a:endParaRPr lang="ja-JP" altLang="en-US" sz="900" b="1" kern="100" dirty="0">
              <a:solidFill>
                <a:prstClr val="black"/>
              </a:solidFill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grpSp>
        <p:nvGrpSpPr>
          <p:cNvPr id="134" name="グループ化 133"/>
          <p:cNvGrpSpPr/>
          <p:nvPr/>
        </p:nvGrpSpPr>
        <p:grpSpPr bwMode="gray">
          <a:xfrm rot="10800000">
            <a:off x="3573091" y="5322701"/>
            <a:ext cx="983102" cy="200826"/>
            <a:chOff x="7808082" y="4989728"/>
            <a:chExt cx="1438224" cy="318499"/>
          </a:xfrm>
        </p:grpSpPr>
        <p:cxnSp>
          <p:nvCxnSpPr>
            <p:cNvPr id="135" name="Straight Connector 104"/>
            <p:cNvCxnSpPr/>
            <p:nvPr/>
          </p:nvCxnSpPr>
          <p:spPr bwMode="gray">
            <a:xfrm rot="10800000" flipH="1" flipV="1">
              <a:off x="7808082" y="4989728"/>
              <a:ext cx="166392" cy="318499"/>
            </a:xfrm>
            <a:prstGeom prst="line">
              <a:avLst/>
            </a:prstGeom>
            <a:ln w="12700">
              <a:solidFill>
                <a:schemeClr val="tx2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05"/>
            <p:cNvCxnSpPr/>
            <p:nvPr/>
          </p:nvCxnSpPr>
          <p:spPr bwMode="gray">
            <a:xfrm rot="10800000" flipH="1">
              <a:off x="7971137" y="5304034"/>
              <a:ext cx="1275169" cy="1423"/>
            </a:xfrm>
            <a:prstGeom prst="line">
              <a:avLst/>
            </a:prstGeom>
            <a:ln w="12700">
              <a:solidFill>
                <a:schemeClr val="tx2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グループ化 136"/>
          <p:cNvGrpSpPr/>
          <p:nvPr/>
        </p:nvGrpSpPr>
        <p:grpSpPr bwMode="gray">
          <a:xfrm flipH="1">
            <a:off x="5381624" y="5062715"/>
            <a:ext cx="888195" cy="375029"/>
            <a:chOff x="1130235" y="1762287"/>
            <a:chExt cx="1136535" cy="68792"/>
          </a:xfrm>
        </p:grpSpPr>
        <p:cxnSp>
          <p:nvCxnSpPr>
            <p:cNvPr id="138" name="Straight Connector 91"/>
            <p:cNvCxnSpPr/>
            <p:nvPr/>
          </p:nvCxnSpPr>
          <p:spPr bwMode="gray">
            <a:xfrm flipH="1" flipV="1">
              <a:off x="2141622" y="1762291"/>
              <a:ext cx="125148" cy="68788"/>
            </a:xfrm>
            <a:prstGeom prst="line">
              <a:avLst/>
            </a:prstGeom>
            <a:ln w="12700">
              <a:solidFill>
                <a:schemeClr val="tx2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92"/>
            <p:cNvCxnSpPr/>
            <p:nvPr/>
          </p:nvCxnSpPr>
          <p:spPr bwMode="gray">
            <a:xfrm flipH="1">
              <a:off x="1130235" y="1762287"/>
              <a:ext cx="1013768" cy="513"/>
            </a:xfrm>
            <a:prstGeom prst="line">
              <a:avLst/>
            </a:prstGeom>
            <a:ln w="12700">
              <a:solidFill>
                <a:schemeClr val="tx2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0" name="グループ化 139"/>
          <p:cNvGrpSpPr/>
          <p:nvPr/>
        </p:nvGrpSpPr>
        <p:grpSpPr bwMode="gray">
          <a:xfrm>
            <a:off x="3573091" y="6412577"/>
            <a:ext cx="1210632" cy="234840"/>
            <a:chOff x="401317" y="5212653"/>
            <a:chExt cx="1717130" cy="272352"/>
          </a:xfrm>
        </p:grpSpPr>
        <p:cxnSp>
          <p:nvCxnSpPr>
            <p:cNvPr id="141" name="Straight Connector 100"/>
            <p:cNvCxnSpPr/>
            <p:nvPr/>
          </p:nvCxnSpPr>
          <p:spPr bwMode="gray">
            <a:xfrm flipH="1">
              <a:off x="1942160" y="5212653"/>
              <a:ext cx="176287" cy="272352"/>
            </a:xfrm>
            <a:prstGeom prst="line">
              <a:avLst/>
            </a:prstGeom>
            <a:ln w="12700">
              <a:solidFill>
                <a:schemeClr val="tx2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01"/>
            <p:cNvCxnSpPr/>
            <p:nvPr/>
          </p:nvCxnSpPr>
          <p:spPr bwMode="gray">
            <a:xfrm flipH="1">
              <a:off x="401317" y="5485005"/>
              <a:ext cx="1546476" cy="0"/>
            </a:xfrm>
            <a:prstGeom prst="line">
              <a:avLst/>
            </a:prstGeom>
            <a:ln w="12700">
              <a:solidFill>
                <a:schemeClr val="tx2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12517650" y="9213470"/>
            <a:ext cx="363869" cy="511175"/>
          </a:xfrm>
        </p:spPr>
        <p:txBody>
          <a:bodyPr rtlCol="0"/>
          <a:lstStyle/>
          <a:p>
            <a:pPr rtl="0"/>
            <a:fld id="{D2D8002D-B5B0-4BAC-B1F6-782DDCCE6D9C}" type="slidenum">
              <a:rPr kumimoji="1" lang="ja-JP" altLang="en-US" sz="900" smtClean="0"/>
              <a:t>1</a:t>
            </a:fld>
            <a:endParaRPr kumimoji="1" lang="ja-JP" altLang="en-US" sz="900" dirty="0"/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180000" y="7248872"/>
            <a:ext cx="3761999" cy="1452124"/>
          </a:xfrm>
          <a:prstGeom prst="rect">
            <a:avLst/>
          </a:prstGeom>
          <a:noFill/>
          <a:ln w="12700">
            <a:noFill/>
          </a:ln>
        </p:spPr>
        <p:txBody>
          <a:bodyPr wrap="square" lIns="36000" tIns="36000" rIns="36000" bIns="0" rtlCol="0">
            <a:spAutoFit/>
          </a:bodyPr>
          <a:lstStyle/>
          <a:p>
            <a:pPr marL="144000" indent="-144000" rtl="0">
              <a:spcBef>
                <a:spcPts val="300"/>
              </a:spcBef>
              <a:tabLst>
                <a:tab pos="1704975" algn="l"/>
              </a:tabLst>
            </a:pPr>
            <a:r>
              <a:rPr lang="en-US" sz="9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◆	Land area: </a:t>
            </a:r>
            <a:r>
              <a:rPr lang="en-US" sz="9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Approx</a:t>
            </a:r>
            <a:r>
              <a:rPr lang="en-US" sz="9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en-US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49</a:t>
            </a:r>
            <a:r>
              <a:rPr lang="en-US" sz="9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9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</a:t>
            </a:r>
            <a:endParaRPr lang="en-US" altLang="ja-JP" sz="9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44000" indent="-144000" rtl="0">
              <a:spcBef>
                <a:spcPts val="300"/>
              </a:spcBef>
              <a:tabLst>
                <a:tab pos="1704975" algn="l"/>
              </a:tabLst>
            </a:pPr>
            <a:r>
              <a:rPr lang="en-US" sz="9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◆	Investment amount: </a:t>
            </a:r>
            <a:r>
              <a:rPr lang="en-US" sz="9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930 </a:t>
            </a:r>
            <a:r>
              <a:rPr lang="en-US" sz="9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billion yen</a:t>
            </a:r>
            <a:endParaRPr lang="en-US" altLang="ja-JP" sz="9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44000" indent="-144000" rtl="0">
              <a:spcBef>
                <a:spcPts val="300"/>
              </a:spcBef>
              <a:tabLst>
                <a:tab pos="1704975" algn="l"/>
              </a:tabLst>
            </a:pPr>
            <a:r>
              <a:rPr lang="en-US" sz="9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◆	Size of facilities: </a:t>
            </a:r>
            <a:r>
              <a:rPr lang="en-US" sz="9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Total </a:t>
            </a:r>
            <a:r>
              <a:rPr lang="en-US" sz="9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floor area of 1 million </a:t>
            </a:r>
            <a:r>
              <a:rPr lang="en-US" sz="9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square meters</a:t>
            </a:r>
            <a:endParaRPr lang="en-US" altLang="ja-JP" sz="9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44000" indent="-144000" rtl="0">
              <a:spcBef>
                <a:spcPts val="300"/>
              </a:spcBef>
              <a:tabLst>
                <a:tab pos="1704975" algn="l"/>
              </a:tabLst>
            </a:pPr>
            <a:r>
              <a:rPr lang="en-US" sz="9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◆	Number of visitors/year: 	15 million visitors/year</a:t>
            </a:r>
          </a:p>
          <a:p>
            <a:pPr marL="144000" indent="-144000" rtl="0">
              <a:spcBef>
                <a:spcPts val="300"/>
              </a:spcBef>
              <a:tabLst>
                <a:tab pos="1704975" algn="l"/>
              </a:tabLst>
            </a:pPr>
            <a:r>
              <a:rPr lang="en-US" sz="9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　</a:t>
            </a:r>
          </a:p>
          <a:p>
            <a:pPr marL="144000" indent="-144000" rtl="0">
              <a:spcBef>
                <a:spcPts val="300"/>
              </a:spcBef>
              <a:tabLst>
                <a:tab pos="1704975" algn="l"/>
              </a:tabLst>
            </a:pPr>
            <a:r>
              <a:rPr lang="en-US" sz="9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　　　　　　　　　　　　　　　　　　　　</a:t>
            </a:r>
            <a:endParaRPr lang="en-US" altLang="ja-JP" sz="9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44000" indent="-144000" rtl="0">
              <a:spcBef>
                <a:spcPts val="600"/>
              </a:spcBef>
              <a:tabLst>
                <a:tab pos="1704975" algn="l"/>
              </a:tabLst>
            </a:pPr>
            <a:r>
              <a:rPr lang="en-US" sz="9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◆	Annual gross revenue: 	480 billion yen/year</a:t>
            </a:r>
            <a:endParaRPr lang="en-US" altLang="ja-JP" sz="9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44000" indent="-144000" rtl="0">
              <a:spcBef>
                <a:spcPts val="300"/>
              </a:spcBef>
            </a:pPr>
            <a:r>
              <a:rPr lang="en-US" sz="9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　　　　　　</a:t>
            </a:r>
            <a:endParaRPr lang="ja-JP" altLang="en-US" sz="900" dirty="0">
              <a:solidFill>
                <a:prstClr val="black"/>
              </a:solidFill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sp>
        <p:nvSpPr>
          <p:cNvPr id="100" name="大かっこ 99"/>
          <p:cNvSpPr/>
          <p:nvPr/>
        </p:nvSpPr>
        <p:spPr>
          <a:xfrm>
            <a:off x="454852" y="7976669"/>
            <a:ext cx="3353576" cy="374618"/>
          </a:xfrm>
          <a:prstGeom prst="bracketPair">
            <a:avLst>
              <a:gd name="adj" fmla="val 12170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36000" tIns="0" rIns="36000" bIns="0" rtlCol="0" anchor="ctr">
            <a:spAutoFit/>
          </a:bodyPr>
          <a:lstStyle/>
          <a:p>
            <a:pPr rtl="0">
              <a:lnSpc>
                <a:spcPct val="95000"/>
              </a:lnSpc>
              <a:tabLst>
                <a:tab pos="627063" algn="l"/>
                <a:tab pos="2328863" algn="l"/>
              </a:tabLst>
            </a:pP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Total number of users: 24.8 million/year</a:t>
            </a:r>
          </a:p>
          <a:p>
            <a:pPr rtl="0">
              <a:lnSpc>
                <a:spcPct val="95000"/>
              </a:lnSpc>
              <a:tabLst>
                <a:tab pos="627063" algn="l"/>
                <a:tab pos="2243138" algn="l"/>
              </a:tabLst>
            </a:pP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Users </a:t>
            </a: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non-gaming facilities: 	18.9 million/year</a:t>
            </a:r>
            <a:endParaRPr lang="en-US" altLang="ja-JP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rtl="0">
              <a:lnSpc>
                <a:spcPct val="95000"/>
              </a:lnSpc>
              <a:tabLst>
                <a:tab pos="627063" algn="l"/>
                <a:tab pos="2243138" algn="l"/>
              </a:tabLst>
            </a:pP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Users </a:t>
            </a: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gaming facilities: 	  5.9 million/year　　　　　　　　　　　　　　</a:t>
            </a:r>
            <a:endParaRPr kumimoji="1" lang="ja-JP" altLang="en-US" sz="800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0" name="大かっこ 109"/>
          <p:cNvSpPr/>
          <p:nvPr/>
        </p:nvSpPr>
        <p:spPr>
          <a:xfrm>
            <a:off x="454852" y="8527671"/>
            <a:ext cx="3353576" cy="249746"/>
          </a:xfrm>
          <a:prstGeom prst="bracketPair">
            <a:avLst>
              <a:gd name="adj" fmla="val 12170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36000" tIns="0" rIns="0" bIns="0" rtlCol="0" anchor="ctr">
            <a:spAutoFit/>
          </a:bodyPr>
          <a:lstStyle/>
          <a:p>
            <a:pPr rtl="0">
              <a:lnSpc>
                <a:spcPct val="95000"/>
              </a:lnSpc>
              <a:tabLst>
                <a:tab pos="627063" algn="l"/>
                <a:tab pos="2147888" algn="l"/>
              </a:tabLst>
            </a:pP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Non-gaming revenue: </a:t>
            </a: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100 billion 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yen/year</a:t>
            </a:r>
            <a:endParaRPr lang="en-US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rtl="0">
              <a:lnSpc>
                <a:spcPct val="95000"/>
              </a:lnSpc>
              <a:tabLst>
                <a:tab pos="627063" algn="l"/>
                <a:tab pos="2147888" algn="l"/>
              </a:tabLst>
            </a:pP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Gaming revenue (GGR</a:t>
            </a: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): 	380 billion yen/year　　　</a:t>
            </a:r>
            <a:endParaRPr kumimoji="1" lang="ja-JP" altLang="en-US" sz="800" dirty="0"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pic>
        <p:nvPicPr>
          <p:cNvPr id="91" name="図 90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344722" y="1295859"/>
            <a:ext cx="1254763" cy="823087"/>
          </a:xfrm>
          <a:prstGeom prst="rect">
            <a:avLst/>
          </a:prstGeom>
        </p:spPr>
      </p:pic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5F663600-0A5B-447D-8FFF-5691EFB8ABFB}"/>
              </a:ext>
            </a:extLst>
          </p:cNvPr>
          <p:cNvSpPr txBox="1"/>
          <p:nvPr/>
        </p:nvSpPr>
        <p:spPr>
          <a:xfrm>
            <a:off x="4086356" y="3002141"/>
            <a:ext cx="2126151" cy="50783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000" b="1" dirty="0">
                <a:solidFill>
                  <a:srgbClr val="012169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Construction of an international tourism hub centered </a:t>
            </a:r>
            <a:r>
              <a:rPr lang="en-US" sz="1000" b="1" dirty="0" smtClean="0">
                <a:solidFill>
                  <a:srgbClr val="012169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 </a:t>
            </a:r>
            <a:r>
              <a:rPr lang="en-US" sz="1000" b="1" dirty="0">
                <a:solidFill>
                  <a:srgbClr val="012169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 </a:t>
            </a:r>
            <a:r>
              <a:rPr lang="en-US" sz="1000" b="1" dirty="0" smtClean="0">
                <a:solidFill>
                  <a:srgbClr val="012169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IR in </a:t>
            </a:r>
            <a:r>
              <a:rPr lang="en-US" sz="1000" b="1" dirty="0">
                <a:solidFill>
                  <a:srgbClr val="012169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Osaka</a:t>
            </a: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D731A5BA-C2DF-487E-B29F-62607BB1BC80}"/>
              </a:ext>
            </a:extLst>
          </p:cNvPr>
          <p:cNvSpPr txBox="1"/>
          <p:nvPr/>
        </p:nvSpPr>
        <p:spPr>
          <a:xfrm>
            <a:off x="4729155" y="6170177"/>
            <a:ext cx="779059" cy="373949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900" dirty="0">
                <a:solidFill>
                  <a:srgbClr val="012169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IR</a:t>
            </a:r>
          </a:p>
          <a:p>
            <a:pPr algn="ctr">
              <a:lnSpc>
                <a:spcPct val="90000"/>
              </a:lnSpc>
            </a:pPr>
            <a:r>
              <a:rPr lang="en-US" sz="900" dirty="0">
                <a:solidFill>
                  <a:srgbClr val="012169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that </a:t>
            </a:r>
            <a:r>
              <a:rPr lang="en-US" sz="900" dirty="0" smtClean="0">
                <a:solidFill>
                  <a:srgbClr val="012169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utilizes</a:t>
            </a:r>
            <a:r>
              <a:rPr lang="en-US" sz="900" dirty="0">
                <a:solidFill>
                  <a:srgbClr val="012169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900" dirty="0">
                <a:solidFill>
                  <a:srgbClr val="012169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900" dirty="0">
                <a:solidFill>
                  <a:srgbClr val="012169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</a:t>
            </a:r>
            <a:r>
              <a:rPr lang="en-US" sz="900" dirty="0" err="1">
                <a:solidFill>
                  <a:srgbClr val="012169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Yumeshima</a:t>
            </a:r>
            <a:r>
              <a:rPr lang="en-US" sz="900" dirty="0">
                <a:solidFill>
                  <a:srgbClr val="012169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</a:t>
            </a:r>
          </a:p>
        </p:txBody>
      </p:sp>
      <p:sp>
        <p:nvSpPr>
          <p:cNvPr id="114" name="テキスト ボックス 113">
            <a:extLst>
              <a:ext uri="{FF2B5EF4-FFF2-40B4-BE49-F238E27FC236}">
                <a16:creationId xmlns:a16="http://schemas.microsoft.com/office/drawing/2014/main" id="{E94B2E8F-C09B-4740-B7E2-2C73BA72C9B9}"/>
              </a:ext>
            </a:extLst>
          </p:cNvPr>
          <p:cNvSpPr txBox="1"/>
          <p:nvPr/>
        </p:nvSpPr>
        <p:spPr>
          <a:xfrm>
            <a:off x="5098324" y="5459977"/>
            <a:ext cx="844783" cy="623248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900" dirty="0">
                <a:solidFill>
                  <a:srgbClr val="012169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IR </a:t>
            </a:r>
          </a:p>
          <a:p>
            <a:pPr algn="ctr">
              <a:lnSpc>
                <a:spcPct val="90000"/>
              </a:lnSpc>
            </a:pPr>
            <a:r>
              <a:rPr lang="en-US" sz="900" dirty="0">
                <a:solidFill>
                  <a:srgbClr val="012169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that</a:t>
            </a:r>
            <a:br>
              <a:rPr lang="en-US" sz="900" dirty="0">
                <a:solidFill>
                  <a:srgbClr val="012169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900" dirty="0">
                <a:solidFill>
                  <a:srgbClr val="012169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generates </a:t>
            </a:r>
          </a:p>
          <a:p>
            <a:pPr algn="ctr">
              <a:lnSpc>
                <a:spcPct val="90000"/>
              </a:lnSpc>
            </a:pPr>
            <a:r>
              <a:rPr lang="en-US" sz="900" dirty="0">
                <a:solidFill>
                  <a:srgbClr val="012169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expansion and</a:t>
            </a:r>
            <a:br>
              <a:rPr lang="en-US" sz="900" dirty="0">
                <a:solidFill>
                  <a:srgbClr val="012169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900" dirty="0" smtClean="0">
                <a:solidFill>
                  <a:srgbClr val="012169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relationships</a:t>
            </a:r>
            <a:endParaRPr lang="en-US" sz="900" dirty="0">
              <a:solidFill>
                <a:srgbClr val="012169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5" name="テキスト ボックス 114">
            <a:extLst>
              <a:ext uri="{FF2B5EF4-FFF2-40B4-BE49-F238E27FC236}">
                <a16:creationId xmlns:a16="http://schemas.microsoft.com/office/drawing/2014/main" id="{5F1FA7B5-1B64-4484-A6D4-DD663447785A}"/>
              </a:ext>
            </a:extLst>
          </p:cNvPr>
          <p:cNvSpPr txBox="1"/>
          <p:nvPr/>
        </p:nvSpPr>
        <p:spPr>
          <a:xfrm>
            <a:off x="4402620" y="5461634"/>
            <a:ext cx="695704" cy="623248"/>
          </a:xfrm>
          <a:prstGeom prst="rect">
            <a:avLst/>
          </a:prstGeom>
          <a:noFill/>
          <a:ln w="12700">
            <a:noFill/>
          </a:ln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900" dirty="0">
                <a:solidFill>
                  <a:srgbClr val="012169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IR </a:t>
            </a:r>
          </a:p>
          <a:p>
            <a:pPr algn="ctr">
              <a:lnSpc>
                <a:spcPct val="90000"/>
              </a:lnSpc>
            </a:pPr>
            <a:r>
              <a:rPr lang="en-US" sz="900" dirty="0">
                <a:solidFill>
                  <a:srgbClr val="012169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that creates</a:t>
            </a:r>
            <a:br>
              <a:rPr lang="en-US" sz="900" dirty="0">
                <a:solidFill>
                  <a:srgbClr val="012169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900" dirty="0">
                <a:solidFill>
                  <a:srgbClr val="012169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dreams</a:t>
            </a:r>
            <a:br>
              <a:rPr lang="en-US" sz="900" dirty="0">
                <a:solidFill>
                  <a:srgbClr val="012169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900" dirty="0" smtClean="0">
                <a:solidFill>
                  <a:srgbClr val="012169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lang="en-US" sz="900" dirty="0">
                <a:solidFill>
                  <a:srgbClr val="012169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900" dirty="0">
                <a:solidFill>
                  <a:srgbClr val="012169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900" dirty="0" smtClean="0">
                <a:solidFill>
                  <a:srgbClr val="012169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futures</a:t>
            </a:r>
            <a:endParaRPr lang="en-US" sz="900" dirty="0">
              <a:solidFill>
                <a:srgbClr val="FF00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79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" name="表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310707"/>
              </p:ext>
            </p:extLst>
          </p:nvPr>
        </p:nvGraphicFramePr>
        <p:xfrm>
          <a:off x="6567023" y="7887022"/>
          <a:ext cx="5760000" cy="1443083"/>
        </p:xfrm>
        <a:graphic>
          <a:graphicData uri="http://schemas.openxmlformats.org/drawingml/2006/table">
            <a:tbl>
              <a:tblPr firstRow="1" bandRow="1"/>
              <a:tblGrid>
                <a:gridCol w="5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3036790015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5083">
                <a:tc>
                  <a:txBody>
                    <a:bodyPr/>
                    <a:lstStyle>
                      <a:lvl1pPr marL="0" algn="l" defTabSz="778926" rtl="0" eaLnBrk="1" latinLnBrk="0" hangingPunct="1">
                        <a:defRPr kumimoji="1" sz="16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89463" algn="l" defTabSz="778926" rtl="0" eaLnBrk="1" latinLnBrk="0" hangingPunct="1">
                        <a:defRPr kumimoji="1" sz="16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778926" algn="l" defTabSz="778926" rtl="0" eaLnBrk="1" latinLnBrk="0" hangingPunct="1">
                        <a:defRPr kumimoji="1" sz="16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168391" algn="l" defTabSz="778926" rtl="0" eaLnBrk="1" latinLnBrk="0" hangingPunct="1">
                        <a:defRPr kumimoji="1" sz="16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557854" algn="l" defTabSz="778926" rtl="0" eaLnBrk="1" latinLnBrk="0" hangingPunct="1">
                        <a:defRPr kumimoji="1" sz="16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947319" algn="l" defTabSz="778926" rtl="0" eaLnBrk="1" latinLnBrk="0" hangingPunct="1">
                        <a:defRPr kumimoji="1" sz="16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336781" algn="l" defTabSz="778926" rtl="0" eaLnBrk="1" latinLnBrk="0" hangingPunct="1">
                        <a:defRPr kumimoji="1" sz="16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726245" algn="l" defTabSz="778926" rtl="0" eaLnBrk="1" latinLnBrk="0" hangingPunct="1">
                        <a:defRPr kumimoji="1" sz="16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115710" algn="l" defTabSz="778926" rtl="0" eaLnBrk="1" latinLnBrk="0" hangingPunct="1">
                        <a:defRPr kumimoji="1" sz="16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</a:p>
                  </a:txBody>
                  <a:tcPr marL="36000" marR="3600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</a:p>
                  </a:txBody>
                  <a:tcPr marL="36000" marR="3600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endParaRPr kumimoji="1" lang="en-US" altLang="ja-JP" sz="900" b="1" u="sng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u="none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u="none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9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9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9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endParaRPr kumimoji="1" lang="en-US" altLang="ja-JP" sz="9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8000">
                <a:tc>
                  <a:txBody>
                    <a:bodyPr/>
                    <a:lstStyle>
                      <a:lvl1pPr marL="0" algn="l" defTabSz="778926" rtl="0" eaLnBrk="1" latinLnBrk="0" hangingPunct="1">
                        <a:defRPr kumimoji="1" sz="16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89463" algn="l" defTabSz="778926" rtl="0" eaLnBrk="1" latinLnBrk="0" hangingPunct="1">
                        <a:defRPr kumimoji="1" sz="16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778926" algn="l" defTabSz="778926" rtl="0" eaLnBrk="1" latinLnBrk="0" hangingPunct="1">
                        <a:defRPr kumimoji="1" sz="16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168391" algn="l" defTabSz="778926" rtl="0" eaLnBrk="1" latinLnBrk="0" hangingPunct="1">
                        <a:defRPr kumimoji="1" sz="16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557854" algn="l" defTabSz="778926" rtl="0" eaLnBrk="1" latinLnBrk="0" hangingPunct="1">
                        <a:defRPr kumimoji="1" sz="16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947319" algn="l" defTabSz="778926" rtl="0" eaLnBrk="1" latinLnBrk="0" hangingPunct="1">
                        <a:defRPr kumimoji="1" sz="16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336781" algn="l" defTabSz="778926" rtl="0" eaLnBrk="1" latinLnBrk="0" hangingPunct="1">
                        <a:defRPr kumimoji="1" sz="16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726245" algn="l" defTabSz="778926" rtl="0" eaLnBrk="1" latinLnBrk="0" hangingPunct="1">
                        <a:defRPr kumimoji="1" sz="16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115710" algn="l" defTabSz="778926" rtl="0" eaLnBrk="1" latinLnBrk="0" hangingPunct="1">
                        <a:defRPr kumimoji="1" sz="16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6" marR="68586" marT="34210" marB="3421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6" marR="68586" marT="34210" marB="3421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6" marR="68586" marT="34210" marB="3421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6" marR="68586" marT="34210" marB="3421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6" marR="68586" marT="34210" marB="3421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L="68586" marR="68586" marT="34210" marB="3421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タイトル 1"/>
          <p:cNvSpPr txBox="1">
            <a:spLocks/>
          </p:cNvSpPr>
          <p:nvPr/>
        </p:nvSpPr>
        <p:spPr>
          <a:xfrm>
            <a:off x="85577" y="506315"/>
            <a:ext cx="6315309" cy="2917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0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Concerns and efforts to minimize them</a:t>
            </a:r>
            <a:endParaRPr lang="ja-JP" altLang="en-US" sz="12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2" name="正方形/長方形 131"/>
          <p:cNvSpPr/>
          <p:nvPr/>
        </p:nvSpPr>
        <p:spPr>
          <a:xfrm>
            <a:off x="6520084" y="666748"/>
            <a:ext cx="6172242" cy="8814372"/>
          </a:xfrm>
          <a:prstGeom prst="rect">
            <a:avLst/>
          </a:prstGeom>
          <a:noFill/>
          <a:ln w="127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 rtl="0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" name="タイトル 1"/>
          <p:cNvSpPr txBox="1">
            <a:spLocks/>
          </p:cNvSpPr>
          <p:nvPr/>
        </p:nvSpPr>
        <p:spPr>
          <a:xfrm>
            <a:off x="6515860" y="7548138"/>
            <a:ext cx="6188736" cy="28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0"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　Schedule</a:t>
            </a:r>
            <a:endParaRPr lang="ja-JP" altLang="en-US" sz="1100" b="1" dirty="0">
              <a:solidFill>
                <a:schemeClr val="bg1"/>
              </a:solidFill>
              <a:latin typeface="Verdana" panose="020B0604030504040204" pitchFamily="34" charset="0"/>
              <a:ea typeface="Meiryo UI" pitchFamily="50" charset="-128"/>
              <a:cs typeface="Verdana" panose="020B0604030504040204" pitchFamily="34" charset="0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6606000" y="2752054"/>
            <a:ext cx="3394207" cy="21439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txBody>
          <a:bodyPr wrap="square" lIns="36000" tIns="36000" rIns="36000" bIns="36000" rtlCol="0" anchor="t" anchorCtr="0">
            <a:noAutofit/>
          </a:bodyPr>
          <a:lstStyle/>
          <a:p>
            <a:pPr marL="180975" indent="-180975" rtl="0">
              <a:lnSpc>
                <a:spcPct val="90000"/>
              </a:lnSpc>
              <a:spcBef>
                <a:spcPts val="200"/>
              </a:spcBef>
            </a:pPr>
            <a:r>
              <a:rPr lang="en-US" sz="900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900" b="1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◆	</a:t>
            </a:r>
            <a:r>
              <a:rPr lang="en-US" sz="900" b="1" kern="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Regional </a:t>
            </a:r>
            <a:r>
              <a:rPr lang="en-US" sz="900" b="1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promotion and development</a:t>
            </a:r>
          </a:p>
          <a:p>
            <a:pPr marL="288000" indent="-108000" rtl="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800" kern="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Creating </a:t>
            </a:r>
            <a:r>
              <a:rPr lang="en-US" sz="800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 bustle by revitalizing the Bay Area development </a:t>
            </a:r>
            <a:endParaRPr lang="en-US" altLang="ja-JP" sz="800" kern="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8000" indent="-108000" rtl="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800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jobs through the expansion of job opportunities and the creation of high-quality jobs, etc.</a:t>
            </a:r>
          </a:p>
          <a:p>
            <a:pPr marL="288000" indent="-1080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800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Promotion of the local economy through the expansion of business opportunities</a:t>
            </a:r>
            <a:r>
              <a:rPr lang="en-US" sz="800" kern="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800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a large ripple effect to local businesses, etc.</a:t>
            </a:r>
          </a:p>
          <a:p>
            <a:pPr marL="288000" indent="-108000" rtl="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800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Contribution by IR operators to the local society for regional development</a:t>
            </a:r>
            <a:endParaRPr lang="ja-JP" altLang="en-US" sz="800" u="sng" kern="100" dirty="0"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  <a:p>
            <a:pPr marL="180975" indent="-180975" rtl="0">
              <a:lnSpc>
                <a:spcPct val="90000"/>
              </a:lnSpc>
              <a:spcBef>
                <a:spcPts val="200"/>
              </a:spcBef>
            </a:pPr>
            <a:r>
              <a:rPr lang="en-US" sz="900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900" b="1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◆	Ripple effect to Kansai, Western Japan, and other areas of Japan</a:t>
            </a:r>
          </a:p>
          <a:p>
            <a:pPr marL="288000" indent="-108000" rtl="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800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Ripple effect of attracting visitors into Kansai, Western Japan, and other areas of Japan, as well as </a:t>
            </a:r>
            <a:r>
              <a:rPr lang="en-US" sz="800" kern="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into Osaka </a:t>
            </a:r>
            <a:r>
              <a:rPr lang="en-US" sz="800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Prefecture</a:t>
            </a:r>
          </a:p>
          <a:p>
            <a:pPr marL="288000" indent="-108000" rtl="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800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Creation of a fully-developed transportation network by stimulating various traffic access, etc.</a:t>
            </a:r>
            <a:endParaRPr lang="en-US" altLang="ja-JP" sz="800" kern="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rtl="0">
              <a:lnSpc>
                <a:spcPct val="90000"/>
              </a:lnSpc>
              <a:spcBef>
                <a:spcPts val="200"/>
              </a:spcBef>
            </a:pPr>
            <a:r>
              <a:rPr lang="en-US" sz="800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　　　　</a:t>
            </a:r>
            <a:endParaRPr kumimoji="1" lang="ja-JP" altLang="en-US" sz="800" kern="100" dirty="0"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0073208" y="2752054"/>
            <a:ext cx="2546117" cy="21439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txBody>
          <a:bodyPr wrap="square" lIns="36000" tIns="36000" rIns="36000" bIns="36000" rtlCol="0" anchor="t" anchorCtr="0">
            <a:noAutofit/>
          </a:bodyPr>
          <a:lstStyle/>
          <a:p>
            <a:pPr marL="180975" indent="-180975" rtl="0">
              <a:lnSpc>
                <a:spcPct val="95000"/>
              </a:lnSpc>
              <a:spcBef>
                <a:spcPts val="200"/>
              </a:spcBef>
            </a:pPr>
            <a:r>
              <a:rPr lang="en-US" sz="900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900" b="1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◆	Use of tax payments from casinos and entry levy</a:t>
            </a:r>
            <a:endParaRPr lang="ja-JP" altLang="en-US" sz="900" b="1" kern="100" dirty="0"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  <a:p>
            <a:pPr marL="288000" indent="-144000" rtl="0">
              <a:lnSpc>
                <a:spcPct val="95000"/>
              </a:lnSpc>
              <a:spcBef>
                <a:spcPts val="200"/>
              </a:spcBef>
            </a:pPr>
            <a:r>
              <a:rPr lang="en-US" sz="800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▶	Wide use for improving resident welfare and a sustainable growth</a:t>
            </a:r>
            <a:endParaRPr lang="en-US" altLang="ja-JP" sz="800" kern="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8000" rtl="0">
              <a:lnSpc>
                <a:spcPct val="95000"/>
              </a:lnSpc>
            </a:pPr>
            <a:r>
              <a:rPr lang="en-US" sz="700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(Examples)</a:t>
            </a:r>
            <a:endParaRPr lang="en-US" altLang="ja-JP" sz="700" kern="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46088" indent="-108000" rtl="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700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Child raising, education, welfare, tourism promotion, promotion of culture, art, and sports, measures against concerns, and promotion of local economy, etc. 　　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en-US" altLang="ja-JP" sz="700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</a:t>
            </a:r>
            <a:r>
              <a:rPr lang="en-US" altLang="ja-JP" sz="700" kern="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evenue prospects </a:t>
            </a:r>
            <a:r>
              <a:rPr lang="en-US" altLang="ja-JP" sz="700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the prefecture and the city</a:t>
            </a:r>
            <a:br>
              <a:rPr lang="en-US" altLang="ja-JP" sz="700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altLang="ja-JP" sz="700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(preliminary calculation)</a:t>
            </a:r>
          </a:p>
          <a:p>
            <a:pPr marL="85725">
              <a:lnSpc>
                <a:spcPct val="95000"/>
              </a:lnSpc>
            </a:pPr>
            <a:r>
              <a:rPr lang="en-US" altLang="ja-JP" sz="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⇒ 70 billion yen/year</a:t>
            </a:r>
            <a:r>
              <a:rPr lang="en-US" sz="700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　</a:t>
            </a:r>
            <a:r>
              <a:rPr lang="en-US" sz="800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　　　　　　　</a:t>
            </a:r>
            <a:endParaRPr kumimoji="1" lang="ja-JP" altLang="en-US" sz="800" kern="100" dirty="0"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sp>
        <p:nvSpPr>
          <p:cNvPr id="52" name="タイトル 1"/>
          <p:cNvSpPr txBox="1">
            <a:spLocks/>
          </p:cNvSpPr>
          <p:nvPr/>
        </p:nvSpPr>
        <p:spPr>
          <a:xfrm>
            <a:off x="6516000" y="504000"/>
            <a:ext cx="6190412" cy="28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　Effects 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the IR</a:t>
            </a:r>
            <a:endParaRPr lang="ja-JP" alt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Meiryo UI" pitchFamily="50" charset="-128"/>
              <a:cs typeface="Verdana" panose="020B0604030504040204" pitchFamily="34" charset="0"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6606000" y="864000"/>
            <a:ext cx="6013326" cy="183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txBody>
          <a:bodyPr wrap="square" lIns="36000" tIns="36000" rIns="36000" bIns="36000" rtlCol="0" anchor="t" anchorCtr="0">
            <a:noAutofit/>
          </a:bodyPr>
          <a:lstStyle/>
          <a:p>
            <a:pPr>
              <a:spcAft>
                <a:spcPts val="300"/>
              </a:spcAft>
            </a:pPr>
            <a:r>
              <a:rPr lang="en-US" sz="900" b="1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◆ </a:t>
            </a:r>
            <a:r>
              <a:rPr lang="en-US" sz="900" b="1" kern="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Advancement </a:t>
            </a:r>
            <a:r>
              <a:rPr lang="en-US" sz="900" b="1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</a:t>
            </a:r>
            <a:r>
              <a:rPr lang="en-US" sz="900" b="1" kern="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tourism </a:t>
            </a:r>
            <a:r>
              <a:rPr lang="en-US" sz="900" b="1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regional </a:t>
            </a:r>
            <a:r>
              <a:rPr lang="en-US" sz="900" b="1" kern="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economies</a:t>
            </a:r>
            <a:r>
              <a:rPr lang="en-US" sz="900" b="1" kern="1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900" b="1" kern="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 benefits to public interest</a:t>
            </a:r>
            <a:endParaRPr lang="ja-JP" altLang="en-US" sz="900" b="1" u="sng" kern="100" dirty="0"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  <a:p>
            <a:pPr rtl="0"/>
            <a:r>
              <a:rPr lang="en-US" sz="900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　　　　　　　　　　　　　　　　　　　　　　　　</a:t>
            </a:r>
            <a:endParaRPr kumimoji="1" lang="ja-JP" altLang="en-US" sz="900" kern="100" dirty="0"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sp>
        <p:nvSpPr>
          <p:cNvPr id="93" name="下矢印 92"/>
          <p:cNvSpPr/>
          <p:nvPr/>
        </p:nvSpPr>
        <p:spPr>
          <a:xfrm rot="16200000">
            <a:off x="10333399" y="1370989"/>
            <a:ext cx="324000" cy="108000"/>
          </a:xfrm>
          <a:prstGeom prst="downArrow">
            <a:avLst>
              <a:gd name="adj1" fmla="val 50000"/>
              <a:gd name="adj2" fmla="val 100000"/>
            </a:avLst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6696000" y="1077775"/>
            <a:ext cx="3728121" cy="756000"/>
          </a:xfrm>
          <a:prstGeom prst="rect">
            <a:avLst/>
          </a:prstGeom>
          <a:noFill/>
          <a:ln w="6350">
            <a:solidFill>
              <a:schemeClr val="tx1"/>
            </a:solidFill>
            <a:prstDash val="sysDot"/>
          </a:ln>
        </p:spPr>
        <p:txBody>
          <a:bodyPr wrap="square" lIns="36000" tIns="36000" rIns="36000" rtlCol="0" anchor="ctr" anchorCtr="0">
            <a:noAutofit/>
          </a:bodyPr>
          <a:lstStyle/>
          <a:p>
            <a:pPr rtl="0">
              <a:lnSpc>
                <a:spcPct val="950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lang="en-US" sz="9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Location of the </a:t>
            </a:r>
            <a:r>
              <a:rPr lang="en-US" sz="9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world-class </a:t>
            </a:r>
            <a:r>
              <a:rPr lang="en-US" sz="9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growth-oriented IR</a:t>
            </a:r>
            <a:endParaRPr lang="en-US" altLang="ja-JP" sz="9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8000" indent="-144000">
              <a:lnSpc>
                <a:spcPct val="95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</a:t>
            </a:r>
            <a:r>
              <a:rPr lang="en-PH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visitors such as </a:t>
            </a:r>
            <a:r>
              <a:rPr lang="en-PH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business people and families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in inbound </a:t>
            </a: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foreign visitors</a:t>
            </a:r>
          </a:p>
          <a:p>
            <a:pPr marL="288000" indent="-144000" rtl="0">
              <a:lnSpc>
                <a:spcPct val="95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in international conventions and large-scale exhibitions</a:t>
            </a:r>
          </a:p>
          <a:p>
            <a:pPr marL="288000" indent="-144000" rtl="0">
              <a:lnSpc>
                <a:spcPct val="95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Increase in tourism spending per person</a:t>
            </a:r>
            <a:endParaRPr lang="ja-JP" altLang="en-US" sz="800" dirty="0"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10566677" y="1077775"/>
            <a:ext cx="1987273" cy="756000"/>
          </a:xfrm>
          <a:prstGeom prst="rect">
            <a:avLst/>
          </a:prstGeom>
          <a:noFill/>
          <a:ln w="6350">
            <a:solidFill>
              <a:schemeClr val="tx1"/>
            </a:solidFill>
            <a:prstDash val="sysDot"/>
          </a:ln>
        </p:spPr>
        <p:txBody>
          <a:bodyPr wrap="square" lIns="36000" tIns="36000" rIns="36000" rtlCol="0" anchor="ctr" anchorCtr="0">
            <a:noAutofit/>
          </a:bodyPr>
          <a:lstStyle/>
          <a:p>
            <a:pPr marL="144000" indent="-144000" rtl="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Economic ripple effect and job creation effect produced by newly generated demand</a:t>
            </a:r>
            <a:endParaRPr lang="en-US" altLang="ja-JP" sz="8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44000" indent="-144000" rtl="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Ripple effect to various industries</a:t>
            </a:r>
            <a:endParaRPr lang="en-US" altLang="ja-JP" sz="8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44000" indent="-144000" rtl="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Improvement of attractions and international competitiveness</a:t>
            </a:r>
            <a:endParaRPr lang="ja-JP" altLang="en-US" sz="800" dirty="0">
              <a:solidFill>
                <a:prstClr val="black"/>
              </a:solidFill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sp>
        <p:nvSpPr>
          <p:cNvPr id="146" name="正方形/長方形 145"/>
          <p:cNvSpPr/>
          <p:nvPr/>
        </p:nvSpPr>
        <p:spPr>
          <a:xfrm>
            <a:off x="6606000" y="5389296"/>
            <a:ext cx="6013326" cy="1180511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txBody>
          <a:bodyPr wrap="square" lIns="36000" tIns="36000" rIns="36000" bIns="0" rtlCol="0" anchor="t" anchorCtr="0">
            <a:spAutoFit/>
          </a:bodyPr>
          <a:lstStyle/>
          <a:p>
            <a:pPr>
              <a:lnSpc>
                <a:spcPct val="95000"/>
              </a:lnSpc>
              <a:spcBef>
                <a:spcPts val="200"/>
              </a:spcBef>
            </a:pPr>
            <a:r>
              <a:rPr lang="en-US" altLang="ja-JP" sz="9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◆ Basic philosophy</a:t>
            </a:r>
          </a:p>
          <a:p>
            <a:pPr marL="288000" indent="-144000">
              <a:lnSpc>
                <a:spcPct val="95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Clarification of targets: all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citizens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O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saka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prefecture and municipalities, local businesses, university students as leaders of the next generation, and others ⇒ offering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appropriate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information according to the interests of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targeted group</a:t>
            </a:r>
          </a:p>
          <a:p>
            <a:pPr marL="288000" indent="-144000">
              <a:lnSpc>
                <a:spcPct val="95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Briefing according to the stages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the process: (1) Basic matters of the IR → (2) Content for the public bidding and selection of operators and preparation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the IR Area Development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 → (3) Content for the building of local consensus on a proposed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IR Area Development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</a:t>
            </a:r>
            <a:endParaRPr lang="ja-JP" altLang="en-US" sz="800" dirty="0"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  <a:p>
            <a:pPr marL="288000" indent="-144000">
              <a:lnSpc>
                <a:spcPct val="95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Efforts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Osaka Prefecture and Osaka City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offer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correct information on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Osaka IR and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facilitate local citizens’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understanding</a:t>
            </a:r>
            <a:endParaRPr lang="ja-JP" altLang="en-US" sz="800" dirty="0"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sp>
        <p:nvSpPr>
          <p:cNvPr id="157" name="テキスト ボックス 156"/>
          <p:cNvSpPr txBox="1"/>
          <p:nvPr/>
        </p:nvSpPr>
        <p:spPr>
          <a:xfrm>
            <a:off x="10630887" y="6621853"/>
            <a:ext cx="196207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rtl="0"/>
            <a:r>
              <a:rPr lang="en-US" sz="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&lt;Process toward consensus building&gt;</a:t>
            </a:r>
            <a:endParaRPr kumimoji="1" lang="ja-JP" altLang="en-US" sz="800" dirty="0"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sp>
        <p:nvSpPr>
          <p:cNvPr id="123" name="タイトル 1"/>
          <p:cNvSpPr txBox="1">
            <a:spLocks/>
          </p:cNvSpPr>
          <p:nvPr/>
        </p:nvSpPr>
        <p:spPr>
          <a:xfrm>
            <a:off x="6516000" y="4944648"/>
            <a:ext cx="6190412" cy="39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0"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　Facilitation of 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Local Citizens</a:t>
            </a: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’ 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Understanding</a:t>
            </a:r>
          </a:p>
          <a:p>
            <a:pPr algn="ctr" rtl="0">
              <a:defRPr/>
            </a:pP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Towards Consensus Building</a:t>
            </a:r>
            <a:endParaRPr lang="ja-JP" alt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Meiryo UI" pitchFamily="50" charset="-128"/>
              <a:cs typeface="Verdana" panose="020B0604030504040204" pitchFamily="34" charset="0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6617849" y="6611096"/>
            <a:ext cx="3790493" cy="895630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rtl="0">
              <a:lnSpc>
                <a:spcPct val="95000"/>
              </a:lnSpc>
              <a:spcBef>
                <a:spcPts val="200"/>
              </a:spcBef>
            </a:pP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&lt;Specific efforts&gt;</a:t>
            </a:r>
            <a:endParaRPr lang="ja-JP" altLang="en-US" sz="800" dirty="0"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  <a:p>
            <a:pPr marL="144000" indent="-144000" rtl="0">
              <a:lnSpc>
                <a:spcPct val="95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Offer information to 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 citizens of</a:t>
            </a:r>
            <a:b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Osaka Prefecture and</a:t>
            </a:r>
            <a:r>
              <a:rPr lang="ja-JP" alt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municipalities</a:t>
            </a:r>
            <a:b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(seminars, lecture meetings, etc.)</a:t>
            </a:r>
            <a:endParaRPr lang="en-US" altLang="ja-JP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44000" indent="-144000" rtl="0">
              <a:lnSpc>
                <a:spcPct val="95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Offer information to university students </a:t>
            </a:r>
            <a:b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other youth, women, 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local businesses, and others</a:t>
            </a:r>
            <a:endParaRPr lang="en-US" altLang="ja-JP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44000" indent="-144000" rtl="0">
              <a:lnSpc>
                <a:spcPct val="95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of public relations tools, holding of public hearings, </a:t>
            </a:r>
            <a:r>
              <a:rPr 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etc.</a:t>
            </a:r>
            <a:endParaRPr lang="ja-JP" altLang="en-US" sz="800" dirty="0"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pic>
        <p:nvPicPr>
          <p:cNvPr id="129" name="図 12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824"/>
          <a:stretch/>
        </p:blipFill>
        <p:spPr>
          <a:xfrm>
            <a:off x="8817792" y="6621853"/>
            <a:ext cx="1706880" cy="586232"/>
          </a:xfrm>
          <a:prstGeom prst="rect">
            <a:avLst/>
          </a:prstGeom>
        </p:spPr>
      </p:pic>
      <p:sp>
        <p:nvSpPr>
          <p:cNvPr id="79" name="テキスト ボックス 78"/>
          <p:cNvSpPr txBox="1"/>
          <p:nvPr/>
        </p:nvSpPr>
        <p:spPr>
          <a:xfrm>
            <a:off x="12363059" y="7890137"/>
            <a:ext cx="28693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rtl="0"/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sz="7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Fiscal</a:t>
            </a:r>
          </a:p>
          <a:p>
            <a:pPr rtl="0"/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7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year</a:t>
            </a:r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kumimoji="1" lang="ja-JP" altLang="en-US" sz="700" dirty="0"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11476963" y="2083324"/>
            <a:ext cx="1116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*Economic ripple effect in </a:t>
            </a:r>
            <a:r>
              <a:rPr lang="en-US" sz="7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Kinki </a:t>
            </a:r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area</a:t>
            </a:r>
            <a:endParaRPr kumimoji="1" lang="ja-JP" altLang="en-US" sz="800" dirty="0"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12449471" y="9260121"/>
            <a:ext cx="445135" cy="511175"/>
          </a:xfrm>
        </p:spPr>
        <p:txBody>
          <a:bodyPr rtlCol="0"/>
          <a:lstStyle/>
          <a:p>
            <a:pPr rtl="0"/>
            <a:fld id="{D2D8002D-B5B0-4BAC-B1F6-782DDCCE6D9C}" type="slidenum">
              <a:rPr kumimoji="1" lang="ja-JP" altLang="en-US" sz="900" smtClean="0"/>
              <a:t>2</a:t>
            </a:fld>
            <a:endParaRPr kumimoji="1" lang="ja-JP" altLang="en-US" sz="900" dirty="0"/>
          </a:p>
        </p:txBody>
      </p:sp>
      <p:pic>
        <p:nvPicPr>
          <p:cNvPr id="82" name="jq_thumb_1247702" descr="https://d1f5hsy4d47upe.cloudfront.net/f5/f5b6d78fa2ed46f7ddefd645f587f16b_t.jpe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405935" y="3998143"/>
            <a:ext cx="1171017" cy="72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正方形/長方形 84"/>
          <p:cNvSpPr/>
          <p:nvPr/>
        </p:nvSpPr>
        <p:spPr>
          <a:xfrm>
            <a:off x="80743" y="774376"/>
            <a:ext cx="6320057" cy="8706744"/>
          </a:xfrm>
          <a:prstGeom prst="rect">
            <a:avLst/>
          </a:prstGeom>
          <a:noFill/>
          <a:ln w="127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 rtl="0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4" name="タイトル 1"/>
          <p:cNvSpPr txBox="1">
            <a:spLocks/>
          </p:cNvSpPr>
          <p:nvPr/>
        </p:nvSpPr>
        <p:spPr>
          <a:xfrm>
            <a:off x="85577" y="504000"/>
            <a:ext cx="6315309" cy="28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　Concerns and 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Efforts </a:t>
            </a: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Minimization</a:t>
            </a:r>
            <a:endParaRPr lang="ja-JP" alt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Meiryo UI" pitchFamily="50" charset="-128"/>
              <a:cs typeface="Verdana" panose="020B0604030504040204" pitchFamily="34" charset="0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179001" y="5728390"/>
            <a:ext cx="5205052" cy="241980"/>
          </a:xfrm>
          <a:prstGeom prst="rect">
            <a:avLst/>
          </a:prstGeom>
          <a:gradFill>
            <a:gsLst>
              <a:gs pos="88000">
                <a:schemeClr val="tx2">
                  <a:lumMod val="20000"/>
                  <a:lumOff val="80000"/>
                </a:schemeClr>
              </a:gs>
              <a:gs pos="28000">
                <a:schemeClr val="tx2">
                  <a:lumMod val="40000"/>
                  <a:lumOff val="6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  <a:gs pos="1000">
                <a:srgbClr val="0070C0"/>
              </a:gs>
              <a:gs pos="100000">
                <a:schemeClr val="accent1">
                  <a:tint val="37000"/>
                  <a:satMod val="30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6200000" scaled="1"/>
          </a:gradFill>
          <a:ln w="63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108000" tIns="36000" rIns="108000" bIns="36000" rtlCol="0" anchor="ctr">
            <a:spAutoFit/>
          </a:bodyPr>
          <a:lstStyle/>
          <a:p>
            <a:pPr rtl="0"/>
            <a:r>
              <a:rPr lang="en-US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Measures for security and local public morals </a:t>
            </a:r>
            <a:r>
              <a:rPr lang="en-US" sz="11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lang="en-US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environment</a:t>
            </a:r>
            <a:endParaRPr lang="en-US" altLang="ja-JP" sz="11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4" name="正方形/長方形 133"/>
          <p:cNvSpPr/>
          <p:nvPr/>
        </p:nvSpPr>
        <p:spPr>
          <a:xfrm>
            <a:off x="180000" y="6019742"/>
            <a:ext cx="6120000" cy="904469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txBody>
          <a:bodyPr wrap="square" lIns="36000" tIns="36000" rIns="36000" bIns="36000" rtlCol="0" anchor="t" anchorCtr="0">
            <a:spAutoFit/>
          </a:bodyPr>
          <a:lstStyle/>
          <a:p>
            <a:pPr>
              <a:lnSpc>
                <a:spcPct val="95000"/>
              </a:lnSpc>
              <a:spcBef>
                <a:spcPts val="300"/>
              </a:spcBef>
            </a:pPr>
            <a:r>
              <a:rPr lang="en-US" altLang="ja-JP" sz="9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◆ Basic philosophy</a:t>
            </a:r>
          </a:p>
          <a:p>
            <a:pPr marL="288000" indent="-144000">
              <a:lnSpc>
                <a:spcPct val="95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IR operators, police,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prefecture</a:t>
            </a:r>
            <a:r>
              <a:rPr lang="ja-JP" alt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municipalities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implement initiatives for maintaining good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security, local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morals and environment,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close coordination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 each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other by playing their respective roles.</a:t>
            </a:r>
          </a:p>
          <a:p>
            <a:pPr marL="288000" indent="-144000">
              <a:lnSpc>
                <a:spcPct val="95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Osaka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refecture and Osaka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city enhance police forces by setting up a police station in </a:t>
            </a:r>
            <a:r>
              <a:rPr lang="en-US" altLang="ja-JP" sz="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Yumeshima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as well as increasing the number of police officers.</a:t>
            </a:r>
          </a:p>
          <a:p>
            <a:pPr marL="288000" indent="-144000">
              <a:lnSpc>
                <a:spcPct val="95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addition, IR operators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voluntarily establish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reliable crime-prevention and security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system.</a:t>
            </a:r>
            <a:endParaRPr lang="en-US" altLang="ja-JP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37" name="図 13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346" y="7598829"/>
            <a:ext cx="3747339" cy="1573037"/>
          </a:xfrm>
          <a:prstGeom prst="rect">
            <a:avLst/>
          </a:prstGeom>
        </p:spPr>
      </p:pic>
      <p:sp>
        <p:nvSpPr>
          <p:cNvPr id="138" name="テキスト ボックス 137"/>
          <p:cNvSpPr txBox="1"/>
          <p:nvPr/>
        </p:nvSpPr>
        <p:spPr>
          <a:xfrm>
            <a:off x="179001" y="7189417"/>
            <a:ext cx="2552514" cy="63439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marL="144000" indent="-144000" rtl="0">
              <a:lnSpc>
                <a:spcPct val="9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US" sz="7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Anti-money laundering</a:t>
            </a:r>
            <a:endParaRPr kumimoji="1" lang="en-US" altLang="ja-JP" sz="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44000" indent="-144000" rtl="0">
              <a:lnSpc>
                <a:spcPct val="9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US" sz="7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Elimination of business intervention by organized crime groups, etc.</a:t>
            </a:r>
            <a:endParaRPr kumimoji="1" lang="en-US" altLang="ja-JP" sz="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44000" indent="-144000" rtl="0">
              <a:lnSpc>
                <a:spcPct val="9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US" sz="7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Rigorous regulation to prevent organized crime group members from entering into casinos</a:t>
            </a:r>
            <a:endParaRPr kumimoji="1" lang="ja-JP" altLang="en-US" sz="700" dirty="0"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sp>
        <p:nvSpPr>
          <p:cNvPr id="139" name="テキスト ボックス 138"/>
          <p:cNvSpPr txBox="1"/>
          <p:nvPr/>
        </p:nvSpPr>
        <p:spPr>
          <a:xfrm>
            <a:off x="179001" y="8110489"/>
            <a:ext cx="1787143" cy="46050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marL="144000" indent="-144000" rtl="0">
              <a:lnSpc>
                <a:spcPct val="9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Promotion of measures against international terrorism </a:t>
            </a:r>
            <a:r>
              <a:rPr lang="en-US" sz="7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such as</a:t>
            </a:r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7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information </a:t>
            </a:r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collection, guard and security </a:t>
            </a:r>
            <a:r>
              <a:rPr lang="en-US" sz="7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system</a:t>
            </a:r>
            <a:endParaRPr kumimoji="1" lang="en-US" altLang="ja-JP" sz="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3615971" y="9010687"/>
            <a:ext cx="2718860" cy="40202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marL="144000" indent="-144000" rtl="0">
              <a:lnSpc>
                <a:spcPct val="9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Development of traffic safety </a:t>
            </a:r>
            <a:r>
              <a:rPr lang="en-US" sz="7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facilities and the </a:t>
            </a:r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road</a:t>
            </a:r>
            <a:r>
              <a:rPr lang="en-US" sz="7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traffic environment</a:t>
            </a:r>
            <a:endParaRPr kumimoji="1" lang="en-US" altLang="ja-JP" sz="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44000" indent="-144000" rtl="0">
              <a:lnSpc>
                <a:spcPct val="9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Implementation of adequate traffic controls</a:t>
            </a:r>
            <a:endParaRPr lang="en-US" altLang="ja-JP" sz="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4096543" y="8012140"/>
            <a:ext cx="2232665" cy="526674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lIns="36000" tIns="36000" rIns="36000" bIns="36000" rtlCol="0" anchor="ctr">
            <a:spAutoFit/>
          </a:bodyPr>
          <a:lstStyle/>
          <a:p>
            <a:pPr marL="144000" indent="-144000">
              <a:lnSpc>
                <a:spcPct val="9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US" altLang="ja-JP" sz="800" dirty="0" smtClean="0"/>
              <a:t>Enhanced </a:t>
            </a:r>
            <a:r>
              <a:rPr lang="en-US" altLang="ja-JP" sz="800" dirty="0"/>
              <a:t>response to foreign visitors such </a:t>
            </a:r>
            <a:r>
              <a:rPr lang="en-US" altLang="ja-JP" sz="800" dirty="0" smtClean="0"/>
              <a:t>as arrangement </a:t>
            </a:r>
            <a:r>
              <a:rPr lang="en-US" altLang="ja-JP" sz="800" dirty="0"/>
              <a:t>for interpreters</a:t>
            </a:r>
            <a:endParaRPr kumimoji="1" lang="en-US" altLang="ja-JP" sz="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44000" indent="-144000" rtl="0">
              <a:lnSpc>
                <a:spcPct val="9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Promotion of crackdown on foreigners illegally overstaying in Japan</a:t>
            </a:r>
            <a:endParaRPr lang="en-US" altLang="ja-JP" sz="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180000" y="8843817"/>
            <a:ext cx="2332368" cy="537446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marL="144000" indent="-144000" rtl="0">
              <a:lnSpc>
                <a:spcPct val="9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US" sz="7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Implementation of patrols</a:t>
            </a:r>
            <a:endParaRPr kumimoji="1" lang="en-US" altLang="ja-JP" sz="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44000" indent="-144000" rtl="0">
              <a:lnSpc>
                <a:spcPct val="9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US" sz="7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Promotion of measures for crime prevention</a:t>
            </a:r>
            <a:endParaRPr lang="en-US" altLang="ja-JP" sz="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44000" indent="-144000" rtl="0">
              <a:lnSpc>
                <a:spcPct val="9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US" sz="7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Deployment of private security guards and installation of security cameras</a:t>
            </a:r>
            <a:endParaRPr lang="en-US" altLang="ja-JP" sz="7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8" name="テキスト ボックス 147"/>
          <p:cNvSpPr txBox="1"/>
          <p:nvPr/>
        </p:nvSpPr>
        <p:spPr>
          <a:xfrm>
            <a:off x="4096543" y="8639678"/>
            <a:ext cx="2234416" cy="26660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lIns="36000" tIns="36000" rIns="36000" bIns="36000" rtlCol="0" anchor="ctr">
            <a:spAutoFit/>
          </a:bodyPr>
          <a:lstStyle/>
          <a:p>
            <a:pPr marL="144000" indent="-144000" rtl="0">
              <a:lnSpc>
                <a:spcPct val="9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Intensified measures </a:t>
            </a:r>
            <a:r>
              <a:rPr lang="en-US" sz="7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toward </a:t>
            </a:r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youth </a:t>
            </a:r>
            <a:r>
              <a:rPr lang="en-US" sz="7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such as</a:t>
            </a:r>
            <a:r>
              <a:rPr lang="en-US" sz="7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7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regulation of </a:t>
            </a:r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youth entry into </a:t>
            </a:r>
            <a:r>
              <a:rPr lang="en-US" sz="7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casinos</a:t>
            </a:r>
            <a:endParaRPr kumimoji="1" lang="ja-JP" altLang="en-US" sz="700" dirty="0"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3389553" y="7312362"/>
            <a:ext cx="1789416" cy="36355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marL="144000" indent="-144000">
              <a:lnSpc>
                <a:spcPct val="9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US" altLang="ja-JP" sz="700" kern="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Enhancement </a:t>
            </a:r>
            <a:r>
              <a:rPr lang="en-US" altLang="ja-JP" sz="700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</a:t>
            </a:r>
            <a:r>
              <a:rPr lang="en-US" altLang="ja-JP" sz="700" kern="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police force such as the s</a:t>
            </a:r>
            <a:r>
              <a:rPr lang="en-US" sz="700" kern="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etting </a:t>
            </a:r>
            <a:r>
              <a:rPr lang="en-US" sz="700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up of a police station in </a:t>
            </a:r>
            <a:r>
              <a:rPr lang="en-US" sz="700" kern="1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Yumeshima</a:t>
            </a:r>
            <a:endParaRPr lang="ja-JP" altLang="en-US" sz="700" kern="100" dirty="0"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pic>
        <p:nvPicPr>
          <p:cNvPr id="158" name="図 15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5396" y="7133707"/>
            <a:ext cx="1043812" cy="745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0" name="大かっこ 99"/>
          <p:cNvSpPr/>
          <p:nvPr/>
        </p:nvSpPr>
        <p:spPr>
          <a:xfrm>
            <a:off x="10118003" y="4263756"/>
            <a:ext cx="1224000" cy="414052"/>
          </a:xfrm>
          <a:prstGeom prst="bracketPair">
            <a:avLst>
              <a:gd name="adj" fmla="val 12170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lIns="36000" tIns="0" rIns="0" bIns="0" rtlCol="0" anchor="ctr">
            <a:spAutoFit/>
          </a:bodyPr>
          <a:lstStyle/>
          <a:p>
            <a:pPr marL="180975" indent="-180975" rtl="0">
              <a:lnSpc>
                <a:spcPct val="90000"/>
              </a:lnSpc>
            </a:pPr>
            <a:r>
              <a:rPr lang="en-US" sz="7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Payments </a:t>
            </a:r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from casinos: </a:t>
            </a:r>
            <a:br>
              <a:rPr lang="en-US" sz="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57 billion yen/year</a:t>
            </a:r>
            <a:endParaRPr lang="ja-JP" altLang="en-US" sz="700" dirty="0"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  <a:p>
            <a:pPr marL="180975" indent="-180975" rtl="0">
              <a:lnSpc>
                <a:spcPct val="90000"/>
              </a:lnSpc>
            </a:pPr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Revenue from entry levy: </a:t>
            </a:r>
            <a:br>
              <a:rPr lang="en-US" sz="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 billion yen/year　　　</a:t>
            </a:r>
            <a:endParaRPr kumimoji="1" lang="ja-JP" altLang="en-US" sz="700" dirty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10124712" y="4769523"/>
            <a:ext cx="1910262" cy="8310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rtl="0">
              <a:lnSpc>
                <a:spcPct val="90000"/>
              </a:lnSpc>
            </a:pPr>
            <a:r>
              <a:rPr lang="en-US" sz="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*Separately, 15 billion yen/year as tax revenue.</a:t>
            </a:r>
            <a:endParaRPr kumimoji="1" lang="ja-JP" altLang="en-US" sz="700" dirty="0"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graphicFrame>
        <p:nvGraphicFramePr>
          <p:cNvPr id="102" name="表 1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616218"/>
              </p:ext>
            </p:extLst>
          </p:nvPr>
        </p:nvGraphicFramePr>
        <p:xfrm>
          <a:off x="6668278" y="1870330"/>
          <a:ext cx="4752000" cy="540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96000">
                  <a:extLst>
                    <a:ext uri="{9D8B030D-6E8A-4147-A177-3AD203B41FA5}">
                      <a16:colId xmlns:a16="http://schemas.microsoft.com/office/drawing/2014/main" val="3032238048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417892378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646776825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2156566681"/>
                    </a:ext>
                  </a:extLst>
                </a:gridCol>
              </a:tblGrid>
              <a:tr h="270000">
                <a:tc>
                  <a:txBody>
                    <a:bodyPr/>
                    <a:lstStyle/>
                    <a:p>
                      <a:pPr indent="0" algn="ctr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Economic ripple effect (during construction)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Meiryo UI" panose="020B0604030504040204" pitchFamily="50" charset="-128"/>
                        <a:cs typeface="Verdana" panose="020B0604030504040204" pitchFamily="34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1.24 trillion</a:t>
                      </a:r>
                      <a:r>
                        <a:rPr lang="en-US" sz="800" kern="1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/>
                      </a:r>
                      <a:br>
                        <a:rPr lang="en-US" sz="800" kern="1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en-US" sz="700" kern="1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yen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Meiryo UI" panose="020B0604030504040204" pitchFamily="50" charset="-128"/>
                        <a:cs typeface="Verdana" panose="020B0604030504040204" pitchFamily="34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Economic ripple effect </a:t>
                      </a:r>
                      <a:r>
                        <a:rPr lang="en-US" sz="800" kern="1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(during operations)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Meiryo UI" panose="020B0604030504040204" pitchFamily="50" charset="-128"/>
                        <a:cs typeface="Verdana" panose="020B0604030504040204" pitchFamily="34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760 billion</a:t>
                      </a:r>
                      <a:r>
                        <a:rPr lang="en-US" sz="800" kern="10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/>
                      </a:r>
                      <a:br>
                        <a:rPr lang="en-US" sz="800" kern="10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en-US" sz="700" kern="10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yen/year</a:t>
                      </a:r>
                      <a:endParaRPr lang="ja-JP" sz="600" kern="1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Meiryo UI" panose="020B0604030504040204" pitchFamily="50" charset="-128"/>
                        <a:cs typeface="Verdana" panose="020B0604030504040204" pitchFamily="34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010985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 indent="0" algn="ctr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Job creation effect (during construction)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Meiryo UI" panose="020B0604030504040204" pitchFamily="50" charset="-128"/>
                        <a:cs typeface="Verdana" panose="020B0604030504040204" pitchFamily="34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75 thousand</a:t>
                      </a:r>
                      <a:r>
                        <a:rPr lang="en-US" sz="700" kern="1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/>
                      </a:r>
                      <a:br>
                        <a:rPr lang="en-US" sz="700" kern="1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en-US" sz="700" kern="1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people</a:t>
                      </a:r>
                      <a:endParaRPr lang="ja-JP" sz="500" kern="1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Meiryo UI" panose="020B0604030504040204" pitchFamily="50" charset="-128"/>
                        <a:cs typeface="Verdana" panose="020B0604030504040204" pitchFamily="34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Job creation effect (during </a:t>
                      </a:r>
                      <a:r>
                        <a:rPr lang="en-US" sz="800" kern="1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operations)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Meiryo UI" panose="020B0604030504040204" pitchFamily="50" charset="-128"/>
                        <a:cs typeface="Verdana" panose="020B0604030504040204" pitchFamily="34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88 thousand</a:t>
                      </a:r>
                      <a:r>
                        <a:rPr lang="en-US" sz="800" kern="1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/>
                      </a:r>
                      <a:br>
                        <a:rPr lang="en-US" sz="800" kern="1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en-US" sz="700" kern="1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people/year</a:t>
                      </a:r>
                      <a:endParaRPr lang="ja-JP" sz="500" kern="1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Meiryo UI" panose="020B0604030504040204" pitchFamily="50" charset="-128"/>
                        <a:cs typeface="Verdana" panose="020B0604030504040204" pitchFamily="34" charset="0"/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37634"/>
                  </a:ext>
                </a:extLst>
              </a:tr>
            </a:tbl>
          </a:graphicData>
        </a:graphic>
      </p:graphicFrame>
      <p:sp>
        <p:nvSpPr>
          <p:cNvPr id="103" name="テキスト ボックス 102"/>
          <p:cNvSpPr txBox="1"/>
          <p:nvPr/>
        </p:nvSpPr>
        <p:spPr>
          <a:xfrm>
            <a:off x="6683688" y="2434396"/>
            <a:ext cx="5857950" cy="246221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marL="180975" indent="-180975" rtl="0"/>
            <a:r>
              <a:rPr lang="en-US" sz="8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⇒	Economic ripple effect of 2 trillion yen is expected up until the initial year of operation (during construction + during </a:t>
            </a:r>
            <a:r>
              <a:rPr lang="en-US" sz="8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operations); </a:t>
            </a:r>
            <a:r>
              <a:rPr lang="en-US" sz="8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thereafter, it would create an economic ripple effect of 760 billion yen each year.</a:t>
            </a:r>
            <a:endParaRPr kumimoji="1" lang="ja-JP" altLang="en-US" sz="800" u="sng" dirty="0"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273119" y="1766823"/>
            <a:ext cx="5817219" cy="230832"/>
          </a:xfrm>
          <a:prstGeom prst="rect">
            <a:avLst/>
          </a:prstGeom>
          <a:noFill/>
          <a:ln w="12700">
            <a:noFill/>
          </a:ln>
        </p:spPr>
        <p:txBody>
          <a:bodyPr wrap="square" rIns="36000" rtlCol="0">
            <a:spAutoFit/>
          </a:bodyPr>
          <a:lstStyle/>
          <a:p>
            <a:pPr rtl="0"/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180000" y="864000"/>
            <a:ext cx="3988552" cy="374906"/>
          </a:xfrm>
          <a:prstGeom prst="rect">
            <a:avLst/>
          </a:prstGeom>
          <a:gradFill>
            <a:gsLst>
              <a:gs pos="88000">
                <a:schemeClr val="tx2">
                  <a:lumMod val="20000"/>
                  <a:lumOff val="80000"/>
                </a:schemeClr>
              </a:gs>
              <a:gs pos="28000">
                <a:schemeClr val="tx2">
                  <a:lumMod val="40000"/>
                  <a:lumOff val="6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  <a:gs pos="1000">
                <a:srgbClr val="0070C0"/>
              </a:gs>
              <a:gs pos="100000">
                <a:schemeClr val="accent1">
                  <a:tint val="37000"/>
                  <a:satMod val="30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6200000" scaled="1"/>
          </a:gradFill>
          <a:ln w="63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08000" tIns="18000" rIns="108000" bIns="18000" rtlCol="0" anchor="ctr">
            <a:spAutoFit/>
          </a:bodyPr>
          <a:lstStyle/>
          <a:p>
            <a:pPr rtl="0"/>
            <a:r>
              <a:rPr lang="en-US" sz="11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Comprehensive measures for concerns </a:t>
            </a:r>
            <a:r>
              <a:rPr lang="en-US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developed </a:t>
            </a:r>
            <a:r>
              <a:rPr lang="en-US" sz="11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 evolving </a:t>
            </a:r>
            <a:r>
              <a:rPr lang="en-US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advanced global cases</a:t>
            </a:r>
            <a:endParaRPr lang="en-US" altLang="ja-JP" sz="11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180000" y="2430938"/>
            <a:ext cx="4937350" cy="241980"/>
          </a:xfrm>
          <a:prstGeom prst="rect">
            <a:avLst/>
          </a:prstGeom>
          <a:gradFill>
            <a:gsLst>
              <a:gs pos="88000">
                <a:schemeClr val="tx2">
                  <a:lumMod val="20000"/>
                  <a:lumOff val="80000"/>
                </a:schemeClr>
              </a:gs>
              <a:gs pos="28000">
                <a:schemeClr val="tx2">
                  <a:lumMod val="40000"/>
                  <a:lumOff val="6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  <a:gs pos="1000">
                <a:srgbClr val="0070C0"/>
              </a:gs>
              <a:gs pos="100000">
                <a:schemeClr val="accent1">
                  <a:tint val="37000"/>
                  <a:satMod val="30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16200000" scaled="1"/>
          </a:gradFill>
          <a:ln w="63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108000" tIns="36000" rIns="108000" bIns="36000" rtlCol="0" anchor="ctr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Measures against gambling addiction and other addictions</a:t>
            </a:r>
            <a:endParaRPr lang="en-US" altLang="ja-JP" sz="800" b="1" u="sng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9" name="正方形/長方形 108"/>
          <p:cNvSpPr/>
          <p:nvPr/>
        </p:nvSpPr>
        <p:spPr>
          <a:xfrm>
            <a:off x="180000" y="1310709"/>
            <a:ext cx="6120000" cy="982952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txBody>
          <a:bodyPr wrap="square" lIns="36000" tIns="36000" rIns="36000" bIns="36000" rtlCol="0" anchor="t" anchorCtr="0">
            <a:spAutoFit/>
          </a:bodyPr>
          <a:lstStyle/>
          <a:p>
            <a:pPr>
              <a:lnSpc>
                <a:spcPct val="95000"/>
              </a:lnSpc>
              <a:spcBef>
                <a:spcPts val="300"/>
              </a:spcBef>
            </a:pPr>
            <a:r>
              <a:rPr lang="en-US" altLang="ja-JP" sz="9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◆ Basic philosophy</a:t>
            </a:r>
          </a:p>
          <a:p>
            <a:pPr marL="288000" indent="-144000">
              <a:lnSpc>
                <a:spcPct val="95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Minimize concerns by taking such measures as may be necessary for maintaining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good security, local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morals and environment,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addition to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attempts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containing gambling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addiction and other addictions.</a:t>
            </a:r>
            <a:endParaRPr lang="en-US" altLang="ja-JP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8000" indent="-144000">
              <a:lnSpc>
                <a:spcPct val="95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Implement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 possible measures developed by learning from further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evolving advanced cases overseas,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while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keeping close coordination among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national government, prefecture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municipalities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and IR operators with their respective roles allocated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appropriately to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minimize concerns, based on regulatory measures specified by laws and regulations of Japan and responsibilities to be imposed on IR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operators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ja-JP" altLang="en-US" sz="800" dirty="0"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sp>
        <p:nvSpPr>
          <p:cNvPr id="110" name="正方形/長方形 109"/>
          <p:cNvSpPr/>
          <p:nvPr/>
        </p:nvSpPr>
        <p:spPr>
          <a:xfrm>
            <a:off x="180000" y="2737528"/>
            <a:ext cx="6120000" cy="982952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txBody>
          <a:bodyPr wrap="square" lIns="36000" tIns="36000" rIns="36000" bIns="36000" rtlCol="0" anchor="t" anchorCtr="0">
            <a:spAutoFit/>
          </a:bodyPr>
          <a:lstStyle/>
          <a:p>
            <a:pPr>
              <a:lnSpc>
                <a:spcPct val="95000"/>
              </a:lnSpc>
              <a:spcBef>
                <a:spcPts val="300"/>
              </a:spcBef>
            </a:pPr>
            <a:r>
              <a:rPr lang="en-US" altLang="ja-JP" sz="9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◆ Basic philosophy</a:t>
            </a:r>
          </a:p>
          <a:p>
            <a:pPr marL="288000" indent="-144000">
              <a:lnSpc>
                <a:spcPct val="95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Establish comprehensive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seamless measures that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combine advanced global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cases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with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Osaka’s own measures (Osaka model), as measures for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prevention and recovery from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addiction, corresponding to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onset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progression, and recurrence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stages and become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leader in the field of measures against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addiction.</a:t>
            </a:r>
            <a:endParaRPr lang="en-US" altLang="ja-JP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8000" indent="-144000">
              <a:lnSpc>
                <a:spcPct val="95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Implement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effective measures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steadily based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 a propulsion program to be prepared in line with the national Basic Plan for Promoting Countermeasures for Gambling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Addiction and an IR Area</a:t>
            </a:r>
            <a:r>
              <a:rPr lang="ja-JP" altLang="en-US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Development Plan</a:t>
            </a:r>
            <a:r>
              <a:rPr lang="ja-JP" altLang="en-US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 </a:t>
            </a:r>
            <a:r>
              <a:rPr lang="en-US" altLang="ja-JP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 prepared according to the provisions of the IR Development </a:t>
            </a:r>
            <a:r>
              <a:rPr lang="en-US" altLang="ja-JP" sz="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Act.</a:t>
            </a:r>
            <a:endParaRPr lang="ja-JP" altLang="en-US" sz="800" dirty="0"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sp>
        <p:nvSpPr>
          <p:cNvPr id="113" name="正方形/長方形 112"/>
          <p:cNvSpPr/>
          <p:nvPr/>
        </p:nvSpPr>
        <p:spPr>
          <a:xfrm>
            <a:off x="180000" y="3731206"/>
            <a:ext cx="1564852" cy="211203"/>
          </a:xfrm>
          <a:prstGeom prst="rect">
            <a:avLst/>
          </a:prstGeom>
        </p:spPr>
        <p:txBody>
          <a:bodyPr wrap="square" lIns="0" tIns="36000" rIns="0" bIns="36000" rtlCol="0">
            <a:spAutoFit/>
          </a:bodyPr>
          <a:lstStyle/>
          <a:p>
            <a:pPr rtl="0"/>
            <a:r>
              <a:rPr lang="en-US" sz="9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&lt;</a:t>
            </a:r>
            <a:r>
              <a:rPr lang="en-US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Envisioned</a:t>
            </a:r>
            <a:r>
              <a:rPr lang="en-US" sz="9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9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initiatives&gt;</a:t>
            </a:r>
            <a:endParaRPr lang="ja-JP" altLang="en-US" sz="900" dirty="0">
              <a:solidFill>
                <a:prstClr val="black"/>
              </a:solidFill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sp>
        <p:nvSpPr>
          <p:cNvPr id="114" name="角丸四角形 113"/>
          <p:cNvSpPr/>
          <p:nvPr/>
        </p:nvSpPr>
        <p:spPr>
          <a:xfrm>
            <a:off x="3278398" y="4032000"/>
            <a:ext cx="3019296" cy="1584000"/>
          </a:xfrm>
          <a:prstGeom prst="roundRect">
            <a:avLst>
              <a:gd name="adj" fmla="val 9270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0" rIns="36000" bIns="36000" rtlCol="0" anchor="t" anchorCtr="0"/>
          <a:lstStyle/>
          <a:p>
            <a:pPr marL="108000" indent="-108000">
              <a:lnSpc>
                <a:spcPct val="95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7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Implementation of preventive measures </a:t>
            </a:r>
            <a:r>
              <a:rPr lang="en-US" sz="7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such as </a:t>
            </a:r>
            <a:r>
              <a:rPr lang="en-US" altLang="ja-JP" sz="7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warnings </a:t>
            </a:r>
            <a:r>
              <a:rPr lang="en-US" altLang="ja-JP" sz="7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alerts issued by behavioral </a:t>
            </a:r>
            <a:r>
              <a:rPr lang="en-US" altLang="ja-JP" sz="7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tracking </a:t>
            </a:r>
            <a:r>
              <a:rPr lang="en-US" sz="7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against </a:t>
            </a:r>
            <a:r>
              <a:rPr lang="en-US" sz="7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addiction using ICT </a:t>
            </a:r>
            <a:r>
              <a:rPr lang="en-US" sz="7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technology</a:t>
            </a:r>
            <a:endParaRPr lang="en-US" sz="7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08000" indent="-108000" rtl="0">
              <a:lnSpc>
                <a:spcPct val="95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7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Building </a:t>
            </a:r>
            <a:r>
              <a:rPr lang="en-US" sz="7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self-exclusion </a:t>
            </a:r>
            <a:r>
              <a:rPr lang="en-US" sz="7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system </a:t>
            </a:r>
            <a:r>
              <a:rPr lang="en-US" sz="7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such as setting an upper </a:t>
            </a:r>
            <a:r>
              <a:rPr lang="en-US" sz="7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limit of </a:t>
            </a:r>
            <a:r>
              <a:rPr lang="en-US" sz="7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amount of money/time player </a:t>
            </a:r>
            <a:r>
              <a:rPr lang="en-US" sz="7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spent in a </a:t>
            </a:r>
            <a:r>
              <a:rPr lang="en-US" sz="7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casino</a:t>
            </a:r>
            <a:endParaRPr lang="en-US" sz="7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08000" indent="-108000" rtl="0">
              <a:lnSpc>
                <a:spcPct val="95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7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Establishing a </a:t>
            </a:r>
            <a:r>
              <a:rPr lang="en-US" sz="7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consulting system that is available for 24 </a:t>
            </a:r>
            <a:r>
              <a:rPr lang="en-US" sz="7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hours 365 </a:t>
            </a:r>
            <a:r>
              <a:rPr lang="en-US" sz="7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days of the </a:t>
            </a:r>
            <a:r>
              <a:rPr lang="en-US" sz="7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year</a:t>
            </a:r>
          </a:p>
          <a:p>
            <a:pPr marL="108000" indent="-108000" rtl="0">
              <a:lnSpc>
                <a:spcPct val="95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7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Provision </a:t>
            </a:r>
            <a:r>
              <a:rPr lang="en-US" sz="7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various services, including notification of </a:t>
            </a:r>
            <a:r>
              <a:rPr lang="en-US" sz="7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risk</a:t>
            </a:r>
            <a:br>
              <a:rPr lang="en-US" sz="7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7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facilitation </a:t>
            </a:r>
            <a:r>
              <a:rPr lang="en-US" sz="7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</a:t>
            </a:r>
            <a:r>
              <a:rPr lang="en-US" sz="7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wholesome </a:t>
            </a:r>
            <a:r>
              <a:rPr lang="en-US" sz="7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gambling behavior </a:t>
            </a:r>
          </a:p>
          <a:p>
            <a:pPr algn="r" rtl="0">
              <a:lnSpc>
                <a:spcPct val="95000"/>
              </a:lnSpc>
            </a:pPr>
            <a:r>
              <a:rPr lang="en-US" sz="7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among </a:t>
            </a:r>
            <a:r>
              <a:rPr lang="en-US" sz="7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others.</a:t>
            </a:r>
            <a:endParaRPr lang="en-US" altLang="ja-JP" sz="7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8" name="正方形/長方形 117"/>
          <p:cNvSpPr/>
          <p:nvPr/>
        </p:nvSpPr>
        <p:spPr>
          <a:xfrm>
            <a:off x="3527153" y="3924000"/>
            <a:ext cx="2520000" cy="276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0" rIns="36000" bIns="0" rtlCol="0" anchor="ctr">
            <a:spAutoFit/>
          </a:bodyPr>
          <a:lstStyle/>
          <a:p>
            <a:pPr algn="ctr" rtl="0"/>
            <a:r>
              <a:rPr lang="en-US" sz="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Required measures for </a:t>
            </a:r>
            <a:r>
              <a:rPr lang="en-US" sz="9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IR </a:t>
            </a:r>
            <a:r>
              <a:rPr lang="en-US" sz="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operators</a:t>
            </a:r>
            <a:r>
              <a:rPr lang="en-US" sz="9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9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9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 </a:t>
            </a:r>
            <a:r>
              <a:rPr lang="en-US" sz="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Osaka </a:t>
            </a:r>
            <a:r>
              <a:rPr lang="en-US" sz="9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</a:t>
            </a:r>
            <a:r>
              <a:rPr lang="en-US" sz="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refecture </a:t>
            </a:r>
            <a:r>
              <a:rPr lang="en-US" sz="9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O</a:t>
            </a:r>
            <a:r>
              <a:rPr lang="en-US" sz="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saka </a:t>
            </a:r>
            <a:r>
              <a:rPr lang="en-US" sz="9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en-US" sz="9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ity</a:t>
            </a:r>
            <a:endParaRPr lang="en-US" sz="9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0" name="角丸四角形 119"/>
          <p:cNvSpPr/>
          <p:nvPr/>
        </p:nvSpPr>
        <p:spPr>
          <a:xfrm>
            <a:off x="250766" y="4030740"/>
            <a:ext cx="2952000" cy="1584000"/>
          </a:xfrm>
          <a:prstGeom prst="roundRect">
            <a:avLst>
              <a:gd name="adj" fmla="val 9270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80000" rIns="36000" bIns="36000" rtlCol="0" anchor="t" anchorCtr="0"/>
          <a:lstStyle/>
          <a:p>
            <a:pPr marL="108000" indent="-108000" rtl="0">
              <a:lnSpc>
                <a:spcPct val="95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7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Strengthening </a:t>
            </a:r>
            <a:r>
              <a:rPr lang="en-US" sz="7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comprehensive counseling and support functions for addiction problems</a:t>
            </a:r>
            <a:endParaRPr lang="en-US" altLang="ja-JP" sz="7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08000" indent="-108000" rtl="0">
              <a:lnSpc>
                <a:spcPct val="95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7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Setting up of </a:t>
            </a:r>
            <a:r>
              <a:rPr lang="en-US" sz="7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consultative </a:t>
            </a:r>
            <a:r>
              <a:rPr lang="en-US" sz="7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organization </a:t>
            </a:r>
            <a:r>
              <a:rPr lang="en-US" sz="7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which includes IR </a:t>
            </a:r>
            <a:r>
              <a:rPr lang="en-US" sz="7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operators </a:t>
            </a:r>
            <a:r>
              <a:rPr lang="en-US" sz="7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 its members with the purpose of building a public-private-partnership system from the viewpoint of “responsible gaming”</a:t>
            </a:r>
            <a:endParaRPr lang="en-US" altLang="ja-JP" sz="7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08000" indent="-108000" rtl="0">
              <a:lnSpc>
                <a:spcPct val="95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7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Construction of a network consisting of academic institutions in Osaka and Kansai, seeking to formulate an advanced area of studies on addiction</a:t>
            </a:r>
            <a:endParaRPr lang="en-US" altLang="ja-JP" sz="7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08000" indent="-108000" rtl="0">
              <a:lnSpc>
                <a:spcPct val="95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7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Promotion of studies on advanced measures against addiction using ICT/AI technologies </a:t>
            </a:r>
          </a:p>
          <a:p>
            <a:pPr algn="r" rtl="0">
              <a:lnSpc>
                <a:spcPct val="95000"/>
              </a:lnSpc>
            </a:pPr>
            <a:r>
              <a:rPr lang="en-US" sz="7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among others</a:t>
            </a:r>
            <a:r>
              <a:rPr lang="en-US" sz="7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altLang="ja-JP" sz="7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4" name="正方形/長方形 123"/>
          <p:cNvSpPr/>
          <p:nvPr/>
        </p:nvSpPr>
        <p:spPr>
          <a:xfrm>
            <a:off x="466766" y="3924000"/>
            <a:ext cx="2520000" cy="276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>
            <a:spAutoFit/>
          </a:bodyPr>
          <a:lstStyle/>
          <a:p>
            <a:pPr algn="ctr" rtl="0"/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Initiatives by </a:t>
            </a:r>
            <a:r>
              <a:rPr lang="en-US" sz="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Osaka </a:t>
            </a: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</a:t>
            </a:r>
            <a:r>
              <a:rPr lang="en-US" sz="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refecture</a:t>
            </a: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Osaka</a:t>
            </a: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City,</a:t>
            </a: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</a:t>
            </a: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relevant organizations</a:t>
            </a:r>
          </a:p>
        </p:txBody>
      </p:sp>
      <p:sp>
        <p:nvSpPr>
          <p:cNvPr id="80" name="テキスト ボックス 11">
            <a:extLst>
              <a:ext uri="{FF2B5EF4-FFF2-40B4-BE49-F238E27FC236}">
                <a16:creationId xmlns:a16="http://schemas.microsoft.com/office/drawing/2014/main" id="{B9B876D7-1D6C-4D8F-878F-5C5AB051406B}"/>
              </a:ext>
            </a:extLst>
          </p:cNvPr>
          <p:cNvSpPr txBox="1"/>
          <p:nvPr/>
        </p:nvSpPr>
        <p:spPr>
          <a:xfrm>
            <a:off x="0" y="-13607"/>
            <a:ext cx="12821394" cy="451757"/>
          </a:xfrm>
          <a:prstGeom prst="rect">
            <a:avLst/>
          </a:prstGeom>
          <a:gradFill flip="none" rotWithShape="1">
            <a:gsLst>
              <a:gs pos="2000">
                <a:srgbClr val="00B050"/>
              </a:gs>
              <a:gs pos="0">
                <a:srgbClr val="00B050"/>
              </a:gs>
              <a:gs pos="56000">
                <a:schemeClr val="accent3">
                  <a:lumMod val="20000"/>
                  <a:lumOff val="80000"/>
                </a:schemeClr>
              </a:gs>
              <a:gs pos="100000">
                <a:srgbClr val="FFEBFA"/>
              </a:gs>
            </a:gsLst>
            <a:lin ang="2700000" scaled="1"/>
            <a:tileRect/>
          </a:gra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20000"/>
              </a:lnSpc>
              <a:spcAft>
                <a:spcPts val="1000"/>
              </a:spcAft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Osaka IR Fundamentals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[</a:t>
            </a: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Outline Version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]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　</a:t>
            </a:r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9408DC15-8637-40B7-A03A-26ECF17D693B}"/>
              </a:ext>
            </a:extLst>
          </p:cNvPr>
          <p:cNvSpPr/>
          <p:nvPr/>
        </p:nvSpPr>
        <p:spPr>
          <a:xfrm>
            <a:off x="180000" y="6960840"/>
            <a:ext cx="1564852" cy="211203"/>
          </a:xfrm>
          <a:prstGeom prst="rect">
            <a:avLst/>
          </a:prstGeom>
        </p:spPr>
        <p:txBody>
          <a:bodyPr wrap="square" lIns="0" tIns="36000" rIns="0" bIns="36000" rtlCol="0">
            <a:spAutoFit/>
          </a:bodyPr>
          <a:lstStyle/>
          <a:p>
            <a:pPr rtl="0"/>
            <a:r>
              <a:rPr lang="en-US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&lt;</a:t>
            </a:r>
            <a:r>
              <a:rPr lang="en-US" sz="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Envisioned </a:t>
            </a:r>
            <a:r>
              <a:rPr lang="en-US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initiatives&gt;</a:t>
            </a:r>
            <a:endParaRPr lang="ja-JP" altLang="en-US" sz="900" dirty="0"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10763460" y="6827741"/>
            <a:ext cx="432000" cy="47469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txBody>
          <a:bodyPr vert="horz" wrap="square" lIns="0" tIns="0" rIns="0" bIns="0" rtlCol="0" anchor="ctr" anchorCtr="1">
            <a:noAutofit/>
          </a:bodyPr>
          <a:lstStyle/>
          <a:p>
            <a:pPr algn="ctr" rtl="0">
              <a:lnSpc>
                <a:spcPct val="90000"/>
              </a:lnSpc>
            </a:pPr>
            <a:r>
              <a:rPr lang="en-US" sz="700" kern="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Consul-</a:t>
            </a:r>
            <a:br>
              <a:rPr lang="en-US" sz="700" kern="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altLang="ja-JP" sz="700" kern="100" dirty="0" err="1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tative</a:t>
            </a:r>
            <a:r>
              <a:rPr lang="en-US" altLang="ja-JP" sz="700" kern="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altLang="ja-JP" sz="700" kern="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700" kern="100" dirty="0" smtClean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Council</a:t>
            </a:r>
            <a:endParaRPr kumimoji="1" lang="ja-JP" altLang="en-US" sz="700" kern="100" dirty="0">
              <a:solidFill>
                <a:prstClr val="black"/>
              </a:solidFill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11315889" y="6826951"/>
            <a:ext cx="432000" cy="47469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txBody>
          <a:bodyPr vert="horz" wrap="square" lIns="0" tIns="0" rIns="0" bIns="0" rtlCol="0" anchor="ctr" anchorCtr="1">
            <a:noAutofit/>
          </a:bodyPr>
          <a:lstStyle/>
          <a:p>
            <a:pPr algn="ctr" rtl="0">
              <a:lnSpc>
                <a:spcPct val="90000"/>
              </a:lnSpc>
            </a:pPr>
            <a:r>
              <a:rPr lang="en-US" sz="700" kern="10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hearing</a:t>
            </a:r>
            <a:endParaRPr kumimoji="1" lang="ja-JP" altLang="en-US" sz="700" kern="100" dirty="0">
              <a:solidFill>
                <a:prstClr val="black"/>
              </a:solidFill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11853407" y="6826951"/>
            <a:ext cx="473616" cy="474697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txBody>
          <a:bodyPr vert="horz" wrap="square" lIns="0" tIns="0" rIns="0" bIns="0" rtlCol="0" anchor="ctr" anchorCtr="1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700" kern="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Resolution</a:t>
            </a:r>
          </a:p>
          <a:p>
            <a:pPr algn="ctr">
              <a:lnSpc>
                <a:spcPct val="90000"/>
              </a:lnSpc>
            </a:pPr>
            <a:r>
              <a:rPr lang="en-US" sz="700" kern="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by </a:t>
            </a:r>
            <a:r>
              <a:rPr lang="en-US" sz="700" kern="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sz="700" kern="1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assem-blies</a:t>
            </a:r>
            <a:endParaRPr kumimoji="1" lang="ja-JP" altLang="en-US" sz="700" kern="100" dirty="0">
              <a:latin typeface="Verdana" panose="020B0604030504040204" pitchFamily="34" charset="0"/>
              <a:ea typeface="Meiryo UI" panose="020B0604030504040204" pitchFamily="50" charset="-128"/>
              <a:cs typeface="Verdana" panose="020B0604030504040204" pitchFamily="34" charset="0"/>
            </a:endParaRPr>
          </a:p>
        </p:txBody>
      </p:sp>
      <p:sp>
        <p:nvSpPr>
          <p:cNvPr id="75" name="右矢印 74"/>
          <p:cNvSpPr/>
          <p:nvPr/>
        </p:nvSpPr>
        <p:spPr>
          <a:xfrm>
            <a:off x="11698214" y="6906836"/>
            <a:ext cx="180000" cy="252000"/>
          </a:xfrm>
          <a:prstGeom prst="rightArrow">
            <a:avLst/>
          </a:prstGeom>
          <a:solidFill>
            <a:schemeClr val="tx1"/>
          </a:solidFill>
          <a:ln w="3175">
            <a:noFill/>
            <a:prstDash val="solid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just" rtl="0"/>
            <a:endParaRPr kumimoji="1" lang="ja-JP" altLang="en-US" sz="1600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6" name="右矢印 75"/>
          <p:cNvSpPr/>
          <p:nvPr/>
        </p:nvSpPr>
        <p:spPr>
          <a:xfrm>
            <a:off x="11181819" y="6909079"/>
            <a:ext cx="180000" cy="252000"/>
          </a:xfrm>
          <a:prstGeom prst="rightArrow">
            <a:avLst/>
          </a:prstGeom>
          <a:solidFill>
            <a:schemeClr val="tx1"/>
          </a:solidFill>
          <a:ln w="3175">
            <a:noFill/>
            <a:prstDash val="solid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just" rtl="0"/>
            <a:endParaRPr kumimoji="1" lang="ja-JP" altLang="en-US" sz="1600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6614524" y="9353751"/>
            <a:ext cx="5885899" cy="1108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ja-JP" sz="7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※1</a:t>
            </a:r>
            <a:r>
              <a:rPr lang="ja-JP" altLang="en-US" sz="7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　</a:t>
            </a:r>
            <a:r>
              <a:rPr lang="en-US" sz="7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schedule of the national government</a:t>
            </a:r>
            <a:r>
              <a:rPr lang="ja-JP" altLang="en-US" sz="700" dirty="0" smtClean="0">
                <a:latin typeface="Verdana" panose="020B0604030504040204" pitchFamily="34" charset="0"/>
              </a:rPr>
              <a:t> </a:t>
            </a:r>
            <a:r>
              <a:rPr lang="en-US" altLang="ja-JP" sz="700" dirty="0" smtClean="0">
                <a:latin typeface="Verdana" panose="020B0604030504040204" pitchFamily="34" charset="0"/>
                <a:ea typeface="Verdana" panose="020B0604030504040204" pitchFamily="34" charset="0"/>
              </a:rPr>
              <a:t>is assumed.</a:t>
            </a:r>
            <a:r>
              <a:rPr lang="ja-JP" altLang="en-US" sz="700" dirty="0" smtClean="0">
                <a:latin typeface="Verdana" panose="020B0604030504040204" pitchFamily="34" charset="0"/>
              </a:rPr>
              <a:t>　</a:t>
            </a:r>
            <a:r>
              <a:rPr lang="ja-JP" altLang="en-US" sz="800" dirty="0" smtClean="0"/>
              <a:t>　　</a:t>
            </a:r>
            <a:r>
              <a:rPr lang="en-US" altLang="ja-JP" sz="7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※2</a:t>
            </a:r>
            <a:r>
              <a:rPr lang="ja-JP" altLang="en-US" sz="7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　</a:t>
            </a:r>
            <a:r>
              <a:rPr lang="en-US" altLang="ja-JP" sz="700" dirty="0" smtClean="0">
                <a:latin typeface="Verdana" panose="020B0604030504040204" pitchFamily="34" charset="0"/>
                <a:ea typeface="Verdana" panose="020B0604030504040204" pitchFamily="34" charset="0"/>
              </a:rPr>
              <a:t>The timeline </a:t>
            </a:r>
            <a:r>
              <a:rPr lang="en-US" altLang="ja-JP" sz="700" dirty="0">
                <a:latin typeface="Verdana" panose="020B0604030504040204" pitchFamily="34" charset="0"/>
                <a:ea typeface="Verdana" panose="020B0604030504040204" pitchFamily="34" charset="0"/>
              </a:rPr>
              <a:t>depends on the proposal of the </a:t>
            </a:r>
            <a:r>
              <a:rPr lang="en-US" altLang="ja-JP" sz="700" dirty="0" smtClean="0">
                <a:latin typeface="Verdana" panose="020B0604030504040204" pitchFamily="34" charset="0"/>
                <a:ea typeface="Verdana" panose="020B0604030504040204" pitchFamily="34" charset="0"/>
              </a:rPr>
              <a:t>operator.</a:t>
            </a:r>
            <a:endParaRPr lang="en-US" altLang="ja-JP" sz="7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3" name="円/楕円 104"/>
          <p:cNvSpPr/>
          <p:nvPr/>
        </p:nvSpPr>
        <p:spPr>
          <a:xfrm>
            <a:off x="6679291" y="8200097"/>
            <a:ext cx="107950" cy="1079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74" name="正方形/長方形 77"/>
          <p:cNvGrpSpPr>
            <a:grpSpLocks/>
          </p:cNvGrpSpPr>
          <p:nvPr/>
        </p:nvGrpSpPr>
        <p:grpSpPr bwMode="auto">
          <a:xfrm>
            <a:off x="9785960" y="8695762"/>
            <a:ext cx="2489719" cy="319087"/>
            <a:chOff x="4641" y="1733"/>
            <a:chExt cx="1000" cy="134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grpSpPr>
        <p:pic>
          <p:nvPicPr>
            <p:cNvPr id="81" name="正方形/長方形 77"/>
            <p:cNvPicPr>
              <a:picLocks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2" y="1733"/>
              <a:ext cx="929" cy="13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1" name="Text Box 54"/>
            <p:cNvSpPr txBox="1">
              <a:spLocks noChangeArrowheads="1"/>
            </p:cNvSpPr>
            <p:nvPr/>
          </p:nvSpPr>
          <p:spPr bwMode="auto">
            <a:xfrm>
              <a:off x="4641" y="1750"/>
              <a:ext cx="991" cy="10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>
                <a:defRPr/>
              </a:pPr>
              <a:endParaRPr lang="ja-JP" altLang="en-US" sz="8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99" name="円/楕円 116"/>
          <p:cNvSpPr/>
          <p:nvPr/>
        </p:nvSpPr>
        <p:spPr>
          <a:xfrm>
            <a:off x="7592037" y="8190158"/>
            <a:ext cx="576064" cy="117889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8" name="角丸四角形 107"/>
          <p:cNvSpPr/>
          <p:nvPr/>
        </p:nvSpPr>
        <p:spPr>
          <a:xfrm>
            <a:off x="7885699" y="8358931"/>
            <a:ext cx="2635051" cy="93278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" cap="rnd">
            <a:solidFill>
              <a:schemeClr val="tx1"/>
            </a:solidFill>
            <a:prstDash val="sysDot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algn="just"/>
            <a:endParaRPr kumimoji="1" lang="ja-JP" altLang="en-US" sz="1600" b="1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5" name="テキスト ボックス 63"/>
          <p:cNvSpPr txBox="1">
            <a:spLocks noChangeArrowheads="1"/>
          </p:cNvSpPr>
          <p:nvPr/>
        </p:nvSpPr>
        <p:spPr bwMode="auto">
          <a:xfrm>
            <a:off x="6577570" y="8337747"/>
            <a:ext cx="540212" cy="498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rtlCol="0">
            <a:spAutoFit/>
          </a:bodyPr>
          <a:lstStyle/>
          <a:p>
            <a:pPr rtl="0" eaLnBrk="1" hangingPunct="1">
              <a:lnSpc>
                <a:spcPct val="90000"/>
              </a:lnSpc>
            </a:pPr>
            <a:r>
              <a:rPr lang="en-US" sz="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(National </a:t>
            </a:r>
            <a:br>
              <a:rPr lang="en-US" sz="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government) </a:t>
            </a:r>
          </a:p>
          <a:p>
            <a:pPr rtl="0" eaLnBrk="1" hangingPunct="1">
              <a:lnSpc>
                <a:spcPct val="90000"/>
              </a:lnSpc>
            </a:pPr>
            <a:r>
              <a:rPr lang="en-US" sz="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Enactment </a:t>
            </a:r>
            <a:br>
              <a:rPr lang="en-US" sz="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the IR </a:t>
            </a:r>
            <a:br>
              <a:rPr lang="en-US" sz="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Development </a:t>
            </a:r>
            <a:br>
              <a:rPr lang="en-US" sz="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</a:t>
            </a:r>
            <a:endParaRPr lang="en-US" altLang="ja-JP" sz="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7" name="テキスト ボックス 88"/>
          <p:cNvSpPr txBox="1">
            <a:spLocks noChangeArrowheads="1"/>
          </p:cNvSpPr>
          <p:nvPr/>
        </p:nvSpPr>
        <p:spPr bwMode="auto">
          <a:xfrm>
            <a:off x="7149792" y="8336110"/>
            <a:ext cx="1067254" cy="249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rtlCol="0">
            <a:spAutoFit/>
          </a:bodyPr>
          <a:lstStyle/>
          <a:p>
            <a:pPr rtl="0" eaLnBrk="1" hangingPunct="1">
              <a:lnSpc>
                <a:spcPct val="90000"/>
              </a:lnSpc>
            </a:pPr>
            <a:r>
              <a:rPr lang="en-US" sz="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(National government) </a:t>
            </a:r>
          </a:p>
          <a:p>
            <a:pPr rtl="0" eaLnBrk="1" hangingPunct="1">
              <a:lnSpc>
                <a:spcPct val="90000"/>
              </a:lnSpc>
            </a:pPr>
            <a:r>
              <a:rPr lang="en-US" sz="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Formulation of the</a:t>
            </a:r>
          </a:p>
          <a:p>
            <a:pPr rtl="0" eaLnBrk="1" hangingPunct="1">
              <a:lnSpc>
                <a:spcPct val="90000"/>
              </a:lnSpc>
            </a:pPr>
            <a:r>
              <a:rPr lang="en-US" sz="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Basic</a:t>
            </a:r>
            <a:r>
              <a:rPr lang="ja-JP" altLang="en-US" sz="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Policy</a:t>
            </a:r>
          </a:p>
        </p:txBody>
      </p:sp>
      <p:sp>
        <p:nvSpPr>
          <p:cNvPr id="90" name="テキスト ボックス 73"/>
          <p:cNvSpPr txBox="1">
            <a:spLocks noChangeArrowheads="1"/>
          </p:cNvSpPr>
          <p:nvPr/>
        </p:nvSpPr>
        <p:spPr bwMode="auto">
          <a:xfrm>
            <a:off x="7868014" y="8380715"/>
            <a:ext cx="2670419" cy="1000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lvl="0" algn="ctr"/>
            <a:r>
              <a:rPr lang="en-US" altLang="ja-JP" sz="6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Formulation of the Implementation Policy;</a:t>
            </a:r>
          </a:p>
          <a:p>
            <a:pPr lvl="0" algn="ctr"/>
            <a:r>
              <a:rPr lang="en-US" altLang="ja-JP" sz="6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Public bidding and selection of operators;</a:t>
            </a:r>
          </a:p>
          <a:p>
            <a:pPr lvl="0" algn="ctr"/>
            <a:r>
              <a:rPr lang="en-US" altLang="ja-JP" sz="6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Preparation of the IR Area Development Plan</a:t>
            </a:r>
            <a:r>
              <a:rPr lang="en-US" altLang="ja-JP" sz="6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pPr algn="ctr"/>
            <a:r>
              <a:rPr lang="en-US" altLang="ja-JP" sz="6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Holding </a:t>
            </a:r>
            <a:r>
              <a:rPr lang="en-US" altLang="ja-JP" sz="6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 public </a:t>
            </a:r>
            <a:r>
              <a:rPr lang="en-US" altLang="ja-JP" sz="6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hearings;</a:t>
            </a:r>
            <a:endParaRPr lang="en-US" altLang="ja-JP" sz="6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ctr"/>
            <a:r>
              <a:rPr lang="en-US" altLang="ja-JP" sz="65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Resolution by the assemblies;</a:t>
            </a:r>
          </a:p>
          <a:p>
            <a:pPr algn="ctr"/>
            <a:r>
              <a:rPr lang="en-US" altLang="ja-JP" sz="6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Filing an application for certification of the IR Development </a:t>
            </a:r>
          </a:p>
          <a:p>
            <a:pPr algn="ctr"/>
            <a:r>
              <a:rPr lang="en-US" altLang="ja-JP" sz="6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Plan, Certification of the IR Development Plan(※1);</a:t>
            </a:r>
            <a:endParaRPr lang="en-US" altLang="ja-JP" sz="65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en-US" altLang="ja-JP" sz="65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execution of Implementation Agreement;</a:t>
            </a:r>
          </a:p>
          <a:p>
            <a:pPr algn="ctr"/>
            <a:r>
              <a:rPr lang="en-US" altLang="ja-JP" sz="650" dirty="0">
                <a:latin typeface="Verdana" panose="020B0604030504040204" pitchFamily="34" charset="0"/>
                <a:ea typeface="Verdana" panose="020B0604030504040204" pitchFamily="34" charset="0"/>
              </a:rPr>
              <a:t>Land delivery and </a:t>
            </a:r>
            <a:r>
              <a:rPr lang="en-US" altLang="ja-JP" sz="650" dirty="0" smtClean="0">
                <a:latin typeface="Verdana" panose="020B0604030504040204" pitchFamily="34" charset="0"/>
                <a:ea typeface="Verdana" panose="020B0604030504040204" pitchFamily="34" charset="0"/>
              </a:rPr>
              <a:t>starting of construction works(※2</a:t>
            </a:r>
            <a:r>
              <a:rPr lang="en-US" altLang="ja-JP" sz="650" dirty="0">
                <a:latin typeface="Verdana" panose="020B0604030504040204" pitchFamily="34" charset="0"/>
                <a:ea typeface="Verdana" panose="020B0604030504040204" pitchFamily="34" charset="0"/>
              </a:rPr>
              <a:t>) , </a:t>
            </a:r>
            <a:r>
              <a:rPr lang="en-US" altLang="ja-JP" sz="650" dirty="0" smtClean="0">
                <a:latin typeface="Verdana" panose="020B0604030504040204" pitchFamily="34" charset="0"/>
                <a:ea typeface="Verdana" panose="020B0604030504040204" pitchFamily="34" charset="0"/>
              </a:rPr>
              <a:t>etc.</a:t>
            </a:r>
            <a:endParaRPr lang="en-US" altLang="ja-JP" sz="65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altLang="ja-JP" sz="650" dirty="0"/>
          </a:p>
        </p:txBody>
      </p:sp>
      <p:sp>
        <p:nvSpPr>
          <p:cNvPr id="121" name="テキスト ボックス 20"/>
          <p:cNvSpPr txBox="1">
            <a:spLocks noChangeArrowheads="1"/>
          </p:cNvSpPr>
          <p:nvPr/>
        </p:nvSpPr>
        <p:spPr bwMode="auto">
          <a:xfrm>
            <a:off x="10665949" y="8792865"/>
            <a:ext cx="1062038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rtlCol="0" anchor="ctr">
            <a:spAutoFit/>
          </a:bodyPr>
          <a:lstStyle/>
          <a:p>
            <a:pPr algn="ctr" rtl="0"/>
            <a:r>
              <a:rPr lang="en-US" sz="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IR Development</a:t>
            </a:r>
          </a:p>
        </p:txBody>
      </p:sp>
      <p:sp>
        <p:nvSpPr>
          <p:cNvPr id="122" name="円/楕円 50"/>
          <p:cNvSpPr>
            <a:spLocks noChangeAspect="1"/>
          </p:cNvSpPr>
          <p:nvPr/>
        </p:nvSpPr>
        <p:spPr bwMode="auto">
          <a:xfrm>
            <a:off x="11997739" y="8599806"/>
            <a:ext cx="311150" cy="473075"/>
          </a:xfrm>
          <a:prstGeom prst="ellipse">
            <a:avLst/>
          </a:prstGeom>
          <a:solidFill>
            <a:srgbClr val="FFFFFF"/>
          </a:solidFill>
          <a:ln w="19050" cap="rnd" cmpd="sng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en-US" altLang="ja-JP" sz="800" b="1" dirty="0" smtClean="0"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Start</a:t>
            </a:r>
          </a:p>
          <a:p>
            <a:pPr algn="ctr">
              <a:defRPr/>
            </a:pPr>
            <a:r>
              <a:rPr lang="en-US" altLang="ja-JP" sz="800" b="1" dirty="0" smtClean="0"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</a:t>
            </a:r>
          </a:p>
          <a:p>
            <a:pPr algn="ctr">
              <a:defRPr/>
            </a:pPr>
            <a:r>
              <a:rPr lang="en-US" altLang="ja-JP" sz="800" b="1" dirty="0" smtClean="0">
                <a:solidFill>
                  <a:schemeClr val="tx1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Operation</a:t>
            </a:r>
            <a:endParaRPr lang="en-US" altLang="ja-JP" sz="800" b="1" dirty="0">
              <a:solidFill>
                <a:schemeClr val="tx1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65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3175">
          <a:solidFill>
            <a:schemeClr val="tx1"/>
          </a:solidFill>
          <a:prstDash val="solid"/>
        </a:ln>
      </a:spPr>
      <a:bodyPr wrap="square" lIns="36000" tIns="36000" rIns="36000" bIns="36000" anchor="ctr" anchorCtr="0">
        <a:noAutofit/>
      </a:bodyPr>
      <a:lstStyle>
        <a:defPPr algn="just">
          <a:defRPr sz="1600" b="1" kern="100" dirty="0" smtClean="0">
            <a:solidFill>
              <a:prstClr val="black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1435</Words>
  <PresentationFormat>A3 297x420 mm</PresentationFormat>
  <Paragraphs>218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HG丸ｺﾞｼｯｸM-PRO</vt:lpstr>
      <vt:lpstr>Meiryo UI</vt:lpstr>
      <vt:lpstr>ＭＳ Ｐゴシック</vt:lpstr>
      <vt:lpstr>Arial</vt:lpstr>
      <vt:lpstr>Calibri</vt:lpstr>
      <vt:lpstr>Verdana</vt:lpstr>
      <vt:lpstr>Wingdings</vt:lpstr>
      <vt:lpstr>Wingdings 2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2019-02-09T07:18:27Z</dcterms:created>
  <dcterms:modified xsi:type="dcterms:W3CDTF">2019-12-16T02:05:46Z</dcterms:modified>
</cp:coreProperties>
</file>