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
  </p:notesMasterIdLst>
  <p:handoutMasterIdLst>
    <p:handoutMasterId r:id="rId5"/>
  </p:handoutMasterIdLst>
  <p:sldIdLst>
    <p:sldId id="345" r:id="rId2"/>
    <p:sldId id="349"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高塩　比奈美" initials="高塩"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20000" autoAdjust="0"/>
    <p:restoredTop sz="94607" autoAdjust="0"/>
  </p:normalViewPr>
  <p:slideViewPr>
    <p:cSldViewPr snapToGrid="0">
      <p:cViewPr>
        <p:scale>
          <a:sx n="86" d="100"/>
          <a:sy n="86" d="100"/>
        </p:scale>
        <p:origin x="-1302" y="6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082" y="0"/>
            <a:ext cx="2950529" cy="497524"/>
          </a:xfrm>
          <a:prstGeom prst="rect">
            <a:avLst/>
          </a:prstGeom>
        </p:spPr>
        <p:txBody>
          <a:bodyPr vert="horz" lIns="91559" tIns="45779" rIns="91559" bIns="45779" rtlCol="0"/>
          <a:lstStyle>
            <a:lvl1pPr algn="r">
              <a:defRPr sz="1200"/>
            </a:lvl1pPr>
          </a:lstStyle>
          <a:p>
            <a:fld id="{C279BF68-D95D-40D6-A741-C6D71743F286}" type="datetimeFigureOut">
              <a:rPr kumimoji="1" lang="ja-JP" altLang="en-US" smtClean="0"/>
              <a:t>2017/3/27</a:t>
            </a:fld>
            <a:endParaRPr kumimoji="1" lang="ja-JP" altLang="en-US"/>
          </a:p>
        </p:txBody>
      </p:sp>
      <p:sp>
        <p:nvSpPr>
          <p:cNvPr id="4" name="フッター プレースホルダー 3"/>
          <p:cNvSpPr>
            <a:spLocks noGrp="1"/>
          </p:cNvSpPr>
          <p:nvPr>
            <p:ph type="ftr" sz="quarter" idx="2"/>
          </p:nvPr>
        </p:nvSpPr>
        <p:spPr>
          <a:xfrm>
            <a:off x="0" y="9441814"/>
            <a:ext cx="2950529" cy="497524"/>
          </a:xfrm>
          <a:prstGeom prst="rect">
            <a:avLst/>
          </a:prstGeom>
        </p:spPr>
        <p:txBody>
          <a:bodyPr vert="horz" lIns="91559" tIns="45779" rIns="91559" bIns="4577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082" y="9441814"/>
            <a:ext cx="2950529" cy="497524"/>
          </a:xfrm>
          <a:prstGeom prst="rect">
            <a:avLst/>
          </a:prstGeom>
        </p:spPr>
        <p:txBody>
          <a:bodyPr vert="horz" lIns="91559" tIns="45779" rIns="91559" bIns="45779" rtlCol="0" anchor="b"/>
          <a:lstStyle>
            <a:lvl1pPr algn="r">
              <a:defRPr sz="1200"/>
            </a:lvl1pPr>
          </a:lstStyle>
          <a:p>
            <a:fld id="{7EBD2F38-7ED1-4347-BE15-3BFC3D3303B1}" type="slidenum">
              <a:rPr kumimoji="1" lang="ja-JP" altLang="en-US" smtClean="0"/>
              <a:t>‹#›</a:t>
            </a:fld>
            <a:endParaRPr kumimoji="1" lang="ja-JP" altLang="en-US"/>
          </a:p>
        </p:txBody>
      </p:sp>
    </p:spTree>
    <p:extLst>
      <p:ext uri="{BB962C8B-B14F-4D97-AF65-F5344CB8AC3E}">
        <p14:creationId xmlns:p14="http://schemas.microsoft.com/office/powerpoint/2010/main" val="6975975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575" cy="498475"/>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1" tIns="45715" rIns="91431" bIns="45715" rtlCol="0"/>
          <a:lstStyle>
            <a:lvl1pPr algn="r">
              <a:defRPr sz="1200"/>
            </a:lvl1pPr>
          </a:lstStyle>
          <a:p>
            <a:fld id="{27A95E14-BD86-479D-9591-574F522EBBDA}" type="datetimeFigureOut">
              <a:rPr kumimoji="1" lang="ja-JP" altLang="en-US" smtClean="0"/>
              <a:t>2017/3/27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1" tIns="45715" rIns="91431" bIns="4571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8475"/>
          </a:xfrm>
          <a:prstGeom prst="rect">
            <a:avLst/>
          </a:prstGeom>
        </p:spPr>
        <p:txBody>
          <a:bodyPr vert="horz" lIns="91431" tIns="45715" rIns="91431" bIns="45715" rtlCol="0" anchor="b"/>
          <a:lstStyle>
            <a:lvl1pPr algn="r">
              <a:defRPr sz="1200"/>
            </a:lvl1pPr>
          </a:lstStyle>
          <a:p>
            <a:fld id="{4354B346-A750-4A5E-BE82-54AA11487140}" type="slidenum">
              <a:rPr kumimoji="1" lang="ja-JP" altLang="en-US" smtClean="0"/>
              <a:t>‹#›</a:t>
            </a:fld>
            <a:endParaRPr kumimoji="1" lang="ja-JP" altLang="en-US"/>
          </a:p>
        </p:txBody>
      </p:sp>
    </p:spTree>
    <p:extLst>
      <p:ext uri="{BB962C8B-B14F-4D97-AF65-F5344CB8AC3E}">
        <p14:creationId xmlns:p14="http://schemas.microsoft.com/office/powerpoint/2010/main" val="176612998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54B346-A750-4A5E-BE82-54AA11487140}" type="slidenum">
              <a:rPr kumimoji="1" lang="ja-JP" altLang="en-US" smtClean="0"/>
              <a:t>1</a:t>
            </a:fld>
            <a:endParaRPr kumimoji="1" lang="ja-JP" altLang="en-US"/>
          </a:p>
        </p:txBody>
      </p:sp>
    </p:spTree>
    <p:extLst>
      <p:ext uri="{BB962C8B-B14F-4D97-AF65-F5344CB8AC3E}">
        <p14:creationId xmlns:p14="http://schemas.microsoft.com/office/powerpoint/2010/main" val="3206076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74DA054-6646-4DFB-82E3-A31EC4D0F084}" type="datetime1">
              <a:rPr kumimoji="1" lang="ja-JP" altLang="en-US" smtClean="0"/>
              <a:t>2017/3/27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86600" y="6619875"/>
            <a:ext cx="2057400" cy="250826"/>
          </a:xfrm>
        </p:spPr>
        <p:txBody>
          <a:bodyPr/>
          <a:lstStyle>
            <a:lvl1pPr>
              <a:defRPr i="1"/>
            </a:lvl1pPr>
          </a:lstStyle>
          <a:p>
            <a:fld id="{BF6E3308-2CAC-4E30-9365-197D0B1E8E30}" type="slidenum">
              <a:rPr lang="ja-JP" altLang="en-US" smtClean="0"/>
              <a:pPr/>
              <a:t>‹#›</a:t>
            </a:fld>
            <a:endParaRPr lang="ja-JP" altLang="en-US"/>
          </a:p>
        </p:txBody>
      </p:sp>
    </p:spTree>
    <p:extLst>
      <p:ext uri="{BB962C8B-B14F-4D97-AF65-F5344CB8AC3E}">
        <p14:creationId xmlns:p14="http://schemas.microsoft.com/office/powerpoint/2010/main" val="2899782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B031243-2E14-4525-AF0B-558EFD9CAA11}" type="datetime1">
              <a:rPr kumimoji="1" lang="ja-JP" altLang="en-US" smtClean="0"/>
              <a:t>2017/3/27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6E3308-2CAC-4E30-9365-197D0B1E8E30}" type="slidenum">
              <a:rPr kumimoji="1" lang="ja-JP" altLang="en-US" smtClean="0"/>
              <a:t>‹#›</a:t>
            </a:fld>
            <a:endParaRPr kumimoji="1" lang="ja-JP" altLang="en-US"/>
          </a:p>
        </p:txBody>
      </p:sp>
    </p:spTree>
    <p:extLst>
      <p:ext uri="{BB962C8B-B14F-4D97-AF65-F5344CB8AC3E}">
        <p14:creationId xmlns:p14="http://schemas.microsoft.com/office/powerpoint/2010/main" val="4102203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F05BC4D-5B5E-4DB1-860E-1650CE74F4E3}" type="datetime1">
              <a:rPr kumimoji="1" lang="ja-JP" altLang="en-US" smtClean="0"/>
              <a:t>2017/3/27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6E3308-2CAC-4E30-9365-197D0B1E8E30}" type="slidenum">
              <a:rPr kumimoji="1" lang="ja-JP" altLang="en-US" smtClean="0"/>
              <a:t>‹#›</a:t>
            </a:fld>
            <a:endParaRPr kumimoji="1" lang="ja-JP" altLang="en-US"/>
          </a:p>
        </p:txBody>
      </p:sp>
    </p:spTree>
    <p:extLst>
      <p:ext uri="{BB962C8B-B14F-4D97-AF65-F5344CB8AC3E}">
        <p14:creationId xmlns:p14="http://schemas.microsoft.com/office/powerpoint/2010/main" val="56924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938C582-FD30-40EB-9587-E531CB58FF7F}" type="datetime1">
              <a:rPr kumimoji="1" lang="ja-JP" altLang="en-US" smtClean="0"/>
              <a:t>2017/3/27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6E3308-2CAC-4E30-9365-197D0B1E8E30}" type="slidenum">
              <a:rPr kumimoji="1" lang="ja-JP" altLang="en-US" smtClean="0"/>
              <a:t>‹#›</a:t>
            </a:fld>
            <a:endParaRPr kumimoji="1" lang="ja-JP" altLang="en-US"/>
          </a:p>
        </p:txBody>
      </p:sp>
    </p:spTree>
    <p:extLst>
      <p:ext uri="{BB962C8B-B14F-4D97-AF65-F5344CB8AC3E}">
        <p14:creationId xmlns:p14="http://schemas.microsoft.com/office/powerpoint/2010/main" val="740286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32A3B0C-0E2E-439E-9EFE-BD65A0AAE1B3}" type="datetime1">
              <a:rPr kumimoji="1" lang="ja-JP" altLang="en-US" smtClean="0"/>
              <a:t>2017/3/27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6E3308-2CAC-4E30-9365-197D0B1E8E30}" type="slidenum">
              <a:rPr kumimoji="1" lang="ja-JP" altLang="en-US" smtClean="0"/>
              <a:t>‹#›</a:t>
            </a:fld>
            <a:endParaRPr kumimoji="1" lang="ja-JP" altLang="en-US"/>
          </a:p>
        </p:txBody>
      </p:sp>
    </p:spTree>
    <p:extLst>
      <p:ext uri="{BB962C8B-B14F-4D97-AF65-F5344CB8AC3E}">
        <p14:creationId xmlns:p14="http://schemas.microsoft.com/office/powerpoint/2010/main" val="247842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5B189E9-776B-4948-952E-710BB88108D2}" type="datetime1">
              <a:rPr kumimoji="1" lang="ja-JP" altLang="en-US" smtClean="0"/>
              <a:t>2017/3/27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6E3308-2CAC-4E30-9365-197D0B1E8E30}" type="slidenum">
              <a:rPr kumimoji="1" lang="ja-JP" altLang="en-US" smtClean="0"/>
              <a:t>‹#›</a:t>
            </a:fld>
            <a:endParaRPr kumimoji="1" lang="ja-JP" altLang="en-US"/>
          </a:p>
        </p:txBody>
      </p:sp>
    </p:spTree>
    <p:extLst>
      <p:ext uri="{BB962C8B-B14F-4D97-AF65-F5344CB8AC3E}">
        <p14:creationId xmlns:p14="http://schemas.microsoft.com/office/powerpoint/2010/main" val="3121727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5EC673A-3813-4F70-81B5-B7ABF4D8F847}" type="datetime1">
              <a:rPr kumimoji="1" lang="ja-JP" altLang="en-US" smtClean="0"/>
              <a:t>2017/3/27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F6E3308-2CAC-4E30-9365-197D0B1E8E30}" type="slidenum">
              <a:rPr kumimoji="1" lang="ja-JP" altLang="en-US" smtClean="0"/>
              <a:t>‹#›</a:t>
            </a:fld>
            <a:endParaRPr kumimoji="1" lang="ja-JP" altLang="en-US"/>
          </a:p>
        </p:txBody>
      </p:sp>
    </p:spTree>
    <p:extLst>
      <p:ext uri="{BB962C8B-B14F-4D97-AF65-F5344CB8AC3E}">
        <p14:creationId xmlns:p14="http://schemas.microsoft.com/office/powerpoint/2010/main" val="2112806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5ACC32F-29E9-4FFA-9E79-49325D4F82CD}" type="datetime1">
              <a:rPr kumimoji="1" lang="ja-JP" altLang="en-US" smtClean="0"/>
              <a:t>2017/3/27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F6E3308-2CAC-4E30-9365-197D0B1E8E30}" type="slidenum">
              <a:rPr kumimoji="1" lang="ja-JP" altLang="en-US" smtClean="0"/>
              <a:t>‹#›</a:t>
            </a:fld>
            <a:endParaRPr kumimoji="1" lang="ja-JP" altLang="en-US"/>
          </a:p>
        </p:txBody>
      </p:sp>
    </p:spTree>
    <p:extLst>
      <p:ext uri="{BB962C8B-B14F-4D97-AF65-F5344CB8AC3E}">
        <p14:creationId xmlns:p14="http://schemas.microsoft.com/office/powerpoint/2010/main" val="2964297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D6E3E1-BF26-4D7A-B778-CF650F7F56A4}" type="datetime1">
              <a:rPr kumimoji="1" lang="ja-JP" altLang="en-US" smtClean="0"/>
              <a:t>2017/3/27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7086600" y="6629400"/>
            <a:ext cx="2057400" cy="228600"/>
          </a:xfrm>
        </p:spPr>
        <p:txBody>
          <a:bodyPr/>
          <a:lstStyle>
            <a:lvl1pPr>
              <a:defRPr i="1"/>
            </a:lvl1pPr>
          </a:lstStyle>
          <a:p>
            <a:fld id="{BF6E3308-2CAC-4E30-9365-197D0B1E8E30}" type="slidenum">
              <a:rPr lang="ja-JP" altLang="en-US" smtClean="0"/>
              <a:pPr/>
              <a:t>‹#›</a:t>
            </a:fld>
            <a:endParaRPr lang="ja-JP" altLang="en-US"/>
          </a:p>
        </p:txBody>
      </p:sp>
    </p:spTree>
    <p:extLst>
      <p:ext uri="{BB962C8B-B14F-4D97-AF65-F5344CB8AC3E}">
        <p14:creationId xmlns:p14="http://schemas.microsoft.com/office/powerpoint/2010/main" val="1678298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2AA2D6-B4BB-4DC8-BE7F-97889542F6A9}" type="datetime1">
              <a:rPr kumimoji="1" lang="ja-JP" altLang="en-US" smtClean="0"/>
              <a:t>2017/3/27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6E3308-2CAC-4E30-9365-197D0B1E8E30}" type="slidenum">
              <a:rPr kumimoji="1" lang="ja-JP" altLang="en-US" smtClean="0"/>
              <a:t>‹#›</a:t>
            </a:fld>
            <a:endParaRPr kumimoji="1" lang="ja-JP" altLang="en-US"/>
          </a:p>
        </p:txBody>
      </p:sp>
    </p:spTree>
    <p:extLst>
      <p:ext uri="{BB962C8B-B14F-4D97-AF65-F5344CB8AC3E}">
        <p14:creationId xmlns:p14="http://schemas.microsoft.com/office/powerpoint/2010/main" val="3350138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AAB6C7B-3F75-4B37-8109-0A578AEE8056}" type="datetime1">
              <a:rPr kumimoji="1" lang="ja-JP" altLang="en-US" smtClean="0"/>
              <a:t>2017/3/27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6E3308-2CAC-4E30-9365-197D0B1E8E30}" type="slidenum">
              <a:rPr kumimoji="1" lang="ja-JP" altLang="en-US" smtClean="0"/>
              <a:t>‹#›</a:t>
            </a:fld>
            <a:endParaRPr kumimoji="1" lang="ja-JP" altLang="en-US"/>
          </a:p>
        </p:txBody>
      </p:sp>
    </p:spTree>
    <p:extLst>
      <p:ext uri="{BB962C8B-B14F-4D97-AF65-F5344CB8AC3E}">
        <p14:creationId xmlns:p14="http://schemas.microsoft.com/office/powerpoint/2010/main" val="3162481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890A25-6D60-43D4-A83C-AC960281026B}" type="datetime1">
              <a:rPr kumimoji="1" lang="ja-JP" altLang="en-US" smtClean="0"/>
              <a:t>2017/3/27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6E3308-2CAC-4E30-9365-197D0B1E8E30}" type="slidenum">
              <a:rPr kumimoji="1" lang="ja-JP" altLang="en-US" smtClean="0"/>
              <a:t>‹#›</a:t>
            </a:fld>
            <a:endParaRPr kumimoji="1" lang="ja-JP" altLang="en-US"/>
          </a:p>
        </p:txBody>
      </p:sp>
    </p:spTree>
    <p:extLst>
      <p:ext uri="{BB962C8B-B14F-4D97-AF65-F5344CB8AC3E}">
        <p14:creationId xmlns:p14="http://schemas.microsoft.com/office/powerpoint/2010/main" val="21477277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117885" y="5467309"/>
            <a:ext cx="8892000" cy="720000"/>
          </a:xfrm>
          <a:prstGeom prst="rect">
            <a:avLst/>
          </a:prstGeom>
          <a:noFill/>
          <a:ln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 name="正方形/長方形 3"/>
          <p:cNvSpPr/>
          <p:nvPr/>
        </p:nvSpPr>
        <p:spPr>
          <a:xfrm>
            <a:off x="0" y="0"/>
            <a:ext cx="9144000" cy="360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white"/>
                </a:solidFill>
                <a:latin typeface="Meiryo UI" panose="020B0604030504040204" pitchFamily="50" charset="-128"/>
                <a:ea typeface="Meiryo UI" panose="020B0604030504040204" pitchFamily="50" charset="-128"/>
              </a:rPr>
              <a:t>大阪における</a:t>
            </a:r>
            <a:r>
              <a:rPr lang="en-US" altLang="ja-JP" sz="2000" dirty="0" smtClean="0">
                <a:solidFill>
                  <a:prstClr val="white"/>
                </a:solidFill>
                <a:latin typeface="Meiryo UI" panose="020B0604030504040204" pitchFamily="50" charset="-128"/>
                <a:ea typeface="Meiryo UI" panose="020B0604030504040204" pitchFamily="50" charset="-128"/>
              </a:rPr>
              <a:t>MICE</a:t>
            </a:r>
            <a:r>
              <a:rPr lang="ja-JP" altLang="en-US" sz="2000" dirty="0" smtClean="0">
                <a:solidFill>
                  <a:prstClr val="white"/>
                </a:solidFill>
                <a:latin typeface="Meiryo UI" panose="020B0604030504040204" pitchFamily="50" charset="-128"/>
                <a:ea typeface="Meiryo UI" panose="020B0604030504040204" pitchFamily="50" charset="-128"/>
              </a:rPr>
              <a:t>推進方針</a:t>
            </a:r>
            <a:r>
              <a:rPr lang="ja-JP" altLang="en-US" sz="2000" smtClean="0">
                <a:solidFill>
                  <a:schemeClr val="bg1"/>
                </a:solidFill>
                <a:latin typeface="Meiryo UI" panose="020B0604030504040204" pitchFamily="50" charset="-128"/>
                <a:ea typeface="Meiryo UI" panose="020B0604030504040204" pitchFamily="50" charset="-128"/>
              </a:rPr>
              <a:t>の概要</a:t>
            </a:r>
            <a:endParaRPr lang="ja-JP" altLang="en-US" sz="2000" dirty="0">
              <a:solidFill>
                <a:schemeClr val="bg1"/>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32243" y="3643287"/>
            <a:ext cx="2520000" cy="288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lIns="96001" tIns="48001" rIns="96001" bIns="48001" rtlCol="0">
            <a:spAutoFit/>
          </a:bodyPr>
          <a:lstStyle/>
          <a:p>
            <a:r>
              <a:rPr lang="en-US" altLang="ja-JP" sz="1400" b="1" dirty="0" smtClean="0">
                <a:solidFill>
                  <a:prstClr val="white"/>
                </a:solidFill>
                <a:latin typeface="Meiryo UI" panose="020B0604030504040204" pitchFamily="50" charset="-128"/>
                <a:ea typeface="Meiryo UI" panose="020B0604030504040204" pitchFamily="50" charset="-128"/>
              </a:rPr>
              <a:t>MICE</a:t>
            </a:r>
            <a:r>
              <a:rPr lang="ja-JP" altLang="en-US" sz="1400" b="1" dirty="0" smtClean="0">
                <a:solidFill>
                  <a:prstClr val="white"/>
                </a:solidFill>
                <a:latin typeface="Meiryo UI" panose="020B0604030504040204" pitchFamily="50" charset="-128"/>
                <a:ea typeface="Meiryo UI" panose="020B0604030504040204" pitchFamily="50" charset="-128"/>
              </a:rPr>
              <a:t>推進の基本的な考え方</a:t>
            </a:r>
            <a:endParaRPr lang="ja-JP" altLang="en-US" sz="1400" b="1" dirty="0">
              <a:solidFill>
                <a:prstClr val="white"/>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25296" y="4025889"/>
            <a:ext cx="8892000" cy="792000"/>
          </a:xfrm>
          <a:prstGeom prst="rect">
            <a:avLst/>
          </a:prstGeom>
          <a:solidFill>
            <a:srgbClr val="CCFFFF"/>
          </a:solidFill>
          <a:ln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172742" y="4040172"/>
            <a:ext cx="8748000" cy="697104"/>
          </a:xfrm>
          <a:prstGeom prst="rect">
            <a:avLst/>
          </a:prstGeom>
          <a:noFill/>
        </p:spPr>
        <p:txBody>
          <a:bodyPr wrap="square" lIns="96001" tIns="48001" rIns="96001" bIns="48001" rtlCol="0">
            <a:spAutoFit/>
          </a:bodyPr>
          <a:lstStyle/>
          <a:p>
            <a:r>
              <a:rPr lang="ja-JP" altLang="en-US" sz="1400" dirty="0">
                <a:solidFill>
                  <a:prstClr val="black"/>
                </a:solidFill>
                <a:latin typeface="Meiryo UI" panose="020B0604030504040204" pitchFamily="50" charset="-128"/>
                <a:ea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rPr>
              <a:t>大阪経済活性化につなげ</a:t>
            </a:r>
            <a:r>
              <a:rPr lang="ja-JP" altLang="en-US" sz="1400" dirty="0">
                <a:solidFill>
                  <a:prstClr val="black"/>
                </a:solidFill>
                <a:latin typeface="Meiryo UI" panose="020B0604030504040204" pitchFamily="50" charset="-128"/>
                <a:ea typeface="Meiryo UI" panose="020B0604030504040204" pitchFamily="50" charset="-128"/>
              </a:rPr>
              <a:t>ていくため</a:t>
            </a:r>
            <a:r>
              <a:rPr lang="ja-JP" altLang="en-US" sz="1400" dirty="0" smtClean="0">
                <a:solidFill>
                  <a:prstClr val="black"/>
                </a:solidFill>
                <a:latin typeface="Meiryo UI" panose="020B0604030504040204" pitchFamily="50" charset="-128"/>
                <a:ea typeface="Meiryo UI" panose="020B0604030504040204" pitchFamily="50" charset="-128"/>
              </a:rPr>
              <a:t>、大阪府・</a:t>
            </a:r>
            <a:r>
              <a:rPr lang="ja-JP" altLang="en-US" sz="1400" dirty="0" smtClean="0">
                <a:latin typeface="Meiryo UI" panose="020B0604030504040204" pitchFamily="50" charset="-128"/>
                <a:ea typeface="Meiryo UI" panose="020B0604030504040204" pitchFamily="50" charset="-128"/>
              </a:rPr>
              <a:t>市・経済団体・大阪観光局が一体となり、戦略的に</a:t>
            </a:r>
            <a:r>
              <a:rPr lang="en-US" altLang="ja-JP" sz="1400" dirty="0" smtClean="0">
                <a:latin typeface="Meiryo UI" panose="020B0604030504040204" pitchFamily="50" charset="-128"/>
                <a:ea typeface="Meiryo UI" panose="020B0604030504040204" pitchFamily="50" charset="-128"/>
              </a:rPr>
              <a:t>MICE</a:t>
            </a:r>
            <a:r>
              <a:rPr lang="ja-JP" altLang="en-US" sz="1400" dirty="0" smtClean="0">
                <a:latin typeface="Meiryo UI" panose="020B0604030504040204" pitchFamily="50" charset="-128"/>
                <a:ea typeface="Meiryo UI" panose="020B0604030504040204" pitchFamily="50" charset="-128"/>
              </a:rPr>
              <a:t>誘致を推進</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○関西のゲートウェイ・関西広域の成長拠点として、大阪・関西の経済成長を牽引する</a:t>
            </a:r>
            <a:r>
              <a:rPr lang="en-US" altLang="ja-JP" sz="1400" dirty="0" smtClean="0">
                <a:latin typeface="Meiryo UI" panose="020B0604030504040204" pitchFamily="50" charset="-128"/>
                <a:ea typeface="Meiryo UI" panose="020B0604030504040204" pitchFamily="50" charset="-128"/>
              </a:rPr>
              <a:t>MICE</a:t>
            </a:r>
            <a:r>
              <a:rPr lang="ja-JP" altLang="en-US" sz="1400" dirty="0" smtClean="0">
                <a:latin typeface="Meiryo UI" panose="020B0604030504040204" pitchFamily="50" charset="-128"/>
                <a:ea typeface="Meiryo UI" panose="020B0604030504040204" pitchFamily="50" charset="-128"/>
              </a:rPr>
              <a:t>を誘致・開催</a:t>
            </a:r>
            <a:endParaRPr lang="en-US" altLang="ja-JP" sz="14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◎戦略的</a:t>
            </a:r>
            <a:r>
              <a:rPr lang="en-US" altLang="ja-JP" sz="1100" dirty="0" smtClean="0">
                <a:latin typeface="Meiryo UI" panose="020B0604030504040204" pitchFamily="50" charset="-128"/>
                <a:ea typeface="Meiryo UI" panose="020B0604030504040204" pitchFamily="50" charset="-128"/>
              </a:rPr>
              <a:t>MICE</a:t>
            </a:r>
            <a:r>
              <a:rPr lang="ja-JP" altLang="en-US" sz="1100" dirty="0" smtClean="0">
                <a:latin typeface="Meiryo UI" panose="020B0604030504040204" pitchFamily="50" charset="-128"/>
                <a:ea typeface="Meiryo UI" panose="020B0604030504040204" pitchFamily="50" charset="-128"/>
              </a:rPr>
              <a:t>誘致の推進</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◎主要</a:t>
            </a:r>
            <a:r>
              <a:rPr lang="en-US" altLang="ja-JP" sz="1100" dirty="0" smtClean="0">
                <a:latin typeface="Meiryo UI" panose="020B0604030504040204" pitchFamily="50" charset="-128"/>
                <a:ea typeface="Meiryo UI" panose="020B0604030504040204" pitchFamily="50" charset="-128"/>
              </a:rPr>
              <a:t>MICE</a:t>
            </a:r>
            <a:r>
              <a:rPr lang="ja-JP" altLang="en-US" sz="1100" dirty="0" smtClean="0">
                <a:latin typeface="Meiryo UI" panose="020B0604030504040204" pitchFamily="50" charset="-128"/>
                <a:ea typeface="Meiryo UI" panose="020B0604030504040204" pitchFamily="50" charset="-128"/>
              </a:rPr>
              <a:t>拠点の役割分担・機能強化　　　　　　　　　◎</a:t>
            </a:r>
            <a:r>
              <a:rPr lang="en-US" altLang="ja-JP" sz="1100" dirty="0">
                <a:latin typeface="Meiryo UI" panose="020B0604030504040204" pitchFamily="50" charset="-128"/>
                <a:ea typeface="Meiryo UI" panose="020B0604030504040204" pitchFamily="50" charset="-128"/>
              </a:rPr>
              <a:t>MICE</a:t>
            </a:r>
            <a:r>
              <a:rPr lang="ja-JP" altLang="en-US" sz="1100" dirty="0">
                <a:latin typeface="Meiryo UI" panose="020B0604030504040204" pitchFamily="50" charset="-128"/>
                <a:ea typeface="Meiryo UI" panose="020B0604030504040204" pitchFamily="50" charset="-128"/>
              </a:rPr>
              <a:t>クラスターの連携</a:t>
            </a:r>
            <a:endParaRPr lang="ja-JP" altLang="en-US" sz="1100" dirty="0">
              <a:solidFill>
                <a:prstClr val="black"/>
              </a:solidFill>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2826762" y="3715287"/>
            <a:ext cx="4320000" cy="216000"/>
          </a:xfrm>
          <a:prstGeom prst="rect">
            <a:avLst/>
          </a:prstGeom>
          <a:solidFill>
            <a:srgbClr val="00B0F0"/>
          </a:solidFill>
        </p:spPr>
        <p:txBody>
          <a:bodyPr wrap="square" lIns="96001" tIns="48001" rIns="96001" bIns="48001" rtlCol="0" anchor="ctr">
            <a:spAutoFit/>
          </a:bodyPr>
          <a:lstStyle/>
          <a:p>
            <a:pPr algn="ctr"/>
            <a:r>
              <a:rPr lang="ja-JP" altLang="en-US" sz="1300" b="1" dirty="0" smtClean="0">
                <a:solidFill>
                  <a:schemeClr val="bg1"/>
                </a:solidFill>
                <a:latin typeface="Meiryo UI" panose="020B0604030504040204" pitchFamily="50" charset="-128"/>
                <a:ea typeface="Meiryo UI" panose="020B0604030504040204" pitchFamily="50" charset="-128"/>
              </a:rPr>
              <a:t>世界有数の高付加価値経済</a:t>
            </a:r>
            <a:r>
              <a:rPr lang="en-US" altLang="ja-JP" sz="1300" b="1" dirty="0" smtClean="0">
                <a:solidFill>
                  <a:schemeClr val="bg1"/>
                </a:solidFill>
                <a:latin typeface="Meiryo UI" panose="020B0604030504040204" pitchFamily="50" charset="-128"/>
                <a:ea typeface="Meiryo UI" panose="020B0604030504040204" pitchFamily="50" charset="-128"/>
              </a:rPr>
              <a:t>MICE</a:t>
            </a:r>
            <a:r>
              <a:rPr lang="ja-JP" altLang="en-US" sz="1300" b="1" dirty="0" smtClean="0">
                <a:solidFill>
                  <a:schemeClr val="bg1"/>
                </a:solidFill>
                <a:latin typeface="Meiryo UI" panose="020B0604030504040204" pitchFamily="50" charset="-128"/>
                <a:ea typeface="Meiryo UI" panose="020B0604030504040204" pitchFamily="50" charset="-128"/>
              </a:rPr>
              <a:t>戦略都市をめざす</a:t>
            </a:r>
            <a:endParaRPr lang="ja-JP" altLang="en-US" sz="1300" b="1" dirty="0">
              <a:solidFill>
                <a:schemeClr val="bg1"/>
              </a:solidFill>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132243" y="5062416"/>
            <a:ext cx="3323323" cy="312383"/>
          </a:xfrm>
          <a:prstGeom prst="rect">
            <a:avLst/>
          </a:prstGeom>
          <a:solidFill>
            <a:schemeClr val="accent2"/>
          </a:solidFill>
          <a:ln>
            <a:solidFill>
              <a:schemeClr val="tx1"/>
            </a:solidFill>
          </a:ln>
        </p:spPr>
        <p:txBody>
          <a:bodyPr wrap="none" lIns="96001" tIns="48001" rIns="96001" bIns="48001" rtlCol="0">
            <a:spAutoFit/>
          </a:bodyPr>
          <a:lstStyle/>
          <a:p>
            <a:r>
              <a:rPr lang="ja-JP" altLang="en-US" sz="1400" b="1" dirty="0" smtClean="0">
                <a:solidFill>
                  <a:prstClr val="white"/>
                </a:solidFill>
                <a:latin typeface="Meiryo UI" panose="020B0604030504040204" pitchFamily="50" charset="-128"/>
                <a:ea typeface="Meiryo UI" panose="020B0604030504040204" pitchFamily="50" charset="-128"/>
              </a:rPr>
              <a:t>達成目標（</a:t>
            </a:r>
            <a:r>
              <a:rPr lang="en-US" altLang="ja-JP" sz="1400" b="1" dirty="0" smtClean="0">
                <a:solidFill>
                  <a:prstClr val="white"/>
                </a:solidFill>
                <a:latin typeface="Meiryo UI" panose="020B0604030504040204" pitchFamily="50" charset="-128"/>
                <a:ea typeface="Meiryo UI" panose="020B0604030504040204" pitchFamily="50" charset="-128"/>
              </a:rPr>
              <a:t>KPI</a:t>
            </a:r>
            <a:r>
              <a:rPr lang="ja-JP" altLang="en-US" sz="1400" b="1" dirty="0" smtClean="0">
                <a:solidFill>
                  <a:prstClr val="white"/>
                </a:solidFill>
                <a:latin typeface="Meiryo UI" panose="020B0604030504040204" pitchFamily="50" charset="-128"/>
                <a:ea typeface="Meiryo UI" panose="020B0604030504040204" pitchFamily="50" charset="-128"/>
              </a:rPr>
              <a:t>）</a:t>
            </a:r>
            <a:r>
              <a:rPr lang="ja-JP" altLang="en-US" sz="1100" b="1" dirty="0" smtClean="0">
                <a:solidFill>
                  <a:prstClr val="white"/>
                </a:solidFill>
                <a:latin typeface="Meiryo UI" panose="020B0604030504040204" pitchFamily="50" charset="-128"/>
                <a:ea typeface="Meiryo UI" panose="020B0604030504040204" pitchFamily="50" charset="-128"/>
              </a:rPr>
              <a:t>（平成</a:t>
            </a:r>
            <a:r>
              <a:rPr lang="en-US" altLang="ja-JP" sz="1100" b="1" dirty="0" smtClean="0">
                <a:solidFill>
                  <a:prstClr val="white"/>
                </a:solidFill>
                <a:latin typeface="Meiryo UI" panose="020B0604030504040204" pitchFamily="50" charset="-128"/>
                <a:ea typeface="Meiryo UI" panose="020B0604030504040204" pitchFamily="50" charset="-128"/>
              </a:rPr>
              <a:t>37</a:t>
            </a:r>
            <a:r>
              <a:rPr lang="ja-JP" altLang="en-US" sz="1100" b="1" dirty="0" smtClean="0">
                <a:solidFill>
                  <a:prstClr val="white"/>
                </a:solidFill>
                <a:latin typeface="Meiryo UI" panose="020B0604030504040204" pitchFamily="50" charset="-128"/>
                <a:ea typeface="Meiryo UI" panose="020B0604030504040204" pitchFamily="50" charset="-128"/>
              </a:rPr>
              <a:t>年（</a:t>
            </a:r>
            <a:r>
              <a:rPr lang="en-US" altLang="ja-JP" sz="1100" b="1" dirty="0" smtClean="0">
                <a:solidFill>
                  <a:prstClr val="white"/>
                </a:solidFill>
                <a:latin typeface="Meiryo UI" panose="020B0604030504040204" pitchFamily="50" charset="-128"/>
                <a:ea typeface="Meiryo UI" panose="020B0604030504040204" pitchFamily="50" charset="-128"/>
              </a:rPr>
              <a:t>2025</a:t>
            </a:r>
            <a:r>
              <a:rPr lang="ja-JP" altLang="en-US" sz="1100" b="1" dirty="0" smtClean="0">
                <a:solidFill>
                  <a:prstClr val="white"/>
                </a:solidFill>
                <a:latin typeface="Meiryo UI" panose="020B0604030504040204" pitchFamily="50" charset="-128"/>
                <a:ea typeface="Meiryo UI" panose="020B0604030504040204" pitchFamily="50" charset="-128"/>
              </a:rPr>
              <a:t>年））</a:t>
            </a:r>
            <a:endParaRPr lang="ja-JP" altLang="en-US" sz="1100" b="1" dirty="0">
              <a:solidFill>
                <a:prstClr val="white"/>
              </a:solidFill>
              <a:latin typeface="Meiryo UI" panose="020B0604030504040204" pitchFamily="50" charset="-128"/>
              <a:ea typeface="Meiryo UI" panose="020B0604030504040204" pitchFamily="50" charset="-128"/>
            </a:endParaRPr>
          </a:p>
        </p:txBody>
      </p:sp>
      <p:sp>
        <p:nvSpPr>
          <p:cNvPr id="48" name="正方形/長方形 47"/>
          <p:cNvSpPr/>
          <p:nvPr/>
        </p:nvSpPr>
        <p:spPr>
          <a:xfrm>
            <a:off x="4807528" y="902589"/>
            <a:ext cx="3960000" cy="7200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350" dirty="0">
              <a:solidFill>
                <a:prstClr val="black"/>
              </a:solidFill>
              <a:latin typeface="Meiryo UI" panose="020B0604030504040204" pitchFamily="50" charset="-128"/>
              <a:ea typeface="Meiryo UI" panose="020B0604030504040204" pitchFamily="50" charset="-128"/>
            </a:endParaRPr>
          </a:p>
        </p:txBody>
      </p:sp>
      <p:sp>
        <p:nvSpPr>
          <p:cNvPr id="49" name="正方形/長方形 48"/>
          <p:cNvSpPr/>
          <p:nvPr/>
        </p:nvSpPr>
        <p:spPr>
          <a:xfrm>
            <a:off x="4807528" y="955585"/>
            <a:ext cx="4272220" cy="66172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nchor="ctr">
            <a:spAutoFit/>
          </a:bodyPr>
          <a:lstStyle/>
          <a:p>
            <a:r>
              <a:rPr lang="ja-JP" altLang="en-US" sz="1200" u="sng" dirty="0" smtClean="0">
                <a:solidFill>
                  <a:prstClr val="black"/>
                </a:solidFill>
                <a:latin typeface="Meiryo UI" panose="020B0604030504040204" pitchFamily="50" charset="-128"/>
                <a:ea typeface="Meiryo UI" panose="020B0604030504040204" pitchFamily="50" charset="-128"/>
              </a:rPr>
              <a:t>大阪都市魅力創造戦略</a:t>
            </a:r>
            <a:r>
              <a:rPr lang="en-US" altLang="ja-JP" sz="1200" u="sng" dirty="0" smtClean="0">
                <a:solidFill>
                  <a:prstClr val="black"/>
                </a:solidFill>
                <a:latin typeface="Meiryo UI" panose="020B0604030504040204" pitchFamily="50" charset="-128"/>
                <a:ea typeface="Meiryo UI" panose="020B0604030504040204" pitchFamily="50" charset="-128"/>
              </a:rPr>
              <a:t>2020</a:t>
            </a:r>
          </a:p>
          <a:p>
            <a:r>
              <a:rPr lang="ja-JP" altLang="en-US" sz="1400" dirty="0" smtClean="0">
                <a:solidFill>
                  <a:srgbClr val="00B050"/>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多様な人材が集う</a:t>
            </a:r>
            <a:r>
              <a:rPr lang="ja-JP" altLang="en-US" sz="1400" b="1" dirty="0" smtClean="0">
                <a:solidFill>
                  <a:prstClr val="black"/>
                </a:solidFill>
                <a:latin typeface="Meiryo UI" panose="020B0604030504040204" pitchFamily="50" charset="-128"/>
                <a:ea typeface="Meiryo UI" panose="020B0604030504040204" pitchFamily="50" charset="-128"/>
              </a:rPr>
              <a:t>観光・</a:t>
            </a:r>
            <a:r>
              <a:rPr lang="en-US" altLang="ja-JP" sz="1400" b="1" dirty="0" smtClean="0">
                <a:solidFill>
                  <a:prstClr val="black"/>
                </a:solidFill>
                <a:latin typeface="Meiryo UI" panose="020B0604030504040204" pitchFamily="50" charset="-128"/>
                <a:ea typeface="Meiryo UI" panose="020B0604030504040204" pitchFamily="50" charset="-128"/>
              </a:rPr>
              <a:t>MICE</a:t>
            </a:r>
            <a:r>
              <a:rPr lang="ja-JP" altLang="en-US" sz="1400" b="1" dirty="0" smtClean="0">
                <a:solidFill>
                  <a:prstClr val="black"/>
                </a:solidFill>
                <a:latin typeface="Meiryo UI" panose="020B0604030504040204" pitchFamily="50" charset="-128"/>
                <a:ea typeface="Meiryo UI" panose="020B0604030504040204" pitchFamily="50" charset="-128"/>
              </a:rPr>
              <a:t>都市</a:t>
            </a:r>
            <a:endParaRPr lang="en-US" altLang="ja-JP" sz="1400" b="1" dirty="0" smtClean="0">
              <a:solidFill>
                <a:prstClr val="black"/>
              </a:solidFill>
              <a:latin typeface="Meiryo UI" panose="020B0604030504040204" pitchFamily="50" charset="-128"/>
              <a:ea typeface="Meiryo UI" panose="020B0604030504040204" pitchFamily="50" charset="-128"/>
            </a:endParaRPr>
          </a:p>
          <a:p>
            <a:r>
              <a:rPr lang="ja-JP" altLang="en-US" sz="1100" dirty="0" smtClean="0">
                <a:solidFill>
                  <a:prstClr val="black"/>
                </a:solidFill>
                <a:latin typeface="Meiryo UI" panose="020B0604030504040204" pitchFamily="50" charset="-128"/>
                <a:ea typeface="Meiryo UI" panose="020B0604030504040204" pitchFamily="50" charset="-128"/>
              </a:rPr>
              <a:t>（多彩な人が訪れ、集い、交流する活気あふれる都市を目指します）</a:t>
            </a:r>
            <a:endParaRPr lang="en-US" altLang="ja-JP" sz="1400" dirty="0" smtClean="0">
              <a:solidFill>
                <a:srgbClr val="00B050"/>
              </a:solidFill>
              <a:latin typeface="Meiryo UI" panose="020B0604030504040204" pitchFamily="50" charset="-128"/>
              <a:ea typeface="Meiryo UI" panose="020B0604030504040204" pitchFamily="50" charset="-128"/>
            </a:endParaRPr>
          </a:p>
        </p:txBody>
      </p:sp>
      <p:sp>
        <p:nvSpPr>
          <p:cNvPr id="11" name="二等辺三角形 10"/>
          <p:cNvSpPr/>
          <p:nvPr/>
        </p:nvSpPr>
        <p:spPr>
          <a:xfrm rot="16200000">
            <a:off x="4273524" y="1186849"/>
            <a:ext cx="589090" cy="20418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8" name="正方形/長方形 57"/>
          <p:cNvSpPr/>
          <p:nvPr/>
        </p:nvSpPr>
        <p:spPr>
          <a:xfrm>
            <a:off x="273352" y="902589"/>
            <a:ext cx="3960000" cy="7560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350" dirty="0">
              <a:solidFill>
                <a:prstClr val="black"/>
              </a:solidFill>
              <a:latin typeface="Meiryo UI" panose="020B0604030504040204" pitchFamily="50" charset="-128"/>
              <a:ea typeface="Meiryo UI" panose="020B0604030504040204" pitchFamily="50" charset="-128"/>
            </a:endParaRPr>
          </a:p>
        </p:txBody>
      </p:sp>
      <p:sp>
        <p:nvSpPr>
          <p:cNvPr id="60" name="正方形/長方形 59"/>
          <p:cNvSpPr/>
          <p:nvPr/>
        </p:nvSpPr>
        <p:spPr>
          <a:xfrm>
            <a:off x="349625" y="880391"/>
            <a:ext cx="4975409" cy="76944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nchor="ctr">
            <a:spAutoFit/>
          </a:bodyPr>
          <a:lstStyle/>
          <a:p>
            <a:r>
              <a:rPr lang="ja-JP" altLang="en-US" sz="1400" dirty="0" smtClean="0">
                <a:solidFill>
                  <a:prstClr val="black"/>
                </a:solidFill>
                <a:latin typeface="Meiryo UI" panose="020B0604030504040204" pitchFamily="50" charset="-128"/>
                <a:ea typeface="Meiryo UI" panose="020B0604030504040204" pitchFamily="50" charset="-128"/>
              </a:rPr>
              <a:t>大阪</a:t>
            </a:r>
            <a:r>
              <a:rPr lang="en-US" altLang="ja-JP" sz="1400" dirty="0" smtClean="0">
                <a:solidFill>
                  <a:prstClr val="black"/>
                </a:solidFill>
                <a:latin typeface="Meiryo UI" panose="020B0604030504040204" pitchFamily="50" charset="-128"/>
                <a:ea typeface="Meiryo UI" panose="020B0604030504040204" pitchFamily="50" charset="-128"/>
              </a:rPr>
              <a:t>MICE</a:t>
            </a:r>
            <a:r>
              <a:rPr lang="ja-JP" altLang="en-US" sz="1400" dirty="0" smtClean="0">
                <a:solidFill>
                  <a:prstClr val="black"/>
                </a:solidFill>
                <a:latin typeface="Meiryo UI" panose="020B0604030504040204" pitchFamily="50" charset="-128"/>
                <a:ea typeface="Meiryo UI" panose="020B0604030504040204" pitchFamily="50" charset="-128"/>
              </a:rPr>
              <a:t>推進委員会準備会</a:t>
            </a:r>
            <a:endParaRPr lang="en-US" altLang="ja-JP" sz="1400" dirty="0" smtClean="0">
              <a:solidFill>
                <a:prstClr val="black"/>
              </a:solidFill>
              <a:latin typeface="Meiryo UI" panose="020B0604030504040204" pitchFamily="50" charset="-128"/>
              <a:ea typeface="Meiryo UI" panose="020B0604030504040204" pitchFamily="50" charset="-128"/>
            </a:endParaRPr>
          </a:p>
          <a:p>
            <a:r>
              <a:rPr lang="ja-JP" altLang="en-US" sz="1000" dirty="0" smtClean="0">
                <a:solidFill>
                  <a:prstClr val="black"/>
                </a:solidFill>
                <a:latin typeface="Meiryo UI" panose="020B0604030504040204" pitchFamily="50" charset="-128"/>
                <a:ea typeface="Meiryo UI" panose="020B0604030504040204" pitchFamily="50" charset="-128"/>
              </a:rPr>
              <a:t>  大阪府府民文化部長、大阪市経済戦略局長</a:t>
            </a:r>
            <a:endParaRPr lang="en-US" altLang="ja-JP" sz="1000" dirty="0" smtClean="0">
              <a:solidFill>
                <a:prstClr val="black"/>
              </a:solidFill>
              <a:latin typeface="Meiryo UI" panose="020B0604030504040204" pitchFamily="50" charset="-128"/>
              <a:ea typeface="Meiryo UI" panose="020B0604030504040204" pitchFamily="50" charset="-128"/>
            </a:endParaRPr>
          </a:p>
          <a:p>
            <a:r>
              <a:rPr lang="ja-JP" altLang="en-US" sz="1000" dirty="0" smtClean="0">
                <a:solidFill>
                  <a:prstClr val="black"/>
                </a:solidFill>
                <a:latin typeface="Meiryo UI" panose="020B0604030504040204" pitchFamily="50" charset="-128"/>
                <a:ea typeface="Meiryo UI" panose="020B0604030504040204" pitchFamily="50" charset="-128"/>
              </a:rPr>
              <a:t>  大阪商工会議所地域振興部部長、関西経済連合会産業部長</a:t>
            </a:r>
            <a:endParaRPr lang="en-US" altLang="ja-JP" sz="1000" dirty="0" smtClean="0">
              <a:solidFill>
                <a:prstClr val="black"/>
              </a:solidFill>
              <a:latin typeface="Meiryo UI" panose="020B0604030504040204" pitchFamily="50" charset="-128"/>
              <a:ea typeface="Meiryo UI" panose="020B0604030504040204" pitchFamily="50" charset="-128"/>
            </a:endParaRPr>
          </a:p>
          <a:p>
            <a:r>
              <a:rPr lang="ja-JP" altLang="en-US" sz="1000" dirty="0">
                <a:solidFill>
                  <a:prstClr val="black"/>
                </a:solidFill>
                <a:latin typeface="Meiryo UI" panose="020B0604030504040204" pitchFamily="50" charset="-128"/>
                <a:ea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rPr>
              <a:t>関西経済同友会常任幹事</a:t>
            </a:r>
            <a:r>
              <a:rPr lang="ja-JP" altLang="en-US" sz="1000" dirty="0" smtClean="0">
                <a:solidFill>
                  <a:schemeClr val="tx1"/>
                </a:solidFill>
                <a:latin typeface="Meiryo UI" panose="020B0604030504040204" pitchFamily="50" charset="-128"/>
                <a:ea typeface="Meiryo UI" panose="020B0604030504040204" pitchFamily="50" charset="-128"/>
              </a:rPr>
              <a:t>・事務局長</a:t>
            </a:r>
            <a:r>
              <a:rPr lang="ja-JP" altLang="en-US" sz="1000" dirty="0" smtClean="0">
                <a:solidFill>
                  <a:prstClr val="black"/>
                </a:solidFill>
                <a:latin typeface="Meiryo UI" panose="020B0604030504040204" pitchFamily="50" charset="-128"/>
                <a:ea typeface="Meiryo UI" panose="020B0604030504040204" pitchFamily="50" charset="-128"/>
              </a:rPr>
              <a:t>、大阪観光局理事長</a:t>
            </a:r>
            <a:endParaRPr lang="en-US" altLang="ja-JP" sz="1000" dirty="0" smtClean="0">
              <a:solidFill>
                <a:prstClr val="black"/>
              </a:solidFill>
              <a:latin typeface="Meiryo UI" panose="020B0604030504040204" pitchFamily="50" charset="-128"/>
              <a:ea typeface="Meiryo UI" panose="020B0604030504040204" pitchFamily="50" charset="-128"/>
            </a:endParaRPr>
          </a:p>
        </p:txBody>
      </p:sp>
      <p:sp>
        <p:nvSpPr>
          <p:cNvPr id="61" name="テキスト ボックス 60"/>
          <p:cNvSpPr txBox="1"/>
          <p:nvPr/>
        </p:nvSpPr>
        <p:spPr>
          <a:xfrm>
            <a:off x="132243" y="542592"/>
            <a:ext cx="972000" cy="288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lIns="96001" tIns="48001" rIns="96001" bIns="48001" rtlCol="0" anchor="ctr">
            <a:spAutoFit/>
          </a:bodyPr>
          <a:lstStyle>
            <a:defPPr>
              <a:defRPr lang="ja-JP"/>
            </a:defPPr>
            <a:lvl1pPr>
              <a:defRPr sz="1400" b="1">
                <a:solidFill>
                  <a:schemeClr val="bg1"/>
                </a:solidFill>
                <a:latin typeface="Meiryo UI" panose="020B0604030504040204" pitchFamily="50" charset="-128"/>
                <a:ea typeface="Meiryo UI" panose="020B0604030504040204" pitchFamily="50" charset="-128"/>
              </a:defRPr>
            </a:lvl1pPr>
          </a:lstStyle>
          <a:p>
            <a:r>
              <a:rPr lang="ja-JP" altLang="en-US" dirty="0"/>
              <a:t>検討体制</a:t>
            </a:r>
          </a:p>
        </p:txBody>
      </p:sp>
      <p:sp>
        <p:nvSpPr>
          <p:cNvPr id="2" name="大かっこ 1"/>
          <p:cNvSpPr/>
          <p:nvPr/>
        </p:nvSpPr>
        <p:spPr>
          <a:xfrm>
            <a:off x="400194" y="1164596"/>
            <a:ext cx="3420000" cy="432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68" name="テキスト ボックス 67"/>
          <p:cNvSpPr txBox="1"/>
          <p:nvPr/>
        </p:nvSpPr>
        <p:spPr>
          <a:xfrm>
            <a:off x="132243" y="1924994"/>
            <a:ext cx="720000" cy="288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lIns="96001" tIns="48001" rIns="96001" bIns="48001" rtlCol="0" anchor="ctr">
            <a:spAutoFit/>
          </a:bodyPr>
          <a:lstStyle>
            <a:defPPr>
              <a:defRPr lang="ja-JP"/>
            </a:defPPr>
            <a:lvl1pPr>
              <a:defRPr sz="1400" b="1">
                <a:solidFill>
                  <a:schemeClr val="bg1"/>
                </a:solidFill>
                <a:latin typeface="Meiryo UI" panose="020B0604030504040204" pitchFamily="50" charset="-128"/>
                <a:ea typeface="Meiryo UI" panose="020B0604030504040204" pitchFamily="50" charset="-128"/>
              </a:defRPr>
            </a:lvl1pPr>
          </a:lstStyle>
          <a:p>
            <a:r>
              <a:rPr lang="ja-JP" altLang="en-US" dirty="0"/>
              <a:t>目　的</a:t>
            </a:r>
          </a:p>
        </p:txBody>
      </p:sp>
      <p:sp>
        <p:nvSpPr>
          <p:cNvPr id="69" name="テキスト ボックス 68"/>
          <p:cNvSpPr txBox="1"/>
          <p:nvPr/>
        </p:nvSpPr>
        <p:spPr>
          <a:xfrm>
            <a:off x="120947" y="2296200"/>
            <a:ext cx="8958801" cy="958714"/>
          </a:xfrm>
          <a:prstGeom prst="rect">
            <a:avLst/>
          </a:prstGeom>
          <a:noFill/>
        </p:spPr>
        <p:txBody>
          <a:bodyPr wrap="square" lIns="96001" tIns="48001" rIns="96001" bIns="48001" rtlCol="0">
            <a:spAutoFit/>
          </a:bodyPr>
          <a:lstStyle/>
          <a:p>
            <a:r>
              <a:rPr lang="ja-JP" altLang="en-US" sz="1400"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夢洲での</a:t>
            </a:r>
            <a:r>
              <a:rPr lang="ja-JP" altLang="en-US" sz="1200" dirty="0" smtClean="0">
                <a:latin typeface="Meiryo UI" panose="020B0604030504040204" pitchFamily="50" charset="-128"/>
                <a:ea typeface="Meiryo UI" panose="020B0604030504040204" pitchFamily="50" charset="-128"/>
              </a:rPr>
              <a:t>統合型リゾート（</a:t>
            </a:r>
            <a:r>
              <a:rPr lang="en-US" altLang="ja-JP" sz="1200" dirty="0" smtClean="0">
                <a:latin typeface="Meiryo UI" panose="020B0604030504040204" pitchFamily="50" charset="-128"/>
                <a:ea typeface="Meiryo UI" panose="020B0604030504040204" pitchFamily="50" charset="-128"/>
              </a:rPr>
              <a:t>IR</a:t>
            </a:r>
            <a:r>
              <a:rPr lang="ja-JP" altLang="en-US" sz="1200" dirty="0" smtClean="0">
                <a:latin typeface="Meiryo UI" panose="020B0604030504040204" pitchFamily="50" charset="-128"/>
                <a:ea typeface="Meiryo UI" panose="020B0604030504040204" pitchFamily="50" charset="-128"/>
              </a:rPr>
              <a:t>）など国際観光拠点の形成や国際博覧会誘致の動き等世界的に大阪が注目され</a:t>
            </a:r>
            <a:r>
              <a:rPr lang="en-US" altLang="ja-JP" sz="1200" dirty="0" smtClean="0">
                <a:latin typeface="Meiryo UI" panose="020B0604030504040204" pitchFamily="50" charset="-128"/>
                <a:ea typeface="Meiryo UI" panose="020B0604030504040204" pitchFamily="50" charset="-128"/>
              </a:rPr>
              <a:t>MICE</a:t>
            </a:r>
            <a:r>
              <a:rPr lang="ja-JP" altLang="en-US" sz="1200" dirty="0" smtClean="0">
                <a:latin typeface="Meiryo UI" panose="020B0604030504040204" pitchFamily="50" charset="-128"/>
                <a:ea typeface="Meiryo UI" panose="020B0604030504040204" pitchFamily="50" charset="-128"/>
              </a:rPr>
              <a:t>機能が強化される機を逃さず、大阪府・市・経済団体・大阪観光局が一体となって行う</a:t>
            </a:r>
            <a:r>
              <a:rPr lang="en-US" altLang="ja-JP" sz="1200" dirty="0" smtClean="0">
                <a:latin typeface="Meiryo UI" panose="020B0604030504040204" pitchFamily="50" charset="-128"/>
                <a:ea typeface="Meiryo UI" panose="020B0604030504040204" pitchFamily="50" charset="-128"/>
              </a:rPr>
              <a:t>MICE</a:t>
            </a:r>
            <a:r>
              <a:rPr lang="ja-JP" altLang="en-US" sz="1200" dirty="0" smtClean="0">
                <a:solidFill>
                  <a:prstClr val="black"/>
                </a:solidFill>
                <a:latin typeface="Meiryo UI" panose="020B0604030504040204" pitchFamily="50" charset="-128"/>
                <a:ea typeface="Meiryo UI" panose="020B0604030504040204" pitchFamily="50" charset="-128"/>
              </a:rPr>
              <a:t>推進体制の構築や誘致活動の方向性を定めるとともに、大阪の</a:t>
            </a:r>
            <a:r>
              <a:rPr lang="en-US" altLang="ja-JP" sz="1200" dirty="0" smtClean="0">
                <a:solidFill>
                  <a:prstClr val="black"/>
                </a:solidFill>
                <a:latin typeface="Meiryo UI" panose="020B0604030504040204" pitchFamily="50" charset="-128"/>
                <a:ea typeface="Meiryo UI" panose="020B0604030504040204" pitchFamily="50" charset="-128"/>
              </a:rPr>
              <a:t>MICE</a:t>
            </a:r>
            <a:r>
              <a:rPr lang="ja-JP" altLang="en-US" sz="1200" dirty="0" smtClean="0">
                <a:solidFill>
                  <a:prstClr val="black"/>
                </a:solidFill>
                <a:latin typeface="Meiryo UI" panose="020B0604030504040204" pitchFamily="50" charset="-128"/>
                <a:ea typeface="Meiryo UI" panose="020B0604030504040204" pitchFamily="50" charset="-128"/>
              </a:rPr>
              <a:t>拠点の役割分担・機能強化の方向性を定め、</a:t>
            </a:r>
            <a:r>
              <a:rPr lang="en-US" altLang="ja-JP" sz="1200" dirty="0" smtClean="0">
                <a:solidFill>
                  <a:prstClr val="black"/>
                </a:solidFill>
                <a:latin typeface="Meiryo UI" panose="020B0604030504040204" pitchFamily="50" charset="-128"/>
                <a:ea typeface="Meiryo UI" panose="020B0604030504040204" pitchFamily="50" charset="-128"/>
              </a:rPr>
              <a:t>MICE</a:t>
            </a:r>
            <a:r>
              <a:rPr lang="ja-JP" altLang="en-US" sz="1200" dirty="0" smtClean="0">
                <a:solidFill>
                  <a:prstClr val="black"/>
                </a:solidFill>
                <a:latin typeface="Meiryo UI" panose="020B0604030504040204" pitchFamily="50" charset="-128"/>
                <a:ea typeface="Meiryo UI" panose="020B0604030504040204" pitchFamily="50" charset="-128"/>
              </a:rPr>
              <a:t>推進による大阪の経済活性化や都市魅力の向上を図る。</a:t>
            </a:r>
            <a:endParaRPr lang="en-US" altLang="ja-JP" sz="1200" dirty="0" smtClean="0">
              <a:solidFill>
                <a:prstClr val="black"/>
              </a:solidFill>
              <a:latin typeface="Meiryo UI" panose="020B0604030504040204" pitchFamily="50" charset="-128"/>
              <a:ea typeface="Meiryo UI" panose="020B0604030504040204" pitchFamily="50" charset="-128"/>
            </a:endParaRPr>
          </a:p>
          <a:p>
            <a:pPr>
              <a:lnSpc>
                <a:spcPct val="150000"/>
              </a:lnSpc>
            </a:pPr>
            <a:r>
              <a:rPr lang="ja-JP" altLang="en-US" sz="1200" b="1" dirty="0">
                <a:solidFill>
                  <a:prstClr val="black"/>
                </a:solidFill>
                <a:latin typeface="Meiryo UI" panose="020B0604030504040204" pitchFamily="50" charset="-128"/>
                <a:ea typeface="Meiryo UI" panose="020B0604030504040204" pitchFamily="50" charset="-128"/>
              </a:rPr>
              <a:t>対象</a:t>
            </a:r>
            <a:r>
              <a:rPr lang="ja-JP" altLang="en-US" sz="1200" b="1" dirty="0" smtClean="0">
                <a:solidFill>
                  <a:prstClr val="black"/>
                </a:solidFill>
                <a:latin typeface="Meiryo UI" panose="020B0604030504040204" pitchFamily="50" charset="-128"/>
                <a:ea typeface="Meiryo UI" panose="020B0604030504040204" pitchFamily="50" charset="-128"/>
              </a:rPr>
              <a:t>期間：平成</a:t>
            </a:r>
            <a:r>
              <a:rPr lang="en-US" altLang="ja-JP" sz="1200" b="1" dirty="0" smtClean="0">
                <a:solidFill>
                  <a:prstClr val="black"/>
                </a:solidFill>
                <a:latin typeface="Meiryo UI" panose="020B0604030504040204" pitchFamily="50" charset="-128"/>
                <a:ea typeface="Meiryo UI" panose="020B0604030504040204" pitchFamily="50" charset="-128"/>
              </a:rPr>
              <a:t>29</a:t>
            </a:r>
            <a:r>
              <a:rPr lang="ja-JP" altLang="en-US" sz="1200" b="1" dirty="0" smtClean="0">
                <a:solidFill>
                  <a:prstClr val="black"/>
                </a:solidFill>
                <a:latin typeface="Meiryo UI" panose="020B0604030504040204" pitchFamily="50" charset="-128"/>
                <a:ea typeface="Meiryo UI" panose="020B0604030504040204" pitchFamily="50" charset="-128"/>
              </a:rPr>
              <a:t>（</a:t>
            </a:r>
            <a:r>
              <a:rPr lang="en-US" altLang="ja-JP" sz="1200" b="1" dirty="0" smtClean="0">
                <a:solidFill>
                  <a:prstClr val="black"/>
                </a:solidFill>
                <a:latin typeface="Meiryo UI" panose="020B0604030504040204" pitchFamily="50" charset="-128"/>
                <a:ea typeface="Meiryo UI" panose="020B0604030504040204" pitchFamily="50" charset="-128"/>
              </a:rPr>
              <a:t>2017</a:t>
            </a:r>
            <a:r>
              <a:rPr lang="ja-JP" altLang="en-US" sz="1200" b="1" dirty="0" smtClean="0">
                <a:solidFill>
                  <a:prstClr val="black"/>
                </a:solidFill>
                <a:latin typeface="Meiryo UI" panose="020B0604030504040204" pitchFamily="50" charset="-128"/>
                <a:ea typeface="Meiryo UI" panose="020B0604030504040204" pitchFamily="50" charset="-128"/>
              </a:rPr>
              <a:t>）年度から平成</a:t>
            </a:r>
            <a:r>
              <a:rPr lang="en-US" altLang="ja-JP" sz="1200" b="1" dirty="0" smtClean="0">
                <a:solidFill>
                  <a:prstClr val="black"/>
                </a:solidFill>
                <a:latin typeface="Meiryo UI" panose="020B0604030504040204" pitchFamily="50" charset="-128"/>
                <a:ea typeface="Meiryo UI" panose="020B0604030504040204" pitchFamily="50" charset="-128"/>
              </a:rPr>
              <a:t>37(2025)</a:t>
            </a:r>
            <a:r>
              <a:rPr lang="ja-JP" altLang="en-US" sz="1200" b="1" dirty="0" smtClean="0">
                <a:solidFill>
                  <a:prstClr val="black"/>
                </a:solidFill>
                <a:latin typeface="Meiryo UI" panose="020B0604030504040204" pitchFamily="50" charset="-128"/>
                <a:ea typeface="Meiryo UI" panose="020B0604030504040204" pitchFamily="50" charset="-128"/>
              </a:rPr>
              <a:t>年度</a:t>
            </a:r>
            <a:endParaRPr lang="ja-JP" altLang="en-US" sz="1200" b="1" dirty="0">
              <a:solidFill>
                <a:prstClr val="black"/>
              </a:solidFill>
              <a:latin typeface="Meiryo UI" panose="020B0604030504040204" pitchFamily="50" charset="-128"/>
              <a:ea typeface="Meiryo UI" panose="020B0604030504040204" pitchFamily="50" charset="-128"/>
            </a:endParaRPr>
          </a:p>
        </p:txBody>
      </p:sp>
      <p:sp>
        <p:nvSpPr>
          <p:cNvPr id="70" name="正方形/長方形 69"/>
          <p:cNvSpPr/>
          <p:nvPr/>
        </p:nvSpPr>
        <p:spPr>
          <a:xfrm>
            <a:off x="125296" y="2284504"/>
            <a:ext cx="8892000" cy="972000"/>
          </a:xfrm>
          <a:prstGeom prst="rect">
            <a:avLst/>
          </a:prstGeom>
          <a:noFill/>
          <a:ln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 name="二等辺三角形 4"/>
          <p:cNvSpPr/>
          <p:nvPr/>
        </p:nvSpPr>
        <p:spPr>
          <a:xfrm rot="10800000">
            <a:off x="1692001" y="6473014"/>
            <a:ext cx="5760000" cy="288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6" name="テキスト ボックス 55"/>
          <p:cNvSpPr txBox="1"/>
          <p:nvPr/>
        </p:nvSpPr>
        <p:spPr>
          <a:xfrm>
            <a:off x="144613" y="5487517"/>
            <a:ext cx="8820000" cy="650937"/>
          </a:xfrm>
          <a:prstGeom prst="rect">
            <a:avLst/>
          </a:prstGeom>
          <a:noFill/>
        </p:spPr>
        <p:txBody>
          <a:bodyPr wrap="square" lIns="96001" tIns="48001" rIns="96001" bIns="48001" rtlCol="0">
            <a:spAutoFit/>
          </a:bodyPr>
          <a:lstStyle/>
          <a:p>
            <a:r>
              <a:rPr lang="ja-JP" altLang="en-US" sz="1200" dirty="0" smtClean="0">
                <a:solidFill>
                  <a:sysClr val="windowText" lastClr="000000"/>
                </a:solidFill>
                <a:latin typeface="Meiryo UI" panose="020B0604030504040204" pitchFamily="50" charset="-128"/>
                <a:ea typeface="Meiryo UI" panose="020B0604030504040204" pitchFamily="50" charset="-128"/>
              </a:rPr>
              <a:t>●都市別国際会議開催</a:t>
            </a:r>
            <a:r>
              <a:rPr lang="ja-JP" altLang="en-US" sz="1200" dirty="0">
                <a:solidFill>
                  <a:sysClr val="windowText" lastClr="000000"/>
                </a:solidFill>
                <a:latin typeface="Meiryo UI" panose="020B0604030504040204" pitchFamily="50" charset="-128"/>
                <a:ea typeface="Meiryo UI" panose="020B0604030504040204" pitchFamily="50" charset="-128"/>
              </a:rPr>
              <a:t>ﾗﾝｷﾝｸﾞ</a:t>
            </a:r>
            <a:r>
              <a:rPr lang="ja-JP" altLang="en-US" sz="1200" dirty="0" smtClean="0">
                <a:solidFill>
                  <a:sysClr val="windowText" lastClr="000000"/>
                </a:solidFill>
                <a:latin typeface="Meiryo UI" panose="020B0604030504040204" pitchFamily="50" charset="-128"/>
                <a:ea typeface="Meiryo UI" panose="020B0604030504040204" pitchFamily="50" charset="-128"/>
              </a:rPr>
              <a:t>　世界第</a:t>
            </a:r>
            <a:r>
              <a:rPr lang="en-US" altLang="ja-JP" sz="1200" dirty="0" smtClean="0">
                <a:solidFill>
                  <a:sysClr val="windowText" lastClr="000000"/>
                </a:solidFill>
                <a:latin typeface="Meiryo UI" panose="020B0604030504040204" pitchFamily="50" charset="-128"/>
                <a:ea typeface="Meiryo UI" panose="020B0604030504040204" pitchFamily="50" charset="-128"/>
              </a:rPr>
              <a:t>30</a:t>
            </a:r>
            <a:r>
              <a:rPr lang="ja-JP" altLang="en-US" sz="1200" dirty="0" smtClean="0">
                <a:solidFill>
                  <a:sysClr val="windowText" lastClr="000000"/>
                </a:solidFill>
                <a:latin typeface="Meiryo UI" panose="020B0604030504040204" pitchFamily="50" charset="-128"/>
                <a:ea typeface="Meiryo UI" panose="020B0604030504040204" pitchFamily="50" charset="-128"/>
              </a:rPr>
              <a:t>位以内</a:t>
            </a:r>
            <a:r>
              <a:rPr lang="en-US" altLang="ja-JP" sz="1200" dirty="0" smtClean="0">
                <a:solidFill>
                  <a:sysClr val="windowText" lastClr="000000"/>
                </a:solidFill>
                <a:latin typeface="Meiryo UI" panose="020B0604030504040204" pitchFamily="50" charset="-128"/>
                <a:ea typeface="Meiryo UI" panose="020B0604030504040204" pitchFamily="50" charset="-128"/>
              </a:rPr>
              <a:t>(</a:t>
            </a:r>
            <a:r>
              <a:rPr lang="ja-JP" altLang="en-US" sz="1200" dirty="0" smtClean="0">
                <a:solidFill>
                  <a:sysClr val="windowText" lastClr="000000"/>
                </a:solidFill>
                <a:latin typeface="Meiryo UI" panose="020B0604030504040204" pitchFamily="50" charset="-128"/>
                <a:ea typeface="Meiryo UI" panose="020B0604030504040204" pitchFamily="50" charset="-128"/>
              </a:rPr>
              <a:t>ｱｼﾞｱ・大洋州・中東地域</a:t>
            </a:r>
            <a:r>
              <a:rPr lang="en-US" altLang="ja-JP" sz="1200" dirty="0" smtClean="0">
                <a:solidFill>
                  <a:sysClr val="windowText" lastClr="000000"/>
                </a:solidFill>
                <a:latin typeface="Meiryo UI" panose="020B0604030504040204" pitchFamily="50" charset="-128"/>
                <a:ea typeface="Meiryo UI" panose="020B0604030504040204" pitchFamily="50" charset="-128"/>
              </a:rPr>
              <a:t>10</a:t>
            </a:r>
            <a:r>
              <a:rPr lang="ja-JP" altLang="en-US" sz="1200" dirty="0" smtClean="0">
                <a:solidFill>
                  <a:sysClr val="windowText" lastClr="000000"/>
                </a:solidFill>
                <a:latin typeface="Meiryo UI" panose="020B0604030504040204" pitchFamily="50" charset="-128"/>
                <a:ea typeface="Meiryo UI" panose="020B0604030504040204" pitchFamily="50" charset="-128"/>
              </a:rPr>
              <a:t>位以内</a:t>
            </a:r>
            <a:r>
              <a:rPr lang="en-US" altLang="ja-JP" sz="1200" dirty="0" smtClean="0">
                <a:solidFill>
                  <a:sysClr val="windowText" lastClr="000000"/>
                </a:solidFill>
                <a:latin typeface="Meiryo UI" panose="020B0604030504040204" pitchFamily="50" charset="-128"/>
                <a:ea typeface="Meiryo UI" panose="020B0604030504040204" pitchFamily="50" charset="-128"/>
              </a:rPr>
              <a:t>)</a:t>
            </a:r>
            <a:r>
              <a:rPr lang="ja-JP" altLang="en-US" sz="1200" dirty="0">
                <a:solidFill>
                  <a:sysClr val="windowText" lastClr="000000"/>
                </a:solidFill>
                <a:latin typeface="Meiryo UI" panose="020B0604030504040204" pitchFamily="50" charset="-128"/>
                <a:ea typeface="Meiryo UI" panose="020B0604030504040204" pitchFamily="50" charset="-128"/>
              </a:rPr>
              <a:t> </a:t>
            </a:r>
            <a:r>
              <a:rPr lang="ja-JP" altLang="en-US" sz="1100" dirty="0">
                <a:solidFill>
                  <a:sysClr val="windowText" lastClr="000000"/>
                </a:solidFill>
                <a:latin typeface="Meiryo UI" panose="020B0604030504040204" pitchFamily="50" charset="-128"/>
                <a:ea typeface="Meiryo UI" panose="020B0604030504040204" pitchFamily="50" charset="-128"/>
              </a:rPr>
              <a:t>（</a:t>
            </a:r>
            <a:r>
              <a:rPr lang="en-US" altLang="ja-JP" sz="1100" dirty="0">
                <a:solidFill>
                  <a:sysClr val="windowText" lastClr="000000"/>
                </a:solidFill>
                <a:latin typeface="Meiryo UI" panose="020B0604030504040204" pitchFamily="50" charset="-128"/>
                <a:ea typeface="Meiryo UI" panose="020B0604030504040204" pitchFamily="50" charset="-128"/>
              </a:rPr>
              <a:t>ICCA</a:t>
            </a:r>
            <a:r>
              <a:rPr lang="ja-JP" altLang="en-US" sz="1100" dirty="0" smtClean="0">
                <a:solidFill>
                  <a:sysClr val="windowText" lastClr="000000"/>
                </a:solidFill>
                <a:latin typeface="Meiryo UI" panose="020B0604030504040204" pitchFamily="50" charset="-128"/>
                <a:ea typeface="Meiryo UI" panose="020B0604030504040204" pitchFamily="50" charset="-128"/>
              </a:rPr>
              <a:t>基準）</a:t>
            </a:r>
            <a:r>
              <a:rPr lang="ja-JP" altLang="en-US" sz="1000" dirty="0" smtClean="0">
                <a:solidFill>
                  <a:sysClr val="windowText" lastClr="000000"/>
                </a:solidFill>
                <a:latin typeface="Meiryo UI" panose="020B0604030504040204" pitchFamily="50" charset="-128"/>
                <a:ea typeface="Meiryo UI" panose="020B0604030504040204" pitchFamily="50" charset="-128"/>
              </a:rPr>
              <a:t>　　　（</a:t>
            </a:r>
            <a:r>
              <a:rPr lang="en-US" altLang="ja-JP" sz="1000" dirty="0" smtClean="0">
                <a:solidFill>
                  <a:sysClr val="windowText" lastClr="000000"/>
                </a:solidFill>
                <a:latin typeface="Meiryo UI" panose="020B0604030504040204" pitchFamily="50" charset="-128"/>
                <a:ea typeface="Meiryo UI" panose="020B0604030504040204" pitchFamily="50" charset="-128"/>
              </a:rPr>
              <a:t>H27</a:t>
            </a:r>
            <a:r>
              <a:rPr lang="ja-JP" altLang="en-US" sz="1000" dirty="0" smtClean="0">
                <a:solidFill>
                  <a:sysClr val="windowText" lastClr="000000"/>
                </a:solidFill>
                <a:latin typeface="Meiryo UI" panose="020B0604030504040204" pitchFamily="50" charset="-128"/>
                <a:ea typeface="Meiryo UI" panose="020B0604030504040204" pitchFamily="50" charset="-128"/>
              </a:rPr>
              <a:t>世界</a:t>
            </a:r>
            <a:r>
              <a:rPr lang="en-US" altLang="ja-JP" sz="1000" dirty="0" smtClean="0">
                <a:solidFill>
                  <a:sysClr val="windowText" lastClr="000000"/>
                </a:solidFill>
                <a:latin typeface="Meiryo UI" panose="020B0604030504040204" pitchFamily="50" charset="-128"/>
                <a:ea typeface="Meiryo UI" panose="020B0604030504040204" pitchFamily="50" charset="-128"/>
              </a:rPr>
              <a:t>115</a:t>
            </a:r>
            <a:r>
              <a:rPr lang="ja-JP" altLang="en-US" sz="1000" dirty="0" smtClean="0">
                <a:solidFill>
                  <a:sysClr val="windowText" lastClr="000000"/>
                </a:solidFill>
                <a:latin typeface="Meiryo UI" panose="020B0604030504040204" pitchFamily="50" charset="-128"/>
                <a:ea typeface="Meiryo UI" panose="020B0604030504040204" pitchFamily="50" charset="-128"/>
              </a:rPr>
              <a:t>位、アジア</a:t>
            </a:r>
            <a:r>
              <a:rPr lang="en-US" altLang="ja-JP" sz="1000" dirty="0" smtClean="0">
                <a:solidFill>
                  <a:sysClr val="windowText" lastClr="000000"/>
                </a:solidFill>
                <a:latin typeface="Meiryo UI" panose="020B0604030504040204" pitchFamily="50" charset="-128"/>
                <a:ea typeface="Meiryo UI" panose="020B0604030504040204" pitchFamily="50" charset="-128"/>
              </a:rPr>
              <a:t>25</a:t>
            </a:r>
            <a:r>
              <a:rPr lang="ja-JP" altLang="en-US" sz="1000" dirty="0" smtClean="0">
                <a:solidFill>
                  <a:sysClr val="windowText" lastClr="000000"/>
                </a:solidFill>
                <a:latin typeface="Meiryo UI" panose="020B0604030504040204" pitchFamily="50" charset="-128"/>
                <a:ea typeface="Meiryo UI" panose="020B0604030504040204" pitchFamily="50" charset="-128"/>
              </a:rPr>
              <a:t>位）</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p>
            <a:r>
              <a:rPr lang="ja-JP" altLang="en-US" sz="1200" dirty="0" smtClean="0">
                <a:solidFill>
                  <a:sysClr val="windowText" lastClr="000000"/>
                </a:solidFill>
                <a:latin typeface="Meiryo UI" panose="020B0604030504040204" pitchFamily="50" charset="-128"/>
                <a:ea typeface="Meiryo UI" panose="020B0604030504040204" pitchFamily="50" charset="-128"/>
              </a:rPr>
              <a:t>●府内国際会議開催件数　　　　　</a:t>
            </a:r>
            <a:r>
              <a:rPr lang="en-US" altLang="ja-JP" sz="1200" dirty="0" smtClean="0">
                <a:solidFill>
                  <a:sysClr val="windowText" lastClr="000000"/>
                </a:solidFill>
                <a:latin typeface="Meiryo UI" panose="020B0604030504040204" pitchFamily="50" charset="-128"/>
                <a:ea typeface="Meiryo UI" panose="020B0604030504040204" pitchFamily="50" charset="-128"/>
              </a:rPr>
              <a:t>600</a:t>
            </a:r>
            <a:r>
              <a:rPr lang="ja-JP" altLang="en-US" sz="1200" dirty="0" smtClean="0">
                <a:solidFill>
                  <a:sysClr val="windowText" lastClr="000000"/>
                </a:solidFill>
                <a:latin typeface="Meiryo UI" panose="020B0604030504040204" pitchFamily="50" charset="-128"/>
                <a:ea typeface="Meiryo UI" panose="020B0604030504040204" pitchFamily="50" charset="-128"/>
              </a:rPr>
              <a:t>件</a:t>
            </a:r>
            <a:r>
              <a:rPr lang="ja-JP" altLang="en-US" sz="1100" dirty="0">
                <a:solidFill>
                  <a:sysClr val="windowText" lastClr="000000"/>
                </a:solidFill>
                <a:latin typeface="Meiryo UI" panose="020B0604030504040204" pitchFamily="50" charset="-128"/>
                <a:ea typeface="Meiryo UI" panose="020B0604030504040204" pitchFamily="50" charset="-128"/>
              </a:rPr>
              <a:t>以上（</a:t>
            </a:r>
            <a:r>
              <a:rPr lang="en-US" altLang="ja-JP" sz="1100" dirty="0">
                <a:solidFill>
                  <a:sysClr val="windowText" lastClr="000000"/>
                </a:solidFill>
                <a:latin typeface="Meiryo UI" panose="020B0604030504040204" pitchFamily="50" charset="-128"/>
                <a:ea typeface="Meiryo UI" panose="020B0604030504040204" pitchFamily="50" charset="-128"/>
              </a:rPr>
              <a:t>JNTO</a:t>
            </a:r>
            <a:r>
              <a:rPr lang="ja-JP" altLang="en-US" sz="1100" dirty="0">
                <a:solidFill>
                  <a:sysClr val="windowText" lastClr="000000"/>
                </a:solidFill>
                <a:latin typeface="Meiryo UI" panose="020B0604030504040204" pitchFamily="50" charset="-128"/>
                <a:ea typeface="Meiryo UI" panose="020B0604030504040204" pitchFamily="50" charset="-128"/>
              </a:rPr>
              <a:t>基準） </a:t>
            </a:r>
            <a:r>
              <a:rPr lang="ja-JP" altLang="en-US" sz="1100" dirty="0" smtClean="0">
                <a:solidFill>
                  <a:sysClr val="windowText" lastClr="000000"/>
                </a:solidFill>
                <a:latin typeface="Meiryo UI" panose="020B0604030504040204" pitchFamily="50" charset="-128"/>
                <a:ea typeface="Meiryo UI" panose="020B0604030504040204" pitchFamily="50" charset="-128"/>
              </a:rPr>
              <a:t>　</a:t>
            </a:r>
            <a:r>
              <a:rPr lang="ja-JP" altLang="en-US" sz="1200" dirty="0" smtClean="0">
                <a:solidFill>
                  <a:sysClr val="windowText" lastClr="000000"/>
                </a:solidFill>
                <a:latin typeface="Meiryo UI" panose="020B0604030504040204" pitchFamily="50" charset="-128"/>
                <a:ea typeface="Meiryo UI" panose="020B0604030504040204" pitchFamily="50" charset="-128"/>
              </a:rPr>
              <a:t>　　　　　　　　　　　　　　　</a:t>
            </a:r>
            <a:r>
              <a:rPr lang="ja-JP" altLang="en-US" sz="1000" dirty="0" smtClean="0">
                <a:solidFill>
                  <a:sysClr val="windowText" lastClr="000000"/>
                </a:solidFill>
                <a:latin typeface="Meiryo UI" panose="020B0604030504040204" pitchFamily="50" charset="-128"/>
                <a:ea typeface="Meiryo UI" panose="020B0604030504040204" pitchFamily="50" charset="-128"/>
              </a:rPr>
              <a:t>（</a:t>
            </a:r>
            <a:r>
              <a:rPr lang="en-US" altLang="ja-JP" sz="1000" dirty="0" smtClean="0">
                <a:solidFill>
                  <a:sysClr val="windowText" lastClr="000000"/>
                </a:solidFill>
                <a:latin typeface="Meiryo UI" panose="020B0604030504040204" pitchFamily="50" charset="-128"/>
                <a:ea typeface="Meiryo UI" panose="020B0604030504040204" pitchFamily="50" charset="-128"/>
              </a:rPr>
              <a:t>H27</a:t>
            </a:r>
            <a:r>
              <a:rPr lang="ja-JP" altLang="en-US" sz="1000" dirty="0" smtClean="0">
                <a:solidFill>
                  <a:sysClr val="windowText" lastClr="000000"/>
                </a:solidFill>
                <a:latin typeface="Meiryo UI" panose="020B0604030504040204" pitchFamily="50" charset="-128"/>
                <a:ea typeface="Meiryo UI" panose="020B0604030504040204" pitchFamily="50" charset="-128"/>
              </a:rPr>
              <a:t>　</a:t>
            </a:r>
            <a:r>
              <a:rPr lang="en-US" altLang="ja-JP" sz="1000" dirty="0" smtClean="0">
                <a:solidFill>
                  <a:sysClr val="windowText" lastClr="000000"/>
                </a:solidFill>
                <a:latin typeface="Meiryo UI" panose="020B0604030504040204" pitchFamily="50" charset="-128"/>
                <a:ea typeface="Meiryo UI" panose="020B0604030504040204" pitchFamily="50" charset="-128"/>
              </a:rPr>
              <a:t>242</a:t>
            </a:r>
            <a:r>
              <a:rPr lang="ja-JP" altLang="en-US" sz="1000" dirty="0" smtClean="0">
                <a:solidFill>
                  <a:sysClr val="windowText" lastClr="000000"/>
                </a:solidFill>
                <a:latin typeface="Meiryo UI" panose="020B0604030504040204" pitchFamily="50" charset="-128"/>
                <a:ea typeface="Meiryo UI" panose="020B0604030504040204" pitchFamily="50" charset="-128"/>
              </a:rPr>
              <a:t>件）</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p>
            <a:r>
              <a:rPr lang="ja-JP" altLang="en-US" sz="1200" dirty="0" smtClean="0">
                <a:solidFill>
                  <a:sysClr val="windowText" lastClr="000000"/>
                </a:solidFill>
                <a:latin typeface="Meiryo UI" panose="020B0604030504040204" pitchFamily="50" charset="-128"/>
                <a:ea typeface="Meiryo UI" panose="020B0604030504040204" pitchFamily="50" charset="-128"/>
              </a:rPr>
              <a:t>●経済波及効果　　　　　　　　　　　</a:t>
            </a:r>
            <a:r>
              <a:rPr lang="en-US" altLang="ja-JP" sz="1200" dirty="0" smtClean="0">
                <a:solidFill>
                  <a:sysClr val="windowText" lastClr="000000"/>
                </a:solidFill>
                <a:latin typeface="Meiryo UI" panose="020B0604030504040204" pitchFamily="50" charset="-128"/>
                <a:ea typeface="Meiryo UI" panose="020B0604030504040204" pitchFamily="50" charset="-128"/>
              </a:rPr>
              <a:t>400</a:t>
            </a:r>
            <a:r>
              <a:rPr lang="ja-JP" altLang="en-US" sz="1200" dirty="0" smtClean="0">
                <a:solidFill>
                  <a:sysClr val="windowText" lastClr="000000"/>
                </a:solidFill>
                <a:latin typeface="Meiryo UI" panose="020B0604030504040204" pitchFamily="50" charset="-128"/>
                <a:ea typeface="Meiryo UI" panose="020B0604030504040204" pitchFamily="50" charset="-128"/>
              </a:rPr>
              <a:t>億円以上</a:t>
            </a:r>
            <a:r>
              <a:rPr lang="en-US" altLang="ja-JP" sz="1100" dirty="0" smtClean="0">
                <a:solidFill>
                  <a:sysClr val="windowText" lastClr="000000"/>
                </a:solidFill>
                <a:latin typeface="Meiryo UI" panose="020B0604030504040204" pitchFamily="50" charset="-128"/>
                <a:ea typeface="Meiryo UI" panose="020B0604030504040204" pitchFamily="50" charset="-128"/>
              </a:rPr>
              <a:t>(</a:t>
            </a:r>
            <a:r>
              <a:rPr lang="ja-JP" altLang="en-US" sz="1100" dirty="0" smtClean="0">
                <a:solidFill>
                  <a:sysClr val="windowText" lastClr="000000"/>
                </a:solidFill>
                <a:latin typeface="Meiryo UI" panose="020B0604030504040204" pitchFamily="50" charset="-128"/>
                <a:ea typeface="Meiryo UI" panose="020B0604030504040204" pitchFamily="50" charset="-128"/>
              </a:rPr>
              <a:t>国際会議、インセンティブツアーのみ</a:t>
            </a:r>
            <a:r>
              <a:rPr lang="en-US" altLang="ja-JP" sz="1100" dirty="0" smtClean="0">
                <a:solidFill>
                  <a:sysClr val="windowText" lastClr="000000"/>
                </a:solidFill>
                <a:latin typeface="Meiryo UI" panose="020B0604030504040204" pitchFamily="50" charset="-128"/>
                <a:ea typeface="Meiryo UI" panose="020B0604030504040204" pitchFamily="50" charset="-128"/>
              </a:rPr>
              <a:t>)</a:t>
            </a:r>
            <a:r>
              <a:rPr lang="ja-JP" altLang="en-US" sz="1200" dirty="0" smtClean="0">
                <a:solidFill>
                  <a:sysClr val="windowText" lastClr="000000"/>
                </a:solidFill>
                <a:latin typeface="Meiryo UI" panose="020B0604030504040204" pitchFamily="50" charset="-128"/>
                <a:ea typeface="Meiryo UI" panose="020B0604030504040204" pitchFamily="50" charset="-128"/>
              </a:rPr>
              <a:t>　　　</a:t>
            </a:r>
            <a:r>
              <a:rPr lang="ja-JP" altLang="en-US" sz="1000" dirty="0" smtClean="0">
                <a:solidFill>
                  <a:sysClr val="windowText" lastClr="000000"/>
                </a:solidFill>
                <a:latin typeface="Meiryo UI" panose="020B0604030504040204" pitchFamily="50" charset="-128"/>
                <a:ea typeface="Meiryo UI" panose="020B0604030504040204" pitchFamily="50" charset="-128"/>
              </a:rPr>
              <a:t>（</a:t>
            </a:r>
            <a:r>
              <a:rPr lang="en-US" altLang="ja-JP" sz="1000" dirty="0" smtClean="0">
                <a:solidFill>
                  <a:sysClr val="windowText" lastClr="000000"/>
                </a:solidFill>
                <a:latin typeface="Meiryo UI" panose="020B0604030504040204" pitchFamily="50" charset="-128"/>
                <a:ea typeface="Meiryo UI" panose="020B0604030504040204" pitchFamily="50" charset="-128"/>
              </a:rPr>
              <a:t>H27</a:t>
            </a:r>
            <a:r>
              <a:rPr lang="ja-JP" altLang="en-US" sz="1000" dirty="0" smtClean="0">
                <a:solidFill>
                  <a:sysClr val="windowText" lastClr="000000"/>
                </a:solidFill>
                <a:latin typeface="Meiryo UI" panose="020B0604030504040204" pitchFamily="50" charset="-128"/>
                <a:ea typeface="Meiryo UI" panose="020B0604030504040204" pitchFamily="50" charset="-128"/>
              </a:rPr>
              <a:t>　</a:t>
            </a:r>
            <a:r>
              <a:rPr lang="en-US" altLang="ja-JP" sz="1000" dirty="0" smtClean="0">
                <a:solidFill>
                  <a:sysClr val="windowText" lastClr="000000"/>
                </a:solidFill>
                <a:latin typeface="Meiryo UI" panose="020B0604030504040204" pitchFamily="50" charset="-128"/>
                <a:ea typeface="Meiryo UI" panose="020B0604030504040204" pitchFamily="50" charset="-128"/>
              </a:rPr>
              <a:t>164</a:t>
            </a:r>
            <a:r>
              <a:rPr lang="ja-JP" altLang="en-US" sz="1000" dirty="0" smtClean="0">
                <a:solidFill>
                  <a:sysClr val="windowText" lastClr="000000"/>
                </a:solidFill>
                <a:latin typeface="Meiryo UI" panose="020B0604030504040204" pitchFamily="50" charset="-128"/>
                <a:ea typeface="Meiryo UI" panose="020B0604030504040204" pitchFamily="50" charset="-128"/>
              </a:rPr>
              <a:t>億円）</a:t>
            </a:r>
            <a:endParaRPr lang="ja-JP" altLang="en-US" sz="1000"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31955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6693160" y="5639996"/>
            <a:ext cx="5209" cy="1193885"/>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pic>
        <p:nvPicPr>
          <p:cNvPr id="8" name="図 7"/>
          <p:cNvPicPr>
            <a:picLocks noChangeAspect="1"/>
          </p:cNvPicPr>
          <p:nvPr/>
        </p:nvPicPr>
        <p:blipFill>
          <a:blip r:embed="rId2"/>
          <a:stretch>
            <a:fillRect/>
          </a:stretch>
        </p:blipFill>
        <p:spPr>
          <a:xfrm>
            <a:off x="4425159" y="2776387"/>
            <a:ext cx="4536000" cy="2351366"/>
          </a:xfrm>
          <a:prstGeom prst="rect">
            <a:avLst/>
          </a:prstGeom>
        </p:spPr>
      </p:pic>
      <p:sp>
        <p:nvSpPr>
          <p:cNvPr id="13" name="正方形/長方形 12"/>
          <p:cNvSpPr/>
          <p:nvPr/>
        </p:nvSpPr>
        <p:spPr>
          <a:xfrm>
            <a:off x="4425523" y="3051845"/>
            <a:ext cx="1692000" cy="43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132243" y="5250858"/>
            <a:ext cx="2281628" cy="288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lIns="96001" tIns="48001" rIns="96001" bIns="48001" rtlCol="0" anchor="ctr">
            <a:spAutoFit/>
          </a:bodyPr>
          <a:lstStyle>
            <a:defPPr>
              <a:defRPr lang="ja-JP"/>
            </a:defPPr>
            <a:lvl1pPr>
              <a:defRPr sz="1400" b="1">
                <a:solidFill>
                  <a:schemeClr val="bg1"/>
                </a:solidFill>
                <a:latin typeface="Meiryo UI" panose="020B0604030504040204" pitchFamily="50" charset="-128"/>
                <a:ea typeface="Meiryo UI" panose="020B0604030504040204" pitchFamily="50" charset="-128"/>
              </a:defRPr>
            </a:lvl1pPr>
          </a:lstStyle>
          <a:p>
            <a:r>
              <a:rPr lang="en-US" altLang="ja-JP" dirty="0"/>
              <a:t>MICE</a:t>
            </a:r>
            <a:r>
              <a:rPr lang="ja-JP" altLang="en-US" dirty="0"/>
              <a:t>関係想定スケジュール</a:t>
            </a:r>
          </a:p>
        </p:txBody>
      </p:sp>
      <p:sp>
        <p:nvSpPr>
          <p:cNvPr id="6" name="円/楕円 5"/>
          <p:cNvSpPr/>
          <p:nvPr/>
        </p:nvSpPr>
        <p:spPr>
          <a:xfrm>
            <a:off x="759555" y="6127210"/>
            <a:ext cx="1152000" cy="540000"/>
          </a:xfrm>
          <a:prstGeom prst="ellipse">
            <a:avLst/>
          </a:prstGeom>
          <a:solidFill>
            <a:srgbClr val="00B0F0"/>
          </a:solidFill>
          <a:ln w="28575">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871228" y="6174379"/>
            <a:ext cx="963689" cy="46166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推進方針策定</a:t>
            </a:r>
            <a:endParaRPr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25963" y="5580103"/>
            <a:ext cx="963689" cy="40011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2016</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2076154" y="6171637"/>
            <a:ext cx="3240000" cy="430887"/>
          </a:xfrm>
          <a:prstGeom prst="rect">
            <a:avLst/>
          </a:prstGeom>
          <a:solidFill>
            <a:srgbClr val="99FFCC"/>
          </a:solidFill>
          <a:ln>
            <a:noFill/>
          </a:ln>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方針に基づき推進体制構築</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戦略的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MICE</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誘致</a:t>
            </a:r>
            <a:endParaRPr lang="en-US" altLang="ja-JP" sz="1100"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8014134" y="6080865"/>
            <a:ext cx="720000" cy="2880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万博開催</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76880" y="1967105"/>
            <a:ext cx="4464000" cy="316800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55" name="角丸四角形 54"/>
          <p:cNvSpPr/>
          <p:nvPr/>
        </p:nvSpPr>
        <p:spPr>
          <a:xfrm>
            <a:off x="8053328" y="6080865"/>
            <a:ext cx="632165" cy="288000"/>
          </a:xfrm>
          <a:prstGeom prst="roundRect">
            <a:avLst/>
          </a:prstGeom>
          <a:no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5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37848" y="1999236"/>
            <a:ext cx="4428000" cy="26776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nchor="t">
            <a:spAutoFit/>
          </a:bodyPr>
          <a:lstStyle/>
          <a:p>
            <a:pPr marL="214313" indent="-214313">
              <a:buFont typeface="Wingdings" panose="05000000000000000000" pitchFamily="2" charset="2"/>
              <a:buChar char="ü"/>
            </a:pPr>
            <a:r>
              <a:rPr lang="ja-JP" altLang="en-US" sz="1200" dirty="0" smtClean="0">
                <a:solidFill>
                  <a:schemeClr val="tx1"/>
                </a:solidFill>
                <a:latin typeface="Meiryo UI" panose="020B0604030504040204" pitchFamily="50" charset="-128"/>
                <a:ea typeface="Meiryo UI" panose="020B0604030504040204" pitchFamily="50" charset="-128"/>
              </a:rPr>
              <a:t>主要施設が立地する</a:t>
            </a:r>
            <a:r>
              <a:rPr lang="en-US" altLang="ja-JP" sz="1200" dirty="0" smtClean="0">
                <a:solidFill>
                  <a:schemeClr val="tx1"/>
                </a:solidFill>
                <a:latin typeface="Meiryo UI" panose="020B0604030504040204" pitchFamily="50" charset="-128"/>
                <a:ea typeface="Meiryo UI" panose="020B0604030504040204" pitchFamily="50" charset="-128"/>
              </a:rPr>
              <a:t>3MICE</a:t>
            </a:r>
            <a:r>
              <a:rPr lang="ja-JP" altLang="en-US" sz="1200" dirty="0" smtClean="0">
                <a:solidFill>
                  <a:schemeClr val="tx1"/>
                </a:solidFill>
                <a:latin typeface="Meiryo UI" panose="020B0604030504040204" pitchFamily="50" charset="-128"/>
                <a:ea typeface="Meiryo UI" panose="020B0604030504040204" pitchFamily="50" charset="-128"/>
              </a:rPr>
              <a:t>拠点の役割分担と機能強化</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214313" indent="-214313">
              <a:buFont typeface="Wingdings" panose="05000000000000000000" pitchFamily="2" charset="2"/>
              <a:buChar char="ü"/>
            </a:pPr>
            <a:endParaRPr lang="en-US" altLang="ja-JP" sz="1200" dirty="0">
              <a:solidFill>
                <a:schemeClr val="tx1"/>
              </a:solidFill>
              <a:latin typeface="Meiryo UI" panose="020B0604030504040204" pitchFamily="50" charset="-128"/>
              <a:ea typeface="Meiryo UI" panose="020B0604030504040204" pitchFamily="50" charset="-128"/>
            </a:endParaRPr>
          </a:p>
          <a:p>
            <a:pPr marL="2063750" indent="-1703388">
              <a:tabLst>
                <a:tab pos="2327275" algn="l"/>
              </a:tabLst>
            </a:pPr>
            <a:r>
              <a:rPr lang="ja-JP" altLang="en-US" sz="1200" dirty="0" smtClean="0">
                <a:solidFill>
                  <a:schemeClr val="tx1"/>
                </a:solidFill>
                <a:latin typeface="Meiryo UI" panose="020B0604030504040204" pitchFamily="50" charset="-128"/>
                <a:ea typeface="Meiryo UI" panose="020B0604030504040204" pitchFamily="50" charset="-128"/>
              </a:rPr>
              <a:t>大阪駅周辺  </a:t>
            </a:r>
            <a:r>
              <a:rPr lang="en-US" altLang="ja-JP" sz="12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lang="ja-JP" altLang="en-US" sz="1200" dirty="0" smtClean="0">
                <a:solidFill>
                  <a:schemeClr val="tx1"/>
                </a:solidFill>
                <a:latin typeface="Meiryo UI" panose="020B0604030504040204" pitchFamily="50" charset="-128"/>
                <a:ea typeface="Meiryo UI" panose="020B0604030504040204" pitchFamily="50" charset="-128"/>
              </a:rPr>
              <a:t>役割分担</a:t>
            </a: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 アクセスの良さを活かした中小規模</a:t>
            </a:r>
            <a:r>
              <a:rPr lang="en-US" altLang="ja-JP" sz="1200" dirty="0" smtClean="0">
                <a:solidFill>
                  <a:schemeClr val="tx1"/>
                </a:solidFill>
                <a:latin typeface="Meiryo UI" panose="020B0604030504040204" pitchFamily="50" charset="-128"/>
                <a:ea typeface="Meiryo UI" panose="020B0604030504040204" pitchFamily="50" charset="-128"/>
              </a:rPr>
              <a:t>MICE</a:t>
            </a:r>
            <a:r>
              <a:rPr lang="ja-JP" altLang="en-US" sz="1200" dirty="0" smtClean="0">
                <a:solidFill>
                  <a:schemeClr val="tx1"/>
                </a:solidFill>
                <a:latin typeface="Meiryo UI" panose="020B0604030504040204" pitchFamily="50" charset="-128"/>
                <a:ea typeface="Meiryo UI" panose="020B0604030504040204" pitchFamily="50" charset="-128"/>
              </a:rPr>
              <a:t>の実施</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2063750" indent="-1703388"/>
            <a:r>
              <a:rPr lang="ja-JP" altLang="en-US" sz="1200" dirty="0" smtClean="0">
                <a:solidFill>
                  <a:schemeClr val="tx1"/>
                </a:solidFill>
                <a:latin typeface="Meiryo UI" panose="020B0604030504040204" pitchFamily="50" charset="-128"/>
                <a:ea typeface="Meiryo UI" panose="020B0604030504040204" pitchFamily="50" charset="-128"/>
              </a:rPr>
              <a:t>  　　　　　　 （機能強化）民間主導によるカンファレンス・展示機能等の充実</a:t>
            </a:r>
            <a:endParaRPr lang="en-US" altLang="ja-JP" sz="1200" dirty="0">
              <a:solidFill>
                <a:schemeClr val="tx1"/>
              </a:solidFill>
              <a:latin typeface="Meiryo UI" panose="020B0604030504040204" pitchFamily="50" charset="-128"/>
              <a:ea typeface="Meiryo UI" panose="020B0604030504040204" pitchFamily="50" charset="-128"/>
            </a:endParaRPr>
          </a:p>
          <a:p>
            <a:pPr marL="2063750" indent="-1703388"/>
            <a:r>
              <a:rPr lang="ja-JP" altLang="en-US" sz="1200" dirty="0" smtClean="0">
                <a:solidFill>
                  <a:schemeClr val="tx1"/>
                </a:solidFill>
                <a:latin typeface="Meiryo UI" panose="020B0604030504040204" pitchFamily="50" charset="-128"/>
                <a:ea typeface="Meiryo UI" panose="020B0604030504040204" pitchFamily="50" charset="-128"/>
              </a:rPr>
              <a:t> 中之島：  </a:t>
            </a:r>
            <a:r>
              <a:rPr lang="ja-JP" altLang="en-US" sz="1200" dirty="0">
                <a:solidFill>
                  <a:schemeClr val="tx1"/>
                </a:solidFill>
                <a:latin typeface="Meiryo UI" panose="020B0604030504040204" pitchFamily="50" charset="-128"/>
                <a:ea typeface="Meiryo UI" panose="020B0604030504040204" pitchFamily="50" charset="-128"/>
              </a:rPr>
              <a:t>（役割分担</a:t>
            </a:r>
            <a:r>
              <a:rPr lang="ja-JP" altLang="en-US" sz="1200" dirty="0" smtClean="0">
                <a:solidFill>
                  <a:schemeClr val="tx1"/>
                </a:solidFill>
                <a:latin typeface="Meiryo UI" panose="020B0604030504040204" pitchFamily="50" charset="-128"/>
                <a:ea typeface="Meiryo UI" panose="020B0604030504040204" pitchFamily="50" charset="-128"/>
              </a:rPr>
              <a:t>）医学会等の学術系の中規模</a:t>
            </a:r>
            <a:r>
              <a:rPr lang="en-US" altLang="ja-JP" sz="1200" dirty="0" smtClean="0">
                <a:solidFill>
                  <a:schemeClr val="tx1"/>
                </a:solidFill>
                <a:latin typeface="Meiryo UI" panose="020B0604030504040204" pitchFamily="50" charset="-128"/>
                <a:ea typeface="Meiryo UI" panose="020B0604030504040204" pitchFamily="50" charset="-128"/>
              </a:rPr>
              <a:t>MICE</a:t>
            </a:r>
            <a:r>
              <a:rPr lang="ja-JP" altLang="en-US" sz="1200" dirty="0" smtClean="0">
                <a:solidFill>
                  <a:schemeClr val="tx1"/>
                </a:solidFill>
                <a:latin typeface="Meiryo UI" panose="020B0604030504040204" pitchFamily="50" charset="-128"/>
                <a:ea typeface="Meiryo UI" panose="020B0604030504040204" pitchFamily="50" charset="-128"/>
              </a:rPr>
              <a:t>の実施</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2057400" indent="-1697038"/>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機能強化</a:t>
            </a:r>
            <a:r>
              <a:rPr lang="ja-JP" altLang="en-US" sz="1200" dirty="0" smtClean="0">
                <a:solidFill>
                  <a:schemeClr val="tx1"/>
                </a:solidFill>
                <a:latin typeface="Meiryo UI" panose="020B0604030504040204" pitchFamily="50" charset="-128"/>
                <a:ea typeface="Meiryo UI" panose="020B0604030504040204" pitchFamily="50" charset="-128"/>
              </a:rPr>
              <a:t>）会議場・展示場一体型</a:t>
            </a:r>
            <a:r>
              <a:rPr lang="en-US" altLang="ja-JP" sz="1200" dirty="0" smtClean="0">
                <a:solidFill>
                  <a:schemeClr val="tx1"/>
                </a:solidFill>
                <a:latin typeface="Meiryo UI" panose="020B0604030504040204" pitchFamily="50" charset="-128"/>
                <a:ea typeface="Meiryo UI" panose="020B0604030504040204" pitchFamily="50" charset="-128"/>
              </a:rPr>
              <a:t>MICE</a:t>
            </a:r>
            <a:r>
              <a:rPr lang="ja-JP" altLang="en-US" sz="1200" dirty="0" smtClean="0">
                <a:solidFill>
                  <a:schemeClr val="tx1"/>
                </a:solidFill>
                <a:latin typeface="Meiryo UI" panose="020B0604030504040204" pitchFamily="50" charset="-128"/>
                <a:ea typeface="Meiryo UI" panose="020B0604030504040204" pitchFamily="50" charset="-128"/>
              </a:rPr>
              <a:t>機能の検討</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2057400" indent="-1697038"/>
            <a:r>
              <a:rPr lang="ja-JP" altLang="en-US" sz="1200" dirty="0" smtClean="0">
                <a:solidFill>
                  <a:schemeClr val="tx1"/>
                </a:solidFill>
                <a:latin typeface="Meiryo UI" panose="020B0604030504040204" pitchFamily="50" charset="-128"/>
                <a:ea typeface="Meiryo UI" panose="020B0604030504040204" pitchFamily="50" charset="-128"/>
              </a:rPr>
              <a:t>ベイエリア： （役割</a:t>
            </a:r>
            <a:r>
              <a:rPr lang="ja-JP" altLang="en-US" sz="1200" dirty="0">
                <a:solidFill>
                  <a:schemeClr val="tx1"/>
                </a:solidFill>
                <a:latin typeface="Meiryo UI" panose="020B0604030504040204" pitchFamily="50" charset="-128"/>
                <a:ea typeface="Meiryo UI" panose="020B0604030504040204" pitchFamily="50" charset="-128"/>
              </a:rPr>
              <a:t>分担</a:t>
            </a:r>
            <a:r>
              <a:rPr lang="ja-JP" altLang="en-US" sz="1200" dirty="0" smtClean="0">
                <a:solidFill>
                  <a:schemeClr val="tx1"/>
                </a:solidFill>
                <a:latin typeface="Meiryo UI" panose="020B0604030504040204" pitchFamily="50" charset="-128"/>
                <a:ea typeface="Meiryo UI" panose="020B0604030504040204" pitchFamily="50" charset="-128"/>
              </a:rPr>
              <a:t>）これまで国内で開催されてこなかった世界規模</a:t>
            </a:r>
            <a:r>
              <a:rPr lang="en-US" altLang="ja-JP" sz="1200" dirty="0" smtClean="0">
                <a:solidFill>
                  <a:schemeClr val="tx1"/>
                </a:solidFill>
                <a:latin typeface="Meiryo UI" panose="020B0604030504040204" pitchFamily="50" charset="-128"/>
                <a:ea typeface="Meiryo UI" panose="020B0604030504040204" pitchFamily="50" charset="-128"/>
              </a:rPr>
              <a:t>MICE</a:t>
            </a:r>
            <a:r>
              <a:rPr lang="ja-JP" altLang="en-US" sz="1200" dirty="0" smtClean="0">
                <a:solidFill>
                  <a:schemeClr val="tx1"/>
                </a:solidFill>
                <a:latin typeface="Meiryo UI" panose="020B0604030504040204" pitchFamily="50" charset="-128"/>
                <a:ea typeface="Meiryo UI" panose="020B0604030504040204" pitchFamily="50" charset="-128"/>
              </a:rPr>
              <a:t>の実施</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2157413" indent="-1797050"/>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機能強化</a:t>
            </a:r>
            <a:r>
              <a:rPr lang="ja-JP" altLang="en-US" sz="1200" dirty="0" smtClean="0">
                <a:solidFill>
                  <a:schemeClr val="tx1"/>
                </a:solidFill>
                <a:latin typeface="Meiryo UI" panose="020B0604030504040204" pitchFamily="50" charset="-128"/>
                <a:ea typeface="Meiryo UI" panose="020B0604030504040204" pitchFamily="50" charset="-128"/>
              </a:rPr>
              <a:t>）夢洲に世界第一級の</a:t>
            </a:r>
            <a:r>
              <a:rPr lang="ja-JP" altLang="en-US" sz="1200" dirty="0">
                <a:solidFill>
                  <a:schemeClr val="tx1"/>
                </a:solidFill>
                <a:latin typeface="Meiryo UI" panose="020B0604030504040204" pitchFamily="50" charset="-128"/>
                <a:ea typeface="Meiryo UI" panose="020B0604030504040204" pitchFamily="50" charset="-128"/>
              </a:rPr>
              <a:t>オールインワン</a:t>
            </a:r>
            <a:r>
              <a:rPr lang="ja-JP" altLang="en-US" sz="1200" dirty="0" smtClean="0">
                <a:solidFill>
                  <a:schemeClr val="tx1"/>
                </a:solidFill>
                <a:latin typeface="Meiryo UI" panose="020B0604030504040204" pitchFamily="50" charset="-128"/>
                <a:ea typeface="Meiryo UI" panose="020B0604030504040204" pitchFamily="50" charset="-128"/>
              </a:rPr>
              <a:t>型</a:t>
            </a:r>
            <a:r>
              <a:rPr lang="en-US" altLang="ja-JP" sz="1200" dirty="0" smtClean="0">
                <a:solidFill>
                  <a:schemeClr val="tx1"/>
                </a:solidFill>
                <a:latin typeface="Meiryo UI" panose="020B0604030504040204" pitchFamily="50" charset="-128"/>
                <a:ea typeface="Meiryo UI" panose="020B0604030504040204" pitchFamily="50" charset="-128"/>
              </a:rPr>
              <a:t>MICE</a:t>
            </a:r>
            <a:r>
              <a:rPr lang="ja-JP" altLang="en-US" sz="1200" dirty="0" smtClean="0">
                <a:solidFill>
                  <a:schemeClr val="tx1"/>
                </a:solidFill>
                <a:latin typeface="Meiryo UI" panose="020B0604030504040204" pitchFamily="50" charset="-128"/>
                <a:ea typeface="Meiryo UI" panose="020B0604030504040204" pitchFamily="50" charset="-128"/>
              </a:rPr>
              <a:t>機能の整備</a:t>
            </a: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cxnSp>
        <p:nvCxnSpPr>
          <p:cNvPr id="3" name="直線矢印コネクタ 2"/>
          <p:cNvCxnSpPr/>
          <p:nvPr/>
        </p:nvCxnSpPr>
        <p:spPr>
          <a:xfrm>
            <a:off x="328448" y="6014045"/>
            <a:ext cx="8712000" cy="0"/>
          </a:xfrm>
          <a:prstGeom prst="straightConnector1">
            <a:avLst/>
          </a:prstGeom>
          <a:ln w="50800">
            <a:tailEnd type="triangle" w="lg" len="lg"/>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3063629" y="5635885"/>
            <a:ext cx="2131884" cy="307777"/>
          </a:xfrm>
          <a:prstGeom prst="rect">
            <a:avLst/>
          </a:prstGeom>
          <a:noFill/>
        </p:spPr>
        <p:txBody>
          <a:bodyPr wrap="square" rtlCol="0">
            <a:spAutoFit/>
          </a:bodyPr>
          <a:lstStyle>
            <a:defPPr>
              <a:defRPr lang="ja-JP"/>
            </a:defPPr>
            <a:lvl1pPr>
              <a:defRPr sz="1100"/>
            </a:lvl1p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MICE</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推進</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委員会</a:t>
            </a:r>
          </a:p>
        </p:txBody>
      </p:sp>
      <p:sp>
        <p:nvSpPr>
          <p:cNvPr id="35" name="正方形/長方形 34"/>
          <p:cNvSpPr/>
          <p:nvPr/>
        </p:nvSpPr>
        <p:spPr>
          <a:xfrm>
            <a:off x="2014268" y="5580103"/>
            <a:ext cx="1152000" cy="40011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角丸四角形 36"/>
          <p:cNvSpPr/>
          <p:nvPr/>
        </p:nvSpPr>
        <p:spPr>
          <a:xfrm>
            <a:off x="2123810" y="5605023"/>
            <a:ext cx="3204000" cy="360000"/>
          </a:xfrm>
          <a:prstGeom prst="roundRect">
            <a:avLst/>
          </a:prstGeom>
          <a:no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5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865901" y="5646902"/>
            <a:ext cx="1291072" cy="369332"/>
          </a:xfrm>
          <a:prstGeom prst="rect">
            <a:avLst/>
          </a:prstGeom>
          <a:noFill/>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大阪</a:t>
            </a: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推進</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委員会準備会</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右矢印 4"/>
          <p:cNvSpPr/>
          <p:nvPr/>
        </p:nvSpPr>
        <p:spPr>
          <a:xfrm>
            <a:off x="1841212" y="5677172"/>
            <a:ext cx="216000" cy="216000"/>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132243" y="1580095"/>
            <a:ext cx="3099160" cy="31238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lIns="96001" tIns="48001" rIns="96001" bIns="48001" rtlCol="0" anchor="ctr">
            <a:spAutoFit/>
          </a:bodyPr>
          <a:lstStyle/>
          <a:p>
            <a:r>
              <a:rPr lang="ja-JP" altLang="en-US" sz="1400" b="1" dirty="0">
                <a:solidFill>
                  <a:schemeClr val="bg1"/>
                </a:solidFill>
                <a:latin typeface="Meiryo UI" panose="020B0604030504040204" pitchFamily="50" charset="-128"/>
                <a:ea typeface="Meiryo UI" panose="020B0604030504040204" pitchFamily="50" charset="-128"/>
              </a:rPr>
              <a:t>主要</a:t>
            </a:r>
            <a:r>
              <a:rPr lang="en-US" altLang="ja-JP" sz="1400" b="1" dirty="0">
                <a:solidFill>
                  <a:schemeClr val="bg1"/>
                </a:solidFill>
                <a:latin typeface="Meiryo UI" panose="020B0604030504040204" pitchFamily="50" charset="-128"/>
                <a:ea typeface="Meiryo UI" panose="020B0604030504040204" pitchFamily="50" charset="-128"/>
              </a:rPr>
              <a:t>MICE</a:t>
            </a:r>
            <a:r>
              <a:rPr lang="ja-JP" altLang="en-US" sz="1400" b="1" dirty="0">
                <a:solidFill>
                  <a:schemeClr val="bg1"/>
                </a:solidFill>
                <a:latin typeface="Meiryo UI" panose="020B0604030504040204" pitchFamily="50" charset="-128"/>
                <a:ea typeface="Meiryo UI" panose="020B0604030504040204" pitchFamily="50" charset="-128"/>
              </a:rPr>
              <a:t>拠点の役割分担・機能</a:t>
            </a:r>
            <a:r>
              <a:rPr lang="ja-JP" altLang="en-US" sz="1400" b="1" dirty="0" smtClean="0">
                <a:solidFill>
                  <a:schemeClr val="bg1"/>
                </a:solidFill>
                <a:latin typeface="Meiryo UI" panose="020B0604030504040204" pitchFamily="50" charset="-128"/>
                <a:ea typeface="Meiryo UI" panose="020B0604030504040204" pitchFamily="50" charset="-128"/>
              </a:rPr>
              <a:t>強化</a:t>
            </a:r>
            <a:endParaRPr lang="en-US" altLang="ja-JP" sz="1400" b="1" dirty="0" smtClean="0">
              <a:solidFill>
                <a:schemeClr val="bg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4691876" y="1984638"/>
            <a:ext cx="4277004" cy="648000"/>
          </a:xfrm>
          <a:prstGeom prst="rect">
            <a:avLst/>
          </a:prstGeom>
        </p:spPr>
        <p:txBody>
          <a:bodyPr wrap="square">
            <a:spAutoFit/>
          </a:bodyPr>
          <a:lstStyle/>
          <a:p>
            <a:pPr marL="214313" indent="-214313">
              <a:buFont typeface="Wingdings" panose="05000000000000000000" pitchFamily="2" charset="2"/>
              <a:buChar char="ü"/>
            </a:pPr>
            <a:r>
              <a:rPr lang="ja-JP" altLang="en-US" sz="1200" dirty="0">
                <a:latin typeface="Meiryo UI" panose="020B0604030504040204" pitchFamily="50" charset="-128"/>
                <a:ea typeface="Meiryo UI" panose="020B0604030504040204" pitchFamily="50" charset="-128"/>
              </a:rPr>
              <a:t>受け入れ可能な施設や地域の特色に合わせた誘致対象を検討し、</a:t>
            </a:r>
            <a:r>
              <a:rPr lang="en-US" altLang="ja-JP" sz="1200" dirty="0">
                <a:latin typeface="Meiryo UI" panose="020B0604030504040204" pitchFamily="50" charset="-128"/>
                <a:ea typeface="Meiryo UI" panose="020B0604030504040204" pitchFamily="50" charset="-128"/>
              </a:rPr>
              <a:t>MICE</a:t>
            </a:r>
            <a:r>
              <a:rPr lang="ja-JP" altLang="en-US" sz="1200" dirty="0">
                <a:latin typeface="Meiryo UI" panose="020B0604030504040204" pitchFamily="50" charset="-128"/>
                <a:ea typeface="Meiryo UI" panose="020B0604030504040204" pitchFamily="50" charset="-128"/>
              </a:rPr>
              <a:t>クラスター毎の棲み分けを図る</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marL="214313" indent="-214313">
              <a:buFont typeface="Wingdings" panose="05000000000000000000" pitchFamily="2" charset="2"/>
              <a:buChar char="ü"/>
            </a:pPr>
            <a:r>
              <a:rPr lang="ja-JP" altLang="en-US" sz="1200" dirty="0" smtClean="0">
                <a:latin typeface="Meiryo UI" panose="020B0604030504040204" pitchFamily="50" charset="-128"/>
                <a:ea typeface="Meiryo UI" panose="020B0604030504040204" pitchFamily="50" charset="-128"/>
              </a:rPr>
              <a:t>大阪</a:t>
            </a:r>
            <a:r>
              <a:rPr lang="ja-JP" altLang="en-US" sz="1200" dirty="0">
                <a:latin typeface="Meiryo UI" panose="020B0604030504040204" pitchFamily="50" charset="-128"/>
                <a:ea typeface="Meiryo UI" panose="020B0604030504040204" pitchFamily="50" charset="-128"/>
              </a:rPr>
              <a:t>全体で受け入れる場合は各</a:t>
            </a:r>
            <a:r>
              <a:rPr lang="en-US" altLang="ja-JP" sz="1200" dirty="0">
                <a:latin typeface="Meiryo UI" panose="020B0604030504040204" pitchFamily="50" charset="-128"/>
                <a:ea typeface="Meiryo UI" panose="020B0604030504040204" pitchFamily="50" charset="-128"/>
              </a:rPr>
              <a:t>MICE</a:t>
            </a:r>
            <a:r>
              <a:rPr lang="ja-JP" altLang="en-US" sz="1200" dirty="0">
                <a:latin typeface="Meiryo UI" panose="020B0604030504040204" pitchFamily="50" charset="-128"/>
                <a:ea typeface="Meiryo UI" panose="020B0604030504040204" pitchFamily="50" charset="-128"/>
              </a:rPr>
              <a:t>クラスターが連携</a:t>
            </a:r>
            <a:endParaRPr lang="en-US" altLang="ja-JP" sz="1200" dirty="0">
              <a:latin typeface="Meiryo UI" panose="020B0604030504040204" pitchFamily="50" charset="-128"/>
              <a:ea typeface="Meiryo UI" panose="020B0604030504040204" pitchFamily="50" charset="-128"/>
            </a:endParaRPr>
          </a:p>
        </p:txBody>
      </p:sp>
      <p:sp>
        <p:nvSpPr>
          <p:cNvPr id="34" name="大かっこ 33"/>
          <p:cNvSpPr/>
          <p:nvPr/>
        </p:nvSpPr>
        <p:spPr>
          <a:xfrm>
            <a:off x="1362899" y="4619330"/>
            <a:ext cx="3132000" cy="468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0" name="テキスト ボックス 9"/>
          <p:cNvSpPr txBox="1"/>
          <p:nvPr/>
        </p:nvSpPr>
        <p:spPr>
          <a:xfrm>
            <a:off x="1428460" y="4570748"/>
            <a:ext cx="3096000" cy="468000"/>
          </a:xfrm>
          <a:prstGeom prst="rect">
            <a:avLst/>
          </a:prstGeom>
          <a:noFill/>
        </p:spPr>
        <p:txBody>
          <a:bodyPr wrap="square" rtlCol="0">
            <a:spAutoFit/>
          </a:bodyPr>
          <a:lstStyle/>
          <a:p>
            <a:r>
              <a:rPr lang="ja-JP" altLang="en-US" sz="900" dirty="0">
                <a:latin typeface="Meiryo UI" panose="020B0604030504040204" pitchFamily="50" charset="-128"/>
                <a:ea typeface="Meiryo UI" panose="020B0604030504040204" pitchFamily="50" charset="-128"/>
              </a:rPr>
              <a:t>世界水準の質・規模の展示施設、会議場等を備えた複合施設（展示面積</a:t>
            </a:r>
            <a:r>
              <a:rPr lang="en-US" altLang="ja-JP" sz="900" dirty="0">
                <a:latin typeface="Meiryo UI" panose="020B0604030504040204" pitchFamily="50" charset="-128"/>
                <a:ea typeface="Meiryo UI" panose="020B0604030504040204" pitchFamily="50" charset="-128"/>
              </a:rPr>
              <a:t>10</a:t>
            </a:r>
            <a:r>
              <a:rPr lang="ja-JP" altLang="en-US" sz="900" dirty="0">
                <a:latin typeface="Meiryo UI" panose="020B0604030504040204" pitchFamily="50" charset="-128"/>
                <a:ea typeface="Meiryo UI" panose="020B0604030504040204" pitchFamily="50" charset="-128"/>
              </a:rPr>
              <a:t>万～</a:t>
            </a:r>
            <a:r>
              <a:rPr lang="en-US" altLang="ja-JP" sz="900" dirty="0">
                <a:latin typeface="Meiryo UI" panose="020B0604030504040204" pitchFamily="50" charset="-128"/>
                <a:ea typeface="Meiryo UI" panose="020B0604030504040204" pitchFamily="50" charset="-128"/>
              </a:rPr>
              <a:t>20</a:t>
            </a:r>
            <a:r>
              <a:rPr lang="ja-JP" altLang="en-US" sz="900" dirty="0">
                <a:latin typeface="Meiryo UI" panose="020B0604030504040204" pitchFamily="50" charset="-128"/>
                <a:ea typeface="Meiryo UI" panose="020B0604030504040204" pitchFamily="50" charset="-128"/>
              </a:rPr>
              <a:t>万㎡の日本最大級の展示施設、</a:t>
            </a:r>
            <a:r>
              <a:rPr lang="en-US" altLang="ja-JP" sz="900" dirty="0">
                <a:latin typeface="Meiryo UI" panose="020B0604030504040204" pitchFamily="50" charset="-128"/>
                <a:ea typeface="Meiryo UI" panose="020B0604030504040204" pitchFamily="50" charset="-128"/>
              </a:rPr>
              <a:t>1</a:t>
            </a:r>
            <a:r>
              <a:rPr lang="ja-JP" altLang="en-US" sz="900" dirty="0">
                <a:latin typeface="Meiryo UI" panose="020B0604030504040204" pitchFamily="50" charset="-128"/>
                <a:ea typeface="Meiryo UI" panose="020B0604030504040204" pitchFamily="50" charset="-128"/>
              </a:rPr>
              <a:t>万人規模の会議に対応できる会議場を併設）をめざす</a:t>
            </a:r>
            <a:r>
              <a:rPr lang="ja-JP" altLang="en-US" sz="900" dirty="0" smtClean="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p:txBody>
      </p:sp>
      <p:sp>
        <p:nvSpPr>
          <p:cNvPr id="36" name="正方形/長方形 35"/>
          <p:cNvSpPr/>
          <p:nvPr/>
        </p:nvSpPr>
        <p:spPr>
          <a:xfrm>
            <a:off x="4648880" y="1967105"/>
            <a:ext cx="4320000" cy="316800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tLang="ja-JP" sz="1350" dirty="0" smtClean="0">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4707746" y="1580095"/>
            <a:ext cx="1948203" cy="31238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lIns="96001" tIns="48001" rIns="96001" bIns="48001" rtlCol="0" anchor="ctr">
            <a:spAutoFit/>
          </a:bodyPr>
          <a:lstStyle/>
          <a:p>
            <a:r>
              <a:rPr lang="en-US" altLang="ja-JP" sz="1400" b="1" dirty="0" smtClean="0">
                <a:solidFill>
                  <a:schemeClr val="bg1"/>
                </a:solidFill>
                <a:latin typeface="Meiryo UI" panose="020B0604030504040204" pitchFamily="50" charset="-128"/>
                <a:ea typeface="Meiryo UI" panose="020B0604030504040204" pitchFamily="50" charset="-128"/>
              </a:rPr>
              <a:t>MICE</a:t>
            </a:r>
            <a:r>
              <a:rPr lang="ja-JP" altLang="en-US" sz="1400" b="1" dirty="0">
                <a:solidFill>
                  <a:schemeClr val="bg1"/>
                </a:solidFill>
                <a:latin typeface="Meiryo UI" panose="020B0604030504040204" pitchFamily="50" charset="-128"/>
                <a:ea typeface="Meiryo UI" panose="020B0604030504040204" pitchFamily="50" charset="-128"/>
              </a:rPr>
              <a:t>クラスターの連携</a:t>
            </a:r>
            <a:endParaRPr lang="en-US" altLang="ja-JP" sz="1400" b="1" dirty="0" smtClean="0">
              <a:solidFill>
                <a:schemeClr val="bg1"/>
              </a:solidFill>
              <a:latin typeface="Meiryo UI" panose="020B0604030504040204" pitchFamily="50" charset="-128"/>
              <a:ea typeface="Meiryo UI" panose="020B0604030504040204" pitchFamily="50" charset="-128"/>
            </a:endParaRPr>
          </a:p>
        </p:txBody>
      </p:sp>
      <p:sp>
        <p:nvSpPr>
          <p:cNvPr id="45" name="正方形/長方形 44"/>
          <p:cNvSpPr/>
          <p:nvPr/>
        </p:nvSpPr>
        <p:spPr>
          <a:xfrm>
            <a:off x="5592889" y="5580103"/>
            <a:ext cx="1068703" cy="40011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H35</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7851687" y="5580103"/>
            <a:ext cx="963689" cy="40011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H37</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額縁 42"/>
          <p:cNvSpPr/>
          <p:nvPr/>
        </p:nvSpPr>
        <p:spPr>
          <a:xfrm>
            <a:off x="76880" y="535413"/>
            <a:ext cx="8960635" cy="911364"/>
          </a:xfrm>
          <a:prstGeom prst="bevel">
            <a:avLst>
              <a:gd name="adj" fmla="val 454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marL="214313" indent="-214313">
              <a:buFont typeface="Wingdings" panose="05000000000000000000" pitchFamily="2" charset="2"/>
              <a:buChar char="ü"/>
            </a:pPr>
            <a:r>
              <a:rPr lang="ja-JP" altLang="en-US" sz="1200" dirty="0">
                <a:solidFill>
                  <a:schemeClr val="tx1"/>
                </a:solidFill>
                <a:latin typeface="Meiryo UI" panose="020B0604030504040204" pitchFamily="50" charset="-128"/>
                <a:ea typeface="Meiryo UI" panose="020B0604030504040204" pitchFamily="50" charset="-128"/>
              </a:rPr>
              <a:t>成長産業分野、都市格向上、経済波及効果が高く見込まれるものに加え、食・スポーツなど大阪の特色を活かした重点誘致対象の設定</a:t>
            </a:r>
            <a:endParaRPr lang="en-US" altLang="ja-JP" sz="1200" dirty="0">
              <a:solidFill>
                <a:schemeClr val="tx1"/>
              </a:solidFill>
              <a:latin typeface="Meiryo UI" panose="020B0604030504040204" pitchFamily="50" charset="-128"/>
              <a:ea typeface="Meiryo UI" panose="020B0604030504040204" pitchFamily="50" charset="-128"/>
            </a:endParaRPr>
          </a:p>
          <a:p>
            <a:pPr marL="214313" indent="-214313">
              <a:buFont typeface="Wingdings" panose="05000000000000000000" pitchFamily="2" charset="2"/>
              <a:buChar char="ü"/>
            </a:pPr>
            <a:r>
              <a:rPr lang="en-US" altLang="ja-JP" sz="1200" dirty="0">
                <a:solidFill>
                  <a:schemeClr val="tx1"/>
                </a:solidFill>
                <a:latin typeface="Meiryo UI" panose="020B0604030504040204" pitchFamily="50" charset="-128"/>
                <a:ea typeface="Meiryo UI" panose="020B0604030504040204" pitchFamily="50" charset="-128"/>
              </a:rPr>
              <a:t>MICE</a:t>
            </a:r>
            <a:r>
              <a:rPr lang="ja-JP" altLang="en-US" sz="1200" dirty="0">
                <a:solidFill>
                  <a:schemeClr val="tx1"/>
                </a:solidFill>
                <a:latin typeface="Meiryo UI" panose="020B0604030504040204" pitchFamily="50" charset="-128"/>
                <a:ea typeface="Meiryo UI" panose="020B0604030504040204" pitchFamily="50" charset="-128"/>
              </a:rPr>
              <a:t>事業推進のための体制の構築、</a:t>
            </a:r>
            <a:r>
              <a:rPr lang="en-US" altLang="ja-JP" sz="1200" dirty="0">
                <a:solidFill>
                  <a:schemeClr val="tx1"/>
                </a:solidFill>
                <a:latin typeface="Meiryo UI" panose="020B0604030504040204" pitchFamily="50" charset="-128"/>
                <a:ea typeface="Meiryo UI" panose="020B0604030504040204" pitchFamily="50" charset="-128"/>
              </a:rPr>
              <a:t>MICE</a:t>
            </a:r>
            <a:r>
              <a:rPr lang="ja-JP" altLang="en-US" sz="1200" dirty="0">
                <a:solidFill>
                  <a:schemeClr val="tx1"/>
                </a:solidFill>
                <a:latin typeface="Meiryo UI" panose="020B0604030504040204" pitchFamily="50" charset="-128"/>
                <a:ea typeface="Meiryo UI" panose="020B0604030504040204" pitchFamily="50" charset="-128"/>
              </a:rPr>
              <a:t>施設、</a:t>
            </a:r>
            <a:r>
              <a:rPr lang="en-US" altLang="ja-JP" sz="1200" dirty="0">
                <a:solidFill>
                  <a:schemeClr val="tx1"/>
                </a:solidFill>
                <a:latin typeface="Meiryo UI" panose="020B0604030504040204" pitchFamily="50" charset="-128"/>
                <a:ea typeface="Meiryo UI" panose="020B0604030504040204" pitchFamily="50" charset="-128"/>
              </a:rPr>
              <a:t>MICE</a:t>
            </a:r>
            <a:r>
              <a:rPr lang="ja-JP" altLang="en-US" sz="1200" dirty="0">
                <a:solidFill>
                  <a:schemeClr val="tx1"/>
                </a:solidFill>
                <a:latin typeface="Meiryo UI" panose="020B0604030504040204" pitchFamily="50" charset="-128"/>
                <a:ea typeface="Meiryo UI" panose="020B0604030504040204" pitchFamily="50" charset="-128"/>
              </a:rPr>
              <a:t>クラスターとの連携</a:t>
            </a:r>
            <a:endParaRPr lang="en-US" altLang="ja-JP" sz="1200" dirty="0">
              <a:solidFill>
                <a:schemeClr val="tx1"/>
              </a:solidFill>
              <a:latin typeface="Meiryo UI" panose="020B0604030504040204" pitchFamily="50" charset="-128"/>
              <a:ea typeface="Meiryo UI" panose="020B0604030504040204" pitchFamily="50" charset="-128"/>
            </a:endParaRPr>
          </a:p>
          <a:p>
            <a:pPr marL="214313" indent="-214313">
              <a:buFont typeface="Wingdings" panose="05000000000000000000" pitchFamily="2" charset="2"/>
              <a:buChar char="ü"/>
            </a:pPr>
            <a:r>
              <a:rPr lang="ja-JP" altLang="en-US" sz="1200" dirty="0" smtClean="0">
                <a:solidFill>
                  <a:schemeClr val="tx1"/>
                </a:solidFill>
                <a:latin typeface="Meiryo UI" panose="020B0604030504040204" pitchFamily="50" charset="-128"/>
                <a:ea typeface="Meiryo UI" panose="020B0604030504040204" pitchFamily="50" charset="-128"/>
              </a:rPr>
              <a:t>重点誘致対象誘致に向けたマーケティング</a:t>
            </a:r>
            <a:r>
              <a:rPr lang="ja-JP" altLang="en-US" sz="1200" dirty="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セールス手法の</a:t>
            </a:r>
            <a:r>
              <a:rPr lang="ja-JP" altLang="en-US" sz="1200" dirty="0">
                <a:solidFill>
                  <a:schemeClr val="tx1"/>
                </a:solidFill>
                <a:latin typeface="Meiryo UI" panose="020B0604030504040204" pitchFamily="50" charset="-128"/>
                <a:ea typeface="Meiryo UI" panose="020B0604030504040204" pitchFamily="50" charset="-128"/>
              </a:rPr>
              <a:t>強化</a:t>
            </a:r>
            <a:endParaRPr lang="en-US" altLang="ja-JP" sz="1200" dirty="0">
              <a:solidFill>
                <a:schemeClr val="tx1"/>
              </a:solidFill>
              <a:latin typeface="Meiryo UI" panose="020B0604030504040204" pitchFamily="50" charset="-128"/>
              <a:ea typeface="Meiryo UI" panose="020B0604030504040204" pitchFamily="50" charset="-128"/>
            </a:endParaRPr>
          </a:p>
          <a:p>
            <a:pPr marL="214313" indent="-214313">
              <a:buFont typeface="Wingdings" panose="05000000000000000000" pitchFamily="2" charset="2"/>
              <a:buChar char="ü"/>
            </a:pPr>
            <a:r>
              <a:rPr lang="ja-JP" altLang="en-US" sz="1200" dirty="0" smtClean="0">
                <a:solidFill>
                  <a:schemeClr val="tx1"/>
                </a:solidFill>
                <a:latin typeface="Meiryo UI" panose="020B0604030504040204" pitchFamily="50" charset="-128"/>
                <a:ea typeface="Meiryo UI" panose="020B0604030504040204" pitchFamily="50" charset="-128"/>
              </a:rPr>
              <a:t>関西</a:t>
            </a:r>
            <a:r>
              <a:rPr lang="ja-JP" altLang="en-US" sz="1200" dirty="0">
                <a:solidFill>
                  <a:schemeClr val="tx1"/>
                </a:solidFill>
                <a:latin typeface="Meiryo UI" panose="020B0604030504040204" pitchFamily="50" charset="-128"/>
                <a:ea typeface="Meiryo UI" panose="020B0604030504040204" pitchFamily="50" charset="-128"/>
              </a:rPr>
              <a:t>の各団体等との一体となった連携</a:t>
            </a:r>
            <a:r>
              <a:rPr lang="ja-JP" altLang="en-US" sz="1200" dirty="0" smtClean="0">
                <a:solidFill>
                  <a:schemeClr val="tx1"/>
                </a:solidFill>
                <a:latin typeface="Meiryo UI" panose="020B0604030504040204" pitchFamily="50" charset="-128"/>
                <a:ea typeface="Meiryo UI" panose="020B0604030504040204" pitchFamily="50" charset="-128"/>
              </a:rPr>
              <a:t>協力に</a:t>
            </a:r>
            <a:r>
              <a:rPr lang="ja-JP" altLang="en-US" sz="1200" dirty="0">
                <a:solidFill>
                  <a:schemeClr val="tx1"/>
                </a:solidFill>
                <a:latin typeface="Meiryo UI" panose="020B0604030504040204" pitchFamily="50" charset="-128"/>
                <a:ea typeface="Meiryo UI" panose="020B0604030504040204" pitchFamily="50" charset="-128"/>
              </a:rPr>
              <a:t>よる広域での</a:t>
            </a:r>
            <a:r>
              <a:rPr lang="en-US" altLang="ja-JP" sz="1200" dirty="0">
                <a:solidFill>
                  <a:schemeClr val="tx1"/>
                </a:solidFill>
                <a:latin typeface="Meiryo UI" panose="020B0604030504040204" pitchFamily="50" charset="-128"/>
                <a:ea typeface="Meiryo UI" panose="020B0604030504040204" pitchFamily="50" charset="-128"/>
              </a:rPr>
              <a:t>MICE</a:t>
            </a:r>
            <a:r>
              <a:rPr lang="ja-JP" altLang="en-US" sz="1200" dirty="0">
                <a:solidFill>
                  <a:schemeClr val="tx1"/>
                </a:solidFill>
                <a:latin typeface="Meiryo UI" panose="020B0604030504040204" pitchFamily="50" charset="-128"/>
                <a:ea typeface="Meiryo UI" panose="020B0604030504040204" pitchFamily="50" charset="-128"/>
              </a:rPr>
              <a:t>推進のハブ</a:t>
            </a:r>
            <a:r>
              <a:rPr lang="ja-JP" altLang="en-US" sz="1200" dirty="0" smtClean="0">
                <a:solidFill>
                  <a:schemeClr val="tx1"/>
                </a:solidFill>
                <a:latin typeface="Meiryo UI" panose="020B0604030504040204" pitchFamily="50" charset="-128"/>
                <a:ea typeface="Meiryo UI" panose="020B0604030504040204" pitchFamily="50" charset="-128"/>
              </a:rPr>
              <a:t>機能を担い、</a:t>
            </a:r>
            <a:r>
              <a:rPr lang="en-US" altLang="ja-JP" sz="1200" dirty="0" smtClean="0">
                <a:solidFill>
                  <a:schemeClr val="tx1"/>
                </a:solidFill>
                <a:latin typeface="Meiryo UI" panose="020B0604030504040204" pitchFamily="50" charset="-128"/>
                <a:ea typeface="Meiryo UI" panose="020B0604030504040204" pitchFamily="50" charset="-128"/>
              </a:rPr>
              <a:t>MICE</a:t>
            </a:r>
            <a:r>
              <a:rPr lang="ja-JP" altLang="en-US" sz="1200" dirty="0" smtClean="0">
                <a:solidFill>
                  <a:schemeClr val="tx1"/>
                </a:solidFill>
                <a:latin typeface="Meiryo UI" panose="020B0604030504040204" pitchFamily="50" charset="-128"/>
                <a:ea typeface="Meiryo UI" panose="020B0604030504040204" pitchFamily="50" charset="-128"/>
              </a:rPr>
              <a:t>関連産業を活性化</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6" name="正方形/長方形 45"/>
          <p:cNvSpPr/>
          <p:nvPr/>
        </p:nvSpPr>
        <p:spPr>
          <a:xfrm>
            <a:off x="76880" y="545572"/>
            <a:ext cx="8892000" cy="90000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350" dirty="0">
              <a:solidFill>
                <a:prstClr val="black"/>
              </a:solidFill>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132243" y="149341"/>
            <a:ext cx="2270408" cy="288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lIns="96001" tIns="48001" rIns="96001" bIns="48001" rtlCol="0" anchor="ctr">
            <a:spAutoFit/>
          </a:bodyPr>
          <a:lstStyle/>
          <a:p>
            <a:r>
              <a:rPr lang="ja-JP" altLang="en-US" sz="1400" b="1" dirty="0">
                <a:solidFill>
                  <a:prstClr val="white"/>
                </a:solidFill>
                <a:latin typeface="Meiryo UI" panose="020B0604030504040204" pitchFamily="50" charset="-128"/>
                <a:ea typeface="Meiryo UI" panose="020B0604030504040204" pitchFamily="50" charset="-128"/>
              </a:rPr>
              <a:t>戦略的</a:t>
            </a:r>
            <a:r>
              <a:rPr lang="ja-JP" altLang="en-US" sz="1400" b="1" dirty="0" smtClean="0">
                <a:solidFill>
                  <a:prstClr val="white"/>
                </a:solidFill>
                <a:latin typeface="Meiryo UI" panose="020B0604030504040204" pitchFamily="50" charset="-128"/>
                <a:ea typeface="Meiryo UI" panose="020B0604030504040204" pitchFamily="50" charset="-128"/>
              </a:rPr>
              <a:t>な</a:t>
            </a:r>
            <a:r>
              <a:rPr lang="en-US" altLang="ja-JP" sz="1400" b="1" dirty="0" smtClean="0">
                <a:solidFill>
                  <a:prstClr val="white"/>
                </a:solidFill>
                <a:latin typeface="Meiryo UI" panose="020B0604030504040204" pitchFamily="50" charset="-128"/>
                <a:ea typeface="Meiryo UI" panose="020B0604030504040204" pitchFamily="50" charset="-128"/>
              </a:rPr>
              <a:t>MICE</a:t>
            </a:r>
            <a:r>
              <a:rPr lang="ja-JP" altLang="en-US" sz="1400" b="1" dirty="0" smtClean="0">
                <a:solidFill>
                  <a:prstClr val="white"/>
                </a:solidFill>
                <a:latin typeface="Meiryo UI" panose="020B0604030504040204" pitchFamily="50" charset="-128"/>
                <a:ea typeface="Meiryo UI" panose="020B0604030504040204" pitchFamily="50" charset="-128"/>
              </a:rPr>
              <a:t>誘致の推進</a:t>
            </a:r>
            <a:endParaRPr lang="en-US" altLang="ja-JP" sz="1400" b="1" dirty="0" smtClean="0">
              <a:solidFill>
                <a:prstClr val="white"/>
              </a:solidFill>
              <a:latin typeface="Meiryo UI" panose="020B0604030504040204" pitchFamily="50" charset="-128"/>
              <a:ea typeface="Meiryo UI" panose="020B0604030504040204" pitchFamily="50" charset="-128"/>
            </a:endParaRPr>
          </a:p>
        </p:txBody>
      </p:sp>
      <p:pic>
        <p:nvPicPr>
          <p:cNvPr id="51" name="図 50"/>
          <p:cNvPicPr>
            <a:picLocks noChangeAspect="1"/>
          </p:cNvPicPr>
          <p:nvPr/>
        </p:nvPicPr>
        <p:blipFill rotWithShape="1">
          <a:blip r:embed="rId2"/>
          <a:srcRect t="13335" r="63095" b="69650"/>
          <a:stretch/>
        </p:blipFill>
        <p:spPr>
          <a:xfrm>
            <a:off x="4707746" y="2666851"/>
            <a:ext cx="1673999" cy="400050"/>
          </a:xfrm>
          <a:prstGeom prst="rect">
            <a:avLst/>
          </a:prstGeom>
        </p:spPr>
      </p:pic>
      <p:sp>
        <p:nvSpPr>
          <p:cNvPr id="41" name="正方形/長方形 40"/>
          <p:cNvSpPr/>
          <p:nvPr/>
        </p:nvSpPr>
        <p:spPr>
          <a:xfrm>
            <a:off x="6780887" y="5580103"/>
            <a:ext cx="1068703" cy="40011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H36</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8" name="直線コネクタ 47"/>
          <p:cNvCxnSpPr/>
          <p:nvPr/>
        </p:nvCxnSpPr>
        <p:spPr>
          <a:xfrm>
            <a:off x="7903191" y="5682226"/>
            <a:ext cx="0" cy="1094075"/>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5521681" y="5691405"/>
            <a:ext cx="0" cy="1062862"/>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53" name="角丸四角形 52"/>
          <p:cNvSpPr/>
          <p:nvPr/>
        </p:nvSpPr>
        <p:spPr>
          <a:xfrm>
            <a:off x="5849957" y="6385880"/>
            <a:ext cx="1656000" cy="288000"/>
          </a:xfrm>
          <a:prstGeom prst="round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角丸四角形 53"/>
          <p:cNvSpPr/>
          <p:nvPr/>
        </p:nvSpPr>
        <p:spPr>
          <a:xfrm>
            <a:off x="5849957" y="6080865"/>
            <a:ext cx="1656000" cy="288000"/>
          </a:xfrm>
          <a:prstGeom prst="round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5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6089708" y="6080865"/>
            <a:ext cx="1170411" cy="2880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夢</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洲（</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等）開業</a:t>
            </a:r>
            <a:endParaRPr lang="en-US" altLang="ja-JP" sz="900"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6051262" y="6396897"/>
            <a:ext cx="1307318" cy="2880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うめきた新駅開業</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以降順次</a:t>
            </a:r>
            <a:r>
              <a:rPr lang="ja-JP" altLang="en-US" sz="900" dirty="0" err="1" smtClean="0">
                <a:latin typeface="Meiryo UI" panose="020B0604030504040204" pitchFamily="50" charset="-128"/>
                <a:ea typeface="Meiryo UI" panose="020B0604030504040204" pitchFamily="50" charset="-128"/>
                <a:cs typeface="Meiryo UI" panose="020B0604030504040204" pitchFamily="50" charset="-128"/>
              </a:rPr>
              <a:t>ま</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ちびらき</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p:cNvSpPr/>
          <p:nvPr/>
        </p:nvSpPr>
        <p:spPr>
          <a:xfrm>
            <a:off x="5887667" y="6713634"/>
            <a:ext cx="2772000" cy="144000"/>
          </a:xfrm>
          <a:prstGeom prst="rect">
            <a:avLst/>
          </a:prstGeom>
          <a:solidFill>
            <a:srgbClr val="CCFFFF"/>
          </a:solidFill>
          <a:ln>
            <a:noFill/>
          </a:ln>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施設関連まちづくりの予定</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Tree>
    <p:extLst>
      <p:ext uri="{BB962C8B-B14F-4D97-AF65-F5344CB8AC3E}">
        <p14:creationId xmlns:p14="http://schemas.microsoft.com/office/powerpoint/2010/main" val="2831856173"/>
      </p:ext>
    </p:extLst>
  </p:cSld>
  <p:clrMapOvr>
    <a:masterClrMapping/>
  </p:clrMapOvr>
  <p:timing>
    <p:tnLst>
      <p:par>
        <p:cTn id="1" dur="indefinite" restart="never" nodeType="tmRoot"/>
      </p:par>
    </p:tnLst>
  </p:timing>
</p:sld>
</file>

<file path=ppt/theme/theme1.xml><?xml version="1.0" encoding="utf-8"?>
<a:theme xmlns:a="http://schemas.openxmlformats.org/drawingml/2006/main" name="A4">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A4" id="{088AE5B5-F614-49B6-9C6B-A46243E24196}" vid="{4C12FBE9-D20F-4FE3-8C45-F805C8AC4F6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3743</TotalTime>
  <Words>442</Words>
  <Application>Microsoft Office PowerPoint</Application>
  <PresentationFormat>画面に合わせる (4:3)</PresentationFormat>
  <Paragraphs>62</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A4</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松本 朝充</dc:creator>
  <cp:lastModifiedBy>山下　雄也　２回目</cp:lastModifiedBy>
  <cp:revision>316</cp:revision>
  <cp:lastPrinted>2017-03-27T10:05:40Z</cp:lastPrinted>
  <dcterms:created xsi:type="dcterms:W3CDTF">2016-01-22T05:51:19Z</dcterms:created>
  <dcterms:modified xsi:type="dcterms:W3CDTF">2017-03-27T10:18:42Z</dcterms:modified>
</cp:coreProperties>
</file>