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
  </p:notesMasterIdLst>
  <p:sldIdLst>
    <p:sldId id="261"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000" autoAdjust="0"/>
    <p:restoredTop sz="94434" autoAdjust="0"/>
  </p:normalViewPr>
  <p:slideViewPr>
    <p:cSldViewPr snapToGrid="0">
      <p:cViewPr>
        <p:scale>
          <a:sx n="125" d="100"/>
          <a:sy n="125" d="100"/>
        </p:scale>
        <p:origin x="-2538" y="-21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0939w$\&#20316;&#26989;&#29992;\S37A\LIB\02_&#35251;&#20809;&#25391;&#33288;&#65319;\07_MICE\&#65325;&#65321;&#65315;&#65317;&#25126;&#30053;\221017&#25126;&#30053;&#32032;&#26696;\&#12464;&#12521;&#12501;&#20803;&#12487;&#12540;&#12479;\&#22269;&#38555;&#20250;&#35696;&#38283;&#20652;&#20214;&#25968;%20(&#33258;&#21205;&#20445;&#23384;&#28168;&#12415;).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61684131266418"/>
          <c:y val="9.205557589458295E-2"/>
          <c:w val="0.78876699369840864"/>
          <c:h val="0.6659852381330309"/>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455B-40FE-9285-A50AEEDE46BD}"/>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455B-40FE-9285-A50AEEDE46BD}"/>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455B-40FE-9285-A50AEEDE46BD}"/>
              </c:ext>
            </c:extLst>
          </c:dPt>
          <c:dPt>
            <c:idx val="4"/>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7-455B-40FE-9285-A50AEEDE46BD}"/>
              </c:ext>
            </c:extLst>
          </c:dPt>
          <c:dLbls>
            <c:dLbl>
              <c:idx val="0"/>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455B-40FE-9285-A50AEEDE46BD}"/>
                </c:ext>
              </c:extLst>
            </c:dLbl>
            <c:dLbl>
              <c:idx val="1"/>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55B-40FE-9285-A50AEEDE46BD}"/>
                </c:ext>
              </c:extLst>
            </c:dLbl>
            <c:dLbl>
              <c:idx val="2"/>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55B-40FE-9285-A50AEEDE46BD}"/>
                </c:ext>
              </c:extLst>
            </c:dLbl>
            <c:dLbl>
              <c:idx val="3"/>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455B-40FE-9285-A50AEEDE46BD}"/>
                </c:ext>
              </c:extLst>
            </c:dLbl>
            <c:dLbl>
              <c:idx val="4"/>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455B-40FE-9285-A50AEEDE46B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Sheet1!$F$19:$F$24</c:f>
              <c:numCache>
                <c:formatCode>General</c:formatCode>
                <c:ptCount val="6"/>
                <c:pt idx="0">
                  <c:v>2016</c:v>
                </c:pt>
                <c:pt idx="1">
                  <c:v>2017</c:v>
                </c:pt>
                <c:pt idx="2">
                  <c:v>2018</c:v>
                </c:pt>
                <c:pt idx="3">
                  <c:v>2019</c:v>
                </c:pt>
                <c:pt idx="4">
                  <c:v>2020</c:v>
                </c:pt>
                <c:pt idx="5">
                  <c:v>2021</c:v>
                </c:pt>
              </c:numCache>
            </c:numRef>
          </c:cat>
          <c:val>
            <c:numRef>
              <c:f>Sheet1!$G$19:$G$24</c:f>
              <c:numCache>
                <c:formatCode>General</c:formatCode>
                <c:ptCount val="6"/>
                <c:pt idx="0">
                  <c:v>280</c:v>
                </c:pt>
                <c:pt idx="1">
                  <c:v>251</c:v>
                </c:pt>
                <c:pt idx="2">
                  <c:v>240</c:v>
                </c:pt>
                <c:pt idx="3">
                  <c:v>300</c:v>
                </c:pt>
                <c:pt idx="4">
                  <c:v>23</c:v>
                </c:pt>
                <c:pt idx="5">
                  <c:v>0</c:v>
                </c:pt>
              </c:numCache>
            </c:numRef>
          </c:val>
          <c:extLst>
            <c:ext xmlns:c16="http://schemas.microsoft.com/office/drawing/2014/chart" uri="{C3380CC4-5D6E-409C-BE32-E72D297353CC}">
              <c16:uniqueId val="{00000009-455B-40FE-9285-A50AEEDE46BD}"/>
            </c:ext>
          </c:extLst>
        </c:ser>
        <c:dLbls>
          <c:showLegendKey val="0"/>
          <c:showVal val="0"/>
          <c:showCatName val="0"/>
          <c:showSerName val="0"/>
          <c:showPercent val="0"/>
          <c:showBubbleSize val="0"/>
        </c:dLbls>
        <c:gapWidth val="45"/>
        <c:overlap val="-61"/>
        <c:axId val="1353945264"/>
        <c:axId val="1353939856"/>
      </c:barChart>
      <c:catAx>
        <c:axId val="1353945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353939856"/>
        <c:crosses val="autoZero"/>
        <c:auto val="1"/>
        <c:lblAlgn val="ctr"/>
        <c:lblOffset val="100"/>
        <c:noMultiLvlLbl val="0"/>
      </c:catAx>
      <c:valAx>
        <c:axId val="1353939856"/>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solidFill>
              <a:schemeClr val="accent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353945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0.8479</cdr:x>
      <cdr:y>0.59443</cdr:y>
    </cdr:from>
    <cdr:to>
      <cdr:x>0.91413</cdr:x>
      <cdr:y>0.71871</cdr:y>
    </cdr:to>
    <cdr:sp macro="" textlink="">
      <cdr:nvSpPr>
        <cdr:cNvPr id="2" name="テキスト ボックス 1"/>
        <cdr:cNvSpPr txBox="1"/>
      </cdr:nvSpPr>
      <cdr:spPr>
        <a:xfrm xmlns:a="http://schemas.openxmlformats.org/drawingml/2006/main">
          <a:off x="2389524" y="928732"/>
          <a:ext cx="186648" cy="19419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100" dirty="0"/>
            <a:t>0</a:t>
          </a:r>
          <a:endParaRPr lang="ja-JP" alt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8" cy="498693"/>
          </a:xfrm>
          <a:prstGeom prst="rect">
            <a:avLst/>
          </a:prstGeom>
        </p:spPr>
        <p:txBody>
          <a:bodyPr vert="horz" lIns="91405" tIns="45701" rIns="91405" bIns="457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8" cy="498693"/>
          </a:xfrm>
          <a:prstGeom prst="rect">
            <a:avLst/>
          </a:prstGeom>
        </p:spPr>
        <p:txBody>
          <a:bodyPr vert="horz" lIns="91405" tIns="45701" rIns="91405" bIns="45701" rtlCol="0"/>
          <a:lstStyle>
            <a:lvl1pPr algn="r">
              <a:defRPr sz="1200"/>
            </a:lvl1pPr>
          </a:lstStyle>
          <a:p>
            <a:fld id="{5CAA55CF-86A1-4CF6-9317-53C02C65E349}" type="datetimeFigureOut">
              <a:rPr kumimoji="1" lang="ja-JP" altLang="en-US" smtClean="0"/>
              <a:t>2023/8/25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05" tIns="45701" rIns="91405" bIns="45701" rtlCol="0" anchor="ctr"/>
          <a:lstStyle/>
          <a:p>
            <a:endParaRPr lang="ja-JP" altLang="en-US"/>
          </a:p>
        </p:txBody>
      </p:sp>
      <p:sp>
        <p:nvSpPr>
          <p:cNvPr id="5" name="ノート プレースホルダー 4"/>
          <p:cNvSpPr>
            <a:spLocks noGrp="1"/>
          </p:cNvSpPr>
          <p:nvPr>
            <p:ph type="body" sz="quarter" idx="3"/>
          </p:nvPr>
        </p:nvSpPr>
        <p:spPr>
          <a:xfrm>
            <a:off x="680721" y="4783311"/>
            <a:ext cx="5445760" cy="3913614"/>
          </a:xfrm>
          <a:prstGeom prst="rect">
            <a:avLst/>
          </a:prstGeom>
        </p:spPr>
        <p:txBody>
          <a:bodyPr vert="horz" lIns="91405" tIns="45701" rIns="91405" bIns="457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8" cy="498692"/>
          </a:xfrm>
          <a:prstGeom prst="rect">
            <a:avLst/>
          </a:prstGeom>
        </p:spPr>
        <p:txBody>
          <a:bodyPr vert="horz" lIns="91405" tIns="45701" rIns="91405" bIns="457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8" cy="498692"/>
          </a:xfrm>
          <a:prstGeom prst="rect">
            <a:avLst/>
          </a:prstGeom>
        </p:spPr>
        <p:txBody>
          <a:bodyPr vert="horz" lIns="91405" tIns="45701" rIns="91405" bIns="45701" rtlCol="0" anchor="b"/>
          <a:lstStyle>
            <a:lvl1pPr algn="r">
              <a:defRPr sz="1200"/>
            </a:lvl1pPr>
          </a:lstStyle>
          <a:p>
            <a:fld id="{C178EC64-0B4B-4BC6-B6EE-EB8326A0C4D1}" type="slidenum">
              <a:rPr kumimoji="1" lang="ja-JP" altLang="en-US" smtClean="0"/>
              <a:t>‹#›</a:t>
            </a:fld>
            <a:endParaRPr kumimoji="1" lang="ja-JP" altLang="en-US"/>
          </a:p>
        </p:txBody>
      </p:sp>
    </p:spTree>
    <p:extLst>
      <p:ext uri="{BB962C8B-B14F-4D97-AF65-F5344CB8AC3E}">
        <p14:creationId xmlns:p14="http://schemas.microsoft.com/office/powerpoint/2010/main" val="17333134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78EC64-0B4B-4BC6-B6EE-EB8326A0C4D1}" type="slidenum">
              <a:rPr kumimoji="1" lang="ja-JP" altLang="en-US" smtClean="0"/>
              <a:t>1</a:t>
            </a:fld>
            <a:endParaRPr kumimoji="1" lang="ja-JP" altLang="en-US"/>
          </a:p>
        </p:txBody>
      </p:sp>
    </p:spTree>
    <p:extLst>
      <p:ext uri="{BB962C8B-B14F-4D97-AF65-F5344CB8AC3E}">
        <p14:creationId xmlns:p14="http://schemas.microsoft.com/office/powerpoint/2010/main" val="1888793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54247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730337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42747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79004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3913874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D0CA405-F199-464A-A32D-F1500BAB0A89}" type="datetimeFigureOut">
              <a:rPr kumimoji="1" lang="ja-JP" altLang="en-US" smtClean="0"/>
              <a:t>2023/8/25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1819788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D0CA405-F199-464A-A32D-F1500BAB0A89}" type="datetimeFigureOut">
              <a:rPr kumimoji="1" lang="ja-JP" altLang="en-US" smtClean="0"/>
              <a:t>2023/8/25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623104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D0CA405-F199-464A-A32D-F1500BAB0A89}" type="datetimeFigureOut">
              <a:rPr kumimoji="1" lang="ja-JP" altLang="en-US" smtClean="0"/>
              <a:t>2023/8/25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030899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0CA405-F199-464A-A32D-F1500BAB0A89}" type="datetimeFigureOut">
              <a:rPr kumimoji="1" lang="ja-JP" altLang="en-US" smtClean="0"/>
              <a:t>2023/8/25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040888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D0CA405-F199-464A-A32D-F1500BAB0A89}" type="datetimeFigureOut">
              <a:rPr kumimoji="1" lang="ja-JP" altLang="en-US" smtClean="0"/>
              <a:t>2023/8/25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323358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D0CA405-F199-464A-A32D-F1500BAB0A89}" type="datetimeFigureOut">
              <a:rPr kumimoji="1" lang="ja-JP" altLang="en-US" smtClean="0"/>
              <a:t>2023/8/25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4106607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D0CA405-F199-464A-A32D-F1500BAB0A89}" type="datetimeFigureOut">
              <a:rPr kumimoji="1" lang="ja-JP" altLang="en-US" smtClean="0"/>
              <a:t>2023/8/25</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33403224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正方形/長方形 66"/>
          <p:cNvSpPr/>
          <p:nvPr/>
        </p:nvSpPr>
        <p:spPr>
          <a:xfrm>
            <a:off x="6174246" y="8377484"/>
            <a:ext cx="6504524" cy="1116000"/>
          </a:xfrm>
          <a:prstGeom prst="rect">
            <a:avLst/>
          </a:prstGeom>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t" anchorCtr="0"/>
          <a:lstStyle/>
          <a:p>
            <a:pPr>
              <a:lnSpc>
                <a:spcPts val="1400"/>
              </a:lnSpc>
            </a:pPr>
            <a:endParaRPr lang="en-US" altLang="ja-JP" sz="1200" b="1" dirty="0">
              <a:latin typeface="ＭＳ Ｐゴシック" panose="020B0600070205080204" pitchFamily="50" charset="-128"/>
              <a:ea typeface="ＭＳ Ｐゴシック" panose="020B0600070205080204" pitchFamily="50" charset="-128"/>
            </a:endParaRPr>
          </a:p>
        </p:txBody>
      </p:sp>
      <p:sp>
        <p:nvSpPr>
          <p:cNvPr id="59" name="正方形/長方形 58"/>
          <p:cNvSpPr/>
          <p:nvPr/>
        </p:nvSpPr>
        <p:spPr>
          <a:xfrm>
            <a:off x="6174246" y="6836955"/>
            <a:ext cx="6504524" cy="1191499"/>
          </a:xfrm>
          <a:prstGeom prst="rect">
            <a:avLst/>
          </a:prstGeom>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t" anchorCtr="0"/>
          <a:lstStyle/>
          <a:p>
            <a:pPr>
              <a:lnSpc>
                <a:spcPts val="700"/>
              </a:lnSpc>
            </a:pPr>
            <a:endParaRPr lang="en-US" altLang="ja-JP" sz="1100" b="1" dirty="0">
              <a:latin typeface="BIZ UDPゴシック" panose="020B0400000000000000" pitchFamily="50" charset="-128"/>
              <a:ea typeface="BIZ UDPゴシック" panose="020B0400000000000000" pitchFamily="50" charset="-128"/>
            </a:endParaRPr>
          </a:p>
          <a:p>
            <a:pPr>
              <a:lnSpc>
                <a:spcPts val="700"/>
              </a:lnSpc>
            </a:pPr>
            <a:endParaRPr lang="en-US" altLang="ja-JP" sz="1200" b="1" dirty="0">
              <a:latin typeface="BIZ UDPゴシック" panose="020B0400000000000000" pitchFamily="50" charset="-128"/>
              <a:ea typeface="BIZ UDPゴシック" panose="020B0400000000000000" pitchFamily="50" charset="-128"/>
            </a:endParaRPr>
          </a:p>
          <a:p>
            <a:pPr>
              <a:lnSpc>
                <a:spcPts val="700"/>
              </a:lnSpc>
            </a:pPr>
            <a:endParaRPr lang="en-US" altLang="ja-JP" sz="1200" b="1" dirty="0">
              <a:solidFill>
                <a:prstClr val="black"/>
              </a:solidFill>
              <a:latin typeface="BIZ UDPゴシック" panose="020B0400000000000000" pitchFamily="50" charset="-128"/>
              <a:ea typeface="BIZ UDPゴシック" panose="020B0400000000000000" pitchFamily="50" charset="-128"/>
            </a:endParaRPr>
          </a:p>
          <a:p>
            <a:pPr>
              <a:lnSpc>
                <a:spcPts val="700"/>
              </a:lnSpc>
            </a:pPr>
            <a:endParaRPr lang="en-US" altLang="ja-JP" sz="1200" b="1" dirty="0">
              <a:solidFill>
                <a:prstClr val="black"/>
              </a:solidFill>
              <a:latin typeface="BIZ UDPゴシック" panose="020B0400000000000000" pitchFamily="50" charset="-128"/>
              <a:ea typeface="BIZ UDPゴシック" panose="020B0400000000000000" pitchFamily="50" charset="-128"/>
            </a:endParaRPr>
          </a:p>
          <a:p>
            <a:pPr>
              <a:lnSpc>
                <a:spcPts val="700"/>
              </a:lnSpc>
            </a:pPr>
            <a:endParaRPr lang="en-US" altLang="ja-JP" sz="1200" b="1" dirty="0">
              <a:solidFill>
                <a:prstClr val="black"/>
              </a:solidFill>
              <a:latin typeface="BIZ UDPゴシック" panose="020B0400000000000000" pitchFamily="50" charset="-128"/>
              <a:ea typeface="BIZ UDPゴシック" panose="020B0400000000000000" pitchFamily="50" charset="-128"/>
            </a:endParaRPr>
          </a:p>
          <a:p>
            <a:pPr>
              <a:lnSpc>
                <a:spcPts val="700"/>
              </a:lnSpc>
            </a:pP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p:txBody>
      </p:sp>
      <p:sp>
        <p:nvSpPr>
          <p:cNvPr id="4" name="正方形/長方形 3"/>
          <p:cNvSpPr/>
          <p:nvPr/>
        </p:nvSpPr>
        <p:spPr>
          <a:xfrm>
            <a:off x="0" y="0"/>
            <a:ext cx="12801600" cy="3007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r>
              <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大阪ＭＩＣＥ</a:t>
            </a:r>
            <a:r>
              <a:rPr kumimoji="1" lang="ja-JP" altLang="en-US" sz="1600" b="1">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誘致</a:t>
            </a:r>
            <a:r>
              <a:rPr kumimoji="1" lang="ja-JP" altLang="en-US" sz="1600" b="1"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戦略</a:t>
            </a:r>
            <a:r>
              <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～アジア・</a:t>
            </a:r>
            <a:r>
              <a:rPr kumimoji="1" lang="ja-JP" altLang="en-US" sz="16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大洋州地</a:t>
            </a:r>
            <a:r>
              <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域でトップクラスの</a:t>
            </a:r>
            <a:r>
              <a:rPr kumimoji="1" lang="en-US" altLang="ja-JP"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MICE</a:t>
            </a:r>
            <a:r>
              <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都市をめざして～</a:t>
            </a:r>
            <a:r>
              <a:rPr kumimoji="1" lang="en-US" altLang="ja-JP"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概要版</a:t>
            </a:r>
            <a:r>
              <a:rPr kumimoji="1" lang="en-US" altLang="ja-JP"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64168" y="623864"/>
            <a:ext cx="5919537" cy="1404000"/>
          </a:xfrm>
          <a:prstGeom prst="roundRect">
            <a:avLst>
              <a:gd name="adj" fmla="val 339"/>
            </a:avLst>
          </a:prstGeom>
          <a:solidFill>
            <a:schemeClr val="bg1"/>
          </a:solidFill>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t" anchorCtr="0"/>
          <a:lstStyle/>
          <a:p>
            <a:pPr>
              <a:lnSpc>
                <a:spcPts val="1500"/>
              </a:lnSpc>
            </a:pPr>
            <a:endParaRPr kumimoji="1" lang="en-US" altLang="ja-JP" sz="1200" dirty="0">
              <a:latin typeface="ＭＳ Ｐゴシック" panose="020B0600070205080204" pitchFamily="50" charset="-128"/>
              <a:ea typeface="ＭＳ Ｐゴシック" panose="020B0600070205080204" pitchFamily="50" charset="-128"/>
            </a:endParaRPr>
          </a:p>
        </p:txBody>
      </p:sp>
      <p:sp>
        <p:nvSpPr>
          <p:cNvPr id="12" name="正方形/長方形 11"/>
          <p:cNvSpPr/>
          <p:nvPr/>
        </p:nvSpPr>
        <p:spPr>
          <a:xfrm>
            <a:off x="77874" y="4220416"/>
            <a:ext cx="5975894" cy="5256000"/>
          </a:xfrm>
          <a:prstGeom prst="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t" anchorCtr="0"/>
          <a:lstStyle/>
          <a:p>
            <a:pPr>
              <a:lnSpc>
                <a:spcPts val="700"/>
              </a:lnSpc>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200" spc="-10" dirty="0">
                <a:solidFill>
                  <a:schemeClr val="tx1"/>
                </a:solidFill>
                <a:latin typeface="ＭＳ Ｐゴシック" panose="020B0600070205080204" pitchFamily="50" charset="-128"/>
                <a:ea typeface="ＭＳ Ｐゴシック" panose="020B0600070205080204" pitchFamily="50" charset="-128"/>
              </a:rPr>
              <a:t>　</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1500"/>
              </a:lnSpc>
            </a:pPr>
            <a:endParaRPr lang="en-US" altLang="ja-JP" sz="1100" dirty="0">
              <a:solidFill>
                <a:srgbClr val="FF0000"/>
              </a:solidFill>
              <a:latin typeface="BIZ UD明朝 Medium" panose="02020500000000000000" pitchFamily="17" charset="-128"/>
              <a:ea typeface="BIZ UD明朝 Medium" panose="02020500000000000000" pitchFamily="17" charset="-128"/>
            </a:endParaRPr>
          </a:p>
          <a:p>
            <a:pPr>
              <a:lnSpc>
                <a:spcPts val="15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a:p>
            <a:pPr>
              <a:lnSpc>
                <a:spcPts val="15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a:p>
            <a:pPr>
              <a:lnSpc>
                <a:spcPts val="15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p:txBody>
      </p:sp>
      <p:sp>
        <p:nvSpPr>
          <p:cNvPr id="22" name="角丸四角形 21"/>
          <p:cNvSpPr/>
          <p:nvPr/>
        </p:nvSpPr>
        <p:spPr>
          <a:xfrm>
            <a:off x="3112777" y="7518958"/>
            <a:ext cx="2880000" cy="1908000"/>
          </a:xfrm>
          <a:prstGeom prst="roundRect">
            <a:avLst>
              <a:gd name="adj" fmla="val 103"/>
            </a:avLst>
          </a:prstGeom>
          <a:ln>
            <a:prstDash val="dash"/>
          </a:ln>
        </p:spPr>
        <p:style>
          <a:lnRef idx="2">
            <a:schemeClr val="accent2"/>
          </a:lnRef>
          <a:fillRef idx="1">
            <a:schemeClr val="lt1"/>
          </a:fillRef>
          <a:effectRef idx="0">
            <a:schemeClr val="accent2"/>
          </a:effectRef>
          <a:fontRef idx="minor">
            <a:schemeClr val="dk1"/>
          </a:fontRef>
        </p:style>
        <p:txBody>
          <a:bodyPr rtlCol="0" anchor="t" anchorCtr="0"/>
          <a:lstStyle/>
          <a:p>
            <a:pPr>
              <a:lnSpc>
                <a:spcPts val="1500"/>
              </a:lnSpc>
            </a:pPr>
            <a:endParaRPr kumimoji="1" lang="en-US" altLang="ja-JP" sz="1100" dirty="0">
              <a:solidFill>
                <a:schemeClr val="tx1"/>
              </a:solidFill>
            </a:endParaRPr>
          </a:p>
          <a:p>
            <a:pPr>
              <a:lnSpc>
                <a:spcPts val="1500"/>
              </a:lnSpc>
            </a:pPr>
            <a:endParaRPr kumimoji="1" lang="ja-JP" altLang="en-US" sz="1200" dirty="0">
              <a:solidFill>
                <a:srgbClr val="FF0000"/>
              </a:solidFill>
              <a:latin typeface="ＭＳ Ｐゴシック" panose="020B0600070205080204" pitchFamily="50" charset="-128"/>
              <a:ea typeface="ＭＳ Ｐゴシック" panose="020B0600070205080204" pitchFamily="50" charset="-128"/>
            </a:endParaRPr>
          </a:p>
        </p:txBody>
      </p:sp>
      <p:sp>
        <p:nvSpPr>
          <p:cNvPr id="21" name="角丸四角形 20"/>
          <p:cNvSpPr/>
          <p:nvPr/>
        </p:nvSpPr>
        <p:spPr>
          <a:xfrm>
            <a:off x="3679906" y="7376910"/>
            <a:ext cx="1692000" cy="216000"/>
          </a:xfrm>
          <a:prstGeom prst="roundRect">
            <a:avLst>
              <a:gd name="adj" fmla="val 40667"/>
            </a:avLst>
          </a:prstGeom>
          <a:solidFill>
            <a:srgbClr val="FF0000"/>
          </a:solidFill>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解決すべき課題</a:t>
            </a:r>
          </a:p>
        </p:txBody>
      </p:sp>
      <p:sp>
        <p:nvSpPr>
          <p:cNvPr id="27" name="角丸四角形 26"/>
          <p:cNvSpPr/>
          <p:nvPr/>
        </p:nvSpPr>
        <p:spPr>
          <a:xfrm>
            <a:off x="143515" y="7520176"/>
            <a:ext cx="2880000" cy="1908000"/>
          </a:xfrm>
          <a:prstGeom prst="roundRect">
            <a:avLst>
              <a:gd name="adj" fmla="val 103"/>
            </a:avLst>
          </a:prstGeom>
          <a:noFill/>
          <a:ln>
            <a:prstDash val="dash"/>
          </a:ln>
        </p:spPr>
        <p:style>
          <a:lnRef idx="2">
            <a:schemeClr val="accent2"/>
          </a:lnRef>
          <a:fillRef idx="1">
            <a:schemeClr val="lt1"/>
          </a:fillRef>
          <a:effectRef idx="0">
            <a:schemeClr val="accent2"/>
          </a:effectRef>
          <a:fontRef idx="minor">
            <a:schemeClr val="dk1"/>
          </a:fontRef>
        </p:style>
        <p:txBody>
          <a:bodyPr rtlCol="0" anchor="t" anchorCtr="0"/>
          <a:lstStyle/>
          <a:p>
            <a:pPr>
              <a:lnSpc>
                <a:spcPts val="1500"/>
              </a:lnSpc>
            </a:pP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1500"/>
              </a:lnSpc>
            </a:pPr>
            <a:endParaRPr kumimoji="1" lang="ja-JP" altLang="en-US" sz="1050" dirty="0">
              <a:solidFill>
                <a:schemeClr val="tx1"/>
              </a:solidFill>
            </a:endParaRPr>
          </a:p>
        </p:txBody>
      </p:sp>
      <p:sp>
        <p:nvSpPr>
          <p:cNvPr id="28" name="角丸四角形 27"/>
          <p:cNvSpPr/>
          <p:nvPr/>
        </p:nvSpPr>
        <p:spPr>
          <a:xfrm>
            <a:off x="702663" y="7374404"/>
            <a:ext cx="1692000" cy="216000"/>
          </a:xfrm>
          <a:prstGeom prst="roundRect">
            <a:avLst>
              <a:gd name="adj" fmla="val 40667"/>
            </a:avLst>
          </a:prstGeom>
          <a:solidFill>
            <a:schemeClr val="accent6">
              <a:lumMod val="75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活用すべき優位性</a:t>
            </a:r>
          </a:p>
        </p:txBody>
      </p:sp>
      <p:sp>
        <p:nvSpPr>
          <p:cNvPr id="18" name="テキスト ボックス 17"/>
          <p:cNvSpPr txBox="1"/>
          <p:nvPr/>
        </p:nvSpPr>
        <p:spPr>
          <a:xfrm>
            <a:off x="6179763" y="606612"/>
            <a:ext cx="6480000" cy="5868000"/>
          </a:xfrm>
          <a:prstGeom prst="rect">
            <a:avLst/>
          </a:prstGeom>
          <a:ln w="12700"/>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ts val="1000"/>
              </a:lnSpc>
            </a:pPr>
            <a:endParaRPr lang="en-US" altLang="ja-JP" sz="1100" b="1" dirty="0">
              <a:solidFill>
                <a:schemeClr val="tx1"/>
              </a:solidFill>
              <a:latin typeface="BIZ UDゴシック" panose="020B0400000000000000" pitchFamily="49" charset="-128"/>
              <a:ea typeface="BIZ UDゴシック" panose="020B0400000000000000" pitchFamily="49" charset="-128"/>
            </a:endParaRPr>
          </a:p>
          <a:p>
            <a:pPr>
              <a:lnSpc>
                <a:spcPts val="200"/>
              </a:lnSpc>
            </a:pPr>
            <a:endParaRPr lang="en-US" altLang="ja-JP" sz="1100" b="1" dirty="0">
              <a:solidFill>
                <a:schemeClr val="tx1"/>
              </a:solidFill>
              <a:latin typeface="BIZ UDゴシック" panose="020B0400000000000000" pitchFamily="49" charset="-128"/>
              <a:ea typeface="BIZ UDゴシック" panose="020B0400000000000000" pitchFamily="49"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endParaRPr lang="en-US" altLang="ja-JP" sz="1100" dirty="0">
              <a:solidFill>
                <a:schemeClr val="tx1"/>
              </a:solidFill>
              <a:latin typeface="BIZ UD明朝 Medium" panose="02020500000000000000" pitchFamily="17" charset="-128"/>
              <a:ea typeface="BIZ UD明朝 Medium" panose="02020500000000000000" pitchFamily="17" charset="-128"/>
            </a:endParaRPr>
          </a:p>
        </p:txBody>
      </p:sp>
      <p:grpSp>
        <p:nvGrpSpPr>
          <p:cNvPr id="7" name="グループ化 6"/>
          <p:cNvGrpSpPr/>
          <p:nvPr/>
        </p:nvGrpSpPr>
        <p:grpSpPr>
          <a:xfrm>
            <a:off x="6354818" y="2127711"/>
            <a:ext cx="6060585" cy="987011"/>
            <a:chOff x="6504788" y="4470636"/>
            <a:chExt cx="6060585" cy="987011"/>
          </a:xfrm>
          <a:solidFill>
            <a:schemeClr val="bg2"/>
          </a:solidFill>
        </p:grpSpPr>
        <p:sp>
          <p:nvSpPr>
            <p:cNvPr id="44" name="テキスト ボックス 43"/>
            <p:cNvSpPr txBox="1"/>
            <p:nvPr/>
          </p:nvSpPr>
          <p:spPr>
            <a:xfrm>
              <a:off x="6504788" y="4470636"/>
              <a:ext cx="6048000" cy="289441"/>
            </a:xfrm>
            <a:prstGeom prst="roundRect">
              <a:avLst/>
            </a:prstGeom>
            <a:solidFill>
              <a:schemeClr val="accent4">
                <a:lumMod val="60000"/>
                <a:lumOff val="40000"/>
              </a:schemeClr>
            </a:solidFill>
            <a:ln>
              <a:solidFill>
                <a:schemeClr val="accent2">
                  <a:lumMod val="20000"/>
                  <a:lumOff val="80000"/>
                </a:schemeClr>
              </a:solidFill>
            </a:ln>
          </p:spPr>
          <p:txBody>
            <a:bodyPr wrap="square" rtlCol="0" anchor="ctr">
              <a:spAutoFit/>
            </a:bodyPr>
            <a:lstStyle/>
            <a:p>
              <a:r>
                <a:rPr lang="ja-JP" altLang="en-US" sz="1100" b="1" dirty="0">
                  <a:latin typeface="ＭＳ Ｐゴシック" panose="020B0600070205080204" pitchFamily="50" charset="-128"/>
                  <a:ea typeface="ＭＳ Ｐゴシック" panose="020B0600070205080204" pitchFamily="50" charset="-128"/>
                </a:rPr>
                <a:t>＜方向性</a:t>
              </a:r>
              <a:r>
                <a:rPr lang="en-US" altLang="ja-JP" sz="1100" b="1" dirty="0">
                  <a:latin typeface="ＭＳ Ｐゴシック" panose="020B0600070205080204" pitchFamily="50" charset="-128"/>
                  <a:ea typeface="ＭＳ Ｐゴシック" panose="020B0600070205080204" pitchFamily="50" charset="-128"/>
                </a:rPr>
                <a:t>Ⅰ</a:t>
              </a:r>
              <a:r>
                <a:rPr lang="ja-JP" altLang="en-US" sz="1100" b="1" dirty="0">
                  <a:latin typeface="ＭＳ Ｐゴシック" panose="020B0600070205080204" pitchFamily="50" charset="-128"/>
                  <a:ea typeface="ＭＳ Ｐゴシック" panose="020B0600070205080204" pitchFamily="50" charset="-128"/>
                </a:rPr>
                <a:t>＞　「大阪・関西万博」「統合型リゾート</a:t>
              </a:r>
              <a:r>
                <a:rPr lang="en-US" altLang="ja-JP" sz="1100" b="1" dirty="0">
                  <a:latin typeface="ＭＳ Ｐゴシック" panose="020B0600070205080204" pitchFamily="50" charset="-128"/>
                  <a:ea typeface="ＭＳ Ｐゴシック" panose="020B0600070205080204" pitchFamily="50" charset="-128"/>
                </a:rPr>
                <a:t>(IR)</a:t>
              </a:r>
              <a:r>
                <a:rPr lang="ja-JP" altLang="en-US" sz="1100" b="1" dirty="0">
                  <a:latin typeface="ＭＳ Ｐゴシック" panose="020B0600070205080204" pitchFamily="50" charset="-128"/>
                  <a:ea typeface="ＭＳ Ｐゴシック" panose="020B0600070205080204" pitchFamily="50" charset="-128"/>
                </a:rPr>
                <a:t>」のインパクトを最大限に活用する　　　　　　　　</a:t>
              </a:r>
            </a:p>
          </p:txBody>
        </p:sp>
        <p:sp>
          <p:nvSpPr>
            <p:cNvPr id="45" name="テキスト ボックス 44"/>
            <p:cNvSpPr txBox="1"/>
            <p:nvPr/>
          </p:nvSpPr>
          <p:spPr>
            <a:xfrm>
              <a:off x="6517373" y="4817583"/>
              <a:ext cx="6048000" cy="289441"/>
            </a:xfrm>
            <a:prstGeom prst="roundRect">
              <a:avLst/>
            </a:prstGeom>
            <a:solidFill>
              <a:schemeClr val="accent4">
                <a:lumMod val="60000"/>
                <a:lumOff val="40000"/>
              </a:schemeClr>
            </a:solidFill>
            <a:ln>
              <a:solidFill>
                <a:schemeClr val="accent2">
                  <a:lumMod val="20000"/>
                  <a:lumOff val="80000"/>
                </a:schemeClr>
              </a:solidFill>
            </a:ln>
          </p:spPr>
          <p:txBody>
            <a:bodyPr wrap="square" rtlCol="0" anchor="ctr">
              <a:spAutoFit/>
            </a:bodyPr>
            <a:lstStyle/>
            <a:p>
              <a:r>
                <a:rPr lang="ja-JP" altLang="en-US" sz="1100" b="1" dirty="0">
                  <a:latin typeface="ＭＳ Ｐゴシック" panose="020B0600070205080204" pitchFamily="50" charset="-128"/>
                  <a:ea typeface="ＭＳ Ｐゴシック" panose="020B0600070205080204" pitchFamily="50" charset="-128"/>
                </a:rPr>
                <a:t>＜方向性</a:t>
              </a:r>
              <a:r>
                <a:rPr lang="en-US" altLang="ja-JP" sz="1100" b="1" dirty="0">
                  <a:latin typeface="ＭＳ Ｐゴシック" panose="020B0600070205080204" pitchFamily="50" charset="-128"/>
                  <a:ea typeface="ＭＳ Ｐゴシック" panose="020B0600070205080204" pitchFamily="50" charset="-128"/>
                </a:rPr>
                <a:t>Ⅱ</a:t>
              </a:r>
              <a:r>
                <a:rPr lang="ja-JP" altLang="en-US" sz="1100" b="1" dirty="0">
                  <a:latin typeface="ＭＳ Ｐゴシック" panose="020B0600070205080204" pitchFamily="50" charset="-128"/>
                  <a:ea typeface="ＭＳ Ｐゴシック" panose="020B0600070205080204" pitchFamily="50" charset="-128"/>
                </a:rPr>
                <a:t>＞</a:t>
              </a:r>
              <a:r>
                <a:rPr lang="en-US" altLang="ja-JP" sz="1100" b="1" dirty="0">
                  <a:latin typeface="ＭＳ Ｐゴシック" panose="020B0600070205080204" pitchFamily="50" charset="-128"/>
                  <a:ea typeface="ＭＳ Ｐゴシック" panose="020B0600070205080204" pitchFamily="50" charset="-128"/>
                </a:rPr>
                <a:t>  </a:t>
              </a:r>
              <a:r>
                <a:rPr lang="ja-JP" altLang="en-US" sz="1100" b="1" dirty="0">
                  <a:latin typeface="ＭＳ Ｐゴシック" panose="020B0600070205080204" pitchFamily="50" charset="-128"/>
                  <a:ea typeface="ＭＳ Ｐゴシック" panose="020B0600070205080204" pitchFamily="50" charset="-128"/>
                </a:rPr>
                <a:t>世界水準の</a:t>
              </a:r>
              <a:r>
                <a:rPr lang="en-US" altLang="ja-JP" sz="1100" b="1" dirty="0">
                  <a:latin typeface="ＭＳ Ｐゴシック" panose="020B0600070205080204" pitchFamily="50" charset="-128"/>
                  <a:ea typeface="ＭＳ Ｐゴシック" panose="020B0600070205080204" pitchFamily="50" charset="-128"/>
                </a:rPr>
                <a:t>MICE</a:t>
              </a:r>
              <a:r>
                <a:rPr lang="ja-JP" altLang="en-US" sz="1100" b="1" dirty="0">
                  <a:latin typeface="ＭＳ Ｐゴシック" panose="020B0600070205080204" pitchFamily="50" charset="-128"/>
                  <a:ea typeface="ＭＳ Ｐゴシック" panose="020B0600070205080204" pitchFamily="50" charset="-128"/>
                </a:rPr>
                <a:t>受入れ環境を整備する</a:t>
              </a:r>
            </a:p>
          </p:txBody>
        </p:sp>
        <p:sp>
          <p:nvSpPr>
            <p:cNvPr id="46" name="テキスト ボックス 45"/>
            <p:cNvSpPr txBox="1"/>
            <p:nvPr/>
          </p:nvSpPr>
          <p:spPr>
            <a:xfrm>
              <a:off x="6504788" y="5168206"/>
              <a:ext cx="6048000" cy="289441"/>
            </a:xfrm>
            <a:prstGeom prst="roundRect">
              <a:avLst/>
            </a:prstGeom>
            <a:solidFill>
              <a:schemeClr val="accent4">
                <a:lumMod val="60000"/>
                <a:lumOff val="40000"/>
              </a:schemeClr>
            </a:solidFill>
            <a:ln>
              <a:solidFill>
                <a:schemeClr val="accent2">
                  <a:lumMod val="20000"/>
                  <a:lumOff val="80000"/>
                </a:schemeClr>
              </a:solidFill>
            </a:ln>
          </p:spPr>
          <p:txBody>
            <a:bodyPr wrap="square" rtlCol="0" anchor="ctr">
              <a:spAutoFit/>
            </a:bodyPr>
            <a:lstStyle/>
            <a:p>
              <a:r>
                <a:rPr lang="ja-JP" altLang="en-US" sz="1100" b="1" dirty="0">
                  <a:latin typeface="ＭＳ Ｐゴシック" panose="020B0600070205080204" pitchFamily="50" charset="-128"/>
                  <a:ea typeface="ＭＳ Ｐゴシック" panose="020B0600070205080204" pitchFamily="50" charset="-128"/>
                </a:rPr>
                <a:t>＜方向性</a:t>
              </a:r>
              <a:r>
                <a:rPr lang="en-US" altLang="ja-JP" sz="1100" b="1" dirty="0">
                  <a:latin typeface="ＭＳ Ｐゴシック" panose="020B0600070205080204" pitchFamily="50" charset="-128"/>
                  <a:ea typeface="ＭＳ Ｐゴシック" panose="020B0600070205080204" pitchFamily="50" charset="-128"/>
                </a:rPr>
                <a:t>Ⅲ</a:t>
              </a:r>
              <a:r>
                <a:rPr lang="ja-JP" altLang="en-US" sz="1100" b="1" dirty="0">
                  <a:latin typeface="ＭＳ Ｐゴシック" panose="020B0600070205080204" pitchFamily="50" charset="-128"/>
                  <a:ea typeface="ＭＳ Ｐゴシック" panose="020B0600070205080204" pitchFamily="50" charset="-128"/>
                </a:rPr>
                <a:t>＞　大阪の新たなまちづくり</a:t>
              </a:r>
              <a:r>
                <a:rPr lang="en-US" altLang="ja-JP" sz="1100" b="1" dirty="0">
                  <a:latin typeface="ＭＳ Ｐゴシック" panose="020B0600070205080204" pitchFamily="50" charset="-128"/>
                  <a:ea typeface="ＭＳ Ｐゴシック" panose="020B0600070205080204" pitchFamily="50" charset="-128"/>
                </a:rPr>
                <a:t>(</a:t>
              </a:r>
              <a:r>
                <a:rPr lang="ja-JP" altLang="en-US" sz="1100" b="1" dirty="0">
                  <a:latin typeface="ＭＳ Ｐゴシック" panose="020B0600070205080204" pitchFamily="50" charset="-128"/>
                  <a:ea typeface="ＭＳ Ｐゴシック" panose="020B0600070205080204" pitchFamily="50" charset="-128"/>
                </a:rPr>
                <a:t>コミュニティ・ブランディング</a:t>
              </a:r>
              <a:r>
                <a:rPr lang="en-US" altLang="ja-JP" sz="1100" b="1" dirty="0">
                  <a:latin typeface="ＭＳ Ｐゴシック" panose="020B0600070205080204" pitchFamily="50" charset="-128"/>
                  <a:ea typeface="ＭＳ Ｐゴシック" panose="020B0600070205080204" pitchFamily="50" charset="-128"/>
                </a:rPr>
                <a:t>) </a:t>
              </a:r>
              <a:r>
                <a:rPr lang="ja-JP" altLang="en-US" sz="1100" b="1" dirty="0">
                  <a:latin typeface="ＭＳ Ｐゴシック" panose="020B0600070205080204" pitchFamily="50" charset="-128"/>
                  <a:ea typeface="ＭＳ Ｐゴシック" panose="020B0600070205080204" pitchFamily="50" charset="-128"/>
                </a:rPr>
                <a:t>をけん引する</a:t>
              </a:r>
            </a:p>
          </p:txBody>
        </p:sp>
      </p:grpSp>
      <p:grpSp>
        <p:nvGrpSpPr>
          <p:cNvPr id="47" name="グループ化 46"/>
          <p:cNvGrpSpPr/>
          <p:nvPr/>
        </p:nvGrpSpPr>
        <p:grpSpPr>
          <a:xfrm>
            <a:off x="6453143" y="5370660"/>
            <a:ext cx="5835375" cy="982828"/>
            <a:chOff x="2040034" y="7391396"/>
            <a:chExt cx="8573268" cy="1306340"/>
          </a:xfrm>
        </p:grpSpPr>
        <p:grpSp>
          <p:nvGrpSpPr>
            <p:cNvPr id="48" name="グループ化 47"/>
            <p:cNvGrpSpPr/>
            <p:nvPr/>
          </p:nvGrpSpPr>
          <p:grpSpPr>
            <a:xfrm>
              <a:off x="2040034" y="7391396"/>
              <a:ext cx="8573268" cy="1306340"/>
              <a:chOff x="614306" y="4938057"/>
              <a:chExt cx="8573268" cy="1477286"/>
            </a:xfrm>
          </p:grpSpPr>
          <p:grpSp>
            <p:nvGrpSpPr>
              <p:cNvPr id="51" name="グループ化 50"/>
              <p:cNvGrpSpPr/>
              <p:nvPr/>
            </p:nvGrpSpPr>
            <p:grpSpPr>
              <a:xfrm>
                <a:off x="768818" y="5266041"/>
                <a:ext cx="8418756" cy="1149302"/>
                <a:chOff x="255259" y="4536747"/>
                <a:chExt cx="8418756" cy="1149302"/>
              </a:xfrm>
            </p:grpSpPr>
            <p:sp>
              <p:nvSpPr>
                <p:cNvPr id="57" name="山形 56"/>
                <p:cNvSpPr/>
                <p:nvPr/>
              </p:nvSpPr>
              <p:spPr>
                <a:xfrm>
                  <a:off x="4102015" y="4547864"/>
                  <a:ext cx="4572000" cy="1138185"/>
                </a:xfrm>
                <a:prstGeom prst="chevron">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latin typeface="BIZ UDP明朝 Medium" panose="02020500000000000000" pitchFamily="18" charset="-128"/>
                    <a:ea typeface="BIZ UDP明朝 Medium" panose="02020500000000000000" pitchFamily="18" charset="-128"/>
                  </a:endParaRPr>
                </a:p>
              </p:txBody>
            </p:sp>
            <p:sp>
              <p:nvSpPr>
                <p:cNvPr id="58" name="ホームベース 57"/>
                <p:cNvSpPr/>
                <p:nvPr/>
              </p:nvSpPr>
              <p:spPr>
                <a:xfrm>
                  <a:off x="255259" y="4536747"/>
                  <a:ext cx="4248001" cy="1128790"/>
                </a:xfrm>
                <a:prstGeom prst="homePlate">
                  <a:avLst/>
                </a:prstGeom>
                <a:solidFill>
                  <a:schemeClr val="accent4">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t"/>
                <a:lstStyle/>
                <a:p>
                  <a:endParaRPr kumimoji="1" lang="ja-JP" altLang="en-US" sz="1050" dirty="0">
                    <a:latin typeface="BIZ UDP明朝 Medium" panose="02020500000000000000" pitchFamily="18" charset="-128"/>
                    <a:ea typeface="BIZ UDP明朝 Medium" panose="02020500000000000000" pitchFamily="18" charset="-128"/>
                  </a:endParaRPr>
                </a:p>
              </p:txBody>
            </p:sp>
          </p:grpSp>
          <p:grpSp>
            <p:nvGrpSpPr>
              <p:cNvPr id="52" name="グループ化 51"/>
              <p:cNvGrpSpPr/>
              <p:nvPr/>
            </p:nvGrpSpPr>
            <p:grpSpPr>
              <a:xfrm>
                <a:off x="614306" y="4938057"/>
                <a:ext cx="8531103" cy="1465600"/>
                <a:chOff x="431092" y="3974437"/>
                <a:chExt cx="8531103" cy="1465600"/>
              </a:xfrm>
            </p:grpSpPr>
            <p:sp>
              <p:nvSpPr>
                <p:cNvPr id="53" name="正方形/長方形 52"/>
                <p:cNvSpPr/>
                <p:nvPr/>
              </p:nvSpPr>
              <p:spPr>
                <a:xfrm>
                  <a:off x="621766" y="3974437"/>
                  <a:ext cx="3743999" cy="288061"/>
                </a:xfrm>
                <a:prstGeom prst="rect">
                  <a:avLst/>
                </a:prstGeom>
                <a:solidFill>
                  <a:schemeClr val="bg2"/>
                </a:solidFill>
                <a:ln w="19050">
                  <a:solidFill>
                    <a:schemeClr val="accent4">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b="1" dirty="0">
                      <a:latin typeface="ＭＳ Ｐゴシック" panose="020B0600070205080204" pitchFamily="50" charset="-128"/>
                      <a:ea typeface="ＭＳ Ｐゴシック" panose="020B0600070205080204" pitchFamily="50" charset="-128"/>
                    </a:rPr>
                    <a:t>第</a:t>
                  </a:r>
                  <a:r>
                    <a:rPr kumimoji="1" lang="en-US" altLang="ja-JP" sz="1000" b="1" dirty="0">
                      <a:latin typeface="ＭＳ Ｐゴシック" panose="020B0600070205080204" pitchFamily="50" charset="-128"/>
                      <a:ea typeface="ＭＳ Ｐゴシック" panose="020B0600070205080204" pitchFamily="50" charset="-128"/>
                    </a:rPr>
                    <a:t>1</a:t>
                  </a:r>
                  <a:r>
                    <a:rPr kumimoji="1" lang="ja-JP" altLang="en-US" sz="1000" b="1" dirty="0">
                      <a:latin typeface="ＭＳ Ｐゴシック" panose="020B0600070205080204" pitchFamily="50" charset="-128"/>
                      <a:ea typeface="ＭＳ Ｐゴシック" panose="020B0600070205080204" pitchFamily="50" charset="-128"/>
                    </a:rPr>
                    <a:t>期（</a:t>
                  </a:r>
                  <a:r>
                    <a:rPr kumimoji="1" lang="en-US" altLang="ja-JP" sz="1000" b="1" dirty="0">
                      <a:latin typeface="ＭＳ Ｐゴシック" panose="020B0600070205080204" pitchFamily="50" charset="-128"/>
                      <a:ea typeface="ＭＳ Ｐゴシック" panose="020B0600070205080204" pitchFamily="50" charset="-128"/>
                    </a:rPr>
                    <a:t>2023</a:t>
                  </a:r>
                  <a:r>
                    <a:rPr kumimoji="1" lang="ja-JP" altLang="en-US" sz="1000" b="1" dirty="0">
                      <a:latin typeface="ＭＳ Ｐゴシック" panose="020B0600070205080204" pitchFamily="50" charset="-128"/>
                      <a:ea typeface="ＭＳ Ｐゴシック" panose="020B0600070205080204" pitchFamily="50" charset="-128"/>
                    </a:rPr>
                    <a:t>～</a:t>
                  </a:r>
                  <a:r>
                    <a:rPr kumimoji="1" lang="en-US" altLang="ja-JP" sz="1000" b="1" dirty="0">
                      <a:latin typeface="ＭＳ Ｐゴシック" panose="020B0600070205080204" pitchFamily="50" charset="-128"/>
                      <a:ea typeface="ＭＳ Ｐゴシック" panose="020B0600070205080204" pitchFamily="50" charset="-128"/>
                    </a:rPr>
                    <a:t>2027</a:t>
                  </a:r>
                  <a:r>
                    <a:rPr kumimoji="1" lang="ja-JP" altLang="en-US" sz="1000" b="1" dirty="0">
                      <a:latin typeface="ＭＳ Ｐゴシック" panose="020B0600070205080204" pitchFamily="50" charset="-128"/>
                      <a:ea typeface="ＭＳ Ｐゴシック" panose="020B0600070205080204" pitchFamily="50" charset="-128"/>
                    </a:rPr>
                    <a:t>年度</a:t>
                  </a:r>
                  <a:r>
                    <a:rPr kumimoji="1" lang="ja-JP" altLang="en-US" sz="1000" dirty="0">
                      <a:latin typeface="BIZ UDP明朝 Medium" panose="02020500000000000000" pitchFamily="18" charset="-128"/>
                      <a:ea typeface="BIZ UDP明朝 Medium" panose="02020500000000000000" pitchFamily="18" charset="-128"/>
                    </a:rPr>
                    <a:t>）</a:t>
                  </a:r>
                </a:p>
              </p:txBody>
            </p:sp>
            <p:sp>
              <p:nvSpPr>
                <p:cNvPr id="54" name="正方形/長方形 53"/>
                <p:cNvSpPr/>
                <p:nvPr/>
              </p:nvSpPr>
              <p:spPr>
                <a:xfrm>
                  <a:off x="4480177" y="3975682"/>
                  <a:ext cx="3996001" cy="297053"/>
                </a:xfrm>
                <a:prstGeom prst="rect">
                  <a:avLst/>
                </a:prstGeom>
                <a:solidFill>
                  <a:schemeClr val="bg2"/>
                </a:solidFill>
                <a:ln w="19050">
                  <a:solidFill>
                    <a:schemeClr val="accent4">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b="1" dirty="0">
                      <a:latin typeface="ＭＳ Ｐゴシック" panose="020B0600070205080204" pitchFamily="50" charset="-128"/>
                      <a:ea typeface="ＭＳ Ｐゴシック" panose="020B0600070205080204" pitchFamily="50" charset="-128"/>
                    </a:rPr>
                    <a:t>第２期（</a:t>
                  </a:r>
                  <a:r>
                    <a:rPr kumimoji="1" lang="en-US" altLang="ja-JP" sz="1000" b="1">
                      <a:latin typeface="ＭＳ Ｐゴシック" panose="020B0600070205080204" pitchFamily="50" charset="-128"/>
                      <a:ea typeface="ＭＳ Ｐゴシック" panose="020B0600070205080204" pitchFamily="50" charset="-128"/>
                    </a:rPr>
                    <a:t>202</a:t>
                  </a:r>
                  <a:r>
                    <a:rPr kumimoji="1" lang="en-US" altLang="ja-JP" sz="1000" b="1" dirty="0">
                      <a:latin typeface="ＭＳ Ｐゴシック" panose="020B0600070205080204" pitchFamily="50" charset="-128"/>
                      <a:ea typeface="ＭＳ Ｐゴシック" panose="020B0600070205080204" pitchFamily="50" charset="-128"/>
                    </a:rPr>
                    <a:t>8</a:t>
                  </a:r>
                  <a:r>
                    <a:rPr kumimoji="1" lang="ja-JP" altLang="en-US" sz="1000" b="1">
                      <a:latin typeface="ＭＳ Ｐゴシック" panose="020B0600070205080204" pitchFamily="50" charset="-128"/>
                      <a:ea typeface="ＭＳ Ｐゴシック" panose="020B0600070205080204" pitchFamily="50" charset="-128"/>
                    </a:rPr>
                    <a:t>～</a:t>
                  </a:r>
                  <a:r>
                    <a:rPr kumimoji="1" lang="en-US" altLang="ja-JP" sz="1000" b="1" dirty="0">
                      <a:latin typeface="ＭＳ Ｐゴシック" panose="020B0600070205080204" pitchFamily="50" charset="-128"/>
                      <a:ea typeface="ＭＳ Ｐゴシック" panose="020B0600070205080204" pitchFamily="50" charset="-128"/>
                    </a:rPr>
                    <a:t>2032</a:t>
                  </a:r>
                  <a:r>
                    <a:rPr kumimoji="1" lang="ja-JP" altLang="en-US" sz="1000" b="1" dirty="0">
                      <a:latin typeface="ＭＳ Ｐゴシック" panose="020B0600070205080204" pitchFamily="50" charset="-128"/>
                      <a:ea typeface="ＭＳ Ｐゴシック" panose="020B0600070205080204" pitchFamily="50" charset="-128"/>
                    </a:rPr>
                    <a:t>年度）</a:t>
                  </a:r>
                </a:p>
              </p:txBody>
            </p:sp>
            <p:sp>
              <p:nvSpPr>
                <p:cNvPr id="55" name="テキスト ボックス 54">
                  <a:extLst>
                    <a:ext uri="{FF2B5EF4-FFF2-40B4-BE49-F238E27FC236}">
                      <a16:creationId xmlns:a16="http://schemas.microsoft.com/office/drawing/2014/main" id="{1BE7917F-92D1-4E35-9FD9-ACD114F057DE}"/>
                    </a:ext>
                  </a:extLst>
                </p:cNvPr>
                <p:cNvSpPr txBox="1"/>
                <p:nvPr/>
              </p:nvSpPr>
              <p:spPr>
                <a:xfrm>
                  <a:off x="431092" y="5066330"/>
                  <a:ext cx="4243536" cy="373707"/>
                </a:xfrm>
                <a:prstGeom prst="rect">
                  <a:avLst/>
                </a:prstGeom>
                <a:noFill/>
                <a:ln>
                  <a:noFill/>
                </a:ln>
              </p:spPr>
              <p:txBody>
                <a:bodyPr wrap="square" rtlCol="0">
                  <a:spAutoFit/>
                </a:bodyPr>
                <a:lstStyle/>
                <a:p>
                  <a:r>
                    <a:rPr lang="ja-JP" altLang="en-US" sz="1000" b="1" dirty="0">
                      <a:latin typeface="ＭＳ Ｐゴシック" panose="020B0600070205080204" pitchFamily="50" charset="-128"/>
                      <a:ea typeface="ＭＳ Ｐゴシック" panose="020B0600070205080204" pitchFamily="50" charset="-128"/>
                    </a:rPr>
                    <a:t>　 </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アジア・太洋州地域　トップ１０</a:t>
                  </a:r>
                  <a:r>
                    <a:rPr lang="en-US" altLang="ja-JP"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世界</a:t>
                  </a:r>
                  <a:r>
                    <a:rPr lang="en-US" altLang="ja-JP"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30</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位以内</a:t>
                  </a:r>
                  <a:r>
                    <a:rPr lang="ja-JP" altLang="en-US" sz="10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kumimoji="1" lang="ja-JP" altLang="en-US" sz="10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56" name="テキスト ボックス 55">
                  <a:extLst>
                    <a:ext uri="{FF2B5EF4-FFF2-40B4-BE49-F238E27FC236}">
                      <a16:creationId xmlns:a16="http://schemas.microsoft.com/office/drawing/2014/main" id="{709BC26F-DB7C-4EAE-9082-713F03C738E5}"/>
                    </a:ext>
                  </a:extLst>
                </p:cNvPr>
                <p:cNvSpPr txBox="1"/>
                <p:nvPr/>
              </p:nvSpPr>
              <p:spPr>
                <a:xfrm>
                  <a:off x="4605071" y="5066331"/>
                  <a:ext cx="4357124" cy="370094"/>
                </a:xfrm>
                <a:prstGeom prst="rect">
                  <a:avLst/>
                </a:prstGeom>
                <a:noFill/>
                <a:ln>
                  <a:noFill/>
                </a:ln>
              </p:spPr>
              <p:txBody>
                <a:bodyPr wrap="square" rtlCol="0">
                  <a:spAutoFit/>
                </a:bodyPr>
                <a:lstStyle/>
                <a:p>
                  <a:r>
                    <a:rPr lang="ja-JP" altLang="en-US" sz="1000" b="1" u="sng" dirty="0">
                      <a:latin typeface="ＭＳ Ｐゴシック" panose="020B0600070205080204" pitchFamily="50" charset="-128"/>
                      <a:ea typeface="ＭＳ Ｐゴシック" panose="020B0600070205080204" pitchFamily="50" charset="-128"/>
                    </a:rPr>
                    <a:t>アジア</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・太洋州地域トップ５</a:t>
                  </a:r>
                  <a:r>
                    <a:rPr lang="en-US" altLang="ja-JP"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世界</a:t>
                  </a:r>
                  <a:r>
                    <a:rPr lang="en-US" altLang="ja-JP"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20</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位以内</a:t>
                  </a:r>
                  <a:r>
                    <a:rPr lang="ja-JP" altLang="en-US" sz="10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kumimoji="1" lang="ja-JP" altLang="en-US" sz="10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grpSp>
        <p:sp>
          <p:nvSpPr>
            <p:cNvPr id="49" name="四角形: 角を丸くする 11">
              <a:extLst>
                <a:ext uri="{FF2B5EF4-FFF2-40B4-BE49-F238E27FC236}">
                  <a16:creationId xmlns:a16="http://schemas.microsoft.com/office/drawing/2014/main" id="{93D48034-1334-FFF1-FE66-0F5D4BF503EA}"/>
                </a:ext>
              </a:extLst>
            </p:cNvPr>
            <p:cNvSpPr/>
            <p:nvPr/>
          </p:nvSpPr>
          <p:spPr>
            <a:xfrm>
              <a:off x="2467497" y="7801251"/>
              <a:ext cx="3419293" cy="539998"/>
            </a:xfrm>
            <a:prstGeom prst="roundRect">
              <a:avLst/>
            </a:prstGeom>
            <a:solidFill>
              <a:schemeClr val="bg1"/>
            </a:solid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大阪・関西万博のインパクトを活用し、</a:t>
              </a:r>
              <a:endParaRPr kumimoji="1" lang="en-US" altLang="ja-JP" sz="10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世界中から</a:t>
              </a:r>
              <a:r>
                <a:rPr kumimoji="1" lang="en-US" altLang="ja-JP" sz="1000" b="1" dirty="0">
                  <a:solidFill>
                    <a:schemeClr val="tx1"/>
                  </a:solidFill>
                  <a:latin typeface="ＭＳ Ｐゴシック" panose="020B0600070205080204" pitchFamily="50" charset="-128"/>
                  <a:ea typeface="ＭＳ Ｐゴシック" panose="020B0600070205080204" pitchFamily="50" charset="-128"/>
                </a:rPr>
                <a:t>MICE</a:t>
              </a: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誘致をめざす</a:t>
              </a:r>
            </a:p>
          </p:txBody>
        </p:sp>
        <p:sp>
          <p:nvSpPr>
            <p:cNvPr id="50" name="四角形: 角を丸くする 12">
              <a:extLst>
                <a:ext uri="{FF2B5EF4-FFF2-40B4-BE49-F238E27FC236}">
                  <a16:creationId xmlns:a16="http://schemas.microsoft.com/office/drawing/2014/main" id="{277B9D1D-5F08-08D1-3916-3C2A417B3013}"/>
                </a:ext>
              </a:extLst>
            </p:cNvPr>
            <p:cNvSpPr/>
            <p:nvPr/>
          </p:nvSpPr>
          <p:spPr>
            <a:xfrm>
              <a:off x="6761300" y="7801250"/>
              <a:ext cx="3132000" cy="540001"/>
            </a:xfrm>
            <a:prstGeom prst="roundRect">
              <a:avLst/>
            </a:prstGeom>
            <a:solidFill>
              <a:schemeClr val="bg1"/>
            </a:solid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万博のレガシー、ＩＲ開業を活用し、</a:t>
              </a:r>
              <a:r>
                <a:rPr kumimoji="1" lang="en-US" altLang="ja-JP" sz="1000" b="1" dirty="0">
                  <a:solidFill>
                    <a:schemeClr val="tx1"/>
                  </a:solidFill>
                  <a:latin typeface="ＭＳ Ｐゴシック" panose="020B0600070205080204" pitchFamily="50" charset="-128"/>
                  <a:ea typeface="ＭＳ Ｐゴシック" panose="020B0600070205080204" pitchFamily="50" charset="-128"/>
                </a:rPr>
                <a:t>MICE</a:t>
              </a: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誘致をさらに加速させる</a:t>
              </a:r>
            </a:p>
          </p:txBody>
        </p:sp>
      </p:grpSp>
      <p:sp>
        <p:nvSpPr>
          <p:cNvPr id="36" name="ホームベース 35"/>
          <p:cNvSpPr/>
          <p:nvPr/>
        </p:nvSpPr>
        <p:spPr>
          <a:xfrm>
            <a:off x="85070" y="418088"/>
            <a:ext cx="2550695"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１</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戦略策定にあたって</a:t>
            </a:r>
          </a:p>
        </p:txBody>
      </p:sp>
      <p:sp>
        <p:nvSpPr>
          <p:cNvPr id="9" name="正方形/長方形 8"/>
          <p:cNvSpPr/>
          <p:nvPr/>
        </p:nvSpPr>
        <p:spPr>
          <a:xfrm>
            <a:off x="57775" y="2369946"/>
            <a:ext cx="5980001" cy="1475355"/>
          </a:xfrm>
          <a:prstGeom prst="rect">
            <a:avLst/>
          </a:prstGeom>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t" anchorCtr="0"/>
          <a:lstStyle/>
          <a:p>
            <a:pPr>
              <a:lnSpc>
                <a:spcPts val="700"/>
              </a:lnSpc>
            </a:pP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pPr>
              <a:lnSpc>
                <a:spcPts val="500"/>
              </a:lnSpc>
            </a:pP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p:txBody>
      </p:sp>
      <p:sp>
        <p:nvSpPr>
          <p:cNvPr id="39" name="ホームベース 38"/>
          <p:cNvSpPr/>
          <p:nvPr/>
        </p:nvSpPr>
        <p:spPr>
          <a:xfrm>
            <a:off x="64168" y="2185262"/>
            <a:ext cx="2847550"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２</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MICE</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を取り巻く環境の変化</a:t>
            </a:r>
          </a:p>
        </p:txBody>
      </p:sp>
      <p:sp>
        <p:nvSpPr>
          <p:cNvPr id="40" name="ホームベース 39"/>
          <p:cNvSpPr/>
          <p:nvPr/>
        </p:nvSpPr>
        <p:spPr>
          <a:xfrm>
            <a:off x="93916" y="4002755"/>
            <a:ext cx="2550695"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３</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大阪の現状と課題</a:t>
            </a:r>
          </a:p>
        </p:txBody>
      </p:sp>
      <p:sp>
        <p:nvSpPr>
          <p:cNvPr id="41" name="ホームベース 40"/>
          <p:cNvSpPr/>
          <p:nvPr/>
        </p:nvSpPr>
        <p:spPr>
          <a:xfrm>
            <a:off x="6185491" y="409565"/>
            <a:ext cx="3792700"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４</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戦略の基本的な考え方と取組みの方向性</a:t>
            </a:r>
          </a:p>
        </p:txBody>
      </p:sp>
      <p:sp>
        <p:nvSpPr>
          <p:cNvPr id="38" name="ホームベース 37"/>
          <p:cNvSpPr/>
          <p:nvPr/>
        </p:nvSpPr>
        <p:spPr>
          <a:xfrm>
            <a:off x="6191037" y="6660647"/>
            <a:ext cx="2550695"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５</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具体的な施策展開</a:t>
            </a:r>
          </a:p>
        </p:txBody>
      </p:sp>
      <p:sp>
        <p:nvSpPr>
          <p:cNvPr id="62" name="テキスト ボックス 61"/>
          <p:cNvSpPr txBox="1"/>
          <p:nvPr/>
        </p:nvSpPr>
        <p:spPr>
          <a:xfrm>
            <a:off x="6122657" y="6995114"/>
            <a:ext cx="4282875" cy="1029834"/>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500"/>
              </a:lnSpc>
            </a:pPr>
            <a:r>
              <a:rPr lang="ja-JP" altLang="en-US" sz="1100" dirty="0">
                <a:latin typeface="ＭＳ Ｐゴシック" panose="020B0600070205080204" pitchFamily="50" charset="-128"/>
                <a:ea typeface="ＭＳ Ｐゴシック" panose="020B0600070205080204" pitchFamily="50" charset="-128"/>
              </a:rPr>
              <a:t>＜施策①＞</a:t>
            </a:r>
            <a:r>
              <a:rPr lang="en-US" altLang="ja-JP" sz="1100" dirty="0">
                <a:latin typeface="ＭＳ Ｐゴシック" panose="020B0600070205080204" pitchFamily="50" charset="-128"/>
                <a:ea typeface="ＭＳ Ｐゴシック" panose="020B0600070205080204" pitchFamily="50" charset="-128"/>
              </a:rPr>
              <a:t> MICE</a:t>
            </a:r>
            <a:r>
              <a:rPr lang="ja-JP" altLang="en-US" sz="1100" dirty="0">
                <a:latin typeface="ＭＳ Ｐゴシック" panose="020B0600070205080204" pitchFamily="50" charset="-128"/>
                <a:ea typeface="ＭＳ Ｐゴシック" panose="020B0600070205080204" pitchFamily="50" charset="-128"/>
              </a:rPr>
              <a:t>誘致・開催支援の強化</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＜施策②＞</a:t>
            </a:r>
            <a:r>
              <a:rPr lang="en-US" altLang="ja-JP" sz="1100" dirty="0">
                <a:latin typeface="ＭＳ Ｐゴシック" panose="020B0600070205080204" pitchFamily="50" charset="-128"/>
                <a:ea typeface="ＭＳ Ｐゴシック" panose="020B0600070205080204" pitchFamily="50" charset="-128"/>
              </a:rPr>
              <a:t> </a:t>
            </a:r>
            <a:r>
              <a:rPr lang="ja-JP" altLang="en-US" sz="1100" dirty="0">
                <a:latin typeface="ＭＳ Ｐゴシック" panose="020B0600070205080204" pitchFamily="50" charset="-128"/>
                <a:ea typeface="ＭＳ Ｐゴシック" panose="020B0600070205080204" pitchFamily="50" charset="-128"/>
              </a:rPr>
              <a:t>情報発信・誘致プロモーションの強化</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＜施策③＞</a:t>
            </a:r>
            <a:r>
              <a:rPr lang="en-US" altLang="ja-JP" sz="1100" dirty="0">
                <a:latin typeface="ＭＳ Ｐゴシック" panose="020B0600070205080204" pitchFamily="50" charset="-128"/>
                <a:ea typeface="ＭＳ Ｐゴシック" panose="020B0600070205080204" pitchFamily="50" charset="-128"/>
              </a:rPr>
              <a:t> MICE</a:t>
            </a:r>
            <a:r>
              <a:rPr lang="ja-JP" altLang="en-US" sz="1100" dirty="0">
                <a:latin typeface="ＭＳ Ｐゴシック" panose="020B0600070205080204" pitchFamily="50" charset="-128"/>
                <a:ea typeface="ＭＳ Ｐゴシック" panose="020B0600070205080204" pitchFamily="50" charset="-128"/>
              </a:rPr>
              <a:t>施設の競争力強化</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＜施策④＞</a:t>
            </a:r>
            <a:r>
              <a:rPr lang="en-US" altLang="ja-JP" sz="1100" dirty="0">
                <a:latin typeface="ＭＳ Ｐゴシック" panose="020B0600070205080204" pitchFamily="50" charset="-128"/>
                <a:ea typeface="ＭＳ Ｐゴシック" panose="020B0600070205080204" pitchFamily="50" charset="-128"/>
              </a:rPr>
              <a:t> </a:t>
            </a:r>
            <a:r>
              <a:rPr lang="ja-JP" altLang="en-US" sz="1100" dirty="0">
                <a:latin typeface="ＭＳ Ｐゴシック" panose="020B0600070205080204" pitchFamily="50" charset="-128"/>
                <a:ea typeface="ＭＳ Ｐゴシック" panose="020B0600070205080204" pitchFamily="50" charset="-128"/>
              </a:rPr>
              <a:t>マーケティング・リサーチ機能の強化</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solidFill>
                  <a:schemeClr val="tx1"/>
                </a:solidFill>
                <a:latin typeface="ＭＳ Ｐゴシック" panose="020B0600070205080204" pitchFamily="50" charset="-128"/>
                <a:ea typeface="ＭＳ Ｐゴシック" panose="020B0600070205080204" pitchFamily="50" charset="-128"/>
              </a:rPr>
              <a:t>＜施策⑤＞「エリア</a:t>
            </a:r>
            <a:r>
              <a:rPr lang="en-US" altLang="ja-JP" sz="1100" dirty="0">
                <a:solidFill>
                  <a:schemeClr val="tx1"/>
                </a:solidFill>
                <a:latin typeface="ＭＳ Ｐゴシック" panose="020B0600070205080204" pitchFamily="50" charset="-128"/>
                <a:ea typeface="ＭＳ Ｐゴシック" panose="020B0600070205080204" pitchFamily="50" charset="-128"/>
              </a:rPr>
              <a:t>MICE</a:t>
            </a:r>
            <a:r>
              <a:rPr lang="ja-JP" altLang="en-US" sz="1100" dirty="0">
                <a:solidFill>
                  <a:schemeClr val="tx1"/>
                </a:solidFill>
                <a:latin typeface="ＭＳ Ｐゴシック" panose="020B0600070205080204" pitchFamily="50" charset="-128"/>
                <a:ea typeface="ＭＳ Ｐゴシック" panose="020B0600070205080204" pitchFamily="50" charset="-128"/>
              </a:rPr>
              <a:t>」による受入れ環境整備、施設連携の強化</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65" name="テキスト ボックス 64"/>
          <p:cNvSpPr txBox="1"/>
          <p:nvPr/>
        </p:nvSpPr>
        <p:spPr>
          <a:xfrm>
            <a:off x="9386748" y="6983741"/>
            <a:ext cx="3512660" cy="669414"/>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500"/>
              </a:lnSpc>
            </a:pPr>
            <a:r>
              <a:rPr lang="ja-JP" altLang="en-US" sz="1100" dirty="0">
                <a:latin typeface="ＭＳ Ｐゴシック" panose="020B0600070205080204" pitchFamily="50" charset="-128"/>
                <a:ea typeface="ＭＳ Ｐゴシック" panose="020B0600070205080204" pitchFamily="50" charset="-128"/>
              </a:rPr>
              <a:t>＜施策⑥＞</a:t>
            </a:r>
            <a:r>
              <a:rPr lang="en-US" altLang="ja-JP" sz="1100" dirty="0">
                <a:latin typeface="ＭＳ Ｐゴシック" panose="020B0600070205080204" pitchFamily="50" charset="-128"/>
                <a:ea typeface="ＭＳ Ｐゴシック" panose="020B0600070205080204" pitchFamily="50" charset="-128"/>
              </a:rPr>
              <a:t> </a:t>
            </a:r>
            <a:r>
              <a:rPr lang="ja-JP" altLang="en-US" sz="1100" dirty="0">
                <a:latin typeface="ＭＳ Ｐゴシック" panose="020B0600070205080204" pitchFamily="50" charset="-128"/>
                <a:ea typeface="ＭＳ Ｐゴシック" panose="020B0600070205080204" pitchFamily="50" charset="-128"/>
              </a:rPr>
              <a:t>アフター</a:t>
            </a:r>
            <a:r>
              <a:rPr lang="en-US" altLang="ja-JP" sz="1100" dirty="0">
                <a:latin typeface="ＭＳ Ｐゴシック" panose="020B0600070205080204" pitchFamily="50" charset="-128"/>
                <a:ea typeface="ＭＳ Ｐゴシック" panose="020B0600070205080204" pitchFamily="50" charset="-128"/>
              </a:rPr>
              <a:t>MICE</a:t>
            </a:r>
            <a:r>
              <a:rPr lang="ja-JP" altLang="en-US" sz="1100" dirty="0">
                <a:latin typeface="ＭＳ Ｐゴシック" panose="020B0600070205080204" pitchFamily="50" charset="-128"/>
                <a:ea typeface="ＭＳ Ｐゴシック" panose="020B0600070205080204" pitchFamily="50" charset="-128"/>
              </a:rPr>
              <a:t>の充実</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＜施策⑦＞ </a:t>
            </a:r>
            <a:r>
              <a:rPr lang="en-US" altLang="ja-JP" sz="1100" dirty="0">
                <a:latin typeface="ＭＳ Ｐゴシック" panose="020B0600070205080204" pitchFamily="50" charset="-128"/>
                <a:ea typeface="ＭＳ Ｐゴシック" panose="020B0600070205080204" pitchFamily="50" charset="-128"/>
              </a:rPr>
              <a:t>MICE</a:t>
            </a:r>
            <a:r>
              <a:rPr lang="ja-JP" altLang="en-US" sz="1100" dirty="0">
                <a:latin typeface="ＭＳ Ｐゴシック" panose="020B0600070205080204" pitchFamily="50" charset="-128"/>
                <a:ea typeface="ＭＳ Ｐゴシック" panose="020B0600070205080204" pitchFamily="50" charset="-128"/>
              </a:rPr>
              <a:t>人材の確保・育成</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＜施策⑧＞</a:t>
            </a:r>
            <a:r>
              <a:rPr lang="en-US" altLang="ja-JP" sz="1100" dirty="0">
                <a:latin typeface="ＭＳ Ｐゴシック" panose="020B0600070205080204" pitchFamily="50" charset="-128"/>
                <a:ea typeface="ＭＳ Ｐゴシック" panose="020B0600070205080204" pitchFamily="50" charset="-128"/>
              </a:rPr>
              <a:t> MICE</a:t>
            </a:r>
            <a:r>
              <a:rPr lang="ja-JP" altLang="en-US" sz="1100" dirty="0">
                <a:latin typeface="ＭＳ Ｐゴシック" panose="020B0600070205080204" pitchFamily="50" charset="-128"/>
                <a:ea typeface="ＭＳ Ｐゴシック" panose="020B0600070205080204" pitchFamily="50" charset="-128"/>
              </a:rPr>
              <a:t>効果の地域への波及、還元</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66" name="ホームベース 65"/>
          <p:cNvSpPr/>
          <p:nvPr/>
        </p:nvSpPr>
        <p:spPr>
          <a:xfrm>
            <a:off x="6187958" y="8185870"/>
            <a:ext cx="3553327"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６</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オール大阪による推進体制の構築</a:t>
            </a:r>
          </a:p>
        </p:txBody>
      </p:sp>
      <p:sp>
        <p:nvSpPr>
          <p:cNvPr id="2" name="テキスト ボックス 1"/>
          <p:cNvSpPr txBox="1"/>
          <p:nvPr/>
        </p:nvSpPr>
        <p:spPr>
          <a:xfrm>
            <a:off x="68788" y="719738"/>
            <a:ext cx="5968987" cy="1310615"/>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需要の本格的な回復を見据え、大阪がグローバルな</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誘致競争に打ち勝つために</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は、大阪の持つ強みや優位性を活かし、積極的な誘致活動を進めていくことが不可欠。 </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500"/>
              </a:lnSpc>
            </a:pPr>
            <a:endParaRPr kumimoji="1" lang="ja-JP" altLang="en-US"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大阪・関西万博の開催や統合型リゾート（</a:t>
            </a:r>
            <a:r>
              <a:rPr kumimoji="1" lang="en-US" altLang="ja-JP" sz="1100" dirty="0">
                <a:latin typeface="ＭＳ Ｐゴシック" panose="020B0600070205080204" pitchFamily="50" charset="-128"/>
                <a:ea typeface="ＭＳ Ｐゴシック" panose="020B0600070205080204" pitchFamily="50" charset="-128"/>
              </a:rPr>
              <a:t>IR)</a:t>
            </a:r>
            <a:r>
              <a:rPr kumimoji="1" lang="ja-JP" altLang="en-US" sz="1100" dirty="0">
                <a:latin typeface="ＭＳ Ｐゴシック" panose="020B0600070205080204" pitchFamily="50" charset="-128"/>
                <a:ea typeface="ＭＳ Ｐゴシック" panose="020B0600070205080204" pitchFamily="50" charset="-128"/>
              </a:rPr>
              <a:t>の立地をインパクトとし、今後の</a:t>
            </a:r>
            <a:r>
              <a:rPr kumimoji="1" lang="en-US" altLang="ja-JP" sz="1100" dirty="0">
                <a:latin typeface="ＭＳ Ｐゴシック" panose="020B0600070205080204" pitchFamily="50" charset="-128"/>
                <a:ea typeface="ＭＳ Ｐゴシック" panose="020B0600070205080204" pitchFamily="50" charset="-128"/>
              </a:rPr>
              <a:t>10</a:t>
            </a:r>
            <a:r>
              <a:rPr kumimoji="1" lang="ja-JP" altLang="en-US" sz="1100" dirty="0">
                <a:latin typeface="ＭＳ Ｐゴシック" panose="020B0600070205080204" pitchFamily="50" charset="-128"/>
                <a:ea typeface="ＭＳ Ｐゴシック" panose="020B0600070205080204" pitchFamily="50" charset="-128"/>
              </a:rPr>
              <a:t>年は世界水準</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の</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都市を実現するチャンス。そのための取組指針として</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大阪</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誘致戦略</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を策定し、</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en-US" altLang="ja-JP" sz="1100" dirty="0">
                <a:latin typeface="ＭＳ Ｐゴシック" panose="020B0600070205080204" pitchFamily="50" charset="-128"/>
                <a:ea typeface="ＭＳ Ｐゴシック" panose="020B0600070205080204" pitchFamily="50" charset="-128"/>
              </a:rPr>
              <a:t>  </a:t>
            </a:r>
            <a:r>
              <a:rPr kumimoji="1" lang="ja-JP" altLang="en-US" sz="1100" dirty="0">
                <a:latin typeface="ＭＳ Ｐゴシック" panose="020B0600070205080204" pitchFamily="50" charset="-128"/>
                <a:ea typeface="ＭＳ Ｐゴシック" panose="020B0600070205080204" pitchFamily="50" charset="-128"/>
              </a:rPr>
              <a:t>大阪府、大阪市、大阪観光局、経済界等の連携強化のもと、“オール大阪による戦略的な取組</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み”を加速していく。</a:t>
            </a:r>
          </a:p>
        </p:txBody>
      </p:sp>
      <p:sp>
        <p:nvSpPr>
          <p:cNvPr id="42" name="テキスト ボックス 41"/>
          <p:cNvSpPr txBox="1"/>
          <p:nvPr/>
        </p:nvSpPr>
        <p:spPr>
          <a:xfrm>
            <a:off x="85070" y="2480094"/>
            <a:ext cx="5968987" cy="1349087"/>
          </a:xfrm>
          <a:prstGeom prst="rect">
            <a:avLst/>
          </a:prstGeom>
          <a:noFill/>
        </p:spPr>
        <p:txBody>
          <a:bodyPr wrap="square" rtlCol="0">
            <a:spAutoFit/>
          </a:bodyPr>
          <a:lstStyle/>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の開催状況は、新型コロナウイルス感染症の影響により、</a:t>
            </a:r>
            <a:r>
              <a:rPr kumimoji="1" lang="en-US" altLang="ja-JP" sz="1100" dirty="0">
                <a:latin typeface="ＭＳ Ｐゴシック" panose="020B0600070205080204" pitchFamily="50" charset="-128"/>
                <a:ea typeface="ＭＳ Ｐゴシック" panose="020B0600070205080204" pitchFamily="50" charset="-128"/>
              </a:rPr>
              <a:t>2020</a:t>
            </a:r>
            <a:r>
              <a:rPr kumimoji="1" lang="ja-JP" altLang="en-US" sz="1100" dirty="0">
                <a:latin typeface="ＭＳ Ｐゴシック" panose="020B0600070205080204" pitchFamily="50" charset="-128"/>
                <a:ea typeface="ＭＳ Ｐゴシック" panose="020B0600070205080204" pitchFamily="50" charset="-128"/>
              </a:rPr>
              <a:t>年以降、国内外において中</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　止や延期が相次いだが、</a:t>
            </a:r>
            <a:r>
              <a:rPr kumimoji="1" lang="en-US" altLang="ja-JP" sz="1100" dirty="0">
                <a:latin typeface="ＭＳ Ｐゴシック" panose="020B0600070205080204" pitchFamily="50" charset="-128"/>
                <a:ea typeface="ＭＳ Ｐゴシック" panose="020B0600070205080204" pitchFamily="50" charset="-128"/>
              </a:rPr>
              <a:t>2022</a:t>
            </a:r>
            <a:r>
              <a:rPr kumimoji="1" lang="ja-JP" altLang="en-US" sz="1100" dirty="0">
                <a:latin typeface="ＭＳ Ｐゴシック" panose="020B0600070205080204" pitchFamily="50" charset="-128"/>
                <a:ea typeface="ＭＳ Ｐゴシック" panose="020B0600070205080204" pitchFamily="50" charset="-128"/>
              </a:rPr>
              <a:t>年以降、各国の入国制限の緩和等により実地開催が増加。</a:t>
            </a:r>
            <a:r>
              <a:rPr kumimoji="1" lang="en-US" altLang="ja-JP" sz="1100" dirty="0">
                <a:latin typeface="ＭＳ Ｐゴシック" panose="020B0600070205080204" pitchFamily="50" charset="-128"/>
                <a:ea typeface="ＭＳ Ｐゴシック" panose="020B0600070205080204" pitchFamily="50" charset="-128"/>
              </a:rPr>
              <a:t>ICT</a:t>
            </a:r>
            <a:r>
              <a:rPr kumimoji="1" lang="ja-JP" altLang="en-US" sz="1100" dirty="0">
                <a:latin typeface="ＭＳ Ｐゴシック" panose="020B0600070205080204" pitchFamily="50" charset="-128"/>
                <a:ea typeface="ＭＳ Ｐゴシック" panose="020B0600070205080204" pitchFamily="50" charset="-128"/>
              </a:rPr>
              <a:t>を活</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　用したオンラインと実地開催を融合したハイブリッド開催も定着した。</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500"/>
              </a:lnSpc>
            </a:pPr>
            <a:endParaRPr kumimoji="1" lang="ja-JP" altLang="en-US"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spc="-20" dirty="0">
                <a:latin typeface="ＭＳ Ｐゴシック" panose="020B0600070205080204" pitchFamily="50" charset="-128"/>
                <a:ea typeface="ＭＳ Ｐゴシック" panose="020B0600070205080204" pitchFamily="50" charset="-128"/>
              </a:rPr>
              <a:t>■　国内の</a:t>
            </a:r>
            <a:r>
              <a:rPr kumimoji="1" lang="en-US" altLang="ja-JP" sz="1100" spc="-20" dirty="0">
                <a:latin typeface="ＭＳ Ｐゴシック" panose="020B0600070205080204" pitchFamily="50" charset="-128"/>
                <a:ea typeface="ＭＳ Ｐゴシック" panose="020B0600070205080204" pitchFamily="50" charset="-128"/>
              </a:rPr>
              <a:t>MICE</a:t>
            </a:r>
            <a:r>
              <a:rPr kumimoji="1" lang="ja-JP" altLang="en-US" sz="1100" spc="-20" dirty="0">
                <a:latin typeface="ＭＳ Ｐゴシック" panose="020B0600070205080204" pitchFamily="50" charset="-128"/>
                <a:ea typeface="ＭＳ Ｐゴシック" panose="020B0600070205080204" pitchFamily="50" charset="-128"/>
              </a:rPr>
              <a:t>施設では、首都圏等において新たな施設設置や機能強化が進むほか、</a:t>
            </a:r>
            <a:r>
              <a:rPr kumimoji="1" lang="en-US" altLang="ja-JP" sz="1100" spc="-20" dirty="0">
                <a:latin typeface="ＭＳ Ｐゴシック" panose="020B0600070205080204" pitchFamily="50" charset="-128"/>
                <a:ea typeface="ＭＳ Ｐゴシック" panose="020B0600070205080204" pitchFamily="50" charset="-128"/>
              </a:rPr>
              <a:t>DMO</a:t>
            </a:r>
            <a:r>
              <a:rPr kumimoji="1" lang="ja-JP" altLang="en-US" sz="1100" spc="-20" dirty="0">
                <a:latin typeface="ＭＳ Ｐゴシック" panose="020B0600070205080204" pitchFamily="50" charset="-128"/>
                <a:ea typeface="ＭＳ Ｐゴシック" panose="020B0600070205080204" pitchFamily="50" charset="-128"/>
              </a:rPr>
              <a:t>による</a:t>
            </a:r>
            <a:endParaRPr kumimoji="1" lang="en-US" altLang="ja-JP" sz="1100" spc="-2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spc="-20" dirty="0">
                <a:latin typeface="ＭＳ Ｐゴシック" panose="020B0600070205080204" pitchFamily="50" charset="-128"/>
                <a:ea typeface="ＭＳ Ｐゴシック" panose="020B0600070205080204" pitchFamily="50" charset="-128"/>
              </a:rPr>
              <a:t>　助成等、様々なインセンティブを用意。国外では、韓国やシンガポール等アジア</a:t>
            </a:r>
            <a:r>
              <a:rPr kumimoji="1" lang="ja-JP" altLang="en-US" sz="1100" spc="-20">
                <a:latin typeface="ＭＳ Ｐゴシック" panose="020B0600070205080204" pitchFamily="50" charset="-128"/>
                <a:ea typeface="ＭＳ Ｐゴシック" panose="020B0600070205080204" pitchFamily="50" charset="-128"/>
              </a:rPr>
              <a:t>地域で</a:t>
            </a:r>
            <a:r>
              <a:rPr kumimoji="1" lang="en-US" altLang="ja-JP" sz="1100" spc="-20">
                <a:latin typeface="ＭＳ Ｐゴシック" panose="020B0600070205080204" pitchFamily="50" charset="-128"/>
                <a:ea typeface="ＭＳ Ｐゴシック" panose="020B0600070205080204" pitchFamily="50" charset="-128"/>
              </a:rPr>
              <a:t>10</a:t>
            </a:r>
            <a:r>
              <a:rPr kumimoji="1" lang="ja-JP" altLang="en-US" sz="1100" spc="-20" dirty="0">
                <a:latin typeface="ＭＳ Ｐゴシック" panose="020B0600070205080204" pitchFamily="50" charset="-128"/>
                <a:ea typeface="ＭＳ Ｐゴシック" panose="020B0600070205080204" pitchFamily="50" charset="-128"/>
              </a:rPr>
              <a:t>万㎡を超</a:t>
            </a:r>
            <a:endParaRPr kumimoji="1" lang="en-US" altLang="ja-JP" sz="1100" spc="-2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spc="-20" dirty="0">
                <a:latin typeface="ＭＳ Ｐゴシック" panose="020B0600070205080204" pitchFamily="50" charset="-128"/>
                <a:ea typeface="ＭＳ Ｐゴシック" panose="020B0600070205080204" pitchFamily="50" charset="-128"/>
              </a:rPr>
              <a:t>　</a:t>
            </a:r>
            <a:r>
              <a:rPr kumimoji="1" lang="ja-JP" altLang="en-US" sz="1100" spc="-40" dirty="0">
                <a:latin typeface="ＭＳ Ｐゴシック" panose="020B0600070205080204" pitchFamily="50" charset="-128"/>
                <a:ea typeface="ＭＳ Ｐゴシック" panose="020B0600070205080204" pitchFamily="50" charset="-128"/>
              </a:rPr>
              <a:t>える</a:t>
            </a:r>
            <a:r>
              <a:rPr kumimoji="1" lang="en-US" altLang="ja-JP" sz="1100" spc="-40" dirty="0">
                <a:latin typeface="ＭＳ Ｐゴシック" panose="020B0600070205080204" pitchFamily="50" charset="-128"/>
                <a:ea typeface="ＭＳ Ｐゴシック" panose="020B0600070205080204" pitchFamily="50" charset="-128"/>
              </a:rPr>
              <a:t>MICE</a:t>
            </a:r>
            <a:r>
              <a:rPr kumimoji="1" lang="ja-JP" altLang="en-US" sz="1100" spc="-40" dirty="0">
                <a:latin typeface="ＭＳ Ｐゴシック" panose="020B0600070205080204" pitchFamily="50" charset="-128"/>
                <a:ea typeface="ＭＳ Ｐゴシック" panose="020B0600070205080204" pitchFamily="50" charset="-128"/>
              </a:rPr>
              <a:t>施設が整備され、</a:t>
            </a:r>
            <a:r>
              <a:rPr kumimoji="1" lang="en-US" altLang="ja-JP" sz="1100" spc="-40" dirty="0">
                <a:latin typeface="ＭＳ Ｐゴシック" panose="020B0600070205080204" pitchFamily="50" charset="-128"/>
                <a:ea typeface="ＭＳ Ｐゴシック" panose="020B0600070205080204" pitchFamily="50" charset="-128"/>
              </a:rPr>
              <a:t>MICE</a:t>
            </a:r>
            <a:r>
              <a:rPr kumimoji="1" lang="ja-JP" altLang="en-US" sz="1100" spc="-40" dirty="0">
                <a:latin typeface="ＭＳ Ｐゴシック" panose="020B0600070205080204" pitchFamily="50" charset="-128"/>
                <a:ea typeface="ＭＳ Ｐゴシック" panose="020B0600070205080204" pitchFamily="50" charset="-128"/>
              </a:rPr>
              <a:t>の開催が増加するなど、グローバルな競争力を有するに至っている。</a:t>
            </a:r>
          </a:p>
        </p:txBody>
      </p:sp>
      <p:sp>
        <p:nvSpPr>
          <p:cNvPr id="43" name="テキスト ボックス 42"/>
          <p:cNvSpPr txBox="1"/>
          <p:nvPr/>
        </p:nvSpPr>
        <p:spPr>
          <a:xfrm>
            <a:off x="93859" y="4326180"/>
            <a:ext cx="5943915" cy="2528897"/>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国際会議の件数は「</a:t>
            </a:r>
            <a:r>
              <a:rPr kumimoji="1" lang="en-US" altLang="ja-JP" sz="1100" dirty="0">
                <a:latin typeface="ＭＳ Ｐゴシック" panose="020B0600070205080204" pitchFamily="50" charset="-128"/>
                <a:ea typeface="ＭＳ Ｐゴシック" panose="020B0600070205080204" pitchFamily="50" charset="-128"/>
              </a:rPr>
              <a:t>G20</a:t>
            </a:r>
            <a:r>
              <a:rPr kumimoji="1" lang="ja-JP" altLang="en-US" sz="1100" dirty="0">
                <a:latin typeface="ＭＳ Ｐゴシック" panose="020B0600070205080204" pitchFamily="50" charset="-128"/>
                <a:ea typeface="ＭＳ Ｐゴシック" panose="020B0600070205080204" pitchFamily="50" charset="-128"/>
              </a:rPr>
              <a:t>大阪サミット」等が開かれた</a:t>
            </a:r>
            <a:r>
              <a:rPr kumimoji="1" lang="en-US" altLang="ja-JP" sz="1100" dirty="0">
                <a:latin typeface="ＭＳ Ｐゴシック" panose="020B0600070205080204" pitchFamily="50" charset="-128"/>
                <a:ea typeface="ＭＳ Ｐゴシック" panose="020B0600070205080204" pitchFamily="50" charset="-128"/>
              </a:rPr>
              <a:t>2019</a:t>
            </a:r>
            <a:r>
              <a:rPr kumimoji="1" lang="ja-JP" altLang="en-US" sz="1100" dirty="0">
                <a:latin typeface="ＭＳ Ｐゴシック" panose="020B0600070205080204" pitchFamily="50" charset="-128"/>
                <a:ea typeface="ＭＳ Ｐゴシック" panose="020B0600070205080204" pitchFamily="50" charset="-128"/>
              </a:rPr>
              <a:t>年に過去最高の開催件数（</a:t>
            </a:r>
            <a:r>
              <a:rPr kumimoji="1" lang="en-US" altLang="ja-JP" sz="1100" dirty="0">
                <a:latin typeface="ＭＳ Ｐゴシック" panose="020B0600070205080204" pitchFamily="50" charset="-128"/>
                <a:ea typeface="ＭＳ Ｐゴシック" panose="020B0600070205080204" pitchFamily="50" charset="-128"/>
              </a:rPr>
              <a:t>300</a:t>
            </a:r>
            <a:r>
              <a:rPr kumimoji="1" lang="ja-JP" altLang="en-US" sz="1100" dirty="0">
                <a:latin typeface="ＭＳ Ｐゴシック" panose="020B0600070205080204" pitchFamily="50" charset="-128"/>
                <a:ea typeface="ＭＳ Ｐゴシック" panose="020B0600070205080204" pitchFamily="50" charset="-128"/>
              </a:rPr>
              <a:t>件）と</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なったものの、都道府県比較では５位にとどまった（東京都</a:t>
            </a:r>
            <a:r>
              <a:rPr kumimoji="1" lang="en-US" altLang="ja-JP" sz="1100" dirty="0">
                <a:latin typeface="ＭＳ Ｐゴシック" panose="020B0600070205080204" pitchFamily="50" charset="-128"/>
                <a:ea typeface="ＭＳ Ｐゴシック" panose="020B0600070205080204" pitchFamily="50" charset="-128"/>
              </a:rPr>
              <a:t>581</a:t>
            </a:r>
            <a:r>
              <a:rPr kumimoji="1" lang="ja-JP" altLang="en-US" sz="1100" dirty="0">
                <a:latin typeface="ＭＳ Ｐゴシック" panose="020B0600070205080204" pitchFamily="50" charset="-128"/>
                <a:ea typeface="ＭＳ Ｐゴシック" panose="020B0600070205080204" pitchFamily="50" charset="-128"/>
              </a:rPr>
              <a:t>件</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１位）</a:t>
            </a:r>
            <a:r>
              <a:rPr kumimoji="1" lang="ja-JP" altLang="en-US" sz="1100" dirty="0" smtClean="0">
                <a:latin typeface="ＭＳ Ｐゴシック" panose="020B0600070205080204" pitchFamily="50" charset="-128"/>
                <a:ea typeface="ＭＳ Ｐゴシック" panose="020B0600070205080204" pitchFamily="50" charset="-128"/>
              </a:rPr>
              <a:t>。</a:t>
            </a:r>
            <a:r>
              <a:rPr kumimoji="1" lang="en-US" altLang="ja-JP" sz="1100" dirty="0" smtClean="0">
                <a:latin typeface="ＭＳ Ｐゴシック" panose="020B0600070205080204" pitchFamily="50" charset="-128"/>
                <a:ea typeface="ＭＳ Ｐゴシック" panose="020B0600070205080204" pitchFamily="50" charset="-128"/>
              </a:rPr>
              <a:t>2020</a:t>
            </a:r>
            <a:r>
              <a:rPr kumimoji="1" lang="ja-JP" altLang="en-US" sz="1100" dirty="0">
                <a:latin typeface="ＭＳ Ｐゴシック" panose="020B0600070205080204" pitchFamily="50" charset="-128"/>
                <a:ea typeface="ＭＳ Ｐゴシック" panose="020B0600070205080204" pitchFamily="50" charset="-128"/>
              </a:rPr>
              <a:t>年は、前年比で約</a:t>
            </a:r>
            <a:r>
              <a:rPr kumimoji="1" lang="ja-JP" altLang="en-US" sz="1100" dirty="0" smtClean="0">
                <a:latin typeface="ＭＳ Ｐゴシック" panose="020B0600070205080204" pitchFamily="50" charset="-128"/>
                <a:ea typeface="ＭＳ Ｐゴシック" panose="020B0600070205080204" pitchFamily="50" charset="-128"/>
              </a:rPr>
              <a:t>９</a:t>
            </a:r>
            <a:endParaRPr kumimoji="1" lang="en-US" altLang="ja-JP" sz="1100" dirty="0" smtClean="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ja-JP" altLang="en-US" sz="1100" dirty="0" smtClean="0">
                <a:latin typeface="ＭＳ Ｐゴシック" panose="020B0600070205080204" pitchFamily="50" charset="-128"/>
                <a:ea typeface="ＭＳ Ｐゴシック" panose="020B0600070205080204" pitchFamily="50" charset="-128"/>
              </a:rPr>
              <a:t>割減</a:t>
            </a:r>
            <a:r>
              <a:rPr kumimoji="1" lang="ja-JP" altLang="en-US" sz="1100" dirty="0">
                <a:latin typeface="ＭＳ Ｐゴシック" panose="020B0600070205080204" pitchFamily="50" charset="-128"/>
                <a:ea typeface="ＭＳ Ｐゴシック" panose="020B0600070205080204" pitchFamily="50" charset="-128"/>
              </a:rPr>
              <a:t>。以降、感染症の影響は続くが、オンライン開催が</a:t>
            </a:r>
            <a:r>
              <a:rPr kumimoji="1" lang="ja-JP" altLang="en-US" sz="1100" dirty="0" smtClean="0">
                <a:latin typeface="ＭＳ Ｐゴシック" panose="020B0600070205080204" pitchFamily="50" charset="-128"/>
                <a:ea typeface="ＭＳ Ｐゴシック" panose="020B0600070205080204" pitchFamily="50" charset="-128"/>
              </a:rPr>
              <a:t>増加。</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smtClean="0">
                <a:latin typeface="ＭＳ Ｐゴシック" panose="020B0600070205080204" pitchFamily="50" charset="-128"/>
                <a:ea typeface="ＭＳ Ｐゴシック" panose="020B0600070205080204" pitchFamily="50" charset="-128"/>
              </a:rPr>
              <a:t>2022</a:t>
            </a:r>
            <a:r>
              <a:rPr kumimoji="1" lang="ja-JP" altLang="en-US" sz="1100" dirty="0">
                <a:latin typeface="ＭＳ Ｐゴシック" panose="020B0600070205080204" pitchFamily="50" charset="-128"/>
                <a:ea typeface="ＭＳ Ｐゴシック" panose="020B0600070205080204" pitchFamily="50" charset="-128"/>
              </a:rPr>
              <a:t>年は、入国制限緩和等により実地開催も</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増加傾向にある。</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500"/>
              </a:lnSpc>
            </a:pP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インテックス大阪や大阪府立国際会議場等、</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大阪市内を中心に</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施設が立地している。</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統合型リゾート（</a:t>
            </a:r>
            <a:r>
              <a:rPr kumimoji="1" lang="en-US" altLang="ja-JP" sz="1100" dirty="0">
                <a:latin typeface="ＭＳ Ｐゴシック" panose="020B0600070205080204" pitchFamily="50" charset="-128"/>
                <a:ea typeface="ＭＳ Ｐゴシック" panose="020B0600070205080204" pitchFamily="50" charset="-128"/>
              </a:rPr>
              <a:t>IR</a:t>
            </a:r>
            <a:r>
              <a:rPr kumimoji="1" lang="ja-JP" altLang="en-US" sz="1100" dirty="0">
                <a:latin typeface="ＭＳ Ｐゴシック" panose="020B0600070205080204" pitchFamily="50" charset="-128"/>
                <a:ea typeface="ＭＳ Ｐゴシック" panose="020B0600070205080204" pitchFamily="50" charset="-128"/>
              </a:rPr>
              <a:t>）や万博記念公園に開業する</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大規模アリーナ等、競争力を有する</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施設の</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整備が予定される。</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500"/>
              </a:lnSpc>
            </a:pPr>
            <a:endParaRPr kumimoji="1" lang="ja-JP" altLang="en-US"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大阪観光局や施設運営者等による助成等の</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インセンティブが用意されている。</a:t>
            </a:r>
          </a:p>
        </p:txBody>
      </p:sp>
      <p:sp>
        <p:nvSpPr>
          <p:cNvPr id="61" name="テキスト ボックス 60"/>
          <p:cNvSpPr txBox="1"/>
          <p:nvPr/>
        </p:nvSpPr>
        <p:spPr>
          <a:xfrm>
            <a:off x="163429" y="7012129"/>
            <a:ext cx="5968987" cy="452753"/>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の誘致促進に向けて、</a:t>
            </a:r>
            <a:r>
              <a:rPr kumimoji="1" lang="ja-JP" altLang="en-US" sz="1100" b="1" u="sng" dirty="0">
                <a:latin typeface="ＭＳ Ｐゴシック" panose="020B0600070205080204" pitchFamily="50" charset="-128"/>
                <a:ea typeface="ＭＳ Ｐゴシック" panose="020B0600070205080204" pitchFamily="50" charset="-128"/>
              </a:rPr>
              <a:t>大阪の持つ優位性を活かし、大阪が抱える課題を解決する取組み</a:t>
            </a:r>
            <a:r>
              <a:rPr kumimoji="1" lang="ja-JP" altLang="en-US" sz="1100" dirty="0">
                <a:latin typeface="ＭＳ Ｐゴシック" panose="020B0600070205080204" pitchFamily="50" charset="-128"/>
                <a:ea typeface="ＭＳ Ｐゴシック" panose="020B0600070205080204" pitchFamily="50" charset="-128"/>
              </a:rPr>
              <a:t>が不可欠　</a:t>
            </a:r>
          </a:p>
        </p:txBody>
      </p:sp>
      <p:sp>
        <p:nvSpPr>
          <p:cNvPr id="63" name="テキスト ボックス 62"/>
          <p:cNvSpPr txBox="1"/>
          <p:nvPr/>
        </p:nvSpPr>
        <p:spPr>
          <a:xfrm>
            <a:off x="163429" y="7642283"/>
            <a:ext cx="2888357" cy="1823576"/>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▷先進国一国並の経済規模、国内外からの交</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通アクセスが充実</a:t>
            </a: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▷優れたものづくりから最先端分野までの層の</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厚い産業と学術の集積</a:t>
            </a: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▷国際イベント等に対応できる</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施設と豊富</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ja-JP" altLang="en-US" sz="1100" dirty="0" smtClean="0">
                <a:latin typeface="ＭＳ Ｐゴシック" panose="020B0600070205080204" pitchFamily="50" charset="-128"/>
                <a:ea typeface="ＭＳ Ｐゴシック" panose="020B0600070205080204" pitchFamily="50" charset="-128"/>
              </a:rPr>
              <a:t>な</a:t>
            </a:r>
            <a:r>
              <a:rPr kumimoji="1" lang="ja-JP" altLang="en-US" sz="1100" dirty="0">
                <a:latin typeface="ＭＳ Ｐゴシック" panose="020B0600070205080204" pitchFamily="50" charset="-128"/>
                <a:ea typeface="ＭＳ Ｐゴシック" panose="020B0600070205080204" pitchFamily="50" charset="-128"/>
              </a:rPr>
              <a:t>開催実績（地域のにぎわいづくり等）</a:t>
            </a: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▷大阪・関西万博の開催、統合型リゾート  </a:t>
            </a:r>
            <a:r>
              <a:rPr kumimoji="1" lang="en-US" altLang="ja-JP" sz="1100" dirty="0">
                <a:latin typeface="ＭＳ Ｐゴシック" panose="020B0600070205080204" pitchFamily="50" charset="-128"/>
                <a:ea typeface="ＭＳ Ｐゴシック" panose="020B0600070205080204" pitchFamily="50" charset="-128"/>
              </a:rPr>
              <a:t>(IR)</a:t>
            </a: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の開業等による</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需要の高まり</a:t>
            </a:r>
          </a:p>
          <a:p>
            <a:pPr>
              <a:lnSpc>
                <a:spcPts val="1500"/>
              </a:lnSpc>
            </a:pPr>
            <a:r>
              <a:rPr kumimoji="1" lang="ja-JP" altLang="en-US" sz="1100" spc="-50" dirty="0">
                <a:latin typeface="ＭＳ Ｐゴシック" panose="020B0600070205080204" pitchFamily="50" charset="-128"/>
                <a:ea typeface="ＭＳ Ｐゴシック" panose="020B0600070205080204" pitchFamily="50" charset="-128"/>
              </a:rPr>
              <a:t>▷豊かな都市魅力</a:t>
            </a:r>
            <a:r>
              <a:rPr kumimoji="1" lang="en-US" altLang="ja-JP" sz="1100" spc="-50" dirty="0">
                <a:latin typeface="ＭＳ Ｐゴシック" panose="020B0600070205080204" pitchFamily="50" charset="-128"/>
                <a:ea typeface="ＭＳ Ｐゴシック" panose="020B0600070205080204" pitchFamily="50" charset="-128"/>
              </a:rPr>
              <a:t>(</a:t>
            </a:r>
            <a:r>
              <a:rPr kumimoji="1" lang="ja-JP" altLang="en-US" sz="1100" spc="-50" dirty="0">
                <a:latin typeface="ＭＳ Ｐゴシック" panose="020B0600070205080204" pitchFamily="50" charset="-128"/>
                <a:ea typeface="ＭＳ Ｐゴシック" panose="020B0600070205080204" pitchFamily="50" charset="-128"/>
              </a:rPr>
              <a:t>文化・観光、地域のにぎわい）</a:t>
            </a:r>
          </a:p>
        </p:txBody>
      </p:sp>
      <p:sp>
        <p:nvSpPr>
          <p:cNvPr id="64" name="テキスト ボックス 63"/>
          <p:cNvSpPr txBox="1"/>
          <p:nvPr/>
        </p:nvSpPr>
        <p:spPr>
          <a:xfrm>
            <a:off x="3162727" y="7636863"/>
            <a:ext cx="2850215" cy="1733808"/>
          </a:xfrm>
          <a:prstGeom prst="rect">
            <a:avLst/>
          </a:prstGeom>
          <a:noFill/>
        </p:spPr>
        <p:txBody>
          <a:bodyPr wrap="square" rtlCol="0">
            <a:spAutoFit/>
          </a:bodyPr>
          <a:lstStyle/>
          <a:p>
            <a:pPr>
              <a:lnSpc>
                <a:spcPts val="1600"/>
              </a:lnSpc>
            </a:pP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施設の機能強化（老朽化対応、大規模</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　会議対応、</a:t>
            </a:r>
            <a:r>
              <a:rPr kumimoji="1" lang="en-US" altLang="ja-JP" sz="1100" dirty="0">
                <a:latin typeface="ＭＳ Ｐゴシック" panose="020B0600070205080204" pitchFamily="50" charset="-128"/>
                <a:ea typeface="ＭＳ Ｐゴシック" panose="020B0600070205080204" pitchFamily="50" charset="-128"/>
              </a:rPr>
              <a:t>ICT</a:t>
            </a:r>
            <a:r>
              <a:rPr kumimoji="1" lang="ja-JP" altLang="en-US" sz="1100" dirty="0">
                <a:latin typeface="ＭＳ Ｐゴシック" panose="020B0600070205080204" pitchFamily="50" charset="-128"/>
                <a:ea typeface="ＭＳ Ｐゴシック" panose="020B0600070205080204" pitchFamily="50" charset="-128"/>
              </a:rPr>
              <a:t>環境整備等）</a:t>
            </a: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▸誘致のための支援制度の充実</a:t>
            </a: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▸国内外に向けた情報発信・マーケティング</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  の強化（都市プロモーション、国際的な</a:t>
            </a:r>
            <a:r>
              <a:rPr kumimoji="1" lang="ja-JP" altLang="en-US" sz="1100" dirty="0" smtClean="0">
                <a:latin typeface="ＭＳ Ｐゴシック" panose="020B0600070205080204" pitchFamily="50" charset="-128"/>
                <a:ea typeface="ＭＳ Ｐゴシック" panose="020B0600070205080204" pitchFamily="50" charset="-128"/>
              </a:rPr>
              <a:t>ネット　</a:t>
            </a:r>
            <a:endParaRPr kumimoji="1" lang="en-US" altLang="ja-JP" sz="1100" dirty="0" smtClean="0">
              <a:latin typeface="ＭＳ Ｐゴシック" panose="020B0600070205080204" pitchFamily="50" charset="-128"/>
              <a:ea typeface="ＭＳ Ｐゴシック" panose="020B0600070205080204" pitchFamily="50" charset="-128"/>
            </a:endParaRPr>
          </a:p>
          <a:p>
            <a:pPr>
              <a:lnSpc>
                <a:spcPts val="1600"/>
              </a:lnSpc>
            </a:pPr>
            <a:r>
              <a:rPr kumimoji="1" lang="ja-JP" altLang="en-US" sz="1100">
                <a:latin typeface="ＭＳ Ｐゴシック" panose="020B0600070205080204" pitchFamily="50" charset="-128"/>
                <a:ea typeface="ＭＳ Ｐゴシック" panose="020B0600070205080204" pitchFamily="50" charset="-128"/>
              </a:rPr>
              <a:t>　</a:t>
            </a:r>
            <a:r>
              <a:rPr kumimoji="1" lang="ja-JP" altLang="en-US" sz="1100" smtClean="0">
                <a:latin typeface="ＭＳ Ｐゴシック" panose="020B0600070205080204" pitchFamily="50" charset="-128"/>
                <a:ea typeface="ＭＳ Ｐゴシック" panose="020B0600070205080204" pitchFamily="50" charset="-128"/>
              </a:rPr>
              <a:t>ワーク</a:t>
            </a:r>
            <a:r>
              <a:rPr kumimoji="1" lang="ja-JP" altLang="en-US" sz="1100" dirty="0">
                <a:latin typeface="ＭＳ Ｐゴシック" panose="020B0600070205080204" pitchFamily="50" charset="-128"/>
                <a:ea typeface="ＭＳ Ｐゴシック" panose="020B0600070205080204" pitchFamily="50" charset="-128"/>
              </a:rPr>
              <a:t>等</a:t>
            </a:r>
            <a:r>
              <a:rPr kumimoji="1" lang="en-US" altLang="ja-JP" sz="1100" dirty="0">
                <a:latin typeface="ＭＳ Ｐゴシック" panose="020B0600070205080204" pitchFamily="50" charset="-128"/>
                <a:ea typeface="ＭＳ Ｐゴシック" panose="020B0600070205080204" pitchFamily="50" charset="-128"/>
              </a:rPr>
              <a:t>)</a:t>
            </a:r>
          </a:p>
          <a:p>
            <a:pPr>
              <a:lnSpc>
                <a:spcPts val="1600"/>
              </a:lnSpc>
            </a:pP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専門人材の確保・育成</a:t>
            </a: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誘致・推進体制の強化</a:t>
            </a:r>
          </a:p>
        </p:txBody>
      </p:sp>
      <p:sp>
        <p:nvSpPr>
          <p:cNvPr id="68" name="テキスト ボックス 67"/>
          <p:cNvSpPr txBox="1"/>
          <p:nvPr/>
        </p:nvSpPr>
        <p:spPr>
          <a:xfrm>
            <a:off x="6198862" y="968981"/>
            <a:ext cx="6479908" cy="861774"/>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開催地として大阪が世界から選択されるためには、万博や統合型リゾート</a:t>
            </a:r>
            <a:r>
              <a:rPr kumimoji="1" lang="en-US" altLang="ja-JP" sz="1100" dirty="0">
                <a:latin typeface="ＭＳ Ｐゴシック" panose="020B0600070205080204" pitchFamily="50" charset="-128"/>
                <a:ea typeface="ＭＳ Ｐゴシック" panose="020B0600070205080204" pitchFamily="50" charset="-128"/>
              </a:rPr>
              <a:t>(IR)</a:t>
            </a:r>
            <a:r>
              <a:rPr kumimoji="1" lang="ja-JP" altLang="en-US" sz="1100" dirty="0">
                <a:latin typeface="ＭＳ Ｐゴシック" panose="020B0600070205080204" pitchFamily="50" charset="-128"/>
                <a:ea typeface="ＭＳ Ｐゴシック" panose="020B0600070205080204" pitchFamily="50" charset="-128"/>
              </a:rPr>
              <a:t>の効果を活かし、付</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加価値の高い交流・体験の機会提供や大阪の都市魅力を活かした取組みなど、</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主催者や国内外の</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ユーザーを惹きつけるオンリーワンの取組みと情報発信が不可欠。こうした観点から、グローバルな競合</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都市に先んじて、国内外からの</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誘致を進め、アジア・大洋州地域でトップクラスの</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都市をめざす。</a:t>
            </a:r>
          </a:p>
        </p:txBody>
      </p:sp>
      <p:sp>
        <p:nvSpPr>
          <p:cNvPr id="69" name="テキスト ボックス 68"/>
          <p:cNvSpPr txBox="1"/>
          <p:nvPr/>
        </p:nvSpPr>
        <p:spPr>
          <a:xfrm>
            <a:off x="6195733" y="759342"/>
            <a:ext cx="2564453" cy="284693"/>
          </a:xfrm>
          <a:prstGeom prst="rect">
            <a:avLst/>
          </a:prstGeom>
          <a:noFill/>
        </p:spPr>
        <p:txBody>
          <a:bodyPr wrap="square" rtlCol="0">
            <a:spAutoFit/>
          </a:bodyPr>
          <a:lstStyle/>
          <a:p>
            <a:pPr>
              <a:lnSpc>
                <a:spcPts val="1500"/>
              </a:lnSpc>
            </a:pP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基本的な考え方</a:t>
            </a: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　</a:t>
            </a:r>
          </a:p>
        </p:txBody>
      </p:sp>
      <p:sp>
        <p:nvSpPr>
          <p:cNvPr id="70" name="テキスト ボックス 69"/>
          <p:cNvSpPr txBox="1"/>
          <p:nvPr/>
        </p:nvSpPr>
        <p:spPr>
          <a:xfrm>
            <a:off x="6203787" y="4809526"/>
            <a:ext cx="6479908" cy="477054"/>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取組期間の</a:t>
            </a:r>
            <a:r>
              <a:rPr kumimoji="1" lang="en-US" altLang="ja-JP" sz="1100" dirty="0">
                <a:latin typeface="ＭＳ Ｐゴシック" panose="020B0600070205080204" pitchFamily="50" charset="-128"/>
                <a:ea typeface="ＭＳ Ｐゴシック" panose="020B0600070205080204" pitchFamily="50" charset="-128"/>
              </a:rPr>
              <a:t>10</a:t>
            </a:r>
            <a:r>
              <a:rPr kumimoji="1" lang="ja-JP" altLang="en-US" sz="1100" dirty="0">
                <a:latin typeface="ＭＳ Ｐゴシック" panose="020B0600070205080204" pitchFamily="50" charset="-128"/>
                <a:ea typeface="ＭＳ Ｐゴシック" panose="020B0600070205080204" pitchFamily="50" charset="-128"/>
              </a:rPr>
              <a:t>年を２つのステージ［第</a:t>
            </a:r>
            <a:r>
              <a:rPr kumimoji="1" lang="en-US" altLang="ja-JP" sz="1100" dirty="0">
                <a:latin typeface="ＭＳ Ｐゴシック" panose="020B0600070205080204" pitchFamily="50" charset="-128"/>
                <a:ea typeface="ＭＳ Ｐゴシック" panose="020B0600070205080204" pitchFamily="50" charset="-128"/>
              </a:rPr>
              <a:t>1</a:t>
            </a:r>
            <a:r>
              <a:rPr kumimoji="1" lang="ja-JP" altLang="en-US" sz="1100" dirty="0">
                <a:latin typeface="ＭＳ Ｐゴシック" panose="020B0600070205080204" pitchFamily="50" charset="-128"/>
                <a:ea typeface="ＭＳ Ｐゴシック" panose="020B0600070205080204" pitchFamily="50" charset="-128"/>
              </a:rPr>
              <a:t>期（</a:t>
            </a:r>
            <a:r>
              <a:rPr kumimoji="1" lang="en-US" altLang="ja-JP" sz="1100" dirty="0">
                <a:latin typeface="ＭＳ Ｐゴシック" panose="020B0600070205080204" pitchFamily="50" charset="-128"/>
                <a:ea typeface="ＭＳ Ｐゴシック" panose="020B0600070205080204" pitchFamily="50" charset="-128"/>
              </a:rPr>
              <a:t>2023</a:t>
            </a: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27</a:t>
            </a:r>
            <a:r>
              <a:rPr kumimoji="1" lang="ja-JP" altLang="en-US" sz="1100" dirty="0">
                <a:latin typeface="ＭＳ Ｐゴシック" panose="020B0600070205080204" pitchFamily="50" charset="-128"/>
                <a:ea typeface="ＭＳ Ｐゴシック" panose="020B0600070205080204" pitchFamily="50" charset="-128"/>
              </a:rPr>
              <a:t>年度）、第２期（</a:t>
            </a:r>
            <a:r>
              <a:rPr kumimoji="1" lang="en-US" altLang="ja-JP" sz="1100" dirty="0">
                <a:latin typeface="ＭＳ Ｐゴシック" panose="020B0600070205080204" pitchFamily="50" charset="-128"/>
                <a:ea typeface="ＭＳ Ｐゴシック" panose="020B0600070205080204" pitchFamily="50" charset="-128"/>
              </a:rPr>
              <a:t>2028</a:t>
            </a: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32</a:t>
            </a:r>
            <a:r>
              <a:rPr kumimoji="1" lang="ja-JP" altLang="en-US" sz="1100" dirty="0">
                <a:latin typeface="ＭＳ Ｐゴシック" panose="020B0600070205080204" pitchFamily="50" charset="-128"/>
                <a:ea typeface="ＭＳ Ｐゴシック" panose="020B0600070205080204" pitchFamily="50" charset="-128"/>
              </a:rPr>
              <a:t>年度）］に分け、それぞれ数</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値目標（</a:t>
            </a:r>
            <a:r>
              <a:rPr kumimoji="1" lang="en-US" altLang="ja-JP" sz="1100" dirty="0">
                <a:latin typeface="ＭＳ Ｐゴシック" panose="020B0600070205080204" pitchFamily="50" charset="-128"/>
                <a:ea typeface="ＭＳ Ｐゴシック" panose="020B0600070205080204" pitchFamily="50" charset="-128"/>
              </a:rPr>
              <a:t>KPI</a:t>
            </a:r>
            <a:r>
              <a:rPr kumimoji="1" lang="ja-JP" altLang="en-US" sz="1100" dirty="0">
                <a:latin typeface="ＭＳ Ｐゴシック" panose="020B0600070205080204" pitchFamily="50" charset="-128"/>
                <a:ea typeface="ＭＳ Ｐゴシック" panose="020B0600070205080204" pitchFamily="50" charset="-128"/>
              </a:rPr>
              <a:t>）として、「国際会議ランキング」「経済波及効果」を設定する。</a:t>
            </a:r>
          </a:p>
        </p:txBody>
      </p:sp>
      <p:sp>
        <p:nvSpPr>
          <p:cNvPr id="71" name="テキスト ボックス 70"/>
          <p:cNvSpPr txBox="1"/>
          <p:nvPr/>
        </p:nvSpPr>
        <p:spPr>
          <a:xfrm>
            <a:off x="6210818" y="4557977"/>
            <a:ext cx="2564453" cy="284693"/>
          </a:xfrm>
          <a:prstGeom prst="rect">
            <a:avLst/>
          </a:prstGeom>
          <a:noFill/>
        </p:spPr>
        <p:txBody>
          <a:bodyPr wrap="square" rtlCol="0">
            <a:spAutoFit/>
          </a:bodyPr>
          <a:lstStyle/>
          <a:p>
            <a:pPr>
              <a:lnSpc>
                <a:spcPts val="1500"/>
              </a:lnSpc>
            </a:pP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数値目標（</a:t>
            </a:r>
            <a:r>
              <a:rPr kumimoji="1" lang="en-US" altLang="ja-JP" sz="1100" b="1" dirty="0">
                <a:latin typeface="ＭＳ Ｐゴシック" panose="020B0600070205080204" pitchFamily="50" charset="-128"/>
                <a:ea typeface="ＭＳ Ｐゴシック" panose="020B0600070205080204" pitchFamily="50" charset="-128"/>
              </a:rPr>
              <a:t>KPI</a:t>
            </a:r>
            <a:r>
              <a:rPr kumimoji="1" lang="ja-JP" altLang="en-US" sz="1100" b="1" dirty="0">
                <a:latin typeface="ＭＳ Ｐゴシック" panose="020B0600070205080204" pitchFamily="50" charset="-128"/>
                <a:ea typeface="ＭＳ Ｐゴシック" panose="020B0600070205080204" pitchFamily="50" charset="-128"/>
              </a:rPr>
              <a:t>）</a:t>
            </a: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　</a:t>
            </a:r>
          </a:p>
        </p:txBody>
      </p:sp>
      <p:sp>
        <p:nvSpPr>
          <p:cNvPr id="74" name="テキスト ボックス 73"/>
          <p:cNvSpPr txBox="1"/>
          <p:nvPr/>
        </p:nvSpPr>
        <p:spPr>
          <a:xfrm>
            <a:off x="6198863" y="3504352"/>
            <a:ext cx="6479908" cy="1054135"/>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の誘致効果を最大化するため、</a:t>
            </a: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⇒大阪が強みを有する</a:t>
            </a:r>
            <a:r>
              <a:rPr kumimoji="1" lang="en-US" altLang="ja-JP" sz="1100" dirty="0">
                <a:latin typeface="ＭＳ Ｐゴシック" panose="020B0600070205080204" pitchFamily="50" charset="-128"/>
                <a:ea typeface="ＭＳ Ｐゴシック" panose="020B0600070205080204" pitchFamily="50" charset="-128"/>
              </a:rPr>
              <a:t>5</a:t>
            </a:r>
            <a:r>
              <a:rPr kumimoji="1" lang="ja-JP" altLang="en-US" sz="1100" dirty="0">
                <a:latin typeface="ＭＳ Ｐゴシック" panose="020B0600070205080204" pitchFamily="50" charset="-128"/>
                <a:ea typeface="ＭＳ Ｐゴシック" panose="020B0600070205080204" pitchFamily="50" charset="-128"/>
              </a:rPr>
              <a:t>分野（「ライフサイエンス」「ものづくり」「環境・エネルギー」「国際金融都市」</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ja-JP" altLang="en-US" sz="1100" dirty="0" smtClean="0">
                <a:latin typeface="ＭＳ Ｐゴシック" panose="020B0600070205080204" pitchFamily="50" charset="-128"/>
                <a:ea typeface="ＭＳ Ｐゴシック" panose="020B0600070205080204" pitchFamily="50" charset="-128"/>
              </a:rPr>
              <a:t>スポーツ、食</a:t>
            </a:r>
            <a:r>
              <a:rPr kumimoji="1" lang="ja-JP" altLang="en-US" sz="1100" dirty="0">
                <a:latin typeface="ＭＳ Ｐゴシック" panose="020B0600070205080204" pitchFamily="50" charset="-128"/>
                <a:ea typeface="ＭＳ Ｐゴシック" panose="020B0600070205080204" pitchFamily="50" charset="-128"/>
              </a:rPr>
              <a:t>文化</a:t>
            </a:r>
            <a:r>
              <a:rPr kumimoji="1" lang="ja-JP" altLang="en-US" sz="1100">
                <a:latin typeface="ＭＳ Ｐゴシック" panose="020B0600070205080204" pitchFamily="50" charset="-128"/>
                <a:ea typeface="ＭＳ Ｐゴシック" panose="020B0600070205080204" pitchFamily="50" charset="-128"/>
              </a:rPr>
              <a:t>・</a:t>
            </a:r>
            <a:r>
              <a:rPr kumimoji="1" lang="ja-JP" altLang="en-US" sz="1100" smtClean="0">
                <a:latin typeface="ＭＳ Ｐゴシック" panose="020B0600070205080204" pitchFamily="50" charset="-128"/>
                <a:ea typeface="ＭＳ Ｐゴシック" panose="020B0600070205080204" pitchFamily="50" charset="-128"/>
              </a:rPr>
              <a:t>エンターテインメント</a:t>
            </a:r>
            <a:r>
              <a:rPr kumimoji="1" lang="ja-JP" altLang="en-US" sz="1100" dirty="0">
                <a:latin typeface="ＭＳ Ｐゴシック" panose="020B0600070205080204" pitchFamily="50" charset="-128"/>
                <a:ea typeface="ＭＳ Ｐゴシック" panose="020B0600070205080204" pitchFamily="50" charset="-128"/>
              </a:rPr>
              <a:t>」）を重点分野として取り組む。</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のうち、経済波及効果が大きく、開催に伴う交流体験の機会や知的・人的ネットワークの創出、ビ</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ジネスチャンス等で特に期待される「</a:t>
            </a:r>
            <a:r>
              <a:rPr kumimoji="1" lang="en-US" altLang="ja-JP" sz="1100" dirty="0">
                <a:latin typeface="ＭＳ Ｐゴシック" panose="020B0600070205080204" pitchFamily="50" charset="-128"/>
                <a:ea typeface="ＭＳ Ｐゴシック" panose="020B0600070205080204" pitchFamily="50" charset="-128"/>
              </a:rPr>
              <a:t>C</a:t>
            </a:r>
            <a:r>
              <a:rPr kumimoji="1" lang="ja-JP" altLang="en-US" sz="1100" dirty="0">
                <a:latin typeface="ＭＳ Ｐゴシック" panose="020B0600070205080204" pitchFamily="50" charset="-128"/>
                <a:ea typeface="ＭＳ Ｐゴシック" panose="020B0600070205080204" pitchFamily="50" charset="-128"/>
              </a:rPr>
              <a:t>：国際会議」及び「</a:t>
            </a:r>
            <a:r>
              <a:rPr kumimoji="1" lang="en-US" altLang="ja-JP" sz="1100" dirty="0">
                <a:latin typeface="ＭＳ Ｐゴシック" panose="020B0600070205080204" pitchFamily="50" charset="-128"/>
                <a:ea typeface="ＭＳ Ｐゴシック" panose="020B0600070205080204" pitchFamily="50" charset="-128"/>
              </a:rPr>
              <a:t>E</a:t>
            </a:r>
            <a:r>
              <a:rPr kumimoji="1" lang="ja-JP" altLang="en-US" sz="1100" dirty="0">
                <a:latin typeface="ＭＳ Ｐゴシック" panose="020B0600070205080204" pitchFamily="50" charset="-128"/>
                <a:ea typeface="ＭＳ Ｐゴシック" panose="020B0600070205080204" pitchFamily="50" charset="-128"/>
              </a:rPr>
              <a:t>：展示会・イベント」を誘致ターゲットとする。</a:t>
            </a:r>
            <a:endParaRPr kumimoji="1" lang="en-US" altLang="ja-JP" sz="1100" dirty="0">
              <a:latin typeface="ＭＳ Ｐゴシック" panose="020B0600070205080204" pitchFamily="50" charset="-128"/>
              <a:ea typeface="ＭＳ Ｐゴシック" panose="020B0600070205080204" pitchFamily="50" charset="-128"/>
            </a:endParaRPr>
          </a:p>
        </p:txBody>
      </p:sp>
      <p:sp>
        <p:nvSpPr>
          <p:cNvPr id="75" name="テキスト ボックス 74"/>
          <p:cNvSpPr txBox="1"/>
          <p:nvPr/>
        </p:nvSpPr>
        <p:spPr>
          <a:xfrm>
            <a:off x="6195734" y="3255343"/>
            <a:ext cx="2564453" cy="260392"/>
          </a:xfrm>
          <a:prstGeom prst="rect">
            <a:avLst/>
          </a:prstGeom>
          <a:noFill/>
        </p:spPr>
        <p:txBody>
          <a:bodyPr wrap="square" rtlCol="0">
            <a:spAutoFit/>
          </a:bodyPr>
          <a:lstStyle/>
          <a:p>
            <a:pPr>
              <a:lnSpc>
                <a:spcPts val="1500"/>
              </a:lnSpc>
            </a:pP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重点分野と誘致ターゲット</a:t>
            </a: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　</a:t>
            </a:r>
          </a:p>
        </p:txBody>
      </p:sp>
      <p:sp>
        <p:nvSpPr>
          <p:cNvPr id="76" name="テキスト ボックス 75"/>
          <p:cNvSpPr txBox="1"/>
          <p:nvPr/>
        </p:nvSpPr>
        <p:spPr>
          <a:xfrm>
            <a:off x="6187958" y="1848675"/>
            <a:ext cx="2564453" cy="284693"/>
          </a:xfrm>
          <a:prstGeom prst="rect">
            <a:avLst/>
          </a:prstGeom>
          <a:noFill/>
        </p:spPr>
        <p:txBody>
          <a:bodyPr wrap="square" rtlCol="0">
            <a:spAutoFit/>
          </a:bodyPr>
          <a:lstStyle/>
          <a:p>
            <a:pPr>
              <a:lnSpc>
                <a:spcPts val="1500"/>
              </a:lnSpc>
            </a:pP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取組みの方向性</a:t>
            </a: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　</a:t>
            </a:r>
          </a:p>
        </p:txBody>
      </p:sp>
      <p:sp>
        <p:nvSpPr>
          <p:cNvPr id="77" name="テキスト ボックス 76"/>
          <p:cNvSpPr txBox="1"/>
          <p:nvPr/>
        </p:nvSpPr>
        <p:spPr>
          <a:xfrm>
            <a:off x="6191086" y="8548482"/>
            <a:ext cx="6591463" cy="901593"/>
          </a:xfrm>
          <a:prstGeom prst="rect">
            <a:avLst/>
          </a:prstGeom>
          <a:noFill/>
        </p:spPr>
        <p:txBody>
          <a:bodyPr wrap="square" rtlCol="0">
            <a:spAutoFit/>
          </a:bodyPr>
          <a:lstStyle/>
          <a:p>
            <a:pPr>
              <a:lnSpc>
                <a:spcPts val="1500"/>
              </a:lnSpc>
            </a:pPr>
            <a:r>
              <a:rPr lang="ja-JP" altLang="en-US" sz="1100" dirty="0">
                <a:latin typeface="ＭＳ Ｐゴシック" panose="020B0600070205080204" pitchFamily="50" charset="-128"/>
                <a:ea typeface="ＭＳ Ｐゴシック" panose="020B0600070205080204" pitchFamily="50" charset="-128"/>
              </a:rPr>
              <a:t>■　大阪府、大阪市、大阪観光局、</a:t>
            </a:r>
            <a:r>
              <a:rPr lang="en-US" altLang="ja-JP" sz="1100" dirty="0">
                <a:latin typeface="ＭＳ Ｐゴシック" panose="020B0600070205080204" pitchFamily="50" charset="-128"/>
                <a:ea typeface="ＭＳ Ｐゴシック" panose="020B0600070205080204" pitchFamily="50" charset="-128"/>
              </a:rPr>
              <a:t>PCO/PEO</a:t>
            </a:r>
            <a:r>
              <a:rPr lang="ja-JP" altLang="en-US" sz="1100" dirty="0">
                <a:latin typeface="ＭＳ Ｐゴシック" panose="020B0600070205080204" pitchFamily="50" charset="-128"/>
                <a:ea typeface="ＭＳ Ｐゴシック" panose="020B0600070205080204" pitchFamily="50" charset="-128"/>
              </a:rPr>
              <a:t>、ホテル・旅行団体、</a:t>
            </a:r>
            <a:r>
              <a:rPr lang="en-US" altLang="ja-JP" sz="1100" dirty="0">
                <a:latin typeface="ＭＳ Ｐゴシック" panose="020B0600070205080204" pitchFamily="50" charset="-128"/>
                <a:ea typeface="ＭＳ Ｐゴシック" panose="020B0600070205080204" pitchFamily="50" charset="-128"/>
              </a:rPr>
              <a:t>MICE</a:t>
            </a:r>
            <a:r>
              <a:rPr lang="ja-JP" altLang="en-US" sz="1100" dirty="0">
                <a:latin typeface="ＭＳ Ｐゴシック" panose="020B0600070205080204" pitchFamily="50" charset="-128"/>
                <a:ea typeface="ＭＳ Ｐゴシック" panose="020B0600070205080204" pitchFamily="50" charset="-128"/>
              </a:rPr>
              <a:t>施設、大学、経済団体等が参画する</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a:latin typeface="ＭＳ Ｐゴシック" panose="020B0600070205080204" pitchFamily="50" charset="-128"/>
                <a:ea typeface="ＭＳ Ｐゴシック" panose="020B0600070205080204" pitchFamily="50" charset="-128"/>
              </a:rPr>
              <a:t>　「</a:t>
            </a:r>
            <a:r>
              <a:rPr lang="ja-JP" altLang="en-US" sz="1100" dirty="0">
                <a:latin typeface="ＭＳ Ｐゴシック" panose="020B0600070205080204" pitchFamily="50" charset="-128"/>
                <a:ea typeface="ＭＳ Ｐゴシック" panose="020B0600070205080204" pitchFamily="50" charset="-128"/>
              </a:rPr>
              <a:t>オール大阪の推進体制」を構築</a:t>
            </a:r>
            <a:endParaRPr lang="en-US" altLang="ja-JP" sz="1100" dirty="0">
              <a:latin typeface="ＭＳ Ｐゴシック" panose="020B0600070205080204" pitchFamily="50" charset="-128"/>
              <a:ea typeface="ＭＳ Ｐゴシック" panose="020B0600070205080204" pitchFamily="50" charset="-128"/>
            </a:endParaRPr>
          </a:p>
          <a:p>
            <a:pPr>
              <a:lnSpc>
                <a:spcPts val="500"/>
              </a:lnSpc>
            </a:pP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　</a:t>
            </a:r>
            <a:r>
              <a:rPr lang="en-US" altLang="ja-JP" sz="1100" dirty="0">
                <a:latin typeface="ＭＳ Ｐゴシック" panose="020B0600070205080204" pitchFamily="50" charset="-128"/>
                <a:ea typeface="ＭＳ Ｐゴシック" panose="020B0600070205080204" pitchFamily="50" charset="-128"/>
              </a:rPr>
              <a:t>MICE</a:t>
            </a:r>
            <a:r>
              <a:rPr lang="ja-JP" altLang="en-US" sz="1100" dirty="0">
                <a:latin typeface="ＭＳ Ｐゴシック" panose="020B0600070205080204" pitchFamily="50" charset="-128"/>
                <a:ea typeface="ＭＳ Ｐゴシック" panose="020B0600070205080204" pitchFamily="50" charset="-128"/>
              </a:rPr>
              <a:t>誘致の司令塔として本戦略を着実に実行するため、各主体の連携と役割に応じた</a:t>
            </a:r>
            <a:r>
              <a:rPr lang="en-US" altLang="ja-JP" sz="1100" dirty="0">
                <a:latin typeface="ＭＳ Ｐゴシック" panose="020B0600070205080204" pitchFamily="50" charset="-128"/>
                <a:ea typeface="ＭＳ Ｐゴシック" panose="020B0600070205080204" pitchFamily="50" charset="-128"/>
              </a:rPr>
              <a:t>MICE</a:t>
            </a:r>
            <a:r>
              <a:rPr lang="ja-JP" altLang="en-US" sz="1100" dirty="0">
                <a:latin typeface="ＭＳ Ｐゴシック" panose="020B0600070205080204" pitchFamily="50" charset="-128"/>
                <a:ea typeface="ＭＳ Ｐゴシック" panose="020B0600070205080204" pitchFamily="50" charset="-128"/>
              </a:rPr>
              <a:t>誘致活動を</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　展開</a:t>
            </a:r>
            <a:endParaRPr kumimoji="1" lang="en-US" altLang="ja-JP" sz="1100" i="1" dirty="0">
              <a:latin typeface="ＭＳ Ｐゴシック" panose="020B0600070205080204" pitchFamily="50" charset="-128"/>
              <a:ea typeface="ＭＳ Ｐゴシック" panose="020B0600070205080204" pitchFamily="50" charset="-128"/>
            </a:endParaRPr>
          </a:p>
        </p:txBody>
      </p:sp>
      <p:sp>
        <p:nvSpPr>
          <p:cNvPr id="60" name="テキスト ボックス 59">
            <a:extLst>
              <a:ext uri="{FF2B5EF4-FFF2-40B4-BE49-F238E27FC236}">
                <a16:creationId xmlns:a16="http://schemas.microsoft.com/office/drawing/2014/main" id="{3B8356E1-BE74-4EA7-9DBE-2BECE529ACF8}"/>
              </a:ext>
            </a:extLst>
          </p:cNvPr>
          <p:cNvSpPr txBox="1"/>
          <p:nvPr/>
        </p:nvSpPr>
        <p:spPr>
          <a:xfrm>
            <a:off x="3679906" y="5088654"/>
            <a:ext cx="2232000" cy="230832"/>
          </a:xfrm>
          <a:prstGeom prst="rect">
            <a:avLst/>
          </a:prstGeom>
          <a:noFill/>
        </p:spPr>
        <p:txBody>
          <a:bodyPr wrap="square" rtlCol="0">
            <a:spAutoFit/>
          </a:bodyPr>
          <a:lstStyle/>
          <a:p>
            <a:r>
              <a:rPr kumimoji="1" lang="ja-JP" altLang="en-US" sz="900" dirty="0">
                <a:latin typeface="ＭＳ Ｐゴシック" panose="020B0600070205080204" pitchFamily="50" charset="-128"/>
                <a:ea typeface="ＭＳ Ｐゴシック" panose="020B0600070205080204" pitchFamily="50" charset="-128"/>
              </a:rPr>
              <a:t>［大阪の国際会議開催件数（</a:t>
            </a:r>
            <a:r>
              <a:rPr kumimoji="1" lang="en-US" altLang="ja-JP" sz="900" dirty="0">
                <a:latin typeface="ＭＳ Ｐゴシック" panose="020B0600070205080204" pitchFamily="50" charset="-128"/>
                <a:ea typeface="ＭＳ Ｐゴシック" panose="020B0600070205080204" pitchFamily="50" charset="-128"/>
              </a:rPr>
              <a:t>JNTO</a:t>
            </a:r>
            <a:r>
              <a:rPr kumimoji="1" lang="ja-JP" altLang="en-US" sz="900" dirty="0">
                <a:latin typeface="ＭＳ Ｐゴシック" panose="020B0600070205080204" pitchFamily="50" charset="-128"/>
                <a:ea typeface="ＭＳ Ｐゴシック" panose="020B0600070205080204" pitchFamily="50" charset="-128"/>
              </a:rPr>
              <a:t>基準）］</a:t>
            </a:r>
          </a:p>
        </p:txBody>
      </p:sp>
      <p:sp>
        <p:nvSpPr>
          <p:cNvPr id="16" name="二等辺三角形 15"/>
          <p:cNvSpPr/>
          <p:nvPr/>
        </p:nvSpPr>
        <p:spPr>
          <a:xfrm flipV="1">
            <a:off x="1929067" y="6829870"/>
            <a:ext cx="2367419" cy="189419"/>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aphicFrame>
        <p:nvGraphicFramePr>
          <p:cNvPr id="72" name="グラフ 71"/>
          <p:cNvGraphicFramePr>
            <a:graphicFrameLocks/>
          </p:cNvGraphicFramePr>
          <p:nvPr>
            <p:extLst>
              <p:ext uri="{D42A27DB-BD31-4B8C-83A1-F6EECF244321}">
                <p14:modId xmlns:p14="http://schemas.microsoft.com/office/powerpoint/2010/main" val="1276671455"/>
              </p:ext>
            </p:extLst>
          </p:nvPr>
        </p:nvGraphicFramePr>
        <p:xfrm>
          <a:off x="3326347" y="5309815"/>
          <a:ext cx="2700000" cy="151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062073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1328</Words>
  <Application>Microsoft Office PowerPoint</Application>
  <PresentationFormat>A3 297x420 mm</PresentationFormat>
  <Paragraphs>150</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BIZ UDPゴシック</vt:lpstr>
      <vt:lpstr>BIZ UDP明朝 Medium</vt:lpstr>
      <vt:lpstr>BIZ UDゴシック</vt:lpstr>
      <vt:lpstr>BIZ UD明朝 Medium</vt:lpstr>
      <vt:lpstr>ＭＳ Ｐゴシック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2023-03-30T02:20:05Z</dcterms:created>
  <dcterms:modified xsi:type="dcterms:W3CDTF">2023-08-25T01:05:49Z</dcterms:modified>
</cp:coreProperties>
</file>