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sldIdLst>
    <p:sldId id="470" r:id="rId2"/>
    <p:sldId id="471" r:id="rId3"/>
    <p:sldId id="491" r:id="rId4"/>
    <p:sldId id="473" r:id="rId5"/>
    <p:sldId id="474" r:id="rId6"/>
    <p:sldId id="475" r:id="rId7"/>
    <p:sldId id="476" r:id="rId8"/>
    <p:sldId id="477" r:id="rId9"/>
    <p:sldId id="478" r:id="rId10"/>
    <p:sldId id="504" r:id="rId11"/>
    <p:sldId id="480" r:id="rId12"/>
    <p:sldId id="481" r:id="rId13"/>
    <p:sldId id="482" r:id="rId14"/>
    <p:sldId id="483" r:id="rId15"/>
    <p:sldId id="484" r:id="rId16"/>
    <p:sldId id="485" r:id="rId17"/>
    <p:sldId id="492" r:id="rId18"/>
    <p:sldId id="493" r:id="rId19"/>
    <p:sldId id="487" r:id="rId20"/>
    <p:sldId id="488" r:id="rId21"/>
    <p:sldId id="464" r:id="rId22"/>
    <p:sldId id="500" r:id="rId23"/>
    <p:sldId id="417" r:id="rId24"/>
    <p:sldId id="419" r:id="rId25"/>
    <p:sldId id="465" r:id="rId26"/>
    <p:sldId id="494" r:id="rId27"/>
    <p:sldId id="495" r:id="rId28"/>
    <p:sldId id="434" r:id="rId29"/>
    <p:sldId id="439" r:id="rId30"/>
    <p:sldId id="436" r:id="rId31"/>
    <p:sldId id="437" r:id="rId32"/>
    <p:sldId id="441" r:id="rId33"/>
    <p:sldId id="442" r:id="rId34"/>
    <p:sldId id="497" r:id="rId35"/>
    <p:sldId id="501" r:id="rId36"/>
    <p:sldId id="502" r:id="rId37"/>
    <p:sldId id="503" r:id="rId3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41B01C7-CE6E-4D46-84B3-6CB9188B7276}">
          <p14:sldIdLst>
            <p14:sldId id="470"/>
            <p14:sldId id="471"/>
            <p14:sldId id="491"/>
            <p14:sldId id="473"/>
            <p14:sldId id="474"/>
            <p14:sldId id="475"/>
            <p14:sldId id="476"/>
            <p14:sldId id="477"/>
            <p14:sldId id="478"/>
            <p14:sldId id="504"/>
            <p14:sldId id="480"/>
            <p14:sldId id="481"/>
            <p14:sldId id="482"/>
            <p14:sldId id="483"/>
            <p14:sldId id="484"/>
            <p14:sldId id="485"/>
            <p14:sldId id="492"/>
            <p14:sldId id="493"/>
            <p14:sldId id="487"/>
            <p14:sldId id="488"/>
            <p14:sldId id="464"/>
            <p14:sldId id="500"/>
            <p14:sldId id="417"/>
            <p14:sldId id="419"/>
            <p14:sldId id="465"/>
            <p14:sldId id="494"/>
            <p14:sldId id="495"/>
            <p14:sldId id="434"/>
            <p14:sldId id="439"/>
            <p14:sldId id="436"/>
            <p14:sldId id="437"/>
            <p14:sldId id="441"/>
            <p14:sldId id="442"/>
            <p14:sldId id="497"/>
            <p14:sldId id="501"/>
            <p14:sldId id="502"/>
            <p14:sldId id="5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FFCC"/>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70" autoAdjust="0"/>
    <p:restoredTop sz="91904" autoAdjust="0"/>
  </p:normalViewPr>
  <p:slideViewPr>
    <p:cSldViewPr snapToGrid="0">
      <p:cViewPr varScale="1">
        <p:scale>
          <a:sx n="78" d="100"/>
          <a:sy n="78"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0066"/>
              </a:solidFill>
              <a:ln>
                <a:noFill/>
              </a:ln>
              <a:effectLst/>
            </c:spPr>
            <c:extLst>
              <c:ext xmlns:c16="http://schemas.microsoft.com/office/drawing/2014/chart" uri="{C3380CC4-5D6E-409C-BE32-E72D297353CC}">
                <c16:uniqueId val="{00000001-FFE7-4BBA-83B1-CC8B3362E0C7}"/>
              </c:ext>
            </c:extLst>
          </c:dPt>
          <c:dPt>
            <c:idx val="2"/>
            <c:invertIfNegative val="0"/>
            <c:bubble3D val="0"/>
            <c:spPr>
              <a:solidFill>
                <a:srgbClr val="00CC00"/>
              </a:solidFill>
              <a:ln>
                <a:noFill/>
              </a:ln>
              <a:effectLst/>
            </c:spPr>
            <c:extLst>
              <c:ext xmlns:c16="http://schemas.microsoft.com/office/drawing/2014/chart" uri="{C3380CC4-5D6E-409C-BE32-E72D297353CC}">
                <c16:uniqueId val="{00000003-FFE7-4BBA-83B1-CC8B3362E0C7}"/>
              </c:ext>
            </c:extLst>
          </c:dPt>
          <c:dPt>
            <c:idx val="3"/>
            <c:invertIfNegative val="0"/>
            <c:bubble3D val="0"/>
            <c:spPr>
              <a:solidFill>
                <a:srgbClr val="00FF99"/>
              </a:solidFill>
              <a:ln>
                <a:noFill/>
              </a:ln>
              <a:effectLst/>
            </c:spPr>
            <c:extLst>
              <c:ext xmlns:c16="http://schemas.microsoft.com/office/drawing/2014/chart" uri="{C3380CC4-5D6E-409C-BE32-E72D297353CC}">
                <c16:uniqueId val="{00000005-FFE7-4BBA-83B1-CC8B3362E0C7}"/>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FFE7-4BBA-83B1-CC8B3362E0C7}"/>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9-FFE7-4BBA-83B1-CC8B3362E0C7}"/>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B-FFE7-4BBA-83B1-CC8B3362E0C7}"/>
              </c:ext>
            </c:extLst>
          </c:dPt>
          <c:dPt>
            <c:idx val="7"/>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FFE7-4BBA-83B1-CC8B3362E0C7}"/>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FFE7-4BBA-83B1-CC8B3362E0C7}"/>
              </c:ext>
            </c:extLst>
          </c:dPt>
          <c:dPt>
            <c:idx val="9"/>
            <c:invertIfNegative val="0"/>
            <c:bubble3D val="0"/>
            <c:spPr>
              <a:solidFill>
                <a:srgbClr val="FF33CC"/>
              </a:solidFill>
              <a:ln>
                <a:noFill/>
              </a:ln>
              <a:effectLst/>
            </c:spPr>
            <c:extLst>
              <c:ext xmlns:c16="http://schemas.microsoft.com/office/drawing/2014/chart" uri="{C3380CC4-5D6E-409C-BE32-E72D297353CC}">
                <c16:uniqueId val="{00000011-FFE7-4BBA-83B1-CC8B3362E0C7}"/>
              </c:ext>
            </c:extLst>
          </c:dPt>
          <c:dPt>
            <c:idx val="10"/>
            <c:invertIfNegative val="0"/>
            <c:bubble3D val="0"/>
            <c:spPr>
              <a:solidFill>
                <a:srgbClr val="FF66CC"/>
              </a:solidFill>
              <a:ln>
                <a:noFill/>
              </a:ln>
              <a:effectLst/>
            </c:spPr>
            <c:extLst>
              <c:ext xmlns:c16="http://schemas.microsoft.com/office/drawing/2014/chart" uri="{C3380CC4-5D6E-409C-BE32-E72D297353CC}">
                <c16:uniqueId val="{00000013-FFE7-4BBA-83B1-CC8B3362E0C7}"/>
              </c:ext>
            </c:extLst>
          </c:dPt>
          <c:dPt>
            <c:idx val="11"/>
            <c:invertIfNegative val="0"/>
            <c:bubble3D val="0"/>
            <c:spPr>
              <a:solidFill>
                <a:srgbClr val="FF0066"/>
              </a:solidFill>
              <a:ln>
                <a:noFill/>
              </a:ln>
              <a:effectLst/>
            </c:spPr>
            <c:extLst>
              <c:ext xmlns:c16="http://schemas.microsoft.com/office/drawing/2014/chart" uri="{C3380CC4-5D6E-409C-BE32-E72D297353CC}">
                <c16:uniqueId val="{00000015-FFE7-4BBA-83B1-CC8B3362E0C7}"/>
              </c:ext>
            </c:extLst>
          </c:dPt>
          <c:dPt>
            <c:idx val="12"/>
            <c:invertIfNegative val="0"/>
            <c:bubble3D val="0"/>
            <c:spPr>
              <a:solidFill>
                <a:srgbClr val="FF9966"/>
              </a:solidFill>
              <a:ln>
                <a:noFill/>
              </a:ln>
              <a:effectLst/>
            </c:spPr>
            <c:extLst>
              <c:ext xmlns:c16="http://schemas.microsoft.com/office/drawing/2014/chart" uri="{C3380CC4-5D6E-409C-BE32-E72D297353CC}">
                <c16:uniqueId val="{00000017-FFE7-4BBA-83B1-CC8B3362E0C7}"/>
              </c:ext>
            </c:extLst>
          </c:dPt>
          <c:dPt>
            <c:idx val="1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FFE7-4BBA-83B1-CC8B3362E0C7}"/>
              </c:ext>
            </c:extLst>
          </c:dPt>
          <c:dPt>
            <c:idx val="14"/>
            <c:invertIfNegative val="0"/>
            <c:bubble3D val="0"/>
            <c:spPr>
              <a:solidFill>
                <a:srgbClr val="FFFF00"/>
              </a:solidFill>
              <a:ln>
                <a:noFill/>
              </a:ln>
              <a:effectLst/>
            </c:spPr>
            <c:extLst>
              <c:ext xmlns:c16="http://schemas.microsoft.com/office/drawing/2014/chart" uri="{C3380CC4-5D6E-409C-BE32-E72D297353CC}">
                <c16:uniqueId val="{0000001B-FFE7-4BBA-83B1-CC8B3362E0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Sheet1!$C$4:$C$18</c:f>
              <c:numCache>
                <c:formatCode>#,##0_);[Red]\(#,##0\)</c:formatCode>
                <c:ptCount val="15"/>
                <c:pt idx="0">
                  <c:v>9637</c:v>
                </c:pt>
                <c:pt idx="1">
                  <c:v>9351</c:v>
                </c:pt>
                <c:pt idx="2">
                  <c:v>9908</c:v>
                </c:pt>
                <c:pt idx="3">
                  <c:v>10895</c:v>
                </c:pt>
                <c:pt idx="4">
                  <c:v>11459</c:v>
                </c:pt>
                <c:pt idx="5">
                  <c:v>12410</c:v>
                </c:pt>
                <c:pt idx="6">
                  <c:v>12914</c:v>
                </c:pt>
                <c:pt idx="7">
                  <c:v>13203</c:v>
                </c:pt>
                <c:pt idx="8">
                  <c:v>13434</c:v>
                </c:pt>
                <c:pt idx="9">
                  <c:v>13142</c:v>
                </c:pt>
                <c:pt idx="10">
                  <c:v>12563</c:v>
                </c:pt>
                <c:pt idx="11">
                  <c:v>12951</c:v>
                </c:pt>
                <c:pt idx="12">
                  <c:v>13254</c:v>
                </c:pt>
                <c:pt idx="13">
                  <c:v>3484</c:v>
                </c:pt>
                <c:pt idx="14">
                  <c:v>5419</c:v>
                </c:pt>
              </c:numCache>
            </c:numRef>
          </c:val>
          <c:extLst>
            <c:ext xmlns:c16="http://schemas.microsoft.com/office/drawing/2014/chart" uri="{C3380CC4-5D6E-409C-BE32-E72D297353CC}">
              <c16:uniqueId val="{0000001C-FFE7-4BBA-83B1-CC8B3362E0C7}"/>
            </c:ext>
          </c:extLst>
        </c:ser>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88E-4BD1-B7DC-A85BB92D320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88E-4BD1-B7DC-A85BB92D320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88E-4BD1-B7DC-A85BB92D320B}"/>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488E-4BD1-B7DC-A85BB92D320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8E-4BD1-B7DC-A85BB92D320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8E-4BD1-B7DC-A85BB92D320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8E-4BD1-B7DC-A85BB92D3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8E-4BD1-B7DC-A85BB92D320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8E-4BD1-B7DC-A85BB92D320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Sheet1!$F$19:$F$24</c:f>
              <c:numCache>
                <c:formatCode>General</c:formatCode>
                <c:ptCount val="6"/>
                <c:pt idx="0">
                  <c:v>2016</c:v>
                </c:pt>
                <c:pt idx="1">
                  <c:v>2017</c:v>
                </c:pt>
                <c:pt idx="2">
                  <c:v>2018</c:v>
                </c:pt>
                <c:pt idx="3">
                  <c:v>2019</c:v>
                </c:pt>
                <c:pt idx="4">
                  <c:v>2020</c:v>
                </c:pt>
                <c:pt idx="5">
                  <c:v>2021</c:v>
                </c:pt>
              </c:numCache>
            </c:numRef>
          </c:cat>
          <c:val>
            <c:numRef>
              <c:f>Sheet1!$G$19:$G$24</c:f>
              <c:numCache>
                <c:formatCode>General</c:formatCode>
                <c:ptCount val="6"/>
                <c:pt idx="0">
                  <c:v>280</c:v>
                </c:pt>
                <c:pt idx="1">
                  <c:v>251</c:v>
                </c:pt>
                <c:pt idx="2">
                  <c:v>240</c:v>
                </c:pt>
                <c:pt idx="3">
                  <c:v>300</c:v>
                </c:pt>
                <c:pt idx="4">
                  <c:v>23</c:v>
                </c:pt>
                <c:pt idx="5">
                  <c:v>0</c:v>
                </c:pt>
              </c:numCache>
            </c:numRef>
          </c:val>
          <c:extLst>
            <c:ext xmlns:c16="http://schemas.microsoft.com/office/drawing/2014/chart" uri="{C3380CC4-5D6E-409C-BE32-E72D297353CC}">
              <c16:uniqueId val="{00000009-488E-4BD1-B7DC-A85BB92D320B}"/>
            </c:ext>
          </c:extLst>
        </c:ser>
        <c:dLbls>
          <c:showLegendKey val="0"/>
          <c:showVal val="0"/>
          <c:showCatName val="0"/>
          <c:showSerName val="0"/>
          <c:showPercent val="0"/>
          <c:showBubbleSize val="0"/>
        </c:dLbls>
        <c:gapWidth val="45"/>
        <c:overlap val="-61"/>
        <c:axId val="1353945264"/>
        <c:axId val="1353939856"/>
      </c:barChart>
      <c:catAx>
        <c:axId val="135394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39856"/>
        <c:crosses val="autoZero"/>
        <c:auto val="1"/>
        <c:lblAlgn val="ctr"/>
        <c:lblOffset val="100"/>
        <c:noMultiLvlLbl val="0"/>
      </c:catAx>
      <c:valAx>
        <c:axId val="13539398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4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72B02-A2BC-484B-A4CB-4E7511A2212B}"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kumimoji="1" lang="ja-JP" altLang="en-US"/>
        </a:p>
      </dgm:t>
    </dgm:pt>
    <dgm:pt modelId="{52A7A6B4-3C59-463C-B587-54AECAB00ED6}">
      <dgm:prSet phldrT="[テキスト]"/>
      <dgm:spPr/>
      <dgm:t>
        <a:bodyPr/>
        <a:lstStyle/>
        <a:p>
          <a:endParaRPr kumimoji="1" lang="ja-JP" altLang="en-US" dirty="0"/>
        </a:p>
      </dgm:t>
    </dgm:pt>
    <dgm:pt modelId="{B0FA70FA-D29F-4445-8CB0-FB3F661C85FE}" type="parTrans" cxnId="{D884ED5F-50F6-4B86-A33D-11211243CADC}">
      <dgm:prSet/>
      <dgm:spPr/>
      <dgm:t>
        <a:bodyPr/>
        <a:lstStyle/>
        <a:p>
          <a:endParaRPr kumimoji="1" lang="ja-JP" altLang="en-US"/>
        </a:p>
      </dgm:t>
    </dgm:pt>
    <dgm:pt modelId="{525A9F7C-81C1-438C-A6E3-B36DAA924315}" type="sibTrans" cxnId="{D884ED5F-50F6-4B86-A33D-11211243CADC}">
      <dgm:prSet/>
      <dgm:spPr/>
      <dgm:t>
        <a:bodyPr/>
        <a:lstStyle/>
        <a:p>
          <a:endParaRPr kumimoji="1" lang="ja-JP" altLang="en-US"/>
        </a:p>
      </dgm:t>
    </dgm:pt>
    <dgm:pt modelId="{F8D2E0A5-7EA9-48AD-A403-270C20977B23}">
      <dgm:prSet phldrT="[テキスト]"/>
      <dgm:spPr>
        <a:ln w="19050">
          <a:solidFill>
            <a:schemeClr val="accent2"/>
          </a:solidFill>
        </a:ln>
      </dgm:spPr>
      <dgm:t>
        <a:bodyPr/>
        <a:lstStyle/>
        <a:p>
          <a:endParaRPr kumimoji="1" lang="ja-JP" altLang="en-US" dirty="0"/>
        </a:p>
      </dgm:t>
    </dgm:pt>
    <dgm:pt modelId="{6F5C2733-C656-476B-BCC3-AD79C8385114}" type="parTrans" cxnId="{2E844E51-AD3D-43B0-AF3C-D5D3B4DD1350}">
      <dgm:prSet/>
      <dgm:spPr/>
      <dgm:t>
        <a:bodyPr/>
        <a:lstStyle/>
        <a:p>
          <a:endParaRPr kumimoji="1" lang="ja-JP" altLang="en-US"/>
        </a:p>
      </dgm:t>
    </dgm:pt>
    <dgm:pt modelId="{2603F428-4621-43FD-AAB9-D498975BA5DD}" type="sibTrans" cxnId="{2E844E51-AD3D-43B0-AF3C-D5D3B4DD1350}">
      <dgm:prSet/>
      <dgm:spPr/>
      <dgm:t>
        <a:bodyPr/>
        <a:lstStyle/>
        <a:p>
          <a:endParaRPr kumimoji="1" lang="ja-JP" altLang="en-US"/>
        </a:p>
      </dgm:t>
    </dgm:pt>
    <dgm:pt modelId="{F4CC0F57-742F-447B-AD36-819BB67EEBEC}">
      <dgm:prSet phldrT="[テキスト]"/>
      <dgm:spPr/>
      <dgm:t>
        <a:bodyPr/>
        <a:lstStyle/>
        <a:p>
          <a:endParaRPr kumimoji="1" lang="ja-JP" altLang="en-US" dirty="0"/>
        </a:p>
      </dgm:t>
    </dgm:pt>
    <dgm:pt modelId="{B3CB5D4A-DB08-4B36-A62F-456AE66B0018}" type="parTrans" cxnId="{71EC9663-66D0-4403-884E-CE3C043BF192}">
      <dgm:prSet/>
      <dgm:spPr/>
      <dgm:t>
        <a:bodyPr/>
        <a:lstStyle/>
        <a:p>
          <a:endParaRPr kumimoji="1" lang="ja-JP" altLang="en-US"/>
        </a:p>
      </dgm:t>
    </dgm:pt>
    <dgm:pt modelId="{5DFFC17E-3480-4D27-957C-4C1F04EC5873}" type="sibTrans" cxnId="{71EC9663-66D0-4403-884E-CE3C043BF192}">
      <dgm:prSet/>
      <dgm:spPr/>
      <dgm:t>
        <a:bodyPr/>
        <a:lstStyle/>
        <a:p>
          <a:endParaRPr kumimoji="1" lang="ja-JP" altLang="en-US"/>
        </a:p>
      </dgm:t>
    </dgm:pt>
    <dgm:pt modelId="{973EEEEC-5B6A-4AD7-B23E-BE6C4454D53C}">
      <dgm:prSet phldrT="[テキスト]"/>
      <dgm:spPr>
        <a:ln w="19050">
          <a:solidFill>
            <a:schemeClr val="accent3"/>
          </a:solidFill>
        </a:ln>
      </dgm:spPr>
      <dgm:t>
        <a:bodyPr/>
        <a:lstStyle/>
        <a:p>
          <a:endParaRPr kumimoji="1" lang="ja-JP" altLang="en-US" dirty="0"/>
        </a:p>
      </dgm:t>
    </dgm:pt>
    <dgm:pt modelId="{3A1FD2D4-ED69-40AA-8649-A3AB303EC96F}" type="parTrans" cxnId="{5F93B8ED-3B4D-4A93-B178-7F82839042DC}">
      <dgm:prSet/>
      <dgm:spPr/>
      <dgm:t>
        <a:bodyPr/>
        <a:lstStyle/>
        <a:p>
          <a:endParaRPr kumimoji="1" lang="ja-JP" altLang="en-US"/>
        </a:p>
      </dgm:t>
    </dgm:pt>
    <dgm:pt modelId="{777AE452-5460-4AD8-871C-9A49ECE9771F}" type="sibTrans" cxnId="{5F93B8ED-3B4D-4A93-B178-7F82839042DC}">
      <dgm:prSet/>
      <dgm:spPr/>
      <dgm:t>
        <a:bodyPr/>
        <a:lstStyle/>
        <a:p>
          <a:endParaRPr kumimoji="1" lang="ja-JP" altLang="en-US"/>
        </a:p>
      </dgm:t>
    </dgm:pt>
    <dgm:pt modelId="{4EBB2DB8-AFE2-45E9-B8CF-6AC1D21A8335}">
      <dgm:prSet phldrT="[テキスト]"/>
      <dgm:spPr/>
      <dgm:t>
        <a:bodyPr/>
        <a:lstStyle/>
        <a:p>
          <a:endParaRPr kumimoji="1" lang="ja-JP" altLang="en-US" dirty="0"/>
        </a:p>
      </dgm:t>
    </dgm:pt>
    <dgm:pt modelId="{BAA30B8C-758B-4AA7-9646-D7BD573D71A1}" type="parTrans" cxnId="{42668C14-8C00-4B05-A55B-BA71D01606BA}">
      <dgm:prSet/>
      <dgm:spPr/>
      <dgm:t>
        <a:bodyPr/>
        <a:lstStyle/>
        <a:p>
          <a:endParaRPr kumimoji="1" lang="ja-JP" altLang="en-US"/>
        </a:p>
      </dgm:t>
    </dgm:pt>
    <dgm:pt modelId="{2A1B5467-2EAC-485B-AC86-E34E06F14B3C}" type="sibTrans" cxnId="{42668C14-8C00-4B05-A55B-BA71D01606BA}">
      <dgm:prSet/>
      <dgm:spPr/>
      <dgm:t>
        <a:bodyPr/>
        <a:lstStyle/>
        <a:p>
          <a:endParaRPr kumimoji="1" lang="ja-JP" altLang="en-US"/>
        </a:p>
      </dgm:t>
    </dgm:pt>
    <dgm:pt modelId="{08535AA3-1AB5-4894-95BA-6394DBF1747A}">
      <dgm:prSet phldrT="[テキスト]"/>
      <dgm:spPr>
        <a:ln w="19050">
          <a:solidFill>
            <a:schemeClr val="accent4"/>
          </a:solidFill>
        </a:ln>
      </dgm:spPr>
      <dgm:t>
        <a:bodyPr/>
        <a:lstStyle/>
        <a:p>
          <a:endParaRPr kumimoji="1" lang="ja-JP" altLang="en-US" dirty="0"/>
        </a:p>
      </dgm:t>
    </dgm:pt>
    <dgm:pt modelId="{5CB91123-1BDB-4552-AB6A-1044CF48F1C0}" type="parTrans" cxnId="{7621F027-6F5C-4A4A-BD28-17BD6FA96D62}">
      <dgm:prSet/>
      <dgm:spPr/>
      <dgm:t>
        <a:bodyPr/>
        <a:lstStyle/>
        <a:p>
          <a:endParaRPr kumimoji="1" lang="ja-JP" altLang="en-US"/>
        </a:p>
      </dgm:t>
    </dgm:pt>
    <dgm:pt modelId="{0AF3C3E9-A8DD-4903-8676-1C35DF2C38A1}" type="sibTrans" cxnId="{7621F027-6F5C-4A4A-BD28-17BD6FA96D62}">
      <dgm:prSet/>
      <dgm:spPr/>
      <dgm:t>
        <a:bodyPr/>
        <a:lstStyle/>
        <a:p>
          <a:endParaRPr kumimoji="1" lang="ja-JP" altLang="en-US"/>
        </a:p>
      </dgm:t>
    </dgm:pt>
    <dgm:pt modelId="{1D8270C3-A8DF-4B76-80E1-5E3CE521305E}">
      <dgm:prSet phldrT="[テキスト]"/>
      <dgm:spPr/>
      <dgm:t>
        <a:bodyPr/>
        <a:lstStyle/>
        <a:p>
          <a:endParaRPr kumimoji="1" lang="ja-JP" altLang="en-US" dirty="0"/>
        </a:p>
      </dgm:t>
    </dgm:pt>
    <dgm:pt modelId="{A8795D8D-16BC-40F1-8922-F2A2E2B80527}" type="parTrans" cxnId="{29FB446B-8A65-4621-98BA-4FD2005819FA}">
      <dgm:prSet/>
      <dgm:spPr/>
      <dgm:t>
        <a:bodyPr/>
        <a:lstStyle/>
        <a:p>
          <a:endParaRPr kumimoji="1" lang="ja-JP" altLang="en-US"/>
        </a:p>
      </dgm:t>
    </dgm:pt>
    <dgm:pt modelId="{A94BDC81-04B2-4F3B-A40B-04C291FDD170}" type="sibTrans" cxnId="{29FB446B-8A65-4621-98BA-4FD2005819FA}">
      <dgm:prSet/>
      <dgm:spPr/>
      <dgm:t>
        <a:bodyPr/>
        <a:lstStyle/>
        <a:p>
          <a:endParaRPr kumimoji="1" lang="ja-JP" altLang="en-US"/>
        </a:p>
      </dgm:t>
    </dgm:pt>
    <dgm:pt modelId="{9EBA95AD-FC21-4DBB-BCD4-31BE83C1CE2F}">
      <dgm:prSet phldrT="[テキスト]"/>
      <dgm:spPr>
        <a:ln w="19050">
          <a:solidFill>
            <a:schemeClr val="accent5"/>
          </a:solidFill>
        </a:ln>
      </dgm:spPr>
      <dgm:t>
        <a:bodyPr/>
        <a:lstStyle/>
        <a:p>
          <a:endParaRPr kumimoji="1" lang="ja-JP" altLang="en-US" dirty="0"/>
        </a:p>
      </dgm:t>
    </dgm:pt>
    <dgm:pt modelId="{EAF5396B-B868-4BE6-B730-AA5B92FE0307}" type="parTrans" cxnId="{583726A3-D8B9-4E64-8200-2A27DF9042ED}">
      <dgm:prSet/>
      <dgm:spPr/>
      <dgm:t>
        <a:bodyPr/>
        <a:lstStyle/>
        <a:p>
          <a:endParaRPr kumimoji="1" lang="ja-JP" altLang="en-US"/>
        </a:p>
      </dgm:t>
    </dgm:pt>
    <dgm:pt modelId="{0141F270-CE62-46E5-AFD2-9BFD9B7530BC}" type="sibTrans" cxnId="{583726A3-D8B9-4E64-8200-2A27DF9042ED}">
      <dgm:prSet/>
      <dgm:spPr/>
      <dgm:t>
        <a:bodyPr/>
        <a:lstStyle/>
        <a:p>
          <a:endParaRPr kumimoji="1" lang="ja-JP" altLang="en-US"/>
        </a:p>
      </dgm:t>
    </dgm:pt>
    <dgm:pt modelId="{BD59F5B6-EA51-4060-A128-10E8D39052CA}" type="pres">
      <dgm:prSet presAssocID="{1DD72B02-A2BC-484B-A4CB-4E7511A2212B}" presName="cycleMatrixDiagram" presStyleCnt="0">
        <dgm:presLayoutVars>
          <dgm:chMax val="1"/>
          <dgm:dir/>
          <dgm:animLvl val="lvl"/>
          <dgm:resizeHandles val="exact"/>
        </dgm:presLayoutVars>
      </dgm:prSet>
      <dgm:spPr/>
      <dgm:t>
        <a:bodyPr/>
        <a:lstStyle/>
        <a:p>
          <a:endParaRPr kumimoji="1" lang="ja-JP" altLang="en-US"/>
        </a:p>
      </dgm:t>
    </dgm:pt>
    <dgm:pt modelId="{E9581901-D27E-42B6-968E-EBA0C51FE109}" type="pres">
      <dgm:prSet presAssocID="{1DD72B02-A2BC-484B-A4CB-4E7511A2212B}" presName="children" presStyleCnt="0"/>
      <dgm:spPr/>
    </dgm:pt>
    <dgm:pt modelId="{B3F73C60-BF55-47EE-A695-626FBCBCC39F}" type="pres">
      <dgm:prSet presAssocID="{1DD72B02-A2BC-484B-A4CB-4E7511A2212B}" presName="child1group" presStyleCnt="0"/>
      <dgm:spPr/>
    </dgm:pt>
    <dgm:pt modelId="{BD20588E-C2F9-43A6-AF35-180BB0E854EB}" type="pres">
      <dgm:prSet presAssocID="{1DD72B02-A2BC-484B-A4CB-4E7511A2212B}" presName="child1" presStyleLbl="bgAcc1" presStyleIdx="0" presStyleCnt="4"/>
      <dgm:spPr/>
      <dgm:t>
        <a:bodyPr/>
        <a:lstStyle/>
        <a:p>
          <a:endParaRPr kumimoji="1" lang="ja-JP" altLang="en-US"/>
        </a:p>
      </dgm:t>
    </dgm:pt>
    <dgm:pt modelId="{B78C67F2-DE03-4E10-BCD7-3500E7C82EBF}" type="pres">
      <dgm:prSet presAssocID="{1DD72B02-A2BC-484B-A4CB-4E7511A2212B}" presName="child1Text" presStyleLbl="bgAcc1" presStyleIdx="0" presStyleCnt="4">
        <dgm:presLayoutVars>
          <dgm:bulletEnabled val="1"/>
        </dgm:presLayoutVars>
      </dgm:prSet>
      <dgm:spPr/>
      <dgm:t>
        <a:bodyPr/>
        <a:lstStyle/>
        <a:p>
          <a:endParaRPr kumimoji="1" lang="ja-JP" altLang="en-US"/>
        </a:p>
      </dgm:t>
    </dgm:pt>
    <dgm:pt modelId="{620EA8A3-B133-4179-9659-C12A39B1455F}" type="pres">
      <dgm:prSet presAssocID="{1DD72B02-A2BC-484B-A4CB-4E7511A2212B}" presName="child2group" presStyleCnt="0"/>
      <dgm:spPr/>
    </dgm:pt>
    <dgm:pt modelId="{B9BB35AA-9023-428C-ACF5-11F6441896C5}" type="pres">
      <dgm:prSet presAssocID="{1DD72B02-A2BC-484B-A4CB-4E7511A2212B}" presName="child2" presStyleLbl="bgAcc1" presStyleIdx="1" presStyleCnt="4" custLinFactNeighborX="1817" custLinFactNeighborY="-12"/>
      <dgm:spPr/>
      <dgm:t>
        <a:bodyPr/>
        <a:lstStyle/>
        <a:p>
          <a:endParaRPr kumimoji="1" lang="ja-JP" altLang="en-US"/>
        </a:p>
      </dgm:t>
    </dgm:pt>
    <dgm:pt modelId="{52D56813-F2BA-4A25-9F46-A28926E0B637}" type="pres">
      <dgm:prSet presAssocID="{1DD72B02-A2BC-484B-A4CB-4E7511A2212B}" presName="child2Text" presStyleLbl="bgAcc1" presStyleIdx="1" presStyleCnt="4">
        <dgm:presLayoutVars>
          <dgm:bulletEnabled val="1"/>
        </dgm:presLayoutVars>
      </dgm:prSet>
      <dgm:spPr/>
      <dgm:t>
        <a:bodyPr/>
        <a:lstStyle/>
        <a:p>
          <a:endParaRPr kumimoji="1" lang="ja-JP" altLang="en-US"/>
        </a:p>
      </dgm:t>
    </dgm:pt>
    <dgm:pt modelId="{F9207349-2927-4BD2-80C9-443810C79BCA}" type="pres">
      <dgm:prSet presAssocID="{1DD72B02-A2BC-484B-A4CB-4E7511A2212B}" presName="child3group" presStyleCnt="0"/>
      <dgm:spPr/>
    </dgm:pt>
    <dgm:pt modelId="{E9CBDEE1-DCA1-4ACC-BC12-034B1D7E8CDD}" type="pres">
      <dgm:prSet presAssocID="{1DD72B02-A2BC-484B-A4CB-4E7511A2212B}" presName="child3" presStyleLbl="bgAcc1" presStyleIdx="2" presStyleCnt="4"/>
      <dgm:spPr/>
      <dgm:t>
        <a:bodyPr/>
        <a:lstStyle/>
        <a:p>
          <a:endParaRPr kumimoji="1" lang="ja-JP" altLang="en-US"/>
        </a:p>
      </dgm:t>
    </dgm:pt>
    <dgm:pt modelId="{473DDF0C-108B-4C76-93A8-95463401556F}" type="pres">
      <dgm:prSet presAssocID="{1DD72B02-A2BC-484B-A4CB-4E7511A2212B}" presName="child3Text" presStyleLbl="bgAcc1" presStyleIdx="2" presStyleCnt="4">
        <dgm:presLayoutVars>
          <dgm:bulletEnabled val="1"/>
        </dgm:presLayoutVars>
      </dgm:prSet>
      <dgm:spPr/>
      <dgm:t>
        <a:bodyPr/>
        <a:lstStyle/>
        <a:p>
          <a:endParaRPr kumimoji="1" lang="ja-JP" altLang="en-US"/>
        </a:p>
      </dgm:t>
    </dgm:pt>
    <dgm:pt modelId="{8F801B8F-D377-4BD9-8950-CBA2F9F0CF69}" type="pres">
      <dgm:prSet presAssocID="{1DD72B02-A2BC-484B-A4CB-4E7511A2212B}" presName="child4group" presStyleCnt="0"/>
      <dgm:spPr/>
    </dgm:pt>
    <dgm:pt modelId="{1B14D481-4137-43D3-8B45-9C03D8D2CED7}" type="pres">
      <dgm:prSet presAssocID="{1DD72B02-A2BC-484B-A4CB-4E7511A2212B}" presName="child4" presStyleLbl="bgAcc1" presStyleIdx="3" presStyleCnt="4"/>
      <dgm:spPr/>
      <dgm:t>
        <a:bodyPr/>
        <a:lstStyle/>
        <a:p>
          <a:endParaRPr kumimoji="1" lang="ja-JP" altLang="en-US"/>
        </a:p>
      </dgm:t>
    </dgm:pt>
    <dgm:pt modelId="{A60F716F-8AF5-4323-B44C-AC73F69A99C5}" type="pres">
      <dgm:prSet presAssocID="{1DD72B02-A2BC-484B-A4CB-4E7511A2212B}" presName="child4Text" presStyleLbl="bgAcc1" presStyleIdx="3" presStyleCnt="4">
        <dgm:presLayoutVars>
          <dgm:bulletEnabled val="1"/>
        </dgm:presLayoutVars>
      </dgm:prSet>
      <dgm:spPr/>
      <dgm:t>
        <a:bodyPr/>
        <a:lstStyle/>
        <a:p>
          <a:endParaRPr kumimoji="1" lang="ja-JP" altLang="en-US"/>
        </a:p>
      </dgm:t>
    </dgm:pt>
    <dgm:pt modelId="{BEADB409-A429-4FDC-9D3C-9504CFCCE79E}" type="pres">
      <dgm:prSet presAssocID="{1DD72B02-A2BC-484B-A4CB-4E7511A2212B}" presName="childPlaceholder" presStyleCnt="0"/>
      <dgm:spPr/>
    </dgm:pt>
    <dgm:pt modelId="{E9348DEF-F432-4EBF-92D0-AA64903AFCAD}" type="pres">
      <dgm:prSet presAssocID="{1DD72B02-A2BC-484B-A4CB-4E7511A2212B}" presName="circle" presStyleCnt="0"/>
      <dgm:spPr/>
    </dgm:pt>
    <dgm:pt modelId="{AF1B4970-8259-4EAA-A56C-087B785A3FAB}" type="pres">
      <dgm:prSet presAssocID="{1DD72B02-A2BC-484B-A4CB-4E7511A2212B}" presName="quadrant1" presStyleLbl="node1" presStyleIdx="0" presStyleCnt="4">
        <dgm:presLayoutVars>
          <dgm:chMax val="1"/>
          <dgm:bulletEnabled val="1"/>
        </dgm:presLayoutVars>
      </dgm:prSet>
      <dgm:spPr/>
      <dgm:t>
        <a:bodyPr/>
        <a:lstStyle/>
        <a:p>
          <a:endParaRPr kumimoji="1" lang="ja-JP" altLang="en-US"/>
        </a:p>
      </dgm:t>
    </dgm:pt>
    <dgm:pt modelId="{2BB4A4C8-518C-4946-99E2-3DA4EBB225D6}" type="pres">
      <dgm:prSet presAssocID="{1DD72B02-A2BC-484B-A4CB-4E7511A2212B}" presName="quadrant2" presStyleLbl="node1" presStyleIdx="1" presStyleCnt="4">
        <dgm:presLayoutVars>
          <dgm:chMax val="1"/>
          <dgm:bulletEnabled val="1"/>
        </dgm:presLayoutVars>
      </dgm:prSet>
      <dgm:spPr/>
      <dgm:t>
        <a:bodyPr/>
        <a:lstStyle/>
        <a:p>
          <a:endParaRPr kumimoji="1" lang="ja-JP" altLang="en-US"/>
        </a:p>
      </dgm:t>
    </dgm:pt>
    <dgm:pt modelId="{EAF60E75-6DC8-4F3A-AF2A-610E97B24BE1}" type="pres">
      <dgm:prSet presAssocID="{1DD72B02-A2BC-484B-A4CB-4E7511A2212B}" presName="quadrant3" presStyleLbl="node1" presStyleIdx="2" presStyleCnt="4">
        <dgm:presLayoutVars>
          <dgm:chMax val="1"/>
          <dgm:bulletEnabled val="1"/>
        </dgm:presLayoutVars>
      </dgm:prSet>
      <dgm:spPr/>
      <dgm:t>
        <a:bodyPr/>
        <a:lstStyle/>
        <a:p>
          <a:endParaRPr kumimoji="1" lang="ja-JP" altLang="en-US"/>
        </a:p>
      </dgm:t>
    </dgm:pt>
    <dgm:pt modelId="{C3104565-920B-4BF4-80E3-DF52E9EEDC51}" type="pres">
      <dgm:prSet presAssocID="{1DD72B02-A2BC-484B-A4CB-4E7511A2212B}" presName="quadrant4" presStyleLbl="node1" presStyleIdx="3" presStyleCnt="4">
        <dgm:presLayoutVars>
          <dgm:chMax val="1"/>
          <dgm:bulletEnabled val="1"/>
        </dgm:presLayoutVars>
      </dgm:prSet>
      <dgm:spPr/>
      <dgm:t>
        <a:bodyPr/>
        <a:lstStyle/>
        <a:p>
          <a:endParaRPr kumimoji="1" lang="ja-JP" altLang="en-US"/>
        </a:p>
      </dgm:t>
    </dgm:pt>
    <dgm:pt modelId="{A8C4A370-B4BD-401C-A857-DAC82B1E0315}" type="pres">
      <dgm:prSet presAssocID="{1DD72B02-A2BC-484B-A4CB-4E7511A2212B}" presName="quadrantPlaceholder" presStyleCnt="0"/>
      <dgm:spPr/>
    </dgm:pt>
    <dgm:pt modelId="{C68F4DB3-C707-4B55-9E55-4BE13994E176}" type="pres">
      <dgm:prSet presAssocID="{1DD72B02-A2BC-484B-A4CB-4E7511A2212B}" presName="center1" presStyleLbl="fgShp" presStyleIdx="0" presStyleCnt="2"/>
      <dgm:spPr/>
    </dgm:pt>
    <dgm:pt modelId="{D8FC5AC7-95A2-4C59-8E55-4BC77E8E172C}" type="pres">
      <dgm:prSet presAssocID="{1DD72B02-A2BC-484B-A4CB-4E7511A2212B}" presName="center2" presStyleLbl="fgShp" presStyleIdx="1" presStyleCnt="2"/>
      <dgm:spPr/>
    </dgm:pt>
  </dgm:ptLst>
  <dgm:cxnLst>
    <dgm:cxn modelId="{A54B48B0-70F4-4558-A920-D3FF168D1FD2}" type="presOf" srcId="{08535AA3-1AB5-4894-95BA-6394DBF1747A}" destId="{473DDF0C-108B-4C76-93A8-95463401556F}" srcOrd="1" destOrd="0" presId="urn:microsoft.com/office/officeart/2005/8/layout/cycle4"/>
    <dgm:cxn modelId="{D39E1F13-CF3B-4B34-9150-3A9BE23F99F7}" type="presOf" srcId="{973EEEEC-5B6A-4AD7-B23E-BE6C4454D53C}" destId="{B9BB35AA-9023-428C-ACF5-11F6441896C5}" srcOrd="0" destOrd="0" presId="urn:microsoft.com/office/officeart/2005/8/layout/cycle4"/>
    <dgm:cxn modelId="{0A3CD4D4-CAC8-4795-8379-35447CFFDA62}" type="presOf" srcId="{1DD72B02-A2BC-484B-A4CB-4E7511A2212B}" destId="{BD59F5B6-EA51-4060-A128-10E8D39052CA}" srcOrd="0" destOrd="0" presId="urn:microsoft.com/office/officeart/2005/8/layout/cycle4"/>
    <dgm:cxn modelId="{B93B76D6-4F19-4B3E-9C82-FAAA33BAAADF}" type="presOf" srcId="{973EEEEC-5B6A-4AD7-B23E-BE6C4454D53C}" destId="{52D56813-F2BA-4A25-9F46-A28926E0B637}" srcOrd="1" destOrd="0" presId="urn:microsoft.com/office/officeart/2005/8/layout/cycle4"/>
    <dgm:cxn modelId="{10AE82D9-241D-4447-A56B-5EA23EEC1227}" type="presOf" srcId="{F4CC0F57-742F-447B-AD36-819BB67EEBEC}" destId="{2BB4A4C8-518C-4946-99E2-3DA4EBB225D6}" srcOrd="0" destOrd="0" presId="urn:microsoft.com/office/officeart/2005/8/layout/cycle4"/>
    <dgm:cxn modelId="{025C3B02-ED93-47FC-88F7-78263242251E}" type="presOf" srcId="{9EBA95AD-FC21-4DBB-BCD4-31BE83C1CE2F}" destId="{1B14D481-4137-43D3-8B45-9C03D8D2CED7}" srcOrd="0" destOrd="0" presId="urn:microsoft.com/office/officeart/2005/8/layout/cycle4"/>
    <dgm:cxn modelId="{42668C14-8C00-4B05-A55B-BA71D01606BA}" srcId="{1DD72B02-A2BC-484B-A4CB-4E7511A2212B}" destId="{4EBB2DB8-AFE2-45E9-B8CF-6AC1D21A8335}" srcOrd="2" destOrd="0" parTransId="{BAA30B8C-758B-4AA7-9646-D7BD573D71A1}" sibTransId="{2A1B5467-2EAC-485B-AC86-E34E06F14B3C}"/>
    <dgm:cxn modelId="{B956F9C7-47ED-44A3-8F15-92225ECAD80D}" type="presOf" srcId="{F8D2E0A5-7EA9-48AD-A403-270C20977B23}" destId="{BD20588E-C2F9-43A6-AF35-180BB0E854EB}" srcOrd="0" destOrd="0" presId="urn:microsoft.com/office/officeart/2005/8/layout/cycle4"/>
    <dgm:cxn modelId="{8D48F22F-AE2F-4FE9-A731-DB5FEBB70515}" type="presOf" srcId="{08535AA3-1AB5-4894-95BA-6394DBF1747A}" destId="{E9CBDEE1-DCA1-4ACC-BC12-034B1D7E8CDD}" srcOrd="0" destOrd="0" presId="urn:microsoft.com/office/officeart/2005/8/layout/cycle4"/>
    <dgm:cxn modelId="{57696CB5-DAB6-4C8D-A8E5-531E9AF85D44}" type="presOf" srcId="{F8D2E0A5-7EA9-48AD-A403-270C20977B23}" destId="{B78C67F2-DE03-4E10-BCD7-3500E7C82EBF}" srcOrd="1" destOrd="0" presId="urn:microsoft.com/office/officeart/2005/8/layout/cycle4"/>
    <dgm:cxn modelId="{7551160E-9191-4379-8B81-493BCC74AA97}" type="presOf" srcId="{52A7A6B4-3C59-463C-B587-54AECAB00ED6}" destId="{AF1B4970-8259-4EAA-A56C-087B785A3FAB}" srcOrd="0" destOrd="0" presId="urn:microsoft.com/office/officeart/2005/8/layout/cycle4"/>
    <dgm:cxn modelId="{583726A3-D8B9-4E64-8200-2A27DF9042ED}" srcId="{1D8270C3-A8DF-4B76-80E1-5E3CE521305E}" destId="{9EBA95AD-FC21-4DBB-BCD4-31BE83C1CE2F}" srcOrd="0" destOrd="0" parTransId="{EAF5396B-B868-4BE6-B730-AA5B92FE0307}" sibTransId="{0141F270-CE62-46E5-AFD2-9BFD9B7530BC}"/>
    <dgm:cxn modelId="{71EC9663-66D0-4403-884E-CE3C043BF192}" srcId="{1DD72B02-A2BC-484B-A4CB-4E7511A2212B}" destId="{F4CC0F57-742F-447B-AD36-819BB67EEBEC}" srcOrd="1" destOrd="0" parTransId="{B3CB5D4A-DB08-4B36-A62F-456AE66B0018}" sibTransId="{5DFFC17E-3480-4D27-957C-4C1F04EC5873}"/>
    <dgm:cxn modelId="{2E844E51-AD3D-43B0-AF3C-D5D3B4DD1350}" srcId="{52A7A6B4-3C59-463C-B587-54AECAB00ED6}" destId="{F8D2E0A5-7EA9-48AD-A403-270C20977B23}" srcOrd="0" destOrd="0" parTransId="{6F5C2733-C656-476B-BCC3-AD79C8385114}" sibTransId="{2603F428-4621-43FD-AAB9-D498975BA5DD}"/>
    <dgm:cxn modelId="{CCF8B2BC-64A3-4FA5-804A-28A50B519E79}" type="presOf" srcId="{4EBB2DB8-AFE2-45E9-B8CF-6AC1D21A8335}" destId="{EAF60E75-6DC8-4F3A-AF2A-610E97B24BE1}" srcOrd="0" destOrd="0" presId="urn:microsoft.com/office/officeart/2005/8/layout/cycle4"/>
    <dgm:cxn modelId="{5F93B8ED-3B4D-4A93-B178-7F82839042DC}" srcId="{F4CC0F57-742F-447B-AD36-819BB67EEBEC}" destId="{973EEEEC-5B6A-4AD7-B23E-BE6C4454D53C}" srcOrd="0" destOrd="0" parTransId="{3A1FD2D4-ED69-40AA-8649-A3AB303EC96F}" sibTransId="{777AE452-5460-4AD8-871C-9A49ECE9771F}"/>
    <dgm:cxn modelId="{7621F027-6F5C-4A4A-BD28-17BD6FA96D62}" srcId="{4EBB2DB8-AFE2-45E9-B8CF-6AC1D21A8335}" destId="{08535AA3-1AB5-4894-95BA-6394DBF1747A}" srcOrd="0" destOrd="0" parTransId="{5CB91123-1BDB-4552-AB6A-1044CF48F1C0}" sibTransId="{0AF3C3E9-A8DD-4903-8676-1C35DF2C38A1}"/>
    <dgm:cxn modelId="{29FB446B-8A65-4621-98BA-4FD2005819FA}" srcId="{1DD72B02-A2BC-484B-A4CB-4E7511A2212B}" destId="{1D8270C3-A8DF-4B76-80E1-5E3CE521305E}" srcOrd="3" destOrd="0" parTransId="{A8795D8D-16BC-40F1-8922-F2A2E2B80527}" sibTransId="{A94BDC81-04B2-4F3B-A40B-04C291FDD170}"/>
    <dgm:cxn modelId="{A0F28516-1307-4252-8381-7DD9649C592A}" type="presOf" srcId="{9EBA95AD-FC21-4DBB-BCD4-31BE83C1CE2F}" destId="{A60F716F-8AF5-4323-B44C-AC73F69A99C5}" srcOrd="1" destOrd="0" presId="urn:microsoft.com/office/officeart/2005/8/layout/cycle4"/>
    <dgm:cxn modelId="{D884ED5F-50F6-4B86-A33D-11211243CADC}" srcId="{1DD72B02-A2BC-484B-A4CB-4E7511A2212B}" destId="{52A7A6B4-3C59-463C-B587-54AECAB00ED6}" srcOrd="0" destOrd="0" parTransId="{B0FA70FA-D29F-4445-8CB0-FB3F661C85FE}" sibTransId="{525A9F7C-81C1-438C-A6E3-B36DAA924315}"/>
    <dgm:cxn modelId="{812ED9E2-FB0E-45AC-BDD8-9F168D651349}" type="presOf" srcId="{1D8270C3-A8DF-4B76-80E1-5E3CE521305E}" destId="{C3104565-920B-4BF4-80E3-DF52E9EEDC51}" srcOrd="0" destOrd="0" presId="urn:microsoft.com/office/officeart/2005/8/layout/cycle4"/>
    <dgm:cxn modelId="{19E18F6F-A30E-4F40-BE8F-8A75FCC18FC9}" type="presParOf" srcId="{BD59F5B6-EA51-4060-A128-10E8D39052CA}" destId="{E9581901-D27E-42B6-968E-EBA0C51FE109}" srcOrd="0" destOrd="0" presId="urn:microsoft.com/office/officeart/2005/8/layout/cycle4"/>
    <dgm:cxn modelId="{DCBEED21-084A-4959-B7F3-1C62A653F935}" type="presParOf" srcId="{E9581901-D27E-42B6-968E-EBA0C51FE109}" destId="{B3F73C60-BF55-47EE-A695-626FBCBCC39F}" srcOrd="0" destOrd="0" presId="urn:microsoft.com/office/officeart/2005/8/layout/cycle4"/>
    <dgm:cxn modelId="{977D1D95-74AB-4021-8026-AE8321520F39}" type="presParOf" srcId="{B3F73C60-BF55-47EE-A695-626FBCBCC39F}" destId="{BD20588E-C2F9-43A6-AF35-180BB0E854EB}" srcOrd="0" destOrd="0" presId="urn:microsoft.com/office/officeart/2005/8/layout/cycle4"/>
    <dgm:cxn modelId="{EFCB4091-88CB-4534-9748-85F90B54B85E}" type="presParOf" srcId="{B3F73C60-BF55-47EE-A695-626FBCBCC39F}" destId="{B78C67F2-DE03-4E10-BCD7-3500E7C82EBF}" srcOrd="1" destOrd="0" presId="urn:microsoft.com/office/officeart/2005/8/layout/cycle4"/>
    <dgm:cxn modelId="{F0701711-004D-49E9-8374-012071248822}" type="presParOf" srcId="{E9581901-D27E-42B6-968E-EBA0C51FE109}" destId="{620EA8A3-B133-4179-9659-C12A39B1455F}" srcOrd="1" destOrd="0" presId="urn:microsoft.com/office/officeart/2005/8/layout/cycle4"/>
    <dgm:cxn modelId="{B6108700-F3E9-4789-81AE-BD8FF9FAA842}" type="presParOf" srcId="{620EA8A3-B133-4179-9659-C12A39B1455F}" destId="{B9BB35AA-9023-428C-ACF5-11F6441896C5}" srcOrd="0" destOrd="0" presId="urn:microsoft.com/office/officeart/2005/8/layout/cycle4"/>
    <dgm:cxn modelId="{BB44A4CC-CFCD-4D2B-BA32-C8D05BE73AF7}" type="presParOf" srcId="{620EA8A3-B133-4179-9659-C12A39B1455F}" destId="{52D56813-F2BA-4A25-9F46-A28926E0B637}" srcOrd="1" destOrd="0" presId="urn:microsoft.com/office/officeart/2005/8/layout/cycle4"/>
    <dgm:cxn modelId="{44874928-C90A-48A3-997F-2359EFC9AA20}" type="presParOf" srcId="{E9581901-D27E-42B6-968E-EBA0C51FE109}" destId="{F9207349-2927-4BD2-80C9-443810C79BCA}" srcOrd="2" destOrd="0" presId="urn:microsoft.com/office/officeart/2005/8/layout/cycle4"/>
    <dgm:cxn modelId="{252B6B85-8407-4B62-8D63-0496CDAD4401}" type="presParOf" srcId="{F9207349-2927-4BD2-80C9-443810C79BCA}" destId="{E9CBDEE1-DCA1-4ACC-BC12-034B1D7E8CDD}" srcOrd="0" destOrd="0" presId="urn:microsoft.com/office/officeart/2005/8/layout/cycle4"/>
    <dgm:cxn modelId="{BAAA6200-351B-4C02-9227-A3984510DDF2}" type="presParOf" srcId="{F9207349-2927-4BD2-80C9-443810C79BCA}" destId="{473DDF0C-108B-4C76-93A8-95463401556F}" srcOrd="1" destOrd="0" presId="urn:microsoft.com/office/officeart/2005/8/layout/cycle4"/>
    <dgm:cxn modelId="{EAE61D04-DE99-4AA3-8814-76A037B318E7}" type="presParOf" srcId="{E9581901-D27E-42B6-968E-EBA0C51FE109}" destId="{8F801B8F-D377-4BD9-8950-CBA2F9F0CF69}" srcOrd="3" destOrd="0" presId="urn:microsoft.com/office/officeart/2005/8/layout/cycle4"/>
    <dgm:cxn modelId="{01F35C14-AB5A-4735-B0A2-DDB1FE0F5F06}" type="presParOf" srcId="{8F801B8F-D377-4BD9-8950-CBA2F9F0CF69}" destId="{1B14D481-4137-43D3-8B45-9C03D8D2CED7}" srcOrd="0" destOrd="0" presId="urn:microsoft.com/office/officeart/2005/8/layout/cycle4"/>
    <dgm:cxn modelId="{009D9DE5-87AF-4970-B5A5-0173E49BCB6C}" type="presParOf" srcId="{8F801B8F-D377-4BD9-8950-CBA2F9F0CF69}" destId="{A60F716F-8AF5-4323-B44C-AC73F69A99C5}" srcOrd="1" destOrd="0" presId="urn:microsoft.com/office/officeart/2005/8/layout/cycle4"/>
    <dgm:cxn modelId="{37476E1D-93F5-4808-8C0D-75B2442B91E0}" type="presParOf" srcId="{E9581901-D27E-42B6-968E-EBA0C51FE109}" destId="{BEADB409-A429-4FDC-9D3C-9504CFCCE79E}" srcOrd="4" destOrd="0" presId="urn:microsoft.com/office/officeart/2005/8/layout/cycle4"/>
    <dgm:cxn modelId="{66F1EA79-0DF0-4FBF-A0C7-0B702A3D510D}" type="presParOf" srcId="{BD59F5B6-EA51-4060-A128-10E8D39052CA}" destId="{E9348DEF-F432-4EBF-92D0-AA64903AFCAD}" srcOrd="1" destOrd="0" presId="urn:microsoft.com/office/officeart/2005/8/layout/cycle4"/>
    <dgm:cxn modelId="{BE9D384B-737B-4E95-A34A-E09A4F361CF3}" type="presParOf" srcId="{E9348DEF-F432-4EBF-92D0-AA64903AFCAD}" destId="{AF1B4970-8259-4EAA-A56C-087B785A3FAB}" srcOrd="0" destOrd="0" presId="urn:microsoft.com/office/officeart/2005/8/layout/cycle4"/>
    <dgm:cxn modelId="{30608055-0D85-44C0-B0D4-13250550D8D6}" type="presParOf" srcId="{E9348DEF-F432-4EBF-92D0-AA64903AFCAD}" destId="{2BB4A4C8-518C-4946-99E2-3DA4EBB225D6}" srcOrd="1" destOrd="0" presId="urn:microsoft.com/office/officeart/2005/8/layout/cycle4"/>
    <dgm:cxn modelId="{19E4AC82-9DCC-4350-B92C-9E5D341961B8}" type="presParOf" srcId="{E9348DEF-F432-4EBF-92D0-AA64903AFCAD}" destId="{EAF60E75-6DC8-4F3A-AF2A-610E97B24BE1}" srcOrd="2" destOrd="0" presId="urn:microsoft.com/office/officeart/2005/8/layout/cycle4"/>
    <dgm:cxn modelId="{6118BA0A-4781-4E05-A424-671280EE0F1D}" type="presParOf" srcId="{E9348DEF-F432-4EBF-92D0-AA64903AFCAD}" destId="{C3104565-920B-4BF4-80E3-DF52E9EEDC51}" srcOrd="3" destOrd="0" presId="urn:microsoft.com/office/officeart/2005/8/layout/cycle4"/>
    <dgm:cxn modelId="{147C0AF1-2A1B-4D29-A690-248DD4FEC4C5}" type="presParOf" srcId="{E9348DEF-F432-4EBF-92D0-AA64903AFCAD}" destId="{A8C4A370-B4BD-401C-A857-DAC82B1E0315}" srcOrd="4" destOrd="0" presId="urn:microsoft.com/office/officeart/2005/8/layout/cycle4"/>
    <dgm:cxn modelId="{F1A7F8DB-D04C-4FE2-B63B-94B92FF3ECE8}" type="presParOf" srcId="{BD59F5B6-EA51-4060-A128-10E8D39052CA}" destId="{C68F4DB3-C707-4B55-9E55-4BE13994E176}" srcOrd="2" destOrd="0" presId="urn:microsoft.com/office/officeart/2005/8/layout/cycle4"/>
    <dgm:cxn modelId="{FBF83605-B4B0-48D9-869F-74FBF427B341}" type="presParOf" srcId="{BD59F5B6-EA51-4060-A128-10E8D39052CA}" destId="{D8FC5AC7-95A2-4C59-8E55-4BC77E8E172C}"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DEE1-DCA1-4ACC-BC12-034B1D7E8CDD}">
      <dsp:nvSpPr>
        <dsp:cNvPr id="0" name=""/>
        <dsp:cNvSpPr/>
      </dsp:nvSpPr>
      <dsp:spPr>
        <a:xfrm>
          <a:off x="3698352" y="1762559"/>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4100706" y="1988139"/>
        <a:ext cx="859873" cy="585640"/>
      </dsp:txXfrm>
    </dsp:sp>
    <dsp:sp modelId="{1B14D481-4137-43D3-8B45-9C03D8D2CED7}">
      <dsp:nvSpPr>
        <dsp:cNvPr id="0" name=""/>
        <dsp:cNvSpPr/>
      </dsp:nvSpPr>
      <dsp:spPr>
        <a:xfrm>
          <a:off x="1609199" y="1762559"/>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1627419" y="1988139"/>
        <a:ext cx="859873" cy="585640"/>
      </dsp:txXfrm>
    </dsp:sp>
    <dsp:sp modelId="{B9BB35AA-9023-428C-ACF5-11F6441896C5}">
      <dsp:nvSpPr>
        <dsp:cNvPr id="0" name=""/>
        <dsp:cNvSpPr/>
      </dsp:nvSpPr>
      <dsp:spPr>
        <a:xfrm>
          <a:off x="3721617" y="0"/>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4123972" y="18220"/>
        <a:ext cx="859873" cy="585640"/>
      </dsp:txXfrm>
    </dsp:sp>
    <dsp:sp modelId="{BD20588E-C2F9-43A6-AF35-180BB0E854EB}">
      <dsp:nvSpPr>
        <dsp:cNvPr id="0" name=""/>
        <dsp:cNvSpPr/>
      </dsp:nvSpPr>
      <dsp:spPr>
        <a:xfrm>
          <a:off x="1609199" y="0"/>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1627419" y="18220"/>
        <a:ext cx="859873" cy="585640"/>
      </dsp:txXfrm>
    </dsp:sp>
    <dsp:sp modelId="{AF1B4970-8259-4EAA-A56C-087B785A3FAB}">
      <dsp:nvSpPr>
        <dsp:cNvPr id="0" name=""/>
        <dsp:cNvSpPr/>
      </dsp:nvSpPr>
      <dsp:spPr>
        <a:xfrm>
          <a:off x="2145744" y="147743"/>
          <a:ext cx="1122336" cy="112233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a:off x="2474469" y="476468"/>
        <a:ext cx="793611" cy="793611"/>
      </dsp:txXfrm>
    </dsp:sp>
    <dsp:sp modelId="{2BB4A4C8-518C-4946-99E2-3DA4EBB225D6}">
      <dsp:nvSpPr>
        <dsp:cNvPr id="0" name=""/>
        <dsp:cNvSpPr/>
      </dsp:nvSpPr>
      <dsp:spPr>
        <a:xfrm rot="5400000">
          <a:off x="3319920" y="147743"/>
          <a:ext cx="1122336" cy="112233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3319920" y="476468"/>
        <a:ext cx="793611" cy="793611"/>
      </dsp:txXfrm>
    </dsp:sp>
    <dsp:sp modelId="{EAF60E75-6DC8-4F3A-AF2A-610E97B24BE1}">
      <dsp:nvSpPr>
        <dsp:cNvPr id="0" name=""/>
        <dsp:cNvSpPr/>
      </dsp:nvSpPr>
      <dsp:spPr>
        <a:xfrm rot="10800000">
          <a:off x="3319920" y="1321920"/>
          <a:ext cx="1122336" cy="112233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10800000">
        <a:off x="3319920" y="1321920"/>
        <a:ext cx="793611" cy="793611"/>
      </dsp:txXfrm>
    </dsp:sp>
    <dsp:sp modelId="{C3104565-920B-4BF4-80E3-DF52E9EEDC51}">
      <dsp:nvSpPr>
        <dsp:cNvPr id="0" name=""/>
        <dsp:cNvSpPr/>
      </dsp:nvSpPr>
      <dsp:spPr>
        <a:xfrm rot="16200000">
          <a:off x="2145744" y="1321920"/>
          <a:ext cx="1122336" cy="11223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2474469" y="1321920"/>
        <a:ext cx="793611" cy="793611"/>
      </dsp:txXfrm>
    </dsp:sp>
    <dsp:sp modelId="{C68F4DB3-C707-4B55-9E55-4BE13994E176}">
      <dsp:nvSpPr>
        <dsp:cNvPr id="0" name=""/>
        <dsp:cNvSpPr/>
      </dsp:nvSpPr>
      <dsp:spPr>
        <a:xfrm>
          <a:off x="3100248" y="1062720"/>
          <a:ext cx="387504" cy="336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FC5AC7-95A2-4C59-8E55-4BC77E8E172C}">
      <dsp:nvSpPr>
        <dsp:cNvPr id="0" name=""/>
        <dsp:cNvSpPr/>
      </dsp:nvSpPr>
      <dsp:spPr>
        <a:xfrm rot="10800000">
          <a:off x="3100248" y="1192320"/>
          <a:ext cx="387504" cy="336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0.85691</cdr:x>
      <cdr:y>0.68358</cdr:y>
    </cdr:from>
    <cdr:to>
      <cdr:x>0.92314</cdr:x>
      <cdr:y>0.80787</cdr:y>
    </cdr:to>
    <cdr:sp macro="" textlink="">
      <cdr:nvSpPr>
        <cdr:cNvPr id="2" name="テキスト ボックス 1"/>
        <cdr:cNvSpPr txBox="1"/>
      </cdr:nvSpPr>
      <cdr:spPr>
        <a:xfrm xmlns:a="http://schemas.openxmlformats.org/drawingml/2006/main">
          <a:off x="3183205" y="1406396"/>
          <a:ext cx="246018" cy="2557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0</a:t>
          </a:r>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2945659" cy="498056"/>
          </a:xfrm>
          <a:prstGeom prst="rect">
            <a:avLst/>
          </a:prstGeom>
        </p:spPr>
        <p:txBody>
          <a:bodyPr vert="horz" lIns="91365" tIns="45683" rIns="91365" bIns="4568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449" y="4"/>
            <a:ext cx="2945659" cy="498056"/>
          </a:xfrm>
          <a:prstGeom prst="rect">
            <a:avLst/>
          </a:prstGeom>
        </p:spPr>
        <p:txBody>
          <a:bodyPr vert="horz" lIns="91365" tIns="45683" rIns="91365" bIns="45683" rtlCol="0"/>
          <a:lstStyle>
            <a:lvl1pPr algn="r">
              <a:defRPr sz="1100"/>
            </a:lvl1pPr>
          </a:lstStyle>
          <a:p>
            <a:fld id="{6F0EEA1D-6283-456F-A638-188732F14741}" type="datetimeFigureOut">
              <a:rPr kumimoji="1" lang="ja-JP" altLang="en-US" smtClean="0"/>
              <a:t>2023/4/19</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65" tIns="45683" rIns="91365" bIns="45683" rtlCol="0" anchor="ctr"/>
          <a:lstStyle/>
          <a:p>
            <a:endParaRPr lang="ja-JP" altLang="en-US"/>
          </a:p>
        </p:txBody>
      </p:sp>
      <p:sp>
        <p:nvSpPr>
          <p:cNvPr id="5" name="ノート プレースホルダー 4"/>
          <p:cNvSpPr>
            <a:spLocks noGrp="1"/>
          </p:cNvSpPr>
          <p:nvPr>
            <p:ph type="body" sz="quarter" idx="3"/>
          </p:nvPr>
        </p:nvSpPr>
        <p:spPr>
          <a:xfrm>
            <a:off x="679768" y="4777199"/>
            <a:ext cx="5438140" cy="3908615"/>
          </a:xfrm>
          <a:prstGeom prst="rect">
            <a:avLst/>
          </a:prstGeom>
        </p:spPr>
        <p:txBody>
          <a:bodyPr vert="horz" lIns="91365" tIns="45683" rIns="91365" bIns="456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28587"/>
            <a:ext cx="2945659" cy="498055"/>
          </a:xfrm>
          <a:prstGeom prst="rect">
            <a:avLst/>
          </a:prstGeom>
        </p:spPr>
        <p:txBody>
          <a:bodyPr vert="horz" lIns="91365" tIns="45683" rIns="91365" bIns="4568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449" y="9428587"/>
            <a:ext cx="2945659" cy="498055"/>
          </a:xfrm>
          <a:prstGeom prst="rect">
            <a:avLst/>
          </a:prstGeom>
        </p:spPr>
        <p:txBody>
          <a:bodyPr vert="horz" lIns="91365" tIns="45683" rIns="91365" bIns="45683" rtlCol="0" anchor="b"/>
          <a:lstStyle>
            <a:lvl1pPr algn="r">
              <a:defRPr sz="1100"/>
            </a:lvl1pPr>
          </a:lstStyle>
          <a:p>
            <a:fld id="{09772B75-EFB1-4A98-AAB2-9FA98E3F3EB5}" type="slidenum">
              <a:rPr kumimoji="1" lang="ja-JP" altLang="en-US" smtClean="0"/>
              <a:t>‹#›</a:t>
            </a:fld>
            <a:endParaRPr kumimoji="1" lang="ja-JP" altLang="en-US"/>
          </a:p>
        </p:txBody>
      </p:sp>
    </p:spTree>
    <p:extLst>
      <p:ext uri="{BB962C8B-B14F-4D97-AF65-F5344CB8AC3E}">
        <p14:creationId xmlns:p14="http://schemas.microsoft.com/office/powerpoint/2010/main" val="3972664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923925"/>
            <a:ext cx="3603625" cy="24939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743">
              <a:defRPr/>
            </a:pPr>
            <a:fld id="{12DEC932-E525-45EF-B7D0-A922C06C7B84}" type="slidenum">
              <a:rPr lang="ja-JP" altLang="en-US">
                <a:solidFill>
                  <a:prstClr val="black"/>
                </a:solidFill>
                <a:latin typeface="游ゴシック" panose="020F0502020204030204"/>
                <a:ea typeface="游ゴシック" panose="020B0400000000000000" pitchFamily="50" charset="-128"/>
              </a:rPr>
              <a:pPr defTabSz="913743">
                <a:defRPr/>
              </a:pPr>
              <a:t>3</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2928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33</a:t>
            </a:fld>
            <a:endParaRPr kumimoji="1" lang="ja-JP" altLang="en-US"/>
          </a:p>
        </p:txBody>
      </p:sp>
    </p:spTree>
    <p:extLst>
      <p:ext uri="{BB962C8B-B14F-4D97-AF65-F5344CB8AC3E}">
        <p14:creationId xmlns:p14="http://schemas.microsoft.com/office/powerpoint/2010/main" val="220605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34</a:t>
            </a:fld>
            <a:endParaRPr kumimoji="1" lang="ja-JP" altLang="en-US"/>
          </a:p>
        </p:txBody>
      </p:sp>
    </p:spTree>
    <p:extLst>
      <p:ext uri="{BB962C8B-B14F-4D97-AF65-F5344CB8AC3E}">
        <p14:creationId xmlns:p14="http://schemas.microsoft.com/office/powerpoint/2010/main" val="311470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35</a:t>
            </a:fld>
            <a:endParaRPr kumimoji="1" lang="ja-JP" altLang="en-US"/>
          </a:p>
        </p:txBody>
      </p:sp>
    </p:spTree>
    <p:extLst>
      <p:ext uri="{BB962C8B-B14F-4D97-AF65-F5344CB8AC3E}">
        <p14:creationId xmlns:p14="http://schemas.microsoft.com/office/powerpoint/2010/main" val="60564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36</a:t>
            </a:fld>
            <a:endParaRPr kumimoji="1" lang="ja-JP" altLang="en-US"/>
          </a:p>
        </p:txBody>
      </p:sp>
    </p:spTree>
    <p:extLst>
      <p:ext uri="{BB962C8B-B14F-4D97-AF65-F5344CB8AC3E}">
        <p14:creationId xmlns:p14="http://schemas.microsoft.com/office/powerpoint/2010/main" val="366091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37</a:t>
            </a:fld>
            <a:endParaRPr kumimoji="1" lang="ja-JP" altLang="en-US"/>
          </a:p>
        </p:txBody>
      </p:sp>
    </p:spTree>
    <p:extLst>
      <p:ext uri="{BB962C8B-B14F-4D97-AF65-F5344CB8AC3E}">
        <p14:creationId xmlns:p14="http://schemas.microsoft.com/office/powerpoint/2010/main" val="249940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13</a:t>
            </a:fld>
            <a:endParaRPr kumimoji="1" lang="ja-JP" altLang="en-US"/>
          </a:p>
        </p:txBody>
      </p:sp>
    </p:spTree>
    <p:extLst>
      <p:ext uri="{BB962C8B-B14F-4D97-AF65-F5344CB8AC3E}">
        <p14:creationId xmlns:p14="http://schemas.microsoft.com/office/powerpoint/2010/main" val="14746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14</a:t>
            </a:fld>
            <a:endParaRPr lang="ja-JP" altLang="en-US" dirty="0"/>
          </a:p>
        </p:txBody>
      </p:sp>
    </p:spTree>
    <p:extLst>
      <p:ext uri="{BB962C8B-B14F-4D97-AF65-F5344CB8AC3E}">
        <p14:creationId xmlns:p14="http://schemas.microsoft.com/office/powerpoint/2010/main" val="45880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15</a:t>
            </a:fld>
            <a:endParaRPr lang="ja-JP" altLang="en-US" dirty="0"/>
          </a:p>
        </p:txBody>
      </p:sp>
    </p:spTree>
    <p:extLst>
      <p:ext uri="{BB962C8B-B14F-4D97-AF65-F5344CB8AC3E}">
        <p14:creationId xmlns:p14="http://schemas.microsoft.com/office/powerpoint/2010/main" val="282451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16</a:t>
            </a:fld>
            <a:endParaRPr lang="ja-JP" altLang="en-US" dirty="0"/>
          </a:p>
        </p:txBody>
      </p:sp>
    </p:spTree>
    <p:extLst>
      <p:ext uri="{BB962C8B-B14F-4D97-AF65-F5344CB8AC3E}">
        <p14:creationId xmlns:p14="http://schemas.microsoft.com/office/powerpoint/2010/main" val="78750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25</a:t>
            </a:fld>
            <a:endParaRPr kumimoji="1" lang="ja-JP" altLang="en-US"/>
          </a:p>
        </p:txBody>
      </p:sp>
    </p:spTree>
    <p:extLst>
      <p:ext uri="{BB962C8B-B14F-4D97-AF65-F5344CB8AC3E}">
        <p14:creationId xmlns:p14="http://schemas.microsoft.com/office/powerpoint/2010/main" val="164459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26</a:t>
            </a:fld>
            <a:endParaRPr kumimoji="1" lang="ja-JP" altLang="en-US"/>
          </a:p>
        </p:txBody>
      </p:sp>
    </p:spTree>
    <p:extLst>
      <p:ext uri="{BB962C8B-B14F-4D97-AF65-F5344CB8AC3E}">
        <p14:creationId xmlns:p14="http://schemas.microsoft.com/office/powerpoint/2010/main" val="87991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27</a:t>
            </a:fld>
            <a:endParaRPr kumimoji="1" lang="ja-JP" altLang="en-US"/>
          </a:p>
        </p:txBody>
      </p:sp>
    </p:spTree>
    <p:extLst>
      <p:ext uri="{BB962C8B-B14F-4D97-AF65-F5344CB8AC3E}">
        <p14:creationId xmlns:p14="http://schemas.microsoft.com/office/powerpoint/2010/main" val="223676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32</a:t>
            </a:fld>
            <a:endParaRPr kumimoji="1" lang="ja-JP" altLang="en-US"/>
          </a:p>
        </p:txBody>
      </p:sp>
    </p:spTree>
    <p:extLst>
      <p:ext uri="{BB962C8B-B14F-4D97-AF65-F5344CB8AC3E}">
        <p14:creationId xmlns:p14="http://schemas.microsoft.com/office/powerpoint/2010/main" val="355377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366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68729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8524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91182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402240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81155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48320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99521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45103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136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22222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178581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5.png"/><Relationship Id="rId18" Type="http://schemas.openxmlformats.org/officeDocument/2006/relationships/image" Target="../media/image21.svg"/><Relationship Id="rId3" Type="http://schemas.microsoft.com/office/2007/relationships/hdphoto" Target="../media/hdphoto3.wdp"/><Relationship Id="rId7" Type="http://schemas.openxmlformats.org/officeDocument/2006/relationships/diagramLayout" Target="../diagrams/layout1.xml"/><Relationship Id="rId12" Type="http://schemas.openxmlformats.org/officeDocument/2006/relationships/image" Target="../media/image15.svg"/><Relationship Id="rId1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4.png"/><Relationship Id="rId5" Type="http://schemas.microsoft.com/office/2007/relationships/hdphoto" Target="../media/hdphoto4.wdp"/><Relationship Id="rId1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 Id="rId1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32.sv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068" y="2736604"/>
            <a:ext cx="9906000" cy="900246"/>
          </a:xfrm>
          <a:prstGeom prst="rect">
            <a:avLst/>
          </a:prstGeom>
          <a:noFill/>
          <a:ln>
            <a:noFill/>
          </a:ln>
        </p:spPr>
        <p:txBody>
          <a:bodyPr wrap="square" rtlCol="0" anchor="ctr">
            <a:spAutoFit/>
          </a:bodyPr>
          <a:lstStyle/>
          <a:p>
            <a:pPr algn="ctr">
              <a:lnSpc>
                <a:spcPts val="6280"/>
              </a:lnSpc>
            </a:pP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大阪</a:t>
            </a:r>
            <a:r>
              <a:rPr lang="en-US" altLang="ja-JP"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MICE</a:t>
            </a: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誘致</a:t>
            </a:r>
            <a:r>
              <a:rPr lang="ja-JP" altLang="en-US" sz="2800" b="1" spc="100" dirty="0" smtClean="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戦略</a:t>
            </a:r>
            <a:endPar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875380" y="5049260"/>
            <a:ext cx="8183376" cy="1015663"/>
          </a:xfrm>
          <a:prstGeom prst="rect">
            <a:avLst/>
          </a:prstGeom>
          <a:noFill/>
        </p:spPr>
        <p:txBody>
          <a:bodyPr wrap="square" rtlCol="0">
            <a:spAutoFit/>
          </a:bodyPr>
          <a:lstStyle/>
          <a:p>
            <a:pPr algn="ctr"/>
            <a:r>
              <a:rPr lang="en-US" altLang="ja-JP" sz="2000" b="1" dirty="0">
                <a:latin typeface="BIZ UDP明朝 Medium" panose="02020500000000000000" pitchFamily="18" charset="-128"/>
                <a:ea typeface="BIZ UDP明朝 Medium" panose="02020500000000000000" pitchFamily="18" charset="-128"/>
              </a:rPr>
              <a:t>2023</a:t>
            </a:r>
            <a:r>
              <a:rPr lang="ja-JP" altLang="en-US" sz="2000" b="1" dirty="0">
                <a:latin typeface="BIZ UDP明朝 Medium" panose="02020500000000000000" pitchFamily="18" charset="-128"/>
                <a:ea typeface="BIZ UDP明朝 Medium" panose="02020500000000000000" pitchFamily="18" charset="-128"/>
              </a:rPr>
              <a:t>年 </a:t>
            </a:r>
            <a:r>
              <a:rPr lang="ja-JP" altLang="en-US" sz="2000" b="1" dirty="0" smtClean="0">
                <a:latin typeface="BIZ UDP明朝 Medium" panose="02020500000000000000" pitchFamily="18" charset="-128"/>
                <a:ea typeface="BIZ UDP明朝 Medium" panose="02020500000000000000" pitchFamily="18" charset="-128"/>
              </a:rPr>
              <a:t>３月</a:t>
            </a:r>
            <a:endParaRPr lang="en-US" altLang="ja-JP" sz="2000" b="1" dirty="0">
              <a:latin typeface="BIZ UDP明朝 Medium" panose="02020500000000000000" pitchFamily="18" charset="-128"/>
              <a:ea typeface="BIZ UDP明朝 Medium" panose="02020500000000000000" pitchFamily="18" charset="-128"/>
            </a:endParaRPr>
          </a:p>
          <a:p>
            <a:pPr algn="ctr"/>
            <a:endParaRPr lang="en-US" altLang="ja-JP" sz="2000" b="1" dirty="0">
              <a:latin typeface="BIZ UDP明朝 Medium" panose="02020500000000000000" pitchFamily="18" charset="-128"/>
              <a:ea typeface="BIZ UDP明朝 Medium" panose="02020500000000000000" pitchFamily="18" charset="-128"/>
            </a:endParaRPr>
          </a:p>
          <a:p>
            <a:pPr algn="ctr"/>
            <a:r>
              <a:rPr lang="ja-JP" altLang="en-US" sz="2000" b="1" dirty="0">
                <a:latin typeface="BIZ UDP明朝 Medium" panose="02020500000000000000" pitchFamily="18" charset="-128"/>
                <a:ea typeface="BIZ UDP明朝 Medium" panose="02020500000000000000" pitchFamily="18" charset="-128"/>
              </a:rPr>
              <a:t>大阪府・大阪市</a:t>
            </a:r>
          </a:p>
        </p:txBody>
      </p:sp>
      <p:cxnSp>
        <p:nvCxnSpPr>
          <p:cNvPr id="3" name="直線コネクタ 2">
            <a:extLst>
              <a:ext uri="{FF2B5EF4-FFF2-40B4-BE49-F238E27FC236}">
                <a16:creationId xmlns:a16="http://schemas.microsoft.com/office/drawing/2014/main" id="{89C18AB9-DC31-B0C6-58F7-80A2F9E61CBC}"/>
              </a:ext>
            </a:extLst>
          </p:cNvPr>
          <p:cNvCxnSpPr/>
          <p:nvPr/>
        </p:nvCxnSpPr>
        <p:spPr>
          <a:xfrm flipV="1">
            <a:off x="2557385" y="3611338"/>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0204F76-CBDA-4CD4-94E6-A82C84382E5C}"/>
              </a:ext>
            </a:extLst>
          </p:cNvPr>
          <p:cNvSpPr txBox="1"/>
          <p:nvPr/>
        </p:nvSpPr>
        <p:spPr>
          <a:xfrm>
            <a:off x="1441670" y="3721091"/>
            <a:ext cx="7024905" cy="338554"/>
          </a:xfrm>
          <a:prstGeom prst="rect">
            <a:avLst/>
          </a:prstGeom>
          <a:noFill/>
        </p:spPr>
        <p:txBody>
          <a:bodyPr wrap="square" rtlCol="0">
            <a:spAutoFit/>
          </a:bodyPr>
          <a:lstStyle/>
          <a:p>
            <a:pPr algn="ctr"/>
            <a:r>
              <a:rPr kumimoji="1" lang="ja-JP" altLang="en-US" sz="1600" b="1" dirty="0">
                <a:latin typeface="BIZ UDP明朝 Medium" panose="02020500000000000000" pitchFamily="18" charset="-128"/>
                <a:ea typeface="BIZ UDP明朝 Medium" panose="02020500000000000000" pitchFamily="18" charset="-128"/>
              </a:rPr>
              <a:t>～アジア・大洋州地域で</a:t>
            </a:r>
            <a:r>
              <a:rPr lang="ja-JP" altLang="en-US" sz="1600" b="1" dirty="0">
                <a:latin typeface="BIZ UDP明朝 Medium" panose="02020500000000000000" pitchFamily="18" charset="-128"/>
                <a:ea typeface="BIZ UDP明朝 Medium" panose="02020500000000000000" pitchFamily="18" charset="-128"/>
              </a:rPr>
              <a:t>トップクラスの</a:t>
            </a:r>
            <a:r>
              <a:rPr kumimoji="1" lang="en-US" altLang="ja-JP" sz="1600" b="1" dirty="0">
                <a:latin typeface="BIZ UDP明朝 Medium" panose="02020500000000000000" pitchFamily="18" charset="-128"/>
                <a:ea typeface="BIZ UDP明朝 Medium" panose="02020500000000000000" pitchFamily="18" charset="-128"/>
              </a:rPr>
              <a:t>MICE</a:t>
            </a:r>
            <a:r>
              <a:rPr kumimoji="1" lang="ja-JP" altLang="en-US" sz="1600" b="1" dirty="0">
                <a:latin typeface="BIZ UDP明朝 Medium" panose="02020500000000000000" pitchFamily="18" charset="-128"/>
                <a:ea typeface="BIZ UDP明朝 Medium" panose="02020500000000000000" pitchFamily="18" charset="-128"/>
              </a:rPr>
              <a:t>都市をめざして～</a:t>
            </a:r>
          </a:p>
        </p:txBody>
      </p:sp>
      <p:cxnSp>
        <p:nvCxnSpPr>
          <p:cNvPr id="7" name="直線コネクタ 6">
            <a:extLst>
              <a:ext uri="{FF2B5EF4-FFF2-40B4-BE49-F238E27FC236}">
                <a16:creationId xmlns:a16="http://schemas.microsoft.com/office/drawing/2014/main" id="{3E1FE038-7F90-4514-846E-5E9CD7559190}"/>
              </a:ext>
            </a:extLst>
          </p:cNvPr>
          <p:cNvCxnSpPr/>
          <p:nvPr/>
        </p:nvCxnSpPr>
        <p:spPr>
          <a:xfrm flipV="1">
            <a:off x="2540592" y="2868796"/>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6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3" name="テキスト ボックス 2">
            <a:extLst>
              <a:ext uri="{FF2B5EF4-FFF2-40B4-BE49-F238E27FC236}">
                <a16:creationId xmlns:a16="http://schemas.microsoft.com/office/drawing/2014/main" id="{3A7D83E9-F078-FC96-B290-08D7B083CC9A}"/>
              </a:ext>
            </a:extLst>
          </p:cNvPr>
          <p:cNvSpPr txBox="1"/>
          <p:nvPr/>
        </p:nvSpPr>
        <p:spPr>
          <a:xfrm>
            <a:off x="337115" y="520886"/>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国外の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4" name="直線コネクタ 3">
            <a:extLst>
              <a:ext uri="{FF2B5EF4-FFF2-40B4-BE49-F238E27FC236}">
                <a16:creationId xmlns:a16="http://schemas.microsoft.com/office/drawing/2014/main" id="{47BFBF0F-E8B2-6D8B-632B-E2CFADF4E9D1}"/>
              </a:ext>
            </a:extLst>
          </p:cNvPr>
          <p:cNvCxnSpPr/>
          <p:nvPr/>
        </p:nvCxnSpPr>
        <p:spPr>
          <a:xfrm flipV="1">
            <a:off x="298587" y="8584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632E5D39-99B6-40F6-D777-D7976CC1B9EA}"/>
              </a:ext>
            </a:extLst>
          </p:cNvPr>
          <p:cNvSpPr/>
          <p:nvPr/>
        </p:nvSpPr>
        <p:spPr>
          <a:xfrm>
            <a:off x="270588" y="55482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CDA43C0-724F-1AC4-A3C5-6EFC0F1290F1}"/>
              </a:ext>
            </a:extLst>
          </p:cNvPr>
          <p:cNvSpPr txBox="1"/>
          <p:nvPr/>
        </p:nvSpPr>
        <p:spPr>
          <a:xfrm>
            <a:off x="3997058" y="6634823"/>
            <a:ext cx="5364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a:t>
            </a:r>
            <a:r>
              <a:rPr lang="ja-JP" altLang="en-US" sz="800" dirty="0" smtClean="0">
                <a:latin typeface="BIZ UDP明朝 Medium" panose="02020500000000000000" pitchFamily="18" charset="-128"/>
                <a:ea typeface="BIZ UDP明朝 Medium" panose="02020500000000000000" pitchFamily="18" charset="-128"/>
              </a:rPr>
              <a:t>作成</a:t>
            </a:r>
            <a:endParaRPr lang="en-US" altLang="ja-JP" sz="800" dirty="0">
              <a:latin typeface="BIZ UDP明朝 Medium" panose="02020500000000000000" pitchFamily="18" charset="-128"/>
              <a:ea typeface="BIZ UDP明朝 Medium" panose="02020500000000000000" pitchFamily="18" charset="-128"/>
            </a:endParaRPr>
          </a:p>
        </p:txBody>
      </p:sp>
      <p:graphicFrame>
        <p:nvGraphicFramePr>
          <p:cNvPr id="7" name="表 6">
            <a:extLst>
              <a:ext uri="{FF2B5EF4-FFF2-40B4-BE49-F238E27FC236}">
                <a16:creationId xmlns:a16="http://schemas.microsoft.com/office/drawing/2014/main" id="{8C9779C5-7624-685C-08D8-0056AC3FA2F7}"/>
              </a:ext>
            </a:extLst>
          </p:cNvPr>
          <p:cNvGraphicFramePr>
            <a:graphicFrameLocks noGrp="1"/>
          </p:cNvGraphicFramePr>
          <p:nvPr>
            <p:extLst>
              <p:ext uri="{D42A27DB-BD31-4B8C-83A1-F6EECF244321}">
                <p14:modId xmlns:p14="http://schemas.microsoft.com/office/powerpoint/2010/main" val="3694045114"/>
              </p:ext>
            </p:extLst>
          </p:nvPr>
        </p:nvGraphicFramePr>
        <p:xfrm>
          <a:off x="303366" y="1555960"/>
          <a:ext cx="9122615" cy="5014551"/>
        </p:xfrm>
        <a:graphic>
          <a:graphicData uri="http://schemas.openxmlformats.org/drawingml/2006/table">
            <a:tbl>
              <a:tblPr/>
              <a:tblGrid>
                <a:gridCol w="936000">
                  <a:extLst>
                    <a:ext uri="{9D8B030D-6E8A-4147-A177-3AD203B41FA5}">
                      <a16:colId xmlns:a16="http://schemas.microsoft.com/office/drawing/2014/main" val="4032855348"/>
                    </a:ext>
                  </a:extLst>
                </a:gridCol>
                <a:gridCol w="3095634">
                  <a:extLst>
                    <a:ext uri="{9D8B030D-6E8A-4147-A177-3AD203B41FA5}">
                      <a16:colId xmlns:a16="http://schemas.microsoft.com/office/drawing/2014/main" val="3124421328"/>
                    </a:ext>
                  </a:extLst>
                </a:gridCol>
                <a:gridCol w="1187999">
                  <a:extLst>
                    <a:ext uri="{9D8B030D-6E8A-4147-A177-3AD203B41FA5}">
                      <a16:colId xmlns:a16="http://schemas.microsoft.com/office/drawing/2014/main" val="2228911832"/>
                    </a:ext>
                  </a:extLst>
                </a:gridCol>
                <a:gridCol w="1187999">
                  <a:extLst>
                    <a:ext uri="{9D8B030D-6E8A-4147-A177-3AD203B41FA5}">
                      <a16:colId xmlns:a16="http://schemas.microsoft.com/office/drawing/2014/main" val="2181502545"/>
                    </a:ext>
                  </a:extLst>
                </a:gridCol>
                <a:gridCol w="1440000">
                  <a:extLst>
                    <a:ext uri="{9D8B030D-6E8A-4147-A177-3AD203B41FA5}">
                      <a16:colId xmlns:a16="http://schemas.microsoft.com/office/drawing/2014/main" val="3156301210"/>
                    </a:ext>
                  </a:extLst>
                </a:gridCol>
                <a:gridCol w="1274983">
                  <a:extLst>
                    <a:ext uri="{9D8B030D-6E8A-4147-A177-3AD203B41FA5}">
                      <a16:colId xmlns:a16="http://schemas.microsoft.com/office/drawing/2014/main" val="507425970"/>
                    </a:ext>
                  </a:extLst>
                </a:gridCol>
              </a:tblGrid>
              <a:tr h="167220">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国　名</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施設名</a:t>
                      </a:r>
                    </a:p>
                  </a:txBody>
                  <a:tcPr marL="45720" marR="4572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開業年</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a:solidFill>
                            <a:schemeClr val="bg1"/>
                          </a:solidFill>
                          <a:effectLst/>
                          <a:latin typeface="BIZ UDP明朝 Medium" panose="02020500000000000000" pitchFamily="18" charset="-128"/>
                          <a:ea typeface="BIZ UDP明朝 Medium" panose="02020500000000000000" pitchFamily="18" charset="-128"/>
                        </a:rPr>
                        <a:t>展示面積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最大収容人数（会議室）</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a:solidFill>
                            <a:schemeClr val="bg1"/>
                          </a:solidFill>
                          <a:effectLst/>
                          <a:latin typeface="BIZ UDP明朝 Medium" panose="02020500000000000000" pitchFamily="18" charset="-128"/>
                          <a:ea typeface="BIZ UDP明朝 Medium" panose="02020500000000000000" pitchFamily="18" charset="-128"/>
                        </a:rPr>
                        <a:t>会議室数</a:t>
                      </a:r>
                    </a:p>
                  </a:txBody>
                  <a:tcPr marL="45720" marR="4572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11768310"/>
                  </a:ext>
                </a:extLst>
              </a:tr>
              <a:tr h="227721">
                <a:tc rowSpan="3">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韓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COEX（</a:t>
                      </a:r>
                      <a:r>
                        <a:rPr lang="ja-JP" altLang="en-US" sz="1000" b="0" i="0" u="none" strike="noStrike" dirty="0">
                          <a:solidFill>
                            <a:schemeClr val="tx1"/>
                          </a:solidFill>
                          <a:effectLst/>
                          <a:latin typeface="BIZ UDP明朝 Medium" panose="02020500000000000000" pitchFamily="18" charset="-128"/>
                          <a:ea typeface="BIZ UDP明朝 Medium"/>
                        </a:rPr>
                        <a:t>ソウル）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1979</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8,559人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73室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8073159"/>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KINTEX</a:t>
                      </a:r>
                      <a:r>
                        <a:rPr lang="ja-JP" altLang="en-US" sz="1000" b="0" i="0" u="none" strike="noStrike" dirty="0">
                          <a:solidFill>
                            <a:schemeClr val="tx1"/>
                          </a:solidFill>
                          <a:effectLst/>
                          <a:latin typeface="BIZ UDP明朝 Medium" panose="02020500000000000000" pitchFamily="18" charset="-128"/>
                          <a:ea typeface="BIZ UDP明朝 Medium"/>
                        </a:rPr>
                        <a:t>（イルサン）</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20,366人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5７室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8955064"/>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BEXCO（</a:t>
                      </a:r>
                      <a:r>
                        <a:rPr lang="ja-JP" altLang="en-US" sz="1000" b="0" i="0" u="none" strike="noStrike" dirty="0">
                          <a:solidFill>
                            <a:schemeClr val="tx1"/>
                          </a:solidFill>
                          <a:effectLst/>
                          <a:latin typeface="BIZ UDP明朝 Medium" panose="02020500000000000000" pitchFamily="18" charset="-128"/>
                          <a:ea typeface="BIZ UDP明朝 Medium"/>
                        </a:rPr>
                        <a:t>釜山）</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2001</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46,000㎡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12,258人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4７室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264930"/>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台　湾</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CC"/>
                    </a:solidFill>
                  </a:tcPr>
                </a:tc>
                <a:tc>
                  <a:txBody>
                    <a:bodyPr/>
                    <a:lstStyle/>
                    <a:p>
                      <a:pPr algn="l" fontAlgn="ctr">
                        <a:lnSpc>
                          <a:spcPts val="1300"/>
                        </a:lnSpc>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台北世界貿易中心</a:t>
                      </a:r>
                    </a:p>
                  </a:txBody>
                  <a:tcPr marL="14400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2008</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45,000㎡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968人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5室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78811"/>
                  </a:ext>
                </a:extLst>
              </a:tr>
              <a:tr h="227720">
                <a:tc vMerge="1">
                  <a:txBody>
                    <a:bodyPr/>
                    <a:lstStyle/>
                    <a:p>
                      <a:endParaRPr lang="ja-JP"/>
                    </a:p>
                  </a:txBody>
                  <a:tcPr marL="0" marR="0" marT="0" marB="0" anchor="ctr">
                    <a:lnL w="0">
                      <a:noFill/>
                    </a:lnL>
                    <a:lnR w="0">
                      <a:noFill/>
                    </a:lnR>
                    <a:lnT w="0">
                      <a:noFill/>
                    </a:lnT>
                    <a:lnB w="12700">
                      <a:solidFill>
                        <a:schemeClr val="tx1"/>
                      </a:solidFill>
                    </a:lnB>
                    <a:solidFill>
                      <a:srgbClr val="FFFFCC"/>
                    </a:solidFill>
                  </a:tcPr>
                </a:tc>
                <a:tc>
                  <a:txBody>
                    <a:bodyPr/>
                    <a:lstStyle/>
                    <a:p>
                      <a:pPr lvl="0" algn="l">
                        <a:lnSpc>
                          <a:spcPts val="1300"/>
                        </a:lnSpc>
                        <a:buNone/>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南港展覧館</a:t>
                      </a:r>
                    </a:p>
                  </a:txBody>
                  <a:tcPr marL="144000" marR="0" marT="0" marB="0" anchor="ctr">
                    <a:lnL w="12700">
                      <a:solidFill>
                        <a:schemeClr val="tx1"/>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panose="02020500000000000000" pitchFamily="18" charset="-128"/>
                          <a:ea typeface="BIZ UDP明朝 Medium"/>
                        </a:rPr>
                        <a:t>2008年</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en-US" altLang="ja-JP" sz="1000" b="0" i="0" u="none" strike="noStrike">
                          <a:solidFill>
                            <a:schemeClr val="tx1"/>
                          </a:solidFill>
                          <a:effectLst/>
                          <a:latin typeface="BIZ UDP明朝 Medium"/>
                          <a:ea typeface="BIZ UDP明朝 Medium"/>
                        </a:rPr>
                        <a:t>75,600㎡</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panose="02020500000000000000" pitchFamily="18" charset="-128"/>
                          <a:ea typeface="BIZ UDP明朝 Medium"/>
                        </a:rPr>
                        <a:t>6,707人</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a:ea typeface="BIZ UDP明朝 Medium"/>
                        </a:rPr>
                        <a:t>２０室</a:t>
                      </a:r>
                    </a:p>
                  </a:txBody>
                  <a:tcPr marL="0" marR="0" marT="0" marB="0" anchor="ctr">
                    <a:lnL w="6350">
                      <a:solidFill>
                        <a:srgbClr val="000000"/>
                      </a:solidFill>
                    </a:lnL>
                    <a:lnR w="1905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1851421"/>
                  </a:ext>
                </a:extLst>
              </a:tr>
              <a:tr h="227721">
                <a:tc rowSpan="2">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香　港</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アジア・ワールド </a:t>
                      </a:r>
                      <a:r>
                        <a:rPr lang="en-US" altLang="ja-JP" sz="1000" b="0" i="0" u="none" strike="noStrike" dirty="0">
                          <a:solidFill>
                            <a:schemeClr val="tx1"/>
                          </a:solidFill>
                          <a:effectLst/>
                          <a:latin typeface="BIZ UDP明朝 Medium" panose="02020500000000000000" pitchFamily="18" charset="-128"/>
                          <a:ea typeface="BIZ UDP明朝 Medium"/>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2005</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43,070人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15室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4962438"/>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香港會議展覽中心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1988</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66,000㎡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11,300</a:t>
                      </a:r>
                      <a:r>
                        <a:rPr lang="ja-JP" altLang="en-US" sz="1000" b="0" i="0" u="none" strike="noStrike" dirty="0">
                          <a:solidFill>
                            <a:schemeClr val="tx1"/>
                          </a:solidFill>
                          <a:effectLst/>
                          <a:latin typeface="BIZ UDP明朝 Medium" panose="02020500000000000000" pitchFamily="18" charset="-128"/>
                          <a:ea typeface="BIZ UDP明朝 Medium"/>
                        </a:rPr>
                        <a:t>人</a:t>
                      </a:r>
                      <a:endParaRPr lang="en-US" altLang="ja-JP" sz="1000" b="0" i="0" u="none" strike="noStrike" dirty="0">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52</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9287897"/>
                  </a:ext>
                </a:extLst>
              </a:tr>
              <a:tr h="227721">
                <a:tc rowSpan="3">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中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zh-CN"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北京新中国国際展覧中心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2008</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106,000㎡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2,517人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a:ea typeface="BIZ UDP明朝 Medium"/>
                        </a:rPr>
                        <a:t>28</a:t>
                      </a:r>
                      <a:r>
                        <a:rPr lang="ja-JP" altLang="en-US" sz="1000" b="0" i="0" u="none" strike="noStrike" dirty="0">
                          <a:solidFill>
                            <a:schemeClr val="tx1"/>
                          </a:solidFill>
                          <a:effectLst/>
                          <a:latin typeface="BIZ UDP明朝 Medium"/>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2481738"/>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上海新国際展覧中心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2001</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4,896人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50室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2161841"/>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国家会展中心</a:t>
                      </a:r>
                      <a:r>
                        <a:rPr lang="zh-CN" altLang="en-US" sz="1000" b="0" i="0" u="none" strike="noStrike">
                          <a:solidFill>
                            <a:schemeClr val="tx1"/>
                          </a:solidFill>
                          <a:effectLst/>
                          <a:latin typeface="BIZ UDP明朝 Medium" panose="02020500000000000000" pitchFamily="18" charset="-128"/>
                          <a:ea typeface="BIZ UDP明朝 Medium" panose="02020500000000000000" pitchFamily="18" charset="-128"/>
                        </a:rPr>
                        <a:t>（上海）</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2015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15,263人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68室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081584"/>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タイ</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IMPACT （</a:t>
                      </a:r>
                      <a:r>
                        <a:rPr lang="ja-JP" altLang="en-US" sz="1000" b="0" i="0" u="none" strike="noStrike" dirty="0">
                          <a:solidFill>
                            <a:schemeClr val="tx1"/>
                          </a:solidFill>
                          <a:effectLst/>
                          <a:latin typeface="BIZ UDP明朝 Medium" panose="02020500000000000000" pitchFamily="18" charset="-128"/>
                          <a:ea typeface="BIZ UDP明朝 Medium"/>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1999</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18,744</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４２室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5528633"/>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BITEC</a:t>
                      </a:r>
                      <a:r>
                        <a:rPr lang="ja-JP" altLang="en-US" sz="1000" b="0" i="0" u="none" strike="noStrike" dirty="0">
                          <a:solidFill>
                            <a:schemeClr val="tx1"/>
                          </a:solidFill>
                          <a:effectLst/>
                          <a:latin typeface="BIZ UDP明朝 Medium" panose="02020500000000000000" pitchFamily="18" charset="-128"/>
                          <a:ea typeface="BIZ UDP明朝 Medium"/>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1997</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63,</a:t>
                      </a:r>
                      <a:r>
                        <a:rPr lang="ja-JP" altLang="en-US" sz="1000" b="0" i="0" u="none" strike="noStrike">
                          <a:solidFill>
                            <a:schemeClr val="tx1"/>
                          </a:solidFill>
                          <a:effectLst/>
                          <a:latin typeface="BIZ UDP明朝 Medium" panose="02020500000000000000" pitchFamily="18" charset="-128"/>
                          <a:ea typeface="BIZ UDP明朝 Medium"/>
                        </a:rPr>
                        <a:t>００</a:t>
                      </a:r>
                      <a:r>
                        <a:rPr lang="en-US" altLang="ja-JP" sz="1000" b="0" i="0" u="none" strike="noStrike">
                          <a:solidFill>
                            <a:schemeClr val="tx1"/>
                          </a:solidFill>
                          <a:effectLst/>
                          <a:latin typeface="BIZ UDP明朝 Medium" panose="02020500000000000000" pitchFamily="18" charset="-128"/>
                          <a:ea typeface="BIZ UDP明朝 Medium"/>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52,192</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41</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4833806"/>
                  </a:ext>
                </a:extLst>
              </a:tr>
              <a:tr h="227721">
                <a:tc rowSpan="3">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シンガポール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サンテック・シンガポール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29,787</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４９室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5193926"/>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a:rPr>
                        <a:t>シンガポール </a:t>
                      </a:r>
                      <a:r>
                        <a:rPr lang="en-US" altLang="ja-JP" sz="1000" b="0" i="0" u="none" strike="noStrike">
                          <a:solidFill>
                            <a:schemeClr val="tx1"/>
                          </a:solidFill>
                          <a:effectLst/>
                          <a:latin typeface="BIZ UDP明朝 Medium" panose="02020500000000000000" pitchFamily="18" charset="-128"/>
                          <a:ea typeface="BIZ UDP明朝 Medium"/>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2000</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3,521</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３３室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3864864"/>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マリーナベイ・サンズ（統合型リゾート）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2010</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42,819</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a:t>
                      </a:r>
                      <a:r>
                        <a:rPr lang="ja-JP" altLang="en-US" sz="1000" b="0" i="0" u="none" strike="noStrike" dirty="0">
                          <a:solidFill>
                            <a:schemeClr val="tx1"/>
                          </a:solidFill>
                          <a:effectLst/>
                          <a:latin typeface="BIZ UDP明朝 Medium" panose="02020500000000000000" pitchFamily="18" charset="-128"/>
                          <a:ea typeface="BIZ UDP明朝 Medium"/>
                        </a:rPr>
                        <a:t>４２室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6323126"/>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オーストラリア</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a:solidFill>
                            <a:schemeClr val="tx1"/>
                          </a:solidFill>
                          <a:effectLst/>
                          <a:latin typeface="BIZ UDP明朝 Medium" panose="02020500000000000000" pitchFamily="18" charset="-128"/>
                          <a:ea typeface="BIZ UDP明朝 Medium"/>
                        </a:rPr>
                        <a:t>ICC </a:t>
                      </a:r>
                      <a:r>
                        <a:rPr lang="ja-JP" altLang="en-US" sz="1000" b="0" i="0" u="none" strike="noStrike">
                          <a:solidFill>
                            <a:schemeClr val="tx1"/>
                          </a:solidFill>
                          <a:effectLst/>
                          <a:latin typeface="BIZ UDP明朝 Medium" panose="02020500000000000000" pitchFamily="18" charset="-128"/>
                          <a:ea typeface="BIZ UDP明朝 Medium"/>
                        </a:rPr>
                        <a:t>シドニー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2016</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36,026</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５８室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064780"/>
                  </a:ext>
                </a:extLst>
              </a:tr>
              <a:tr h="242582">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メルボルン・コンベンションアンドエキシビジョンセンター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1996</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19,629</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79</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914251"/>
                  </a:ext>
                </a:extLst>
              </a:tr>
              <a:tr h="188731">
                <a:tc>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ドイツ</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メッセ・フランクフルト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1907</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372,0</a:t>
                      </a:r>
                      <a:r>
                        <a:rPr lang="ja-JP" altLang="en-US" sz="1000" b="0" i="0" u="none" strike="noStrike">
                          <a:solidFill>
                            <a:schemeClr val="tx1"/>
                          </a:solidFill>
                          <a:effectLst/>
                          <a:latin typeface="BIZ UDP明朝 Medium" panose="02020500000000000000" pitchFamily="18" charset="-128"/>
                          <a:ea typeface="BIZ UDP明朝 Medium"/>
                        </a:rPr>
                        <a:t>００㎡</a:t>
                      </a:r>
                      <a:endParaRPr lang="en-US" altLang="ja-JP" sz="1000" b="0" i="0" u="none" strike="noStrike">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25,320</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89</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619902"/>
                  </a:ext>
                </a:extLst>
              </a:tr>
              <a:tr h="227721">
                <a:tc>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スペイン</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フィラ・デ・バルセロナ</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1932</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321,000</a:t>
                      </a:r>
                      <a:r>
                        <a:rPr lang="ja-JP" altLang="en-US" sz="1000" b="0" i="0" u="none" strike="noStrike">
                          <a:solidFill>
                            <a:schemeClr val="tx1"/>
                          </a:solidFill>
                          <a:effectLst/>
                          <a:latin typeface="BIZ UDP明朝 Medium" panose="02020500000000000000" pitchFamily="18" charset="-128"/>
                          <a:ea typeface="BIZ UDP明朝 Medium"/>
                        </a:rPr>
                        <a:t>㎡</a:t>
                      </a:r>
                      <a:endParaRPr lang="en-US" altLang="ja-JP" sz="1000" b="0" i="0" u="none" strike="noStrike">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9,406人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a:ea typeface="BIZ UDP明朝 Medium"/>
                        </a:rPr>
                        <a:t>51室</a:t>
                      </a:r>
                      <a:endParaRPr lang="ja-JP"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8319721"/>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アメリカ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ラスベガス・コンベンションセンター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1959</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36,562</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224室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8603349"/>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シカゴマコーミックプレイス</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a:rPr>
                        <a:t>1912</a:t>
                      </a:r>
                      <a:r>
                        <a:rPr lang="ja-JP" altLang="en-US" sz="1000" b="0" i="0" u="none" strike="noStrike">
                          <a:solidFill>
                            <a:srgbClr val="000000"/>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a:rPr>
                        <a:t>240,000㎡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spc="0" baseline="0" dirty="0">
                          <a:solidFill>
                            <a:schemeClr val="tx1"/>
                          </a:solidFill>
                          <a:effectLst/>
                          <a:latin typeface="BIZ UDP明朝 Medium" panose="02020500000000000000" pitchFamily="18" charset="-128"/>
                          <a:ea typeface="BIZ UDP明朝 Medium"/>
                        </a:rPr>
                        <a:t>49,315</a:t>
                      </a:r>
                      <a:r>
                        <a:rPr lang="ja-JP" altLang="en-US" sz="1000" b="0" i="0" u="none" strike="noStrike" spc="0" baseline="0"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spc="0" baseline="0" dirty="0">
                          <a:solidFill>
                            <a:srgbClr val="000000"/>
                          </a:solidFill>
                          <a:effectLst/>
                          <a:latin typeface="BIZ UDP明朝 Medium" panose="02020500000000000000" pitchFamily="18" charset="-128"/>
                          <a:ea typeface="BIZ UDP明朝 Medium"/>
                        </a:rPr>
                        <a:t>92</a:t>
                      </a:r>
                      <a:r>
                        <a:rPr lang="ja-JP" altLang="en-US" sz="1000" b="0" i="0" u="none" strike="noStrike" spc="0" baseline="0" dirty="0">
                          <a:solidFill>
                            <a:srgbClr val="000000"/>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573722"/>
                  </a:ext>
                </a:extLst>
              </a:tr>
            </a:tbl>
          </a:graphicData>
        </a:graphic>
      </p:graphicFrame>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８</a:t>
            </a: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309600" y="911368"/>
            <a:ext cx="9347908" cy="630942"/>
          </a:xfrm>
          <a:prstGeom prst="rect">
            <a:avLst/>
          </a:prstGeom>
          <a:noFill/>
        </p:spPr>
        <p:txBody>
          <a:bodyPr wrap="square" rtlCol="0">
            <a:spAutoFit/>
          </a:bodyPr>
          <a:lstStyle/>
          <a:p>
            <a:pPr>
              <a:lnSpc>
                <a:spcPts val="2100"/>
              </a:lnSpc>
            </a:pPr>
            <a:r>
              <a:rPr lang="ja-JP" altLang="en-US" sz="1300" dirty="0" smtClean="0">
                <a:latin typeface="BIZ UD明朝 Medium" panose="02020500000000000000" pitchFamily="17" charset="-128"/>
                <a:ea typeface="BIZ UD明朝 Medium" panose="02020500000000000000" pitchFamily="17" charset="-128"/>
              </a:rPr>
              <a:t>■ </a:t>
            </a:r>
            <a:r>
              <a:rPr lang="en-US" altLang="ja-JP" sz="1300" dirty="0" smtClean="0">
                <a:latin typeface="BIZ UD明朝 Medium" panose="02020500000000000000" pitchFamily="17" charset="-128"/>
                <a:ea typeface="BIZ UD明朝 Medium" panose="02020500000000000000" pitchFamily="17" charset="-128"/>
              </a:rPr>
              <a:t>1900</a:t>
            </a:r>
            <a:r>
              <a:rPr lang="ja-JP" altLang="en-US" sz="1300" dirty="0">
                <a:latin typeface="BIZ UD明朝 Medium" panose="02020500000000000000" pitchFamily="17" charset="-128"/>
                <a:ea typeface="BIZ UD明朝 Medium" panose="02020500000000000000" pitchFamily="17" charset="-128"/>
              </a:rPr>
              <a:t>年代</a:t>
            </a:r>
            <a:r>
              <a:rPr lang="ja-JP" altLang="en-US" sz="1300" dirty="0" smtClean="0">
                <a:latin typeface="BIZ UD明朝 Medium" panose="02020500000000000000" pitchFamily="17" charset="-128"/>
                <a:ea typeface="BIZ UD明朝 Medium" panose="02020500000000000000" pitchFamily="17" charset="-128"/>
              </a:rPr>
              <a:t>後半は大規模施設を有する欧米諸国が</a:t>
            </a:r>
            <a:r>
              <a:rPr lang="en-US" altLang="ja-JP" sz="1300" dirty="0" smtClean="0">
                <a:latin typeface="BIZ UD明朝 Medium" panose="02020500000000000000" pitchFamily="17" charset="-128"/>
                <a:ea typeface="BIZ UD明朝 Medium" panose="02020500000000000000" pitchFamily="17" charset="-128"/>
              </a:rPr>
              <a:t>MICE</a:t>
            </a:r>
            <a:r>
              <a:rPr lang="ja-JP" altLang="en-US" sz="1300" dirty="0" smtClean="0">
                <a:latin typeface="BIZ UD明朝 Medium" panose="02020500000000000000" pitchFamily="17" charset="-128"/>
                <a:ea typeface="BIZ UD明朝 Medium" panose="02020500000000000000" pitchFamily="17" charset="-128"/>
              </a:rPr>
              <a:t>の開催をリードしていたが、</a:t>
            </a:r>
            <a:r>
              <a:rPr lang="en-US" altLang="ja-JP" sz="1300" dirty="0" smtClean="0">
                <a:latin typeface="BIZ UD明朝 Medium" panose="02020500000000000000" pitchFamily="17" charset="-128"/>
                <a:ea typeface="BIZ UD明朝 Medium" panose="02020500000000000000" pitchFamily="17" charset="-128"/>
              </a:rPr>
              <a:t>2000</a:t>
            </a:r>
            <a:r>
              <a:rPr lang="ja-JP" altLang="en-US" sz="1300" dirty="0" smtClean="0">
                <a:latin typeface="BIZ UD明朝 Medium" panose="02020500000000000000" pitchFamily="17" charset="-128"/>
                <a:ea typeface="BIZ UD明朝 Medium" panose="02020500000000000000" pitchFamily="17" charset="-128"/>
              </a:rPr>
              <a:t>年代に入り中国・韓国</a:t>
            </a:r>
            <a:r>
              <a:rPr lang="ja-JP" altLang="en-US" sz="1300" dirty="0">
                <a:latin typeface="BIZ UD明朝 Medium" panose="02020500000000000000" pitchFamily="17" charset="-128"/>
                <a:ea typeface="BIZ UD明朝 Medium" panose="02020500000000000000" pitchFamily="17" charset="-128"/>
              </a:rPr>
              <a:t>や</a:t>
            </a:r>
            <a:r>
              <a:rPr lang="ja-JP" altLang="en-US" sz="1300" dirty="0" smtClean="0">
                <a:latin typeface="BIZ UD明朝 Medium" panose="02020500000000000000" pitchFamily="17" charset="-128"/>
                <a:ea typeface="BIZ UD明朝 Medium" panose="02020500000000000000" pitchFamily="17" charset="-128"/>
              </a:rPr>
              <a:t>シンガポー </a:t>
            </a:r>
            <a:endParaRPr lang="en-US" altLang="ja-JP" sz="1300" dirty="0" smtClean="0">
              <a:latin typeface="BIZ UD明朝 Medium" panose="02020500000000000000" pitchFamily="17" charset="-128"/>
              <a:ea typeface="BIZ UD明朝 Medium" panose="02020500000000000000" pitchFamily="17" charset="-128"/>
            </a:endParaRPr>
          </a:p>
          <a:p>
            <a:pPr>
              <a:lnSpc>
                <a:spcPts val="2100"/>
              </a:lnSpc>
            </a:pPr>
            <a:r>
              <a:rPr lang="en-US" altLang="ja-JP" sz="1300" dirty="0">
                <a:latin typeface="BIZ UD明朝 Medium" panose="02020500000000000000" pitchFamily="17" charset="-128"/>
                <a:ea typeface="BIZ UD明朝 Medium" panose="02020500000000000000" pitchFamily="17" charset="-128"/>
              </a:rPr>
              <a:t> </a:t>
            </a:r>
            <a:r>
              <a:rPr lang="ja-JP" altLang="en-US" sz="1300" dirty="0">
                <a:latin typeface="BIZ UD明朝 Medium" panose="02020500000000000000" pitchFamily="17" charset="-128"/>
                <a:ea typeface="BIZ UD明朝 Medium" panose="02020500000000000000" pitchFamily="17" charset="-128"/>
              </a:rPr>
              <a:t> </a:t>
            </a:r>
            <a:r>
              <a:rPr lang="ja-JP" altLang="en-US" sz="1300" dirty="0" smtClean="0">
                <a:latin typeface="BIZ UD明朝 Medium" panose="02020500000000000000" pitchFamily="17" charset="-128"/>
                <a:ea typeface="BIZ UD明朝 Medium" panose="02020500000000000000" pitchFamily="17" charset="-128"/>
              </a:rPr>
              <a:t>ルなどアジア地域でも</a:t>
            </a:r>
            <a:r>
              <a:rPr lang="en-US" altLang="ja-JP" sz="1300" dirty="0" smtClean="0">
                <a:latin typeface="BIZ UD明朝 Medium" panose="02020500000000000000" pitchFamily="17" charset="-128"/>
                <a:ea typeface="BIZ UD明朝 Medium" panose="02020500000000000000" pitchFamily="17" charset="-128"/>
              </a:rPr>
              <a:t>10</a:t>
            </a:r>
            <a:r>
              <a:rPr lang="ja-JP" altLang="en-US" sz="1300" dirty="0" smtClean="0">
                <a:latin typeface="BIZ UD明朝 Medium" panose="02020500000000000000" pitchFamily="17" charset="-128"/>
                <a:ea typeface="BIZ UD明朝 Medium" panose="02020500000000000000" pitchFamily="17" charset="-128"/>
              </a:rPr>
              <a:t>万㎡以上の施設の新設が相次ぎ、現在、</a:t>
            </a:r>
            <a:r>
              <a:rPr lang="en-US" altLang="ja-JP" sz="1300" dirty="0" smtClean="0">
                <a:latin typeface="BIZ UD明朝 Medium" panose="02020500000000000000" pitchFamily="17" charset="-128"/>
                <a:ea typeface="BIZ UD明朝 Medium" panose="02020500000000000000" pitchFamily="17" charset="-128"/>
              </a:rPr>
              <a:t>MICE</a:t>
            </a:r>
            <a:r>
              <a:rPr lang="ja-JP" altLang="en-US" sz="1300" dirty="0" smtClean="0">
                <a:latin typeface="BIZ UD明朝 Medium" panose="02020500000000000000" pitchFamily="17" charset="-128"/>
                <a:ea typeface="BIZ UD明朝 Medium" panose="02020500000000000000" pitchFamily="17" charset="-128"/>
              </a:rPr>
              <a:t>開催はグローバルな競争環境下にある。</a:t>
            </a:r>
            <a:endParaRPr kumimoji="1" lang="ja-JP" altLang="en-US"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379780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6" name="テキスト ボックス 5">
            <a:extLst>
              <a:ext uri="{FF2B5EF4-FFF2-40B4-BE49-F238E27FC236}">
                <a16:creationId xmlns:a16="http://schemas.microsoft.com/office/drawing/2014/main" id="{3C1A93A3-9F84-4F7B-9085-E01456311F26}"/>
              </a:ext>
            </a:extLst>
          </p:cNvPr>
          <p:cNvSpPr txBox="1"/>
          <p:nvPr/>
        </p:nvSpPr>
        <p:spPr>
          <a:xfrm>
            <a:off x="271500" y="932969"/>
            <a:ext cx="3478010"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（１） 国内競合都市の状況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349994" y="1242425"/>
            <a:ext cx="9363000" cy="900246"/>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国内の競合都市においては、いずれも</a:t>
            </a:r>
            <a:r>
              <a:rPr lang="en-US" altLang="ja-JP" sz="1300" dirty="0">
                <a:latin typeface="BIZ UD明朝 Medium" panose="02020500000000000000" pitchFamily="17" charset="-128"/>
                <a:ea typeface="BIZ UD明朝 Medium" panose="02020500000000000000" pitchFamily="17" charset="-128"/>
              </a:rPr>
              <a:t>DMO</a:t>
            </a:r>
            <a:r>
              <a:rPr lang="ja-JP" altLang="en-US" sz="1300" dirty="0">
                <a:latin typeface="BIZ UD明朝 Medium" panose="02020500000000000000" pitchFamily="17" charset="-128"/>
                <a:ea typeface="BIZ UD明朝 Medium" panose="02020500000000000000" pitchFamily="17" charset="-128"/>
              </a:rPr>
              <a:t>（観光地域づくり法人）を中心に官民連携のもと誘致促進に取り組んでいる。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新型コロナウイルス感染症の感染状況を踏まえ、</a:t>
            </a:r>
            <a:r>
              <a:rPr lang="en-US" altLang="ja-JP" sz="1300" dirty="0">
                <a:latin typeface="BIZ UD明朝 Medium" panose="02020500000000000000" pitchFamily="17" charset="-128"/>
                <a:ea typeface="BIZ UD明朝 Medium" panose="02020500000000000000" pitchFamily="17" charset="-128"/>
              </a:rPr>
              <a:t>ICT</a:t>
            </a:r>
            <a:r>
              <a:rPr lang="ja-JP" altLang="en-US" sz="1300" dirty="0">
                <a:latin typeface="BIZ UD明朝 Medium" panose="02020500000000000000" pitchFamily="17" charset="-128"/>
                <a:ea typeface="BIZ UD明朝 Medium" panose="02020500000000000000" pitchFamily="17" charset="-128"/>
              </a:rPr>
              <a:t>活用によるハイブリッド会議への支援や国際会議への助成制度など</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en-US" altLang="ja-JP" sz="1300" dirty="0">
                <a:latin typeface="BIZ UD明朝 Medium" panose="02020500000000000000" pitchFamily="17" charset="-128"/>
                <a:ea typeface="BIZ UD明朝 Medium" panose="02020500000000000000" pitchFamily="17" charset="-128"/>
              </a:rPr>
              <a:t>  </a:t>
            </a:r>
            <a:r>
              <a:rPr lang="ja-JP" altLang="en-US" sz="1300" dirty="0">
                <a:latin typeface="BIZ UD明朝 Medium" panose="02020500000000000000" pitchFamily="17" charset="-128"/>
                <a:ea typeface="BIZ UD明朝 Medium" panose="02020500000000000000" pitchFamily="17" charset="-128"/>
              </a:rPr>
              <a:t>様々なインセンティブを用意し、</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誘致による都市魅力やブランド向上等を図っている。</a:t>
            </a:r>
            <a:endParaRPr kumimoji="1" lang="ja-JP" altLang="en-US" sz="1300" dirty="0">
              <a:latin typeface="BIZ UD明朝 Medium" panose="02020500000000000000" pitchFamily="17" charset="-128"/>
              <a:ea typeface="BIZ UD明朝 Medium" panose="02020500000000000000" pitchFamily="17"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237539074"/>
              </p:ext>
            </p:extLst>
          </p:nvPr>
        </p:nvGraphicFramePr>
        <p:xfrm>
          <a:off x="505838" y="2140366"/>
          <a:ext cx="9237066" cy="4382574"/>
        </p:xfrm>
        <a:graphic>
          <a:graphicData uri="http://schemas.openxmlformats.org/drawingml/2006/table">
            <a:tbl>
              <a:tblPr firstRow="1" bandRow="1">
                <a:tableStyleId>{5940675A-B579-460E-94D1-54222C63F5DA}</a:tableStyleId>
              </a:tblPr>
              <a:tblGrid>
                <a:gridCol w="612843">
                  <a:extLst>
                    <a:ext uri="{9D8B030D-6E8A-4147-A177-3AD203B41FA5}">
                      <a16:colId xmlns:a16="http://schemas.microsoft.com/office/drawing/2014/main" val="364586707"/>
                    </a:ext>
                  </a:extLst>
                </a:gridCol>
                <a:gridCol w="1354063">
                  <a:extLst>
                    <a:ext uri="{9D8B030D-6E8A-4147-A177-3AD203B41FA5}">
                      <a16:colId xmlns:a16="http://schemas.microsoft.com/office/drawing/2014/main" val="3406538928"/>
                    </a:ext>
                  </a:extLst>
                </a:gridCol>
                <a:gridCol w="656823">
                  <a:extLst>
                    <a:ext uri="{9D8B030D-6E8A-4147-A177-3AD203B41FA5}">
                      <a16:colId xmlns:a16="http://schemas.microsoft.com/office/drawing/2014/main" val="1410456491"/>
                    </a:ext>
                  </a:extLst>
                </a:gridCol>
                <a:gridCol w="656823">
                  <a:extLst>
                    <a:ext uri="{9D8B030D-6E8A-4147-A177-3AD203B41FA5}">
                      <a16:colId xmlns:a16="http://schemas.microsoft.com/office/drawing/2014/main" val="3518948547"/>
                    </a:ext>
                  </a:extLst>
                </a:gridCol>
                <a:gridCol w="3696235">
                  <a:extLst>
                    <a:ext uri="{9D8B030D-6E8A-4147-A177-3AD203B41FA5}">
                      <a16:colId xmlns:a16="http://schemas.microsoft.com/office/drawing/2014/main" val="4261001678"/>
                    </a:ext>
                  </a:extLst>
                </a:gridCol>
                <a:gridCol w="2260279">
                  <a:extLst>
                    <a:ext uri="{9D8B030D-6E8A-4147-A177-3AD203B41FA5}">
                      <a16:colId xmlns:a16="http://schemas.microsoft.com/office/drawing/2014/main" val="2263768243"/>
                    </a:ext>
                  </a:extLst>
                </a:gridCol>
              </a:tblGrid>
              <a:tr h="228427">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誘致組織</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年実績</a:t>
                      </a:r>
                    </a:p>
                  </a:txBody>
                  <a:tcPr anchor="ctr">
                    <a:lnT w="1905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a:endParaRPr kumimoji="1" lang="ja-JP" altLang="en-US" sz="800" dirty="0">
                        <a:latin typeface="BIZ UDP明朝 Medium" panose="02020500000000000000" pitchFamily="18" charset="-128"/>
                        <a:ea typeface="BIZ UDP明朝 Medium" panose="02020500000000000000" pitchFamily="18" charset="-128"/>
                      </a:endParaRPr>
                    </a:p>
                  </a:txBody>
                  <a:tcPr anchor="ct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財政支援</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①誘致</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②開催</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③ハイブリッド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46098158"/>
                  </a:ext>
                </a:extLst>
              </a:tr>
              <a:tr h="269655">
                <a:tc vMerge="1">
                  <a:txBody>
                    <a:bodyPr/>
                    <a:lstStyle/>
                    <a:p>
                      <a:pPr algn="ctr"/>
                      <a:endParaRPr kumimoji="1" lang="ja-JP" altLang="en-US" sz="1000" dirty="0">
                        <a:latin typeface="BIZ UDP明朝 Medium" panose="02020500000000000000" pitchFamily="18" charset="-128"/>
                        <a:ea typeface="BIZ UDP明朝 Medium" panose="02020500000000000000" pitchFamily="18" charset="-128"/>
                      </a:endParaRPr>
                    </a:p>
                  </a:txBody>
                  <a:tcPr anchor="ctr"/>
                </a:tc>
                <a:tc vMerge="1">
                  <a:txBody>
                    <a:bodyPr/>
                    <a:lstStyle/>
                    <a:p>
                      <a:endParaRPr kumimoji="1" lang="en-US" altLang="ja-JP" sz="800" dirty="0">
                        <a:latin typeface="BIZ UDP明朝 Medium" panose="02020500000000000000" pitchFamily="18" charset="-128"/>
                        <a:ea typeface="BIZ UDP明朝 Medium" panose="02020500000000000000" pitchFamily="18" charset="-128"/>
                      </a:endParaRPr>
                    </a:p>
                  </a:txBody>
                  <a:tcPr anchor="ct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ICCA</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JNTO</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800" dirty="0">
                        <a:latin typeface="BIZ UDP明朝 Medium" panose="02020500000000000000" pitchFamily="18" charset="-128"/>
                        <a:ea typeface="BIZ UDP明朝 Medium" panose="02020500000000000000" pitchFamily="18" charset="-128"/>
                      </a:endParaRPr>
                    </a:p>
                  </a:txBody>
                  <a:tcPr/>
                </a:tc>
                <a:extLst>
                  <a:ext uri="{0D108BD9-81ED-4DB2-BD59-A6C34878D82A}">
                    <a16:rowId xmlns:a16="http://schemas.microsoft.com/office/drawing/2014/main" val="1752769022"/>
                  </a:ext>
                </a:extLst>
              </a:tr>
              <a:tr h="72398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東京都</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東京観光財団</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131</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 </a:t>
                      </a:r>
                      <a:r>
                        <a:rPr kumimoji="1" lang="en-US" altLang="ja-JP" sz="1000" dirty="0">
                          <a:latin typeface="BIZ UDP明朝 Medium" panose="02020500000000000000" pitchFamily="18" charset="-128"/>
                          <a:ea typeface="BIZ UDP明朝 Medium" panose="02020500000000000000" pitchFamily="18" charset="-128"/>
                        </a:rPr>
                        <a:t>[10</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５６１件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▷オンラインを活用した</a:t>
                      </a:r>
                      <a:r>
                        <a:rPr kumimoji="1" lang="en-US" altLang="ja-JP" sz="1000" dirty="0">
                          <a:solidFill>
                            <a:schemeClr val="tx1"/>
                          </a:solidFill>
                          <a:latin typeface="BIZ UDP明朝 Medium" panose="02020500000000000000" pitchFamily="18" charset="-128"/>
                          <a:ea typeface="BIZ UDP明朝 Medium" panose="02020500000000000000" pitchFamily="18" charset="-128"/>
                        </a:rPr>
                        <a:t>PR</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推進により、海外の主催者等の東京への関心を繋ぎとめ、ウィズコロナで対面営業を展開</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▷国際会議ではデジタル化等、新たな環境整備を踏まえた提案により誘致強化を図る</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①最大</a:t>
                      </a:r>
                      <a:r>
                        <a:rPr kumimoji="1" lang="en-US" altLang="ja-JP" sz="1000" dirty="0">
                          <a:latin typeface="BIZ UDP明朝 Medium" panose="02020500000000000000" pitchFamily="18" charset="-128"/>
                          <a:ea typeface="BIZ UDP明朝 Medium" panose="02020500000000000000" pitchFamily="18" charset="-128"/>
                        </a:rPr>
                        <a:t>800</a:t>
                      </a:r>
                      <a:r>
                        <a:rPr kumimoji="1" lang="ja-JP" altLang="en-US" sz="1000" dirty="0">
                          <a:latin typeface="BIZ UDP明朝 Medium" panose="02020500000000000000" pitchFamily="18" charset="-128"/>
                          <a:ea typeface="BIZ UDP明朝 Medium" panose="02020500000000000000" pitchFamily="18" charset="-128"/>
                        </a:rPr>
                        <a:t>万円　②最大</a:t>
                      </a:r>
                      <a:r>
                        <a:rPr kumimoji="1" lang="en-US" altLang="ja-JP" sz="1000" dirty="0">
                          <a:latin typeface="BIZ UDP明朝 Medium" panose="02020500000000000000" pitchFamily="18" charset="-128"/>
                          <a:ea typeface="BIZ UDP明朝 Medium" panose="02020500000000000000" pitchFamily="18" charset="-128"/>
                        </a:rPr>
                        <a:t>1.5</a:t>
                      </a:r>
                      <a:r>
                        <a:rPr kumimoji="1" lang="ja-JP" altLang="en-US" sz="1000" dirty="0">
                          <a:latin typeface="BIZ UDP明朝 Medium" panose="02020500000000000000" pitchFamily="18" charset="-128"/>
                          <a:ea typeface="BIZ UDP明朝 Medium" panose="02020500000000000000" pitchFamily="18" charset="-128"/>
                        </a:rPr>
                        <a:t>億円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③最大</a:t>
                      </a:r>
                      <a:r>
                        <a:rPr kumimoji="1" lang="en-US" altLang="ja-JP" sz="1000" dirty="0">
                          <a:latin typeface="BIZ UDP明朝 Medium" panose="02020500000000000000" pitchFamily="18" charset="-128"/>
                          <a:ea typeface="BIZ UDP明朝 Medium" panose="02020500000000000000" pitchFamily="18" charset="-128"/>
                        </a:rPr>
                        <a:t>600</a:t>
                      </a:r>
                      <a:r>
                        <a:rPr kumimoji="1" lang="ja-JP" altLang="en-US" sz="100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05936613"/>
                  </a:ext>
                </a:extLst>
              </a:tr>
              <a:tr h="889575">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神戸市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神戸観光局</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８２位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４３８件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の再開に備えて、海外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見本市へのオンライン出展や他都市ビューローとの情報交換等を行い、時代に沿ったプロモーションを展開</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▷神戸</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のブランドを積極的に活用し、統一的なプロモーションを行い、</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都市・神戸のブランド認知・向上を図る</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②ポートピア‘</a:t>
                      </a:r>
                      <a:r>
                        <a:rPr kumimoji="1" lang="en-US" altLang="ja-JP" sz="1000" dirty="0">
                          <a:latin typeface="BIZ UDP明朝 Medium" panose="02020500000000000000" pitchFamily="18" charset="-128"/>
                          <a:ea typeface="BIZ UDP明朝 Medium" panose="02020500000000000000" pitchFamily="18" charset="-128"/>
                        </a:rPr>
                        <a:t>81</a:t>
                      </a:r>
                      <a:r>
                        <a:rPr kumimoji="1" lang="ja-JP" altLang="en-US" sz="1000" dirty="0">
                          <a:latin typeface="BIZ UDP明朝 Medium" panose="02020500000000000000" pitchFamily="18" charset="-128"/>
                          <a:ea typeface="BIZ UDP明朝 Medium" panose="02020500000000000000" pitchFamily="18" charset="-128"/>
                        </a:rPr>
                        <a:t>記念基金助成：最大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万円（会議開催総事業費の</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a:t>
                      </a:r>
                    </a:p>
                    <a:p>
                      <a:pPr>
                        <a:lnSpc>
                          <a:spcPts val="1200"/>
                        </a:lnSpc>
                      </a:pP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国内インセンティブツアー誘致助成：ツアー参加者</a:t>
                      </a:r>
                      <a:r>
                        <a:rPr kumimoji="1" lang="en-US" altLang="ja-JP" sz="1000" i="1" spc="-40" baseline="0" dirty="0">
                          <a:latin typeface="BIZ UDP明朝 Medium" panose="02020500000000000000" pitchFamily="18" charset="-128"/>
                          <a:ea typeface="BIZ UDP明朝 Medium" panose="02020500000000000000" pitchFamily="18" charset="-128"/>
                        </a:rPr>
                        <a:t>3,000</a:t>
                      </a:r>
                      <a:r>
                        <a:rPr kumimoji="1" lang="ja-JP" altLang="en-US" sz="1000" i="1" spc="-40" baseline="0" dirty="0">
                          <a:latin typeface="BIZ UDP明朝 Medium" panose="02020500000000000000" pitchFamily="18" charset="-128"/>
                          <a:ea typeface="BIZ UDP明朝 Medium" panose="02020500000000000000" pitchFamily="18" charset="-128"/>
                        </a:rPr>
                        <a:t>円</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人</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最大</a:t>
                      </a:r>
                      <a:r>
                        <a:rPr kumimoji="1" lang="en-US" altLang="ja-JP" sz="1000" i="1" spc="-40" baseline="0" dirty="0">
                          <a:latin typeface="BIZ UDP明朝 Medium" panose="02020500000000000000" pitchFamily="18" charset="-128"/>
                          <a:ea typeface="BIZ UDP明朝 Medium" panose="02020500000000000000" pitchFamily="18" charset="-128"/>
                        </a:rPr>
                        <a:t>100</a:t>
                      </a:r>
                      <a:r>
                        <a:rPr kumimoji="1" lang="ja-JP" altLang="en-US" sz="1000" i="1" spc="-4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26881416"/>
                  </a:ext>
                </a:extLst>
              </a:tr>
              <a:tr h="580552">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京都市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公財</a:t>
                      </a: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京都文化交流コンベンションビューロー</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６７件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３５位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３８３件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▷主催者や参加者、地域住民の安全・安心を確保し、京都らしい満足度の高い</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誘致・開催をめざし、指針「ウィズコロナ社会における</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京都モデル」を策定。併せて、補助金を拡充・新設</a:t>
                      </a:r>
                      <a:endPar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50" baseline="0" dirty="0">
                          <a:solidFill>
                            <a:schemeClr val="tx1"/>
                          </a:solidFill>
                          <a:latin typeface="BIZ UDP明朝 Medium" panose="02020500000000000000" pitchFamily="18" charset="-128"/>
                          <a:ea typeface="BIZ UDP明朝 Medium" panose="02020500000000000000" pitchFamily="18" charset="-128"/>
                        </a:rPr>
                        <a:t>▷市民公開講座や地域参加型イベント等の地域貢献プログラムの推進</a:t>
                      </a:r>
                      <a:endParaRPr kumimoji="1" lang="en-US" altLang="ja-JP" sz="1000" b="0" u="none" spc="-50" baseline="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①大規模国際会議（最大１００万円）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②大規模国際会議（最大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万円）、国内</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（最大５０万円）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②・③京都市</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（最大</a:t>
                      </a:r>
                      <a:r>
                        <a:rPr kumimoji="1" lang="en-US" altLang="ja-JP" sz="1000" dirty="0">
                          <a:latin typeface="BIZ UDP明朝 Medium" panose="02020500000000000000" pitchFamily="18" charset="-128"/>
                          <a:ea typeface="BIZ UDP明朝 Medium" panose="02020500000000000000" pitchFamily="18" charset="-128"/>
                        </a:rPr>
                        <a:t>200</a:t>
                      </a:r>
                      <a:r>
                        <a:rPr kumimoji="1" lang="ja-JP" altLang="en-US" sz="100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02298315"/>
                  </a:ext>
                </a:extLst>
              </a:tr>
              <a:tr h="26149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福岡市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福岡観光コンベンションビューロー</a:t>
                      </a:r>
                    </a:p>
                  </a:txBody>
                  <a:tcPr anchor="ctr">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a:t>
                      </a:r>
                      <a:r>
                        <a:rPr kumimoji="1" lang="ja-JP" altLang="en-US" sz="1000" dirty="0">
                          <a:latin typeface="BIZ UDP明朝 Medium" panose="02020500000000000000" pitchFamily="18" charset="-128"/>
                          <a:ea typeface="BIZ UDP明朝 Medium" panose="02020500000000000000" pitchFamily="18" charset="-128"/>
                        </a:rPr>
                        <a:t>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[1</a:t>
                      </a:r>
                      <a:r>
                        <a:rPr kumimoji="1" lang="ja-JP" altLang="en-US" sz="1000" spc="-40" baseline="0" dirty="0">
                          <a:latin typeface="BIZ UDP明朝 Medium" panose="02020500000000000000" pitchFamily="18" charset="-128"/>
                          <a:ea typeface="BIZ UDP明朝 Medium" panose="02020500000000000000" pitchFamily="18" charset="-128"/>
                        </a:rPr>
                        <a:t>０８位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a:solidFill>
                            <a:schemeClr val="tx1"/>
                          </a:solidFill>
                          <a:latin typeface="BIZ UDP明朝 Medium" panose="02020500000000000000" pitchFamily="18" charset="-128"/>
                          <a:ea typeface="BIZ UDP明朝 Medium" panose="02020500000000000000" pitchFamily="18" charset="-128"/>
                        </a:rPr>
                        <a:t>▷新しい生活様式や価値観の変化を見据え、地域資源を活用した魅力の再発見・磨き上げ、新たな観光コンテンツの発掘</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など福岡ならではの観光スタイルを創出・推進</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▷ユニーク</a:t>
                      </a:r>
                      <a:r>
                        <a:rPr kumimoji="1" lang="ja-JP" altLang="en-US" sz="1000" b="0" u="none" dirty="0" err="1">
                          <a:solidFill>
                            <a:schemeClr val="tx1"/>
                          </a:solidFill>
                          <a:latin typeface="BIZ UDP明朝 Medium" panose="02020500000000000000" pitchFamily="18" charset="-128"/>
                          <a:ea typeface="BIZ UDP明朝 Medium" panose="02020500000000000000" pitchFamily="18" charset="-128"/>
                        </a:rPr>
                        <a:t>べ</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ニューの取組みとして、商店街の協力店舗による飲食の提供や伝統芸能体験イベントなどを実施</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spc="-100" baseline="0" dirty="0">
                          <a:latin typeface="BIZ UDP明朝 Medium" panose="02020500000000000000" pitchFamily="18" charset="-128"/>
                          <a:ea typeface="BIZ UDP明朝 Medium" panose="02020500000000000000" pitchFamily="18" charset="-128"/>
                        </a:rPr>
                        <a:t>③ハイブリッド開催・安全対策：上限</a:t>
                      </a:r>
                      <a:r>
                        <a:rPr kumimoji="1" lang="en-US" altLang="ja-JP" sz="1000" spc="-100" baseline="0" dirty="0">
                          <a:latin typeface="BIZ UDP明朝 Medium" panose="02020500000000000000" pitchFamily="18" charset="-128"/>
                          <a:ea typeface="BIZ UDP明朝 Medium" panose="02020500000000000000" pitchFamily="18" charset="-128"/>
                        </a:rPr>
                        <a:t>50</a:t>
                      </a:r>
                      <a:r>
                        <a:rPr kumimoji="1" lang="ja-JP" altLang="en-US" sz="1000" spc="-10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4521488"/>
                  </a:ext>
                </a:extLst>
              </a:tr>
              <a:tr h="644971">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横浜市</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横浜観光コンベンションビューロー</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a:t>
                      </a:r>
                      <a:r>
                        <a:rPr kumimoji="1" lang="ja-JP" altLang="en-US" sz="1000" spc="-40" baseline="0" dirty="0">
                          <a:latin typeface="BIZ UDP明朝 Medium" panose="02020500000000000000" pitchFamily="18" charset="-128"/>
                          <a:ea typeface="BIZ UDP明朝 Medium" panose="02020500000000000000" pitchFamily="18" charset="-128"/>
                        </a:rPr>
                        <a:t>１４３位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277</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による交流機会を確保するため「安全・安心な横浜</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ガイドライン」を策定、補助金を拡充・新設（</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2022</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年度中に中長期的な「横浜観光</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戦略」を策定予定）</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③安全・安心な横浜</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開催：最大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spc="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952694"/>
                  </a:ext>
                </a:extLst>
              </a:tr>
            </a:tbl>
          </a:graphicData>
        </a:graphic>
      </p:graphicFrame>
      <p:sp>
        <p:nvSpPr>
          <p:cNvPr id="3" name="テキスト ボックス 2">
            <a:extLst>
              <a:ext uri="{FF2B5EF4-FFF2-40B4-BE49-F238E27FC236}">
                <a16:creationId xmlns:a16="http://schemas.microsoft.com/office/drawing/2014/main" id="{92F1612A-6FFE-33D6-3A8D-02E8D001A1EF}"/>
              </a:ext>
            </a:extLst>
          </p:cNvPr>
          <p:cNvSpPr txBox="1"/>
          <p:nvPr/>
        </p:nvSpPr>
        <p:spPr>
          <a:xfrm>
            <a:off x="337115" y="530218"/>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国内外</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の取組み</a:t>
            </a:r>
          </a:p>
        </p:txBody>
      </p:sp>
      <p:cxnSp>
        <p:nvCxnSpPr>
          <p:cNvPr id="4" name="直線コネクタ 3">
            <a:extLst>
              <a:ext uri="{FF2B5EF4-FFF2-40B4-BE49-F238E27FC236}">
                <a16:creationId xmlns:a16="http://schemas.microsoft.com/office/drawing/2014/main" id="{A184E6A4-1128-29FB-8D79-05C30F9AA88E}"/>
              </a:ext>
            </a:extLst>
          </p:cNvPr>
          <p:cNvCxnSpPr/>
          <p:nvPr/>
        </p:nvCxnSpPr>
        <p:spPr>
          <a:xfrm flipV="1">
            <a:off x="298587" y="86775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188AE24-ECE0-4D99-61F3-26ABDD93ED76}"/>
              </a:ext>
            </a:extLst>
          </p:cNvPr>
          <p:cNvSpPr/>
          <p:nvPr/>
        </p:nvSpPr>
        <p:spPr>
          <a:xfrm>
            <a:off x="270588" y="55051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EEFF28D-36CD-05DB-2247-0DBB0DC95BB8}"/>
              </a:ext>
            </a:extLst>
          </p:cNvPr>
          <p:cNvSpPr txBox="1"/>
          <p:nvPr/>
        </p:nvSpPr>
        <p:spPr>
          <a:xfrm>
            <a:off x="5635364" y="6538875"/>
            <a:ext cx="4000352"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 各都市及びコンベンションビューロー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等を基に作成（</a:t>
            </a:r>
            <a:r>
              <a:rPr lang="en-US" altLang="ja-JP" sz="800" dirty="0">
                <a:latin typeface="BIZ UDP明朝 Medium" panose="02020500000000000000" pitchFamily="18" charset="-128"/>
                <a:ea typeface="BIZ UDP明朝 Medium" panose="02020500000000000000" pitchFamily="18" charset="-128"/>
              </a:rPr>
              <a:t>2022</a:t>
            </a:r>
            <a:r>
              <a:rPr lang="ja-JP" altLang="en-US" sz="800" dirty="0">
                <a:latin typeface="BIZ UDP明朝 Medium" panose="02020500000000000000" pitchFamily="18" charset="-128"/>
                <a:ea typeface="BIZ UDP明朝 Medium" panose="02020500000000000000" pitchFamily="18" charset="-128"/>
              </a:rPr>
              <a:t>年</a:t>
            </a:r>
            <a:r>
              <a:rPr lang="en-US" altLang="ja-JP" sz="800" dirty="0">
                <a:latin typeface="BIZ UDP明朝 Medium" panose="02020500000000000000" pitchFamily="18" charset="-128"/>
                <a:ea typeface="BIZ UDP明朝 Medium" panose="02020500000000000000" pitchFamily="18" charset="-128"/>
              </a:rPr>
              <a:t>10</a:t>
            </a:r>
            <a:r>
              <a:rPr lang="ja-JP" altLang="en-US" sz="800" dirty="0">
                <a:latin typeface="BIZ UDP明朝 Medium" panose="02020500000000000000" pitchFamily="18" charset="-128"/>
                <a:ea typeface="BIZ UDP明朝 Medium" panose="02020500000000000000" pitchFamily="18" charset="-128"/>
              </a:rPr>
              <a:t>月時点）</a:t>
            </a:r>
            <a:endParaRPr lang="en-US" altLang="ja-JP" sz="800" dirty="0">
              <a:latin typeface="BIZ UDP明朝 Medium" panose="02020500000000000000" pitchFamily="18" charset="-128"/>
              <a:ea typeface="BIZ UDP明朝 Medium" panose="02020500000000000000" pitchFamily="18" charset="-128"/>
            </a:endParaRP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９</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68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F8C5E4A8-D0F0-A508-20ED-E7ABD5AF2AB0}"/>
              </a:ext>
            </a:extLst>
          </p:cNvPr>
          <p:cNvGraphicFramePr>
            <a:graphicFrameLocks noGrp="1"/>
          </p:cNvGraphicFramePr>
          <p:nvPr>
            <p:extLst>
              <p:ext uri="{D42A27DB-BD31-4B8C-83A1-F6EECF244321}">
                <p14:modId xmlns:p14="http://schemas.microsoft.com/office/powerpoint/2010/main" val="3722920398"/>
              </p:ext>
            </p:extLst>
          </p:nvPr>
        </p:nvGraphicFramePr>
        <p:xfrm>
          <a:off x="359921" y="1734864"/>
          <a:ext cx="9335071" cy="4731481"/>
        </p:xfrm>
        <a:graphic>
          <a:graphicData uri="http://schemas.openxmlformats.org/drawingml/2006/table">
            <a:tbl>
              <a:tblPr firstRow="1" bandRow="1">
                <a:tableStyleId>{5940675A-B579-460E-94D1-54222C63F5DA}</a:tableStyleId>
              </a:tblPr>
              <a:tblGrid>
                <a:gridCol w="1031134">
                  <a:extLst>
                    <a:ext uri="{9D8B030D-6E8A-4147-A177-3AD203B41FA5}">
                      <a16:colId xmlns:a16="http://schemas.microsoft.com/office/drawing/2014/main" val="2529213086"/>
                    </a:ext>
                  </a:extLst>
                </a:gridCol>
                <a:gridCol w="914400">
                  <a:extLst>
                    <a:ext uri="{9D8B030D-6E8A-4147-A177-3AD203B41FA5}">
                      <a16:colId xmlns:a16="http://schemas.microsoft.com/office/drawing/2014/main" val="224858244"/>
                    </a:ext>
                  </a:extLst>
                </a:gridCol>
                <a:gridCol w="7389537">
                  <a:extLst>
                    <a:ext uri="{9D8B030D-6E8A-4147-A177-3AD203B41FA5}">
                      <a16:colId xmlns:a16="http://schemas.microsoft.com/office/drawing/2014/main" val="838606079"/>
                    </a:ext>
                  </a:extLst>
                </a:gridCol>
              </a:tblGrid>
              <a:tr h="399738">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41427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パリ</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フランス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２３７件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①</a:t>
                      </a:r>
                      <a:r>
                        <a:rPr lang="en-US" altLang="ja-JP" sz="1000" u="none" dirty="0" err="1">
                          <a:solidFill>
                            <a:schemeClr val="tx1"/>
                          </a:solidFill>
                          <a:latin typeface="BIZ UDP明朝 Medium" panose="02020500000000000000" pitchFamily="18" charset="-128"/>
                          <a:ea typeface="BIZ UDP明朝 Medium" panose="02020500000000000000" pitchFamily="18" charset="-128"/>
                        </a:rPr>
                        <a:t>Viparis</a:t>
                      </a:r>
                      <a:r>
                        <a:rPr lang="ja-JP" altLang="en-US" sz="1000" u="none" dirty="0">
                          <a:solidFill>
                            <a:schemeClr val="tx1"/>
                          </a:solidFill>
                          <a:latin typeface="BIZ UDP明朝 Medium" panose="02020500000000000000" pitchFamily="18" charset="-128"/>
                          <a:ea typeface="BIZ UDP明朝 Medium" panose="02020500000000000000" pitchFamily="18" charset="-128"/>
                        </a:rPr>
                        <a:t>社（</a:t>
                      </a:r>
                      <a:r>
                        <a:rPr lang="en-US" altLang="ja-JP" sz="1000" u="none" dirty="0">
                          <a:solidFill>
                            <a:schemeClr val="tx1"/>
                          </a:solidFill>
                          <a:latin typeface="BIZ UDP明朝 Medium" panose="02020500000000000000" pitchFamily="18" charset="-128"/>
                          <a:ea typeface="BIZ UDP明朝 Medium" panose="02020500000000000000" pitchFamily="18" charset="-128"/>
                        </a:rPr>
                        <a:t>※</a:t>
                      </a:r>
                      <a:r>
                        <a:rPr lang="ja-JP" altLang="en-US" sz="1000" u="none" dirty="0">
                          <a:solidFill>
                            <a:schemeClr val="tx1"/>
                          </a:solidFill>
                          <a:latin typeface="BIZ UDP明朝 Medium" panose="02020500000000000000" pitchFamily="18" charset="-128"/>
                          <a:ea typeface="BIZ UDP明朝 Medium" panose="02020500000000000000" pitchFamily="18" charset="-128"/>
                        </a:rPr>
                        <a:t>）がパリ市観光局と共同で誘致</a:t>
                      </a:r>
                      <a:endParaRPr lang="en-US" altLang="ja-JP" sz="1000" b="1" i="1"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②</a:t>
                      </a:r>
                      <a:r>
                        <a:rPr lang="en-US" altLang="ja-JP" sz="1000" u="none" dirty="0">
                          <a:solidFill>
                            <a:schemeClr val="tx1"/>
                          </a:solidFill>
                          <a:latin typeface="BIZ UDP明朝 Medium" panose="02020500000000000000" pitchFamily="18" charset="-128"/>
                          <a:ea typeface="BIZ UDP明朝 Medium" panose="02020500000000000000" pitchFamily="18" charset="-128"/>
                        </a:rPr>
                        <a:t>2,000</a:t>
                      </a:r>
                      <a:r>
                        <a:rPr lang="ja-JP" altLang="en-US" sz="1000" u="none" dirty="0">
                          <a:solidFill>
                            <a:schemeClr val="tx1"/>
                          </a:solidFill>
                          <a:latin typeface="BIZ UDP明朝 Medium" panose="02020500000000000000" pitchFamily="18" charset="-128"/>
                          <a:ea typeface="BIZ UDP明朝 Medium" panose="02020500000000000000" pitchFamily="18" charset="-128"/>
                        </a:rPr>
                        <a:t>人以上規模の大規模国際会議（特に欧州内をローテーションする会議）、医療分野の学会や</a:t>
                      </a:r>
                      <a:r>
                        <a:rPr lang="en-US" altLang="ja-JP" sz="1000" u="none" dirty="0">
                          <a:solidFill>
                            <a:schemeClr val="tx1"/>
                          </a:solidFill>
                          <a:latin typeface="BIZ UDP明朝 Medium" panose="02020500000000000000" pitchFamily="18" charset="-128"/>
                          <a:ea typeface="BIZ UDP明朝 Medium" panose="02020500000000000000" pitchFamily="18" charset="-128"/>
                        </a:rPr>
                        <a:t>IT</a:t>
                      </a:r>
                      <a:r>
                        <a:rPr lang="ja-JP" altLang="en-US" sz="1000" u="none" dirty="0">
                          <a:solidFill>
                            <a:schemeClr val="tx1"/>
                          </a:solidFill>
                          <a:latin typeface="BIZ UDP明朝 Medium" panose="02020500000000000000" pitchFamily="18" charset="-128"/>
                          <a:ea typeface="BIZ UDP明朝 Medium" panose="02020500000000000000" pitchFamily="18" charset="-128"/>
                        </a:rPr>
                        <a:t>分野の企業ミーティングを優先的な誘致対象と位置づけ。欧州最大の経済圏として、航空、宇宙、防衛、自動車、</a:t>
                      </a:r>
                      <a:r>
                        <a:rPr lang="en-US" altLang="ja-JP" sz="1000" u="none" dirty="0">
                          <a:solidFill>
                            <a:schemeClr val="tx1"/>
                          </a:solidFill>
                          <a:latin typeface="BIZ UDP明朝 Medium" panose="02020500000000000000" pitchFamily="18" charset="-128"/>
                          <a:ea typeface="BIZ UDP明朝 Medium" panose="02020500000000000000" pitchFamily="18" charset="-128"/>
                        </a:rPr>
                        <a:t>ICT</a:t>
                      </a:r>
                      <a:r>
                        <a:rPr lang="ja-JP" altLang="en-US" sz="1000" u="none" dirty="0">
                          <a:solidFill>
                            <a:schemeClr val="tx1"/>
                          </a:solidFill>
                          <a:latin typeface="BIZ UDP明朝 Medium" panose="02020500000000000000" pitchFamily="18" charset="-128"/>
                          <a:ea typeface="BIZ UDP明朝 Medium" panose="02020500000000000000" pitchFamily="18" charset="-128"/>
                        </a:rPr>
                        <a:t>、ヘルスケア等、多様な産業集積。</a:t>
                      </a:r>
                      <a:endParaRPr lang="en-US" altLang="ja-JP" sz="1000"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en-US" altLang="ja-JP" sz="1000" i="1" u="none" dirty="0">
                          <a:solidFill>
                            <a:schemeClr val="tx1"/>
                          </a:solidFill>
                          <a:latin typeface="BIZ UDP明朝 Medium" panose="02020500000000000000" pitchFamily="18" charset="-128"/>
                          <a:ea typeface="BIZ UDP明朝 Medium" panose="02020500000000000000" pitchFamily="18" charset="-128"/>
                        </a:rPr>
                        <a:t>※</a:t>
                      </a:r>
                      <a:r>
                        <a:rPr lang="ja-JP" altLang="en-US" sz="1000" i="1" u="none" dirty="0">
                          <a:solidFill>
                            <a:schemeClr val="tx1"/>
                          </a:solidFill>
                          <a:latin typeface="BIZ UDP明朝 Medium" panose="02020500000000000000" pitchFamily="18" charset="-128"/>
                          <a:ea typeface="BIZ UDP明朝 Medium" panose="02020500000000000000" pitchFamily="18" charset="-128"/>
                        </a:rPr>
                        <a:t>パリ商工会議所と民間不動産投資会社の合弁会社。</a:t>
                      </a:r>
                      <a:r>
                        <a:rPr lang="en-US" altLang="ja-JP" sz="1000" i="1" u="none" dirty="0">
                          <a:solidFill>
                            <a:schemeClr val="tx1"/>
                          </a:solidFill>
                          <a:latin typeface="BIZ UDP明朝 Medium" panose="02020500000000000000" pitchFamily="18" charset="-128"/>
                          <a:ea typeface="BIZ UDP明朝 Medium" panose="02020500000000000000" pitchFamily="18" charset="-128"/>
                        </a:rPr>
                        <a:t>Paris Convention Centre</a:t>
                      </a:r>
                      <a:r>
                        <a:rPr lang="ja-JP" altLang="en-US" sz="1000" i="1" u="none" dirty="0">
                          <a:solidFill>
                            <a:schemeClr val="tx1"/>
                          </a:solidFill>
                          <a:latin typeface="BIZ UDP明朝 Medium" panose="02020500000000000000" pitchFamily="18" charset="-128"/>
                          <a:ea typeface="BIZ UDP明朝 Medium" panose="02020500000000000000" pitchFamily="18" charset="-128"/>
                        </a:rPr>
                        <a:t>を含む</a:t>
                      </a:r>
                      <a:r>
                        <a:rPr lang="en-US" altLang="ja-JP" sz="1000" i="1" u="none" dirty="0">
                          <a:solidFill>
                            <a:schemeClr val="tx1"/>
                          </a:solidFill>
                          <a:latin typeface="BIZ UDP明朝 Medium" panose="02020500000000000000" pitchFamily="18" charset="-128"/>
                          <a:ea typeface="BIZ UDP明朝 Medium" panose="02020500000000000000" pitchFamily="18" charset="-128"/>
                        </a:rPr>
                        <a:t>MICE10</a:t>
                      </a:r>
                      <a:r>
                        <a:rPr lang="ja-JP" altLang="en-US" sz="1000" i="1" u="none" dirty="0">
                          <a:solidFill>
                            <a:schemeClr val="tx1"/>
                          </a:solidFill>
                          <a:latin typeface="BIZ UDP明朝 Medium" panose="02020500000000000000" pitchFamily="18" charset="-128"/>
                          <a:ea typeface="BIZ UDP明朝 Medium" panose="02020500000000000000" pitchFamily="18" charset="-128"/>
                        </a:rPr>
                        <a:t>施設を運営</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75777"/>
                  </a:ext>
                </a:extLst>
              </a:tr>
              <a:tr h="444946">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ベルリン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１７６件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visitBerlin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）が誘致</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②薬学・科学・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・電子工学等の先進的分野（市内に大学・研究機関、製薬関係の団体、主要な協会や組織団体の本部が多数存在）</a:t>
                      </a:r>
                      <a:endPar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③ユニークべニューとして工場や邸宅等を活用。「</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Berlin Speakers Pool</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」制度を設け、有識者の登壇セッションにおいて、主催者と登壇者のマッチングサポートを実施</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55418"/>
                  </a:ext>
                </a:extLst>
              </a:tr>
              <a:tr h="73510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バルセロナ</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スペイン</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１５６件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①バルセロナ観光局の一部門である</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Barcelona</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Convention Bureau</a:t>
                      </a:r>
                      <a:endParaRPr kumimoji="1" lang="en-US" altLang="ja-JP" sz="1000" b="1" i="1"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②</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500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人以上参加者予定の国際会議。重点分野であるデジタル産業、クリエイティブ産業、インダストリー</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4.0</a:t>
                      </a:r>
                      <a:r>
                        <a:rPr kumimoji="1" lang="ja-JP" altLang="en-US" sz="1000" u="none" spc="-10" baseline="0" dirty="0" err="1">
                          <a:solidFill>
                            <a:schemeClr val="tx1"/>
                          </a:solidFill>
                          <a:latin typeface="BIZ UDP明朝 Medium" panose="02020500000000000000" pitchFamily="18" charset="-128"/>
                          <a:ea typeface="BIZ UDP明朝 Medium" panose="02020500000000000000" pitchFamily="18" charset="-128"/>
                        </a:rPr>
                        <a:t>、</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ライフサイエンス、グリーン及び循環経済、貿易、物流、人材育成等（規模・分野ともに③の補助制度の支援対象）</a:t>
                      </a:r>
                      <a:endPar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③市は、</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事業促進用補助制度「バルセロナ</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デスティネーションサポートプログラム」を実施（</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300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万ユーロ予算枠）</a:t>
                      </a:r>
                      <a:endParaRPr kumimoji="1" lang="ja-JP" altLang="en-US" sz="1000" b="0" u="none" spc="-10" baseline="0" dirty="0">
                        <a:solidFill>
                          <a:schemeClr val="tx1"/>
                        </a:solidFill>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068683"/>
                  </a:ext>
                </a:extLst>
              </a:tr>
              <a:tr h="267627">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ロンドン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イギリス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１４３件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①ロンドンの貿易・投資促進を所管する</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Partners</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誘致組織として、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 Convention Bureau</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を設置</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②イベント開催件数・開催規模・経済波及効果を重視。</a:t>
                      </a:r>
                      <a:r>
                        <a:rPr kumimoji="1" lang="ja-JP" altLang="en-US" sz="1000" u="none" strike="noStrike" kern="1200" spc="-30" baseline="0" dirty="0">
                          <a:solidFill>
                            <a:schemeClr val="tx1"/>
                          </a:solidFill>
                          <a:latin typeface="BIZ UDP明朝 Medium" panose="02020500000000000000" pitchFamily="18" charset="-128"/>
                          <a:ea typeface="BIZ UDP明朝 Medium" panose="02020500000000000000" pitchFamily="18" charset="-128"/>
                        </a:rPr>
                        <a:t>分野は、強みを有する金融・ビジネスサービス、クリエイティブ産業、ライフサイエンス、都市開発、観光</a:t>
                      </a:r>
                      <a:endParaRPr kumimoji="1" lang="ja-JP" altLang="en-US" sz="1000" b="0" i="0" u="none" strike="noStrike" kern="1200" spc="-3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7136501"/>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シカゴ</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６６位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DMO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Choose Chicago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②医療や科学技術、イノベーション系の国際会議（市内に医療機関や国立医療・ヘルスケア系機関の多数集積）</a:t>
                      </a: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③アメリカ臨床腫瘍学会や北米放射線学会等の医学会と長期開催契約を締結し、大規模国際会議の安定的な誘致を実現</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257315"/>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フランクフルト</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a:t>
                      </a:r>
                      <a:r>
                        <a:rPr kumimoji="1" lang="en-US" altLang="ja-JP" sz="1000" dirty="0" err="1">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観光会議局の一部門である</a:t>
                      </a:r>
                      <a:r>
                        <a:rPr kumimoji="1" lang="en-US" altLang="ja-JP" sz="1000" dirty="0">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Convention</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Bureau</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②化学</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医薬品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ライフサイエンス、金融サービス、</a:t>
                      </a:r>
                      <a:r>
                        <a:rPr kumimoji="1" lang="en-US" altLang="ja-JP" sz="100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通信、クリエイティブ産業、物流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モビリティ（企業、</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研究機関等</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が多数拠点設置</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③会議インフラに加え、関連するビジネスセクターの本拠地が多く、業界固有のネットワーク活用可能。主催者からの注目度が高い</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311043"/>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ラスベガス</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１０件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２６７位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①ラスベガス観光局　②ビジネス客だけでなく総合</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エンターテインメント</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を強みにレジャー客を誘致</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③世界各地でマーケティング活動の実施、ＩＲ運営事業者と協力しＭＩＣＥを開催。ビデオコンテンツを作成し、ＳＮＳを通じて全世界に公</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開、業界イベントへ出向き誘致を実現</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90113"/>
                  </a:ext>
                </a:extLst>
              </a:tr>
            </a:tbl>
          </a:graphicData>
        </a:graphic>
      </p:graphicFrame>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3" name="テキスト ボックス 2">
            <a:extLst>
              <a:ext uri="{FF2B5EF4-FFF2-40B4-BE49-F238E27FC236}">
                <a16:creationId xmlns:a16="http://schemas.microsoft.com/office/drawing/2014/main" id="{3C1A93A3-9F84-4F7B-9085-E01456311F26}"/>
              </a:ext>
            </a:extLst>
          </p:cNvPr>
          <p:cNvSpPr txBox="1"/>
          <p:nvPr/>
        </p:nvSpPr>
        <p:spPr>
          <a:xfrm>
            <a:off x="244545" y="524774"/>
            <a:ext cx="2666606"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（２） 国外競合都市の状況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4" name="テキスト ボックス 3">
            <a:extLst>
              <a:ext uri="{FF2B5EF4-FFF2-40B4-BE49-F238E27FC236}">
                <a16:creationId xmlns:a16="http://schemas.microsoft.com/office/drawing/2014/main" id="{080F361C-50AE-7446-8285-659CA5E6BF80}"/>
              </a:ext>
            </a:extLst>
          </p:cNvPr>
          <p:cNvSpPr txBox="1"/>
          <p:nvPr/>
        </p:nvSpPr>
        <p:spPr>
          <a:xfrm>
            <a:off x="336624" y="833383"/>
            <a:ext cx="9528434" cy="630942"/>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国際会議の誘致主体は、主に都市のコンベンションビューロー。グローバルな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誘致競争の中で、ライフサイエンス、</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環境・エネルギー、</a:t>
            </a:r>
            <a:r>
              <a:rPr lang="en-US" altLang="ja-JP" sz="1300" dirty="0">
                <a:latin typeface="BIZ UD明朝 Medium" panose="02020500000000000000" pitchFamily="17" charset="-128"/>
                <a:ea typeface="BIZ UD明朝 Medium" panose="02020500000000000000" pitchFamily="17" charset="-128"/>
              </a:rPr>
              <a:t>IT</a:t>
            </a:r>
            <a:r>
              <a:rPr lang="ja-JP" altLang="en-US" sz="1300" dirty="0">
                <a:latin typeface="BIZ UD明朝 Medium" panose="02020500000000000000" pitchFamily="17" charset="-128"/>
                <a:ea typeface="BIZ UD明朝 Medium" panose="02020500000000000000" pitchFamily="17" charset="-128"/>
              </a:rPr>
              <a:t>・金融等を重点分野に設定し、自国の強み・ポテンシャルを活かした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誘致に取り組んでいる。</a:t>
            </a:r>
            <a:endParaRPr lang="en-US" altLang="ja-JP" sz="1300" dirty="0">
              <a:latin typeface="BIZ UD明朝 Medium" panose="02020500000000000000" pitchFamily="17" charset="-128"/>
              <a:ea typeface="BIZ UD明朝 Medium" panose="02020500000000000000" pitchFamily="17" charset="-128"/>
            </a:endParaRPr>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１０</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234713" y="1452438"/>
            <a:ext cx="2547816"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図表③：欧米地域の状況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9" name="テキスト ボックス 8">
            <a:extLst>
              <a:ext uri="{FF2B5EF4-FFF2-40B4-BE49-F238E27FC236}">
                <a16:creationId xmlns:a16="http://schemas.microsoft.com/office/drawing/2014/main" id="{383933F9-5E91-4734-8B69-7229707A5A32}"/>
              </a:ext>
            </a:extLst>
          </p:cNvPr>
          <p:cNvSpPr txBox="1"/>
          <p:nvPr/>
        </p:nvSpPr>
        <p:spPr>
          <a:xfrm>
            <a:off x="3935558" y="6477357"/>
            <a:ext cx="5400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a:t>
            </a:r>
            <a:r>
              <a:rPr lang="ja-JP" altLang="en-US" sz="800" u="sng"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　　　</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78594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graphicFrame>
        <p:nvGraphicFramePr>
          <p:cNvPr id="9" name="表 8"/>
          <p:cNvGraphicFramePr>
            <a:graphicFrameLocks noGrp="1"/>
          </p:cNvGraphicFramePr>
          <p:nvPr>
            <p:extLst>
              <p:ext uri="{D42A27DB-BD31-4B8C-83A1-F6EECF244321}">
                <p14:modId xmlns:p14="http://schemas.microsoft.com/office/powerpoint/2010/main" val="3534983970"/>
              </p:ext>
            </p:extLst>
          </p:nvPr>
        </p:nvGraphicFramePr>
        <p:xfrm>
          <a:off x="359923" y="1466124"/>
          <a:ext cx="9316658" cy="4914798"/>
        </p:xfrm>
        <a:graphic>
          <a:graphicData uri="http://schemas.openxmlformats.org/drawingml/2006/table">
            <a:tbl>
              <a:tblPr firstRow="1" bandRow="1">
                <a:tableStyleId>{5940675A-B579-460E-94D1-54222C63F5DA}</a:tableStyleId>
              </a:tblPr>
              <a:tblGrid>
                <a:gridCol w="1167320">
                  <a:extLst>
                    <a:ext uri="{9D8B030D-6E8A-4147-A177-3AD203B41FA5}">
                      <a16:colId xmlns:a16="http://schemas.microsoft.com/office/drawing/2014/main" val="2529213086"/>
                    </a:ext>
                  </a:extLst>
                </a:gridCol>
                <a:gridCol w="894944">
                  <a:extLst>
                    <a:ext uri="{9D8B030D-6E8A-4147-A177-3AD203B41FA5}">
                      <a16:colId xmlns:a16="http://schemas.microsoft.com/office/drawing/2014/main" val="3058756808"/>
                    </a:ext>
                  </a:extLst>
                </a:gridCol>
                <a:gridCol w="7254394">
                  <a:extLst>
                    <a:ext uri="{9D8B030D-6E8A-4147-A177-3AD203B41FA5}">
                      <a16:colId xmlns:a16="http://schemas.microsoft.com/office/drawing/2014/main" val="838606079"/>
                    </a:ext>
                  </a:extLst>
                </a:gridCol>
              </a:tblGrid>
              <a:tr h="376299">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spc="-100" baseline="0"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708558">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シンガポール</a:t>
                      </a:r>
                      <a:endParaRPr kumimoji="1" lang="en-US" altLang="ja-JP"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148</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[7</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①シンガポール政府観光局の下に置かれたコンベンションビューロー（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SECB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②誘致・開催ターゲットは、航空宇宙・先端製造業・応用医学・金融サービス等　</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③</a:t>
                      </a:r>
                      <a:r>
                        <a:rPr lang="ja-JP" altLang="en-US" sz="1000" dirty="0">
                          <a:latin typeface="BIZ UDP明朝 Medium" panose="02020500000000000000" pitchFamily="18" charset="-128"/>
                          <a:ea typeface="BIZ UDP明朝 Medium" panose="02020500000000000000" pitchFamily="18" charset="-128"/>
                        </a:rPr>
                        <a:t>豊富な</a:t>
                      </a:r>
                      <a:r>
                        <a:rPr lang="en-US" altLang="ja-JP" sz="1000" dirty="0">
                          <a:latin typeface="BIZ UDP明朝 Medium" panose="02020500000000000000" pitchFamily="18" charset="-128"/>
                          <a:ea typeface="BIZ UDP明朝 Medium" panose="02020500000000000000" pitchFamily="18" charset="-128"/>
                        </a:rPr>
                        <a:t>MICE</a:t>
                      </a:r>
                      <a:r>
                        <a:rPr lang="ja-JP" altLang="en-US" sz="1000" dirty="0">
                          <a:latin typeface="BIZ UDP明朝 Medium" panose="02020500000000000000" pitchFamily="18" charset="-128"/>
                          <a:ea typeface="BIZ UDP明朝 Medium" panose="02020500000000000000" pitchFamily="18" charset="-128"/>
                        </a:rPr>
                        <a:t>誘致予算を背景とした高額な開催支援金を主催団体に支給。医療分野をはじめ各分野の専門家をカンファレンス・アンバサダーに任命し開催地としてのアピールに注力。国際会議参加者と地元研究者の交流の場を設置</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6797690"/>
                  </a:ext>
                </a:extLst>
              </a:tr>
              <a:tr h="850275">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バンコク</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タイ</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124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①都市別コンベンションビューローがなく国組織が各種施策を展開（</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TCEB</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人以上の国際会議。政府戦略「</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Thailand 4.0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」の重点分野</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産業（バイオ、デジタル、自動化</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ロボット、航空</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ロジスティクス、農業、スマート技術、メディカル</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ウェルネスツーリズム、次世代自動車、食料品等）関連を優先的に誘致</a:t>
                      </a: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・観光産業における担い手拡大とサービスの質向上を戦略に掲げ、人材育成に注力。地域の大学や国際的な</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業界団体と連携し、人材育成プログラムを設計・展開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733527"/>
                  </a:ext>
                </a:extLst>
              </a:tr>
              <a:tr h="69200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ソウル</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１</a:t>
                      </a:r>
                      <a:r>
                        <a:rPr kumimoji="1" lang="en-US" altLang="ja-JP" sz="1000" dirty="0">
                          <a:latin typeface="BIZ UDP明朝 Medium" panose="02020500000000000000" pitchFamily="18" charset="-128"/>
                          <a:ea typeface="BIZ UDP明朝 Medium" panose="02020500000000000000" pitchFamily="18" charset="-128"/>
                        </a:rPr>
                        <a:t>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１５位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①市観光公社傘下のコンベンションビューロー（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3,000</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人以上の国際会議や、地域への経済効果が期待される会議（併設展示会の有無や開催日数等）。対象分野は、市が経済ビジョンや産業政策に掲げる</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IT</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・イノベーションや環境、文化・コンテンツ等</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lang="ja-JP" altLang="en-US" sz="1000" u="none" spc="-30" baseline="0" dirty="0">
                          <a:latin typeface="BIZ UDP明朝 Medium" panose="02020500000000000000" pitchFamily="18" charset="-128"/>
                          <a:ea typeface="BIZ UDP明朝 Medium" panose="02020500000000000000" pitchFamily="18" charset="-128"/>
                        </a:rPr>
                        <a:t>③市内の</a:t>
                      </a:r>
                      <a:r>
                        <a:rPr lang="en-US" altLang="ja-JP" sz="1000" u="none" spc="-30" baseline="0" dirty="0">
                          <a:latin typeface="BIZ UDP明朝 Medium" panose="02020500000000000000" pitchFamily="18" charset="-128"/>
                          <a:ea typeface="BIZ UDP明朝 Medium" panose="02020500000000000000" pitchFamily="18" charset="-128"/>
                        </a:rPr>
                        <a:t>MICE</a:t>
                      </a:r>
                      <a:r>
                        <a:rPr lang="ja-JP" altLang="en-US" sz="1000" u="none" spc="-30" baseline="0" dirty="0">
                          <a:latin typeface="BIZ UDP明朝 Medium" panose="02020500000000000000" pitchFamily="18" charset="-128"/>
                          <a:ea typeface="BIZ UDP明朝 Medium" panose="02020500000000000000" pitchFamily="18" charset="-128"/>
                        </a:rPr>
                        <a:t>施設やホテル等で構成される「</a:t>
                      </a:r>
                      <a:r>
                        <a:rPr lang="en-US" altLang="ja-JP" sz="1000" u="none" spc="-30" baseline="0" dirty="0">
                          <a:latin typeface="BIZ UDP明朝 Medium" panose="02020500000000000000" pitchFamily="18" charset="-128"/>
                          <a:ea typeface="BIZ UDP明朝 Medium" panose="02020500000000000000" pitchFamily="18" charset="-128"/>
                        </a:rPr>
                        <a:t>Seoul MICE Alliance(SMA)</a:t>
                      </a:r>
                      <a:r>
                        <a:rPr lang="ja-JP" altLang="en-US" sz="1000" u="none" spc="-30" baseline="0" dirty="0">
                          <a:latin typeface="BIZ UDP明朝 Medium" panose="02020500000000000000" pitchFamily="18" charset="-128"/>
                          <a:ea typeface="BIZ UDP明朝 Medium" panose="02020500000000000000" pitchFamily="18" charset="-128"/>
                        </a:rPr>
                        <a:t>」を構築し、地域一体となった誘致体制を実現。</a:t>
                      </a:r>
                      <a:r>
                        <a:rPr lang="en-US" altLang="ja-JP" sz="1000" u="none" spc="-30" baseline="0" dirty="0">
                          <a:latin typeface="BIZ UDP明朝 Medium" panose="02020500000000000000" pitchFamily="18" charset="-128"/>
                          <a:ea typeface="BIZ UDP明朝 Medium" panose="02020500000000000000" pitchFamily="18" charset="-128"/>
                        </a:rPr>
                        <a:t>M</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ICE</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関連</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企業への就職を希望する優秀な人材を育成する機関『ソウルMICE人材バンク』</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を設置</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443908"/>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台北</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台湾</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１０１件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１９位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台湾経済部</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傘下の経済部国際貿易局（</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2009</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②インバウンド来訪が期待できる国際会議や企業ミーティング、インセンティブツアー</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③台湾の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プロモーションプログラム「</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MEET TAIWAN</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」を開始。海外プロモーション代表団の組織やターゲット市場向けのマッチング・ミーティング開催、ビザ等の手配支援など、国際会議の誘致に係るワンストップサービスを提供</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3743215"/>
                  </a:ext>
                </a:extLst>
              </a:tr>
              <a:tr h="375450">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シドニー</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オーストラリア</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９３件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２０位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①市の</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BESydney</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）及びニューサウスウェルズ州の観光・</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政策担当機関（</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Destination NSW</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②市・州の注力分野</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・科学・医療・工学・金融等）。経済波及効果の最大化をめざし、「高付加価値な催事の誘致・開催」「消費額の最大化」「広域観光の促進」に注力</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③市を挙げて、全産業で</a:t>
                      </a:r>
                      <a:r>
                        <a:rPr kumimoji="1" lang="en-US" altLang="ja-JP" sz="1000" u="none" strike="noStrike" kern="1200" baseline="0" dirty="0">
                          <a:latin typeface="BIZ UDP明朝 Medium" panose="02020500000000000000" pitchFamily="18" charset="-128"/>
                          <a:ea typeface="BIZ UDP明朝 Medium" panose="02020500000000000000" pitchFamily="18" charset="-128"/>
                        </a:rPr>
                        <a:t>SDGs</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対応を強力に推進。</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シドニー（</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施設）が環境に配慮した取組みを独自に展開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11626"/>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釜山</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①釜山観光公社　②国際団体主催の、参加者数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a:t>
                      </a:r>
                      <a:r>
                        <a:rPr kumimoji="1" lang="en-US" altLang="ja-JP" sz="1000" u="none" strike="noStrike" kern="1200" baseline="0" dirty="0">
                          <a:latin typeface="BIZ UDP明朝 Medium" panose="02020500000000000000" pitchFamily="18" charset="-128"/>
                          <a:ea typeface="BIZ UDP明朝 Medium" panose="02020500000000000000" pitchFamily="18" charset="-128"/>
                        </a:rPr>
                        <a:t>5</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か国以上の参加者）、開催日数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日間以上の国際会議、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の定義を満たす国際会議、地域産業振興に寄与する分野等</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③市は</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産業を五大戦略産業の一つに選定（</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2018</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年）。アジアの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ハブ都市を目標に掲げる。主催者向け費用補助を実施（会議の誘致支援、開催が決定している国際会議の広報支援、国際会議開催時の支援）</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46113"/>
                  </a:ext>
                </a:extLst>
              </a:tr>
            </a:tbl>
          </a:graphicData>
        </a:graphic>
      </p:graphicFrame>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１１</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3925832" y="6402709"/>
            <a:ext cx="5436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　　　</a:t>
            </a:r>
            <a:endParaRPr lang="en-US" altLang="ja-JP" sz="800" dirty="0">
              <a:latin typeface="BIZ UDP明朝 Medium" panose="02020500000000000000" pitchFamily="18" charset="-128"/>
              <a:ea typeface="BIZ UDP明朝 Medium" panose="02020500000000000000" pitchFamily="18" charset="-128"/>
            </a:endParaRPr>
          </a:p>
        </p:txBody>
      </p:sp>
      <p:sp>
        <p:nvSpPr>
          <p:cNvPr id="7" name="テキスト ボックス 6">
            <a:extLst>
              <a:ext uri="{FF2B5EF4-FFF2-40B4-BE49-F238E27FC236}">
                <a16:creationId xmlns:a16="http://schemas.microsoft.com/office/drawing/2014/main" id="{AC144300-86B0-2FE6-3FC7-0D9061B1B4A9}"/>
              </a:ext>
            </a:extLst>
          </p:cNvPr>
          <p:cNvSpPr txBox="1"/>
          <p:nvPr/>
        </p:nvSpPr>
        <p:spPr>
          <a:xfrm>
            <a:off x="239475" y="1175713"/>
            <a:ext cx="3378064"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図表④：アジア・大洋州地域の状況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10" name="テキスト ボックス 9">
            <a:extLst>
              <a:ext uri="{FF2B5EF4-FFF2-40B4-BE49-F238E27FC236}">
                <a16:creationId xmlns:a16="http://schemas.microsoft.com/office/drawing/2014/main" id="{4B17F9F6-F57A-9170-C4AE-D8A2B63AF675}"/>
              </a:ext>
            </a:extLst>
          </p:cNvPr>
          <p:cNvSpPr txBox="1"/>
          <p:nvPr/>
        </p:nvSpPr>
        <p:spPr>
          <a:xfrm>
            <a:off x="235071" y="526657"/>
            <a:ext cx="9670929" cy="587597"/>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アジア・大洋州地域においては、大型</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施設整備を背景に、</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を国家戦略や都市戦略に位置づけ、積極的な誘致を</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掲げている。主な取組みとして、助成金等の財政支援や</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に係る専門人材の育成に力を入れる競合都市もある。</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19256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2" name="正方形/長方形 11"/>
          <p:cNvSpPr/>
          <p:nvPr/>
        </p:nvSpPr>
        <p:spPr>
          <a:xfrm>
            <a:off x="487177" y="1602237"/>
            <a:ext cx="2740840" cy="261610"/>
          </a:xfrm>
          <a:prstGeom prst="rect">
            <a:avLst/>
          </a:prstGeom>
        </p:spPr>
        <p:txBody>
          <a:bodyPr wrap="square">
            <a:spAutoFit/>
          </a:bodyPr>
          <a:lstStyle/>
          <a:p>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［図表⑤：大阪の主な</a:t>
            </a:r>
            <a:r>
              <a:rPr lang="en-US" altLang="ja-JP" sz="1100" b="1" dirty="0">
                <a:latin typeface="BIZ UDP明朝 Medium" panose="02020500000000000000" pitchFamily="18" charset="-128"/>
                <a:ea typeface="BIZ UDP明朝 Medium" panose="02020500000000000000" pitchFamily="18" charset="-128"/>
                <a:cs typeface="Meiryo UI" panose="020B0604030504040204" pitchFamily="50" charset="-128"/>
              </a:rPr>
              <a:t>MICE</a:t>
            </a:r>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施設］</a:t>
            </a:r>
            <a:endParaRPr lang="ja-JP" altLang="en-US" sz="1100" b="1" dirty="0">
              <a:latin typeface="BIZ UDP明朝 Medium" panose="02020500000000000000" pitchFamily="18" charset="-128"/>
              <a:ea typeface="BIZ UDP明朝 Medium" panose="02020500000000000000" pitchFamily="18" charset="-128"/>
            </a:endParaRPr>
          </a:p>
        </p:txBody>
      </p:sp>
      <p:sp>
        <p:nvSpPr>
          <p:cNvPr id="15" name="角丸四角形 14">
            <a:extLst>
              <a:ext uri="{FF2B5EF4-FFF2-40B4-BE49-F238E27FC236}">
                <a16:creationId xmlns:a16="http://schemas.microsoft.com/office/drawing/2014/main" id="{9807783B-0943-4601-974D-79FB55BC0664}"/>
              </a:ext>
            </a:extLst>
          </p:cNvPr>
          <p:cNvSpPr/>
          <p:nvPr/>
        </p:nvSpPr>
        <p:spPr>
          <a:xfrm>
            <a:off x="430988" y="976318"/>
            <a:ext cx="9475012" cy="687897"/>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府内で最大規模の展示面積を有する「インテックス大阪」をはじめ、「大阪府立国際会議場」や「大阪城ホール」等、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大阪市内を中心に国際会議や大規模な展示イベント・コンサート等が</a:t>
            </a:r>
            <a:r>
              <a:rPr lang="ja-JP" altLang="en-US" sz="1300">
                <a:solidFill>
                  <a:schemeClr val="tx1"/>
                </a:solidFill>
                <a:latin typeface="BIZ UD明朝 Medium" panose="02020500000000000000" pitchFamily="17" charset="-128"/>
                <a:ea typeface="BIZ UD明朝 Medium" panose="02020500000000000000" pitchFamily="17" charset="-128"/>
              </a:rPr>
              <a:t>実施される</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施設</a:t>
            </a:r>
            <a:r>
              <a:rPr lang="ja-JP" altLang="en-US" sz="1300" dirty="0">
                <a:solidFill>
                  <a:schemeClr val="tx1"/>
                </a:solidFill>
                <a:latin typeface="BIZ UD明朝 Medium" panose="02020500000000000000" pitchFamily="17" charset="-128"/>
                <a:ea typeface="BIZ UD明朝 Medium" panose="02020500000000000000" pitchFamily="17" charset="-128"/>
              </a:rPr>
              <a:t>が立地している。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角丸四角形 23">
            <a:extLst>
              <a:ext uri="{FF2B5EF4-FFF2-40B4-BE49-F238E27FC236}">
                <a16:creationId xmlns:a16="http://schemas.microsoft.com/office/drawing/2014/main" id="{9807783B-0943-4601-974D-79FB55BC0664}"/>
              </a:ext>
            </a:extLst>
          </p:cNvPr>
          <p:cNvSpPr/>
          <p:nvPr/>
        </p:nvSpPr>
        <p:spPr>
          <a:xfrm>
            <a:off x="448459" y="4281663"/>
            <a:ext cx="5483760" cy="232016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新型コロナウイルス感染症の感染拡大前の</a:t>
            </a:r>
            <a:r>
              <a:rPr lang="ja-JP" altLang="ja-JP" sz="1300" dirty="0">
                <a:solidFill>
                  <a:schemeClr val="tx1"/>
                </a:solidFill>
                <a:latin typeface="BIZ UD明朝 Medium" panose="02020500000000000000" pitchFamily="17" charset="-128"/>
                <a:ea typeface="BIZ UD明朝 Medium" panose="02020500000000000000" pitchFamily="17" charset="-128"/>
              </a:rPr>
              <a:t>国際会議の開催件数</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は「</a:t>
            </a:r>
            <a:r>
              <a:rPr lang="en-US" altLang="ja-JP" sz="1300" dirty="0">
                <a:solidFill>
                  <a:schemeClr val="tx1"/>
                </a:solidFill>
                <a:latin typeface="BIZ UD明朝 Medium" panose="02020500000000000000" pitchFamily="17" charset="-128"/>
                <a:ea typeface="BIZ UD明朝 Medium" panose="02020500000000000000" pitchFamily="17" charset="-128"/>
              </a:rPr>
              <a:t>G20</a:t>
            </a:r>
            <a:r>
              <a:rPr lang="ja-JP" altLang="en-US" sz="1300" dirty="0">
                <a:solidFill>
                  <a:schemeClr val="tx1"/>
                </a:solidFill>
                <a:latin typeface="BIZ UD明朝 Medium" panose="02020500000000000000" pitchFamily="17" charset="-128"/>
                <a:ea typeface="BIZ UD明朝 Medium" panose="02020500000000000000" pitchFamily="17" charset="-128"/>
              </a:rPr>
              <a:t>大阪サミット」等の開催により、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年に過去最高の開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催件数（</a:t>
            </a:r>
            <a:r>
              <a:rPr lang="en-US" altLang="ja-JP" sz="1300" dirty="0">
                <a:solidFill>
                  <a:schemeClr val="tx1"/>
                </a:solidFill>
                <a:latin typeface="BIZ UD明朝 Medium" panose="02020500000000000000" pitchFamily="17" charset="-128"/>
                <a:ea typeface="BIZ UD明朝 Medium" panose="02020500000000000000" pitchFamily="17" charset="-128"/>
              </a:rPr>
              <a:t>300</a:t>
            </a:r>
            <a:r>
              <a:rPr lang="ja-JP" altLang="en-US" sz="1300" dirty="0">
                <a:solidFill>
                  <a:schemeClr val="tx1"/>
                </a:solidFill>
                <a:latin typeface="BIZ UD明朝 Medium" panose="02020500000000000000" pitchFamily="17" charset="-128"/>
                <a:ea typeface="BIZ UD明朝 Medium" panose="02020500000000000000" pitchFamily="17" charset="-128"/>
              </a:rPr>
              <a:t>件）となったものの、都道府県比較では５位</a:t>
            </a:r>
            <a:r>
              <a:rPr lang="ja-JP" altLang="en-US" sz="1400" spc="-10" dirty="0">
                <a:solidFill>
                  <a:schemeClr val="tx1"/>
                </a:solidFill>
                <a:latin typeface="BIZ UD明朝 Medium" panose="02020500000000000000" pitchFamily="17" charset="-128"/>
                <a:ea typeface="BIZ UD明朝 Medium" panose="02020500000000000000" pitchFamily="17" charset="-128"/>
              </a:rPr>
              <a:t>にとど</a:t>
            </a:r>
            <a:endParaRPr lang="en-US" altLang="ja-JP" sz="14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400" spc="-10" dirty="0">
                <a:solidFill>
                  <a:schemeClr val="tx1"/>
                </a:solidFill>
                <a:latin typeface="BIZ UD明朝 Medium" panose="02020500000000000000" pitchFamily="17" charset="-128"/>
                <a:ea typeface="BIZ UD明朝 Medium" panose="02020500000000000000" pitchFamily="17" charset="-128"/>
              </a:rPr>
              <a:t>　まった</a:t>
            </a:r>
            <a:r>
              <a:rPr lang="ja-JP" altLang="en-US" sz="1300" dirty="0">
                <a:solidFill>
                  <a:schemeClr val="tx1"/>
                </a:solidFill>
                <a:latin typeface="BIZ UD明朝 Medium" panose="02020500000000000000" pitchFamily="17" charset="-128"/>
                <a:ea typeface="BIZ UD明朝 Medium" panose="02020500000000000000" pitchFamily="17" charset="-128"/>
              </a:rPr>
              <a:t>（東京都は</a:t>
            </a:r>
            <a:r>
              <a:rPr lang="en-US" altLang="ja-JP" sz="1300" dirty="0">
                <a:solidFill>
                  <a:schemeClr val="tx1"/>
                </a:solidFill>
                <a:latin typeface="BIZ UD明朝 Medium" panose="02020500000000000000" pitchFamily="17" charset="-128"/>
                <a:ea typeface="BIZ UD明朝 Medium" panose="02020500000000000000" pitchFamily="17" charset="-128"/>
              </a:rPr>
              <a:t>581</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全国１位）。</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smtClean="0">
                <a:solidFill>
                  <a:schemeClr val="tx1"/>
                </a:solidFill>
                <a:latin typeface="BIZ UD明朝 Medium" panose="02020500000000000000" pitchFamily="17" charset="-128"/>
                <a:ea typeface="BIZ UD明朝 Medium" panose="02020500000000000000" pitchFamily="17" charset="-128"/>
              </a:rPr>
              <a:t>感染拡大以降の</a:t>
            </a:r>
            <a:r>
              <a:rPr lang="en-US" altLang="ja-JP" sz="1400" dirty="0" smtClean="0">
                <a:solidFill>
                  <a:schemeClr val="tx1"/>
                </a:solidFill>
                <a:latin typeface="BIZ UD明朝 Medium" panose="02020500000000000000" pitchFamily="17" charset="-128"/>
                <a:ea typeface="BIZ UD明朝 Medium" panose="02020500000000000000" pitchFamily="17" charset="-128"/>
              </a:rPr>
              <a:t>2020</a:t>
            </a:r>
            <a:r>
              <a:rPr lang="ja-JP" altLang="en-US" sz="1400" dirty="0">
                <a:solidFill>
                  <a:schemeClr val="tx1"/>
                </a:solidFill>
                <a:latin typeface="BIZ UD明朝 Medium" panose="02020500000000000000" pitchFamily="17" charset="-128"/>
                <a:ea typeface="BIZ UD明朝 Medium" panose="02020500000000000000" pitchFamily="17" charset="-128"/>
              </a:rPr>
              <a:t>年は前年比で約９割減</a:t>
            </a:r>
            <a:r>
              <a:rPr lang="ja-JP" altLang="en-US" sz="1300" dirty="0">
                <a:solidFill>
                  <a:schemeClr val="tx1"/>
                </a:solidFill>
                <a:latin typeface="BIZ UD明朝 Medium" panose="02020500000000000000" pitchFamily="17" charset="-128"/>
                <a:ea typeface="BIZ UD明朝 Medium" panose="02020500000000000000" pitchFamily="17" charset="-128"/>
              </a:rPr>
              <a:t>の</a:t>
            </a:r>
            <a:r>
              <a:rPr lang="en-US" altLang="ja-JP" sz="1300" dirty="0">
                <a:solidFill>
                  <a:schemeClr val="tx1"/>
                </a:solidFill>
                <a:latin typeface="BIZ UD明朝 Medium" panose="02020500000000000000" pitchFamily="17" charset="-128"/>
                <a:ea typeface="BIZ UD明朝 Medium" panose="02020500000000000000" pitchFamily="17" charset="-128"/>
              </a:rPr>
              <a:t>23</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は大阪府内では開催されなかった。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以降、感染症の影響は続くが、一方でインターネット等を活用</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したオンライン形式による開催が増加している。</a:t>
            </a:r>
            <a:r>
              <a:rPr lang="en-US" altLang="ja-JP" sz="1300" dirty="0">
                <a:solidFill>
                  <a:schemeClr val="tx1"/>
                </a:solidFill>
                <a:latin typeface="BIZ UD明朝 Medium" panose="02020500000000000000" pitchFamily="17" charset="-128"/>
                <a:ea typeface="BIZ UD明朝 Medium" panose="02020500000000000000" pitchFamily="17" charset="-128"/>
              </a:rPr>
              <a:t>2022</a:t>
            </a:r>
            <a:r>
              <a:rPr lang="ja-JP" altLang="en-US" sz="1300" dirty="0">
                <a:solidFill>
                  <a:schemeClr val="tx1"/>
                </a:solidFill>
                <a:latin typeface="BIZ UD明朝 Medium" panose="02020500000000000000" pitchFamily="17" charset="-128"/>
                <a:ea typeface="BIZ UD明朝 Medium" panose="02020500000000000000" pitchFamily="17" charset="-128"/>
              </a:rPr>
              <a:t>年は、入国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制限の緩和等により実地開催も増加傾向にある。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6" name="テキスト ボックス 25"/>
          <p:cNvSpPr txBox="1"/>
          <p:nvPr/>
        </p:nvSpPr>
        <p:spPr>
          <a:xfrm>
            <a:off x="6166418" y="4346333"/>
            <a:ext cx="3799861"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［図表⑥：大阪の国際会議開催件数（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基準）］</a:t>
            </a:r>
          </a:p>
        </p:txBody>
      </p:sp>
      <p:sp>
        <p:nvSpPr>
          <p:cNvPr id="2" name="テキスト ボックス 1">
            <a:extLst>
              <a:ext uri="{FF2B5EF4-FFF2-40B4-BE49-F238E27FC236}">
                <a16:creationId xmlns:a16="http://schemas.microsoft.com/office/drawing/2014/main" id="{0A1B5CF0-21EF-7394-70CC-65A3D7AA368B}"/>
              </a:ext>
            </a:extLst>
          </p:cNvPr>
          <p:cNvSpPr txBox="1"/>
          <p:nvPr/>
        </p:nvSpPr>
        <p:spPr>
          <a:xfrm>
            <a:off x="332014" y="561119"/>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大阪の</a:t>
            </a:r>
            <a:r>
              <a:rPr lang="ja-JP" altLang="en-US" sz="1600" b="1">
                <a:latin typeface="BIZ UDPゴシック" panose="020B0400000000000000" pitchFamily="50" charset="-128"/>
                <a:ea typeface="BIZ UDPゴシック" panose="020B0400000000000000" pitchFamily="50" charset="-128"/>
              </a:rPr>
              <a:t>主な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と国際会議の開催状況</a:t>
            </a:r>
          </a:p>
        </p:txBody>
      </p:sp>
      <p:cxnSp>
        <p:nvCxnSpPr>
          <p:cNvPr id="3" name="直線コネクタ 2">
            <a:extLst>
              <a:ext uri="{FF2B5EF4-FFF2-40B4-BE49-F238E27FC236}">
                <a16:creationId xmlns:a16="http://schemas.microsoft.com/office/drawing/2014/main" id="{01E18E01-AE05-0391-2000-3FB6C69F9679}"/>
              </a:ext>
            </a:extLst>
          </p:cNvPr>
          <p:cNvCxnSpPr/>
          <p:nvPr/>
        </p:nvCxnSpPr>
        <p:spPr>
          <a:xfrm flipV="1">
            <a:off x="298587" y="91438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DDA65C7-0CC6-52E2-29F0-47AFCE19AE15}"/>
              </a:ext>
            </a:extLst>
          </p:cNvPr>
          <p:cNvSpPr/>
          <p:nvPr/>
        </p:nvSpPr>
        <p:spPr>
          <a:xfrm>
            <a:off x="270588" y="597146"/>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955083717"/>
              </p:ext>
            </p:extLst>
          </p:nvPr>
        </p:nvGraphicFramePr>
        <p:xfrm>
          <a:off x="5803856" y="4640121"/>
          <a:ext cx="371475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表 5">
            <a:extLst>
              <a:ext uri="{FF2B5EF4-FFF2-40B4-BE49-F238E27FC236}">
                <a16:creationId xmlns:a16="http://schemas.microsoft.com/office/drawing/2014/main" id="{278ECD56-6228-4379-81A2-0EF01A19BD16}"/>
              </a:ext>
            </a:extLst>
          </p:cNvPr>
          <p:cNvGraphicFramePr>
            <a:graphicFrameLocks noGrp="1"/>
          </p:cNvGraphicFramePr>
          <p:nvPr>
            <p:extLst>
              <p:ext uri="{D42A27DB-BD31-4B8C-83A1-F6EECF244321}">
                <p14:modId xmlns:p14="http://schemas.microsoft.com/office/powerpoint/2010/main" val="1956207901"/>
              </p:ext>
            </p:extLst>
          </p:nvPr>
        </p:nvGraphicFramePr>
        <p:xfrm>
          <a:off x="593389" y="1861959"/>
          <a:ext cx="8925217" cy="2217420"/>
        </p:xfrm>
        <a:graphic>
          <a:graphicData uri="http://schemas.openxmlformats.org/drawingml/2006/table">
            <a:tbl>
              <a:tblPr firstRow="1" bandRow="1">
                <a:tableStyleId>{5940675A-B579-460E-94D1-54222C63F5DA}</a:tableStyleId>
              </a:tblPr>
              <a:tblGrid>
                <a:gridCol w="880848">
                  <a:extLst>
                    <a:ext uri="{9D8B030D-6E8A-4147-A177-3AD203B41FA5}">
                      <a16:colId xmlns:a16="http://schemas.microsoft.com/office/drawing/2014/main" val="1995213048"/>
                    </a:ext>
                  </a:extLst>
                </a:gridCol>
                <a:gridCol w="1862350">
                  <a:extLst>
                    <a:ext uri="{9D8B030D-6E8A-4147-A177-3AD203B41FA5}">
                      <a16:colId xmlns:a16="http://schemas.microsoft.com/office/drawing/2014/main" val="861148398"/>
                    </a:ext>
                  </a:extLst>
                </a:gridCol>
                <a:gridCol w="710119">
                  <a:extLst>
                    <a:ext uri="{9D8B030D-6E8A-4147-A177-3AD203B41FA5}">
                      <a16:colId xmlns:a16="http://schemas.microsoft.com/office/drawing/2014/main" val="1204573244"/>
                    </a:ext>
                  </a:extLst>
                </a:gridCol>
                <a:gridCol w="1206429">
                  <a:extLst>
                    <a:ext uri="{9D8B030D-6E8A-4147-A177-3AD203B41FA5}">
                      <a16:colId xmlns:a16="http://schemas.microsoft.com/office/drawing/2014/main" val="2825940247"/>
                    </a:ext>
                  </a:extLst>
                </a:gridCol>
                <a:gridCol w="793102">
                  <a:extLst>
                    <a:ext uri="{9D8B030D-6E8A-4147-A177-3AD203B41FA5}">
                      <a16:colId xmlns:a16="http://schemas.microsoft.com/office/drawing/2014/main" val="963888031"/>
                    </a:ext>
                  </a:extLst>
                </a:gridCol>
                <a:gridCol w="895739">
                  <a:extLst>
                    <a:ext uri="{9D8B030D-6E8A-4147-A177-3AD203B41FA5}">
                      <a16:colId xmlns:a16="http://schemas.microsoft.com/office/drawing/2014/main" val="1776578655"/>
                    </a:ext>
                  </a:extLst>
                </a:gridCol>
                <a:gridCol w="2576630">
                  <a:extLst>
                    <a:ext uri="{9D8B030D-6E8A-4147-A177-3AD203B41FA5}">
                      <a16:colId xmlns:a16="http://schemas.microsoft.com/office/drawing/2014/main" val="657384871"/>
                    </a:ext>
                  </a:extLst>
                </a:gridCol>
              </a:tblGrid>
              <a:tr h="364254">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地域</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施設名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開業年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lang="ja-JP" altLang="en-US" sz="1000" b="1" dirty="0">
                          <a:solidFill>
                            <a:schemeClr val="bg1"/>
                          </a:solidFill>
                          <a:latin typeface="BIZ UDP明朝 Medium" panose="02020500000000000000" pitchFamily="18" charset="-128"/>
                          <a:ea typeface="BIZ UDP明朝 Medium"/>
                        </a:rPr>
                        <a:t>最大</a:t>
                      </a:r>
                      <a:r>
                        <a:rPr kumimoji="1" lang="ja-JP" altLang="en-US" sz="1000" b="1" dirty="0">
                          <a:solidFill>
                            <a:schemeClr val="bg1"/>
                          </a:solidFill>
                          <a:latin typeface="BIZ UDP明朝 Medium" panose="02020500000000000000" pitchFamily="18" charset="-128"/>
                          <a:ea typeface="BIZ UDP明朝 Medium"/>
                        </a:rPr>
                        <a:t>収容人数</a:t>
                      </a:r>
                      <a:endParaRPr kumimoji="1" lang="en-US" altLang="ja-JP" sz="1000" b="1" dirty="0">
                        <a:solidFill>
                          <a:schemeClr val="bg1"/>
                        </a:solidFill>
                        <a:latin typeface="BIZ UDP明朝 Medium" panose="02020500000000000000" pitchFamily="18" charset="-128"/>
                        <a:ea typeface="BIZ UDP明朝 Medium"/>
                      </a:endParaRPr>
                    </a:p>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（会議室）</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会議室数</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展示面積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用　途</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49852298"/>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中之島</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大阪府立国際会議場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2000</a:t>
                      </a:r>
                      <a:r>
                        <a:rPr kumimoji="1" lang="ja-JP" altLang="en-US" sz="1000">
                          <a:latin typeface="BIZ UDP明朝 Medium"/>
                          <a:ea typeface="BIZ UDP明朝 Medium" panose="02020500000000000000" pitchFamily="18" charset="-128"/>
                        </a:rPr>
                        <a:t>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6,112</a:t>
                      </a:r>
                      <a:r>
                        <a:rPr kumimoji="1" lang="ja-JP" altLang="en-US" sz="1000" dirty="0">
                          <a:solidFill>
                            <a:schemeClr val="tx1"/>
                          </a:solidFill>
                          <a:latin typeface="BIZ UDP明朝 Medium"/>
                          <a:ea typeface="BIZ UDP明朝 Medium"/>
                        </a:rPr>
                        <a:t>人</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29</a:t>
                      </a:r>
                      <a:r>
                        <a:rPr kumimoji="1" lang="ja-JP" altLang="en-US" sz="1000" dirty="0">
                          <a:solidFill>
                            <a:schemeClr val="tx1"/>
                          </a:solidFill>
                          <a:latin typeface="BIZ UDP明朝 Medium"/>
                          <a:ea typeface="BIZ UDP明朝 Medium"/>
                        </a:rPr>
                        <a:t>室</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2,600</a:t>
                      </a:r>
                      <a:r>
                        <a:rPr kumimoji="1" lang="ja-JP" altLang="en-US" sz="1000" dirty="0">
                          <a:latin typeface="BIZ UDP明朝 Medium"/>
                          <a:ea typeface="BIZ UDP明朝 Medium" panose="02020500000000000000" pitchFamily="18" charset="-128"/>
                        </a:rPr>
                        <a:t>㎡</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国際・国内会議、企業会議、コンサート</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37288245"/>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a:rPr>
                        <a:t>ミナミ</a:t>
                      </a:r>
                      <a:endParaRPr kumimoji="1" lang="ja-JP" altLang="en-US" sz="1000" dirty="0">
                        <a:solidFill>
                          <a:srgbClr val="FF0000"/>
                        </a:solidFill>
                        <a:latin typeface="BIZ UDP明朝 Medium" panose="02020500000000000000" pitchFamily="18" charset="-128"/>
                        <a:ea typeface="BIZ UDP明朝 Medium"/>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大阪国際交流センター</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1987</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2,</a:t>
                      </a:r>
                      <a:r>
                        <a:rPr lang="en-US" altLang="ja-JP" sz="1000" dirty="0">
                          <a:solidFill>
                            <a:schemeClr val="tx1"/>
                          </a:solidFill>
                          <a:latin typeface="BIZ UDP明朝 Medium" panose="02020500000000000000" pitchFamily="18" charset="-128"/>
                          <a:ea typeface="BIZ UDP明朝 Medium"/>
                        </a:rPr>
                        <a:t>070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1</a:t>
                      </a:r>
                      <a:r>
                        <a:rPr lang="en-US" altLang="ja-JP" sz="1000" dirty="0">
                          <a:solidFill>
                            <a:schemeClr val="tx1"/>
                          </a:solidFill>
                          <a:latin typeface="BIZ UDP明朝 Medium"/>
                          <a:ea typeface="BIZ UDP明朝 Medium"/>
                        </a:rPr>
                        <a:t>4</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無し</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国際・国内会議、企業会議、コンサート、研修</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27256253"/>
                  </a:ext>
                </a:extLst>
              </a:tr>
              <a:tr h="0">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梅田</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コングレコンベンションセンター</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2013</a:t>
                      </a:r>
                      <a:r>
                        <a:rPr kumimoji="1" lang="ja-JP" altLang="en-US" sz="1000" dirty="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3,000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panose="02020500000000000000" pitchFamily="18" charset="-128"/>
                        </a:rPr>
                        <a:t>12</a:t>
                      </a:r>
                      <a:r>
                        <a:rPr kumimoji="1" lang="ja-JP" altLang="en-US" sz="1000" dirty="0">
                          <a:solidFill>
                            <a:schemeClr val="tx1"/>
                          </a:solidFill>
                          <a:latin typeface="BIZ UDP明朝 Medium"/>
                          <a:ea typeface="BIZ UDP明朝 Medium" panose="02020500000000000000" pitchFamily="18" charset="-128"/>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1,700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企業会議・企業展示、国際・国内会議</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00138482"/>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ベイエリア</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インテックス大阪</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1985</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panose="02020500000000000000" pitchFamily="18" charset="-128"/>
                          <a:ea typeface="BIZ UDP明朝 Medium"/>
                        </a:rPr>
                        <a:t>1,072</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a:rPr>
                        <a:t>28</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70,000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大規模展示会、企業インセンティブ</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39770912"/>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ベイエリア</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ATC</a:t>
                      </a:r>
                      <a:r>
                        <a:rPr kumimoji="1" lang="ja-JP" altLang="en-US" sz="1000" dirty="0">
                          <a:latin typeface="BIZ UDP明朝 Medium"/>
                          <a:ea typeface="BIZ UDP明朝 Medium" panose="02020500000000000000" pitchFamily="18" charset="-128"/>
                        </a:rPr>
                        <a:t>ホール</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1994</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1,140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10</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7,000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展示会、企業イベント、一般イベント</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05858441"/>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堺筋本町</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マイドームおおさか</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1987</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５１４</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6</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4,800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中小規模展示会、商談会</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55248410"/>
                  </a:ext>
                </a:extLst>
              </a:tr>
              <a:tr h="0">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大阪城</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大阪城ホール</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1983</a:t>
                      </a:r>
                      <a:r>
                        <a:rPr kumimoji="1" lang="ja-JP" altLang="en-US" sz="1000">
                          <a:latin typeface="BIZ UDP明朝 Medium"/>
                          <a:ea typeface="BIZ UDP明朝 Medium" panose="02020500000000000000" pitchFamily="18" charset="-128"/>
                        </a:rPr>
                        <a:t>年</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16,150</a:t>
                      </a:r>
                      <a:r>
                        <a:rPr kumimoji="1" lang="ja-JP" altLang="en-US" sz="1000" dirty="0">
                          <a:solidFill>
                            <a:schemeClr val="tx1"/>
                          </a:solidFill>
                          <a:latin typeface="BIZ UDP明朝 Medium" panose="02020500000000000000" pitchFamily="18" charset="-128"/>
                          <a:ea typeface="BIZ UDP明朝 Medium"/>
                        </a:rPr>
                        <a:t>人</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panose="02020500000000000000" pitchFamily="18" charset="-128"/>
                        </a:rPr>
                        <a:t>3</a:t>
                      </a:r>
                      <a:r>
                        <a:rPr kumimoji="1" lang="ja-JP" altLang="en-US" sz="1000" dirty="0">
                          <a:solidFill>
                            <a:schemeClr val="tx1"/>
                          </a:solidFill>
                          <a:latin typeface="BIZ UDP明朝 Medium"/>
                          <a:ea typeface="BIZ UDP明朝 Medium" panose="02020500000000000000" pitchFamily="18" charset="-128"/>
                        </a:rPr>
                        <a:t>室</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3,500</a:t>
                      </a:r>
                      <a:r>
                        <a:rPr kumimoji="1" lang="ja-JP" altLang="en-US" sz="1000" dirty="0">
                          <a:latin typeface="BIZ UDP明朝 Medium"/>
                          <a:ea typeface="BIZ UDP明朝 Medium" panose="02020500000000000000" pitchFamily="18" charset="-128"/>
                        </a:rPr>
                        <a:t>㎡</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コンサート、企業イベント</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033692"/>
                  </a:ext>
                </a:extLst>
              </a:tr>
            </a:tbl>
          </a:graphicData>
        </a:graphic>
      </p:graphicFrame>
      <p:sp>
        <p:nvSpPr>
          <p:cNvPr id="16" name="テキスト ボックス 15">
            <a:extLst>
              <a:ext uri="{FF2B5EF4-FFF2-40B4-BE49-F238E27FC236}">
                <a16:creationId xmlns:a16="http://schemas.microsoft.com/office/drawing/2014/main" id="{83A5930A-A147-466D-A6B0-B41002E45B7B}"/>
              </a:ext>
            </a:extLst>
          </p:cNvPr>
          <p:cNvSpPr txBox="1"/>
          <p:nvPr/>
        </p:nvSpPr>
        <p:spPr>
          <a:xfrm>
            <a:off x="5803856" y="6600689"/>
            <a:ext cx="424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「日本政府観光局（</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）国際会議統計」（日本政府観光局）を基に作成</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405721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8"/>
          <p:cNvGraphicFramePr>
            <a:graphicFrameLocks noGrp="1"/>
          </p:cNvGraphicFramePr>
          <p:nvPr>
            <p:extLst>
              <p:ext uri="{D42A27DB-BD31-4B8C-83A1-F6EECF244321}">
                <p14:modId xmlns:p14="http://schemas.microsoft.com/office/powerpoint/2010/main" val="3170164234"/>
              </p:ext>
            </p:extLst>
          </p:nvPr>
        </p:nvGraphicFramePr>
        <p:xfrm>
          <a:off x="554476" y="1925112"/>
          <a:ext cx="4030223" cy="3743998"/>
        </p:xfrm>
        <a:graphic>
          <a:graphicData uri="http://schemas.openxmlformats.org/drawingml/2006/table">
            <a:tbl>
              <a:tblPr/>
              <a:tblGrid>
                <a:gridCol w="3112852">
                  <a:extLst>
                    <a:ext uri="{9D8B030D-6E8A-4147-A177-3AD203B41FA5}">
                      <a16:colId xmlns:a16="http://schemas.microsoft.com/office/drawing/2014/main" val="3810764621"/>
                    </a:ext>
                  </a:extLst>
                </a:gridCol>
                <a:gridCol w="917371">
                  <a:extLst>
                    <a:ext uri="{9D8B030D-6E8A-4147-A177-3AD203B41FA5}">
                      <a16:colId xmlns:a16="http://schemas.microsoft.com/office/drawing/2014/main" val="4222877732"/>
                    </a:ext>
                  </a:extLst>
                </a:gridCol>
              </a:tblGrid>
              <a:tr h="239669">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都道府県</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3452">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東京都</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315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59817">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千葉県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284106">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大阪府</a:t>
                      </a:r>
                      <a:endPar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rPr>
                        <a:t>85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福岡県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２６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愛知県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５</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神奈川県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１６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兵庫県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79301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北海道</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61893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宮城県、石川県、京都府</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886708"/>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静岡県、長野県、埼玉県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74267"/>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新潟県、岡山県、愛媛県、沖縄県、山形県、滋賀県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284106">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0" name="テキスト ボックス 29"/>
          <p:cNvSpPr txBox="1"/>
          <p:nvPr/>
        </p:nvSpPr>
        <p:spPr>
          <a:xfrm>
            <a:off x="868135" y="1679820"/>
            <a:ext cx="3652929" cy="261610"/>
          </a:xfrm>
          <a:prstGeom prst="rect">
            <a:avLst/>
          </a:prstGeom>
          <a:noFill/>
        </p:spPr>
        <p:txBody>
          <a:bodyPr wrap="square" rtlCol="0">
            <a:spAutoFit/>
          </a:bodyPr>
          <a:lstStyle/>
          <a:p>
            <a:r>
              <a:rPr lang="ja-JP" altLang="en-US" sz="1100" b="1" dirty="0">
                <a:latin typeface="BIZ UDP明朝 Medium" panose="02020500000000000000" pitchFamily="18" charset="-128"/>
                <a:ea typeface="BIZ UDP明朝 Medium" panose="02020500000000000000" pitchFamily="18" charset="-128"/>
              </a:rPr>
              <a:t>［図表⑦：開催都道府県</a:t>
            </a:r>
            <a:r>
              <a:rPr kumimoji="1" lang="ja-JP" altLang="en-US" sz="1100" b="1" dirty="0">
                <a:latin typeface="BIZ UDP明朝 Medium" panose="02020500000000000000" pitchFamily="18" charset="-128"/>
                <a:ea typeface="BIZ UDP明朝 Medium" panose="02020500000000000000" pitchFamily="18" charset="-128"/>
              </a:rPr>
              <a:t>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endParaRPr kumimoji="1" lang="ja-JP" altLang="en-US" sz="1100" dirty="0">
              <a:latin typeface="BIZ UDP明朝 Medium" panose="02020500000000000000" pitchFamily="18" charset="-128"/>
              <a:ea typeface="BIZ UDP明朝 Medium" panose="02020500000000000000" pitchFamily="18" charset="-128"/>
            </a:endParaRPr>
          </a:p>
        </p:txBody>
      </p:sp>
      <p:sp>
        <p:nvSpPr>
          <p:cNvPr id="33" name="テキスト ボックス 32"/>
          <p:cNvSpPr txBox="1"/>
          <p:nvPr/>
        </p:nvSpPr>
        <p:spPr>
          <a:xfrm>
            <a:off x="5700585" y="1655331"/>
            <a:ext cx="3061278"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［図表⑧：会場別展示会開催件数（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p>
        </p:txBody>
      </p:sp>
      <p:graphicFrame>
        <p:nvGraphicFramePr>
          <p:cNvPr id="34" name="表 33"/>
          <p:cNvGraphicFramePr>
            <a:graphicFrameLocks noGrp="1"/>
          </p:cNvGraphicFramePr>
          <p:nvPr>
            <p:extLst>
              <p:ext uri="{D42A27DB-BD31-4B8C-83A1-F6EECF244321}">
                <p14:modId xmlns:p14="http://schemas.microsoft.com/office/powerpoint/2010/main" val="123199836"/>
              </p:ext>
            </p:extLst>
          </p:nvPr>
        </p:nvGraphicFramePr>
        <p:xfrm>
          <a:off x="4956591" y="1901262"/>
          <a:ext cx="4384566" cy="4573597"/>
        </p:xfrm>
        <a:graphic>
          <a:graphicData uri="http://schemas.openxmlformats.org/drawingml/2006/table">
            <a:tbl>
              <a:tblPr/>
              <a:tblGrid>
                <a:gridCol w="3460439">
                  <a:extLst>
                    <a:ext uri="{9D8B030D-6E8A-4147-A177-3AD203B41FA5}">
                      <a16:colId xmlns:a16="http://schemas.microsoft.com/office/drawing/2014/main" val="3810764621"/>
                    </a:ext>
                  </a:extLst>
                </a:gridCol>
                <a:gridCol w="924127">
                  <a:extLst>
                    <a:ext uri="{9D8B030D-6E8A-4147-A177-3AD203B41FA5}">
                      <a16:colId xmlns:a16="http://schemas.microsoft.com/office/drawing/2014/main" val="4222877732"/>
                    </a:ext>
                  </a:extLst>
                </a:gridCol>
              </a:tblGrid>
              <a:tr h="248003">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展示会場</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東京ビッグサイト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296</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幕張メッセ</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308971">
                <a:tc>
                  <a:txBody>
                    <a:bodyPr/>
                    <a:lstStyle/>
                    <a:p>
                      <a:pPr algn="l" fontAlgn="ctr">
                        <a:lnSpc>
                          <a:spcPts val="1400"/>
                        </a:lnSpc>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インテックス大阪</a:t>
                      </a:r>
                      <a:endPar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75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ポートメッセなごや</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マリンメッセ福岡</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18</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パシフィコ横浜</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14</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神戸国際展示場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7892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大田区産業プラザ</a:t>
                      </a:r>
                      <a:r>
                        <a:rPr lang="en-US" altLang="ja-JP" sz="1050" b="0" i="0" u="none" strike="noStrike" dirty="0" err="1">
                          <a:solidFill>
                            <a:srgbClr val="000000"/>
                          </a:solidFill>
                          <a:effectLst/>
                          <a:latin typeface="BIZ UDP明朝 Medium" panose="02020500000000000000" pitchFamily="18" charset="-128"/>
                          <a:ea typeface="BIZ UDP明朝 Medium" panose="02020500000000000000" pitchFamily="18" charset="-128"/>
                        </a:rPr>
                        <a:t>pio</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7</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063553"/>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西日本総合展示場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146742"/>
                  </a:ext>
                </a:extLst>
              </a:tr>
              <a:tr h="308971">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マイドームおおさか、</a:t>
                      </a: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ATC</a:t>
                      </a: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ホール </a:t>
                      </a: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4</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162502633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福岡国際センター、石川県産業展示館 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54925"/>
                  </a:ext>
                </a:extLst>
              </a:tr>
              <a:tr h="308971">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コングレコンベンションセンター</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、東京国際フォーラム 等</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410886708"/>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札幌コンベンションセンター、仙台国際センター 等　</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   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5" name="テキスト ボックス 34"/>
          <p:cNvSpPr txBox="1"/>
          <p:nvPr/>
        </p:nvSpPr>
        <p:spPr>
          <a:xfrm>
            <a:off x="466777" y="5692068"/>
            <a:ext cx="4489814" cy="530273"/>
          </a:xfrm>
          <a:prstGeom prst="rect">
            <a:avLst/>
          </a:prstGeom>
          <a:noFill/>
        </p:spPr>
        <p:txBody>
          <a:bodyPr wrap="square" rtlCol="0">
            <a:spAutoFit/>
          </a:bodyPr>
          <a:lstStyle/>
          <a:p>
            <a:pPr>
              <a:lnSpc>
                <a:spcPts val="1200"/>
              </a:lnSpc>
            </a:pP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kumimoji="1" lang="ja-JP" altLang="en-US" sz="800" spc="-30" dirty="0">
                <a:latin typeface="BIZ UDP明朝 Medium" panose="02020500000000000000" pitchFamily="18" charset="-128"/>
                <a:ea typeface="BIZ UDP明朝 Medium" panose="02020500000000000000" pitchFamily="18" charset="-128"/>
              </a:rPr>
              <a:t>「</a:t>
            </a:r>
            <a:r>
              <a:rPr kumimoji="1" lang="en-US" altLang="ja-JP" sz="800" spc="-30" dirty="0">
                <a:latin typeface="BIZ UDP明朝 Medium" panose="02020500000000000000" pitchFamily="18" charset="-128"/>
                <a:ea typeface="BIZ UDP明朝 Medium" panose="02020500000000000000" pitchFamily="18" charset="-128"/>
              </a:rPr>
              <a:t>2019</a:t>
            </a:r>
            <a:r>
              <a:rPr kumimoji="1" lang="ja-JP" altLang="en-US" sz="800" spc="-30" dirty="0">
                <a:latin typeface="BIZ UDP明朝 Medium" panose="02020500000000000000" pitchFamily="18" charset="-128"/>
                <a:ea typeface="BIZ UDP明朝 Medium" panose="02020500000000000000" pitchFamily="18" charset="-128"/>
              </a:rPr>
              <a:t>年にわが国で開催された展示会実績調査」</a:t>
            </a:r>
            <a:r>
              <a:rPr lang="ja-JP" altLang="en-US" sz="800" spc="-30" dirty="0">
                <a:latin typeface="BIZ UDP明朝 Medium" panose="02020500000000000000" pitchFamily="18" charset="-128"/>
                <a:ea typeface="BIZ UDP明朝 Medium" panose="02020500000000000000" pitchFamily="18" charset="-128"/>
              </a:rPr>
              <a:t>（一般社団法人日本展示会協会）を基に作成。</a:t>
            </a:r>
            <a:r>
              <a:rPr lang="ja-JP" altLang="en-US" sz="800" dirty="0">
                <a:latin typeface="BIZ UDP明朝 Medium" panose="02020500000000000000" pitchFamily="18" charset="-128"/>
                <a:ea typeface="BIZ UDP明朝 Medium" panose="02020500000000000000" pitchFamily="18" charset="-128"/>
              </a:rPr>
              <a:t>　</a:t>
            </a:r>
            <a:endParaRPr lang="en-US" altLang="ja-JP" sz="800" dirty="0">
              <a:latin typeface="BIZ UDP明朝 Medium" panose="02020500000000000000" pitchFamily="18" charset="-128"/>
              <a:ea typeface="BIZ UDP明朝 Medium" panose="02020500000000000000" pitchFamily="18" charset="-128"/>
            </a:endParaRPr>
          </a:p>
          <a:p>
            <a:pPr>
              <a:lnSpc>
                <a:spcPts val="1200"/>
              </a:lnSpc>
            </a:pP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なお、本件調査結果は、一般社団法人日本展示会協会が展示会主催者</a:t>
            </a:r>
            <a:r>
              <a:rPr lang="en-US" altLang="ja-JP" sz="800" dirty="0">
                <a:latin typeface="BIZ UDP明朝 Medium" panose="02020500000000000000" pitchFamily="18" charset="-128"/>
                <a:ea typeface="BIZ UDP明朝 Medium" panose="02020500000000000000" pitchFamily="18" charset="-128"/>
              </a:rPr>
              <a:t>51</a:t>
            </a:r>
            <a:r>
              <a:rPr lang="ja-JP" altLang="en-US" sz="800" dirty="0">
                <a:latin typeface="BIZ UDP明朝 Medium" panose="02020500000000000000" pitchFamily="18" charset="-128"/>
                <a:ea typeface="BIZ UDP明朝 Medium" panose="02020500000000000000" pitchFamily="18" charset="-128"/>
              </a:rPr>
              <a:t>社・</a:t>
            </a:r>
            <a:r>
              <a:rPr lang="en-US" altLang="ja-JP" sz="800" dirty="0">
                <a:latin typeface="BIZ UDP明朝 Medium" panose="02020500000000000000" pitchFamily="18" charset="-128"/>
                <a:ea typeface="BIZ UDP明朝 Medium" panose="02020500000000000000" pitchFamily="18" charset="-128"/>
              </a:rPr>
              <a:t>96</a:t>
            </a:r>
            <a:r>
              <a:rPr lang="ja-JP" altLang="en-US" sz="800" dirty="0">
                <a:latin typeface="BIZ UDP明朝 Medium" panose="02020500000000000000" pitchFamily="18" charset="-128"/>
                <a:ea typeface="BIZ UDP明朝 Medium" panose="02020500000000000000" pitchFamily="18" charset="-128"/>
              </a:rPr>
              <a:t>団体を</a:t>
            </a:r>
            <a:endParaRPr lang="en-US" altLang="ja-JP" sz="800" dirty="0">
              <a:latin typeface="BIZ UDP明朝 Medium" panose="02020500000000000000" pitchFamily="18" charset="-128"/>
              <a:ea typeface="BIZ UDP明朝 Medium" panose="02020500000000000000" pitchFamily="18" charset="-128"/>
            </a:endParaRPr>
          </a:p>
          <a:p>
            <a:pPr>
              <a:lnSpc>
                <a:spcPts val="1200"/>
              </a:lnSpc>
            </a:pP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対象に情報提供を依頼し、</a:t>
            </a:r>
            <a:r>
              <a:rPr lang="en-US" altLang="ja-JP" sz="800" dirty="0">
                <a:latin typeface="BIZ UDP明朝 Medium" panose="02020500000000000000" pitchFamily="18" charset="-128"/>
                <a:ea typeface="BIZ UDP明朝 Medium" panose="02020500000000000000" pitchFamily="18" charset="-128"/>
              </a:rPr>
              <a:t>7</a:t>
            </a:r>
            <a:r>
              <a:rPr lang="ja-JP" altLang="en-US" sz="800" dirty="0">
                <a:latin typeface="BIZ UDP明朝 Medium" panose="02020500000000000000" pitchFamily="18" charset="-128"/>
                <a:ea typeface="BIZ UDP明朝 Medium" panose="02020500000000000000" pitchFamily="18" charset="-128"/>
              </a:rPr>
              <a:t>社・</a:t>
            </a:r>
            <a:r>
              <a:rPr lang="en-US" altLang="ja-JP" sz="800" dirty="0">
                <a:latin typeface="BIZ UDP明朝 Medium" panose="02020500000000000000" pitchFamily="18" charset="-128"/>
                <a:ea typeface="BIZ UDP明朝 Medium" panose="02020500000000000000" pitchFamily="18" charset="-128"/>
              </a:rPr>
              <a:t>62</a:t>
            </a:r>
            <a:r>
              <a:rPr lang="ja-JP" altLang="en-US" sz="800" dirty="0">
                <a:latin typeface="BIZ UDP明朝 Medium" panose="02020500000000000000" pitchFamily="18" charset="-128"/>
                <a:ea typeface="BIZ UDP明朝 Medium" panose="02020500000000000000" pitchFamily="18" charset="-128"/>
              </a:rPr>
              <a:t>団体から得られた回答に基づく。（図表⑦⑧共に）</a:t>
            </a:r>
            <a:endParaRPr kumimoji="1" lang="ja-JP" altLang="en-US" sz="800" dirty="0">
              <a:latin typeface="BIZ UDP明朝 Medium" panose="02020500000000000000" pitchFamily="18" charset="-128"/>
              <a:ea typeface="BIZ UDP明朝 Medium" panose="02020500000000000000" pitchFamily="18" charset="-128"/>
            </a:endParaRPr>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4" name="角丸四角形 13">
            <a:extLst>
              <a:ext uri="{FF2B5EF4-FFF2-40B4-BE49-F238E27FC236}">
                <a16:creationId xmlns:a16="http://schemas.microsoft.com/office/drawing/2014/main" id="{9807783B-0943-4601-974D-79FB55BC0664}"/>
              </a:ext>
            </a:extLst>
          </p:cNvPr>
          <p:cNvSpPr/>
          <p:nvPr/>
        </p:nvSpPr>
        <p:spPr>
          <a:xfrm>
            <a:off x="418576" y="945645"/>
            <a:ext cx="9074829" cy="710343"/>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大阪府における展示会の開催件数は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85</a:t>
            </a:r>
            <a:r>
              <a:rPr lang="ja-JP" altLang="en-US" sz="1300" dirty="0">
                <a:solidFill>
                  <a:schemeClr val="tx1"/>
                </a:solidFill>
                <a:latin typeface="BIZ UD明朝 Medium" panose="02020500000000000000" pitchFamily="17" charset="-128"/>
                <a:ea typeface="BIZ UD明朝 Medium" panose="02020500000000000000" pitchFamily="17" charset="-128"/>
              </a:rPr>
              <a:t>件で全国第３位（</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年）。展示会場別では「インテックス大阪」が</a:t>
            </a:r>
            <a:r>
              <a:rPr lang="en-US" altLang="ja-JP" sz="1300" dirty="0">
                <a:solidFill>
                  <a:schemeClr val="tx1"/>
                </a:solidFill>
                <a:latin typeface="BIZ UD明朝 Medium" panose="02020500000000000000" pitchFamily="17" charset="-128"/>
                <a:ea typeface="BIZ UD明朝 Medium" panose="02020500000000000000" pitchFamily="17" charset="-128"/>
              </a:rPr>
              <a:t>75</a:t>
            </a:r>
            <a:r>
              <a:rPr lang="ja-JP" altLang="en-US" sz="1300" dirty="0">
                <a:solidFill>
                  <a:schemeClr val="tx1"/>
                </a:solidFill>
                <a:latin typeface="BIZ UD明朝 Medium" panose="02020500000000000000" pitchFamily="17" charset="-128"/>
                <a:ea typeface="BIZ UD明朝 Medium" panose="02020500000000000000" pitchFamily="17" charset="-128"/>
              </a:rPr>
              <a:t>件で</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第３位となっている。展示会は同一開催地や会場が利用される傾向にあり、継続的な誘致への取組みが望まれる。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0583B387-8EE5-6A3F-5B29-980ABEDEFDED}"/>
              </a:ext>
            </a:extLst>
          </p:cNvPr>
          <p:cNvSpPr txBox="1"/>
          <p:nvPr/>
        </p:nvSpPr>
        <p:spPr>
          <a:xfrm>
            <a:off x="332014" y="495801"/>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展示会の開催状況</a:t>
            </a:r>
          </a:p>
        </p:txBody>
      </p:sp>
      <p:cxnSp>
        <p:nvCxnSpPr>
          <p:cNvPr id="3" name="直線コネクタ 2">
            <a:extLst>
              <a:ext uri="{FF2B5EF4-FFF2-40B4-BE49-F238E27FC236}">
                <a16:creationId xmlns:a16="http://schemas.microsoft.com/office/drawing/2014/main" id="{59B33DBB-757F-ECE9-1262-5893C7BF70DF}"/>
              </a:ext>
            </a:extLst>
          </p:cNvPr>
          <p:cNvCxnSpPr/>
          <p:nvPr/>
        </p:nvCxnSpPr>
        <p:spPr>
          <a:xfrm flipV="1">
            <a:off x="298587" y="84907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5CA1AD91-4AB5-BEDE-5F96-409364CDE189}"/>
              </a:ext>
            </a:extLst>
          </p:cNvPr>
          <p:cNvSpPr/>
          <p:nvPr/>
        </p:nvSpPr>
        <p:spPr>
          <a:xfrm>
            <a:off x="270588" y="54470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１３</a:t>
            </a:r>
          </a:p>
        </p:txBody>
      </p:sp>
    </p:spTree>
    <p:extLst>
      <p:ext uri="{BB962C8B-B14F-4D97-AF65-F5344CB8AC3E}">
        <p14:creationId xmlns:p14="http://schemas.microsoft.com/office/powerpoint/2010/main" val="267877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graphicFrame>
        <p:nvGraphicFramePr>
          <p:cNvPr id="2" name="表 1"/>
          <p:cNvGraphicFramePr>
            <a:graphicFrameLocks noGrp="1"/>
          </p:cNvGraphicFramePr>
          <p:nvPr>
            <p:extLst>
              <p:ext uri="{D42A27DB-BD31-4B8C-83A1-F6EECF244321}">
                <p14:modId xmlns:p14="http://schemas.microsoft.com/office/powerpoint/2010/main" val="2718731362"/>
              </p:ext>
            </p:extLst>
          </p:nvPr>
        </p:nvGraphicFramePr>
        <p:xfrm>
          <a:off x="622570" y="2209920"/>
          <a:ext cx="8900809" cy="4465320"/>
        </p:xfrm>
        <a:graphic>
          <a:graphicData uri="http://schemas.openxmlformats.org/drawingml/2006/table">
            <a:tbl>
              <a:tblPr firstRow="1" bandRow="1">
                <a:tableStyleId>{5940675A-B579-460E-94D1-54222C63F5DA}</a:tableStyleId>
              </a:tblPr>
              <a:tblGrid>
                <a:gridCol w="2107751">
                  <a:extLst>
                    <a:ext uri="{9D8B030D-6E8A-4147-A177-3AD203B41FA5}">
                      <a16:colId xmlns:a16="http://schemas.microsoft.com/office/drawing/2014/main" val="2140828371"/>
                    </a:ext>
                  </a:extLst>
                </a:gridCol>
                <a:gridCol w="798490">
                  <a:extLst>
                    <a:ext uri="{9D8B030D-6E8A-4147-A177-3AD203B41FA5}">
                      <a16:colId xmlns:a16="http://schemas.microsoft.com/office/drawing/2014/main" val="4269928462"/>
                    </a:ext>
                  </a:extLst>
                </a:gridCol>
                <a:gridCol w="2408350">
                  <a:extLst>
                    <a:ext uri="{9D8B030D-6E8A-4147-A177-3AD203B41FA5}">
                      <a16:colId xmlns:a16="http://schemas.microsoft.com/office/drawing/2014/main" val="2364263194"/>
                    </a:ext>
                  </a:extLst>
                </a:gridCol>
                <a:gridCol w="3586218">
                  <a:extLst>
                    <a:ext uri="{9D8B030D-6E8A-4147-A177-3AD203B41FA5}">
                      <a16:colId xmlns:a16="http://schemas.microsoft.com/office/drawing/2014/main" val="1860280129"/>
                    </a:ext>
                  </a:extLst>
                </a:gridCol>
              </a:tblGrid>
              <a:tr h="119365">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支援制度</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実施主体</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50" b="1" baseline="0" dirty="0">
                        <a:solidFill>
                          <a:schemeClr val="bg1"/>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開始時期</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支援内容</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主な支援要件等</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78957048"/>
                  </a:ext>
                </a:extLst>
              </a:tr>
              <a:tr h="0">
                <a:tc rowSpan="2">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国際会議の開催助成制度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大阪観光局</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400"/>
                        </a:lnSpc>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２０１３年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▷誘致・開催支援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▷企画提案書作成協力、専門事業者紹介、通訳紹介等</a:t>
                      </a:r>
                      <a:endParaRPr kumimoji="1" lang="ja-JP" altLang="en-US"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968397074"/>
                  </a:ext>
                </a:extLst>
              </a:tr>
              <a:tr h="406400">
                <a:tc vMerge="1">
                  <a:txBody>
                    <a:bodyPr/>
                    <a:lstStyle/>
                    <a:p>
                      <a:endParaRPr kumimoji="1" lang="ja-JP" altLang="en-US"/>
                    </a:p>
                  </a:txBody>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２０１４年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▷開催経費について、２０％以内の助成（助成額は協議により決定）</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3</a:t>
                      </a:r>
                      <a:r>
                        <a:rPr lang="ja-JP" altLang="en-US" sz="1050" baseline="0" dirty="0">
                          <a:latin typeface="BIZ UDP明朝 Medium" panose="02020500000000000000" pitchFamily="18" charset="-128"/>
                          <a:ea typeface="BIZ UDP明朝 Medium" panose="02020500000000000000" pitchFamily="18" charset="-128"/>
                        </a:rPr>
                        <a:t>日以上、参加者</a:t>
                      </a:r>
                      <a:r>
                        <a:rPr lang="en-US" altLang="ja-JP" sz="1050" baseline="0" dirty="0">
                          <a:latin typeface="BIZ UDP明朝 Medium" panose="02020500000000000000" pitchFamily="18" charset="-128"/>
                          <a:ea typeface="BIZ UDP明朝 Medium" panose="02020500000000000000" pitchFamily="18" charset="-128"/>
                        </a:rPr>
                        <a:t>300</a:t>
                      </a:r>
                      <a:r>
                        <a:rPr lang="ja-JP" altLang="en-US" sz="1050" baseline="0" dirty="0">
                          <a:latin typeface="BIZ UDP明朝 Medium" panose="02020500000000000000" pitchFamily="18" charset="-128"/>
                          <a:ea typeface="BIZ UDP明朝 Medium" panose="02020500000000000000" pitchFamily="18" charset="-128"/>
                        </a:rPr>
                        <a:t>人以上</a:t>
                      </a:r>
                      <a:r>
                        <a:rPr lang="ja-JP" altLang="en-US" sz="1050" baseline="0" dirty="0">
                          <a:solidFill>
                            <a:schemeClr val="tx1"/>
                          </a:solidFill>
                          <a:latin typeface="BIZ UDP明朝 Medium" panose="02020500000000000000" pitchFamily="18" charset="-128"/>
                          <a:ea typeface="BIZ UDP明朝 Medium" panose="02020500000000000000" pitchFamily="18" charset="-128"/>
                        </a:rPr>
                        <a:t>、国外参加者</a:t>
                      </a:r>
                      <a:r>
                        <a:rPr lang="en-US" altLang="ja-JP" sz="1050" baseline="0" dirty="0">
                          <a:latin typeface="BIZ UDP明朝 Medium" panose="02020500000000000000" pitchFamily="18" charset="-128"/>
                          <a:ea typeface="BIZ UDP明朝 Medium" panose="02020500000000000000" pitchFamily="18" charset="-128"/>
                        </a:rPr>
                        <a:t>50</a:t>
                      </a:r>
                      <a:r>
                        <a:rPr lang="ja-JP" altLang="en-US" sz="1050" baseline="0" dirty="0">
                          <a:latin typeface="BIZ UDP明朝 Medium" panose="02020500000000000000" pitchFamily="18" charset="-128"/>
                          <a:ea typeface="BIZ UDP明朝 Medium" panose="02020500000000000000" pitchFamily="18" charset="-128"/>
                        </a:rPr>
                        <a:t>人以上、日本を含む</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か国以上の参加　</a:t>
                      </a:r>
                      <a:endParaRPr lang="en-US" altLang="ja-JP"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551669"/>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グランキューブ助成制度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㈱大阪国際会議場</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２０１５年</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▷開催経費について、６００万円を上限に助成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a:t>
                      </a:r>
                      <a:r>
                        <a:rPr lang="en-US" altLang="ja-JP" sz="1050" baseline="0" dirty="0">
                          <a:solidFill>
                            <a:schemeClr val="tx1"/>
                          </a:solidFill>
                          <a:latin typeface="BIZ UDP明朝 Medium" panose="02020500000000000000" pitchFamily="18" charset="-128"/>
                          <a:ea typeface="BIZ UDP明朝 Medium" panose="02020500000000000000" pitchFamily="18" charset="-128"/>
                        </a:rPr>
                        <a:t>JNTO</a:t>
                      </a:r>
                      <a:r>
                        <a:rPr lang="ja-JP" altLang="en-US" sz="1050" baseline="0" dirty="0">
                          <a:solidFill>
                            <a:schemeClr val="tx1"/>
                          </a:solidFill>
                          <a:latin typeface="BIZ UDP明朝 Medium" panose="02020500000000000000" pitchFamily="18" charset="-128"/>
                          <a:ea typeface="BIZ UDP明朝 Medium" panose="02020500000000000000" pitchFamily="18" charset="-128"/>
                        </a:rPr>
                        <a:t>の選定基準を満たす国際会議であること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▷大阪の都市格・知名度向上及び学術・文化・産業の振興に寄与すると実施会社が認める会議であること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▷大阪府立国際会議場を主会場とすること</a:t>
                      </a:r>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9619643"/>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展示会の開催助成制度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endParaRPr kumimoji="1" lang="en-US" altLang="ja-JP" sz="1050" baseline="0" dirty="0">
                        <a:latin typeface="BIZ UDP明朝 Medium" panose="02020500000000000000" pitchFamily="18" charset="-128"/>
                        <a:ea typeface="BIZ UDP明朝 Medium" panose="02020500000000000000" pitchFamily="18" charset="-128"/>
                      </a:endParaRPr>
                    </a:p>
                    <a:p>
                      <a:pPr algn="ct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a:t>
                      </a:r>
                      <a:r>
                        <a:rPr lang="en-US" altLang="ja-JP" sz="1050" baseline="0" dirty="0">
                          <a:latin typeface="BIZ UDP明朝 Medium" panose="02020500000000000000" pitchFamily="18" charset="-128"/>
                          <a:ea typeface="BIZ UDP明朝 Medium" panose="02020500000000000000" pitchFamily="18" charset="-128"/>
                        </a:rPr>
                        <a:t>1000</a:t>
                      </a:r>
                      <a:r>
                        <a:rPr lang="ja-JP" altLang="en-US" sz="1050" baseline="0" dirty="0">
                          <a:latin typeface="BIZ UDP明朝 Medium" panose="02020500000000000000" pitchFamily="18" charset="-128"/>
                          <a:ea typeface="BIZ UDP明朝 Medium" panose="02020500000000000000" pitchFamily="18" charset="-128"/>
                        </a:rPr>
                        <a:t>万円（施設使用料の</a:t>
                      </a:r>
                      <a:r>
                        <a:rPr lang="en-US" altLang="ja-JP" sz="1050" baseline="0" dirty="0">
                          <a:latin typeface="BIZ UDP明朝 Medium" panose="02020500000000000000" pitchFamily="18" charset="-128"/>
                          <a:ea typeface="BIZ UDP明朝 Medium" panose="02020500000000000000" pitchFamily="18" charset="-128"/>
                        </a:rPr>
                        <a:t>1/2</a:t>
                      </a:r>
                      <a:r>
                        <a:rPr lang="ja-JP" altLang="en-US" sz="1050" baseline="0" dirty="0">
                          <a:latin typeface="BIZ UDP明朝 Medium" panose="02020500000000000000" pitchFamily="18" charset="-128"/>
                          <a:ea typeface="BIZ UDP明朝 Medium" panose="02020500000000000000" pitchFamily="18" charset="-128"/>
                        </a:rPr>
                        <a:t>以内）を上限に助成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▷過去</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年以内に大阪市内で開催されていない展示会で初回開催から</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回を大阪市内で開催すること</a:t>
                      </a:r>
                      <a:endParaRPr lang="en-US" altLang="ja-JP" sz="1050" baseline="0" dirty="0">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日以上、展示面積は開催準備・撤収期間を含めて、延べ</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万</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千㎡以上</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20702694"/>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国際見本市割引制度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▷延使用面積割引・新規見本市割引・搬入出割引等に対して各割引併用で最大</a:t>
                      </a:r>
                      <a:r>
                        <a:rPr lang="en-US" altLang="ja-JP" sz="1050" baseline="0" dirty="0">
                          <a:latin typeface="BIZ UDP明朝 Medium" panose="02020500000000000000" pitchFamily="18" charset="-128"/>
                          <a:ea typeface="BIZ UDP明朝 Medium" panose="02020500000000000000" pitchFamily="18" charset="-128"/>
                        </a:rPr>
                        <a:t>40</a:t>
                      </a:r>
                      <a:r>
                        <a:rPr lang="ja-JP" altLang="en-US" sz="1050" baseline="0" dirty="0">
                          <a:latin typeface="BIZ UDP明朝 Medium" panose="02020500000000000000" pitchFamily="18" charset="-128"/>
                          <a:ea typeface="BIZ UDP明朝 Medium" panose="02020500000000000000" pitchFamily="18" charset="-128"/>
                        </a:rPr>
                        <a:t>％を限度に割引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▷延使用面積割引</a:t>
                      </a:r>
                      <a:r>
                        <a:rPr lang="en-US" altLang="ja-JP" sz="1050" baseline="0" dirty="0">
                          <a:latin typeface="BIZ UDP明朝 Medium" panose="02020500000000000000" pitchFamily="18" charset="-128"/>
                          <a:ea typeface="BIZ UDP明朝 Medium" panose="02020500000000000000" pitchFamily="18" charset="-128"/>
                        </a:rPr>
                        <a:t>50,000㎡</a:t>
                      </a:r>
                      <a:r>
                        <a:rPr lang="ja-JP" altLang="en-US" sz="1050" baseline="0" dirty="0">
                          <a:latin typeface="BIZ UDP明朝 Medium" panose="02020500000000000000" pitchFamily="18" charset="-128"/>
                          <a:ea typeface="BIZ UDP明朝 Medium" panose="02020500000000000000" pitchFamily="18" charset="-128"/>
                        </a:rPr>
                        <a:t>以上で</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割引</a:t>
                      </a:r>
                    </a:p>
                    <a:p>
                      <a:pPr>
                        <a:lnSpc>
                          <a:spcPts val="1400"/>
                        </a:lnSpc>
                      </a:pPr>
                      <a:r>
                        <a:rPr lang="ja-JP" altLang="en-US" sz="1050" baseline="0" dirty="0">
                          <a:latin typeface="BIZ UDP明朝 Medium" panose="02020500000000000000" pitchFamily="18" charset="-128"/>
                          <a:ea typeface="BIZ UDP明朝 Medium" panose="02020500000000000000" pitchFamily="18" charset="-128"/>
                        </a:rPr>
                        <a:t>▷継続が見込める新規見本市に関して</a:t>
                      </a:r>
                      <a:r>
                        <a:rPr lang="en-US" altLang="ja-JP" sz="1050" baseline="0" dirty="0">
                          <a:latin typeface="BIZ UDP明朝 Medium" panose="02020500000000000000" pitchFamily="18" charset="-128"/>
                          <a:ea typeface="BIZ UDP明朝 Medium" panose="02020500000000000000" pitchFamily="18" charset="-128"/>
                        </a:rPr>
                        <a:t>15</a:t>
                      </a:r>
                      <a:r>
                        <a:rPr lang="ja-JP" altLang="en-US" sz="1050" baseline="0" dirty="0">
                          <a:latin typeface="BIZ UDP明朝 Medium" panose="02020500000000000000" pitchFamily="18" charset="-128"/>
                          <a:ea typeface="BIZ UDP明朝 Medium" panose="02020500000000000000" pitchFamily="18" charset="-128"/>
                        </a:rPr>
                        <a:t>％割引</a:t>
                      </a:r>
                    </a:p>
                    <a:p>
                      <a:pPr>
                        <a:lnSpc>
                          <a:spcPts val="1400"/>
                        </a:lnSpc>
                      </a:pPr>
                      <a:r>
                        <a:rPr lang="ja-JP" altLang="en-US" sz="1050" baseline="0" dirty="0">
                          <a:latin typeface="BIZ UDP明朝 Medium" panose="02020500000000000000" pitchFamily="18" charset="-128"/>
                          <a:ea typeface="BIZ UDP明朝 Medium" panose="02020500000000000000" pitchFamily="18" charset="-128"/>
                        </a:rPr>
                        <a:t>▷搬入出期間が</a:t>
                      </a:r>
                      <a:r>
                        <a:rPr lang="en-US" altLang="ja-JP" sz="1050" baseline="0" dirty="0">
                          <a:latin typeface="BIZ UDP明朝 Medium" panose="02020500000000000000" pitchFamily="18" charset="-128"/>
                          <a:ea typeface="BIZ UDP明朝 Medium" panose="02020500000000000000" pitchFamily="18" charset="-128"/>
                        </a:rPr>
                        <a:t>3</a:t>
                      </a:r>
                      <a:r>
                        <a:rPr lang="ja-JP" altLang="en-US" sz="1050" baseline="0" dirty="0">
                          <a:latin typeface="BIZ UDP明朝 Medium" panose="02020500000000000000" pitchFamily="18" charset="-128"/>
                          <a:ea typeface="BIZ UDP明朝 Medium" panose="02020500000000000000" pitchFamily="18" charset="-128"/>
                        </a:rPr>
                        <a:t>日以上のイベントに対して搬入出期間の利用料金を</a:t>
                      </a:r>
                      <a:r>
                        <a:rPr lang="en-US" altLang="ja-JP" sz="1050" baseline="0" dirty="0">
                          <a:latin typeface="BIZ UDP明朝 Medium" panose="02020500000000000000" pitchFamily="18" charset="-128"/>
                          <a:ea typeface="BIZ UDP明朝 Medium" panose="02020500000000000000" pitchFamily="18" charset="-128"/>
                        </a:rPr>
                        <a:t>30</a:t>
                      </a:r>
                      <a:r>
                        <a:rPr lang="ja-JP" altLang="en-US" sz="1050" baseline="0" dirty="0">
                          <a:latin typeface="BIZ UDP明朝 Medium" panose="02020500000000000000" pitchFamily="18" charset="-128"/>
                          <a:ea typeface="BIZ UDP明朝 Medium" panose="02020500000000000000" pitchFamily="18" charset="-128"/>
                        </a:rPr>
                        <a:t>％割引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27951166"/>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ＭＩＣＥ開催</a:t>
                      </a:r>
                      <a:r>
                        <a:rPr lang="ja-JP" altLang="en-US" sz="1050" baseline="0" dirty="0">
                          <a:latin typeface="BIZ UDP明朝 Medium" panose="02020500000000000000" pitchFamily="18" charset="-128"/>
                          <a:ea typeface="BIZ UDP明朝 Medium" panose="02020500000000000000" pitchFamily="18" charset="-128"/>
                        </a:rPr>
                        <a:t>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２０２２年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▷会議・式典・海外見本市に対して会場料金から最大</a:t>
                      </a:r>
                      <a:r>
                        <a:rPr lang="en-US" altLang="ja-JP" sz="1050" baseline="0" dirty="0">
                          <a:latin typeface="BIZ UDP明朝 Medium" panose="02020500000000000000" pitchFamily="18" charset="-128"/>
                          <a:ea typeface="BIZ UDP明朝 Medium" panose="02020500000000000000" pitchFamily="18" charset="-128"/>
                        </a:rPr>
                        <a:t>500</a:t>
                      </a:r>
                      <a:r>
                        <a:rPr lang="ja-JP" altLang="en-US" sz="1050" baseline="0" dirty="0">
                          <a:latin typeface="BIZ UDP明朝 Medium" panose="02020500000000000000" pitchFamily="18" charset="-128"/>
                          <a:ea typeface="BIZ UDP明朝 Medium" panose="02020500000000000000" pitchFamily="18" charset="-128"/>
                        </a:rPr>
                        <a:t>万円を上限に割引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日以上、延使用面積</a:t>
                      </a:r>
                      <a:r>
                        <a:rPr lang="en-US" altLang="ja-JP" sz="1050" baseline="0" dirty="0">
                          <a:latin typeface="BIZ UDP明朝 Medium" panose="02020500000000000000" pitchFamily="18" charset="-128"/>
                          <a:ea typeface="BIZ UDP明朝 Medium" panose="02020500000000000000" pitchFamily="18" charset="-128"/>
                        </a:rPr>
                        <a:t>20,000㎡</a:t>
                      </a:r>
                      <a:r>
                        <a:rPr lang="ja-JP" altLang="en-US" sz="1050" baseline="0" dirty="0">
                          <a:latin typeface="BIZ UDP明朝 Medium" panose="02020500000000000000" pitchFamily="18" charset="-128"/>
                          <a:ea typeface="BIZ UDP明朝 Medium" panose="02020500000000000000" pitchFamily="18" charset="-128"/>
                        </a:rPr>
                        <a:t>以上、国内参加者</a:t>
                      </a:r>
                      <a:r>
                        <a:rPr lang="en-US" altLang="ja-JP" sz="1050" baseline="0" dirty="0">
                          <a:latin typeface="BIZ UDP明朝 Medium" panose="02020500000000000000" pitchFamily="18" charset="-128"/>
                          <a:ea typeface="BIZ UDP明朝 Medium" panose="02020500000000000000" pitchFamily="18" charset="-128"/>
                        </a:rPr>
                        <a:t>5,000</a:t>
                      </a:r>
                      <a:r>
                        <a:rPr lang="ja-JP" altLang="en-US" sz="1050" baseline="0" dirty="0">
                          <a:latin typeface="BIZ UDP明朝 Medium" panose="02020500000000000000" pitchFamily="18" charset="-128"/>
                          <a:ea typeface="BIZ UDP明朝 Medium" panose="02020500000000000000" pitchFamily="18" charset="-128"/>
                        </a:rPr>
                        <a:t>名以上で最大</a:t>
                      </a:r>
                      <a:r>
                        <a:rPr lang="en-US" altLang="ja-JP" sz="1050" baseline="0" dirty="0">
                          <a:latin typeface="BIZ UDP明朝 Medium" panose="02020500000000000000" pitchFamily="18" charset="-128"/>
                          <a:ea typeface="BIZ UDP明朝 Medium" panose="02020500000000000000" pitchFamily="18" charset="-128"/>
                        </a:rPr>
                        <a:t>500</a:t>
                      </a:r>
                      <a:r>
                        <a:rPr lang="ja-JP" altLang="en-US" sz="1050" baseline="0" dirty="0">
                          <a:latin typeface="BIZ UDP明朝 Medium" panose="02020500000000000000" pitchFamily="18" charset="-128"/>
                          <a:ea typeface="BIZ UDP明朝 Medium" panose="02020500000000000000" pitchFamily="18" charset="-128"/>
                        </a:rPr>
                        <a:t>万円の割引等</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33423430"/>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ハイブリッド</a:t>
                      </a:r>
                      <a:r>
                        <a:rPr lang="en-US" altLang="ja-JP" sz="1050" baseline="0">
                          <a:latin typeface="BIZ UDP明朝 Medium" panose="02020500000000000000" pitchFamily="18" charset="-128"/>
                          <a:ea typeface="BIZ UDP明朝 Medium" panose="02020500000000000000" pitchFamily="18" charset="-128"/>
                        </a:rPr>
                        <a:t>MICE</a:t>
                      </a:r>
                      <a:r>
                        <a:rPr lang="ja-JP" altLang="en-US" sz="1050" baseline="0">
                          <a:latin typeface="BIZ UDP明朝 Medium" panose="02020500000000000000" pitchFamily="18" charset="-128"/>
                          <a:ea typeface="BIZ UDP明朝 Medium" panose="02020500000000000000" pitchFamily="18" charset="-128"/>
                        </a:rPr>
                        <a:t>開催</a:t>
                      </a:r>
                      <a:r>
                        <a:rPr lang="ja-JP" altLang="en-US" sz="1050" baseline="0" dirty="0">
                          <a:latin typeface="BIZ UDP明朝 Medium" panose="02020500000000000000" pitchFamily="18" charset="-128"/>
                          <a:ea typeface="BIZ UDP明朝 Medium" panose="02020500000000000000" pitchFamily="18" charset="-128"/>
                        </a:rPr>
                        <a:t>支援制度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大阪府</a:t>
                      </a: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defRPr/>
                      </a:pPr>
                      <a:r>
                        <a:rPr kumimoji="1" lang="ja-JP" altLang="en-US" sz="1050" baseline="0" dirty="0">
                          <a:latin typeface="BIZ UDP明朝 Medium" panose="02020500000000000000" pitchFamily="18" charset="-128"/>
                          <a:ea typeface="BIZ UDP明朝 Medium" panose="02020500000000000000" pitchFamily="18" charset="-128"/>
                        </a:rPr>
                        <a:t>２０２２年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▷会場費、配信用機材等のレンタル料、通信費等について助成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▷大阪府内の施設をリアルの主会場とすること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▷会期</a:t>
                      </a:r>
                      <a:r>
                        <a:rPr lang="en-US" altLang="ja-JP" sz="1050" baseline="0" dirty="0">
                          <a:solidFill>
                            <a:schemeClr val="tx1"/>
                          </a:solidFill>
                          <a:latin typeface="BIZ UDP明朝 Medium" panose="02020500000000000000" pitchFamily="18" charset="-128"/>
                          <a:ea typeface="BIZ UDP明朝 Medium" panose="02020500000000000000" pitchFamily="18" charset="-128"/>
                        </a:rPr>
                        <a:t>2</a:t>
                      </a:r>
                      <a:r>
                        <a:rPr lang="ja-JP" altLang="en-US" sz="1050" baseline="0" dirty="0">
                          <a:solidFill>
                            <a:schemeClr val="tx1"/>
                          </a:solidFill>
                          <a:latin typeface="BIZ UDP明朝 Medium" panose="02020500000000000000" pitchFamily="18" charset="-128"/>
                          <a:ea typeface="BIZ UDP明朝 Medium" panose="02020500000000000000" pitchFamily="18" charset="-128"/>
                        </a:rPr>
                        <a:t>日、会場参加者５０人以上、オンライン参加者２００人以上</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613629"/>
                  </a:ext>
                </a:extLst>
              </a:tr>
            </a:tbl>
          </a:graphicData>
        </a:graphic>
      </p:graphicFrame>
      <p:sp>
        <p:nvSpPr>
          <p:cNvPr id="6" name="角丸四角形 5">
            <a:extLst>
              <a:ext uri="{FF2B5EF4-FFF2-40B4-BE49-F238E27FC236}">
                <a16:creationId xmlns:a16="http://schemas.microsoft.com/office/drawing/2014/main" id="{9807783B-0943-4601-974D-79FB55BC0664}"/>
              </a:ext>
            </a:extLst>
          </p:cNvPr>
          <p:cNvSpPr/>
          <p:nvPr/>
        </p:nvSpPr>
        <p:spPr>
          <a:xfrm>
            <a:off x="415583" y="923231"/>
            <a:ext cx="9145276" cy="87265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大阪観光局における国際会議への助成等、国内外からの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誘致に向けて、その規模や参加者数等に応じた財政支援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等を実施している。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主催者等のニーズは、コスト面に加えて、ビジネスや教育の機会など多様化しており、支援制</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度の充実が望まれる。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9" name="テキスト ボックス 8">
            <a:extLst>
              <a:ext uri="{FF2B5EF4-FFF2-40B4-BE49-F238E27FC236}">
                <a16:creationId xmlns:a16="http://schemas.microsoft.com/office/drawing/2014/main" id="{D7A72FF1-E9DE-8B89-538C-9CD3A864DEA9}"/>
              </a:ext>
            </a:extLst>
          </p:cNvPr>
          <p:cNvSpPr txBox="1"/>
          <p:nvPr/>
        </p:nvSpPr>
        <p:spPr>
          <a:xfrm>
            <a:off x="518939" y="1880083"/>
            <a:ext cx="3539986"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［図表⑨：支援制度の整備状況］　　</a:t>
            </a: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583B387-8EE5-6A3F-5B29-980ABEDEFDED}"/>
              </a:ext>
            </a:extLst>
          </p:cNvPr>
          <p:cNvSpPr txBox="1"/>
          <p:nvPr/>
        </p:nvSpPr>
        <p:spPr>
          <a:xfrm>
            <a:off x="332014" y="495801"/>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a:t>
            </a:r>
            <a:r>
              <a:rPr lang="en-US" altLang="ja-JP" sz="1600" b="1" dirty="0">
                <a:latin typeface="BIZ UDPゴシック" panose="020B0400000000000000" pitchFamily="50" charset="-128"/>
                <a:ea typeface="BIZ UDPゴシック" panose="020B0400000000000000" pitchFamily="50" charset="-128"/>
              </a:rPr>
              <a:t>MICE</a:t>
            </a:r>
            <a:r>
              <a:rPr lang="ja-JP" altLang="en-US" sz="1600" b="1" dirty="0">
                <a:latin typeface="BIZ UDPゴシック" panose="020B0400000000000000" pitchFamily="50" charset="-128"/>
                <a:ea typeface="BIZ UDPゴシック" panose="020B0400000000000000" pitchFamily="50" charset="-128"/>
              </a:rPr>
              <a:t>誘致のための支援制度</a:t>
            </a:r>
          </a:p>
        </p:txBody>
      </p:sp>
      <p:cxnSp>
        <p:nvCxnSpPr>
          <p:cNvPr id="12" name="直線コネクタ 11">
            <a:extLst>
              <a:ext uri="{FF2B5EF4-FFF2-40B4-BE49-F238E27FC236}">
                <a16:creationId xmlns:a16="http://schemas.microsoft.com/office/drawing/2014/main" id="{59B33DBB-757F-ECE9-1262-5893C7BF70DF}"/>
              </a:ext>
            </a:extLst>
          </p:cNvPr>
          <p:cNvCxnSpPr/>
          <p:nvPr/>
        </p:nvCxnSpPr>
        <p:spPr>
          <a:xfrm flipV="1">
            <a:off x="298587" y="84907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5CA1AD91-4AB5-BEDE-5F96-409364CDE189}"/>
              </a:ext>
            </a:extLst>
          </p:cNvPr>
          <p:cNvSpPr/>
          <p:nvPr/>
        </p:nvSpPr>
        <p:spPr>
          <a:xfrm>
            <a:off x="270588" y="54470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566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27872" y="2087047"/>
            <a:ext cx="9262536" cy="4536000"/>
          </a:xfrm>
          <a:prstGeom prst="roundRect">
            <a:avLst>
              <a:gd name="adj" fmla="val 2238"/>
            </a:avLst>
          </a:prstGeom>
          <a:solidFill>
            <a:schemeClr val="bg1">
              <a:lumMod val="95000"/>
            </a:schemeClr>
          </a:solidFill>
          <a:ln w="19050">
            <a:no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15585" y="1673041"/>
            <a:ext cx="3011335"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「活用すべき優位性」</a:t>
            </a:r>
            <a:endParaRPr lang="ja-JP" altLang="en-US" sz="1400" b="1" u="sng" dirty="0">
              <a:latin typeface="BIZ UDPゴシック" panose="020B0400000000000000" pitchFamily="50" charset="-128"/>
              <a:ea typeface="BIZ UDPゴシック" panose="020B0400000000000000" pitchFamily="50" charset="-128"/>
            </a:endParaRPr>
          </a:p>
        </p:txBody>
      </p:sp>
      <p:sp>
        <p:nvSpPr>
          <p:cNvPr id="78" name="角丸四角形 77">
            <a:extLst>
              <a:ext uri="{FF2B5EF4-FFF2-40B4-BE49-F238E27FC236}">
                <a16:creationId xmlns:a16="http://schemas.microsoft.com/office/drawing/2014/main" id="{9807783B-0943-4601-974D-79FB55BC0664}"/>
              </a:ext>
            </a:extLst>
          </p:cNvPr>
          <p:cNvSpPr/>
          <p:nvPr/>
        </p:nvSpPr>
        <p:spPr>
          <a:xfrm>
            <a:off x="415585" y="987461"/>
            <a:ext cx="9074829" cy="76606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都市としてグローバルな都市間競争が激化する中で、大阪の持つ「優位性」を活かし、大阪が抱える「課題」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を解決する取組みが求められる。</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F431EA88-4F09-6654-0EA7-4E0AE5D9E55A}"/>
              </a:ext>
            </a:extLst>
          </p:cNvPr>
          <p:cNvSpPr txBox="1"/>
          <p:nvPr/>
        </p:nvSpPr>
        <p:spPr>
          <a:xfrm>
            <a:off x="332014" y="607773"/>
            <a:ext cx="8162652"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都市</a:t>
            </a:r>
            <a:r>
              <a:rPr lang="ja-JP" altLang="en-US" sz="1600" b="1" dirty="0">
                <a:latin typeface="BIZ UDPゴシック" panose="020B0400000000000000" pitchFamily="50" charset="-128"/>
                <a:ea typeface="BIZ UDPゴシック" panose="020B0400000000000000" pitchFamily="50" charset="-128"/>
              </a:rPr>
              <a:t>として、大阪が「活用すべき優位性」と「解決すべき課題」</a:t>
            </a:r>
          </a:p>
        </p:txBody>
      </p:sp>
      <p:cxnSp>
        <p:nvCxnSpPr>
          <p:cNvPr id="4" name="直線コネクタ 3">
            <a:extLst>
              <a:ext uri="{FF2B5EF4-FFF2-40B4-BE49-F238E27FC236}">
                <a16:creationId xmlns:a16="http://schemas.microsoft.com/office/drawing/2014/main" id="{CA12B713-4954-4D7F-269C-8D5C5CB68769}"/>
              </a:ext>
            </a:extLst>
          </p:cNvPr>
          <p:cNvCxnSpPr/>
          <p:nvPr/>
        </p:nvCxnSpPr>
        <p:spPr>
          <a:xfrm flipV="1">
            <a:off x="298587" y="96104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7480569-D187-714E-CFEE-775DEE5BECA2}"/>
              </a:ext>
            </a:extLst>
          </p:cNvPr>
          <p:cNvSpPr/>
          <p:nvPr/>
        </p:nvSpPr>
        <p:spPr>
          <a:xfrm>
            <a:off x="270588" y="65667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a:extLst>
              <a:ext uri="{FF2B5EF4-FFF2-40B4-BE49-F238E27FC236}">
                <a16:creationId xmlns:a16="http://schemas.microsoft.com/office/drawing/2014/main" id="{CAD751AE-576B-8871-AFAF-5C802B7FB552}"/>
              </a:ext>
            </a:extLst>
          </p:cNvPr>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3009" y="195116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１５</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a:extLst>
              <a:ext uri="{FF2B5EF4-FFF2-40B4-BE49-F238E27FC236}">
                <a16:creationId xmlns:a16="http://schemas.microsoft.com/office/drawing/2014/main" id="{9807783B-0943-4601-974D-79FB55BC0664}"/>
              </a:ext>
            </a:extLst>
          </p:cNvPr>
          <p:cNvSpPr/>
          <p:nvPr/>
        </p:nvSpPr>
        <p:spPr>
          <a:xfrm>
            <a:off x="694868" y="2177549"/>
            <a:ext cx="9074829" cy="112340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先進国一国並の経済規模を有し、国内外からの交通アクセスが充実している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・東京に次ぐ第二の都市。大阪を含む関西エリアの</a:t>
            </a:r>
            <a:r>
              <a:rPr lang="en-US" altLang="ja-JP" sz="1200" dirty="0">
                <a:solidFill>
                  <a:schemeClr val="tx1"/>
                </a:solidFill>
                <a:latin typeface="BIZ UD明朝 Medium" panose="02020500000000000000" pitchFamily="17" charset="-128"/>
                <a:ea typeface="BIZ UD明朝 Medium" panose="02020500000000000000" pitchFamily="17" charset="-128"/>
              </a:rPr>
              <a:t>GDP</a:t>
            </a:r>
            <a:r>
              <a:rPr lang="ja-JP" altLang="en-US" sz="1200" dirty="0">
                <a:solidFill>
                  <a:schemeClr val="tx1"/>
                </a:solidFill>
                <a:latin typeface="BIZ UD明朝 Medium" panose="02020500000000000000" pitchFamily="17" charset="-128"/>
                <a:ea typeface="BIZ UD明朝 Medium" panose="02020500000000000000" pitchFamily="17" charset="-128"/>
              </a:rPr>
              <a:t>はスイスやスウェーデンを上回る経済規模。企業の拠点が集積し、</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産業・コンテンツ等も十分にあり、開催地として十分な</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需要が見込める。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・関西国際空港はじめアジア圏からアクセスが良い。大阪国際空港等、公共交通網が整備され国内からの集客も見込める。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9" name="正方形/長方形 18"/>
          <p:cNvSpPr/>
          <p:nvPr/>
        </p:nvSpPr>
        <p:spPr>
          <a:xfrm>
            <a:off x="690587" y="4392908"/>
            <a:ext cx="6648274" cy="2144177"/>
          </a:xfrm>
          <a:prstGeom prst="rect">
            <a:avLst/>
          </a:prstGeom>
        </p:spPr>
        <p:txBody>
          <a:bodyPr wrap="square">
            <a:spAutoFit/>
          </a:bodyPr>
          <a:lstStyle/>
          <a:p>
            <a:pPr fontAlgn="base">
              <a:lnSpc>
                <a:spcPts val="2000"/>
              </a:lnSpc>
              <a:spcBef>
                <a:spcPct val="0"/>
              </a:spcBef>
              <a:spcAft>
                <a:spcPct val="0"/>
              </a:spcAft>
              <a:defRPr/>
            </a:pPr>
            <a:r>
              <a:rPr lang="ja-JP" altLang="en-US" sz="1200" b="1" dirty="0">
                <a:latin typeface="BIZ UD明朝 Medium" panose="02020500000000000000" pitchFamily="17" charset="-128"/>
                <a:ea typeface="BIZ UD明朝 Medium" panose="02020500000000000000" pitchFamily="17" charset="-128"/>
              </a:rPr>
              <a:t>◎　</a:t>
            </a:r>
            <a:r>
              <a:rPr lang="ja-JP" altLang="en-US" sz="1200" b="1" u="sng" dirty="0">
                <a:latin typeface="BIZ UD明朝 Medium" panose="02020500000000000000" pitchFamily="17" charset="-128"/>
                <a:ea typeface="BIZ UD明朝 Medium" panose="02020500000000000000" pitchFamily="17" charset="-128"/>
              </a:rPr>
              <a:t>国際イベント等に対応できる</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施設と豊富な開催実績を持つ</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a:t>
            </a:r>
            <a:r>
              <a:rPr lang="ja-JP" altLang="en-US" sz="1200" spc="-20" dirty="0">
                <a:latin typeface="BIZ UD明朝 Medium" panose="02020500000000000000" pitchFamily="17" charset="-128"/>
                <a:ea typeface="BIZ UD明朝 Medium" panose="02020500000000000000" pitchFamily="17" charset="-128"/>
              </a:rPr>
              <a:t>・</a:t>
            </a:r>
            <a:r>
              <a:rPr lang="en-US" altLang="ja-JP" sz="1200" spc="-40" dirty="0">
                <a:latin typeface="BIZ UD明朝 Medium" panose="02020500000000000000" pitchFamily="17" charset="-128"/>
                <a:ea typeface="BIZ UD明朝 Medium" panose="02020500000000000000" pitchFamily="17" charset="-128"/>
              </a:rPr>
              <a:t>G20</a:t>
            </a:r>
            <a:r>
              <a:rPr lang="en-US" altLang="ja-JP" sz="1050" spc="-40" dirty="0">
                <a:latin typeface="BIZ UD明朝 Medium" panose="02020500000000000000" pitchFamily="17" charset="-128"/>
                <a:ea typeface="BIZ UD明朝 Medium" panose="02020500000000000000" pitchFamily="17" charset="-128"/>
              </a:rPr>
              <a:t>(2019</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や</a:t>
            </a:r>
            <a:r>
              <a:rPr lang="en-US" altLang="ja-JP" sz="1200" spc="-40" dirty="0">
                <a:latin typeface="BIZ UD明朝 Medium" panose="02020500000000000000" pitchFamily="17" charset="-128"/>
                <a:ea typeface="BIZ UD明朝 Medium" panose="02020500000000000000" pitchFamily="17" charset="-128"/>
              </a:rPr>
              <a:t>APEC</a:t>
            </a:r>
            <a:r>
              <a:rPr lang="en-US" altLang="ja-JP" sz="1050" spc="-40" dirty="0">
                <a:latin typeface="BIZ UD明朝 Medium" panose="02020500000000000000" pitchFamily="17" charset="-128"/>
                <a:ea typeface="BIZ UD明朝 Medium" panose="02020500000000000000" pitchFamily="17" charset="-128"/>
              </a:rPr>
              <a:t>(1995</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a:t>
            </a:r>
            <a:r>
              <a:rPr lang="en-US" altLang="ja-JP" sz="1200" spc="-40" dirty="0">
                <a:latin typeface="BIZ UD明朝 Medium" panose="02020500000000000000" pitchFamily="17" charset="-128"/>
                <a:ea typeface="BIZ UD明朝 Medium" panose="02020500000000000000" pitchFamily="17" charset="-128"/>
              </a:rPr>
              <a:t>Sibos</a:t>
            </a:r>
            <a:r>
              <a:rPr lang="en-US" altLang="ja-JP" sz="1050" spc="-40" dirty="0">
                <a:latin typeface="BIZ UD明朝 Medium" panose="02020500000000000000" pitchFamily="17" charset="-128"/>
                <a:ea typeface="BIZ UD明朝 Medium" panose="02020500000000000000" pitchFamily="17" charset="-128"/>
              </a:rPr>
              <a:t>(2012</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050" spc="-40" dirty="0">
                <a:latin typeface="BIZ UD明朝 Medium" panose="02020500000000000000" pitchFamily="17" charset="-128"/>
                <a:ea typeface="BIZ UD明朝 Medium" panose="02020500000000000000" pitchFamily="17" charset="-128"/>
              </a:rPr>
              <a:t>世界最大級の国際金融会議</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、世界陸上</a:t>
            </a:r>
            <a:r>
              <a:rPr lang="en-US" altLang="ja-JP" sz="1050" spc="-40" dirty="0">
                <a:latin typeface="BIZ UD明朝 Medium" panose="02020500000000000000" pitchFamily="17" charset="-128"/>
                <a:ea typeface="BIZ UD明朝 Medium" panose="02020500000000000000" pitchFamily="17" charset="-128"/>
              </a:rPr>
              <a:t>(2007</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等、</a:t>
            </a:r>
            <a:endParaRPr lang="en-US" altLang="ja-JP" sz="1200" spc="-4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　　 国際イベントの開催実績を有し、</a:t>
            </a:r>
            <a:r>
              <a:rPr lang="en-US" altLang="ja-JP" sz="1200" dirty="0">
                <a:latin typeface="BIZ UD明朝 Medium" panose="02020500000000000000" pitchFamily="17" charset="-128"/>
                <a:ea typeface="BIZ UD明朝 Medium" panose="02020500000000000000" pitchFamily="17" charset="-128"/>
              </a:rPr>
              <a:t>G7</a:t>
            </a:r>
            <a:r>
              <a:rPr lang="ja-JP" altLang="en-US" sz="1200" dirty="0">
                <a:latin typeface="BIZ UD明朝 Medium" panose="02020500000000000000" pitchFamily="17" charset="-128"/>
                <a:ea typeface="BIZ UD明朝 Medium" panose="02020500000000000000" pitchFamily="17" charset="-128"/>
              </a:rPr>
              <a:t>貿易大臣会合</a:t>
            </a:r>
            <a:r>
              <a:rPr lang="ja-JP" altLang="en-US" sz="1050" dirty="0">
                <a:latin typeface="BIZ UD明朝 Medium" panose="02020500000000000000" pitchFamily="17" charset="-128"/>
                <a:ea typeface="BIZ UD明朝 Medium" panose="02020500000000000000" pitchFamily="17" charset="-128"/>
              </a:rPr>
              <a:t>（</a:t>
            </a:r>
            <a:r>
              <a:rPr lang="en-US" altLang="ja-JP" sz="1050" dirty="0">
                <a:latin typeface="BIZ UD明朝 Medium" panose="02020500000000000000" pitchFamily="17" charset="-128"/>
                <a:ea typeface="BIZ UD明朝 Medium" panose="02020500000000000000" pitchFamily="17" charset="-128"/>
              </a:rPr>
              <a:t>2023</a:t>
            </a:r>
            <a:r>
              <a:rPr lang="ja-JP" altLang="en-US" sz="1050" dirty="0">
                <a:latin typeface="BIZ UD明朝 Medium" panose="02020500000000000000" pitchFamily="17" charset="-128"/>
                <a:ea typeface="BIZ UD明朝 Medium" panose="02020500000000000000" pitchFamily="17" charset="-128"/>
              </a:rPr>
              <a:t>年）</a:t>
            </a:r>
            <a:r>
              <a:rPr lang="ja-JP" altLang="en-US" sz="1200" dirty="0">
                <a:latin typeface="BIZ UD明朝 Medium" panose="02020500000000000000" pitchFamily="17" charset="-128"/>
                <a:ea typeface="BIZ UD明朝 Medium" panose="02020500000000000000" pitchFamily="17" charset="-128"/>
              </a:rPr>
              <a:t>の開催が予定されている。</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・既存</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施設（西日本最大級規模の展示場、会議場）に加え</a:t>
            </a:r>
            <a:r>
              <a:rPr lang="ja-JP" altLang="en-US" sz="1200" dirty="0" smtClean="0">
                <a:latin typeface="BIZ UD明朝 Medium" panose="02020500000000000000" pitchFamily="17" charset="-128"/>
                <a:ea typeface="BIZ UD明朝 Medium" panose="02020500000000000000" pitchFamily="17" charset="-128"/>
              </a:rPr>
              <a:t>、万博記念公園に大規模</a:t>
            </a:r>
            <a:endParaRPr lang="en-US" altLang="ja-JP" sz="1200" dirty="0" smtClean="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smtClean="0">
                <a:latin typeface="BIZ UD明朝 Medium" panose="02020500000000000000" pitchFamily="17" charset="-128"/>
                <a:ea typeface="BIZ UD明朝 Medium" panose="02020500000000000000" pitchFamily="17" charset="-128"/>
              </a:rPr>
              <a:t>　　　アリーナが開業する等、新たな施設整備が予定されている。</a:t>
            </a:r>
            <a:endParaRPr lang="en-US" altLang="ja-JP" sz="1200" dirty="0" smtClean="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・国際的なイベントを通じて、大阪の認知度や地域のブランディングが向上し、地域の</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にぎわいづくりの契機となっている。</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・大阪観光局等の有する支援制度は</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誘致に一定の効果をあげている。</a:t>
            </a:r>
          </a:p>
        </p:txBody>
      </p:sp>
      <p:sp>
        <p:nvSpPr>
          <p:cNvPr id="20" name="角丸四角形 19">
            <a:extLst>
              <a:ext uri="{FF2B5EF4-FFF2-40B4-BE49-F238E27FC236}">
                <a16:creationId xmlns:a16="http://schemas.microsoft.com/office/drawing/2014/main" id="{9807783B-0943-4601-974D-79FB55BC0664}"/>
              </a:ext>
            </a:extLst>
          </p:cNvPr>
          <p:cNvSpPr/>
          <p:nvPr/>
        </p:nvSpPr>
        <p:spPr>
          <a:xfrm>
            <a:off x="682610" y="3411277"/>
            <a:ext cx="9074829" cy="82819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優れたものづくりから最先端分野までの層の厚い産業と学術が集積している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・大阪は優れたものづくり技術を有する中小企業のまち。創薬やヘルスケア等ライフサイエンス分野に</a:t>
            </a:r>
            <a:r>
              <a:rPr lang="ja-JP" altLang="en-US" sz="1200" dirty="0" smtClean="0">
                <a:solidFill>
                  <a:schemeClr val="tx1"/>
                </a:solidFill>
                <a:latin typeface="BIZ UD明朝 Medium" panose="02020500000000000000" pitchFamily="17" charset="-128"/>
                <a:ea typeface="BIZ UD明朝 Medium" panose="02020500000000000000" pitchFamily="17" charset="-128"/>
              </a:rPr>
              <a:t>おけるリーディング</a:t>
            </a:r>
            <a:endParaRPr lang="en-US" altLang="ja-JP" sz="1200" dirty="0" smtClean="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smtClean="0">
                <a:solidFill>
                  <a:schemeClr val="tx1"/>
                </a:solidFill>
                <a:latin typeface="BIZ UD明朝 Medium" panose="02020500000000000000" pitchFamily="17" charset="-128"/>
                <a:ea typeface="BIZ UD明朝 Medium" panose="02020500000000000000" pitchFamily="17" charset="-128"/>
              </a:rPr>
              <a:t>　　　産業化を</a:t>
            </a:r>
            <a:r>
              <a:rPr lang="ja-JP" altLang="en-US" sz="1200" dirty="0">
                <a:solidFill>
                  <a:schemeClr val="tx1"/>
                </a:solidFill>
                <a:latin typeface="BIZ UD明朝 Medium" panose="02020500000000000000" pitchFamily="17" charset="-128"/>
                <a:ea typeface="BIZ UD明朝 Medium" panose="02020500000000000000" pitchFamily="17" charset="-128"/>
              </a:rPr>
              <a:t>進めている</a:t>
            </a:r>
            <a:r>
              <a:rPr lang="ja-JP" altLang="en-US" sz="1200">
                <a:solidFill>
                  <a:schemeClr val="tx1"/>
                </a:solidFill>
                <a:latin typeface="BIZ UD明朝 Medium" panose="02020500000000000000" pitchFamily="17" charset="-128"/>
                <a:ea typeface="BIZ UD明朝 Medium" panose="02020500000000000000" pitchFamily="17" charset="-128"/>
              </a:rPr>
              <a:t>ほか</a:t>
            </a:r>
            <a:r>
              <a:rPr lang="ja-JP" altLang="en-US" sz="1200" smtClean="0">
                <a:solidFill>
                  <a:schemeClr val="tx1"/>
                </a:solidFill>
                <a:latin typeface="BIZ UD明朝 Medium" panose="02020500000000000000" pitchFamily="17" charset="-128"/>
                <a:ea typeface="BIZ UD明朝 Medium" panose="02020500000000000000" pitchFamily="17" charset="-128"/>
              </a:rPr>
              <a:t>、環境</a:t>
            </a:r>
            <a:r>
              <a:rPr lang="ja-JP" altLang="en-US" sz="1200" dirty="0">
                <a:solidFill>
                  <a:schemeClr val="tx1"/>
                </a:solidFill>
                <a:latin typeface="BIZ UD明朝 Medium" panose="02020500000000000000" pitchFamily="17" charset="-128"/>
                <a:ea typeface="BIZ UD明朝 Medium" panose="02020500000000000000" pitchFamily="17" charset="-128"/>
              </a:rPr>
              <a:t>・エネルギー分野の企業や研究機関等が集積している。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5" name="テキスト ボックス 4">
            <a:extLst>
              <a:ext uri="{FF2B5EF4-FFF2-40B4-BE49-F238E27FC236}">
                <a16:creationId xmlns:a16="http://schemas.microsoft.com/office/drawing/2014/main" id="{DE8FFA86-7060-4043-5C2E-40AD4B9B3875}"/>
              </a:ext>
            </a:extLst>
          </p:cNvPr>
          <p:cNvSpPr txBox="1"/>
          <p:nvPr/>
        </p:nvSpPr>
        <p:spPr>
          <a:xfrm>
            <a:off x="6936259" y="6006535"/>
            <a:ext cx="2811849" cy="253916"/>
          </a:xfrm>
          <a:prstGeom prst="rect">
            <a:avLst/>
          </a:prstGeom>
          <a:noFill/>
        </p:spPr>
        <p:txBody>
          <a:bodyPr wrap="square" rtlCol="0">
            <a:spAutoFit/>
          </a:bodyPr>
          <a:lstStyle/>
          <a:p>
            <a:r>
              <a:rPr kumimoji="1" lang="ja-JP" altLang="en-US" sz="1050" b="1" i="1" spc="-60" dirty="0">
                <a:latin typeface="BIZ UDP明朝 Medium" panose="02020500000000000000" pitchFamily="18" charset="-128"/>
                <a:ea typeface="BIZ UDP明朝 Medium" panose="02020500000000000000" pitchFamily="18" charset="-128"/>
              </a:rPr>
              <a:t>［</a:t>
            </a:r>
            <a:r>
              <a:rPr kumimoji="1" lang="en-US" altLang="ja-JP" sz="1050" b="1" i="1" spc="-60" dirty="0">
                <a:latin typeface="BIZ UDP明朝 Medium" panose="02020500000000000000" pitchFamily="18" charset="-128"/>
                <a:ea typeface="BIZ UDP明朝 Medium" panose="02020500000000000000" pitchFamily="18" charset="-128"/>
              </a:rPr>
              <a:t>G20</a:t>
            </a:r>
            <a:r>
              <a:rPr kumimoji="1" lang="ja-JP" altLang="en-US" sz="1050" b="1" i="1" spc="-60" dirty="0">
                <a:latin typeface="BIZ UDP明朝 Medium" panose="02020500000000000000" pitchFamily="18" charset="-128"/>
                <a:ea typeface="BIZ UDP明朝 Medium" panose="02020500000000000000" pitchFamily="18" charset="-128"/>
              </a:rPr>
              <a:t>大阪サミット</a:t>
            </a:r>
            <a:r>
              <a:rPr kumimoji="1" lang="en-US" altLang="ja-JP" sz="1050" b="1" i="1" spc="-60" dirty="0">
                <a:latin typeface="BIZ UDP明朝 Medium" panose="02020500000000000000" pitchFamily="18" charset="-128"/>
                <a:ea typeface="BIZ UDP明朝 Medium" panose="02020500000000000000" pitchFamily="18" charset="-128"/>
              </a:rPr>
              <a:t>2019</a:t>
            </a:r>
            <a:r>
              <a:rPr kumimoji="1" lang="ja-JP" altLang="en-US" sz="1050" b="1" i="1" spc="-60" dirty="0">
                <a:latin typeface="BIZ UDP明朝 Medium" panose="02020500000000000000" pitchFamily="18" charset="-128"/>
                <a:ea typeface="BIZ UDP明朝 Medium" panose="02020500000000000000" pitchFamily="18" charset="-128"/>
              </a:rPr>
              <a:t>会場（インテックス大阪</a:t>
            </a:r>
            <a:r>
              <a:rPr lang="ja-JP" altLang="en-US" sz="1050" b="1" i="1" spc="-60" dirty="0">
                <a:latin typeface="BIZ UDP明朝 Medium" panose="02020500000000000000" pitchFamily="18" charset="-128"/>
                <a:ea typeface="BIZ UDP明朝 Medium" panose="02020500000000000000" pitchFamily="18" charset="-128"/>
              </a:rPr>
              <a:t>）</a:t>
            </a:r>
            <a:r>
              <a:rPr kumimoji="1" lang="ja-JP" altLang="en-US" sz="1050" b="1" i="1" spc="-60" dirty="0">
                <a:latin typeface="BIZ UDP明朝 Medium" panose="02020500000000000000" pitchFamily="18" charset="-128"/>
                <a:ea typeface="BIZ UDP明朝 Medium" panose="02020500000000000000" pitchFamily="18" charset="-128"/>
              </a:rPr>
              <a:t>］</a:t>
            </a:r>
            <a:endParaRPr kumimoji="1" lang="ja-JP" altLang="en-US" sz="1050" i="1" spc="-60" dirty="0">
              <a:latin typeface="BIZ UDP明朝 Medium" panose="02020500000000000000" pitchFamily="18" charset="-128"/>
              <a:ea typeface="BIZ UDP明朝 Medium" panose="02020500000000000000" pitchFamily="18" charset="-128"/>
            </a:endParaRPr>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38861" y="4485765"/>
            <a:ext cx="2006643" cy="1476000"/>
          </a:xfrm>
          <a:prstGeom prst="rect">
            <a:avLst/>
          </a:prstGeom>
        </p:spPr>
      </p:pic>
    </p:spTree>
    <p:extLst>
      <p:ext uri="{BB962C8B-B14F-4D97-AF65-F5344CB8AC3E}">
        <p14:creationId xmlns:p14="http://schemas.microsoft.com/office/powerpoint/2010/main" val="238258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6618" y="835549"/>
            <a:ext cx="9291304" cy="4375079"/>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１６</a:t>
            </a:r>
          </a:p>
        </p:txBody>
      </p:sp>
      <p:sp>
        <p:nvSpPr>
          <p:cNvPr id="3" name="角丸四角形 16">
            <a:extLst>
              <a:ext uri="{FF2B5EF4-FFF2-40B4-BE49-F238E27FC236}">
                <a16:creationId xmlns:a16="http://schemas.microsoft.com/office/drawing/2014/main" id="{1F4450D4-EEA1-D4CB-8B6B-D6330DBC7D24}"/>
              </a:ext>
            </a:extLst>
          </p:cNvPr>
          <p:cNvSpPr/>
          <p:nvPr/>
        </p:nvSpPr>
        <p:spPr>
          <a:xfrm>
            <a:off x="617931" y="2431150"/>
            <a:ext cx="9210245" cy="107835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豊かな都市魅力を備えている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a:t>
            </a:r>
            <a:r>
              <a:rPr lang="ja-JP" altLang="en-US" sz="1200" spc="-40" dirty="0">
                <a:solidFill>
                  <a:schemeClr val="tx1"/>
                </a:solidFill>
                <a:latin typeface="BIZ UD明朝 Medium" panose="02020500000000000000" pitchFamily="17" charset="-128"/>
                <a:ea typeface="BIZ UD明朝 Medium" panose="02020500000000000000" pitchFamily="17" charset="-128"/>
              </a:rPr>
              <a:t>・アフター</a:t>
            </a:r>
            <a:r>
              <a:rPr lang="en-US" altLang="ja-JP" sz="1200" spc="-40" dirty="0">
                <a:solidFill>
                  <a:schemeClr val="tx1"/>
                </a:solidFill>
                <a:latin typeface="BIZ UD明朝 Medium" panose="02020500000000000000" pitchFamily="17" charset="-128"/>
                <a:ea typeface="BIZ UD明朝 Medium" panose="02020500000000000000" pitchFamily="17" charset="-128"/>
              </a:rPr>
              <a:t>MICE</a:t>
            </a:r>
            <a:r>
              <a:rPr lang="ja-JP" altLang="en-US" sz="1200" spc="-40" dirty="0">
                <a:solidFill>
                  <a:schemeClr val="tx1"/>
                </a:solidFill>
                <a:latin typeface="BIZ UD明朝 Medium" panose="02020500000000000000" pitchFamily="17" charset="-128"/>
                <a:ea typeface="BIZ UD明朝 Medium" panose="02020500000000000000" pitchFamily="17" charset="-128"/>
              </a:rPr>
              <a:t>（観光、ショッピング、食事）が充実している。非常に魅力的な地域であり、地域性やエンターテインメント性</a:t>
            </a:r>
            <a:endParaRPr lang="en-US" altLang="ja-JP" sz="1200" spc="-4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spc="-40" dirty="0">
                <a:solidFill>
                  <a:schemeClr val="tx1"/>
                </a:solidFill>
                <a:latin typeface="BIZ UD明朝 Medium" panose="02020500000000000000" pitchFamily="17" charset="-128"/>
                <a:ea typeface="BIZ UD明朝 Medium" panose="02020500000000000000" pitchFamily="17" charset="-128"/>
              </a:rPr>
              <a:t>       </a:t>
            </a:r>
            <a:r>
              <a:rPr lang="ja-JP" altLang="en-US" sz="1200" spc="-40" dirty="0">
                <a:solidFill>
                  <a:schemeClr val="tx1"/>
                </a:solidFill>
                <a:latin typeface="BIZ UD明朝 Medium" panose="02020500000000000000" pitchFamily="17" charset="-128"/>
                <a:ea typeface="BIZ UD明朝 Medium" panose="02020500000000000000" pitchFamily="17" charset="-128"/>
              </a:rPr>
              <a:t>も大変良い。</a:t>
            </a:r>
            <a:endParaRPr lang="en-US" altLang="ja-JP" sz="1200" spc="-4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・インセンティブツアーの送客先としての評価が高い。  </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・世界遺産に登録された「百舌鳥・古市古墳群」や数多くの神社仏閣など歴史的・文化的遺産が豊富である。</a:t>
            </a: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・伝統芸能から演劇・音楽等の最新のエンターテインメント、豊かな食文化など、豊富なアフター</a:t>
            </a:r>
            <a:r>
              <a:rPr lang="en-US" altLang="ja-JP" sz="1200" spc="-20" dirty="0">
                <a:solidFill>
                  <a:schemeClr val="tx1"/>
                </a:solidFill>
                <a:latin typeface="BIZ UD明朝 Medium" panose="02020500000000000000" pitchFamily="17" charset="-128"/>
                <a:ea typeface="BIZ UD明朝 Medium" panose="02020500000000000000" pitchFamily="17" charset="-128"/>
              </a:rPr>
              <a:t>MICE</a:t>
            </a:r>
            <a:r>
              <a:rPr lang="ja-JP" altLang="en-US" sz="1200" spc="-20" dirty="0">
                <a:solidFill>
                  <a:schemeClr val="tx1"/>
                </a:solidFill>
                <a:latin typeface="BIZ UD明朝 Medium" panose="02020500000000000000" pitchFamily="17" charset="-128"/>
                <a:ea typeface="BIZ UD明朝 Medium" panose="02020500000000000000" pitchFamily="17" charset="-128"/>
              </a:rPr>
              <a:t>の資源を有している</a:t>
            </a:r>
            <a:r>
              <a:rPr lang="ja-JP" altLang="en-US" sz="1200" spc="-20" dirty="0" smtClean="0">
                <a:solidFill>
                  <a:schemeClr val="tx1"/>
                </a:solidFill>
                <a:latin typeface="BIZ UD明朝 Medium" panose="02020500000000000000" pitchFamily="17" charset="-128"/>
                <a:ea typeface="BIZ UD明朝 Medium" panose="02020500000000000000" pitchFamily="17" charset="-128"/>
              </a:rPr>
              <a:t>。</a:t>
            </a:r>
            <a:endParaRPr lang="en-US" altLang="ja-JP" sz="1200" spc="-20" dirty="0" smtClean="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a:t>
            </a:r>
            <a:r>
              <a:rPr lang="ja-JP" altLang="en-US" sz="1200" spc="-20" dirty="0" smtClean="0">
                <a:solidFill>
                  <a:schemeClr val="tx1"/>
                </a:solidFill>
                <a:latin typeface="BIZ UD明朝 Medium" panose="02020500000000000000" pitchFamily="17" charset="-128"/>
                <a:ea typeface="BIZ UD明朝 Medium" panose="02020500000000000000" pitchFamily="17" charset="-128"/>
              </a:rPr>
              <a:t>　・</a:t>
            </a:r>
            <a:r>
              <a:rPr lang="ja-JP" altLang="en-US" sz="1200" spc="-20" dirty="0">
                <a:solidFill>
                  <a:schemeClr val="tx1"/>
                </a:solidFill>
                <a:latin typeface="BIZ UD明朝 Medium" panose="02020500000000000000" pitchFamily="17" charset="-128"/>
                <a:ea typeface="BIZ UD明朝 Medium" panose="02020500000000000000" pitchFamily="17" charset="-128"/>
              </a:rPr>
              <a:t>トップスポーツチーム、大規模スポーツ施設、サイクリングなどが楽しめる自然環境、大阪マラソンといったスポーツイベント</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等多様なスポーツ資源が存在する</a:t>
            </a:r>
            <a:r>
              <a:rPr lang="ja-JP" altLang="en-US" sz="1200" spc="-20" dirty="0" smtClean="0">
                <a:solidFill>
                  <a:schemeClr val="tx1"/>
                </a:solidFill>
                <a:latin typeface="BIZ UD明朝 Medium" panose="02020500000000000000" pitchFamily="17" charset="-128"/>
                <a:ea typeface="BIZ UD明朝 Medium" panose="02020500000000000000" pitchFamily="17" charset="-128"/>
              </a:rPr>
              <a:t>。</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・都市的な魅力が高く、高級ホテルの建設など、宿泊施設も増加傾向にある。海外から人気の高い京都、奈良、神戸に近い。</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・大阪人の人情味やホスピタリティのある気質や多様性を受け入れる地域コミュニティが根付いている。</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4" name="角丸四角形 17">
            <a:extLst>
              <a:ext uri="{FF2B5EF4-FFF2-40B4-BE49-F238E27FC236}">
                <a16:creationId xmlns:a16="http://schemas.microsoft.com/office/drawing/2014/main" id="{BE389909-DC24-A890-0028-6DDCAFDACE30}"/>
              </a:ext>
            </a:extLst>
          </p:cNvPr>
          <p:cNvSpPr/>
          <p:nvPr/>
        </p:nvSpPr>
        <p:spPr>
          <a:xfrm>
            <a:off x="614997" y="1017010"/>
            <a:ext cx="9074829" cy="124735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大阪・関西万博の開催、統合型リゾート（</a:t>
            </a:r>
            <a:r>
              <a:rPr lang="en-US" altLang="ja-JP" sz="1200" b="1" u="sng" dirty="0">
                <a:solidFill>
                  <a:schemeClr val="tx1"/>
                </a:solidFill>
                <a:latin typeface="BIZ UD明朝 Medium" panose="02020500000000000000" pitchFamily="17" charset="-128"/>
                <a:ea typeface="BIZ UD明朝 Medium" panose="02020500000000000000" pitchFamily="17" charset="-128"/>
              </a:rPr>
              <a:t>IR</a:t>
            </a:r>
            <a:r>
              <a:rPr lang="ja-JP" altLang="en-US" sz="1200" b="1" u="sng" dirty="0">
                <a:solidFill>
                  <a:schemeClr val="tx1"/>
                </a:solidFill>
                <a:latin typeface="BIZ UD明朝 Medium" panose="02020500000000000000" pitchFamily="17" charset="-128"/>
                <a:ea typeface="BIZ UD明朝 Medium" panose="02020500000000000000" pitchFamily="17" charset="-128"/>
              </a:rPr>
              <a:t>）の開業等により、国内外からの</a:t>
            </a:r>
            <a:r>
              <a:rPr lang="en-US" altLang="ja-JP" sz="1200" b="1" u="sng" dirty="0">
                <a:solidFill>
                  <a:schemeClr val="tx1"/>
                </a:solidFill>
                <a:latin typeface="BIZ UD明朝 Medium" panose="02020500000000000000" pitchFamily="17" charset="-128"/>
                <a:ea typeface="BIZ UD明朝 Medium" panose="02020500000000000000" pitchFamily="17" charset="-128"/>
              </a:rPr>
              <a:t>MICE</a:t>
            </a:r>
            <a:r>
              <a:rPr lang="ja-JP" altLang="en-US" sz="1200" b="1" u="sng" dirty="0">
                <a:solidFill>
                  <a:schemeClr val="tx1"/>
                </a:solidFill>
                <a:latin typeface="BIZ UD明朝 Medium" panose="02020500000000000000" pitchFamily="17" charset="-128"/>
                <a:ea typeface="BIZ UD明朝 Medium" panose="02020500000000000000" pitchFamily="17" charset="-128"/>
              </a:rPr>
              <a:t>需要が期待できる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・万博テーマに沿ったライフサイエンス分野等の</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開催が見込める。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・万博開催や統合型リゾート（</a:t>
            </a:r>
            <a:r>
              <a:rPr lang="en-US" altLang="ja-JP" sz="1200" dirty="0">
                <a:solidFill>
                  <a:schemeClr val="tx1"/>
                </a:solidFill>
                <a:latin typeface="BIZ UD明朝 Medium" panose="02020500000000000000" pitchFamily="17" charset="-128"/>
                <a:ea typeface="BIZ UD明朝 Medium" panose="02020500000000000000" pitchFamily="17" charset="-128"/>
              </a:rPr>
              <a:t>IR</a:t>
            </a:r>
            <a:r>
              <a:rPr lang="ja-JP" altLang="en-US" sz="1200" dirty="0">
                <a:solidFill>
                  <a:schemeClr val="tx1"/>
                </a:solidFill>
                <a:latin typeface="BIZ UD明朝 Medium" panose="02020500000000000000" pitchFamily="17" charset="-128"/>
                <a:ea typeface="BIZ UD明朝 Medium" panose="02020500000000000000" pitchFamily="17" charset="-128"/>
              </a:rPr>
              <a:t>）の開業は、</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を呼び込み、他地域にない大阪の強みとなる。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200" dirty="0">
                <a:solidFill>
                  <a:schemeClr val="tx1"/>
                </a:solidFill>
                <a:latin typeface="BIZ UD明朝 Medium" panose="02020500000000000000" pitchFamily="17" charset="-128"/>
                <a:ea typeface="BIZ UD明朝 Medium" panose="02020500000000000000" pitchFamily="17" charset="-128"/>
              </a:rPr>
              <a:t>IR</a:t>
            </a:r>
            <a:r>
              <a:rPr lang="ja-JP" altLang="en-US" sz="1200" dirty="0">
                <a:solidFill>
                  <a:schemeClr val="tx1"/>
                </a:solidFill>
                <a:latin typeface="BIZ UD明朝 Medium" panose="02020500000000000000" pitchFamily="17" charset="-128"/>
                <a:ea typeface="BIZ UD明朝 Medium" panose="02020500000000000000" pitchFamily="17" charset="-128"/>
              </a:rPr>
              <a:t>）は、世界水準のオールインワン</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拠点として、高い経済波及効果を有する</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の開催が見込める。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9321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16987" y="1093845"/>
            <a:ext cx="9291304" cy="5184000"/>
          </a:xfrm>
          <a:prstGeom prst="roundRect">
            <a:avLst>
              <a:gd name="adj" fmla="val 1842"/>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highlight>
                <a:srgbClr val="FFFF00"/>
              </a:highlight>
            </a:endParaRPr>
          </a:p>
        </p:txBody>
      </p:sp>
      <p:sp>
        <p:nvSpPr>
          <p:cNvPr id="17" name="角丸四角形 16"/>
          <p:cNvSpPr/>
          <p:nvPr/>
        </p:nvSpPr>
        <p:spPr>
          <a:xfrm>
            <a:off x="499104" y="1124402"/>
            <a:ext cx="9291304" cy="5381160"/>
          </a:xfrm>
          <a:prstGeom prst="roundRect">
            <a:avLst>
              <a:gd name="adj" fmla="val 4049"/>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04975" y="609437"/>
            <a:ext cx="3719497"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「解決すべき課題」 </a:t>
            </a:r>
            <a:endParaRPr lang="ja-JP" altLang="en-US" sz="1400" b="1" u="sng" dirty="0">
              <a:latin typeface="BIZ UDPゴシック" panose="020B0400000000000000" pitchFamily="50" charset="-128"/>
              <a:ea typeface="BIZ UDPゴシック" panose="020B0400000000000000" pitchFamily="50" charset="-128"/>
            </a:endParaRPr>
          </a:p>
        </p:txBody>
      </p:sp>
      <p:pic>
        <p:nvPicPr>
          <p:cNvPr id="2" name="Picture 6">
            <a:extLst>
              <a:ext uri="{FF2B5EF4-FFF2-40B4-BE49-F238E27FC236}">
                <a16:creationId xmlns:a16="http://schemas.microsoft.com/office/drawing/2014/main" id="{FE2FC3A1-8F09-08A3-4DDA-A2E3474C2552}"/>
              </a:ext>
            </a:extLst>
          </p:cNvPr>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5647" y="90080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66614" y="1276148"/>
            <a:ext cx="9455093" cy="1589281"/>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施設の機能強化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・施設の老朽化対応や大規模な国際会議等への対応（予約の取りづらさ、キャパシティ不足等）、</a:t>
            </a:r>
            <a:r>
              <a:rPr lang="en-US" altLang="ja-JP" sz="1200" dirty="0">
                <a:latin typeface="BIZ UD明朝 Medium" panose="02020500000000000000" pitchFamily="17" charset="-128"/>
                <a:ea typeface="BIZ UD明朝 Medium" panose="02020500000000000000" pitchFamily="17" charset="-128"/>
              </a:rPr>
              <a:t>ICT</a:t>
            </a:r>
            <a:r>
              <a:rPr lang="ja-JP" altLang="en-US" sz="1200" dirty="0">
                <a:latin typeface="BIZ UD明朝 Medium" panose="02020500000000000000" pitchFamily="17" charset="-128"/>
                <a:ea typeface="BIZ UD明朝 Medium" panose="02020500000000000000" pitchFamily="17" charset="-128"/>
              </a:rPr>
              <a:t>環境</a:t>
            </a:r>
            <a:r>
              <a:rPr lang="en-US" altLang="ja-JP" sz="1200" dirty="0">
                <a:latin typeface="BIZ UD明朝 Medium" panose="02020500000000000000" pitchFamily="17" charset="-128"/>
                <a:ea typeface="BIZ UD明朝 Medium" panose="02020500000000000000" pitchFamily="17" charset="-128"/>
              </a:rPr>
              <a:t>(</a:t>
            </a:r>
            <a:r>
              <a:rPr lang="ja-JP" altLang="en-US" sz="1200" dirty="0">
                <a:latin typeface="BIZ UD明朝 Medium" panose="02020500000000000000" pitchFamily="17" charset="-128"/>
                <a:ea typeface="BIZ UD明朝 Medium" panose="02020500000000000000" pitchFamily="17" charset="-128"/>
              </a:rPr>
              <a:t>オンライン、</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ハイブリッド会議）の整備が求められる。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・大小さまざまな規模の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施設が府内に分散立地しているため、ニーズの高い会議場と展示場の一体的利用への対応や</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施設相互のアクセス向上が必要である。　　</a:t>
            </a:r>
          </a:p>
          <a:p>
            <a:pPr>
              <a:lnSpc>
                <a:spcPts val="2000"/>
              </a:lnSpc>
            </a:pPr>
            <a:r>
              <a:rPr lang="ja-JP" altLang="en-US" sz="1200" dirty="0">
                <a:latin typeface="BIZ UD明朝 Medium" panose="02020500000000000000" pitchFamily="17" charset="-128"/>
                <a:ea typeface="BIZ UD明朝 Medium" panose="02020500000000000000" pitchFamily="17" charset="-128"/>
              </a:rPr>
              <a:t>　 ・アジア諸国における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機能の強化（施設拡充、低価格等）による誘致競争に対応していく必要がある。</a:t>
            </a:r>
            <a:endParaRPr kumimoji="1" lang="ja-JP" altLang="en-US" sz="1200" dirty="0">
              <a:latin typeface="BIZ UD明朝 Medium" panose="02020500000000000000" pitchFamily="17" charset="-128"/>
              <a:ea typeface="BIZ UD明朝 Medium" panose="02020500000000000000" pitchFamily="17" charset="-128"/>
            </a:endParaRPr>
          </a:p>
        </p:txBody>
      </p:sp>
      <p:sp>
        <p:nvSpPr>
          <p:cNvPr id="14" name="テキスト ボックス 13"/>
          <p:cNvSpPr txBox="1"/>
          <p:nvPr/>
        </p:nvSpPr>
        <p:spPr>
          <a:xfrm>
            <a:off x="666614" y="3080734"/>
            <a:ext cx="9455093" cy="1332801"/>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誘致のための支援制度の充実</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・大阪観光局等による助成制度は、</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誘致に一定の成果を上げてきたが、新型コロナウイルス感染症の影響により需要</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が高まる支援（オンライン国際会議等）の充実が求められる。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・競合都市が実施する誘致・開催に係る支援（助成・人材育成等）と同程度以上の制度を整備していく必要がある。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・会議場と展示場の一体利用や大型案件向けなど主催者ニーズに応じた支援メニューの充実が必要である。</a:t>
            </a:r>
          </a:p>
        </p:txBody>
      </p:sp>
      <p:sp>
        <p:nvSpPr>
          <p:cNvPr id="15" name="テキスト ボックス 14"/>
          <p:cNvSpPr txBox="1"/>
          <p:nvPr/>
        </p:nvSpPr>
        <p:spPr>
          <a:xfrm>
            <a:off x="666614" y="4662104"/>
            <a:ext cx="9455093" cy="1374735"/>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b="1" u="sng" dirty="0">
                <a:latin typeface="BIZ UD明朝 Medium" panose="02020500000000000000" pitchFamily="17" charset="-128"/>
                <a:ea typeface="BIZ UD明朝 Medium" panose="02020500000000000000" pitchFamily="17" charset="-128"/>
              </a:rPr>
              <a:t>国内外に向けた情報発信、マーケティングの強化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・国内外の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関連事業者に対し、大阪開催を提案する情報発信力の強化が必要である。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開催都市として、大阪が持つ多様な都市魅力の発信・プロモーション強化が必要である。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としての大阪観光局の情報発信力（ウェブサイト等）と営業力の強化が求められる。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・マーケティングデータの収集・管理・分析や、国内外の</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との連携強化、国際的なネットワークが必要である。</a:t>
            </a:r>
          </a:p>
        </p:txBody>
      </p:sp>
    </p:spTree>
    <p:extLst>
      <p:ext uri="{BB962C8B-B14F-4D97-AF65-F5344CB8AC3E}">
        <p14:creationId xmlns:p14="http://schemas.microsoft.com/office/powerpoint/2010/main" val="341587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ABE0F-A8EA-4128-A70E-EA2C653B239B}"/>
              </a:ext>
            </a:extLst>
          </p:cNvPr>
          <p:cNvSpPr/>
          <p:nvPr/>
        </p:nvSpPr>
        <p:spPr>
          <a:xfrm>
            <a:off x="0" y="0"/>
            <a:ext cx="43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CA8B951-2FD9-4BC2-A44A-703B5D2C8362}"/>
              </a:ext>
            </a:extLst>
          </p:cNvPr>
          <p:cNvSpPr/>
          <p:nvPr/>
        </p:nvSpPr>
        <p:spPr>
          <a:xfrm>
            <a:off x="613034" y="174113"/>
            <a:ext cx="800219" cy="337144"/>
          </a:xfrm>
          <a:prstGeom prst="rect">
            <a:avLst/>
          </a:prstGeom>
        </p:spPr>
        <p:txBody>
          <a:bodyPr wrap="none">
            <a:spAutoFit/>
          </a:bodyPr>
          <a:lstStyle/>
          <a:p>
            <a:pPr>
              <a:lnSpc>
                <a:spcPts val="2200"/>
              </a:lnSpc>
            </a:pPr>
            <a:r>
              <a:rPr lang="ja-JP" altLang="en-US" b="1" dirty="0">
                <a:latin typeface="BIZ UDPゴシック" panose="020B0400000000000000" pitchFamily="50" charset="-128"/>
                <a:ea typeface="BIZ UDPゴシック" panose="020B0400000000000000" pitchFamily="50" charset="-128"/>
              </a:rPr>
              <a:t>目　次</a:t>
            </a:r>
            <a:endParaRPr lang="en-US" altLang="ja-JP"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B10020-AD3A-4127-A91D-C02C5D3B55AC}"/>
              </a:ext>
            </a:extLst>
          </p:cNvPr>
          <p:cNvSpPr/>
          <p:nvPr/>
        </p:nvSpPr>
        <p:spPr>
          <a:xfrm>
            <a:off x="711649" y="841215"/>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１</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戦略策定</a:t>
            </a:r>
            <a:r>
              <a:rPr lang="ja-JP" altLang="en-US" sz="1300" b="1" dirty="0">
                <a:latin typeface="BIZ UDPゴシック" panose="020B0400000000000000" pitchFamily="50" charset="-128"/>
                <a:ea typeface="BIZ UDPゴシック" panose="020B0400000000000000" pitchFamily="50" charset="-128"/>
              </a:rPr>
              <a:t>にあたって</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7" name="コンテンツ プレースホルダー 2">
            <a:extLst>
              <a:ext uri="{FF2B5EF4-FFF2-40B4-BE49-F238E27FC236}">
                <a16:creationId xmlns:a16="http://schemas.microsoft.com/office/drawing/2014/main" id="{CD4F2798-45C3-427C-8FC9-1FE8623EA3B9}"/>
              </a:ext>
            </a:extLst>
          </p:cNvPr>
          <p:cNvSpPr>
            <a:spLocks noGrp="1"/>
          </p:cNvSpPr>
          <p:nvPr>
            <p:ph idx="1"/>
          </p:nvPr>
        </p:nvSpPr>
        <p:spPr>
          <a:xfrm>
            <a:off x="913920" y="1220202"/>
            <a:ext cx="3574235" cy="959491"/>
          </a:xfrm>
        </p:spPr>
        <p:txBody>
          <a:bodyPr>
            <a:noAutofit/>
          </a:body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世界水準の</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都市をめざして</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本戦略における</a:t>
            </a:r>
            <a:r>
              <a:rPr kumimoji="1" lang="en-US" altLang="ja-JP" sz="1100" dirty="0">
                <a:latin typeface="BIZ UDPゴシック" panose="020B0400000000000000" pitchFamily="50" charset="-128"/>
                <a:ea typeface="BIZ UDPゴシック" panose="020B0400000000000000" pitchFamily="50" charset="-128"/>
              </a:rPr>
              <a:t>MICE</a:t>
            </a:r>
            <a:r>
              <a:rPr kumimoji="1" lang="ja-JP" altLang="en-US" sz="1100" dirty="0">
                <a:latin typeface="BIZ UDPゴシック" panose="020B0400000000000000" pitchFamily="50" charset="-128"/>
                <a:ea typeface="BIZ UDPゴシック" panose="020B0400000000000000" pitchFamily="50" charset="-128"/>
              </a:rPr>
              <a:t>とは（定義）</a:t>
            </a:r>
            <a:endParaRPr kumimoji="1"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誘致により期待されるもの（意義と効果）</a:t>
            </a:r>
            <a:endParaRPr lang="en-US" altLang="ja-JP" sz="11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F5F666BE-71B4-4E3A-8BBD-777E11399879}"/>
              </a:ext>
            </a:extLst>
          </p:cNvPr>
          <p:cNvSpPr/>
          <p:nvPr/>
        </p:nvSpPr>
        <p:spPr>
          <a:xfrm>
            <a:off x="711649" y="245485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２</a:t>
            </a:r>
            <a:r>
              <a:rPr kumimoji="1" lang="en-US" altLang="ja-JP" sz="1300" b="1" dirty="0">
                <a:latin typeface="BIZ UDPゴシック" panose="020B0400000000000000" pitchFamily="50" charset="-128"/>
                <a:ea typeface="BIZ UDPゴシック" panose="020B0400000000000000" pitchFamily="50" charset="-128"/>
              </a:rPr>
              <a:t>】 MICE</a:t>
            </a:r>
            <a:r>
              <a:rPr kumimoji="1" lang="ja-JP" altLang="en-US" sz="1300" b="1" dirty="0">
                <a:latin typeface="BIZ UDPゴシック" panose="020B0400000000000000" pitchFamily="50" charset="-128"/>
                <a:ea typeface="BIZ UDPゴシック" panose="020B0400000000000000" pitchFamily="50" charset="-128"/>
              </a:rPr>
              <a:t>を取り巻く環境の変化</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1E18CDA5-7E87-467E-97E2-AAC4E54DF8FB}"/>
              </a:ext>
            </a:extLst>
          </p:cNvPr>
          <p:cNvSpPr txBox="1">
            <a:spLocks/>
          </p:cNvSpPr>
          <p:nvPr/>
        </p:nvSpPr>
        <p:spPr>
          <a:xfrm>
            <a:off x="922885" y="2834609"/>
            <a:ext cx="3574235" cy="1586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新型コロナウイルス感染症の影響等 </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国内の主要な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国外の主要な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 </a:t>
            </a:r>
            <a:r>
              <a:rPr lang="ja-JP" altLang="en-US" sz="1100" dirty="0">
                <a:latin typeface="BIZ UDPゴシック" panose="020B0400000000000000" pitchFamily="50" charset="-128"/>
                <a:ea typeface="BIZ UDPゴシック" panose="020B0400000000000000" pitchFamily="50" charset="-128"/>
              </a:rPr>
              <a:t>国内外における</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誘致の取組み</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 </a:t>
            </a:r>
            <a:r>
              <a:rPr lang="ja-JP" altLang="en-US" sz="1100" dirty="0">
                <a:latin typeface="BIZ UDPゴシック" panose="020B0400000000000000" pitchFamily="50" charset="-128"/>
                <a:ea typeface="BIZ UDPゴシック" panose="020B0400000000000000" pitchFamily="50" charset="-128"/>
              </a:rPr>
              <a:t>国内競合都市の状況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国外競合都市の状況</a:t>
            </a:r>
            <a:endParaRPr lang="en-US" altLang="ja-JP" sz="11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5401308-D935-4DEA-92E5-8716BCA7E2A1}"/>
              </a:ext>
            </a:extLst>
          </p:cNvPr>
          <p:cNvSpPr/>
          <p:nvPr/>
        </p:nvSpPr>
        <p:spPr>
          <a:xfrm>
            <a:off x="711649" y="4863079"/>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300" b="1" dirty="0">
                <a:latin typeface="BIZ UDPゴシック" panose="020B0400000000000000" pitchFamily="50" charset="-128"/>
                <a:ea typeface="BIZ UDPゴシック" panose="020B0400000000000000" pitchFamily="50" charset="-128"/>
              </a:rPr>
              <a:t>　</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３</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 大阪の現状と課題</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2" name="コンテンツ プレースホルダー 2">
            <a:extLst>
              <a:ext uri="{FF2B5EF4-FFF2-40B4-BE49-F238E27FC236}">
                <a16:creationId xmlns:a16="http://schemas.microsoft.com/office/drawing/2014/main" id="{C2131432-2BF0-49F4-BAF4-10879D97D61E}"/>
              </a:ext>
            </a:extLst>
          </p:cNvPr>
          <p:cNvSpPr txBox="1">
            <a:spLocks/>
          </p:cNvSpPr>
          <p:nvPr/>
        </p:nvSpPr>
        <p:spPr>
          <a:xfrm>
            <a:off x="922885" y="5260076"/>
            <a:ext cx="3797604" cy="1389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大阪の主な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施設と国際会議の開催状況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展示会の開催状況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3. MICE</a:t>
            </a:r>
            <a:r>
              <a:rPr lang="ja-JP" altLang="en-US" sz="1100" dirty="0">
                <a:latin typeface="BIZ UDPゴシック" panose="020B0400000000000000" pitchFamily="50" charset="-128"/>
                <a:ea typeface="BIZ UDPゴシック" panose="020B0400000000000000" pitchFamily="50" charset="-128"/>
              </a:rPr>
              <a:t>誘致のための支援制度</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 MICE</a:t>
            </a:r>
            <a:r>
              <a:rPr lang="ja-JP" altLang="en-US" sz="1100" dirty="0">
                <a:latin typeface="BIZ UDPゴシック" panose="020B0400000000000000" pitchFamily="50" charset="-128"/>
                <a:ea typeface="BIZ UDPゴシック" panose="020B0400000000000000" pitchFamily="50" charset="-128"/>
              </a:rPr>
              <a:t>都市として、大阪が「活用すべき優位性」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と「解決すべき課題」</a:t>
            </a:r>
          </a:p>
        </p:txBody>
      </p:sp>
      <p:sp>
        <p:nvSpPr>
          <p:cNvPr id="23" name="正方形/長方形 22">
            <a:extLst>
              <a:ext uri="{FF2B5EF4-FFF2-40B4-BE49-F238E27FC236}">
                <a16:creationId xmlns:a16="http://schemas.microsoft.com/office/drawing/2014/main" id="{92CD6176-D8F6-4FD3-9663-D775A7B892EA}"/>
              </a:ext>
            </a:extLst>
          </p:cNvPr>
          <p:cNvSpPr/>
          <p:nvPr/>
        </p:nvSpPr>
        <p:spPr>
          <a:xfrm>
            <a:off x="5482983" y="832250"/>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４</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戦略の基本的な考え方と取組みの方向性</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4" name="コンテンツ プレースホルダー 2">
            <a:extLst>
              <a:ext uri="{FF2B5EF4-FFF2-40B4-BE49-F238E27FC236}">
                <a16:creationId xmlns:a16="http://schemas.microsoft.com/office/drawing/2014/main" id="{E38170C7-D9CC-41E5-AAEA-E6D5DF756068}"/>
              </a:ext>
            </a:extLst>
          </p:cNvPr>
          <p:cNvSpPr txBox="1">
            <a:spLocks/>
          </p:cNvSpPr>
          <p:nvPr/>
        </p:nvSpPr>
        <p:spPr>
          <a:xfrm>
            <a:off x="5703184" y="1212006"/>
            <a:ext cx="3574235" cy="1228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 基本的な考え方</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取組みの方向性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重点分野</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４．誘致のメインターゲット</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５．数値目標（</a:t>
            </a:r>
            <a:r>
              <a:rPr lang="en-US" altLang="ja-JP" sz="1100" dirty="0">
                <a:latin typeface="BIZ UDPゴシック" panose="020B0400000000000000" pitchFamily="50" charset="-128"/>
                <a:ea typeface="BIZ UDPゴシック" panose="020B0400000000000000" pitchFamily="50" charset="-128"/>
              </a:rPr>
              <a:t>KPI</a:t>
            </a:r>
            <a:r>
              <a:rPr lang="ja-JP" altLang="en-US" sz="1100" dirty="0">
                <a:latin typeface="BIZ UDPゴシック" panose="020B0400000000000000" pitchFamily="50" charset="-128"/>
                <a:ea typeface="BIZ UDPゴシック" panose="020B0400000000000000" pitchFamily="50" charset="-128"/>
              </a:rPr>
              <a:t>）</a:t>
            </a:r>
          </a:p>
        </p:txBody>
      </p:sp>
      <p:sp>
        <p:nvSpPr>
          <p:cNvPr id="26" name="正方形/長方形 25">
            <a:extLst>
              <a:ext uri="{FF2B5EF4-FFF2-40B4-BE49-F238E27FC236}">
                <a16:creationId xmlns:a16="http://schemas.microsoft.com/office/drawing/2014/main" id="{714F7AE1-BCA0-4E5E-AC54-3E0697CB3442}"/>
              </a:ext>
            </a:extLst>
          </p:cNvPr>
          <p:cNvSpPr/>
          <p:nvPr/>
        </p:nvSpPr>
        <p:spPr>
          <a:xfrm>
            <a:off x="5482983" y="265834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５</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具体的な施策展開</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7" name="コンテンツ プレースホルダー 2">
            <a:extLst>
              <a:ext uri="{FF2B5EF4-FFF2-40B4-BE49-F238E27FC236}">
                <a16:creationId xmlns:a16="http://schemas.microsoft.com/office/drawing/2014/main" id="{201623B0-CE7C-4C23-B652-147E3C514DE4}"/>
              </a:ext>
            </a:extLst>
          </p:cNvPr>
          <p:cNvSpPr txBox="1">
            <a:spLocks/>
          </p:cNvSpPr>
          <p:nvPr/>
        </p:nvSpPr>
        <p:spPr>
          <a:xfrm>
            <a:off x="5545727" y="3033066"/>
            <a:ext cx="4002375" cy="2369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＜施策①＞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誘致・開催支援の強化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＜施策②＞ 情報発信・誘致プロモーションの強化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＜施策③＞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施設の競争力強化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＜施策④＞ マーケティング・リサーチ機能の強化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＜施策⑤＞ 「エリア</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」による受入れ環境整備、</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施設連携の強化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＜施策⑥＞ アフター</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の充実</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＜施策⑦＞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人材の確保・育成</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＜施策⑧＞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効果の地域への波及、還元</a:t>
            </a:r>
          </a:p>
        </p:txBody>
      </p:sp>
      <p:sp>
        <p:nvSpPr>
          <p:cNvPr id="28" name="正方形/長方形 27">
            <a:extLst>
              <a:ext uri="{FF2B5EF4-FFF2-40B4-BE49-F238E27FC236}">
                <a16:creationId xmlns:a16="http://schemas.microsoft.com/office/drawing/2014/main" id="{EA46EFE6-2943-463A-A639-164B857DE945}"/>
              </a:ext>
            </a:extLst>
          </p:cNvPr>
          <p:cNvSpPr/>
          <p:nvPr/>
        </p:nvSpPr>
        <p:spPr>
          <a:xfrm>
            <a:off x="5482983" y="5494994"/>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６</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オール大阪による推進体制の構築</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9" name="コンテンツ プレースホルダー 2">
            <a:extLst>
              <a:ext uri="{FF2B5EF4-FFF2-40B4-BE49-F238E27FC236}">
                <a16:creationId xmlns:a16="http://schemas.microsoft.com/office/drawing/2014/main" id="{FCE92F8A-0A61-4A1A-A579-147240621407}"/>
              </a:ext>
            </a:extLst>
          </p:cNvPr>
          <p:cNvSpPr txBox="1">
            <a:spLocks/>
          </p:cNvSpPr>
          <p:nvPr/>
        </p:nvSpPr>
        <p:spPr>
          <a:xfrm>
            <a:off x="5698133" y="5873212"/>
            <a:ext cx="3574235" cy="93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推進体制</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進捗管理</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MICE</a:t>
            </a:r>
            <a:r>
              <a:rPr lang="ja-JP" altLang="en-US" sz="1100" dirty="0">
                <a:latin typeface="BIZ UDPゴシック" panose="020B0400000000000000" pitchFamily="50" charset="-128"/>
                <a:ea typeface="BIZ UDPゴシック" panose="020B0400000000000000" pitchFamily="50" charset="-128"/>
              </a:rPr>
              <a:t>誘致を推進する各主体の役割分担</a:t>
            </a:r>
          </a:p>
        </p:txBody>
      </p:sp>
      <p:cxnSp>
        <p:nvCxnSpPr>
          <p:cNvPr id="16" name="直線コネクタ 15">
            <a:extLst>
              <a:ext uri="{FF2B5EF4-FFF2-40B4-BE49-F238E27FC236}">
                <a16:creationId xmlns:a16="http://schemas.microsoft.com/office/drawing/2014/main" id="{C95690E5-FBE1-2F8F-CA69-F68ECB734AC9}"/>
              </a:ext>
            </a:extLst>
          </p:cNvPr>
          <p:cNvCxnSpPr/>
          <p:nvPr/>
        </p:nvCxnSpPr>
        <p:spPr>
          <a:xfrm flipV="1">
            <a:off x="613034" y="511257"/>
            <a:ext cx="8856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9BE408D-BBBB-23A9-E797-26E41320BAF9}"/>
              </a:ext>
            </a:extLst>
          </p:cNvPr>
          <p:cNvSpPr txBox="1"/>
          <p:nvPr/>
        </p:nvSpPr>
        <p:spPr>
          <a:xfrm>
            <a:off x="4100337" y="127376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１</a:t>
            </a:r>
          </a:p>
        </p:txBody>
      </p:sp>
      <p:sp>
        <p:nvSpPr>
          <p:cNvPr id="3" name="テキスト ボックス 2">
            <a:extLst>
              <a:ext uri="{FF2B5EF4-FFF2-40B4-BE49-F238E27FC236}">
                <a16:creationId xmlns:a16="http://schemas.microsoft.com/office/drawing/2014/main" id="{007F3DAB-4F0C-6673-A882-57443A23665B}"/>
              </a:ext>
            </a:extLst>
          </p:cNvPr>
          <p:cNvSpPr txBox="1"/>
          <p:nvPr/>
        </p:nvSpPr>
        <p:spPr>
          <a:xfrm>
            <a:off x="4091006" y="151313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２</a:t>
            </a:r>
          </a:p>
        </p:txBody>
      </p:sp>
      <p:sp>
        <p:nvSpPr>
          <p:cNvPr id="5" name="テキスト ボックス 4">
            <a:extLst>
              <a:ext uri="{FF2B5EF4-FFF2-40B4-BE49-F238E27FC236}">
                <a16:creationId xmlns:a16="http://schemas.microsoft.com/office/drawing/2014/main" id="{6FDD5952-2305-FA7D-345C-09DB654B25E1}"/>
              </a:ext>
            </a:extLst>
          </p:cNvPr>
          <p:cNvSpPr txBox="1"/>
          <p:nvPr/>
        </p:nvSpPr>
        <p:spPr>
          <a:xfrm>
            <a:off x="4100337" y="3392966"/>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８</a:t>
            </a:r>
          </a:p>
        </p:txBody>
      </p:sp>
      <p:sp>
        <p:nvSpPr>
          <p:cNvPr id="6" name="テキスト ボックス 5">
            <a:extLst>
              <a:ext uri="{FF2B5EF4-FFF2-40B4-BE49-F238E27FC236}">
                <a16:creationId xmlns:a16="http://schemas.microsoft.com/office/drawing/2014/main" id="{D44EFB35-AD9E-60D0-B083-0BC0A87117C9}"/>
              </a:ext>
            </a:extLst>
          </p:cNvPr>
          <p:cNvSpPr txBox="1"/>
          <p:nvPr/>
        </p:nvSpPr>
        <p:spPr>
          <a:xfrm>
            <a:off x="4090206" y="285365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５</a:t>
            </a:r>
          </a:p>
        </p:txBody>
      </p:sp>
      <p:sp>
        <p:nvSpPr>
          <p:cNvPr id="7" name="テキスト ボックス 6">
            <a:extLst>
              <a:ext uri="{FF2B5EF4-FFF2-40B4-BE49-F238E27FC236}">
                <a16:creationId xmlns:a16="http://schemas.microsoft.com/office/drawing/2014/main" id="{CC849DF3-315C-BAC2-EBFB-66820F8D28EB}"/>
              </a:ext>
            </a:extLst>
          </p:cNvPr>
          <p:cNvSpPr txBox="1"/>
          <p:nvPr/>
        </p:nvSpPr>
        <p:spPr>
          <a:xfrm>
            <a:off x="4090206" y="311863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７</a:t>
            </a:r>
          </a:p>
        </p:txBody>
      </p:sp>
      <p:sp>
        <p:nvSpPr>
          <p:cNvPr id="8" name="テキスト ボックス 7">
            <a:extLst>
              <a:ext uri="{FF2B5EF4-FFF2-40B4-BE49-F238E27FC236}">
                <a16:creationId xmlns:a16="http://schemas.microsoft.com/office/drawing/2014/main" id="{B91CD276-5572-7F43-F0F8-65D81C2765B5}"/>
              </a:ext>
            </a:extLst>
          </p:cNvPr>
          <p:cNvSpPr txBox="1"/>
          <p:nvPr/>
        </p:nvSpPr>
        <p:spPr>
          <a:xfrm>
            <a:off x="4091006" y="1774396"/>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３</a:t>
            </a:r>
          </a:p>
        </p:txBody>
      </p:sp>
      <p:sp>
        <p:nvSpPr>
          <p:cNvPr id="9" name="テキスト ボックス 8">
            <a:extLst>
              <a:ext uri="{FF2B5EF4-FFF2-40B4-BE49-F238E27FC236}">
                <a16:creationId xmlns:a16="http://schemas.microsoft.com/office/drawing/2014/main" id="{C32E71FB-2FB2-CFC9-7299-9E1E30EEFB48}"/>
              </a:ext>
            </a:extLst>
          </p:cNvPr>
          <p:cNvSpPr txBox="1"/>
          <p:nvPr/>
        </p:nvSpPr>
        <p:spPr>
          <a:xfrm>
            <a:off x="4103447" y="367161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９</a:t>
            </a:r>
          </a:p>
        </p:txBody>
      </p:sp>
      <p:sp>
        <p:nvSpPr>
          <p:cNvPr id="10" name="テキスト ボックス 9">
            <a:extLst>
              <a:ext uri="{FF2B5EF4-FFF2-40B4-BE49-F238E27FC236}">
                <a16:creationId xmlns:a16="http://schemas.microsoft.com/office/drawing/2014/main" id="{782889BB-F210-3122-5AA6-703FCFE88806}"/>
              </a:ext>
            </a:extLst>
          </p:cNvPr>
          <p:cNvSpPr txBox="1"/>
          <p:nvPr/>
        </p:nvSpPr>
        <p:spPr>
          <a:xfrm>
            <a:off x="4100337" y="529766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AC3006F-A36D-7443-F959-E88E7B177BDB}"/>
              </a:ext>
            </a:extLst>
          </p:cNvPr>
          <p:cNvSpPr txBox="1"/>
          <p:nvPr/>
        </p:nvSpPr>
        <p:spPr>
          <a:xfrm>
            <a:off x="4109302" y="554512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5C95CEE-816C-F810-3985-7ADDA75DEA04}"/>
              </a:ext>
            </a:extLst>
          </p:cNvPr>
          <p:cNvSpPr txBox="1"/>
          <p:nvPr/>
        </p:nvSpPr>
        <p:spPr>
          <a:xfrm>
            <a:off x="4108997" y="579672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31AB011-F279-F7BD-0085-364CED0688BC}"/>
              </a:ext>
            </a:extLst>
          </p:cNvPr>
          <p:cNvSpPr txBox="1"/>
          <p:nvPr/>
        </p:nvSpPr>
        <p:spPr>
          <a:xfrm>
            <a:off x="4109302" y="607698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15</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341E1949-12C7-CF39-9356-C22153EBE86F}"/>
              </a:ext>
            </a:extLst>
          </p:cNvPr>
          <p:cNvSpPr txBox="1"/>
          <p:nvPr/>
        </p:nvSpPr>
        <p:spPr>
          <a:xfrm>
            <a:off x="8833507" y="1254744"/>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975CC733-68A3-8CBC-10D1-149AC285A8CC}"/>
              </a:ext>
            </a:extLst>
          </p:cNvPr>
          <p:cNvSpPr txBox="1"/>
          <p:nvPr/>
        </p:nvSpPr>
        <p:spPr>
          <a:xfrm>
            <a:off x="8826857" y="150220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4C76E47-3628-F3FA-3D17-4A2FA0C795D8}"/>
              </a:ext>
            </a:extLst>
          </p:cNvPr>
          <p:cNvSpPr txBox="1"/>
          <p:nvPr/>
        </p:nvSpPr>
        <p:spPr>
          <a:xfrm>
            <a:off x="8828452" y="176143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60FD50C-EE43-49BC-428A-EAA4804488A6}"/>
              </a:ext>
            </a:extLst>
          </p:cNvPr>
          <p:cNvSpPr txBox="1"/>
          <p:nvPr/>
        </p:nvSpPr>
        <p:spPr>
          <a:xfrm>
            <a:off x="8826857" y="200615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B0509D1-33E7-0BBA-A695-19741E2C5823}"/>
              </a:ext>
            </a:extLst>
          </p:cNvPr>
          <p:cNvSpPr txBox="1"/>
          <p:nvPr/>
        </p:nvSpPr>
        <p:spPr>
          <a:xfrm>
            <a:off x="8829440" y="2274778"/>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2FE5291-A1ED-40BB-1CBE-3D03FCF53AEE}"/>
              </a:ext>
            </a:extLst>
          </p:cNvPr>
          <p:cNvSpPr txBox="1"/>
          <p:nvPr/>
        </p:nvSpPr>
        <p:spPr>
          <a:xfrm>
            <a:off x="8832550" y="3061658"/>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39D3B2C9-1D9E-C811-6903-6C4314ECDD2E}"/>
              </a:ext>
            </a:extLst>
          </p:cNvPr>
          <p:cNvSpPr txBox="1"/>
          <p:nvPr/>
        </p:nvSpPr>
        <p:spPr>
          <a:xfrm>
            <a:off x="8835659" y="332603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ADB75A48-8909-49D3-7F95-2D5D95D74EA5}"/>
              </a:ext>
            </a:extLst>
          </p:cNvPr>
          <p:cNvSpPr txBox="1"/>
          <p:nvPr/>
        </p:nvSpPr>
        <p:spPr>
          <a:xfrm>
            <a:off x="8833507" y="358835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249EADD2-12FE-21D4-C34A-5077B61564AC}"/>
              </a:ext>
            </a:extLst>
          </p:cNvPr>
          <p:cNvSpPr txBox="1"/>
          <p:nvPr/>
        </p:nvSpPr>
        <p:spPr>
          <a:xfrm>
            <a:off x="8836614" y="383405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7CC5E40-B24C-557B-7249-6AEEA5FCF360}"/>
              </a:ext>
            </a:extLst>
          </p:cNvPr>
          <p:cNvSpPr txBox="1"/>
          <p:nvPr/>
        </p:nvSpPr>
        <p:spPr>
          <a:xfrm>
            <a:off x="8837895" y="409532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FDFE934C-4A88-E337-F040-EBA71BB4A3AB}"/>
              </a:ext>
            </a:extLst>
          </p:cNvPr>
          <p:cNvSpPr txBox="1"/>
          <p:nvPr/>
        </p:nvSpPr>
        <p:spPr>
          <a:xfrm>
            <a:off x="8837896" y="458038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3700B03-620B-23F8-A4E1-C3B2542DB687}"/>
              </a:ext>
            </a:extLst>
          </p:cNvPr>
          <p:cNvSpPr txBox="1"/>
          <p:nvPr/>
        </p:nvSpPr>
        <p:spPr>
          <a:xfrm>
            <a:off x="8837895" y="484265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8FF4B869-033C-BA14-6837-DB8B5A6192AF}"/>
              </a:ext>
            </a:extLst>
          </p:cNvPr>
          <p:cNvSpPr txBox="1"/>
          <p:nvPr/>
        </p:nvSpPr>
        <p:spPr>
          <a:xfrm>
            <a:off x="8833715" y="512421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CC0041F2-3543-C477-9AE1-A38A1ED72C93}"/>
              </a:ext>
            </a:extLst>
          </p:cNvPr>
          <p:cNvSpPr txBox="1"/>
          <p:nvPr/>
        </p:nvSpPr>
        <p:spPr>
          <a:xfrm>
            <a:off x="8828659" y="591778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30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1292BAE9-F0AC-EFE4-0BE4-217B2DA47369}"/>
              </a:ext>
            </a:extLst>
          </p:cNvPr>
          <p:cNvSpPr txBox="1"/>
          <p:nvPr/>
        </p:nvSpPr>
        <p:spPr>
          <a:xfrm>
            <a:off x="8825469" y="617263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31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C53B6B61-E558-F3A9-2F30-CE8AB12EB92E}"/>
              </a:ext>
            </a:extLst>
          </p:cNvPr>
          <p:cNvSpPr txBox="1"/>
          <p:nvPr/>
        </p:nvSpPr>
        <p:spPr>
          <a:xfrm>
            <a:off x="8823219" y="642477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31</a:t>
            </a:r>
            <a:endParaRPr kumimoji="1"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686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16987" y="710462"/>
            <a:ext cx="9291304" cy="3951479"/>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19890" y="3237653"/>
            <a:ext cx="9455093" cy="1076320"/>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誘致・推進体制の強化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誘致は、各団体が独自のネットワークを活用し、実施してきたが、コロナ前よりさらに厳しい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誘致競争に</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直面すると想定される。だからこそ、行政、経済界、</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、関連企業、大学・研究機関等、官民の連携による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推進体制</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の強化が求められる。</a:t>
            </a:r>
          </a:p>
        </p:txBody>
      </p:sp>
      <p:sp>
        <p:nvSpPr>
          <p:cNvPr id="8" name="テキスト ボックス 7"/>
          <p:cNvSpPr txBox="1"/>
          <p:nvPr/>
        </p:nvSpPr>
        <p:spPr>
          <a:xfrm>
            <a:off x="677735" y="922513"/>
            <a:ext cx="9455093" cy="306879"/>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人材の確保・育成</a:t>
            </a:r>
          </a:p>
        </p:txBody>
      </p:sp>
      <p:sp>
        <p:nvSpPr>
          <p:cNvPr id="9" name="テキスト ボックス 8">
            <a:extLst>
              <a:ext uri="{FF2B5EF4-FFF2-40B4-BE49-F238E27FC236}">
                <a16:creationId xmlns:a16="http://schemas.microsoft.com/office/drawing/2014/main" id="{3CAC431F-09C5-45F9-A145-5FC00F7FE790}"/>
              </a:ext>
            </a:extLst>
          </p:cNvPr>
          <p:cNvSpPr txBox="1"/>
          <p:nvPr/>
        </p:nvSpPr>
        <p:spPr>
          <a:xfrm>
            <a:off x="934131" y="1204523"/>
            <a:ext cx="8883125" cy="1845762"/>
          </a:xfrm>
          <a:prstGeom prst="rect">
            <a:avLst/>
          </a:prstGeom>
          <a:noFill/>
        </p:spPr>
        <p:txBody>
          <a:bodyPr wrap="square" rtlCol="0">
            <a:spAutoFit/>
          </a:bodyPr>
          <a:lstStyle/>
          <a:p>
            <a:pPr>
              <a:lnSpc>
                <a:spcPts val="2000"/>
              </a:lnSpc>
            </a:pPr>
            <a:r>
              <a:rPr lang="ja-JP" altLang="en-US" sz="1200" dirty="0">
                <a:latin typeface="BIZ UD明朝 Medium" panose="02020500000000000000" pitchFamily="17" charset="-128"/>
                <a:ea typeface="BIZ UD明朝 Medium" panose="02020500000000000000" pitchFamily="17" charset="-128"/>
              </a:rPr>
              <a:t>・</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主催者等への営業や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誘致のキーパーソンとのネットワーク構築、</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施設をはじめ、飲食、宿泊、観光等、</a:t>
            </a:r>
            <a:r>
              <a:rPr lang="en-US" altLang="ja-JP" sz="1200" dirty="0">
                <a:latin typeface="BIZ UD明朝 Medium" panose="02020500000000000000" pitchFamily="17" charset="-128"/>
                <a:ea typeface="BIZ UD明朝 Medium" panose="02020500000000000000" pitchFamily="17" charset="-128"/>
              </a:rPr>
              <a:t>MICE</a:t>
            </a: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関連事業者との連携強化を図るオーガナイザー等、多岐にわたる誘致活動のノウハウ・経験を有する専門人材の確保・養</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成が不可欠である。</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・社会経済のデジタル化や技術革新（カーボン・ニュートラル等）が進む中で、これら環境変化に機動的に対応し、</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を</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けん引する専門人材の確保・育成が必要である。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・大阪・関西万博や統合型リゾート（</a:t>
            </a:r>
            <a:r>
              <a:rPr lang="en-US" altLang="ja-JP" sz="1200" dirty="0">
                <a:latin typeface="BIZ UD明朝 Medium" panose="02020500000000000000" pitchFamily="17" charset="-128"/>
                <a:ea typeface="BIZ UD明朝 Medium" panose="02020500000000000000" pitchFamily="17" charset="-128"/>
              </a:rPr>
              <a:t>IR</a:t>
            </a:r>
            <a:r>
              <a:rPr lang="ja-JP" altLang="en-US" sz="1200" dirty="0">
                <a:latin typeface="BIZ UD明朝 Medium" panose="02020500000000000000" pitchFamily="17" charset="-128"/>
                <a:ea typeface="BIZ UD明朝 Medium" panose="02020500000000000000" pitchFamily="17" charset="-128"/>
              </a:rPr>
              <a:t>）等の開業に向けてマンパワー不足は機会損失につながる。大阪観光局をはじめ、</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MICE</a:t>
            </a:r>
            <a:r>
              <a:rPr lang="ja-JP" altLang="en-US" sz="1200" dirty="0">
                <a:latin typeface="BIZ UD明朝 Medium" panose="02020500000000000000" pitchFamily="17" charset="-128"/>
                <a:ea typeface="BIZ UD明朝 Medium" panose="02020500000000000000" pitchFamily="17" charset="-128"/>
              </a:rPr>
              <a:t>部門の体制強化が必要である。</a:t>
            </a:r>
          </a:p>
        </p:txBody>
      </p:sp>
    </p:spTree>
    <p:extLst>
      <p:ext uri="{BB962C8B-B14F-4D97-AF65-F5344CB8AC3E}">
        <p14:creationId xmlns:p14="http://schemas.microsoft.com/office/powerpoint/2010/main" val="410183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11" name="テキスト ボックス 10"/>
          <p:cNvSpPr txBox="1"/>
          <p:nvPr/>
        </p:nvSpPr>
        <p:spPr>
          <a:xfrm>
            <a:off x="332014" y="1143061"/>
            <a:ext cx="9248775" cy="2516073"/>
          </a:xfrm>
          <a:prstGeom prst="rect">
            <a:avLst/>
          </a:prstGeom>
          <a:ln w="19050">
            <a:solidFill>
              <a:schemeClr val="accent1">
                <a:lumMod val="50000"/>
              </a:schemeClr>
            </a:solidFill>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100"/>
              </a:lnSpc>
            </a:pPr>
            <a:r>
              <a:rPr lang="ja-JP" altLang="en-US" sz="1300" b="1" spc="-10" dirty="0">
                <a:solidFill>
                  <a:schemeClr val="tx1"/>
                </a:solidFill>
                <a:latin typeface="BIZ UD明朝 Medium" panose="02020500000000000000" pitchFamily="17" charset="-128"/>
                <a:ea typeface="BIZ UD明朝 Medium" panose="02020500000000000000" pitchFamily="17" charset="-128"/>
              </a:rPr>
              <a:t>■　</a:t>
            </a:r>
            <a:r>
              <a:rPr lang="ja-JP" altLang="en-US" sz="1300" spc="-10" dirty="0">
                <a:solidFill>
                  <a:schemeClr val="tx1"/>
                </a:solidFill>
                <a:latin typeface="BIZ UD明朝 Medium" panose="02020500000000000000" pitchFamily="17" charset="-128"/>
                <a:ea typeface="BIZ UD明朝 Medium" panose="02020500000000000000" pitchFamily="17" charset="-128"/>
              </a:rPr>
              <a:t>新型コロナウイルス感染症のパンデミックがウィズコロナに向け、移行期を迎える中で、一般観光客やビジネス層を含</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spc="-10" dirty="0">
                <a:solidFill>
                  <a:schemeClr val="tx1"/>
                </a:solidFill>
                <a:latin typeface="BIZ UD明朝 Medium" panose="02020500000000000000" pitchFamily="17" charset="-128"/>
                <a:ea typeface="BIZ UD明朝 Medium" panose="02020500000000000000" pitchFamily="17" charset="-128"/>
              </a:rPr>
              <a:t>　む国際的な往来が増加している。</a:t>
            </a:r>
            <a:r>
              <a:rPr lang="en-US" altLang="ja-JP" sz="1300" spc="-10" dirty="0">
                <a:solidFill>
                  <a:schemeClr val="tx1"/>
                </a:solidFill>
                <a:latin typeface="BIZ UD明朝 Medium" panose="02020500000000000000" pitchFamily="17" charset="-128"/>
                <a:ea typeface="BIZ UD明朝 Medium" panose="02020500000000000000" pitchFamily="17" charset="-128"/>
              </a:rPr>
              <a:t>2020</a:t>
            </a:r>
            <a:r>
              <a:rPr lang="ja-JP" altLang="en-US" sz="1300" spc="-10" dirty="0">
                <a:solidFill>
                  <a:schemeClr val="tx1"/>
                </a:solidFill>
                <a:latin typeface="BIZ UD明朝 Medium" panose="02020500000000000000" pitchFamily="17" charset="-128"/>
                <a:ea typeface="BIZ UD明朝 Medium" panose="02020500000000000000" pitchFamily="17" charset="-128"/>
              </a:rPr>
              <a:t>年以降、新型コロナウイルス感染症の感染拡大に伴い、開催中止や延期、あるいは</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spc="-10" dirty="0">
                <a:solidFill>
                  <a:schemeClr val="tx1"/>
                </a:solidFill>
                <a:latin typeface="BIZ UD明朝 Medium" panose="02020500000000000000" pitchFamily="17" charset="-128"/>
                <a:ea typeface="BIZ UD明朝 Medium" panose="02020500000000000000" pitchFamily="17" charset="-128"/>
              </a:rPr>
              <a:t>　</a:t>
            </a:r>
            <a:r>
              <a:rPr lang="en-US" altLang="ja-JP" sz="1300" spc="-10" dirty="0">
                <a:solidFill>
                  <a:schemeClr val="tx1"/>
                </a:solidFill>
                <a:latin typeface="BIZ UD明朝 Medium" panose="02020500000000000000" pitchFamily="17" charset="-128"/>
                <a:ea typeface="BIZ UD明朝 Medium" panose="02020500000000000000" pitchFamily="17" charset="-128"/>
              </a:rPr>
              <a:t>ICT</a:t>
            </a:r>
            <a:r>
              <a:rPr lang="ja-JP" altLang="en-US" sz="1300" spc="-10" dirty="0">
                <a:solidFill>
                  <a:schemeClr val="tx1"/>
                </a:solidFill>
                <a:latin typeface="BIZ UD明朝 Medium" panose="02020500000000000000" pitchFamily="17" charset="-128"/>
                <a:ea typeface="BIZ UD明朝 Medium" panose="02020500000000000000" pitchFamily="17" charset="-128"/>
              </a:rPr>
              <a:t>を活用したオンライン開催となった</a:t>
            </a:r>
            <a:r>
              <a:rPr lang="en-US" altLang="ja-JP" sz="1300" spc="-10" dirty="0">
                <a:solidFill>
                  <a:schemeClr val="tx1"/>
                </a:solidFill>
                <a:latin typeface="BIZ UD明朝 Medium" panose="02020500000000000000" pitchFamily="17" charset="-128"/>
                <a:ea typeface="BIZ UD明朝 Medium" panose="02020500000000000000" pitchFamily="17" charset="-128"/>
              </a:rPr>
              <a:t>MICE</a:t>
            </a:r>
            <a:r>
              <a:rPr lang="ja-JP" altLang="en-US" sz="1300" spc="-10" dirty="0">
                <a:solidFill>
                  <a:schemeClr val="tx1"/>
                </a:solidFill>
                <a:latin typeface="BIZ UD明朝 Medium" panose="02020500000000000000" pitchFamily="17" charset="-128"/>
                <a:ea typeface="BIZ UD明朝 Medium" panose="02020500000000000000" pitchFamily="17" charset="-128"/>
              </a:rPr>
              <a:t>も、ハイブリッド開催を含めた対面・実地参集による開催が増加している。</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需要の本格的な回復を見通しつつ、</a:t>
            </a:r>
            <a:r>
              <a:rPr lang="en"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開催地として大阪が世界から選択されるためには、大阪・関西万</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博開催や統合型リゾート（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）の立地効果を活かして、これまで以上に付加価値の高い交流・体験の機会提供や、大阪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の都市魅力を活かしたユニークベニューの開発など、</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主催者や国内外のユーザーを惹きつけるオンリーワンの取組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みとグローバルな情報発信が求められる。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こうした観点を踏まえ、大阪は、グローバルな競合都市に先んじて、国内外からの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誘致を積極的に進め、大阪の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成長・発展に向けてスピーディかつタイムリーに取り組んでいく。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08246" y="4455210"/>
            <a:ext cx="9034341" cy="186204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0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（概ね１０年後にめざす姿）</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7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100"/>
              </a:lnSpc>
            </a:pPr>
            <a:r>
              <a:rPr lang="ja-JP" altLang="en-US" sz="1300" b="1" dirty="0">
                <a:solidFill>
                  <a:schemeClr val="tx1"/>
                </a:solidFill>
                <a:latin typeface="BIZ UDP明朝 Medium" panose="02020500000000000000" pitchFamily="18" charset="-128"/>
                <a:ea typeface="BIZ UDP明朝 Medium" panose="02020500000000000000" pitchFamily="18" charset="-128"/>
              </a:rPr>
              <a:t>◎　本戦略では、概ね１０年後にめざす姿を</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アジア・大洋州地域で</a:t>
            </a:r>
            <a:r>
              <a:rPr lang="ja-JP" altLang="en-US" sz="1300" b="1" dirty="0">
                <a:solidFill>
                  <a:schemeClr val="tx1"/>
                </a:solidFill>
                <a:latin typeface="BIZ UDP明朝 Medium" panose="02020500000000000000" pitchFamily="18" charset="-128"/>
                <a:ea typeface="BIZ UDP明朝 Medium" panose="02020500000000000000" pitchFamily="18" charset="-128"/>
              </a:rPr>
              <a:t>トップクラス</a:t>
            </a:r>
            <a:r>
              <a:rPr lang="ja-JP" altLang="en-US" sz="1300" b="1" dirty="0">
                <a:latin typeface="BIZ UDP明朝 Medium" panose="02020500000000000000" pitchFamily="18" charset="-128"/>
                <a:ea typeface="BIZ UDP明朝 Medium" panose="02020500000000000000" pitchFamily="18" charset="-128"/>
              </a:rPr>
              <a:t>のＭＩＣＥ都市</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とし、その実現に向けて、</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取組み</a:t>
            </a:r>
            <a:endParaRPr lang="en-US" altLang="ja-JP" sz="1300" b="1" dirty="0">
              <a:latin typeface="BIZ UDP明朝 Medium" panose="02020500000000000000" pitchFamily="18" charset="-128"/>
              <a:ea typeface="BIZ UDP明朝 Medium" panose="02020500000000000000" pitchFamily="18" charset="-128"/>
            </a:endParaRPr>
          </a:p>
          <a:p>
            <a:pPr>
              <a:lnSpc>
                <a:spcPts val="2100"/>
              </a:lnSpc>
            </a:pPr>
            <a:r>
              <a:rPr lang="ja-JP" altLang="en-US" sz="1300" b="1" dirty="0">
                <a:latin typeface="BIZ UDP明朝 Medium" panose="02020500000000000000" pitchFamily="18" charset="-128"/>
                <a:ea typeface="BIZ UDP明朝 Medium" panose="02020500000000000000" pitchFamily="18" charset="-128"/>
              </a:rPr>
              <a:t>　　の方向性</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重点分野</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誘致のメインターゲット</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数値目標（</a:t>
            </a:r>
            <a:r>
              <a:rPr lang="en-US" altLang="ja-JP" sz="1300" b="1" dirty="0">
                <a:latin typeface="BIZ UDP明朝 Medium" panose="02020500000000000000" pitchFamily="18" charset="-128"/>
                <a:ea typeface="BIZ UDP明朝 Medium" panose="02020500000000000000" pitchFamily="18" charset="-128"/>
              </a:rPr>
              <a:t>KPI</a:t>
            </a:r>
            <a:r>
              <a:rPr lang="ja-JP" altLang="en-US" sz="1300" b="1" dirty="0">
                <a:latin typeface="BIZ UDP明朝 Medium" panose="02020500000000000000" pitchFamily="18" charset="-128"/>
                <a:ea typeface="BIZ UDP明朝 Medium" panose="02020500000000000000" pitchFamily="18" charset="-128"/>
              </a:rPr>
              <a:t>）</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を設定し、戦略的な取組みを推進する。</a:t>
            </a:r>
            <a:endParaRPr lang="en-US" altLang="ja-JP" sz="1300" b="1" dirty="0">
              <a:latin typeface="BIZ UDP明朝 Medium" panose="02020500000000000000" pitchFamily="18" charset="-128"/>
              <a:ea typeface="BIZ UDP明朝 Medium" panose="02020500000000000000" pitchFamily="18" charset="-128"/>
            </a:endParaRPr>
          </a:p>
          <a:p>
            <a:pPr>
              <a:lnSpc>
                <a:spcPts val="500"/>
              </a:lnSpc>
            </a:pPr>
            <a:endParaRPr lang="en-US" altLang="ja-JP" sz="1400" dirty="0">
              <a:latin typeface="BIZ UDP明朝 Medium" panose="02020500000000000000" pitchFamily="18" charset="-128"/>
              <a:ea typeface="BIZ UDP明朝 Medium" panose="02020500000000000000" pitchFamily="18" charset="-128"/>
            </a:endParaRPr>
          </a:p>
          <a:p>
            <a:pPr>
              <a:lnSpc>
                <a:spcPts val="2400"/>
              </a:lnSpc>
              <a:defRPr/>
            </a:pPr>
            <a:r>
              <a:rPr lang="ja-JP" altLang="en-US" sz="1400" b="1" dirty="0">
                <a:latin typeface="BIZ UDPゴシック" panose="020B0400000000000000" pitchFamily="50" charset="-128"/>
                <a:ea typeface="BIZ UDPゴシック" panose="020B0400000000000000" pitchFamily="50" charset="-128"/>
              </a:rPr>
              <a:t>（取組期間）</a:t>
            </a:r>
            <a:endParaRPr lang="en-US" altLang="ja-JP" sz="1400" b="1" dirty="0">
              <a:latin typeface="BIZ UDPゴシック" panose="020B0400000000000000" pitchFamily="50" charset="-128"/>
              <a:ea typeface="BIZ UDPゴシック" panose="020B0400000000000000" pitchFamily="50" charset="-128"/>
            </a:endParaRPr>
          </a:p>
          <a:p>
            <a:pPr>
              <a:lnSpc>
                <a:spcPts val="700"/>
              </a:lnSpc>
              <a:defRPr/>
            </a:pPr>
            <a:endParaRPr lang="en-US" altLang="ja-JP" sz="1600" b="1" dirty="0">
              <a:latin typeface="BIZ UDPゴシック" panose="020B0400000000000000" pitchFamily="50" charset="-128"/>
              <a:ea typeface="BIZ UDPゴシック" panose="020B0400000000000000" pitchFamily="50" charset="-128"/>
            </a:endParaRPr>
          </a:p>
          <a:p>
            <a:pPr>
              <a:lnSpc>
                <a:spcPts val="2100"/>
              </a:lnSpc>
              <a:defRPr/>
            </a:pPr>
            <a:r>
              <a:rPr lang="ja-JP" altLang="en-US" sz="1300" b="1" dirty="0">
                <a:latin typeface="BIZ UDP明朝 Medium" panose="02020500000000000000" pitchFamily="18" charset="-128"/>
                <a:ea typeface="BIZ UDP明朝 Medium" panose="02020500000000000000" pitchFamily="18" charset="-128"/>
              </a:rPr>
              <a:t>◎　</a:t>
            </a:r>
            <a:r>
              <a:rPr lang="ja-JP" altLang="en-US" sz="1300" b="1" dirty="0">
                <a:solidFill>
                  <a:schemeClr val="tx1"/>
                </a:solidFill>
                <a:latin typeface="BIZ UDP明朝 Medium" panose="02020500000000000000" pitchFamily="18" charset="-128"/>
                <a:ea typeface="BIZ UDP明朝 Medium" panose="02020500000000000000" pitchFamily="18" charset="-128"/>
              </a:rPr>
              <a:t>取組期間は、</a:t>
            </a:r>
            <a:r>
              <a:rPr lang="en-US" altLang="ja-JP" sz="1300" b="1" dirty="0">
                <a:solidFill>
                  <a:schemeClr val="tx1"/>
                </a:solidFill>
                <a:latin typeface="BIZ UDP明朝 Medium" panose="02020500000000000000" pitchFamily="18" charset="-128"/>
                <a:ea typeface="BIZ UDP明朝 Medium" panose="02020500000000000000" pitchFamily="18" charset="-128"/>
              </a:rPr>
              <a:t>2023</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年度（令和５年度）から</a:t>
            </a:r>
            <a:r>
              <a:rPr lang="en-US" altLang="ja-JP" sz="1300" b="1" dirty="0">
                <a:solidFill>
                  <a:schemeClr val="tx1"/>
                </a:solidFill>
                <a:latin typeface="BIZ UDP明朝 Medium" panose="02020500000000000000" pitchFamily="18" charset="-128"/>
                <a:ea typeface="BIZ UDP明朝 Medium" panose="02020500000000000000" pitchFamily="18" charset="-128"/>
              </a:rPr>
              <a:t>2032</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年度（令和１４年度）までの</a:t>
            </a:r>
            <a:r>
              <a:rPr lang="en-US" altLang="ja-JP" sz="1300" b="1" dirty="0">
                <a:solidFill>
                  <a:schemeClr val="tx1"/>
                </a:solidFill>
                <a:latin typeface="BIZ UDP明朝 Medium" panose="02020500000000000000" pitchFamily="18" charset="-128"/>
                <a:ea typeface="BIZ UDP明朝 Medium" panose="02020500000000000000" pitchFamily="18" charset="-128"/>
              </a:rPr>
              <a:t>10</a:t>
            </a:r>
            <a:r>
              <a:rPr lang="ja-JP" altLang="en-US" sz="1300" b="1" dirty="0">
                <a:solidFill>
                  <a:schemeClr val="tx1"/>
                </a:solidFill>
                <a:latin typeface="BIZ UDP明朝 Medium" panose="02020500000000000000" pitchFamily="18" charset="-128"/>
                <a:ea typeface="BIZ UDP明朝 Medium" panose="02020500000000000000" pitchFamily="18" charset="-128"/>
              </a:rPr>
              <a:t>年間とする</a:t>
            </a:r>
            <a:r>
              <a:rPr lang="ja-JP" altLang="en-US" sz="1300" dirty="0">
                <a:solidFill>
                  <a:schemeClr val="tx1"/>
                </a:solidFill>
                <a:latin typeface="BIZ UDP明朝 Medium" panose="02020500000000000000" pitchFamily="18" charset="-128"/>
                <a:ea typeface="BIZ UDP明朝 Medium" panose="02020500000000000000" pitchFamily="18" charset="-128"/>
              </a:rPr>
              <a:t>。</a:t>
            </a:r>
            <a:endParaRPr lang="en-US" altLang="ja-JP" sz="1300" dirty="0">
              <a:solidFill>
                <a:schemeClr val="tx1"/>
              </a:solidFill>
              <a:latin typeface="BIZ UDP明朝 Medium" panose="02020500000000000000" pitchFamily="18" charset="-128"/>
              <a:ea typeface="BIZ UDP明朝 Medium" panose="02020500000000000000" pitchFamily="18" charset="-128"/>
            </a:endParaRPr>
          </a:p>
        </p:txBody>
      </p:sp>
      <p:sp>
        <p:nvSpPr>
          <p:cNvPr id="3" name="テキスト ボックス 2">
            <a:extLst>
              <a:ext uri="{FF2B5EF4-FFF2-40B4-BE49-F238E27FC236}">
                <a16:creationId xmlns:a16="http://schemas.microsoft.com/office/drawing/2014/main" id="{3DB77514-243E-BA38-BAEA-522C3EF5DE20}"/>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基本的な考え方</a:t>
            </a:r>
          </a:p>
        </p:txBody>
      </p:sp>
      <p:cxnSp>
        <p:nvCxnSpPr>
          <p:cNvPr id="4" name="直線コネクタ 3">
            <a:extLst>
              <a:ext uri="{FF2B5EF4-FFF2-40B4-BE49-F238E27FC236}">
                <a16:creationId xmlns:a16="http://schemas.microsoft.com/office/drawing/2014/main" id="{91451A14-D523-D387-16CE-1F49124BB94C}"/>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114775C9-0F0B-4042-DDFF-EE8C4C637D55}"/>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332014" y="3981690"/>
            <a:ext cx="9148293" cy="403123"/>
            <a:chOff x="523110" y="3693852"/>
            <a:chExt cx="9148293" cy="403123"/>
          </a:xfrm>
        </p:grpSpPr>
        <p:sp>
          <p:nvSpPr>
            <p:cNvPr id="7" name="矢印: 山形 6">
              <a:extLst>
                <a:ext uri="{FF2B5EF4-FFF2-40B4-BE49-F238E27FC236}">
                  <a16:creationId xmlns:a16="http://schemas.microsoft.com/office/drawing/2014/main" id="{BDEC3DC6-BD46-6273-06D2-238F8B020F7D}"/>
                </a:ext>
              </a:extLst>
            </p:cNvPr>
            <p:cNvSpPr/>
            <p:nvPr/>
          </p:nvSpPr>
          <p:spPr>
            <a:xfrm>
              <a:off x="523110" y="3700975"/>
              <a:ext cx="360000" cy="396000"/>
            </a:xfrm>
            <a:prstGeom prst="chevron">
              <a:avLst>
                <a:gd name="adj" fmla="val 4255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矢印: 山形 7">
              <a:extLst>
                <a:ext uri="{FF2B5EF4-FFF2-40B4-BE49-F238E27FC236}">
                  <a16:creationId xmlns:a16="http://schemas.microsoft.com/office/drawing/2014/main" id="{57CEBC09-B069-E3E5-8E8A-4DFE4E4275F8}"/>
                </a:ext>
              </a:extLst>
            </p:cNvPr>
            <p:cNvSpPr/>
            <p:nvPr/>
          </p:nvSpPr>
          <p:spPr>
            <a:xfrm>
              <a:off x="963826" y="3693852"/>
              <a:ext cx="360000" cy="396000"/>
            </a:xfrm>
            <a:prstGeom prst="chevron">
              <a:avLst>
                <a:gd name="adj" fmla="val 425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矢印: 山形 8">
              <a:extLst>
                <a:ext uri="{FF2B5EF4-FFF2-40B4-BE49-F238E27FC236}">
                  <a16:creationId xmlns:a16="http://schemas.microsoft.com/office/drawing/2014/main" id="{8D02C014-5E67-DE83-C69C-F61D3C068A98}"/>
                </a:ext>
              </a:extLst>
            </p:cNvPr>
            <p:cNvSpPr/>
            <p:nvPr/>
          </p:nvSpPr>
          <p:spPr>
            <a:xfrm>
              <a:off x="1373209" y="3700975"/>
              <a:ext cx="360000" cy="396000"/>
            </a:xfrm>
            <a:prstGeom prst="chevron">
              <a:avLst>
                <a:gd name="adj" fmla="val 4255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 name="直線コネクタ 9">
              <a:extLst>
                <a:ext uri="{FF2B5EF4-FFF2-40B4-BE49-F238E27FC236}">
                  <a16:creationId xmlns:a16="http://schemas.microsoft.com/office/drawing/2014/main" id="{7C7F4273-E352-6BB4-F915-B895150987D2}"/>
                </a:ext>
              </a:extLst>
            </p:cNvPr>
            <p:cNvCxnSpPr/>
            <p:nvPr/>
          </p:nvCxnSpPr>
          <p:spPr>
            <a:xfrm flipV="1">
              <a:off x="1751403" y="3891852"/>
              <a:ext cx="792000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199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9960" y="1017533"/>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Ⅰ</a:t>
            </a:r>
            <a:r>
              <a:rPr lang="ja-JP" altLang="en-US" sz="1400" b="1" dirty="0">
                <a:solidFill>
                  <a:schemeClr val="bg1"/>
                </a:solidFill>
                <a:latin typeface="BIZ UDP明朝 Medium" panose="02020500000000000000" pitchFamily="18" charset="-128"/>
                <a:ea typeface="BIZ UDP明朝 Medium" panose="02020500000000000000" pitchFamily="18" charset="-128"/>
              </a:rPr>
              <a:t>＞　</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「大阪・関西万博」「統合型リゾート</a:t>
            </a:r>
            <a:r>
              <a:rPr lang="en-US" altLang="ja-JP" sz="1400" b="1" dirty="0">
                <a:solidFill>
                  <a:schemeClr val="bg1"/>
                </a:solidFill>
                <a:latin typeface="BIZ UDP明朝 Medium" panose="02020500000000000000" pitchFamily="18" charset="-128"/>
                <a:ea typeface="BIZ UDP明朝 Medium" panose="02020500000000000000" pitchFamily="18" charset="-128"/>
              </a:rPr>
              <a:t>(IR)</a:t>
            </a:r>
            <a:r>
              <a:rPr lang="ja-JP" altLang="en-US" sz="1400" b="1" dirty="0">
                <a:solidFill>
                  <a:schemeClr val="bg1"/>
                </a:solidFill>
                <a:latin typeface="BIZ UDP明朝 Medium" panose="02020500000000000000" pitchFamily="18" charset="-128"/>
                <a:ea typeface="BIZ UDP明朝 Medium" panose="02020500000000000000" pitchFamily="18" charset="-128"/>
              </a:rPr>
              <a:t>」のインパクトを最大限に活用する</a:t>
            </a:r>
          </a:p>
        </p:txBody>
      </p:sp>
      <p:sp>
        <p:nvSpPr>
          <p:cNvPr id="8" name="テキスト ボックス 7"/>
          <p:cNvSpPr txBox="1"/>
          <p:nvPr/>
        </p:nvSpPr>
        <p:spPr>
          <a:xfrm>
            <a:off x="494710" y="2258932"/>
            <a:ext cx="9434743" cy="224676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spc="-10" dirty="0">
                <a:solidFill>
                  <a:schemeClr val="tx1"/>
                </a:solidFill>
                <a:latin typeface="BIZ UD明朝 Medium" panose="02020500000000000000" pitchFamily="17" charset="-128"/>
                <a:ea typeface="BIZ UD明朝 Medium" panose="02020500000000000000" pitchFamily="17" charset="-128"/>
              </a:rPr>
              <a:t>〇</a:t>
            </a:r>
            <a:r>
              <a:rPr lang="ja-JP" altLang="en-US" sz="1200" spc="-10" dirty="0">
                <a:latin typeface="BIZ UD明朝 Medium" panose="02020500000000000000" pitchFamily="17" charset="-128"/>
                <a:ea typeface="BIZ UD明朝 Medium" panose="02020500000000000000" pitchFamily="17" charset="-128"/>
              </a:rPr>
              <a:t>大阪・関西万博</a:t>
            </a:r>
            <a:r>
              <a:rPr lang="en-US" altLang="ja-JP" sz="1200" spc="-10" dirty="0">
                <a:latin typeface="BIZ UD明朝 Medium" panose="02020500000000000000" pitchFamily="17" charset="-128"/>
                <a:ea typeface="BIZ UD明朝 Medium" panose="02020500000000000000" pitchFamily="17" charset="-128"/>
              </a:rPr>
              <a:t>(2025</a:t>
            </a:r>
            <a:r>
              <a:rPr lang="ja-JP" altLang="en-US" sz="1200" spc="-10" dirty="0">
                <a:latin typeface="BIZ UD明朝 Medium" panose="02020500000000000000" pitchFamily="17" charset="-128"/>
                <a:ea typeface="BIZ UD明朝 Medium" panose="02020500000000000000" pitchFamily="17" charset="-128"/>
              </a:rPr>
              <a:t>年開催）で実証実験・実装される「ライフサイエンス」や「カーボンニュートラル」「最先端のモビリティ」</a:t>
            </a:r>
            <a:endParaRPr lang="en-US" altLang="ja-JP" sz="1200" spc="-10" dirty="0">
              <a:latin typeface="BIZ UD明朝 Medium" panose="02020500000000000000" pitchFamily="17" charset="-128"/>
              <a:ea typeface="BIZ UD明朝 Medium" panose="02020500000000000000" pitchFamily="17" charset="-128"/>
            </a:endParaRPr>
          </a:p>
          <a:p>
            <a:pPr>
              <a:lnSpc>
                <a:spcPts val="2100"/>
              </a:lnSpc>
            </a:pPr>
            <a:r>
              <a:rPr lang="ja-JP" altLang="en-US" sz="1200" spc="-10" dirty="0">
                <a:latin typeface="BIZ UD明朝 Medium" panose="02020500000000000000" pitchFamily="17" charset="-128"/>
                <a:ea typeface="BIZ UD明朝 Medium" panose="02020500000000000000" pitchFamily="17" charset="-128"/>
              </a:rPr>
              <a:t>　等の次世代技術や</a:t>
            </a:r>
            <a:r>
              <a:rPr lang="en-US" altLang="ja-JP" sz="1200" spc="-10" dirty="0">
                <a:latin typeface="BIZ UD明朝 Medium" panose="02020500000000000000" pitchFamily="17" charset="-128"/>
                <a:ea typeface="BIZ UD明朝 Medium" panose="02020500000000000000" pitchFamily="17" charset="-128"/>
              </a:rPr>
              <a:t>SDGs</a:t>
            </a:r>
            <a:r>
              <a:rPr lang="ja-JP" altLang="en-US" sz="1200" spc="-10" dirty="0">
                <a:latin typeface="BIZ UD明朝 Medium" panose="02020500000000000000" pitchFamily="17" charset="-128"/>
                <a:ea typeface="BIZ UD明朝 Medium" panose="02020500000000000000" pitchFamily="17" charset="-128"/>
              </a:rPr>
              <a:t>達成に向けた先導的な取組み等、新たなノウハウをコンテンツにした</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を国内外から積極的に誘致</a:t>
            </a:r>
            <a:endParaRPr lang="en-US" altLang="ja-JP" sz="1200" spc="-1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a:t>
            </a:r>
            <a:r>
              <a:rPr lang="ja-JP" altLang="en-US" sz="1200" spc="-10" dirty="0">
                <a:latin typeface="BIZ UD明朝 Medium" panose="02020500000000000000" pitchFamily="17" charset="-128"/>
                <a:ea typeface="BIZ UD明朝 Medium" panose="02020500000000000000" pitchFamily="17" charset="-128"/>
              </a:rPr>
              <a:t>統合型リゾート</a:t>
            </a:r>
            <a:r>
              <a:rPr lang="en-US" altLang="ja-JP" sz="1200" spc="-10" dirty="0">
                <a:latin typeface="BIZ UD明朝 Medium" panose="02020500000000000000" pitchFamily="17" charset="-128"/>
                <a:ea typeface="BIZ UD明朝 Medium" panose="02020500000000000000" pitchFamily="17" charset="-128"/>
              </a:rPr>
              <a:t>(IR)</a:t>
            </a:r>
            <a:r>
              <a:rPr lang="ja-JP" altLang="en-US" sz="1200" spc="-10" dirty="0">
                <a:latin typeface="BIZ UD明朝 Medium" panose="02020500000000000000" pitchFamily="17" charset="-128"/>
                <a:ea typeface="BIZ UD明朝 Medium" panose="02020500000000000000" pitchFamily="17" charset="-128"/>
              </a:rPr>
              <a:t>を、世界水準の</a:t>
            </a:r>
            <a:r>
              <a:rPr lang="ja-JP" altLang="ja-JP" sz="1200" spc="-10" dirty="0">
                <a:latin typeface="BIZ UD明朝 Medium" panose="02020500000000000000" pitchFamily="17" charset="-128"/>
                <a:ea typeface="BIZ UD明朝 Medium" panose="02020500000000000000" pitchFamily="17" charset="-128"/>
              </a:rPr>
              <a:t>オールインワン</a:t>
            </a:r>
            <a:r>
              <a:rPr lang="en-US" altLang="ja-JP" sz="1200" spc="-10" dirty="0">
                <a:latin typeface="BIZ UD明朝 Medium" panose="02020500000000000000" pitchFamily="17" charset="-128"/>
                <a:ea typeface="BIZ UD明朝 Medium" panose="02020500000000000000" pitchFamily="17" charset="-128"/>
              </a:rPr>
              <a:t>MICE</a:t>
            </a:r>
            <a:r>
              <a:rPr lang="ja-JP" altLang="ja-JP" sz="1200" spc="-10" dirty="0">
                <a:latin typeface="BIZ UD明朝 Medium" panose="02020500000000000000" pitchFamily="17" charset="-128"/>
                <a:ea typeface="BIZ UD明朝 Medium" panose="02020500000000000000" pitchFamily="17" charset="-128"/>
              </a:rPr>
              <a:t>拠点</a:t>
            </a:r>
            <a:r>
              <a:rPr lang="ja-JP" altLang="en-US" sz="1200" spc="-10" dirty="0">
                <a:latin typeface="BIZ UD明朝 Medium" panose="02020500000000000000" pitchFamily="17" charset="-128"/>
                <a:ea typeface="BIZ UD明朝 Medium" panose="02020500000000000000" pitchFamily="17" charset="-128"/>
              </a:rPr>
              <a:t>として</a:t>
            </a:r>
            <a:r>
              <a:rPr lang="ja-JP" altLang="ja-JP" sz="1200" spc="-10" dirty="0">
                <a:latin typeface="BIZ UD明朝 Medium" panose="02020500000000000000" pitchFamily="17" charset="-128"/>
                <a:ea typeface="BIZ UD明朝 Medium" panose="02020500000000000000" pitchFamily="17" charset="-128"/>
              </a:rPr>
              <a:t>整備</a:t>
            </a:r>
            <a:r>
              <a:rPr lang="ja-JP" altLang="en-US" sz="1200" spc="-10" dirty="0">
                <a:latin typeface="BIZ UD明朝 Medium" panose="02020500000000000000" pitchFamily="17" charset="-128"/>
                <a:ea typeface="BIZ UD明朝 Medium" panose="02020500000000000000" pitchFamily="17" charset="-128"/>
              </a:rPr>
              <a:t>。大阪国際会議場等、既存</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施設とのシナジーによって</a:t>
            </a:r>
            <a:endParaRPr lang="en-US" altLang="ja-JP" sz="1200" spc="-10" dirty="0">
              <a:highlight>
                <a:srgbClr val="FFFF00"/>
              </a:highlight>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大阪・関西が強みを有する分野に関する国際会議や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イベントの誘致・創出を推進し、</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産業の成長・グローバル化を促進する</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〇大阪でしか体験できない「ユニークベニュー」「</a:t>
            </a:r>
            <a:r>
              <a:rPr lang="ja-JP" altLang="en-US" sz="1200" dirty="0">
                <a:solidFill>
                  <a:schemeClr val="tx1"/>
                </a:solidFill>
                <a:latin typeface="BIZ UD明朝 Medium" panose="02020500000000000000" pitchFamily="17" charset="-128"/>
                <a:ea typeface="BIZ UD明朝 Medium" panose="02020500000000000000" pitchFamily="17" charset="-128"/>
              </a:rPr>
              <a:t>アフター</a:t>
            </a:r>
            <a:r>
              <a:rPr lang="en-US" altLang="ja-JP" sz="1200" dirty="0">
                <a:solidFill>
                  <a:schemeClr val="tx1"/>
                </a:solidFill>
                <a:latin typeface="BIZ UD明朝 Medium" panose="02020500000000000000" pitchFamily="17" charset="-128"/>
                <a:ea typeface="BIZ UD明朝 Medium" panose="02020500000000000000" pitchFamily="17" charset="-128"/>
              </a:rPr>
              <a:t>M</a:t>
            </a:r>
            <a:r>
              <a:rPr lang="en-US" altLang="ja-JP" sz="1200" dirty="0">
                <a:latin typeface="BIZ UD明朝 Medium" panose="02020500000000000000" pitchFamily="17" charset="-128"/>
                <a:ea typeface="BIZ UD明朝 Medium" panose="02020500000000000000" pitchFamily="17" charset="-128"/>
              </a:rPr>
              <a:t>ICE</a:t>
            </a:r>
            <a:r>
              <a:rPr lang="ja-JP" altLang="en-US" sz="1200" dirty="0">
                <a:latin typeface="BIZ UD明朝 Medium" panose="02020500000000000000" pitchFamily="17" charset="-128"/>
                <a:ea typeface="BIZ UD明朝 Medium" panose="02020500000000000000" pitchFamily="17" charset="-128"/>
              </a:rPr>
              <a:t>」</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「テクニカルビジット」等を充実</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2" name="角丸四角形 1"/>
          <p:cNvSpPr/>
          <p:nvPr/>
        </p:nvSpPr>
        <p:spPr>
          <a:xfrm>
            <a:off x="359960" y="1462068"/>
            <a:ext cx="9186079" cy="5315250"/>
          </a:xfrm>
          <a:prstGeom prst="roundRect">
            <a:avLst>
              <a:gd name="adj" fmla="val 2340"/>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434519" y="1526691"/>
            <a:ext cx="9214448" cy="61003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大阪・関西万博、統合型リゾート（</a:t>
            </a:r>
            <a:r>
              <a:rPr lang="en-US" altLang="ja-JP" sz="1300" b="1" dirty="0">
                <a:solidFill>
                  <a:schemeClr val="tx1"/>
                </a:solidFill>
                <a:latin typeface="BIZ UDPゴシック" panose="020B0400000000000000" pitchFamily="50" charset="-128"/>
                <a:ea typeface="BIZ UDPゴシック" panose="020B0400000000000000" pitchFamily="50" charset="-128"/>
              </a:rPr>
              <a:t>IR</a:t>
            </a:r>
            <a:r>
              <a:rPr lang="ja-JP" altLang="en-US" sz="1300" b="1" dirty="0">
                <a:solidFill>
                  <a:schemeClr val="tx1"/>
                </a:solidFill>
                <a:latin typeface="BIZ UDPゴシック" panose="020B0400000000000000" pitchFamily="50" charset="-128"/>
                <a:ea typeface="BIZ UDPゴシック" panose="020B0400000000000000" pitchFamily="50" charset="-128"/>
              </a:rPr>
              <a:t>）をインパクトに、大阪の強みを活かすコンテンツにより、</a:t>
            </a:r>
            <a:r>
              <a:rPr lang="en-US" altLang="ja-JP" sz="1300" b="1" dirty="0">
                <a:solidFill>
                  <a:schemeClr val="tx1"/>
                </a:solidFill>
                <a:latin typeface="BIZ UDPゴシック" panose="020B0400000000000000" pitchFamily="50" charset="-128"/>
                <a:ea typeface="BIZ UDPゴシック" panose="020B0400000000000000" pitchFamily="50" charset="-128"/>
              </a:rPr>
              <a:t>MICE</a:t>
            </a:r>
            <a:r>
              <a:rPr lang="ja-JP" altLang="en-US" sz="1300" b="1" dirty="0">
                <a:solidFill>
                  <a:schemeClr val="tx1"/>
                </a:solidFill>
                <a:latin typeface="BIZ UDPゴシック" panose="020B0400000000000000" pitchFamily="50" charset="-128"/>
                <a:ea typeface="BIZ UDPゴシック" panose="020B0400000000000000" pitchFamily="50" charset="-128"/>
              </a:rPr>
              <a:t>誘致を進め、イノベー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ションの創出と産業競争力を高める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434519" y="4583297"/>
            <a:ext cx="5541147" cy="374461"/>
          </a:xfrm>
          <a:prstGeom prst="rect">
            <a:avLst/>
          </a:prstGeom>
        </p:spPr>
        <p:txBody>
          <a:bodyPr wrap="square">
            <a:spAutoFit/>
          </a:bodyPr>
          <a:lstStyle/>
          <a:p>
            <a:pPr>
              <a:lnSpc>
                <a:spcPts val="2200"/>
              </a:lnSpc>
            </a:pPr>
            <a:r>
              <a:rPr lang="ja-JP" altLang="en-US" sz="1400" b="1" dirty="0">
                <a:latin typeface="BIZ UDPゴシック" panose="020B0400000000000000" pitchFamily="50" charset="-128"/>
                <a:ea typeface="BIZ UDPゴシック" panose="020B0400000000000000" pitchFamily="50" charset="-128"/>
              </a:rPr>
              <a:t>　  </a:t>
            </a:r>
            <a:r>
              <a:rPr lang="ja-JP" altLang="en-US" sz="1300" b="1" dirty="0">
                <a:latin typeface="BIZ UDPゴシック" panose="020B0400000000000000" pitchFamily="50" charset="-128"/>
                <a:ea typeface="BIZ UDPゴシック" panose="020B0400000000000000" pitchFamily="50" charset="-128"/>
              </a:rPr>
              <a:t>経済波及効果のすそ野を広げる（観光消費など</a:t>
            </a:r>
            <a:r>
              <a:rPr lang="en-US" altLang="ja-JP" sz="1300" b="1" dirty="0">
                <a:latin typeface="BIZ UDPゴシック" panose="020B0400000000000000" pitchFamily="50" charset="-128"/>
                <a:ea typeface="BIZ UDPゴシック" panose="020B0400000000000000" pitchFamily="50" charset="-128"/>
              </a:rPr>
              <a:t>)</a:t>
            </a:r>
            <a:endParaRPr lang="ja-JP" altLang="en-US" sz="1500" b="1" dirty="0"/>
          </a:p>
        </p:txBody>
      </p:sp>
      <p:sp>
        <p:nvSpPr>
          <p:cNvPr id="4" name="正方形/長方形 3"/>
          <p:cNvSpPr/>
          <p:nvPr/>
        </p:nvSpPr>
        <p:spPr>
          <a:xfrm>
            <a:off x="496370" y="4950275"/>
            <a:ext cx="5336968" cy="1438855"/>
          </a:xfrm>
          <a:prstGeom prst="rect">
            <a:avLst/>
          </a:prstGeom>
        </p:spPr>
        <p:txBody>
          <a:bodyPr wrap="square">
            <a:spAutoFit/>
          </a:bodyPr>
          <a:lstStyle/>
          <a:p>
            <a:pPr>
              <a:lnSpc>
                <a:spcPts val="2100"/>
              </a:lnSpc>
            </a:pPr>
            <a:r>
              <a:rPr lang="ja-JP" altLang="en-US" sz="1200" dirty="0">
                <a:latin typeface="BIZ UD明朝 Medium" panose="02020500000000000000" pitchFamily="17" charset="-128"/>
                <a:ea typeface="BIZ UD明朝 Medium" panose="02020500000000000000" pitchFamily="17" charset="-128"/>
              </a:rPr>
              <a:t>〇大阪・関西万博等とマッチングした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誘致により、参加者等の宿泊</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 飲食、観光等の消費を喚起し、すそ野の広い経済波及効果を創出</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〇大阪が強み・ポテンシャルを持つ分野（ライフサイエンス、ものづく</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り、国際金融都市、食・文化、環境・エネルギー等）の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の継続的な</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誘致・開催により、持続的な誘致効果を生み出す</a:t>
            </a:r>
          </a:p>
        </p:txBody>
      </p:sp>
      <p:sp>
        <p:nvSpPr>
          <p:cNvPr id="58" name="正方形/長方形 5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6" name="テキスト ボックス 5">
            <a:extLst>
              <a:ext uri="{FF2B5EF4-FFF2-40B4-BE49-F238E27FC236}">
                <a16:creationId xmlns:a16="http://schemas.microsoft.com/office/drawing/2014/main" id="{0D72D82C-F855-5C93-F922-D91C7255F44B}"/>
              </a:ext>
            </a:extLst>
          </p:cNvPr>
          <p:cNvSpPr txBox="1"/>
          <p:nvPr/>
        </p:nvSpPr>
        <p:spPr>
          <a:xfrm>
            <a:off x="332014" y="52329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取組みの方向性</a:t>
            </a:r>
          </a:p>
        </p:txBody>
      </p:sp>
      <p:cxnSp>
        <p:nvCxnSpPr>
          <p:cNvPr id="7" name="直線コネクタ 6">
            <a:extLst>
              <a:ext uri="{FF2B5EF4-FFF2-40B4-BE49-F238E27FC236}">
                <a16:creationId xmlns:a16="http://schemas.microsoft.com/office/drawing/2014/main" id="{A16B3853-3F57-66BF-1389-1057819DF9B9}"/>
              </a:ext>
            </a:extLst>
          </p:cNvPr>
          <p:cNvCxnSpPr/>
          <p:nvPr/>
        </p:nvCxnSpPr>
        <p:spPr>
          <a:xfrm flipV="1">
            <a:off x="298587" y="8765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D6CD95E-5BC4-C0D8-12C4-D6FA49A8275F}"/>
              </a:ext>
            </a:extLst>
          </p:cNvPr>
          <p:cNvSpPr/>
          <p:nvPr/>
        </p:nvSpPr>
        <p:spPr>
          <a:xfrm>
            <a:off x="270588" y="5593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a:extLst>
              <a:ext uri="{FF2B5EF4-FFF2-40B4-BE49-F238E27FC236}">
                <a16:creationId xmlns:a16="http://schemas.microsoft.com/office/drawing/2014/main" id="{C931741D-59DA-B881-01F3-56846E47F30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1090" y="159165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430A0AFA-FDD2-6D1E-5E0E-D582C40A23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4769" y="4642018"/>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59" name="角丸四角形 5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61" name="図表 60">
            <a:extLst>
              <a:ext uri="{FF2B5EF4-FFF2-40B4-BE49-F238E27FC236}">
                <a16:creationId xmlns:a16="http://schemas.microsoft.com/office/drawing/2014/main" id="{E68212A1-DB7D-43AC-5AD1-2C99A8D6E5C0}"/>
              </a:ext>
            </a:extLst>
          </p:cNvPr>
          <p:cNvGraphicFramePr/>
          <p:nvPr>
            <p:extLst>
              <p:ext uri="{D42A27DB-BD31-4B8C-83A1-F6EECF244321}">
                <p14:modId xmlns:p14="http://schemas.microsoft.com/office/powerpoint/2010/main" val="4282198021"/>
              </p:ext>
            </p:extLst>
          </p:nvPr>
        </p:nvGraphicFramePr>
        <p:xfrm>
          <a:off x="4330797" y="3544884"/>
          <a:ext cx="6588000" cy="259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4" name="テキスト ボックス 63">
            <a:extLst>
              <a:ext uri="{FF2B5EF4-FFF2-40B4-BE49-F238E27FC236}">
                <a16:creationId xmlns:a16="http://schemas.microsoft.com/office/drawing/2014/main" id="{216BE6BB-4B11-EE05-661A-0DD960375D8B}"/>
              </a:ext>
            </a:extLst>
          </p:cNvPr>
          <p:cNvSpPr txBox="1"/>
          <p:nvPr/>
        </p:nvSpPr>
        <p:spPr>
          <a:xfrm>
            <a:off x="6655968" y="4189904"/>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国際会議場</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65" name="テキスト ボックス 64">
            <a:extLst>
              <a:ext uri="{FF2B5EF4-FFF2-40B4-BE49-F238E27FC236}">
                <a16:creationId xmlns:a16="http://schemas.microsoft.com/office/drawing/2014/main" id="{5D49CE83-F6D4-707B-43D9-B61BD4A63A39}"/>
              </a:ext>
            </a:extLst>
          </p:cNvPr>
          <p:cNvSpPr txBox="1"/>
          <p:nvPr/>
        </p:nvSpPr>
        <p:spPr>
          <a:xfrm>
            <a:off x="5929541" y="3572860"/>
            <a:ext cx="1251668"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▷大規模会議にも対応可能な機能</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を整備</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60" name="テキスト ボックス 59">
            <a:extLst>
              <a:ext uri="{FF2B5EF4-FFF2-40B4-BE49-F238E27FC236}">
                <a16:creationId xmlns:a16="http://schemas.microsoft.com/office/drawing/2014/main" id="{2E691140-B514-FD95-B42C-740826320F14}"/>
              </a:ext>
            </a:extLst>
          </p:cNvPr>
          <p:cNvSpPr txBox="1"/>
          <p:nvPr/>
        </p:nvSpPr>
        <p:spPr>
          <a:xfrm>
            <a:off x="7633782" y="5013481"/>
            <a:ext cx="1474142" cy="577081"/>
          </a:xfrm>
          <a:prstGeom prst="rect">
            <a:avLst/>
          </a:prstGeom>
          <a:noFill/>
        </p:spPr>
        <p:txBody>
          <a:bodyPr wrap="square" rtlCol="0">
            <a:spAutoFit/>
          </a:bodyPr>
          <a:lstStyle/>
          <a:p>
            <a:r>
              <a:rPr kumimoji="1" lang="ja-JP" altLang="en-US" sz="1050" b="1" spc="-150" dirty="0">
                <a:solidFill>
                  <a:schemeClr val="bg1"/>
                </a:solidFill>
                <a:latin typeface="BIZ UDP明朝 Medium" panose="02020500000000000000" pitchFamily="18" charset="-128"/>
                <a:ea typeface="BIZ UDP明朝 Medium" panose="02020500000000000000" pitchFamily="18" charset="-128"/>
              </a:rPr>
              <a:t>エンターテインメント・</a:t>
            </a:r>
            <a:endParaRPr kumimoji="1" lang="en-US" altLang="ja-JP" sz="1050" b="1" spc="-150"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1050" b="1" dirty="0">
                <a:solidFill>
                  <a:schemeClr val="bg1"/>
                </a:solidFill>
                <a:latin typeface="BIZ UDP明朝 Medium" panose="02020500000000000000" pitchFamily="18" charset="-128"/>
                <a:ea typeface="BIZ UDP明朝 Medium" panose="02020500000000000000" pitchFamily="18" charset="-128"/>
              </a:rPr>
              <a:t>レストラン・</a:t>
            </a:r>
            <a:endParaRPr kumimoji="1" lang="en-US" altLang="ja-JP" sz="1050" b="1"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1050" b="1" dirty="0">
                <a:solidFill>
                  <a:schemeClr val="bg1"/>
                </a:solidFill>
                <a:latin typeface="BIZ UDP明朝 Medium" panose="02020500000000000000" pitchFamily="18" charset="-128"/>
                <a:ea typeface="BIZ UDP明朝 Medium" panose="02020500000000000000" pitchFamily="18" charset="-128"/>
              </a:rPr>
              <a:t>商業施設</a:t>
            </a:r>
          </a:p>
        </p:txBody>
      </p:sp>
      <p:sp>
        <p:nvSpPr>
          <p:cNvPr id="66" name="テキスト ボックス 65">
            <a:extLst>
              <a:ext uri="{FF2B5EF4-FFF2-40B4-BE49-F238E27FC236}">
                <a16:creationId xmlns:a16="http://schemas.microsoft.com/office/drawing/2014/main" id="{2B284772-02EF-8D66-75F9-CF7062D4AD88}"/>
              </a:ext>
            </a:extLst>
          </p:cNvPr>
          <p:cNvSpPr txBox="1"/>
          <p:nvPr/>
        </p:nvSpPr>
        <p:spPr>
          <a:xfrm>
            <a:off x="7736421" y="4192993"/>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展示等施設</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67" name="テキスト ボックス 66">
            <a:extLst>
              <a:ext uri="{FF2B5EF4-FFF2-40B4-BE49-F238E27FC236}">
                <a16:creationId xmlns:a16="http://schemas.microsoft.com/office/drawing/2014/main" id="{6D3AAD3F-FC61-B71E-21D6-D481D701DBC0}"/>
              </a:ext>
            </a:extLst>
          </p:cNvPr>
          <p:cNvSpPr txBox="1"/>
          <p:nvPr/>
        </p:nvSpPr>
        <p:spPr>
          <a:xfrm>
            <a:off x="6724053" y="5163020"/>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宿泊施設</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70" name="テキスト ボックス 69">
            <a:extLst>
              <a:ext uri="{FF2B5EF4-FFF2-40B4-BE49-F238E27FC236}">
                <a16:creationId xmlns:a16="http://schemas.microsoft.com/office/drawing/2014/main" id="{CFDFFEE6-E8CC-DE4C-9E70-E7AF8F8D90B8}"/>
              </a:ext>
            </a:extLst>
          </p:cNvPr>
          <p:cNvSpPr txBox="1"/>
          <p:nvPr/>
        </p:nvSpPr>
        <p:spPr>
          <a:xfrm>
            <a:off x="8021456" y="3561598"/>
            <a:ext cx="1363620"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▷イノベーションにつな</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がる最先端技術を</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発信</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71" name="テキスト ボックス 70">
            <a:extLst>
              <a:ext uri="{FF2B5EF4-FFF2-40B4-BE49-F238E27FC236}">
                <a16:creationId xmlns:a16="http://schemas.microsoft.com/office/drawing/2014/main" id="{D5244F4A-9EC8-18C7-5A6E-926D34A7F728}"/>
              </a:ext>
            </a:extLst>
          </p:cNvPr>
          <p:cNvSpPr txBox="1"/>
          <p:nvPr/>
        </p:nvSpPr>
        <p:spPr>
          <a:xfrm>
            <a:off x="5890031" y="5603835"/>
            <a:ext cx="1415399"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▷上質なリゾート</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を体感できる</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宿泊施設</a:t>
            </a:r>
            <a:endParaRPr lang="en-US" altLang="ja-JP" sz="1000" dirty="0">
              <a:latin typeface="BIZ UDP明朝 Medium" panose="02020500000000000000" pitchFamily="18" charset="-128"/>
              <a:ea typeface="BIZ UDP明朝 Medium" panose="02020500000000000000" pitchFamily="18" charset="-128"/>
            </a:endParaRPr>
          </a:p>
        </p:txBody>
      </p:sp>
      <p:sp>
        <p:nvSpPr>
          <p:cNvPr id="72" name="テキスト ボックス 71">
            <a:extLst>
              <a:ext uri="{FF2B5EF4-FFF2-40B4-BE49-F238E27FC236}">
                <a16:creationId xmlns:a16="http://schemas.microsoft.com/office/drawing/2014/main" id="{9CD88374-B7F5-E781-12E6-2FD40CE75FCC}"/>
              </a:ext>
            </a:extLst>
          </p:cNvPr>
          <p:cNvSpPr txBox="1"/>
          <p:nvPr/>
        </p:nvSpPr>
        <p:spPr>
          <a:xfrm>
            <a:off x="8163176" y="5751968"/>
            <a:ext cx="1251668" cy="400110"/>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▷魅力的なアフター</a:t>
            </a:r>
            <a:r>
              <a:rPr lang="en-US" altLang="ja-JP" sz="1000" dirty="0">
                <a:latin typeface="BIZ UDP明朝 Medium" panose="02020500000000000000" pitchFamily="18" charset="-128"/>
                <a:ea typeface="BIZ UDP明朝 Medium" panose="02020500000000000000" pitchFamily="18" charset="-128"/>
              </a:rPr>
              <a:t>MICE</a:t>
            </a:r>
            <a:r>
              <a:rPr lang="ja-JP" altLang="en-US" sz="1000" dirty="0">
                <a:latin typeface="BIZ UDP明朝 Medium" panose="02020500000000000000" pitchFamily="18" charset="-128"/>
                <a:ea typeface="BIZ UDP明朝 Medium" panose="02020500000000000000" pitchFamily="18" charset="-128"/>
              </a:rPr>
              <a:t>施設</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73" name="テキスト ボックス 72">
            <a:extLst>
              <a:ext uri="{FF2B5EF4-FFF2-40B4-BE49-F238E27FC236}">
                <a16:creationId xmlns:a16="http://schemas.microsoft.com/office/drawing/2014/main" id="{7C6F32D5-4759-1F99-F0F1-FCFC1332EE2C}"/>
              </a:ext>
            </a:extLst>
          </p:cNvPr>
          <p:cNvSpPr txBox="1"/>
          <p:nvPr/>
        </p:nvSpPr>
        <p:spPr>
          <a:xfrm>
            <a:off x="6509166" y="6191597"/>
            <a:ext cx="2361200" cy="322258"/>
          </a:xfrm>
          <a:prstGeom prst="rect">
            <a:avLst/>
          </a:prstGeom>
          <a:noFill/>
        </p:spPr>
        <p:txBody>
          <a:bodyPr wrap="square" lIns="0" tIns="0" rIns="0" bIns="0" rtlCol="0" anchor="ctr" anchorCtr="0">
            <a:noAutofit/>
          </a:bodyPr>
          <a:lstStyle/>
          <a:p>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a:t>
            </a:r>
            <a:r>
              <a:rPr lang="ja-JP" altLang="en-US" sz="1050" b="1" i="1" dirty="0">
                <a:latin typeface="BIZ UDP明朝 Medium" panose="02020500000000000000" pitchFamily="18" charset="-128"/>
                <a:ea typeface="BIZ UDP明朝 Medium" panose="02020500000000000000" pitchFamily="18" charset="-128"/>
                <a:cs typeface="Meiryo UI" panose="020B0604030504040204" pitchFamily="50" charset="-128"/>
              </a:rPr>
              <a:t>オールインワン</a:t>
            </a:r>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MICE</a:t>
            </a:r>
            <a:r>
              <a:rPr lang="ja-JP" altLang="en-US" sz="1050" b="1" i="1" dirty="0">
                <a:latin typeface="BIZ UDP明朝 Medium" panose="02020500000000000000" pitchFamily="18" charset="-128"/>
                <a:ea typeface="BIZ UDP明朝 Medium" panose="02020500000000000000" pitchFamily="18" charset="-128"/>
                <a:cs typeface="Meiryo UI" panose="020B0604030504040204" pitchFamily="50" charset="-128"/>
              </a:rPr>
              <a:t>拠点（イメージ）</a:t>
            </a:r>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a:t>
            </a:r>
            <a:endParaRPr lang="en-US" altLang="ja-JP" sz="800" i="1" dirty="0">
              <a:latin typeface="BIZ UDP明朝 Medium" panose="02020500000000000000" pitchFamily="18" charset="-128"/>
              <a:ea typeface="BIZ UDP明朝 Medium" panose="02020500000000000000" pitchFamily="18" charset="-128"/>
              <a:cs typeface="Meiryo UI" panose="020B0604030504040204" pitchFamily="50" charset="-128"/>
            </a:endParaRPr>
          </a:p>
        </p:txBody>
      </p:sp>
      <p:pic>
        <p:nvPicPr>
          <p:cNvPr id="75" name="グラフィックス 74" descr="会議 単色塗りつぶし">
            <a:extLst>
              <a:ext uri="{FF2B5EF4-FFF2-40B4-BE49-F238E27FC236}">
                <a16:creationId xmlns:a16="http://schemas.microsoft.com/office/drawing/2014/main" id="{6A7C90FF-60F1-FDAB-C119-8AB48093274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800022" y="3922135"/>
            <a:ext cx="828000" cy="828000"/>
          </a:xfrm>
          <a:prstGeom prst="rect">
            <a:avLst/>
          </a:prstGeom>
        </p:spPr>
      </p:pic>
      <p:pic>
        <p:nvPicPr>
          <p:cNvPr id="77" name="グラフィックス 76" descr="都市 単色塗りつぶし">
            <a:extLst>
              <a:ext uri="{FF2B5EF4-FFF2-40B4-BE49-F238E27FC236}">
                <a16:creationId xmlns:a16="http://schemas.microsoft.com/office/drawing/2014/main" id="{1C8CBEC9-F968-8D67-9FE9-746521A3931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5781992" y="4785283"/>
            <a:ext cx="914400" cy="914400"/>
          </a:xfrm>
          <a:prstGeom prst="rect">
            <a:avLst/>
          </a:prstGeom>
        </p:spPr>
      </p:pic>
      <p:pic>
        <p:nvPicPr>
          <p:cNvPr id="79" name="グラフィックス 78" descr="テーブル セッティング 単色塗りつぶし">
            <a:extLst>
              <a:ext uri="{FF2B5EF4-FFF2-40B4-BE49-F238E27FC236}">
                <a16:creationId xmlns:a16="http://schemas.microsoft.com/office/drawing/2014/main" id="{B6F9FB7C-672D-8E33-81B7-F1F27DA2F83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8534982" y="5033101"/>
            <a:ext cx="792000" cy="792000"/>
          </a:xfrm>
          <a:prstGeom prst="rect">
            <a:avLst/>
          </a:prstGeom>
        </p:spPr>
      </p:pic>
      <p:pic>
        <p:nvPicPr>
          <p:cNvPr id="83" name="グラフィックス 82" descr="事業の成長 単色塗りつぶし">
            <a:extLst>
              <a:ext uri="{FF2B5EF4-FFF2-40B4-BE49-F238E27FC236}">
                <a16:creationId xmlns:a16="http://schemas.microsoft.com/office/drawing/2014/main" id="{7CB42C57-1F3B-978F-5EBC-4F295353A49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8500098" y="3982829"/>
            <a:ext cx="864000" cy="864000"/>
          </a:xfrm>
          <a:prstGeom prst="rect">
            <a:avLst/>
          </a:prstGeom>
        </p:spPr>
      </p:pic>
    </p:spTree>
    <p:extLst>
      <p:ext uri="{BB962C8B-B14F-4D97-AF65-F5344CB8AC3E}">
        <p14:creationId xmlns:p14="http://schemas.microsoft.com/office/powerpoint/2010/main" val="38399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57149" y="2894449"/>
            <a:ext cx="8954479"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〇新型コロナウイルス感染症の状況等を</a:t>
            </a:r>
            <a:r>
              <a:rPr lang="ja-JP" altLang="en-US" sz="1200" dirty="0">
                <a:solidFill>
                  <a:schemeClr val="tx1"/>
                </a:solidFill>
                <a:latin typeface="BIZ UD明朝 Medium" panose="02020500000000000000" pitchFamily="17" charset="-128"/>
                <a:ea typeface="BIZ UD明朝 Medium" panose="02020500000000000000" pitchFamily="17" charset="-128"/>
              </a:rPr>
              <a:t>ふまえ、</a:t>
            </a:r>
            <a:r>
              <a:rPr lang="en-US" altLang="ja-JP" sz="1200" dirty="0">
                <a:solidFill>
                  <a:schemeClr val="tx1"/>
                </a:solidFill>
                <a:latin typeface="BIZ UD明朝 Medium" panose="02020500000000000000" pitchFamily="17" charset="-128"/>
                <a:ea typeface="BIZ UD明朝 Medium" panose="02020500000000000000" pitchFamily="17" charset="-128"/>
              </a:rPr>
              <a:t>ICT</a:t>
            </a:r>
            <a:r>
              <a:rPr lang="ja-JP" altLang="en-US" sz="1200" dirty="0">
                <a:solidFill>
                  <a:schemeClr val="tx1"/>
                </a:solidFill>
                <a:latin typeface="BIZ UD明朝 Medium" panose="02020500000000000000" pitchFamily="17" charset="-128"/>
                <a:ea typeface="BIZ UD明朝 Medium" panose="02020500000000000000" pitchFamily="17" charset="-128"/>
              </a:rPr>
              <a:t>を活用した</a:t>
            </a:r>
            <a:r>
              <a:rPr lang="ja-JP" altLang="en-US" sz="1200" dirty="0">
                <a:latin typeface="BIZ UD明朝 Medium" panose="02020500000000000000" pitchFamily="17" charset="-128"/>
                <a:ea typeface="BIZ UD明朝 Medium" panose="02020500000000000000" pitchFamily="17" charset="-128"/>
              </a:rPr>
              <a:t>オンライン会議やバーチャルイベントなど</a:t>
            </a:r>
            <a:r>
              <a:rPr lang="ja-JP" altLang="en-US" sz="1200" dirty="0">
                <a:solidFill>
                  <a:schemeClr val="tx1"/>
                </a:solidFill>
                <a:latin typeface="BIZ UD明朝 Medium" panose="02020500000000000000" pitchFamily="17" charset="-128"/>
                <a:ea typeface="BIZ UD明朝 Medium" panose="02020500000000000000" pitchFamily="17" charset="-128"/>
              </a:rPr>
              <a:t>、</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のデジタル</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シフトに対応した受入れ環境の充実</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〇国内外から人々が集い実参集する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（＝リアル</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）の需要を把握。</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参加者（企業、大学・研究機関、学会等）が</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求める対面による交流環境を提供　</a:t>
            </a:r>
            <a:endParaRPr lang="ja-JP" altLang="en-US" sz="1200" dirty="0">
              <a:solidFill>
                <a:schemeClr val="tx1"/>
              </a:solidFill>
              <a:latin typeface="BIZ UD明朝 Medium" panose="02020500000000000000" pitchFamily="17" charset="-128"/>
              <a:ea typeface="BIZ UD明朝 Medium" panose="02020500000000000000" pitchFamily="17" charset="-128"/>
            </a:endParaRPr>
          </a:p>
        </p:txBody>
      </p:sp>
      <p:sp>
        <p:nvSpPr>
          <p:cNvPr id="6" name="テキスト ボックス 5"/>
          <p:cNvSpPr txBox="1"/>
          <p:nvPr/>
        </p:nvSpPr>
        <p:spPr>
          <a:xfrm>
            <a:off x="339788" y="597906"/>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Ⅱ</a:t>
            </a:r>
            <a:r>
              <a:rPr lang="ja-JP" altLang="en-US" sz="1400" b="1" dirty="0">
                <a:solidFill>
                  <a:schemeClr val="bg1"/>
                </a:solidFill>
                <a:latin typeface="BIZ UDP明朝 Medium" panose="02020500000000000000" pitchFamily="18" charset="-128"/>
                <a:ea typeface="BIZ UDP明朝 Medium" panose="02020500000000000000" pitchFamily="18" charset="-128"/>
              </a:rPr>
              <a:t>＞</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世界</a:t>
            </a:r>
            <a:r>
              <a:rPr lang="ja-JP" altLang="en-US" sz="1400" b="1">
                <a:solidFill>
                  <a:schemeClr val="bg1"/>
                </a:solidFill>
                <a:latin typeface="BIZ UDP明朝 Medium" panose="02020500000000000000" pitchFamily="18" charset="-128"/>
                <a:ea typeface="BIZ UDP明朝 Medium" panose="02020500000000000000" pitchFamily="18" charset="-128"/>
              </a:rPr>
              <a:t>水準の</a:t>
            </a:r>
            <a:r>
              <a:rPr lang="en-US" altLang="ja-JP" sz="1400" b="1">
                <a:solidFill>
                  <a:schemeClr val="bg1"/>
                </a:solidFill>
                <a:latin typeface="BIZ UDP明朝 Medium" panose="02020500000000000000" pitchFamily="18" charset="-128"/>
                <a:ea typeface="BIZ UDP明朝 Medium" panose="02020500000000000000" pitchFamily="18" charset="-128"/>
              </a:rPr>
              <a:t>MICE</a:t>
            </a:r>
            <a:r>
              <a:rPr lang="ja-JP" altLang="en-US" sz="1400" b="1">
                <a:solidFill>
                  <a:schemeClr val="bg1"/>
                </a:solidFill>
                <a:latin typeface="BIZ UDP明朝 Medium" panose="02020500000000000000" pitchFamily="18" charset="-128"/>
                <a:ea typeface="BIZ UDP明朝 Medium" panose="02020500000000000000" pitchFamily="18" charset="-128"/>
              </a:rPr>
              <a:t>受入れ</a:t>
            </a:r>
            <a:r>
              <a:rPr lang="ja-JP" altLang="en-US" sz="1400" b="1" dirty="0">
                <a:solidFill>
                  <a:schemeClr val="bg1"/>
                </a:solidFill>
                <a:latin typeface="BIZ UDP明朝 Medium" panose="02020500000000000000" pitchFamily="18" charset="-128"/>
                <a:ea typeface="BIZ UDP明朝 Medium" panose="02020500000000000000" pitchFamily="18" charset="-128"/>
              </a:rPr>
              <a:t>環境を整備する</a:t>
            </a:r>
          </a:p>
        </p:txBody>
      </p:sp>
      <p:sp>
        <p:nvSpPr>
          <p:cNvPr id="7" name="角丸四角形 6"/>
          <p:cNvSpPr/>
          <p:nvPr/>
        </p:nvSpPr>
        <p:spPr>
          <a:xfrm>
            <a:off x="344971" y="1027580"/>
            <a:ext cx="9186079" cy="3096000"/>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436981" y="1092105"/>
            <a:ext cx="8951353"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①</a:t>
            </a:r>
            <a:r>
              <a:rPr lang="ja-JP" altLang="en-US" sz="1300" b="1">
                <a:solidFill>
                  <a:schemeClr val="tx1"/>
                </a:solidFill>
                <a:latin typeface="BIZ UDPゴシック" panose="020B0400000000000000" pitchFamily="50" charset="-128"/>
                <a:ea typeface="BIZ UDPゴシック" panose="020B0400000000000000" pitchFamily="50" charset="-128"/>
              </a:rPr>
              <a:t>　グローバル</a:t>
            </a:r>
            <a:r>
              <a:rPr lang="en-US" altLang="ja-JP" sz="1300" b="1">
                <a:solidFill>
                  <a:schemeClr val="tx1"/>
                </a:solidFill>
                <a:latin typeface="BIZ UDPゴシック" panose="020B0400000000000000" pitchFamily="50" charset="-128"/>
                <a:ea typeface="BIZ UDPゴシック" panose="020B0400000000000000" pitchFamily="50" charset="-128"/>
              </a:rPr>
              <a:t>MICE</a:t>
            </a:r>
            <a:r>
              <a:rPr lang="ja-JP" altLang="en-US" sz="1300" b="1">
                <a:solidFill>
                  <a:schemeClr val="tx1"/>
                </a:solidFill>
                <a:latin typeface="BIZ UDPゴシック" panose="020B0400000000000000" pitchFamily="50" charset="-128"/>
                <a:ea typeface="BIZ UDPゴシック" panose="020B0400000000000000" pitchFamily="50" charset="-128"/>
              </a:rPr>
              <a:t>都市</a:t>
            </a:r>
            <a:r>
              <a:rPr lang="ja-JP" altLang="en-US" sz="1300" b="1" dirty="0">
                <a:solidFill>
                  <a:schemeClr val="tx1"/>
                </a:solidFill>
                <a:latin typeface="BIZ UDPゴシック" panose="020B0400000000000000" pitchFamily="50" charset="-128"/>
                <a:ea typeface="BIZ UDPゴシック" panose="020B0400000000000000" pitchFamily="50" charset="-128"/>
              </a:rPr>
              <a:t>として選ばれるための受入れ環境づくりを進める</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0" name="テキスト ボックス 9"/>
          <p:cNvSpPr txBox="1"/>
          <p:nvPr/>
        </p:nvSpPr>
        <p:spPr>
          <a:xfrm>
            <a:off x="436981" y="2575248"/>
            <a:ext cx="8911012"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latin typeface="BIZ UDPゴシック" panose="020B0400000000000000" pitchFamily="50" charset="-128"/>
                <a:ea typeface="BIZ UDPゴシック" panose="020B0400000000000000" pitchFamily="50" charset="-128"/>
              </a:rPr>
              <a:t>②　「バーチャル」から「リアル」まで多様な交流環境づくりを進める</a:t>
            </a:r>
            <a:endParaRPr lang="ja-JP" altLang="en-US" sz="1300" dirty="0">
              <a:solidFill>
                <a:schemeClr val="tx1"/>
              </a:solidFill>
              <a:latin typeface="BIZ UDP明朝 Medium" panose="02020500000000000000" pitchFamily="18" charset="-128"/>
              <a:ea typeface="BIZ UDP明朝 Medium" panose="02020500000000000000" pitchFamily="18" charset="-128"/>
            </a:endParaRPr>
          </a:p>
        </p:txBody>
      </p:sp>
      <p:sp>
        <p:nvSpPr>
          <p:cNvPr id="11" name="テキスト ボックス 10"/>
          <p:cNvSpPr txBox="1"/>
          <p:nvPr/>
        </p:nvSpPr>
        <p:spPr>
          <a:xfrm>
            <a:off x="462333" y="1349371"/>
            <a:ext cx="9018011" cy="11244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〇府内の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施設の整備、機能更新や観光資源の磨き上げ、効果的な情報発信とプロモーションに取り組むことで、グローバ</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都市として世界から選ばれるための環境づくり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〇誘致の成功実績を通じて継続的に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が開催できる好循環の仕組みづくり</a:t>
            </a:r>
            <a:r>
              <a:rPr lang="en-US" altLang="ja-JP" sz="1200" dirty="0">
                <a:solidFill>
                  <a:schemeClr val="tx1"/>
                </a:solidFill>
                <a:latin typeface="BIZ UD明朝 Medium" panose="02020500000000000000" pitchFamily="17" charset="-128"/>
                <a:ea typeface="BIZ UD明朝 Medium" panose="02020500000000000000" pitchFamily="17" charset="-128"/>
              </a:rPr>
              <a:t>(</a:t>
            </a:r>
            <a:r>
              <a:rPr lang="ja-JP" altLang="en-US" sz="1200" dirty="0">
                <a:solidFill>
                  <a:schemeClr val="tx1"/>
                </a:solidFill>
                <a:latin typeface="BIZ UD明朝 Medium" panose="02020500000000000000" pitchFamily="17" charset="-128"/>
                <a:ea typeface="BIZ UD明朝 Medium" panose="02020500000000000000" pitchFamily="17" charset="-128"/>
              </a:rPr>
              <a:t>国内外とのネットワークづくりと</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専門人材等</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の確保・育成等）</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13" name="テキスト ボックス 12"/>
          <p:cNvSpPr txBox="1"/>
          <p:nvPr/>
        </p:nvSpPr>
        <p:spPr>
          <a:xfrm>
            <a:off x="333684" y="4296241"/>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Ⅲ</a:t>
            </a:r>
            <a:r>
              <a:rPr lang="ja-JP" altLang="en-US" sz="1400" b="1" dirty="0">
                <a:solidFill>
                  <a:schemeClr val="bg1"/>
                </a:solidFill>
                <a:latin typeface="BIZ UDP明朝 Medium" panose="02020500000000000000" pitchFamily="18" charset="-128"/>
                <a:ea typeface="BIZ UDP明朝 Medium" panose="02020500000000000000" pitchFamily="18" charset="-128"/>
              </a:rPr>
              <a:t>＞　大阪の新たなまちづくり</a:t>
            </a:r>
            <a:r>
              <a:rPr lang="en-US" altLang="ja-JP" sz="1400" b="1" dirty="0">
                <a:solidFill>
                  <a:schemeClr val="bg1"/>
                </a:solidFill>
                <a:latin typeface="BIZ UDP明朝 Medium" panose="02020500000000000000" pitchFamily="18" charset="-128"/>
                <a:ea typeface="BIZ UDP明朝 Medium" panose="02020500000000000000" pitchFamily="18" charset="-128"/>
              </a:rPr>
              <a:t>(</a:t>
            </a:r>
            <a:r>
              <a:rPr lang="ja-JP" altLang="en-US" sz="1400" b="1" dirty="0">
                <a:solidFill>
                  <a:schemeClr val="bg1"/>
                </a:solidFill>
                <a:latin typeface="BIZ UDP明朝 Medium" panose="02020500000000000000" pitchFamily="18" charset="-128"/>
                <a:ea typeface="BIZ UDP明朝 Medium" panose="02020500000000000000" pitchFamily="18" charset="-128"/>
              </a:rPr>
              <a:t>コミュニティ・ブランディング</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をけん引する</a:t>
            </a:r>
          </a:p>
        </p:txBody>
      </p:sp>
      <p:sp>
        <p:nvSpPr>
          <p:cNvPr id="14" name="テキスト ボックス 13"/>
          <p:cNvSpPr txBox="1"/>
          <p:nvPr/>
        </p:nvSpPr>
        <p:spPr>
          <a:xfrm>
            <a:off x="451046" y="4798843"/>
            <a:ext cx="9414012" cy="91307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①　</a:t>
            </a:r>
            <a:r>
              <a:rPr lang="ja-JP" altLang="en-US" sz="1300" b="1" dirty="0">
                <a:solidFill>
                  <a:schemeClr val="tx1"/>
                </a:solidFill>
                <a:latin typeface="BIZ UDPゴシック" panose="020B0400000000000000" pitchFamily="50" charset="-128"/>
                <a:ea typeface="BIZ UDPゴシック" panose="020B0400000000000000" pitchFamily="50" charset="-128"/>
              </a:rPr>
              <a:t>大阪の都市ブランドの向上</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lang="ja-JP" altLang="en-US" sz="14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誘致による大阪への集客や、</a:t>
            </a:r>
            <a:r>
              <a:rPr lang="ja-JP" altLang="en-US" sz="1200" dirty="0">
                <a:solidFill>
                  <a:schemeClr val="tx1"/>
                </a:solidFill>
                <a:latin typeface="BIZ UD明朝 Medium" panose="02020500000000000000" pitchFamily="17" charset="-128"/>
                <a:ea typeface="BIZ UD明朝 Medium" panose="02020500000000000000" pitchFamily="17" charset="-128"/>
              </a:rPr>
              <a:t>世界トップレベルの産業・学術集積、大阪の持つ豊かな都市魅力（</a:t>
            </a:r>
            <a:r>
              <a:rPr lang="ja-JP" altLang="en-US" sz="1200" dirty="0">
                <a:latin typeface="BIZ UD明朝 Medium" panose="02020500000000000000" pitchFamily="17" charset="-128"/>
                <a:ea typeface="BIZ UD明朝 Medium" panose="02020500000000000000" pitchFamily="17" charset="-128"/>
              </a:rPr>
              <a:t>食や歴史、文化・芸術、</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smtClean="0">
                <a:solidFill>
                  <a:schemeClr val="tx1"/>
                </a:solidFill>
                <a:latin typeface="BIZ UD明朝 Medium" panose="02020500000000000000" pitchFamily="17" charset="-128"/>
                <a:ea typeface="BIZ UD明朝 Medium" panose="02020500000000000000" pitchFamily="17" charset="-128"/>
              </a:rPr>
              <a:t>スポーツ、エンターテインメント</a:t>
            </a:r>
            <a:r>
              <a:rPr lang="ja-JP" altLang="en-US" sz="1200" dirty="0">
                <a:solidFill>
                  <a:schemeClr val="tx1"/>
                </a:solidFill>
                <a:latin typeface="BIZ UD明朝 Medium" panose="02020500000000000000" pitchFamily="17" charset="-128"/>
                <a:ea typeface="BIZ UD明朝 Medium" panose="02020500000000000000" pitchFamily="17" charset="-128"/>
              </a:rPr>
              <a:t>等）の情報発信、プロモーション等により大阪の都市ブランドを向上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5" name="角丸四角形 14"/>
          <p:cNvSpPr/>
          <p:nvPr/>
        </p:nvSpPr>
        <p:spPr>
          <a:xfrm>
            <a:off x="309278" y="4759615"/>
            <a:ext cx="9216000" cy="1992877"/>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617700" y="6059456"/>
            <a:ext cx="9088842" cy="63094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〇</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開催分野の周知・啓発等を通じて、住民の理解と関心を高め、</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を契機としたコミュニティづくりや、</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来訪者と</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の交流活動、住民参加の取組みによるにぎわいづくりなど、新たなまちづくりをけん引</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36981" y="5718442"/>
            <a:ext cx="6163378" cy="37446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②　住民への周知・啓発等による地域コミュニティ・にぎわいづくり</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pic>
        <p:nvPicPr>
          <p:cNvPr id="2" name="Picture 2">
            <a:extLst>
              <a:ext uri="{FF2B5EF4-FFF2-40B4-BE49-F238E27FC236}">
                <a16:creationId xmlns:a16="http://schemas.microsoft.com/office/drawing/2014/main" id="{F5C0A981-4C4A-ADD1-6353-F3E82BA9BC1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1090" y="114920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1C85959-1E8C-2EF7-ECD0-F8A810E5910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4769" y="2639026"/>
            <a:ext cx="253097" cy="25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5866041-6539-3C38-3199-645D7BF7CCA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3601" y="486219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4C88AFB-F9B2-C6B9-50F4-8F20253E3A8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3601" y="5756053"/>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345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6575" y="973954"/>
            <a:ext cx="923604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の誘致効果を最大化するため、大阪が強みとポテンシャルを有する５つの分野を「重点分野」とし、政策資源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（誘致インセンティブ、人的・技術支援、情報・ビジネス・研究のネットワークの提供等）を重点的に投入していく。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これら取組みにより、革新的なスタートアップや新技術・イノベーションの創出、次世代のまちづくり等を進めること</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で、国連が掲げる「</a:t>
            </a:r>
            <a:r>
              <a:rPr lang="en-US" altLang="ja-JP" sz="1300" dirty="0">
                <a:solidFill>
                  <a:schemeClr val="tx1"/>
                </a:solidFill>
                <a:latin typeface="BIZ UD明朝 Medium" panose="02020500000000000000" pitchFamily="17" charset="-128"/>
                <a:ea typeface="BIZ UD明朝 Medium" panose="02020500000000000000" pitchFamily="17" charset="-128"/>
              </a:rPr>
              <a:t>SDG</a:t>
            </a:r>
            <a:r>
              <a:rPr lang="ja-JP" altLang="en-US" sz="1300" dirty="0">
                <a:solidFill>
                  <a:schemeClr val="tx1"/>
                </a:solidFill>
                <a:latin typeface="BIZ UD明朝 Medium" panose="02020500000000000000" pitchFamily="17" charset="-128"/>
                <a:ea typeface="BIZ UD明朝 Medium" panose="02020500000000000000" pitchFamily="17" charset="-128"/>
              </a:rPr>
              <a:t>ｓ（持続可能な開発目標）」及びその先の目標の達成に寄与していく。</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7264920"/>
              </p:ext>
            </p:extLst>
          </p:nvPr>
        </p:nvGraphicFramePr>
        <p:xfrm>
          <a:off x="477673" y="2143481"/>
          <a:ext cx="9089408" cy="4721611"/>
        </p:xfrm>
        <a:graphic>
          <a:graphicData uri="http://schemas.openxmlformats.org/drawingml/2006/table">
            <a:tbl>
              <a:tblPr firstRow="1" bandRow="1">
                <a:tableStyleId>{7DF18680-E054-41AD-8BC1-D1AEF772440D}</a:tableStyleId>
              </a:tblPr>
              <a:tblGrid>
                <a:gridCol w="2110346">
                  <a:extLst>
                    <a:ext uri="{9D8B030D-6E8A-4147-A177-3AD203B41FA5}">
                      <a16:colId xmlns:a16="http://schemas.microsoft.com/office/drawing/2014/main" val="1609829920"/>
                    </a:ext>
                  </a:extLst>
                </a:gridCol>
                <a:gridCol w="6979062">
                  <a:extLst>
                    <a:ext uri="{9D8B030D-6E8A-4147-A177-3AD203B41FA5}">
                      <a16:colId xmlns:a16="http://schemas.microsoft.com/office/drawing/2014/main" val="2422412947"/>
                    </a:ext>
                  </a:extLst>
                </a:gridCol>
              </a:tblGrid>
              <a:tr h="372369">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重点分野</a:t>
                      </a:r>
                    </a:p>
                  </a:txBody>
                  <a:tcPr anchor="ctr">
                    <a:solidFill>
                      <a:schemeClr val="accent1">
                        <a:lumMod val="75000"/>
                      </a:schemeClr>
                    </a:solid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強みと集積・ポテンシャル</a:t>
                      </a:r>
                    </a:p>
                  </a:txBody>
                  <a:tcPr anchor="ctr">
                    <a:solidFill>
                      <a:schemeClr val="accent1">
                        <a:lumMod val="75000"/>
                      </a:schemeClr>
                    </a:solidFill>
                  </a:tcPr>
                </a:tc>
                <a:extLst>
                  <a:ext uri="{0D108BD9-81ED-4DB2-BD59-A6C34878D82A}">
                    <a16:rowId xmlns:a16="http://schemas.microsoft.com/office/drawing/2014/main" val="1413443230"/>
                  </a:ext>
                </a:extLst>
              </a:tr>
              <a:tr h="958484">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ライフサイエンス　</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（メディカル、ヘルスケア、</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smtClean="0">
                          <a:latin typeface="BIZ UDP明朝 Medium" panose="02020500000000000000" pitchFamily="18" charset="-128"/>
                          <a:ea typeface="BIZ UDP明朝 Medium" panose="02020500000000000000" pitchFamily="18" charset="-128"/>
                        </a:rPr>
                        <a:t>創</a:t>
                      </a:r>
                      <a:r>
                        <a:rPr lang="ja-JP" altLang="en-US" sz="1200" b="1" dirty="0">
                          <a:latin typeface="BIZ UDP明朝 Medium" panose="02020500000000000000" pitchFamily="18" charset="-128"/>
                          <a:ea typeface="BIZ UDP明朝 Medium" panose="02020500000000000000" pitchFamily="18" charset="-128"/>
                        </a:rPr>
                        <a:t>薬）</a:t>
                      </a: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latin typeface="BIZ UDP明朝 Medium" panose="02020500000000000000" pitchFamily="18" charset="-128"/>
                          <a:ea typeface="BIZ UDP明朝 Medium" panose="02020500000000000000" pitchFamily="18" charset="-128"/>
                        </a:rPr>
                        <a:t>・ライフサイエンス分野における世界トップクラスの研究機関や製薬企業、大学等が集積</a:t>
                      </a:r>
                      <a:endParaRPr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・彩都、健都（北大阪健康医療都市）、中之島未来医療国際拠点（２０２４春開業予定） </a:t>
                      </a:r>
                      <a:endParaRPr kumimoji="1"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・大阪・関西万博では、</a:t>
                      </a:r>
                      <a:r>
                        <a:rPr lang="ja-JP" altLang="en-US" sz="1200" dirty="0">
                          <a:latin typeface="BIZ UDP明朝 Medium" panose="02020500000000000000" pitchFamily="18" charset="-128"/>
                          <a:ea typeface="BIZ UDP明朝 Medium" panose="02020500000000000000" pitchFamily="18" charset="-128"/>
                        </a:rPr>
                        <a:t>「いのち輝く未来社会のデザイン」の開催テーマのもとライフサイエンス分野の高度な技術・サービスの発信を予定</a:t>
                      </a:r>
                      <a:endParaRPr lang="en-US" altLang="ja-JP" sz="120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677530590"/>
                  </a:ext>
                </a:extLst>
              </a:tr>
              <a:tr h="592695">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ものづくり</a:t>
                      </a:r>
                      <a:endParaRPr lang="en-US" altLang="ja-JP" sz="1200" b="1" dirty="0">
                        <a:latin typeface="BIZ UDP明朝 Medium" panose="02020500000000000000" pitchFamily="18" charset="-128"/>
                        <a:ea typeface="BIZ UDP明朝 Medium" panose="02020500000000000000" pitchFamily="18" charset="-128"/>
                      </a:endParaRPr>
                    </a:p>
                  </a:txBody>
                  <a:tcPr anchor="ct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dirty="0">
                          <a:latin typeface="BIZ UDP明朝 Medium" panose="02020500000000000000" pitchFamily="18" charset="-128"/>
                          <a:ea typeface="BIZ UDP明朝 Medium" panose="02020500000000000000" pitchFamily="18" charset="-128"/>
                        </a:rPr>
                        <a:t>・優れたものづくり技術、特色ある製品開発を可能とするものづくり中小企業が集積</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spc="-30" baseline="0" dirty="0" smtClean="0">
                          <a:latin typeface="BIZ UDP明朝 Medium" panose="02020500000000000000" pitchFamily="18" charset="-128"/>
                          <a:ea typeface="BIZ UDP明朝 Medium" panose="02020500000000000000" pitchFamily="18" charset="-128"/>
                        </a:rPr>
                        <a:t>・都道府県別統計では事業所数は全国１位。様々な業種がバランスよく集積するフルセット型の産業構造が大阪の特徴</a:t>
                      </a:r>
                    </a:p>
                  </a:txBody>
                  <a:tcPr anchor="ctr"/>
                </a:tc>
                <a:extLst>
                  <a:ext uri="{0D108BD9-81ED-4DB2-BD59-A6C34878D82A}">
                    <a16:rowId xmlns:a16="http://schemas.microsoft.com/office/drawing/2014/main" val="3404394534"/>
                  </a:ext>
                </a:extLst>
              </a:tr>
              <a:tr h="783082">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環境・エネルギー</a:t>
                      </a:r>
                      <a:endParaRPr lang="en-US" altLang="ja-JP" sz="1200" b="1" dirty="0">
                        <a:latin typeface="BIZ UDP明朝 Medium" panose="02020500000000000000" pitchFamily="18" charset="-128"/>
                        <a:ea typeface="BIZ UDP明朝 Medium" panose="02020500000000000000" pitchFamily="18" charset="-128"/>
                      </a:endParaRPr>
                    </a:p>
                    <a:p>
                      <a:pPr algn="ctr">
                        <a:lnSpc>
                          <a:spcPts val="1800"/>
                        </a:lnSpc>
                      </a:pP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marL="0" indent="0">
                        <a:lnSpc>
                          <a:spcPts val="1800"/>
                        </a:lnSpc>
                        <a:spcAft>
                          <a:spcPts val="0"/>
                        </a:spcAft>
                        <a:buFont typeface="Arial" panose="020B0604020202020204" pitchFamily="34" charset="0"/>
                        <a:buNone/>
                      </a:pPr>
                      <a:r>
                        <a:rPr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G20</a:t>
                      </a:r>
                      <a:r>
                        <a:rPr lang="ja-JP" altLang="en-US" sz="1200" dirty="0">
                          <a:latin typeface="BIZ UDP明朝 Medium" panose="02020500000000000000" pitchFamily="18" charset="-128"/>
                          <a:ea typeface="BIZ UDP明朝 Medium" panose="02020500000000000000" pitchFamily="18" charset="-128"/>
                        </a:rPr>
                        <a:t>大阪サミットで「大阪ブルー・オーシャン・ビジョン」を採択</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ja-JP" altLang="en-US" sz="1200" spc="-20" baseline="0" dirty="0">
                          <a:latin typeface="BIZ UDP明朝 Medium" panose="02020500000000000000" pitchFamily="18" charset="-128"/>
                          <a:ea typeface="BIZ UDP明朝 Medium" panose="02020500000000000000" pitchFamily="18" charset="-128"/>
                        </a:rPr>
                        <a:t>・環境・エネルギー関連の企業や研究機関等が集積</a:t>
                      </a:r>
                      <a:r>
                        <a:rPr lang="ja-JP" altLang="en-US" sz="1200" spc="-20" baseline="0" dirty="0" smtClean="0">
                          <a:latin typeface="BIZ UDP明朝 Medium" panose="02020500000000000000" pitchFamily="18" charset="-128"/>
                          <a:ea typeface="BIZ UDP明朝 Medium" panose="02020500000000000000" pitchFamily="18" charset="-128"/>
                        </a:rPr>
                        <a:t>。全固体</a:t>
                      </a:r>
                      <a:r>
                        <a:rPr lang="ja-JP" altLang="en-US" sz="1200" spc="-20" baseline="0" dirty="0">
                          <a:latin typeface="BIZ UDP明朝 Medium" panose="02020500000000000000" pitchFamily="18" charset="-128"/>
                          <a:ea typeface="BIZ UDP明朝 Medium" panose="02020500000000000000" pitchFamily="18" charset="-128"/>
                        </a:rPr>
                        <a:t>電池や人工光合成の新たな研究開発、水素エネルギー活用等が進展</a:t>
                      </a:r>
                      <a:endParaRPr kumimoji="1" lang="ja-JP" altLang="en-US" sz="1200" spc="-20" baseline="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569110265"/>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国際金融都市</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a:solidFill>
                            <a:schemeClr val="tx1"/>
                          </a:solidFill>
                          <a:latin typeface="BIZ UDP明朝 Medium" panose="02020500000000000000" pitchFamily="18" charset="-128"/>
                          <a:ea typeface="BIZ UDP明朝 Medium" panose="02020500000000000000" pitchFamily="18" charset="-128"/>
                        </a:rPr>
                        <a:t>OSAKA</a:t>
                      </a:r>
                      <a:r>
                        <a:rPr lang="ja-JP" altLang="en-US" sz="1200" dirty="0">
                          <a:solidFill>
                            <a:schemeClr val="tx1"/>
                          </a:solidFill>
                          <a:latin typeface="BIZ UDP明朝 Medium" panose="02020500000000000000" pitchFamily="18" charset="-128"/>
                          <a:ea typeface="BIZ UDP明朝 Medium" panose="02020500000000000000" pitchFamily="18" charset="-128"/>
                        </a:rPr>
                        <a:t>戦略策定（</a:t>
                      </a:r>
                      <a:r>
                        <a:rPr lang="en-US" altLang="ja-JP" sz="1200" dirty="0">
                          <a:solidFill>
                            <a:schemeClr val="tx1"/>
                          </a:solidFill>
                          <a:latin typeface="BIZ UDP明朝 Medium" panose="02020500000000000000" pitchFamily="18" charset="-128"/>
                          <a:ea typeface="BIZ UDP明朝 Medium" panose="02020500000000000000" pitchFamily="18" charset="-128"/>
                        </a:rPr>
                        <a:t>2022.</a:t>
                      </a:r>
                      <a:r>
                        <a:rPr lang="ja-JP" altLang="en-US" sz="1200" dirty="0">
                          <a:solidFill>
                            <a:schemeClr val="tx1"/>
                          </a:solidFill>
                          <a:latin typeface="BIZ UDP明朝 Medium" panose="02020500000000000000" pitchFamily="18" charset="-128"/>
                          <a:ea typeface="BIZ UDP明朝 Medium" panose="02020500000000000000" pitchFamily="18" charset="-128"/>
                        </a:rPr>
                        <a:t>３</a:t>
                      </a:r>
                      <a:r>
                        <a:rPr lang="en-US" altLang="ja-JP" sz="1200" dirty="0">
                          <a:solidFill>
                            <a:schemeClr val="tx1"/>
                          </a:solidFill>
                          <a:latin typeface="BIZ UDP明朝 Medium" panose="02020500000000000000" pitchFamily="18" charset="-128"/>
                          <a:ea typeface="BIZ UDP明朝 Medium" panose="02020500000000000000" pitchFamily="18" charset="-128"/>
                        </a:rPr>
                        <a:t>/</a:t>
                      </a:r>
                      <a:r>
                        <a:rPr lang="ja-JP" altLang="en-US" sz="1200" dirty="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a:solidFill>
                            <a:schemeClr val="tx1"/>
                          </a:solidFill>
                          <a:latin typeface="BIZ UDP明朝 Medium" panose="02020500000000000000" pitchFamily="18" charset="-128"/>
                          <a:ea typeface="BIZ UDP明朝 Medium" panose="02020500000000000000" pitchFamily="18" charset="-128"/>
                        </a:rPr>
                        <a:t>OSAKA</a:t>
                      </a:r>
                      <a:r>
                        <a:rPr lang="ja-JP" altLang="en-US" sz="1200" dirty="0">
                          <a:solidFill>
                            <a:schemeClr val="tx1"/>
                          </a:solidFill>
                          <a:latin typeface="BIZ UDP明朝 Medium" panose="02020500000000000000" pitchFamily="18" charset="-128"/>
                          <a:ea typeface="BIZ UDP明朝 Medium" panose="02020500000000000000" pitchFamily="18" charset="-128"/>
                        </a:rPr>
                        <a:t>推進委員会）</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・金融系外国企業（資産運用会社、フィンティック企業）等の誘致、情報発信・プロモーション、「国際金融ワンストップサポートセンター大阪」の運営など</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38100467"/>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スポーツ、</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食文化・エンターテインメント</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smtClean="0">
                          <a:solidFill>
                            <a:schemeClr val="tx1"/>
                          </a:solidFill>
                          <a:latin typeface="BIZ UDP明朝 Medium" panose="02020500000000000000" pitchFamily="18" charset="-128"/>
                          <a:ea typeface="BIZ UDP明朝 Medium" panose="02020500000000000000" pitchFamily="18" charset="-128"/>
                        </a:rPr>
                        <a:t>・</a:t>
                      </a:r>
                      <a:r>
                        <a:rPr lang="ja-JP" altLang="en-US" sz="1200" dirty="0">
                          <a:solidFill>
                            <a:schemeClr val="tx1"/>
                          </a:solidFill>
                          <a:latin typeface="BIZ UDP明朝 Medium" panose="02020500000000000000" pitchFamily="18" charset="-128"/>
                          <a:ea typeface="BIZ UDP明朝 Medium" panose="02020500000000000000" pitchFamily="18" charset="-128"/>
                        </a:rPr>
                        <a:t>万博記念公園に大規模アリーナが開業予定（２０２７年）、</a:t>
                      </a:r>
                      <a:r>
                        <a:rPr lang="ja-JP" altLang="en-US" sz="1200" dirty="0" smtClean="0">
                          <a:solidFill>
                            <a:schemeClr val="tx1"/>
                          </a:solidFill>
                          <a:latin typeface="BIZ UDP明朝 Medium" panose="02020500000000000000" pitchFamily="18" charset="-128"/>
                          <a:ea typeface="BIZ UDP明朝 Medium" panose="02020500000000000000" pitchFamily="18" charset="-128"/>
                        </a:rPr>
                        <a:t>ワールドマスターズゲームズ</a:t>
                      </a:r>
                      <a:r>
                        <a:rPr lang="en-US" altLang="ja-JP" sz="1200" dirty="0" smtClean="0">
                          <a:solidFill>
                            <a:schemeClr val="tx1"/>
                          </a:solidFill>
                          <a:latin typeface="BIZ UDP明朝 Medium" panose="02020500000000000000" pitchFamily="18" charset="-128"/>
                          <a:ea typeface="BIZ UDP明朝 Medium" panose="02020500000000000000" pitchFamily="18" charset="-128"/>
                        </a:rPr>
                        <a:t>2027</a:t>
                      </a:r>
                      <a:r>
                        <a:rPr lang="ja-JP" altLang="en-US" sz="1200" dirty="0" smtClean="0">
                          <a:solidFill>
                            <a:schemeClr val="tx1"/>
                          </a:solidFill>
                          <a:latin typeface="BIZ UDP明朝 Medium" panose="02020500000000000000" pitchFamily="18" charset="-128"/>
                          <a:ea typeface="BIZ UDP明朝 Medium" panose="02020500000000000000" pitchFamily="18" charset="-128"/>
                        </a:rPr>
                        <a:t>関西</a:t>
                      </a:r>
                      <a:r>
                        <a:rPr lang="ja-JP" altLang="en-US" sz="1200" dirty="0">
                          <a:solidFill>
                            <a:schemeClr val="tx1"/>
                          </a:solidFill>
                          <a:latin typeface="BIZ UDP明朝 Medium" panose="02020500000000000000" pitchFamily="18" charset="-128"/>
                          <a:ea typeface="BIZ UDP明朝 Medium" panose="02020500000000000000" pitchFamily="18" charset="-128"/>
                        </a:rPr>
                        <a:t>が開催予定（</a:t>
                      </a:r>
                      <a:r>
                        <a:rPr lang="en-US" altLang="ja-JP" sz="1200" dirty="0">
                          <a:solidFill>
                            <a:schemeClr val="tx1"/>
                          </a:solidFill>
                          <a:latin typeface="BIZ UDP明朝 Medium" panose="02020500000000000000" pitchFamily="18" charset="-128"/>
                          <a:ea typeface="BIZ UDP明朝 Medium" panose="02020500000000000000" pitchFamily="18" charset="-128"/>
                        </a:rPr>
                        <a:t>2027</a:t>
                      </a:r>
                      <a:r>
                        <a:rPr lang="ja-JP" altLang="en-US" sz="1200" dirty="0">
                          <a:solidFill>
                            <a:schemeClr val="tx1"/>
                          </a:solidFill>
                          <a:latin typeface="BIZ UDP明朝 Medium" panose="02020500000000000000" pitchFamily="18" charset="-128"/>
                          <a:ea typeface="BIZ UDP明朝 Medium" panose="02020500000000000000" pitchFamily="18" charset="-128"/>
                        </a:rPr>
                        <a:t>年</a:t>
                      </a:r>
                      <a:r>
                        <a:rPr lang="ja-JP" altLang="en-US" sz="1200" dirty="0" smtClean="0">
                          <a:solidFill>
                            <a:schemeClr val="tx1"/>
                          </a:solidFill>
                          <a:latin typeface="BIZ UDP明朝 Medium" panose="02020500000000000000" pitchFamily="18" charset="-128"/>
                          <a:ea typeface="BIZ UDP明朝 Medium" panose="02020500000000000000" pitchFamily="18" charset="-128"/>
                        </a:rPr>
                        <a:t>）</a:t>
                      </a:r>
                      <a:endParaRPr lang="en-US" altLang="ja-JP" sz="1200" dirty="0" smtClean="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dirty="0" smtClean="0">
                          <a:solidFill>
                            <a:schemeClr val="tx1"/>
                          </a:solidFill>
                          <a:latin typeface="BIZ UDP明朝 Medium" panose="02020500000000000000" pitchFamily="18" charset="-128"/>
                          <a:ea typeface="BIZ UDP明朝 Medium" panose="02020500000000000000" pitchFamily="18" charset="-128"/>
                        </a:rPr>
                        <a:t>・</a:t>
                      </a:r>
                      <a:r>
                        <a:rPr lang="ja-JP" altLang="en-US" sz="1200" u="none" dirty="0" smtClean="0">
                          <a:solidFill>
                            <a:schemeClr val="tx1"/>
                          </a:solidFill>
                          <a:latin typeface="BIZ UDP明朝 Medium" panose="02020500000000000000" pitchFamily="18" charset="-128"/>
                          <a:ea typeface="BIZ UDP明朝 Medium" panose="02020500000000000000" pitchFamily="18" charset="-128"/>
                        </a:rPr>
                        <a:t>トップスポーツチーム等豊富なスポーツ資源とスポーツ用品製造業等スポーツ産業が集積</a:t>
                      </a:r>
                      <a:endParaRPr lang="en-US" altLang="ja-JP" sz="1200" u="none" dirty="0" smtClean="0">
                        <a:solidFill>
                          <a:schemeClr val="tx1"/>
                        </a:solidFill>
                        <a:latin typeface="BIZ UDP明朝 Medium" panose="02020500000000000000" pitchFamily="18" charset="-128"/>
                        <a:ea typeface="BIZ UDP明朝 Medium" panose="02020500000000000000" pitchFamily="18" charset="-128"/>
                      </a:endParaRPr>
                    </a:p>
                    <a:p>
                      <a:pPr>
                        <a:lnSpc>
                          <a:spcPts val="1800"/>
                        </a:lnSpc>
                        <a:spcAft>
                          <a:spcPts val="0"/>
                        </a:spcAft>
                      </a:pPr>
                      <a:r>
                        <a:rPr lang="ja-JP" altLang="en-US" sz="1200" spc="-20" baseline="0" dirty="0" smtClean="0">
                          <a:solidFill>
                            <a:schemeClr val="tx1"/>
                          </a:solidFill>
                          <a:latin typeface="BIZ UDP明朝 Medium" panose="02020500000000000000" pitchFamily="18" charset="-128"/>
                          <a:ea typeface="BIZ UDP明朝 Medium" panose="02020500000000000000" pitchFamily="18" charset="-128"/>
                        </a:rPr>
                        <a:t>・</a:t>
                      </a:r>
                      <a:r>
                        <a:rPr lang="ja-JP" altLang="en-US" sz="1200" spc="-20" baseline="0" dirty="0">
                          <a:solidFill>
                            <a:schemeClr val="tx1"/>
                          </a:solidFill>
                          <a:latin typeface="BIZ UDP明朝 Medium" panose="02020500000000000000" pitchFamily="18" charset="-128"/>
                          <a:ea typeface="BIZ UDP明朝 Medium" panose="02020500000000000000" pitchFamily="18" charset="-128"/>
                        </a:rPr>
                        <a:t>「食い倒れのまち」として高い知名度、食文化の多様性、大阪産（もん）によるブランド化</a:t>
                      </a:r>
                      <a:endParaRPr kumimoji="1" lang="ja-JP" altLang="en-US" sz="1200" spc="-20" baseline="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4004237550"/>
                  </a:ext>
                </a:extLst>
              </a:tr>
            </a:tbl>
          </a:graphicData>
        </a:graphic>
      </p:graphicFrame>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重点分野</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9185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903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A25FCE3E-C7F3-5EEA-7784-BE53E3CFDD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388" y="5265567"/>
            <a:ext cx="2229500" cy="11880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D2E7C293-6BA7-CFAE-D2A6-B452949E9A36}"/>
              </a:ext>
            </a:extLst>
          </p:cNvPr>
          <p:cNvSpPr/>
          <p:nvPr/>
        </p:nvSpPr>
        <p:spPr>
          <a:xfrm rot="21014045">
            <a:off x="5352322" y="3692016"/>
            <a:ext cx="4198374" cy="143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60734" y="1054342"/>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大阪の強みとポテンシャルを活かしながら、重点分野を中心とした効果的・効率的な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誘致活動を展開するため、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」のうち、経済波及効果が大きく、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開催に伴う交流・体験の機会や知的・人的ネットワークの創出、学術</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振興、ビジネスチャンス・商談等において、特に期待される「（</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）国際会議」及び「（</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）展示会・イベント」につい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て、誘致のメインターゲットとする。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a:t>
            </a:r>
            <a:r>
              <a:rPr lang="ja-JP" altLang="en-US" sz="1300" dirty="0">
                <a:solidFill>
                  <a:schemeClr val="tx1"/>
                </a:solidFill>
                <a:latin typeface="BIZ UD明朝 Medium" panose="02020500000000000000" pitchFamily="17" charset="-128"/>
                <a:ea typeface="BIZ UD明朝 Medium" panose="02020500000000000000" pitchFamily="17" charset="-128"/>
              </a:rPr>
              <a:t>）企業ミーティング」及び「（</a:t>
            </a:r>
            <a:r>
              <a:rPr lang="en-US" altLang="ja-JP" sz="1300" dirty="0">
                <a:solidFill>
                  <a:schemeClr val="tx1"/>
                </a:solidFill>
                <a:latin typeface="BIZ UD明朝 Medium" panose="02020500000000000000" pitchFamily="17" charset="-128"/>
                <a:ea typeface="BIZ UD明朝 Medium" panose="02020500000000000000" pitchFamily="17" charset="-128"/>
              </a:rPr>
              <a:t>I</a:t>
            </a:r>
            <a:r>
              <a:rPr lang="ja-JP" altLang="en-US" sz="1300" dirty="0">
                <a:solidFill>
                  <a:schemeClr val="tx1"/>
                </a:solidFill>
                <a:latin typeface="BIZ UD明朝 Medium" panose="02020500000000000000" pitchFamily="17" charset="-128"/>
                <a:ea typeface="BIZ UD明朝 Medium" panose="02020500000000000000" pitchFamily="17" charset="-128"/>
              </a:rPr>
              <a:t>）インセンティブツアー」については、（</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）国際会議や（</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トに付随して開催されるケースが多いことから（以下事例を参照）、（</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）と（</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）の誘致活動にあわせたトータルの取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組みとして、ケースに応じた誘致活動を進めていく。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誘致のメインターゲット</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7898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A04D95D-5593-409D-41C8-E4E75999195A}"/>
              </a:ext>
            </a:extLst>
          </p:cNvPr>
          <p:cNvSpPr/>
          <p:nvPr/>
        </p:nvSpPr>
        <p:spPr>
          <a:xfrm>
            <a:off x="5190271" y="3339371"/>
            <a:ext cx="3996000" cy="3872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i="1" dirty="0">
                <a:solidFill>
                  <a:schemeClr val="tx1"/>
                </a:solidFill>
                <a:latin typeface="BIZ UDPゴシック" panose="020B0400000000000000" pitchFamily="50" charset="-128"/>
                <a:ea typeface="BIZ UDPゴシック" panose="020B0400000000000000" pitchFamily="50" charset="-128"/>
              </a:rPr>
              <a:t>　</a:t>
            </a:r>
            <a:r>
              <a:rPr kumimoji="1" lang="en-US" altLang="ja-JP" sz="1200" b="1" i="1" u="sng" dirty="0">
                <a:solidFill>
                  <a:schemeClr val="tx1"/>
                </a:solidFill>
                <a:latin typeface="BIZ UDPゴシック" panose="020B0400000000000000" pitchFamily="50" charset="-128"/>
                <a:ea typeface="BIZ UDPゴシック" panose="020B0400000000000000" pitchFamily="50" charset="-128"/>
              </a:rPr>
              <a:t>JIAM2016</a:t>
            </a:r>
            <a:r>
              <a:rPr kumimoji="1" lang="ja-JP" altLang="en-US" sz="1200" b="1" i="1" u="sng" dirty="0">
                <a:solidFill>
                  <a:schemeClr val="tx1"/>
                </a:solidFill>
                <a:latin typeface="BIZ UDPゴシック" panose="020B0400000000000000" pitchFamily="50" charset="-128"/>
                <a:ea typeface="BIZ UDPゴシック" panose="020B0400000000000000" pitchFamily="50" charset="-128"/>
              </a:rPr>
              <a:t>（国際アパレル機器＆繊維産業見本市</a:t>
            </a:r>
            <a:r>
              <a:rPr kumimoji="1" lang="ja-JP" altLang="en-US" sz="1200" b="1" i="1" dirty="0">
                <a:solidFill>
                  <a:schemeClr val="tx1"/>
                </a:solidFill>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5E96F8D-4E5E-96E3-C0EE-9F8769F7CBE6}"/>
              </a:ext>
            </a:extLst>
          </p:cNvPr>
          <p:cNvSpPr/>
          <p:nvPr/>
        </p:nvSpPr>
        <p:spPr>
          <a:xfrm>
            <a:off x="5139469" y="3777252"/>
            <a:ext cx="4471677" cy="1438855"/>
          </a:xfrm>
          <a:prstGeom prst="rect">
            <a:avLst/>
          </a:prstGeom>
        </p:spPr>
        <p:txBody>
          <a:bodyPr wrap="square">
            <a:spAutoFit/>
          </a:bodyPr>
          <a:lstStyle/>
          <a:p>
            <a:pPr>
              <a:lnSpc>
                <a:spcPts val="1500"/>
              </a:lnSpc>
            </a:pP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I</a:t>
            </a:r>
            <a:r>
              <a:rPr lang="ja-JP" altLang="en-US" sz="1100" b="1" dirty="0">
                <a:latin typeface="BIZ UDPゴシック" panose="020B0400000000000000" pitchFamily="50" charset="-128"/>
                <a:ea typeface="BIZ UDPゴシック" panose="020B0400000000000000" pitchFamily="50" charset="-128"/>
              </a:rPr>
              <a:t>）が付随して開催された（</a:t>
            </a:r>
            <a:r>
              <a:rPr lang="en-US" altLang="ja-JP" sz="1100" b="1" dirty="0">
                <a:latin typeface="BIZ UDPゴシック" panose="020B0400000000000000" pitchFamily="50" charset="-128"/>
                <a:ea typeface="BIZ UDPゴシック" panose="020B0400000000000000" pitchFamily="50" charset="-128"/>
              </a:rPr>
              <a:t>E</a:t>
            </a:r>
            <a:r>
              <a:rPr lang="ja-JP" altLang="en-US" sz="1100" b="1" dirty="0">
                <a:latin typeface="BIZ UDPゴシック" panose="020B0400000000000000" pitchFamily="50" charset="-128"/>
                <a:ea typeface="BIZ UDPゴシック" panose="020B0400000000000000" pitchFamily="50" charset="-128"/>
              </a:rPr>
              <a:t>）の事例</a:t>
            </a:r>
            <a:r>
              <a:rPr lang="en-US" altLang="ja-JP" sz="1100" b="1" dirty="0">
                <a:latin typeface="BIZ UDPゴシック" panose="020B0400000000000000" pitchFamily="50" charset="-128"/>
                <a:ea typeface="BIZ UDPゴシック" panose="020B0400000000000000" pitchFamily="50" charset="-128"/>
              </a:rPr>
              <a:t>〕</a:t>
            </a:r>
          </a:p>
          <a:p>
            <a:pPr>
              <a:lnSpc>
                <a:spcPts val="1500"/>
              </a:lnSpc>
            </a:pPr>
            <a:r>
              <a:rPr lang="ja-JP" altLang="en-US" sz="1000" dirty="0">
                <a:latin typeface="BIZ UDP明朝 Medium" panose="02020500000000000000" pitchFamily="18" charset="-128"/>
                <a:ea typeface="BIZ UDP明朝 Medium" panose="02020500000000000000" pitchFamily="18" charset="-128"/>
              </a:rPr>
              <a:t>〇繊維加工機器・商品全般の広範な展示を行う見本市。</a:t>
            </a:r>
            <a:r>
              <a:rPr lang="en-US" altLang="ja-JP" sz="1000" dirty="0">
                <a:latin typeface="BIZ UDP明朝 Medium" panose="02020500000000000000" pitchFamily="18" charset="-128"/>
                <a:ea typeface="BIZ UDP明朝 Medium" panose="02020500000000000000" pitchFamily="18" charset="-128"/>
              </a:rPr>
              <a:t>4</a:t>
            </a:r>
            <a:r>
              <a:rPr lang="ja-JP" altLang="en-US" sz="1000" dirty="0">
                <a:latin typeface="BIZ UDP明朝 Medium" panose="02020500000000000000" pitchFamily="18" charset="-128"/>
                <a:ea typeface="BIZ UDP明朝 Medium" panose="02020500000000000000" pitchFamily="18" charset="-128"/>
              </a:rPr>
              <a:t>年毎に</a:t>
            </a:r>
            <a:r>
              <a:rPr lang="ja-JP" altLang="en-US" sz="1000" dirty="0" smtClean="0">
                <a:latin typeface="BIZ UDP明朝 Medium" panose="02020500000000000000" pitchFamily="18" charset="-128"/>
                <a:ea typeface="BIZ UDP明朝 Medium" panose="02020500000000000000" pitchFamily="18" charset="-128"/>
              </a:rPr>
              <a:t>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〇開催に合わせて、大阪観光局において、</a:t>
            </a:r>
            <a:r>
              <a:rPr lang="ja-JP" altLang="en-US" sz="1000" u="sng" dirty="0">
                <a:latin typeface="BIZ UDP明朝 Medium" panose="02020500000000000000" pitchFamily="18" charset="-128"/>
                <a:ea typeface="BIZ UDP明朝 Medium" panose="02020500000000000000" pitchFamily="18" charset="-128"/>
              </a:rPr>
              <a:t>インセンティブツアー</a:t>
            </a:r>
            <a:r>
              <a:rPr lang="ja-JP" altLang="en-US" sz="1000" dirty="0">
                <a:latin typeface="BIZ UDP明朝 Medium" panose="02020500000000000000" pitchFamily="18" charset="-128"/>
                <a:ea typeface="BIZ UDP明朝 Medium" panose="02020500000000000000" pitchFamily="18" charset="-128"/>
              </a:rPr>
              <a:t>（</a:t>
            </a:r>
            <a:r>
              <a:rPr lang="en-US" altLang="ja-JP" sz="1000" dirty="0">
                <a:latin typeface="BIZ UDP明朝 Medium" panose="02020500000000000000" pitchFamily="18" charset="-128"/>
                <a:ea typeface="BIZ UDP明朝 Medium" panose="02020500000000000000" pitchFamily="18" charset="-128"/>
              </a:rPr>
              <a:t>350</a:t>
            </a:r>
            <a:r>
              <a:rPr lang="ja-JP" altLang="en-US" sz="1000" dirty="0">
                <a:latin typeface="BIZ UDP明朝 Medium" panose="02020500000000000000" pitchFamily="18" charset="-128"/>
                <a:ea typeface="BIZ UDP明朝 Medium" panose="02020500000000000000" pitchFamily="18" charset="-128"/>
              </a:rPr>
              <a:t>人）</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を誘致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2016</a:t>
            </a:r>
            <a:r>
              <a:rPr lang="ja-JP" altLang="en-US" sz="1000" dirty="0">
                <a:latin typeface="BIZ UDP明朝 Medium" panose="02020500000000000000" pitchFamily="18" charset="-128"/>
                <a:ea typeface="BIZ UDP明朝 Medium" panose="02020500000000000000" pitchFamily="18" charset="-128"/>
              </a:rPr>
              <a:t>年４月６日（水）～９日（土）</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インテックス大阪</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来場者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15,257</a:t>
            </a:r>
            <a:r>
              <a:rPr lang="ja-JP" altLang="en-US" sz="1000" dirty="0">
                <a:latin typeface="BIZ UDP明朝 Medium" panose="02020500000000000000" pitchFamily="18" charset="-128"/>
                <a:ea typeface="BIZ UDP明朝 Medium" panose="02020500000000000000" pitchFamily="18" charset="-128"/>
              </a:rPr>
              <a:t>人（海外</a:t>
            </a:r>
            <a:r>
              <a:rPr lang="en-US" altLang="ja-JP" sz="1000" dirty="0">
                <a:latin typeface="BIZ UDP明朝 Medium" panose="02020500000000000000" pitchFamily="18" charset="-128"/>
                <a:ea typeface="BIZ UDP明朝 Medium" panose="02020500000000000000" pitchFamily="18" charset="-128"/>
              </a:rPr>
              <a:t>15</a:t>
            </a:r>
            <a:r>
              <a:rPr lang="ja-JP" altLang="en-US" sz="1000" dirty="0">
                <a:latin typeface="BIZ UDP明朝 Medium" panose="02020500000000000000" pitchFamily="18" charset="-128"/>
                <a:ea typeface="BIZ UDP明朝 Medium" panose="02020500000000000000" pitchFamily="18" charset="-128"/>
              </a:rPr>
              <a:t>か国より</a:t>
            </a:r>
            <a:r>
              <a:rPr lang="en-US" altLang="ja-JP" sz="1000" dirty="0">
                <a:latin typeface="BIZ UDP明朝 Medium" panose="02020500000000000000" pitchFamily="18" charset="-128"/>
                <a:ea typeface="BIZ UDP明朝 Medium" panose="02020500000000000000" pitchFamily="18" charset="-128"/>
              </a:rPr>
              <a:t>3,600</a:t>
            </a:r>
            <a:r>
              <a:rPr lang="ja-JP" altLang="en-US" sz="1000" dirty="0">
                <a:latin typeface="BIZ UDP明朝 Medium" panose="02020500000000000000" pitchFamily="18" charset="-128"/>
                <a:ea typeface="BIZ UDP明朝 Medium" panose="02020500000000000000" pitchFamily="18" charset="-128"/>
              </a:rPr>
              <a:t>人来場）</a:t>
            </a:r>
            <a:endParaRPr lang="ja-JP" altLang="en-US" sz="1000" u="sng" dirty="0">
              <a:latin typeface="BIZ UDP明朝 Medium" panose="02020500000000000000" pitchFamily="18" charset="-128"/>
              <a:ea typeface="BIZ UDP明朝 Medium" panose="02020500000000000000" pitchFamily="18" charset="-128"/>
            </a:endParaRPr>
          </a:p>
        </p:txBody>
      </p:sp>
      <p:sp>
        <p:nvSpPr>
          <p:cNvPr id="12" name="正方形/長方形 11">
            <a:extLst>
              <a:ext uri="{FF2B5EF4-FFF2-40B4-BE49-F238E27FC236}">
                <a16:creationId xmlns:a16="http://schemas.microsoft.com/office/drawing/2014/main" id="{DCFDA0C1-52CA-22E6-FD90-87840DCA561E}"/>
              </a:ext>
            </a:extLst>
          </p:cNvPr>
          <p:cNvSpPr/>
          <p:nvPr/>
        </p:nvSpPr>
        <p:spPr>
          <a:xfrm rot="21014045">
            <a:off x="562824" y="3713698"/>
            <a:ext cx="4198374" cy="14308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832071E-AF6A-D30E-93FF-859C6791BA1A}"/>
              </a:ext>
            </a:extLst>
          </p:cNvPr>
          <p:cNvSpPr/>
          <p:nvPr/>
        </p:nvSpPr>
        <p:spPr>
          <a:xfrm>
            <a:off x="400773" y="3351325"/>
            <a:ext cx="3996000" cy="3872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i="1" u="sng" dirty="0">
                <a:solidFill>
                  <a:schemeClr val="tx1"/>
                </a:solidFill>
                <a:latin typeface="BIZ UDPゴシック" panose="020B0400000000000000" pitchFamily="50" charset="-128"/>
                <a:ea typeface="BIZ UDPゴシック" panose="020B0400000000000000" pitchFamily="50" charset="-128"/>
              </a:rPr>
              <a:t>International Planning Meeting</a:t>
            </a:r>
            <a:r>
              <a:rPr lang="ja-JP" altLang="en-US" sz="1200" b="1" i="1" u="sng" dirty="0">
                <a:solidFill>
                  <a:schemeClr val="tx1"/>
                </a:solidFill>
                <a:latin typeface="BIZ UDPゴシック" panose="020B0400000000000000" pitchFamily="50" charset="-128"/>
                <a:ea typeface="BIZ UDPゴシック" panose="020B0400000000000000" pitchFamily="50" charset="-128"/>
              </a:rPr>
              <a:t>（国際企画会議）</a:t>
            </a:r>
            <a:endParaRPr kumimoji="1" lang="ja-JP" altLang="en-US" sz="1200" b="1" i="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270B907-5C49-5FD8-157F-B7EBAE88A3F0}"/>
              </a:ext>
            </a:extLst>
          </p:cNvPr>
          <p:cNvSpPr/>
          <p:nvPr/>
        </p:nvSpPr>
        <p:spPr>
          <a:xfrm>
            <a:off x="451571" y="3778330"/>
            <a:ext cx="4380238" cy="1631216"/>
          </a:xfrm>
          <a:prstGeom prst="rect">
            <a:avLst/>
          </a:prstGeom>
        </p:spPr>
        <p:txBody>
          <a:bodyPr wrap="square">
            <a:spAutoFit/>
          </a:bodyPr>
          <a:lstStyle/>
          <a:p>
            <a:pPr>
              <a:lnSpc>
                <a:spcPts val="1500"/>
              </a:lnSpc>
            </a:pP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M</a:t>
            </a:r>
            <a:r>
              <a:rPr lang="ja-JP" altLang="en-US" sz="1100" b="1" dirty="0">
                <a:latin typeface="BIZ UDPゴシック" panose="020B0400000000000000" pitchFamily="50" charset="-128"/>
                <a:ea typeface="BIZ UDPゴシック" panose="020B0400000000000000" pitchFamily="50" charset="-128"/>
              </a:rPr>
              <a:t>）が付随して開催された（</a:t>
            </a:r>
            <a:r>
              <a:rPr lang="en-US" altLang="ja-JP" sz="1100" b="1" dirty="0">
                <a:latin typeface="BIZ UDPゴシック" panose="020B0400000000000000" pitchFamily="50" charset="-128"/>
                <a:ea typeface="BIZ UDPゴシック" panose="020B0400000000000000" pitchFamily="50" charset="-128"/>
              </a:rPr>
              <a:t>C</a:t>
            </a:r>
            <a:r>
              <a:rPr lang="ja-JP" altLang="en-US" sz="1100" b="1" dirty="0">
                <a:latin typeface="BIZ UDPゴシック" panose="020B0400000000000000" pitchFamily="50" charset="-128"/>
                <a:ea typeface="BIZ UDPゴシック" panose="020B0400000000000000" pitchFamily="50" charset="-128"/>
              </a:rPr>
              <a:t>）の事例</a:t>
            </a:r>
            <a:r>
              <a:rPr lang="en-US" altLang="ja-JP" sz="1100" b="1" dirty="0">
                <a:latin typeface="BIZ UDPゴシック" panose="020B0400000000000000" pitchFamily="50" charset="-128"/>
                <a:ea typeface="BIZ UDPゴシック" panose="020B0400000000000000" pitchFamily="50" charset="-128"/>
              </a:rPr>
              <a:t>〕</a:t>
            </a:r>
          </a:p>
          <a:p>
            <a:pPr>
              <a:lnSpc>
                <a:spcPts val="1500"/>
              </a:lnSpc>
            </a:pPr>
            <a:r>
              <a:rPr lang="ja-JP" altLang="en-US" sz="1000" dirty="0">
                <a:latin typeface="BIZ UDP明朝 Medium" panose="02020500000000000000" pitchFamily="18" charset="-128"/>
                <a:ea typeface="BIZ UDP明朝 Medium" panose="02020500000000000000" pitchFamily="18" charset="-128"/>
              </a:rPr>
              <a:t>〇</a:t>
            </a:r>
            <a:r>
              <a:rPr lang="en-US" altLang="ja-JP" sz="1000" dirty="0">
                <a:latin typeface="BIZ UDP明朝 Medium" panose="02020500000000000000" pitchFamily="18" charset="-128"/>
                <a:ea typeface="BIZ UDP明朝 Medium" panose="02020500000000000000" pitchFamily="18" charset="-128"/>
              </a:rPr>
              <a:t>2025</a:t>
            </a:r>
            <a:r>
              <a:rPr lang="ja-JP" altLang="en-US" sz="1000" dirty="0">
                <a:latin typeface="BIZ UDP明朝 Medium" panose="02020500000000000000" pitchFamily="18" charset="-128"/>
                <a:ea typeface="BIZ UDP明朝 Medium" panose="02020500000000000000" pitchFamily="18" charset="-128"/>
              </a:rPr>
              <a:t>年大阪・関西万博として初めての国際会議。参加を招請した国・地</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域や国際機関に対して、各種情報の提供を行うことを目的に開催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〇隣接するリーガロイヤルホテル大阪とともに、</a:t>
            </a:r>
            <a:r>
              <a:rPr lang="ja-JP" altLang="en-US" sz="1000" u="sng" dirty="0">
                <a:latin typeface="BIZ UDP明朝 Medium" panose="02020500000000000000" pitchFamily="18" charset="-128"/>
                <a:ea typeface="BIZ UDP明朝 Medium" panose="02020500000000000000" pitchFamily="18" charset="-128"/>
              </a:rPr>
              <a:t>企業セミナー</a:t>
            </a:r>
            <a:r>
              <a:rPr lang="ja-JP" altLang="en-US" sz="1000" dirty="0">
                <a:latin typeface="BIZ UDP明朝 Medium" panose="02020500000000000000" pitchFamily="18" charset="-128"/>
                <a:ea typeface="BIZ UDP明朝 Medium" panose="02020500000000000000" pitchFamily="18" charset="-128"/>
              </a:rPr>
              <a:t>（</a:t>
            </a:r>
            <a:r>
              <a:rPr lang="en-US" altLang="ja-JP" sz="1000" dirty="0">
                <a:latin typeface="BIZ UDP明朝 Medium" panose="02020500000000000000" pitchFamily="18" charset="-128"/>
                <a:ea typeface="BIZ UDP明朝 Medium" panose="02020500000000000000" pitchFamily="18" charset="-128"/>
              </a:rPr>
              <a:t>29</a:t>
            </a:r>
            <a:r>
              <a:rPr lang="ja-JP" altLang="en-US" sz="1000" dirty="0">
                <a:latin typeface="BIZ UDP明朝 Medium" panose="02020500000000000000" pitchFamily="18" charset="-128"/>
                <a:ea typeface="BIZ UDP明朝 Medium" panose="02020500000000000000" pitchFamily="18" charset="-128"/>
              </a:rPr>
              <a:t>ヶ国</a:t>
            </a:r>
            <a:r>
              <a:rPr lang="en-US" altLang="ja-JP" sz="1000" dirty="0">
                <a:latin typeface="BIZ UDP明朝 Medium" panose="02020500000000000000" pitchFamily="18" charset="-128"/>
                <a:ea typeface="BIZ UDP明朝 Medium" panose="02020500000000000000" pitchFamily="18" charset="-128"/>
              </a:rPr>
              <a:t>100</a:t>
            </a:r>
            <a:r>
              <a:rPr lang="ja-JP" altLang="en-US" sz="1000" dirty="0">
                <a:latin typeface="BIZ UDP明朝 Medium" panose="02020500000000000000" pitchFamily="18" charset="-128"/>
                <a:ea typeface="BIZ UDP明朝 Medium" panose="02020500000000000000" pitchFamily="18" charset="-128"/>
              </a:rPr>
              <a:t>名</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国内含む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）を開催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a:t>
            </a:r>
            <a:r>
              <a:rPr lang="ja-JP" altLang="en-US" sz="1000" dirty="0">
                <a:latin typeface="BIZ UDP明朝 Medium" panose="02020500000000000000" pitchFamily="18" charset="-128"/>
                <a:ea typeface="BIZ UDP明朝 Medium" panose="02020500000000000000" pitchFamily="18" charset="-128"/>
              </a:rPr>
              <a:t>２２年１０月２５日（火）～２６日（水）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zh-TW" altLang="en-US" sz="1000" dirty="0">
                <a:latin typeface="BIZ UDP明朝 Medium" panose="02020500000000000000" pitchFamily="18" charset="-128"/>
                <a:ea typeface="BIZ UDP明朝 Medium" panose="02020500000000000000" pitchFamily="18" charset="-128"/>
              </a:rPr>
              <a:t>大阪府立国際会議場</a:t>
            </a:r>
            <a:endParaRPr lang="en-US" altLang="zh-TW"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参加者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３８４人（海外１００か国を含む）</a:t>
            </a:r>
            <a:endParaRPr lang="ja-JP" altLang="en-US" sz="1000" u="sng" dirty="0">
              <a:latin typeface="BIZ UDP明朝 Medium" panose="02020500000000000000" pitchFamily="18" charset="-128"/>
              <a:ea typeface="BIZ UDP明朝 Medium" panose="02020500000000000000" pitchFamily="18" charset="-128"/>
            </a:endParaRPr>
          </a:p>
        </p:txBody>
      </p:sp>
      <p:pic>
        <p:nvPicPr>
          <p:cNvPr id="15" name="図 14">
            <a:extLst>
              <a:ext uri="{FF2B5EF4-FFF2-40B4-BE49-F238E27FC236}">
                <a16:creationId xmlns:a16="http://schemas.microsoft.com/office/drawing/2014/main" id="{7F8C8B25-D3E1-49C8-BD10-6CC670D7EB11}"/>
              </a:ext>
            </a:extLst>
          </p:cNvPr>
          <p:cNvPicPr>
            <a:picLocks noChangeAspect="1"/>
          </p:cNvPicPr>
          <p:nvPr/>
        </p:nvPicPr>
        <p:blipFill rotWithShape="1">
          <a:blip r:embed="rId4"/>
          <a:srcRect l="339" r="713" b="6591"/>
          <a:stretch/>
        </p:blipFill>
        <p:spPr>
          <a:xfrm>
            <a:off x="573435" y="5379922"/>
            <a:ext cx="2310116" cy="1368000"/>
          </a:xfrm>
          <a:prstGeom prst="rect">
            <a:avLst/>
          </a:prstGeom>
        </p:spPr>
      </p:pic>
      <p:pic>
        <p:nvPicPr>
          <p:cNvPr id="16" name="Picture 2">
            <a:extLst>
              <a:ext uri="{FF2B5EF4-FFF2-40B4-BE49-F238E27FC236}">
                <a16:creationId xmlns:a16="http://schemas.microsoft.com/office/drawing/2014/main" id="{7A147F1B-E665-3AFF-DCB9-F5EAD156C3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33" t="18438" r="-3433" b="162"/>
          <a:stretch/>
        </p:blipFill>
        <p:spPr bwMode="auto">
          <a:xfrm>
            <a:off x="5116762" y="5265567"/>
            <a:ext cx="2384976"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FD4AFE20-45E7-409B-A759-2F087FABE8F4}"/>
              </a:ext>
            </a:extLst>
          </p:cNvPr>
          <p:cNvPicPr>
            <a:picLocks noChangeAspect="1"/>
          </p:cNvPicPr>
          <p:nvPr/>
        </p:nvPicPr>
        <p:blipFill rotWithShape="1">
          <a:blip r:embed="rId6">
            <a:clrChange>
              <a:clrFrom>
                <a:srgbClr val="FFFFFF"/>
              </a:clrFrom>
              <a:clrTo>
                <a:srgbClr val="FFFFFF">
                  <a:alpha val="0"/>
                </a:srgbClr>
              </a:clrTo>
            </a:clrChange>
          </a:blip>
          <a:srcRect l="37905" t="28056" r="41882" b="18523"/>
          <a:stretch/>
        </p:blipFill>
        <p:spPr>
          <a:xfrm>
            <a:off x="3364075" y="5144895"/>
            <a:ext cx="920227" cy="1368000"/>
          </a:xfrm>
          <a:prstGeom prst="rect">
            <a:avLst/>
          </a:prstGeom>
        </p:spPr>
      </p:pic>
      <p:sp>
        <p:nvSpPr>
          <p:cNvPr id="19" name="テキスト ボックス 18"/>
          <p:cNvSpPr txBox="1"/>
          <p:nvPr/>
        </p:nvSpPr>
        <p:spPr>
          <a:xfrm>
            <a:off x="2778163" y="6533588"/>
            <a:ext cx="2305841" cy="203261"/>
          </a:xfrm>
          <a:prstGeom prst="rect">
            <a:avLst/>
          </a:prstGeom>
          <a:noFill/>
        </p:spPr>
        <p:txBody>
          <a:bodyPr wrap="square" rtlCol="0">
            <a:spAutoFit/>
          </a:bodyPr>
          <a:lstStyle/>
          <a:p>
            <a:pPr>
              <a:lnSpc>
                <a:spcPts val="1000"/>
              </a:lnSpc>
            </a:pPr>
            <a:r>
              <a:rPr lang="en-US" altLang="zh-CN" sz="800" b="1" i="1" dirty="0">
                <a:latin typeface="BIZ UDP明朝 Medium" panose="02020500000000000000" pitchFamily="18" charset="-128"/>
                <a:ea typeface="BIZ UDP明朝 Medium" panose="02020500000000000000" pitchFamily="18" charset="-128"/>
              </a:rPr>
              <a:t> </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提供</a:t>
            </a:r>
            <a:r>
              <a:rPr lang="en-US" altLang="ja-JP" sz="800" b="1" i="1" dirty="0">
                <a:latin typeface="BIZ UDP明朝 Medium" panose="02020500000000000000" pitchFamily="18" charset="-128"/>
                <a:ea typeface="BIZ UDP明朝 Medium" panose="02020500000000000000" pitchFamily="18" charset="-128"/>
              </a:rPr>
              <a:t>】</a:t>
            </a:r>
            <a:r>
              <a:rPr lang="en-US" altLang="zh-CN" sz="800" b="1" i="1" dirty="0">
                <a:latin typeface="BIZ UDP明朝 Medium" panose="02020500000000000000" pitchFamily="18" charset="-128"/>
                <a:ea typeface="BIZ UDP明朝 Medium" panose="02020500000000000000" pitchFamily="18" charset="-128"/>
              </a:rPr>
              <a:t>(</a:t>
            </a:r>
            <a:r>
              <a:rPr lang="zh-CN" altLang="en-US" sz="800" b="1" i="1" dirty="0">
                <a:latin typeface="BIZ UDP明朝 Medium" panose="02020500000000000000" pitchFamily="18" charset="-128"/>
                <a:ea typeface="BIZ UDP明朝 Medium" panose="02020500000000000000" pitchFamily="18" charset="-128"/>
              </a:rPr>
              <a:t>公社</a:t>
            </a:r>
            <a:r>
              <a:rPr lang="en-US" altLang="zh-CN" sz="800" b="1" i="1" dirty="0">
                <a:latin typeface="BIZ UDP明朝 Medium" panose="02020500000000000000" pitchFamily="18" charset="-128"/>
                <a:ea typeface="BIZ UDP明朝 Medium" panose="02020500000000000000" pitchFamily="18" charset="-128"/>
              </a:rPr>
              <a:t>)</a:t>
            </a:r>
            <a:r>
              <a:rPr lang="en-US" altLang="ja-JP" sz="800" b="1" i="1" dirty="0">
                <a:latin typeface="BIZ UDP明朝 Medium" panose="02020500000000000000" pitchFamily="18" charset="-128"/>
                <a:ea typeface="BIZ UDP明朝 Medium" panose="02020500000000000000" pitchFamily="18" charset="-128"/>
              </a:rPr>
              <a:t>2025</a:t>
            </a:r>
            <a:r>
              <a:rPr lang="zh-CN" altLang="en-US" sz="800" b="1" i="1" dirty="0">
                <a:latin typeface="BIZ UDP明朝 Medium" panose="02020500000000000000" pitchFamily="18" charset="-128"/>
                <a:ea typeface="BIZ UDP明朝 Medium" panose="02020500000000000000" pitchFamily="18" charset="-128"/>
              </a:rPr>
              <a:t>年日本国際博覧会協会</a:t>
            </a:r>
            <a:endParaRPr kumimoji="1" lang="ja-JP" altLang="en-US" sz="800" b="1" i="1" dirty="0">
              <a:latin typeface="BIZ UDP明朝 Medium" panose="02020500000000000000" pitchFamily="18" charset="-128"/>
              <a:ea typeface="BIZ UDP明朝 Medium" panose="02020500000000000000" pitchFamily="18" charset="-128"/>
            </a:endParaRPr>
          </a:p>
        </p:txBody>
      </p:sp>
      <p:sp>
        <p:nvSpPr>
          <p:cNvPr id="20" name="テキスト ボックス 19"/>
          <p:cNvSpPr txBox="1"/>
          <p:nvPr/>
        </p:nvSpPr>
        <p:spPr>
          <a:xfrm>
            <a:off x="3653484" y="4834996"/>
            <a:ext cx="1836313" cy="1759456"/>
          </a:xfrm>
          <a:prstGeom prst="rect">
            <a:avLst/>
          </a:prstGeom>
          <a:noFill/>
        </p:spPr>
        <p:txBody>
          <a:bodyPr wrap="square" rtlCol="0">
            <a:spAutoFit/>
          </a:bodyPr>
          <a:lstStyle/>
          <a:p>
            <a:pPr algn="ctr">
              <a:lnSpc>
                <a:spcPts val="1000"/>
              </a:lnSpc>
            </a:pPr>
            <a:r>
              <a:rPr kumimoji="1" lang="ja-JP" altLang="en-US" sz="800" b="1" dirty="0" smtClean="0">
                <a:latin typeface="BIZ UDP明朝 Medium" panose="02020500000000000000" pitchFamily="18" charset="-128"/>
                <a:ea typeface="BIZ UDP明朝 Medium" panose="02020500000000000000" pitchFamily="18" charset="-128"/>
              </a:rPr>
              <a:t>大阪・関西万博</a:t>
            </a:r>
            <a:endParaRPr kumimoji="1" lang="en-US" altLang="ja-JP" sz="800" b="1" dirty="0" smtClean="0">
              <a:latin typeface="BIZ UDP明朝 Medium" panose="02020500000000000000" pitchFamily="18" charset="-128"/>
              <a:ea typeface="BIZ UDP明朝 Medium" panose="02020500000000000000" pitchFamily="18" charset="-128"/>
            </a:endParaRPr>
          </a:p>
          <a:p>
            <a:pPr algn="ctr">
              <a:lnSpc>
                <a:spcPts val="1000"/>
              </a:lnSpc>
            </a:pPr>
            <a:r>
              <a:rPr kumimoji="1" lang="ja-JP" altLang="en-US" sz="800" b="1" dirty="0" smtClean="0">
                <a:latin typeface="BIZ UDP明朝 Medium" panose="02020500000000000000" pitchFamily="18" charset="-128"/>
                <a:ea typeface="BIZ UDP明朝 Medium" panose="02020500000000000000" pitchFamily="18" charset="-128"/>
              </a:rPr>
              <a:t>公式</a:t>
            </a:r>
            <a:r>
              <a:rPr kumimoji="1" lang="ja-JP" altLang="en-US" sz="800" b="1" dirty="0">
                <a:latin typeface="BIZ UDP明朝 Medium" panose="02020500000000000000" pitchFamily="18" charset="-128"/>
                <a:ea typeface="BIZ UDP明朝 Medium" panose="02020500000000000000" pitchFamily="18" charset="-128"/>
              </a:rPr>
              <a:t>キャラクター</a:t>
            </a:r>
            <a:endParaRPr kumimoji="1" lang="en-US" altLang="ja-JP" sz="800" b="1" dirty="0">
              <a:latin typeface="BIZ UDP明朝 Medium" panose="02020500000000000000" pitchFamily="18" charset="-128"/>
              <a:ea typeface="BIZ UDP明朝 Medium" panose="02020500000000000000" pitchFamily="18" charset="-128"/>
            </a:endParaRPr>
          </a:p>
          <a:p>
            <a:pPr algn="ctr">
              <a:lnSpc>
                <a:spcPts val="1000"/>
              </a:lnSpc>
            </a:pPr>
            <a:r>
              <a:rPr kumimoji="1" lang="ja-JP" altLang="en-US" sz="800" b="1" dirty="0">
                <a:latin typeface="BIZ UDP明朝 Medium" panose="02020500000000000000" pitchFamily="18" charset="-128"/>
                <a:ea typeface="BIZ UDP明朝 Medium" panose="02020500000000000000" pitchFamily="18" charset="-128"/>
              </a:rPr>
              <a:t>「ミャクミャク</a:t>
            </a:r>
            <a:r>
              <a:rPr kumimoji="1" lang="ja-JP" altLang="en-US" sz="800" b="1" dirty="0" smtClean="0">
                <a:latin typeface="BIZ UDP明朝 Medium" panose="02020500000000000000" pitchFamily="18" charset="-128"/>
                <a:ea typeface="BIZ UDP明朝 Medium" panose="02020500000000000000" pitchFamily="18" charset="-128"/>
              </a:rPr>
              <a:t>」</a:t>
            </a:r>
            <a:endParaRPr kumimoji="1" lang="en-US" altLang="ja-JP" sz="800" b="1" dirty="0" smtClean="0">
              <a:latin typeface="BIZ UDP明朝 Medium" panose="02020500000000000000" pitchFamily="18" charset="-128"/>
              <a:ea typeface="BIZ UDP明朝 Medium" panose="02020500000000000000" pitchFamily="18" charset="-128"/>
            </a:endParaRPr>
          </a:p>
          <a:p>
            <a:pPr algn="ctr">
              <a:lnSpc>
                <a:spcPts val="1000"/>
              </a:lnSpc>
            </a:pPr>
            <a:endParaRPr lang="en-US" altLang="ja-JP" sz="800" b="1" dirty="0">
              <a:latin typeface="BIZ UDP明朝 Medium" panose="02020500000000000000" pitchFamily="18" charset="-128"/>
              <a:ea typeface="BIZ UDP明朝 Medium" panose="02020500000000000000" pitchFamily="18" charset="-128"/>
            </a:endParaRPr>
          </a:p>
          <a:p>
            <a:pPr algn="ctr">
              <a:lnSpc>
                <a:spcPts val="1000"/>
              </a:lnSpc>
            </a:pPr>
            <a:endParaRPr kumimoji="1" lang="en-US" altLang="ja-JP" sz="800" b="1" dirty="0" smtClean="0">
              <a:latin typeface="BIZ UDP明朝 Medium" panose="02020500000000000000" pitchFamily="18" charset="-128"/>
              <a:ea typeface="BIZ UDP明朝 Medium" panose="02020500000000000000" pitchFamily="18" charset="-128"/>
            </a:endParaRPr>
          </a:p>
          <a:p>
            <a:pPr algn="ctr">
              <a:lnSpc>
                <a:spcPts val="1000"/>
              </a:lnSpc>
            </a:pPr>
            <a:endParaRPr lang="en-US" altLang="ja-JP" sz="800" b="1" dirty="0">
              <a:latin typeface="BIZ UDP明朝 Medium" panose="02020500000000000000" pitchFamily="18" charset="-128"/>
              <a:ea typeface="BIZ UDP明朝 Medium" panose="02020500000000000000" pitchFamily="18" charset="-128"/>
            </a:endParaRPr>
          </a:p>
          <a:p>
            <a:pPr algn="ctr">
              <a:lnSpc>
                <a:spcPts val="1000"/>
              </a:lnSpc>
            </a:pPr>
            <a:endParaRPr kumimoji="1" lang="en-US" altLang="ja-JP" sz="800" b="1" dirty="0" smtClean="0">
              <a:latin typeface="BIZ UDP明朝 Medium" panose="02020500000000000000" pitchFamily="18" charset="-128"/>
              <a:ea typeface="BIZ UDP明朝 Medium" panose="02020500000000000000" pitchFamily="18" charset="-128"/>
            </a:endParaRPr>
          </a:p>
          <a:p>
            <a:pPr algn="ctr">
              <a:lnSpc>
                <a:spcPts val="1000"/>
              </a:lnSpc>
            </a:pPr>
            <a:endParaRPr lang="en-US" altLang="ja-JP" sz="800" b="1" dirty="0">
              <a:latin typeface="BIZ UDP明朝 Medium" panose="02020500000000000000" pitchFamily="18" charset="-128"/>
              <a:ea typeface="BIZ UDP明朝 Medium" panose="02020500000000000000" pitchFamily="18" charset="-128"/>
            </a:endParaRPr>
          </a:p>
          <a:p>
            <a:pPr algn="ctr">
              <a:lnSpc>
                <a:spcPts val="1000"/>
              </a:lnSpc>
            </a:pPr>
            <a:endParaRPr kumimoji="1" lang="en-US" altLang="ja-JP" sz="800" b="1" dirty="0" smtClean="0">
              <a:latin typeface="BIZ UDP明朝 Medium" panose="02020500000000000000" pitchFamily="18" charset="-128"/>
              <a:ea typeface="BIZ UDP明朝 Medium" panose="02020500000000000000" pitchFamily="18" charset="-128"/>
            </a:endParaRPr>
          </a:p>
          <a:p>
            <a:pPr algn="ctr">
              <a:lnSpc>
                <a:spcPts val="1000"/>
              </a:lnSpc>
            </a:pPr>
            <a:endParaRPr kumimoji="1" lang="en-US" altLang="ja-JP" sz="800" b="1" dirty="0" smtClean="0">
              <a:latin typeface="BIZ UDP明朝 Medium" panose="02020500000000000000" pitchFamily="18" charset="-128"/>
              <a:ea typeface="BIZ UDP明朝 Medium" panose="02020500000000000000" pitchFamily="18" charset="-128"/>
            </a:endParaRPr>
          </a:p>
          <a:p>
            <a:pPr algn="ctr">
              <a:lnSpc>
                <a:spcPts val="1000"/>
              </a:lnSpc>
            </a:pPr>
            <a:endParaRPr lang="en-US" altLang="ja-JP" sz="800" b="1" dirty="0">
              <a:latin typeface="BIZ UDP明朝 Medium" panose="02020500000000000000" pitchFamily="18" charset="-128"/>
              <a:ea typeface="BIZ UDP明朝 Medium" panose="02020500000000000000" pitchFamily="18" charset="-128"/>
            </a:endParaRPr>
          </a:p>
          <a:p>
            <a:pPr algn="ctr">
              <a:lnSpc>
                <a:spcPts val="1000"/>
              </a:lnSpc>
            </a:pPr>
            <a:endParaRPr kumimoji="1" lang="en-US" altLang="ja-JP" sz="800" b="1" dirty="0" smtClean="0">
              <a:latin typeface="BIZ UDP明朝 Medium" panose="02020500000000000000" pitchFamily="18" charset="-128"/>
              <a:ea typeface="BIZ UDP明朝 Medium" panose="02020500000000000000" pitchFamily="18" charset="-128"/>
            </a:endParaRPr>
          </a:p>
          <a:p>
            <a:pPr algn="ctr">
              <a:lnSpc>
                <a:spcPts val="1000"/>
              </a:lnSpc>
            </a:pPr>
            <a:r>
              <a:rPr lang="en-US" altLang="ja-JP" sz="800" b="1" dirty="0">
                <a:latin typeface="BIZ UDP明朝 Medium" panose="02020500000000000000" pitchFamily="18" charset="-128"/>
                <a:ea typeface="BIZ UDP明朝 Medium" panose="02020500000000000000" pitchFamily="18" charset="-128"/>
              </a:rPr>
              <a:t>©Expo 2025</a:t>
            </a:r>
            <a:endParaRPr kumimoji="1" lang="ja-JP" altLang="en-US" sz="800" b="1" dirty="0">
              <a:latin typeface="BIZ UDP明朝 Medium" panose="02020500000000000000" pitchFamily="18" charset="-128"/>
              <a:ea typeface="BIZ UDP明朝 Medium" panose="02020500000000000000" pitchFamily="18" charset="-128"/>
            </a:endParaRPr>
          </a:p>
        </p:txBody>
      </p:sp>
      <p:sp>
        <p:nvSpPr>
          <p:cNvPr id="21" name="テキスト ボックス 20"/>
          <p:cNvSpPr txBox="1"/>
          <p:nvPr/>
        </p:nvSpPr>
        <p:spPr>
          <a:xfrm>
            <a:off x="7450198" y="6458574"/>
            <a:ext cx="1910860" cy="215444"/>
          </a:xfrm>
          <a:prstGeom prst="rect">
            <a:avLst/>
          </a:prstGeom>
          <a:noFill/>
        </p:spPr>
        <p:txBody>
          <a:bodyPr wrap="square" rtlCol="0">
            <a:spAutoFit/>
          </a:bodyPr>
          <a:lstStyle/>
          <a:p>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提供</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一社</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日本縫製機械工業会</a:t>
            </a:r>
            <a:endParaRPr kumimoji="1" lang="ja-JP" altLang="en-US" sz="800" b="1" i="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90597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6953" y="3945033"/>
            <a:ext cx="9256426" cy="90024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defRPr/>
            </a:pPr>
            <a:r>
              <a:rPr lang="ja-JP" altLang="en-US" sz="1300" b="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　本戦略においては、</a:t>
            </a:r>
            <a:r>
              <a:rPr lang="ja-JP" altLang="en-US" sz="1300" dirty="0">
                <a:solidFill>
                  <a:schemeClr val="tx1"/>
                </a:solidFill>
                <a:latin typeface="BIZ UD明朝 Medium" panose="02020500000000000000" pitchFamily="17" charset="-128"/>
                <a:ea typeface="BIZ UD明朝 Medium" panose="02020500000000000000" pitchFamily="17" charset="-128"/>
              </a:rPr>
              <a:t>取組期間（</a:t>
            </a:r>
            <a:r>
              <a:rPr lang="en-US" altLang="ja-JP" sz="1300" dirty="0">
                <a:solidFill>
                  <a:schemeClr val="tx1"/>
                </a:solidFill>
                <a:latin typeface="BIZ UD明朝 Medium" panose="02020500000000000000" pitchFamily="17" charset="-128"/>
                <a:ea typeface="BIZ UD明朝 Medium" panose="02020500000000000000" pitchFamily="17" charset="-128"/>
              </a:rPr>
              <a:t>2023</a:t>
            </a:r>
            <a:r>
              <a:rPr lang="ja-JP" altLang="en-US" sz="1300" dirty="0">
                <a:solidFill>
                  <a:schemeClr val="tx1"/>
                </a:solidFill>
                <a:latin typeface="BIZ UD明朝 Medium" panose="02020500000000000000" pitchFamily="17" charset="-128"/>
                <a:ea typeface="BIZ UD明朝 Medium" panose="02020500000000000000" pitchFamily="17" charset="-128"/>
              </a:rPr>
              <a:t>年度～</a:t>
            </a:r>
            <a:r>
              <a:rPr lang="en-US" altLang="ja-JP" sz="1300" dirty="0">
                <a:solidFill>
                  <a:schemeClr val="tx1"/>
                </a:solidFill>
                <a:latin typeface="BIZ UD明朝 Medium" panose="02020500000000000000" pitchFamily="17" charset="-128"/>
                <a:ea typeface="BIZ UD明朝 Medium" panose="02020500000000000000" pitchFamily="17" charset="-128"/>
              </a:rPr>
              <a:t>2032</a:t>
            </a:r>
            <a:r>
              <a:rPr lang="ja-JP" altLang="en-US" sz="1300" dirty="0">
                <a:solidFill>
                  <a:schemeClr val="tx1"/>
                </a:solidFill>
                <a:latin typeface="BIZ UD明朝 Medium" panose="02020500000000000000" pitchFamily="17" charset="-128"/>
                <a:ea typeface="BIZ UD明朝 Medium" panose="02020500000000000000" pitchFamily="17" charset="-128"/>
              </a:rPr>
              <a:t>年度）の</a:t>
            </a:r>
            <a:r>
              <a:rPr lang="en-US" altLang="ja-JP" sz="1300" dirty="0">
                <a:solidFill>
                  <a:schemeClr val="tx1"/>
                </a:solidFill>
                <a:latin typeface="BIZ UD明朝 Medium" panose="02020500000000000000" pitchFamily="17" charset="-128"/>
                <a:ea typeface="BIZ UD明朝 Medium" panose="02020500000000000000" pitchFamily="17" charset="-128"/>
              </a:rPr>
              <a:t>10</a:t>
            </a:r>
            <a:r>
              <a:rPr lang="ja-JP" altLang="en-US" sz="1300" dirty="0">
                <a:solidFill>
                  <a:schemeClr val="tx1"/>
                </a:solidFill>
                <a:latin typeface="BIZ UD明朝 Medium" panose="02020500000000000000" pitchFamily="17" charset="-128"/>
                <a:ea typeface="BIZ UD明朝 Medium" panose="02020500000000000000" pitchFamily="17" charset="-128"/>
              </a:rPr>
              <a:t>年を２つのステージ＜</a:t>
            </a:r>
            <a:r>
              <a:rPr lang="ja-JP" altLang="en-US" sz="1300" dirty="0">
                <a:latin typeface="BIZ UD明朝 Medium" panose="02020500000000000000" pitchFamily="17" charset="-128"/>
                <a:ea typeface="BIZ UD明朝 Medium" panose="02020500000000000000" pitchFamily="17" charset="-128"/>
              </a:rPr>
              <a:t>第</a:t>
            </a:r>
            <a:r>
              <a:rPr lang="en-US" altLang="ja-JP" sz="1300" dirty="0">
                <a:latin typeface="BIZ UD明朝 Medium" panose="02020500000000000000" pitchFamily="17" charset="-128"/>
                <a:ea typeface="BIZ UD明朝 Medium" panose="02020500000000000000" pitchFamily="17" charset="-128"/>
              </a:rPr>
              <a:t>1</a:t>
            </a:r>
            <a:r>
              <a:rPr lang="ja-JP" altLang="en-US" sz="1300" dirty="0">
                <a:latin typeface="BIZ UD明朝 Medium" panose="02020500000000000000" pitchFamily="17" charset="-128"/>
                <a:ea typeface="BIZ UD明朝 Medium" panose="02020500000000000000" pitchFamily="17" charset="-128"/>
              </a:rPr>
              <a:t>期（</a:t>
            </a:r>
            <a:r>
              <a:rPr lang="en-US" altLang="ja-JP" sz="1300" dirty="0">
                <a:latin typeface="BIZ UD明朝 Medium" panose="02020500000000000000" pitchFamily="17" charset="-128"/>
                <a:ea typeface="BIZ UD明朝 Medium" panose="02020500000000000000" pitchFamily="17" charset="-128"/>
              </a:rPr>
              <a:t>2023</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2027</a:t>
            </a:r>
            <a:r>
              <a:rPr lang="ja-JP" altLang="en-US" sz="1300" dirty="0">
                <a:latin typeface="BIZ UD明朝 Medium" panose="02020500000000000000" pitchFamily="17" charset="-128"/>
                <a:ea typeface="BIZ UD明朝 Medium" panose="02020500000000000000" pitchFamily="17" charset="-128"/>
              </a:rPr>
              <a:t>年度）、</a:t>
            </a:r>
            <a:endParaRPr lang="en-US" altLang="ja-JP" sz="1300" dirty="0">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latin typeface="BIZ UD明朝 Medium" panose="02020500000000000000" pitchFamily="17" charset="-128"/>
                <a:ea typeface="BIZ UD明朝 Medium" panose="02020500000000000000" pitchFamily="17" charset="-128"/>
              </a:rPr>
              <a:t>　第２期（</a:t>
            </a:r>
            <a:r>
              <a:rPr lang="en-US" altLang="ja-JP" sz="1300" dirty="0">
                <a:latin typeface="BIZ UD明朝 Medium" panose="02020500000000000000" pitchFamily="17" charset="-128"/>
                <a:ea typeface="BIZ UD明朝 Medium" panose="02020500000000000000" pitchFamily="17" charset="-128"/>
              </a:rPr>
              <a:t>2028</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2032</a:t>
            </a:r>
            <a:r>
              <a:rPr lang="ja-JP" altLang="en-US" sz="1300" dirty="0">
                <a:latin typeface="BIZ UD明朝 Medium" panose="02020500000000000000" pitchFamily="17" charset="-128"/>
                <a:ea typeface="BIZ UD明朝 Medium" panose="02020500000000000000" pitchFamily="17" charset="-128"/>
              </a:rPr>
              <a:t>年度）＞に分け、それぞれ目標数値（</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「国際会議ランキング」「経済波及効果」）を設定し、</a:t>
            </a:r>
            <a:endParaRPr lang="en-US" altLang="ja-JP" sz="1300" dirty="0">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latin typeface="BIZ UD明朝 Medium" panose="02020500000000000000" pitchFamily="17" charset="-128"/>
                <a:ea typeface="BIZ UD明朝 Medium" panose="02020500000000000000" pitchFamily="17" charset="-128"/>
              </a:rPr>
              <a:t>　アジア・大洋州地域の</a:t>
            </a:r>
            <a:r>
              <a:rPr lang="ja-JP" altLang="en-US" sz="1300" dirty="0">
                <a:solidFill>
                  <a:schemeClr val="tx1"/>
                </a:solidFill>
                <a:latin typeface="BIZ UD明朝 Medium" panose="02020500000000000000" pitchFamily="17" charset="-128"/>
                <a:ea typeface="BIZ UD明朝 Medium" panose="02020500000000000000" pitchFamily="17" charset="-128"/>
              </a:rPr>
              <a:t>トップクラスをめざして</a:t>
            </a:r>
            <a:r>
              <a:rPr lang="ja-JP" altLang="en-US" sz="1300" dirty="0">
                <a:latin typeface="BIZ UD明朝 Medium" panose="02020500000000000000" pitchFamily="17" charset="-128"/>
                <a:ea typeface="BIZ UD明朝 Medium" panose="02020500000000000000" pitchFamily="17" charset="-128"/>
              </a:rPr>
              <a:t>計画的な取組みの進捗を図る。</a:t>
            </a:r>
            <a:endParaRPr lang="en-US" altLang="ja-JP" sz="1300" dirty="0">
              <a:solidFill>
                <a:schemeClr val="tx1"/>
              </a:solidFill>
              <a:highlight>
                <a:srgbClr val="FFFF00"/>
              </a:highlight>
              <a:latin typeface="BIZ UD明朝 Medium" panose="02020500000000000000" pitchFamily="17" charset="-128"/>
              <a:ea typeface="BIZ UD明朝 Medium" panose="02020500000000000000" pitchFamily="17" charset="-128"/>
            </a:endParaRPr>
          </a:p>
        </p:txBody>
      </p:sp>
      <p:sp>
        <p:nvSpPr>
          <p:cNvPr id="17" name="テキスト ボックス 16">
            <a:extLst>
              <a:ext uri="{FF2B5EF4-FFF2-40B4-BE49-F238E27FC236}">
                <a16:creationId xmlns:a16="http://schemas.microsoft.com/office/drawing/2014/main" id="{A5D5E6C1-1E6F-49AC-9265-B2370E27A6CD}"/>
              </a:ext>
            </a:extLst>
          </p:cNvPr>
          <p:cNvSpPr txBox="1"/>
          <p:nvPr/>
        </p:nvSpPr>
        <p:spPr>
          <a:xfrm>
            <a:off x="338536" y="986323"/>
            <a:ext cx="9256426" cy="809529"/>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これまでの</a:t>
            </a:r>
            <a:r>
              <a:rPr lang="ja-JP" altLang="en-US" sz="1300" dirty="0">
                <a:solidFill>
                  <a:schemeClr val="tx1"/>
                </a:solidFill>
                <a:latin typeface="BIZ UD明朝 Medium" panose="02020500000000000000" pitchFamily="17" charset="-128"/>
                <a:ea typeface="BIZ UD明朝 Medium" panose="02020500000000000000" pitchFamily="17" charset="-128"/>
              </a:rPr>
              <a:t>「大阪における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月）」では、</a:t>
            </a:r>
            <a:r>
              <a:rPr lang="en-US" altLang="ja-JP" sz="1300" dirty="0">
                <a:solidFill>
                  <a:schemeClr val="tx1"/>
                </a:solidFill>
                <a:latin typeface="BIZ UD明朝 Medium" panose="02020500000000000000" pitchFamily="17" charset="-128"/>
                <a:ea typeface="BIZ UD明朝 Medium" panose="02020500000000000000" pitchFamily="17" charset="-128"/>
              </a:rPr>
              <a:t>2025</a:t>
            </a:r>
            <a:r>
              <a:rPr lang="ja-JP" altLang="en-US" sz="1300" dirty="0">
                <a:solidFill>
                  <a:schemeClr val="tx1"/>
                </a:solidFill>
                <a:latin typeface="BIZ UD明朝 Medium" panose="02020500000000000000" pitchFamily="17" charset="-128"/>
                <a:ea typeface="BIZ UD明朝 Medium" panose="02020500000000000000" pitchFamily="17" charset="-128"/>
              </a:rPr>
              <a:t>年度を目標年次とする目標数値を設定。大阪観光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局を中心に、主要</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拠点（大阪駅・中之島・ベイエリア）等への戦略的な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誘致活動等に取り組み、一定の成果を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上げてきたところである。</a:t>
            </a:r>
            <a:endParaRPr lang="en-US" altLang="ja-JP" sz="1300" dirty="0">
              <a:latin typeface="BIZ UD明朝 Medium" panose="02020500000000000000" pitchFamily="17" charset="-128"/>
              <a:ea typeface="BIZ UD明朝 Medium" panose="02020500000000000000" pitchFamily="17" charset="-128"/>
            </a:endParaRPr>
          </a:p>
        </p:txBody>
      </p:sp>
      <p:grpSp>
        <p:nvGrpSpPr>
          <p:cNvPr id="4" name="グループ化 3"/>
          <p:cNvGrpSpPr/>
          <p:nvPr/>
        </p:nvGrpSpPr>
        <p:grpSpPr>
          <a:xfrm>
            <a:off x="625921" y="4991915"/>
            <a:ext cx="9094845" cy="1537348"/>
            <a:chOff x="483859" y="5104751"/>
            <a:chExt cx="9094845" cy="1537348"/>
          </a:xfrm>
        </p:grpSpPr>
        <p:grpSp>
          <p:nvGrpSpPr>
            <p:cNvPr id="51" name="グループ化 50"/>
            <p:cNvGrpSpPr/>
            <p:nvPr/>
          </p:nvGrpSpPr>
          <p:grpSpPr>
            <a:xfrm>
              <a:off x="855230" y="5104751"/>
              <a:ext cx="8723474" cy="1537348"/>
              <a:chOff x="768818" y="4847942"/>
              <a:chExt cx="8723474" cy="1738522"/>
            </a:xfrm>
          </p:grpSpPr>
          <p:grpSp>
            <p:nvGrpSpPr>
              <p:cNvPr id="52" name="グループ化 51"/>
              <p:cNvGrpSpPr/>
              <p:nvPr/>
            </p:nvGrpSpPr>
            <p:grpSpPr>
              <a:xfrm>
                <a:off x="768818" y="5266039"/>
                <a:ext cx="8418756" cy="1320425"/>
                <a:chOff x="255259" y="4536745"/>
                <a:chExt cx="8418756" cy="1320425"/>
              </a:xfrm>
            </p:grpSpPr>
            <p:sp>
              <p:nvSpPr>
                <p:cNvPr id="60" name="山形 59"/>
                <p:cNvSpPr/>
                <p:nvPr/>
              </p:nvSpPr>
              <p:spPr>
                <a:xfrm>
                  <a:off x="4102015" y="4547862"/>
                  <a:ext cx="4572000" cy="1309308"/>
                </a:xfrm>
                <a:prstGeom prst="chevr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dirty="0">
                    <a:solidFill>
                      <a:schemeClr val="tx1"/>
                    </a:solidFill>
                    <a:latin typeface="BIZ UDP明朝 Medium" panose="02020500000000000000" pitchFamily="18" charset="-128"/>
                    <a:ea typeface="BIZ UDP明朝 Medium" panose="02020500000000000000" pitchFamily="18" charset="-128"/>
                  </a:endParaRPr>
                </a:p>
              </p:txBody>
            </p:sp>
            <p:sp>
              <p:nvSpPr>
                <p:cNvPr id="61" name="ホームベース 60"/>
                <p:cNvSpPr/>
                <p:nvPr/>
              </p:nvSpPr>
              <p:spPr>
                <a:xfrm>
                  <a:off x="255259" y="4536745"/>
                  <a:ext cx="4248000" cy="1309308"/>
                </a:xfrm>
                <a:prstGeom prst="homePlate">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endParaRPr kumimoji="1" lang="ja-JP" altLang="en-US" sz="1200" dirty="0">
                    <a:latin typeface="BIZ UDP明朝 Medium" panose="02020500000000000000" pitchFamily="18" charset="-128"/>
                    <a:ea typeface="BIZ UDP明朝 Medium" panose="02020500000000000000" pitchFamily="18" charset="-128"/>
                  </a:endParaRPr>
                </a:p>
              </p:txBody>
            </p:sp>
          </p:grpSp>
          <p:grpSp>
            <p:nvGrpSpPr>
              <p:cNvPr id="53" name="グループ化 52"/>
              <p:cNvGrpSpPr/>
              <p:nvPr/>
            </p:nvGrpSpPr>
            <p:grpSpPr>
              <a:xfrm>
                <a:off x="768819" y="4847942"/>
                <a:ext cx="8723473" cy="1641985"/>
                <a:chOff x="585605" y="3884322"/>
                <a:chExt cx="8723473" cy="1641985"/>
              </a:xfrm>
            </p:grpSpPr>
            <p:sp>
              <p:nvSpPr>
                <p:cNvPr id="54" name="正方形/長方形 53"/>
                <p:cNvSpPr/>
                <p:nvPr/>
              </p:nvSpPr>
              <p:spPr>
                <a:xfrm>
                  <a:off x="585605" y="3884909"/>
                  <a:ext cx="3744000" cy="288061"/>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a:t>
                  </a:r>
                  <a:r>
                    <a:rPr kumimoji="1" lang="en-US" altLang="ja-JP" sz="1200" b="1" dirty="0">
                      <a:latin typeface="BIZ UDP明朝 Medium" panose="02020500000000000000" pitchFamily="18" charset="-128"/>
                      <a:ea typeface="BIZ UDP明朝 Medium" panose="02020500000000000000" pitchFamily="18" charset="-128"/>
                    </a:rPr>
                    <a:t>1</a:t>
                  </a:r>
                  <a:r>
                    <a:rPr kumimoji="1" lang="ja-JP" altLang="en-US" sz="1200" b="1" dirty="0">
                      <a:latin typeface="BIZ UDP明朝 Medium" panose="02020500000000000000" pitchFamily="18" charset="-128"/>
                      <a:ea typeface="BIZ UDP明朝 Medium" panose="02020500000000000000" pitchFamily="18" charset="-128"/>
                    </a:rPr>
                    <a:t>期（</a:t>
                  </a:r>
                  <a:r>
                    <a:rPr kumimoji="1" lang="en-US" altLang="ja-JP" sz="1200" b="1" dirty="0">
                      <a:latin typeface="BIZ UDP明朝 Medium" panose="02020500000000000000" pitchFamily="18" charset="-128"/>
                      <a:ea typeface="BIZ UDP明朝 Medium" panose="02020500000000000000" pitchFamily="18" charset="-128"/>
                    </a:rPr>
                    <a:t>2023</a:t>
                  </a:r>
                  <a:r>
                    <a:rPr kumimoji="1" lang="ja-JP" altLang="en-US" sz="1200" b="1" dirty="0">
                      <a:latin typeface="BIZ UDP明朝 Medium" panose="02020500000000000000" pitchFamily="18" charset="-128"/>
                      <a:ea typeface="BIZ UDP明朝 Medium" panose="02020500000000000000" pitchFamily="18" charset="-128"/>
                    </a:rPr>
                    <a:t>～</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７年度</a:t>
                  </a:r>
                  <a:r>
                    <a:rPr kumimoji="1" lang="ja-JP" altLang="en-US" sz="1200" dirty="0">
                      <a:latin typeface="BIZ UDP明朝 Medium" panose="02020500000000000000" pitchFamily="18" charset="-128"/>
                      <a:ea typeface="BIZ UDP明朝 Medium" panose="02020500000000000000" pitchFamily="18" charset="-128"/>
                    </a:rPr>
                    <a:t>）</a:t>
                  </a:r>
                </a:p>
              </p:txBody>
            </p:sp>
            <p:sp>
              <p:nvSpPr>
                <p:cNvPr id="55" name="正方形/長方形 54"/>
                <p:cNvSpPr/>
                <p:nvPr/>
              </p:nvSpPr>
              <p:spPr>
                <a:xfrm>
                  <a:off x="4444711" y="3884322"/>
                  <a:ext cx="3996000" cy="297053"/>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第２期（</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８～</a:t>
                  </a: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３２年度）</a:t>
                  </a:r>
                </a:p>
              </p:txBody>
            </p:sp>
            <p:sp>
              <p:nvSpPr>
                <p:cNvPr id="58" name="テキスト ボックス 57">
                  <a:extLst>
                    <a:ext uri="{FF2B5EF4-FFF2-40B4-BE49-F238E27FC236}">
                      <a16:creationId xmlns:a16="http://schemas.microsoft.com/office/drawing/2014/main" id="{1BE7917F-92D1-4E35-9FD9-ACD114F057DE}"/>
                    </a:ext>
                  </a:extLst>
                </p:cNvPr>
                <p:cNvSpPr txBox="1"/>
                <p:nvPr/>
              </p:nvSpPr>
              <p:spPr>
                <a:xfrm>
                  <a:off x="697691" y="5205457"/>
                  <a:ext cx="3940773" cy="313246"/>
                </a:xfrm>
                <a:prstGeom prst="rect">
                  <a:avLst/>
                </a:prstGeom>
                <a:noFill/>
                <a:ln>
                  <a:noFill/>
                </a:ln>
              </p:spPr>
              <p:txBody>
                <a:bodyPr wrap="square" rtlCol="0">
                  <a:spAutoFit/>
                </a:bodyPr>
                <a:lstStyle/>
                <a:p>
                  <a:r>
                    <a:rPr lang="ja-JP" altLang="en-US" sz="1200" b="1" dirty="0">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アジア・大洋州地域　トップ１０</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30</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709BC26F-DB7C-4EAE-9082-713F03C738E5}"/>
                    </a:ext>
                  </a:extLst>
                </p:cNvPr>
                <p:cNvSpPr txBox="1"/>
                <p:nvPr/>
              </p:nvSpPr>
              <p:spPr>
                <a:xfrm>
                  <a:off x="4951954" y="5213061"/>
                  <a:ext cx="4357124" cy="313246"/>
                </a:xfrm>
                <a:prstGeom prst="rect">
                  <a:avLst/>
                </a:prstGeom>
                <a:noFill/>
                <a:ln>
                  <a:noFill/>
                </a:ln>
              </p:spPr>
              <p:txBody>
                <a:bodyPr wrap="square" rtlCol="0">
                  <a:spAutoFit/>
                </a:bodyPr>
                <a:lstStyle/>
                <a:p>
                  <a:r>
                    <a:rPr lang="ja-JP" altLang="en-US" sz="1200" b="1" u="sng" dirty="0">
                      <a:latin typeface="BIZ UDP明朝 Medium" panose="02020500000000000000" pitchFamily="18" charset="-128"/>
                      <a:ea typeface="BIZ UDP明朝 Medium" panose="02020500000000000000" pitchFamily="18" charset="-128"/>
                    </a:rPr>
                    <a:t>アジア</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・大洋州地域　トップ５</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世界２０位以内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grpSp>
        <p:sp>
          <p:nvSpPr>
            <p:cNvPr id="3" name="テキスト ボックス 2"/>
            <p:cNvSpPr txBox="1"/>
            <p:nvPr/>
          </p:nvSpPr>
          <p:spPr>
            <a:xfrm>
              <a:off x="483859" y="5560453"/>
              <a:ext cx="335210" cy="1015663"/>
            </a:xfrm>
            <a:prstGeom prst="rect">
              <a:avLst/>
            </a:prstGeom>
            <a:noFill/>
            <a:ln w="19050">
              <a:solidFill>
                <a:schemeClr val="accent4">
                  <a:lumMod val="50000"/>
                </a:schemeClr>
              </a:solidFill>
            </a:ln>
            <a:effectLst>
              <a:glow rad="63500">
                <a:schemeClr val="accent4">
                  <a:satMod val="175000"/>
                  <a:alpha val="40000"/>
                </a:schemeClr>
              </a:glow>
            </a:effectLst>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目標数値等</a:t>
              </a:r>
            </a:p>
          </p:txBody>
        </p:sp>
      </p:grpSp>
      <p:sp>
        <p:nvSpPr>
          <p:cNvPr id="28" name="正方形/長方形 2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2" name="テキスト ボックス 1">
            <a:extLst>
              <a:ext uri="{FF2B5EF4-FFF2-40B4-BE49-F238E27FC236}">
                <a16:creationId xmlns:a16="http://schemas.microsoft.com/office/drawing/2014/main" id="{39456F87-3915-92DE-221F-09D2E20D04AE}"/>
              </a:ext>
            </a:extLst>
          </p:cNvPr>
          <p:cNvSpPr txBox="1"/>
          <p:nvPr/>
        </p:nvSpPr>
        <p:spPr>
          <a:xfrm>
            <a:off x="332014" y="542952"/>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５．　数値目標（</a:t>
            </a:r>
            <a:r>
              <a:rPr lang="en-US" altLang="ja-JP" sz="1600" b="1" dirty="0">
                <a:latin typeface="BIZ UDPゴシック" panose="020B0400000000000000" pitchFamily="50" charset="-128"/>
                <a:ea typeface="BIZ UDPゴシック" panose="020B0400000000000000" pitchFamily="50" charset="-128"/>
              </a:rPr>
              <a:t>KPI</a:t>
            </a:r>
            <a:r>
              <a:rPr lang="ja-JP" altLang="en-US" sz="1600" b="1" dirty="0">
                <a:latin typeface="BIZ UDPゴシック" panose="020B0400000000000000" pitchFamily="50" charset="-128"/>
                <a:ea typeface="BIZ UDPゴシック" panose="020B0400000000000000" pitchFamily="50" charset="-128"/>
              </a:rPr>
              <a:t>）</a:t>
            </a:r>
          </a:p>
        </p:txBody>
      </p:sp>
      <p:cxnSp>
        <p:nvCxnSpPr>
          <p:cNvPr id="6" name="直線コネクタ 5">
            <a:extLst>
              <a:ext uri="{FF2B5EF4-FFF2-40B4-BE49-F238E27FC236}">
                <a16:creationId xmlns:a16="http://schemas.microsoft.com/office/drawing/2014/main" id="{947499BD-2851-0637-F0C8-04F5874BF7EF}"/>
              </a:ext>
            </a:extLst>
          </p:cNvPr>
          <p:cNvCxnSpPr/>
          <p:nvPr/>
        </p:nvCxnSpPr>
        <p:spPr>
          <a:xfrm flipV="1">
            <a:off x="298587" y="8962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D73B604-4053-1DED-1C06-0E076E42016D}"/>
              </a:ext>
            </a:extLst>
          </p:cNvPr>
          <p:cNvSpPr/>
          <p:nvPr/>
        </p:nvSpPr>
        <p:spPr>
          <a:xfrm>
            <a:off x="270588" y="57897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93D48034-1334-FFF1-FE66-0F5D4BF503EA}"/>
              </a:ext>
            </a:extLst>
          </p:cNvPr>
          <p:cNvSpPr/>
          <p:nvPr/>
        </p:nvSpPr>
        <p:spPr>
          <a:xfrm>
            <a:off x="1265780" y="5542078"/>
            <a:ext cx="3246537"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大阪・関西万博のインパクトを活用し、</a:t>
            </a:r>
            <a:endParaRPr kumimoji="1"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世界中から</a:t>
            </a:r>
            <a:r>
              <a:rPr kumimoji="1" lang="en-US" altLang="ja-JP" sz="1200" b="1"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誘致をめざす</a:t>
            </a:r>
          </a:p>
        </p:txBody>
      </p:sp>
      <p:sp>
        <p:nvSpPr>
          <p:cNvPr id="13" name="四角形: 角を丸くする 12">
            <a:extLst>
              <a:ext uri="{FF2B5EF4-FFF2-40B4-BE49-F238E27FC236}">
                <a16:creationId xmlns:a16="http://schemas.microsoft.com/office/drawing/2014/main" id="{277B9D1D-5F08-08D1-3916-3C2A417B3013}"/>
              </a:ext>
            </a:extLst>
          </p:cNvPr>
          <p:cNvSpPr/>
          <p:nvPr/>
        </p:nvSpPr>
        <p:spPr>
          <a:xfrm>
            <a:off x="5536121" y="5526519"/>
            <a:ext cx="3132000"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万博のレガシー、ＩＲ開業を活用し、</a:t>
            </a:r>
          </a:p>
          <a:p>
            <a:pPr algn="ctr"/>
            <a:r>
              <a:rPr kumimoji="1" lang="ja-JP" altLang="en-US" sz="1200" b="1">
                <a:solidFill>
                  <a:schemeClr val="tx1"/>
                </a:solidFill>
                <a:latin typeface="BIZ UDP明朝 Medium" panose="02020500000000000000" pitchFamily="18" charset="-128"/>
                <a:ea typeface="BIZ UDP明朝 Medium" panose="02020500000000000000" pitchFamily="18" charset="-128"/>
              </a:rPr>
              <a:t>   </a:t>
            </a:r>
            <a:r>
              <a:rPr kumimoji="1" lang="en-US" altLang="ja-JP" sz="1200" b="1">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a:solidFill>
                  <a:schemeClr val="tx1"/>
                </a:solidFill>
                <a:latin typeface="BIZ UDP明朝 Medium" panose="02020500000000000000" pitchFamily="18" charset="-128"/>
                <a:ea typeface="BIZ UDP明朝 Medium" panose="02020500000000000000" pitchFamily="18" charset="-128"/>
              </a:rPr>
              <a:t>誘致</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をさらに加速させる</a:t>
            </a:r>
          </a:p>
        </p:txBody>
      </p:sp>
      <p:pic>
        <p:nvPicPr>
          <p:cNvPr id="1026" name="Picture 2">
            <a:extLst>
              <a:ext uri="{FF2B5EF4-FFF2-40B4-BE49-F238E27FC236}">
                <a16:creationId xmlns:a16="http://schemas.microsoft.com/office/drawing/2014/main" id="{220FAEBC-C099-0EA3-778E-2D272247CEFE}"/>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03564" y="5371317"/>
            <a:ext cx="43674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DE041B-D237-1D5C-F943-5F8650B2794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58007" y="5365984"/>
            <a:ext cx="436749"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nvGraphicFramePr>
        <p:xfrm>
          <a:off x="440554" y="1905051"/>
          <a:ext cx="9032864" cy="1877060"/>
        </p:xfrm>
        <a:graphic>
          <a:graphicData uri="http://schemas.openxmlformats.org/drawingml/2006/table">
            <a:tbl>
              <a:tblPr firstRow="1" bandRow="1">
                <a:tableStyleId>{2D5ABB26-0587-4C30-8999-92F81FD0307C}</a:tableStyleId>
              </a:tblPr>
              <a:tblGrid>
                <a:gridCol w="2099803">
                  <a:extLst>
                    <a:ext uri="{9D8B030D-6E8A-4147-A177-3AD203B41FA5}">
                      <a16:colId xmlns:a16="http://schemas.microsoft.com/office/drawing/2014/main" val="2799091748"/>
                    </a:ext>
                  </a:extLst>
                </a:gridCol>
                <a:gridCol w="1856095">
                  <a:extLst>
                    <a:ext uri="{9D8B030D-6E8A-4147-A177-3AD203B41FA5}">
                      <a16:colId xmlns:a16="http://schemas.microsoft.com/office/drawing/2014/main" val="4175126795"/>
                    </a:ext>
                  </a:extLst>
                </a:gridCol>
                <a:gridCol w="3166281">
                  <a:extLst>
                    <a:ext uri="{9D8B030D-6E8A-4147-A177-3AD203B41FA5}">
                      <a16:colId xmlns:a16="http://schemas.microsoft.com/office/drawing/2014/main" val="2172382269"/>
                    </a:ext>
                  </a:extLst>
                </a:gridCol>
                <a:gridCol w="1910685">
                  <a:extLst>
                    <a:ext uri="{9D8B030D-6E8A-4147-A177-3AD203B41FA5}">
                      <a16:colId xmlns:a16="http://schemas.microsoft.com/office/drawing/2014/main" val="1655555249"/>
                    </a:ext>
                  </a:extLst>
                </a:gridCol>
              </a:tblGrid>
              <a:tr h="0">
                <a:tc>
                  <a:txBody>
                    <a:bodyPr/>
                    <a:lstStyle/>
                    <a:p>
                      <a:pPr algn="ctr">
                        <a:lnSpc>
                          <a:spcPts val="1700"/>
                        </a:lnSpc>
                      </a:pP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基準年</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CC"/>
                    </a:solidFill>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2025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目標年次</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97334293"/>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都市別国際会議開催ランキング（</a:t>
                      </a:r>
                      <a:r>
                        <a:rPr kumimoji="1" lang="en-US" altLang="ja-JP" sz="1100" b="1" dirty="0">
                          <a:latin typeface="BIZ UDP明朝 Medium" panose="02020500000000000000" pitchFamily="18" charset="-128"/>
                          <a:ea typeface="BIZ UDP明朝 Medium" panose="02020500000000000000" pitchFamily="18" charset="-128"/>
                        </a:rPr>
                        <a:t>ICCA</a:t>
                      </a:r>
                      <a:r>
                        <a:rPr kumimoji="1" lang="ja-JP" altLang="en-US" sz="1100" b="1" dirty="0">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115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25</a:t>
                      </a:r>
                      <a:r>
                        <a:rPr kumimoji="1" lang="ja-JP" altLang="en-US" sz="1100" dirty="0">
                          <a:latin typeface="BIZ UDP明朝 Medium" panose="02020500000000000000" pitchFamily="18" charset="-128"/>
                          <a:ea typeface="BIZ UDP明朝 Medium" panose="02020500000000000000" pitchFamily="18" charset="-128"/>
                        </a:rPr>
                        <a:t>位</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ja-JP" altLang="en-US" sz="1100" b="1" u="sng" dirty="0">
                          <a:latin typeface="BIZ UDP明朝 Medium" panose="02020500000000000000" pitchFamily="18" charset="-128"/>
                          <a:ea typeface="BIZ UDP明朝 Medium" panose="02020500000000000000" pitchFamily="18" charset="-128"/>
                        </a:rPr>
                        <a:t>世界</a:t>
                      </a:r>
                      <a:r>
                        <a:rPr kumimoji="1" lang="en-US" altLang="ja-JP" sz="1100" b="1" u="sng" dirty="0">
                          <a:latin typeface="BIZ UDP明朝 Medium" panose="02020500000000000000" pitchFamily="18" charset="-128"/>
                          <a:ea typeface="BIZ UDP明朝 Medium" panose="02020500000000000000" pitchFamily="18" charset="-128"/>
                        </a:rPr>
                        <a:t>95</a:t>
                      </a:r>
                      <a:r>
                        <a:rPr kumimoji="1" lang="ja-JP" altLang="en-US" sz="1100" b="1" u="sng" dirty="0">
                          <a:latin typeface="BIZ UDP明朝 Medium" panose="02020500000000000000" pitchFamily="18" charset="-128"/>
                          <a:ea typeface="BIZ UDP明朝 Medium" panose="02020500000000000000" pitchFamily="18" charset="-128"/>
                        </a:rPr>
                        <a:t>位相当、アジア大洋州地域</a:t>
                      </a:r>
                      <a:r>
                        <a:rPr kumimoji="1" lang="en-US" altLang="ja-JP" sz="1100" b="1" u="sng" dirty="0">
                          <a:latin typeface="BIZ UDP明朝 Medium" panose="02020500000000000000" pitchFamily="18" charset="-128"/>
                          <a:ea typeface="BIZ UDP明朝 Medium" panose="02020500000000000000" pitchFamily="18" charset="-128"/>
                        </a:rPr>
                        <a:t>22</a:t>
                      </a:r>
                      <a:r>
                        <a:rPr kumimoji="1" lang="ja-JP" altLang="en-US" sz="1100" b="1" u="sng" dirty="0">
                          <a:latin typeface="BIZ UDP明朝 Medium" panose="02020500000000000000" pitchFamily="18" charset="-128"/>
                          <a:ea typeface="BIZ UDP明朝 Medium" panose="02020500000000000000" pitchFamily="18" charset="-128"/>
                        </a:rPr>
                        <a:t>位相当</a:t>
                      </a:r>
                      <a:endParaRPr kumimoji="1" lang="en-US" altLang="ja-JP" sz="1100" b="1" u="sng"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開催件数</a:t>
                      </a:r>
                      <a:r>
                        <a:rPr kumimoji="1" lang="en-US" altLang="ja-JP" sz="1100" i="1" dirty="0">
                          <a:latin typeface="BIZ UDP明朝 Medium" panose="02020500000000000000" pitchFamily="18" charset="-128"/>
                          <a:ea typeface="BIZ UDP明朝 Medium" panose="02020500000000000000" pitchFamily="18" charset="-128"/>
                        </a:rPr>
                        <a:t>32</a:t>
                      </a:r>
                      <a:r>
                        <a:rPr kumimoji="1" lang="ja-JP" altLang="en-US" sz="1100" i="1" dirty="0">
                          <a:latin typeface="BIZ UDP明朝 Medium" panose="02020500000000000000" pitchFamily="18" charset="-128"/>
                          <a:ea typeface="BIZ UDP明朝 Medium" panose="02020500000000000000" pitchFamily="18" charset="-128"/>
                        </a:rPr>
                        <a:t>件（前年比</a:t>
                      </a:r>
                      <a:r>
                        <a:rPr kumimoji="1" lang="en-US" altLang="ja-JP" sz="1100" i="1" dirty="0">
                          <a:latin typeface="BIZ UDP明朝 Medium" panose="02020500000000000000" pitchFamily="18" charset="-128"/>
                          <a:ea typeface="BIZ UDP明朝 Medium" panose="02020500000000000000" pitchFamily="18" charset="-128"/>
                        </a:rPr>
                        <a:t>13</a:t>
                      </a:r>
                      <a:r>
                        <a:rPr kumimoji="1" lang="ja-JP" altLang="en-US" sz="1100" i="1" dirty="0">
                          <a:latin typeface="BIZ UDP明朝 Medium" panose="02020500000000000000" pitchFamily="18" charset="-128"/>
                          <a:ea typeface="BIZ UDP明朝 Medium" panose="02020500000000000000" pitchFamily="18" charset="-128"/>
                        </a:rPr>
                        <a:t>件増）</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30</a:t>
                      </a:r>
                      <a:r>
                        <a:rPr kumimoji="1" lang="ja-JP" altLang="en-US" sz="1100" dirty="0">
                          <a:latin typeface="BIZ UDP明朝 Medium" panose="02020500000000000000" pitchFamily="18" charset="-128"/>
                          <a:ea typeface="BIZ UDP明朝 Medium" panose="02020500000000000000" pitchFamily="18" charset="-128"/>
                        </a:rPr>
                        <a:t>位以内、</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10</a:t>
                      </a:r>
                      <a:r>
                        <a:rPr kumimoji="1" lang="ja-JP" altLang="en-US" sz="1100" dirty="0">
                          <a:latin typeface="BIZ UDP明朝 Medium" panose="02020500000000000000" pitchFamily="18" charset="-128"/>
                          <a:ea typeface="BIZ UDP明朝 Medium" panose="02020500000000000000" pitchFamily="18" charset="-128"/>
                        </a:rPr>
                        <a:t>位以内</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7973311"/>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大阪府域の国際会議開催件数（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a:t>
                      </a:r>
                    </a:p>
                  </a:txBody>
                  <a:tcPr anchor="ct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242</a:t>
                      </a:r>
                      <a:r>
                        <a:rPr kumimoji="1" lang="ja-JP" altLang="en-US" sz="1100" dirty="0">
                          <a:latin typeface="BIZ UDP明朝 Medium" panose="02020500000000000000" pitchFamily="18" charset="-128"/>
                          <a:ea typeface="BIZ UDP明朝 Medium" panose="02020500000000000000" pitchFamily="18" charset="-128"/>
                        </a:rPr>
                        <a:t>件</a:t>
                      </a:r>
                    </a:p>
                  </a:txBody>
                  <a:tcPr anchor="ct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u="sng" dirty="0">
                          <a:latin typeface="BIZ UDP明朝 Medium" panose="02020500000000000000" pitchFamily="18" charset="-128"/>
                          <a:ea typeface="BIZ UDP明朝 Medium" panose="02020500000000000000" pitchFamily="18" charset="-128"/>
                        </a:rPr>
                        <a:t>300</a:t>
                      </a:r>
                      <a:r>
                        <a:rPr kumimoji="1" lang="ja-JP" altLang="en-US" sz="1100" b="1" u="sng" dirty="0">
                          <a:latin typeface="BIZ UDP明朝 Medium" panose="02020500000000000000" pitchFamily="18" charset="-128"/>
                          <a:ea typeface="BIZ UDP明朝 Medium" panose="02020500000000000000" pitchFamily="18" charset="-128"/>
                        </a:rPr>
                        <a:t>件</a:t>
                      </a:r>
                      <a:r>
                        <a:rPr kumimoji="1" lang="ja-JP" altLang="en-US" sz="1100" dirty="0">
                          <a:latin typeface="BIZ UDP明朝 Medium" panose="02020500000000000000" pitchFamily="18" charset="-128"/>
                          <a:ea typeface="BIZ UDP明朝 Medium" panose="02020500000000000000" pitchFamily="18" charset="-128"/>
                        </a:rPr>
                        <a:t>（前年比</a:t>
                      </a:r>
                      <a:r>
                        <a:rPr kumimoji="1" lang="en-US" altLang="ja-JP" sz="1100" dirty="0">
                          <a:latin typeface="BIZ UDP明朝 Medium" panose="02020500000000000000" pitchFamily="18" charset="-128"/>
                          <a:ea typeface="BIZ UDP明朝 Medium" panose="02020500000000000000" pitchFamily="18" charset="-128"/>
                        </a:rPr>
                        <a:t>60</a:t>
                      </a:r>
                      <a:r>
                        <a:rPr kumimoji="1" lang="ja-JP" altLang="en-US" sz="1100" dirty="0">
                          <a:latin typeface="BIZ UDP明朝 Medium" panose="02020500000000000000" pitchFamily="18" charset="-128"/>
                          <a:ea typeface="BIZ UDP明朝 Medium" panose="02020500000000000000" pitchFamily="18" charset="-128"/>
                        </a:rPr>
                        <a:t>件増）　＊全国</a:t>
                      </a:r>
                      <a:r>
                        <a:rPr kumimoji="1" lang="en-US" altLang="ja-JP" sz="1100" dirty="0">
                          <a:latin typeface="BIZ UDP明朝 Medium" panose="02020500000000000000" pitchFamily="18" charset="-128"/>
                          <a:ea typeface="BIZ UDP明朝 Medium" panose="02020500000000000000" pitchFamily="18" charset="-128"/>
                        </a:rPr>
                        <a:t>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東京都（</a:t>
                      </a:r>
                      <a:r>
                        <a:rPr kumimoji="1" lang="en-US" altLang="ja-JP" sz="1100" i="1" dirty="0">
                          <a:latin typeface="BIZ UDP明朝 Medium" panose="02020500000000000000" pitchFamily="18" charset="-128"/>
                          <a:ea typeface="BIZ UDP明朝 Medium" panose="02020500000000000000" pitchFamily="18" charset="-128"/>
                        </a:rPr>
                        <a:t>581</a:t>
                      </a:r>
                      <a:r>
                        <a:rPr kumimoji="1" lang="ja-JP" altLang="en-US" sz="1100" i="1" dirty="0">
                          <a:latin typeface="BIZ UDP明朝 Medium" panose="02020500000000000000" pitchFamily="18" charset="-128"/>
                          <a:ea typeface="BIZ UDP明朝 Medium" panose="02020500000000000000" pitchFamily="18" charset="-128"/>
                        </a:rPr>
                        <a:t>件）、福岡県（</a:t>
                      </a:r>
                      <a:r>
                        <a:rPr kumimoji="1" lang="en-US" altLang="ja-JP" sz="1100" i="1" dirty="0">
                          <a:latin typeface="BIZ UDP明朝 Medium" panose="02020500000000000000" pitchFamily="18" charset="-128"/>
                          <a:ea typeface="BIZ UDP明朝 Medium" panose="02020500000000000000" pitchFamily="18" charset="-128"/>
                        </a:rPr>
                        <a:t>464</a:t>
                      </a:r>
                      <a:r>
                        <a:rPr kumimoji="1" lang="ja-JP" altLang="en-US" sz="1100" i="1" dirty="0">
                          <a:latin typeface="BIZ UDP明朝 Medium" panose="02020500000000000000" pitchFamily="18" charset="-128"/>
                          <a:ea typeface="BIZ UDP明朝 Medium" panose="02020500000000000000" pitchFamily="18" charset="-128"/>
                        </a:rPr>
                        <a:t>件）、兵庫県（</a:t>
                      </a:r>
                      <a:r>
                        <a:rPr kumimoji="1" lang="en-US" altLang="ja-JP" sz="1100" i="1" dirty="0">
                          <a:latin typeface="BIZ UDP明朝 Medium" panose="02020500000000000000" pitchFamily="18" charset="-128"/>
                          <a:ea typeface="BIZ UDP明朝 Medium" panose="02020500000000000000" pitchFamily="18" charset="-128"/>
                        </a:rPr>
                        <a:t>461</a:t>
                      </a:r>
                      <a:r>
                        <a:rPr kumimoji="1" lang="ja-JP" altLang="en-US" sz="1100" i="1" dirty="0">
                          <a:latin typeface="BIZ UDP明朝 Medium" panose="02020500000000000000" pitchFamily="18" charset="-128"/>
                          <a:ea typeface="BIZ UDP明朝 Medium" panose="02020500000000000000" pitchFamily="18" charset="-128"/>
                        </a:rPr>
                        <a:t>件）、京都府（</a:t>
                      </a:r>
                      <a:r>
                        <a:rPr kumimoji="1" lang="en-US" altLang="ja-JP" sz="1100" i="1" dirty="0">
                          <a:latin typeface="BIZ UDP明朝 Medium" panose="02020500000000000000" pitchFamily="18" charset="-128"/>
                          <a:ea typeface="BIZ UDP明朝 Medium" panose="02020500000000000000" pitchFamily="18" charset="-128"/>
                        </a:rPr>
                        <a:t>398</a:t>
                      </a:r>
                      <a:r>
                        <a:rPr kumimoji="1" lang="ja-JP" altLang="en-US" sz="1100" i="1" dirty="0">
                          <a:latin typeface="BIZ UDP明朝 Medium" panose="02020500000000000000" pitchFamily="18" charset="-128"/>
                          <a:ea typeface="BIZ UDP明朝 Medium" panose="02020500000000000000" pitchFamily="18" charset="-128"/>
                        </a:rPr>
                        <a:t>件）を下回る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600</a:t>
                      </a:r>
                      <a:r>
                        <a:rPr kumimoji="1" lang="ja-JP" altLang="en-US" sz="1100" dirty="0">
                          <a:latin typeface="BIZ UDP明朝 Medium" panose="02020500000000000000" pitchFamily="18" charset="-128"/>
                          <a:ea typeface="BIZ UDP明朝 Medium" panose="02020500000000000000" pitchFamily="18" charset="-128"/>
                        </a:rPr>
                        <a:t>件以上</a:t>
                      </a:r>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841942"/>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経済波及</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効果（</a:t>
                      </a:r>
                      <a:r>
                        <a:rPr kumimoji="1" lang="en-US" altLang="ja-JP" sz="1100" b="1" dirty="0">
                          <a:solidFill>
                            <a:schemeClr val="tx1"/>
                          </a:solidFill>
                          <a:latin typeface="BIZ UDP明朝 Medium" panose="02020500000000000000" pitchFamily="18" charset="-128"/>
                          <a:ea typeface="BIZ UDP明朝 Medium" panose="02020500000000000000" pitchFamily="18" charset="-128"/>
                        </a:rPr>
                        <a:t>C/I</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164</a:t>
                      </a:r>
                      <a:r>
                        <a:rPr kumimoji="1" lang="ja-JP" altLang="en-US" sz="1100" dirty="0">
                          <a:latin typeface="BIZ UDP明朝 Medium" panose="02020500000000000000" pitchFamily="18" charset="-128"/>
                          <a:ea typeface="BIZ UDP明朝 Medium" panose="02020500000000000000" pitchFamily="18" charset="-128"/>
                        </a:rPr>
                        <a:t>億円</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262</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400</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億円以上</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24434081"/>
                  </a:ext>
                </a:extLst>
              </a:tr>
            </a:tbl>
          </a:graphicData>
        </a:graphic>
      </p:graphicFrame>
      <p:cxnSp>
        <p:nvCxnSpPr>
          <p:cNvPr id="25" name="直線コネクタ 24">
            <a:extLst>
              <a:ext uri="{FF2B5EF4-FFF2-40B4-BE49-F238E27FC236}">
                <a16:creationId xmlns:a16="http://schemas.microsoft.com/office/drawing/2014/main" id="{947499BD-2851-0637-F0C8-04F5874BF7EF}"/>
              </a:ext>
            </a:extLst>
          </p:cNvPr>
          <p:cNvCxnSpPr/>
          <p:nvPr/>
        </p:nvCxnSpPr>
        <p:spPr>
          <a:xfrm flipV="1">
            <a:off x="438602" y="2195033"/>
            <a:ext cx="9036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47499BD-2851-0637-F0C8-04F5874BF7EF}"/>
              </a:ext>
            </a:extLst>
          </p:cNvPr>
          <p:cNvCxnSpPr/>
          <p:nvPr/>
        </p:nvCxnSpPr>
        <p:spPr>
          <a:xfrm rot="5400000" flipV="1">
            <a:off x="1688518" y="2787729"/>
            <a:ext cx="176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47499BD-2851-0637-F0C8-04F5874BF7EF}"/>
              </a:ext>
            </a:extLst>
          </p:cNvPr>
          <p:cNvCxnSpPr/>
          <p:nvPr/>
        </p:nvCxnSpPr>
        <p:spPr>
          <a:xfrm flipV="1">
            <a:off x="437418" y="2702274"/>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47499BD-2851-0637-F0C8-04F5874BF7EF}"/>
              </a:ext>
            </a:extLst>
          </p:cNvPr>
          <p:cNvCxnSpPr/>
          <p:nvPr/>
        </p:nvCxnSpPr>
        <p:spPr>
          <a:xfrm flipV="1">
            <a:off x="433883" y="3414233"/>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47499BD-2851-0637-F0C8-04F5874BF7EF}"/>
              </a:ext>
            </a:extLst>
          </p:cNvPr>
          <p:cNvCxnSpPr/>
          <p:nvPr/>
        </p:nvCxnSpPr>
        <p:spPr>
          <a:xfrm rot="5400000" flipV="1">
            <a:off x="6664593" y="2787729"/>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47499BD-2851-0637-F0C8-04F5874BF7EF}"/>
              </a:ext>
            </a:extLst>
          </p:cNvPr>
          <p:cNvCxnSpPr/>
          <p:nvPr/>
        </p:nvCxnSpPr>
        <p:spPr>
          <a:xfrm rot="5400000" flipV="1">
            <a:off x="3528147" y="2787051"/>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43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graphicFrame>
        <p:nvGraphicFramePr>
          <p:cNvPr id="11" name="表 3">
            <a:extLst>
              <a:ext uri="{FF2B5EF4-FFF2-40B4-BE49-F238E27FC236}">
                <a16:creationId xmlns:a16="http://schemas.microsoft.com/office/drawing/2014/main" id="{D536E1B6-1F74-D0CC-BE03-CED4597895E4}"/>
              </a:ext>
            </a:extLst>
          </p:cNvPr>
          <p:cNvGraphicFramePr>
            <a:graphicFrameLocks noGrp="1"/>
          </p:cNvGraphicFramePr>
          <p:nvPr>
            <p:extLst>
              <p:ext uri="{D42A27DB-BD31-4B8C-83A1-F6EECF244321}">
                <p14:modId xmlns:p14="http://schemas.microsoft.com/office/powerpoint/2010/main" val="2649277551"/>
              </p:ext>
            </p:extLst>
          </p:nvPr>
        </p:nvGraphicFramePr>
        <p:xfrm>
          <a:off x="696692" y="4738656"/>
          <a:ext cx="8712781" cy="1737360"/>
        </p:xfrm>
        <a:graphic>
          <a:graphicData uri="http://schemas.openxmlformats.org/drawingml/2006/table">
            <a:tbl>
              <a:tblPr firstRow="1" bandRow="1">
                <a:tableStyleId>{5940675A-B579-460E-94D1-54222C63F5DA}</a:tableStyleId>
              </a:tblPr>
              <a:tblGrid>
                <a:gridCol w="1859695">
                  <a:extLst>
                    <a:ext uri="{9D8B030D-6E8A-4147-A177-3AD203B41FA5}">
                      <a16:colId xmlns:a16="http://schemas.microsoft.com/office/drawing/2014/main" val="3140832103"/>
                    </a:ext>
                  </a:extLst>
                </a:gridCol>
                <a:gridCol w="2284362">
                  <a:extLst>
                    <a:ext uri="{9D8B030D-6E8A-4147-A177-3AD203B41FA5}">
                      <a16:colId xmlns:a16="http://schemas.microsoft.com/office/drawing/2014/main" val="3928355002"/>
                    </a:ext>
                  </a:extLst>
                </a:gridCol>
                <a:gridCol w="2284362">
                  <a:extLst>
                    <a:ext uri="{9D8B030D-6E8A-4147-A177-3AD203B41FA5}">
                      <a16:colId xmlns:a16="http://schemas.microsoft.com/office/drawing/2014/main" val="2159594081"/>
                    </a:ext>
                  </a:extLst>
                </a:gridCol>
                <a:gridCol w="2284362">
                  <a:extLst>
                    <a:ext uri="{9D8B030D-6E8A-4147-A177-3AD203B41FA5}">
                      <a16:colId xmlns:a16="http://schemas.microsoft.com/office/drawing/2014/main" val="1427297243"/>
                    </a:ext>
                  </a:extLst>
                </a:gridCol>
              </a:tblGrid>
              <a:tr h="265042">
                <a:tc gridSpan="4">
                  <a:txBody>
                    <a:bodyPr/>
                    <a:lstStyle/>
                    <a:p>
                      <a:pPr algn="ctr">
                        <a:lnSpc>
                          <a:spcPts val="18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参考指標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２０２０年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２１年</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476419">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[ICCA/JNTO]</a:t>
                      </a:r>
                      <a:endParaRPr kumimoji="1" lang="ja-JP" altLang="en-US" sz="1200" b="1"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pattFill prst="pct20">
                      <a:fgClr>
                        <a:schemeClr val="accent1"/>
                      </a:fgClr>
                      <a:bgClr>
                        <a:schemeClr val="bg1"/>
                      </a:bgClr>
                    </a:pattFill>
                  </a:tcPr>
                </a:tc>
                <a:tc>
                  <a:txBody>
                    <a:bodyPr/>
                    <a:lstStyle/>
                    <a:p>
                      <a:pPr algn="ctr">
                        <a:lnSpc>
                          <a:spcPts val="1800"/>
                        </a:lnSpc>
                      </a:pPr>
                      <a:r>
                        <a:rPr kumimoji="1" lang="en-US" altLang="ja-JP" sz="1200" dirty="0">
                          <a:latin typeface="BIZ UDP明朝 Medium" panose="02020500000000000000" pitchFamily="18" charset="-128"/>
                          <a:ea typeface="BIZ UDP明朝 Medium" panose="02020500000000000000" pitchFamily="18" charset="-128"/>
                        </a:rPr>
                        <a:t>32</a:t>
                      </a:r>
                      <a:r>
                        <a:rPr kumimoji="1" lang="ja-JP" altLang="en-US" sz="1200" dirty="0">
                          <a:latin typeface="BIZ UDP明朝 Medium" panose="02020500000000000000" pitchFamily="18" charset="-128"/>
                          <a:ea typeface="BIZ UDP明朝 Medium" panose="02020500000000000000" pitchFamily="18" charset="-128"/>
                        </a:rPr>
                        <a:t>件</a:t>
                      </a:r>
                      <a:r>
                        <a:rPr kumimoji="1" lang="en-US" altLang="ja-JP" sz="1200" dirty="0">
                          <a:latin typeface="BIZ UDP明朝 Medium" panose="02020500000000000000" pitchFamily="18" charset="-128"/>
                          <a:ea typeface="BIZ UDP明朝 Medium" panose="02020500000000000000" pitchFamily="18" charset="-128"/>
                        </a:rPr>
                        <a:t>/300</a:t>
                      </a:r>
                      <a:r>
                        <a:rPr kumimoji="1" lang="ja-JP" altLang="en-US" sz="1200" dirty="0">
                          <a:latin typeface="BIZ UDP明朝 Medium" panose="02020500000000000000" pitchFamily="18" charset="-128"/>
                          <a:ea typeface="BIZ UDP明朝 Medium" panose="02020500000000000000" pitchFamily="18" charset="-128"/>
                        </a:rPr>
                        <a:t>件</a:t>
                      </a:r>
                      <a:endParaRPr kumimoji="1" lang="ja-JP" altLang="en-US" sz="1200" dirty="0">
                        <a:solidFill>
                          <a:srgbClr val="FF0000"/>
                        </a:solidFill>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２３件</a:t>
                      </a:r>
                    </a:p>
                  </a:txBody>
                  <a:tcPr anchor="ctr">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０件</a:t>
                      </a:r>
                    </a:p>
                  </a:txBody>
                  <a:tcPr anchor="ct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18090287"/>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展示会開催件数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a:t>
                      </a:r>
                      <a:r>
                        <a:rPr kumimoji="1" lang="ja-JP" altLang="en-US" sz="1200" b="1" dirty="0">
                          <a:latin typeface="BIZ UDP明朝 Medium" panose="02020500000000000000" pitchFamily="18" charset="-128"/>
                          <a:ea typeface="BIZ UDP明朝 Medium" panose="02020500000000000000" pitchFamily="18" charset="-128"/>
                        </a:rPr>
                        <a:t>日本展示会協会</a:t>
                      </a:r>
                      <a:r>
                        <a:rPr kumimoji="1" lang="en-US" altLang="ja-JP" sz="1200" b="1" dirty="0">
                          <a:latin typeface="BIZ UDP明朝 Medium" panose="02020500000000000000" pitchFamily="18" charset="-128"/>
                          <a:ea typeface="BIZ UDP明朝 Medium" panose="02020500000000000000" pitchFamily="18" charset="-128"/>
                        </a:rPr>
                        <a:t>]</a:t>
                      </a:r>
                      <a:endParaRPr kumimoji="1" lang="ja-JP" altLang="en-US" sz="1050" b="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pct20">
                      <a:fgClr>
                        <a:schemeClr val="accent1"/>
                      </a:fgClr>
                      <a:bgClr>
                        <a:schemeClr val="bg1"/>
                      </a:bgClr>
                    </a:patt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８５件</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調査中</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調査中</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476738"/>
                  </a:ext>
                </a:extLst>
              </a:tr>
            </a:tbl>
          </a:graphicData>
        </a:graphic>
      </p:graphicFrame>
      <p:sp>
        <p:nvSpPr>
          <p:cNvPr id="12" name="正方形/長方形 11">
            <a:extLst>
              <a:ext uri="{FF2B5EF4-FFF2-40B4-BE49-F238E27FC236}">
                <a16:creationId xmlns:a16="http://schemas.microsoft.com/office/drawing/2014/main" id="{A7E80540-4CA7-F76D-4D1F-F48973C70970}"/>
              </a:ext>
            </a:extLst>
          </p:cNvPr>
          <p:cNvSpPr/>
          <p:nvPr/>
        </p:nvSpPr>
        <p:spPr>
          <a:xfrm>
            <a:off x="299720" y="3966919"/>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参考指標</a:t>
            </a:r>
            <a:endParaRPr lang="ja-JP" altLang="en-US" sz="1600" b="1" u="sng"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0EDC1801-0550-D59E-299F-9B99EE8185A9}"/>
              </a:ext>
            </a:extLst>
          </p:cNvPr>
          <p:cNvCxnSpPr/>
          <p:nvPr/>
        </p:nvCxnSpPr>
        <p:spPr>
          <a:xfrm>
            <a:off x="1654451" y="4146028"/>
            <a:ext cx="774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EF6EFFD-8DAF-9BF4-4232-7A2B0D6C3D45}"/>
              </a:ext>
            </a:extLst>
          </p:cNvPr>
          <p:cNvSpPr/>
          <p:nvPr/>
        </p:nvSpPr>
        <p:spPr>
          <a:xfrm>
            <a:off x="259080" y="640399"/>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a:t>
            </a:r>
            <a:r>
              <a:rPr lang="en-US" altLang="ja-JP" sz="1600" b="1" dirty="0">
                <a:latin typeface="BIZ UDPゴシック" panose="020B0400000000000000" pitchFamily="50" charset="-128"/>
                <a:ea typeface="BIZ UDPゴシック" panose="020B0400000000000000" pitchFamily="50" charset="-128"/>
              </a:rPr>
              <a:t>KPI</a:t>
            </a:r>
            <a:endParaRPr lang="ja-JP" altLang="en-US" sz="1600" b="1" u="sng"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319DE93-E0B5-E4F3-2EC2-49654EEC440A}"/>
              </a:ext>
            </a:extLst>
          </p:cNvPr>
          <p:cNvSpPr/>
          <p:nvPr/>
        </p:nvSpPr>
        <p:spPr>
          <a:xfrm>
            <a:off x="625899" y="986843"/>
            <a:ext cx="8852397" cy="318292"/>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アジア・大洋州地域でトップクラスの</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都市の実現に向けて、以下のとおり、重要なプロセス指標を設定。</a:t>
            </a: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cxnSp>
        <p:nvCxnSpPr>
          <p:cNvPr id="19" name="直線コネクタ 18">
            <a:extLst>
              <a:ext uri="{FF2B5EF4-FFF2-40B4-BE49-F238E27FC236}">
                <a16:creationId xmlns:a16="http://schemas.microsoft.com/office/drawing/2014/main" id="{CB16819B-3FEB-A95F-E19D-9E3F6D80F096}"/>
              </a:ext>
            </a:extLst>
          </p:cNvPr>
          <p:cNvCxnSpPr/>
          <p:nvPr/>
        </p:nvCxnSpPr>
        <p:spPr>
          <a:xfrm>
            <a:off x="1229360" y="842135"/>
            <a:ext cx="8064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0FF3B1AA-35E3-6FBF-F647-EFEAF179E292}"/>
              </a:ext>
            </a:extLst>
          </p:cNvPr>
          <p:cNvGraphicFramePr>
            <a:graphicFrameLocks noGrp="1"/>
          </p:cNvGraphicFramePr>
          <p:nvPr>
            <p:extLst>
              <p:ext uri="{D42A27DB-BD31-4B8C-83A1-F6EECF244321}">
                <p14:modId xmlns:p14="http://schemas.microsoft.com/office/powerpoint/2010/main" val="358070537"/>
              </p:ext>
            </p:extLst>
          </p:nvPr>
        </p:nvGraphicFramePr>
        <p:xfrm>
          <a:off x="733936" y="1487743"/>
          <a:ext cx="8640001" cy="1559560"/>
        </p:xfrm>
        <a:graphic>
          <a:graphicData uri="http://schemas.openxmlformats.org/drawingml/2006/table">
            <a:tbl>
              <a:tblPr firstRow="1" bandRow="1">
                <a:tableStyleId>{5940675A-B579-460E-94D1-54222C63F5DA}</a:tableStyleId>
              </a:tblPr>
              <a:tblGrid>
                <a:gridCol w="1825498">
                  <a:extLst>
                    <a:ext uri="{9D8B030D-6E8A-4147-A177-3AD203B41FA5}">
                      <a16:colId xmlns:a16="http://schemas.microsoft.com/office/drawing/2014/main" val="3140832103"/>
                    </a:ext>
                  </a:extLst>
                </a:gridCol>
                <a:gridCol w="2271501">
                  <a:extLst>
                    <a:ext uri="{9D8B030D-6E8A-4147-A177-3AD203B41FA5}">
                      <a16:colId xmlns:a16="http://schemas.microsoft.com/office/drawing/2014/main" val="3928355002"/>
                    </a:ext>
                  </a:extLst>
                </a:gridCol>
                <a:gridCol w="2271501">
                  <a:extLst>
                    <a:ext uri="{9D8B030D-6E8A-4147-A177-3AD203B41FA5}">
                      <a16:colId xmlns:a16="http://schemas.microsoft.com/office/drawing/2014/main" val="2159594081"/>
                    </a:ext>
                  </a:extLst>
                </a:gridCol>
                <a:gridCol w="2271501">
                  <a:extLst>
                    <a:ext uri="{9D8B030D-6E8A-4147-A177-3AD203B41FA5}">
                      <a16:colId xmlns:a16="http://schemas.microsoft.com/office/drawing/2014/main" val="1427297243"/>
                    </a:ext>
                  </a:extLst>
                </a:gridCol>
              </a:tblGrid>
              <a:tr h="0">
                <a:tc gridSpan="4">
                  <a:txBody>
                    <a:bodyPr/>
                    <a:lstStyle/>
                    <a:p>
                      <a:pPr algn="ctr">
                        <a:lnSpc>
                          <a:spcPts val="18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KPI</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重要</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業績評価</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指標）</a:t>
                      </a:r>
                      <a:endParaRPr kumimoji="1" lang="ja-JP" altLang="en-US" sz="1050" b="0"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146617">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基準値（２０１９年）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a:t>
                      </a:r>
                      <a:r>
                        <a:rPr kumimoji="1" lang="en-US" altLang="ja-JP" sz="1200" b="1" dirty="0">
                          <a:latin typeface="BIZ UDP明朝 Medium" panose="02020500000000000000" pitchFamily="18" charset="-128"/>
                          <a:ea typeface="BIZ UDP明朝 Medium" panose="02020500000000000000" pitchFamily="18" charset="-128"/>
                        </a:rPr>
                        <a:t>7</a:t>
                      </a:r>
                      <a:r>
                        <a:rPr kumimoji="1" lang="ja-JP" altLang="en-US" sz="1200" b="1" dirty="0">
                          <a:latin typeface="BIZ UDP明朝 Medium" panose="02020500000000000000" pitchFamily="18" charset="-128"/>
                          <a:ea typeface="BIZ UDP明朝 Medium" panose="02020500000000000000" pitchFamily="18" charset="-128"/>
                        </a:rPr>
                        <a:t>年（第１期）</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2032</a:t>
                      </a:r>
                      <a:r>
                        <a:rPr kumimoji="1" lang="ja-JP" altLang="en-US" sz="1200" b="1" dirty="0">
                          <a:latin typeface="BIZ UDP明朝 Medium" panose="02020500000000000000" pitchFamily="18" charset="-128"/>
                          <a:ea typeface="BIZ UDP明朝 Medium" panose="02020500000000000000" pitchFamily="18" charset="-128"/>
                        </a:rPr>
                        <a:t>年（第２期）</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370840">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国際会議ランキング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[ICCA]</a:t>
                      </a:r>
                      <a:r>
                        <a:rPr kumimoji="1" lang="ja-JP" altLang="en-US" sz="1050" b="0" dirty="0">
                          <a:solidFill>
                            <a:schemeClr val="tx1"/>
                          </a:solidFill>
                          <a:latin typeface="BIZ UDP明朝 Medium" panose="02020500000000000000" pitchFamily="18" charset="-128"/>
                          <a:ea typeface="BIZ UDP明朝 Medium" panose="02020500000000000000" pitchFamily="18" charset="-128"/>
                        </a:rPr>
                        <a:t>（</a:t>
                      </a:r>
                      <a:r>
                        <a:rPr kumimoji="1" lang="en-US" altLang="ja-JP" sz="1050" b="0" dirty="0">
                          <a:solidFill>
                            <a:schemeClr val="tx1"/>
                          </a:solidFill>
                          <a:latin typeface="BIZ UDP明朝 Medium" panose="02020500000000000000" pitchFamily="18" charset="-128"/>
                          <a:ea typeface="BIZ UDP明朝 Medium" panose="02020500000000000000" pitchFamily="18" charset="-128"/>
                        </a:rPr>
                        <a:t>※</a:t>
                      </a:r>
                      <a:r>
                        <a:rPr kumimoji="1" lang="ja-JP" altLang="en-US" sz="1050" b="0" dirty="0">
                          <a:solidFill>
                            <a:schemeClr val="tx1"/>
                          </a:solidFill>
                          <a:latin typeface="BIZ UDP明朝 Medium" panose="02020500000000000000" pitchFamily="18" charset="-128"/>
                          <a:ea typeface="BIZ UDP明朝 Medium" panose="02020500000000000000" pitchFamily="18" charset="-128"/>
                        </a:rPr>
                        <a:t>１）</a:t>
                      </a:r>
                    </a:p>
                  </a:txBody>
                  <a:tcPr>
                    <a:lnL w="1905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アジア・大洋州地域２２位相当</a:t>
                      </a:r>
                      <a:endParaRPr kumimoji="1" lang="en-US" altLang="ja-JP" sz="105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（世界９５位相当）</a:t>
                      </a:r>
                    </a:p>
                  </a:txBody>
                  <a:tcPr>
                    <a:solidFill>
                      <a:schemeClr val="bg1"/>
                    </a:solid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アジア・大洋州地域１０位相当</a:t>
                      </a:r>
                      <a:endParaRPr kumimoji="1" lang="en-US" altLang="ja-JP" sz="120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（世界３０位以内相当）</a:t>
                      </a:r>
                    </a:p>
                  </a:txBody>
                  <a:tcPr>
                    <a:solidFill>
                      <a:schemeClr val="bg1"/>
                    </a:solid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a:t>
                      </a:r>
                      <a:r>
                        <a:rPr kumimoji="1" lang="en-US" altLang="ja-JP" sz="1200" spc="0" baseline="0" dirty="0">
                          <a:solidFill>
                            <a:schemeClr val="tx1"/>
                          </a:solidFill>
                          <a:latin typeface="BIZ UDP明朝 Medium" panose="02020500000000000000" pitchFamily="18" charset="-128"/>
                          <a:ea typeface="BIZ UDP明朝 Medium" panose="02020500000000000000" pitchFamily="18" charset="-128"/>
                        </a:rPr>
                        <a:t>5</a:t>
                      </a: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位相当</a:t>
                      </a:r>
                      <a:endParaRPr kumimoji="1" lang="en-US" altLang="ja-JP" sz="105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（世界２０位以内相当）</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05570148"/>
                  </a:ext>
                </a:extLst>
              </a:tr>
              <a:tr h="370840">
                <a:tc>
                  <a:txBody>
                    <a:bodyPr/>
                    <a:lstStyle/>
                    <a:p>
                      <a:pPr algn="ctr">
                        <a:lnSpc>
                          <a:spcPts val="1800"/>
                        </a:lnSpc>
                      </a:pPr>
                      <a:r>
                        <a:rPr kumimoji="1" lang="ja-JP" altLang="en-US" sz="1200" b="1" spc="-20" baseline="0" dirty="0">
                          <a:solidFill>
                            <a:schemeClr val="tx1"/>
                          </a:solidFill>
                          <a:latin typeface="BIZ UDP明朝 Medium" panose="02020500000000000000" pitchFamily="18" charset="-128"/>
                          <a:ea typeface="BIZ UDP明朝 Medium" panose="02020500000000000000" pitchFamily="18" charset="-128"/>
                        </a:rPr>
                        <a:t>経済波及効果</a:t>
                      </a:r>
                      <a:r>
                        <a:rPr kumimoji="1" lang="ja-JP" altLang="en-US" sz="1050" b="0" spc="-2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50" b="0" spc="-20" baseline="0" dirty="0">
                          <a:solidFill>
                            <a:schemeClr val="tx1"/>
                          </a:solidFill>
                          <a:latin typeface="BIZ UDP明朝 Medium" panose="02020500000000000000" pitchFamily="18" charset="-128"/>
                          <a:ea typeface="BIZ UDP明朝 Medium" panose="02020500000000000000" pitchFamily="18" charset="-128"/>
                        </a:rPr>
                        <a:t>※</a:t>
                      </a:r>
                      <a:r>
                        <a:rPr kumimoji="1" lang="ja-JP" altLang="en-US" sz="1050" b="0" spc="-20" baseline="0" dirty="0">
                          <a:solidFill>
                            <a:schemeClr val="tx1"/>
                          </a:solidFill>
                          <a:latin typeface="BIZ UDP明朝 Medium" panose="02020500000000000000" pitchFamily="18" charset="-128"/>
                          <a:ea typeface="BIZ UDP明朝 Medium" panose="02020500000000000000" pitchFamily="18" charset="-128"/>
                        </a:rPr>
                        <a:t>２）</a:t>
                      </a:r>
                      <a:endParaRPr kumimoji="1" lang="en-US" altLang="ja-JP" sz="1050" b="0" spc="-20" baseline="0" dirty="0">
                        <a:solidFill>
                          <a:schemeClr val="tx1"/>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ltUpDiag">
                      <a:fgClr>
                        <a:schemeClr val="accent1"/>
                      </a:fgClr>
                      <a:bgClr>
                        <a:schemeClr val="bg1"/>
                      </a:bgClr>
                    </a:patt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174.7</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341.9</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396.6</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160649"/>
                  </a:ext>
                </a:extLst>
              </a:tr>
            </a:tbl>
          </a:graphicData>
        </a:graphic>
      </p:graphicFrame>
      <p:sp>
        <p:nvSpPr>
          <p:cNvPr id="2" name="正方形/長方形 1">
            <a:extLst>
              <a:ext uri="{FF2B5EF4-FFF2-40B4-BE49-F238E27FC236}">
                <a16:creationId xmlns:a16="http://schemas.microsoft.com/office/drawing/2014/main" id="{1677F382-3128-C8FD-3189-33322D479736}"/>
              </a:ext>
            </a:extLst>
          </p:cNvPr>
          <p:cNvSpPr/>
          <p:nvPr/>
        </p:nvSpPr>
        <p:spPr>
          <a:xfrm>
            <a:off x="648109" y="3017199"/>
            <a:ext cx="8783574" cy="630942"/>
          </a:xfrm>
          <a:prstGeom prst="rect">
            <a:avLst/>
          </a:prstGeom>
        </p:spPr>
        <p:txBody>
          <a:bodyPr wrap="square">
            <a:spAutoFit/>
          </a:bodyPr>
          <a:lstStyle/>
          <a:p>
            <a:pPr>
              <a:lnSpc>
                <a:spcPts val="1400"/>
              </a:lnSpc>
            </a:pP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１　府域のランキングを把握するため、大阪市及び千里地区等</a:t>
            </a: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豊中市、吹田市等）の開催件数をランキングに当てはめたもの</a:t>
            </a:r>
            <a:endParaRPr lang="en-US" altLang="ja-JP" sz="1050" dirty="0">
              <a:latin typeface="BIZ UDP明朝 Medium" panose="02020500000000000000" pitchFamily="18" charset="-128"/>
              <a:ea typeface="BIZ UDP明朝 Medium" panose="02020500000000000000" pitchFamily="18" charset="-128"/>
            </a:endParaRPr>
          </a:p>
          <a:p>
            <a:pPr>
              <a:lnSpc>
                <a:spcPts val="1400"/>
              </a:lnSpc>
            </a:pP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２　</a:t>
            </a:r>
            <a:r>
              <a:rPr lang="en-US" altLang="ja-JP" sz="1050" dirty="0">
                <a:latin typeface="BIZ UDP明朝 Medium" panose="02020500000000000000" pitchFamily="18" charset="-128"/>
                <a:ea typeface="BIZ UDP明朝 Medium" panose="02020500000000000000" pitchFamily="18" charset="-128"/>
              </a:rPr>
              <a:t>ICCA</a:t>
            </a:r>
            <a:r>
              <a:rPr lang="ja-JP" altLang="en-US" sz="1050" dirty="0">
                <a:latin typeface="BIZ UDP明朝 Medium" panose="02020500000000000000" pitchFamily="18" charset="-128"/>
                <a:ea typeface="BIZ UDP明朝 Medium" panose="02020500000000000000" pitchFamily="18" charset="-128"/>
              </a:rPr>
              <a:t>基準及び</a:t>
            </a:r>
            <a:r>
              <a:rPr lang="en-US" altLang="ja-JP" sz="1050" dirty="0">
                <a:latin typeface="BIZ UDP明朝 Medium" panose="02020500000000000000" pitchFamily="18" charset="-128"/>
                <a:ea typeface="BIZ UDP明朝 Medium" panose="02020500000000000000" pitchFamily="18" charset="-128"/>
              </a:rPr>
              <a:t>JNTO</a:t>
            </a:r>
            <a:r>
              <a:rPr lang="ja-JP" altLang="en-US" sz="1050" dirty="0">
                <a:latin typeface="BIZ UDP明朝 Medium" panose="02020500000000000000" pitchFamily="18" charset="-128"/>
                <a:ea typeface="BIZ UDP明朝 Medium" panose="02020500000000000000" pitchFamily="18" charset="-128"/>
              </a:rPr>
              <a:t>基準を満たした国際会議の開催件数等を基に将来の開催件数等を試算し、「</a:t>
            </a:r>
            <a:r>
              <a:rPr lang="en-US" altLang="ja-JP" sz="1050" dirty="0">
                <a:latin typeface="BIZ UDP明朝 Medium" panose="02020500000000000000" pitchFamily="18" charset="-128"/>
                <a:ea typeface="BIZ UDP明朝 Medium" panose="02020500000000000000" pitchFamily="18" charset="-128"/>
              </a:rPr>
              <a:t>MICE</a:t>
            </a:r>
            <a:r>
              <a:rPr lang="ja-JP" altLang="en-US" sz="1050" dirty="0">
                <a:latin typeface="BIZ UDP明朝 Medium" panose="02020500000000000000" pitchFamily="18" charset="-128"/>
                <a:ea typeface="BIZ UDP明朝 Medium" panose="02020500000000000000" pitchFamily="18" charset="-128"/>
              </a:rPr>
              <a:t>開催による経済波及効果測定のための簡</a:t>
            </a:r>
          </a:p>
          <a:p>
            <a:pPr>
              <a:lnSpc>
                <a:spcPts val="1400"/>
              </a:lnSpc>
            </a:pPr>
            <a:r>
              <a:rPr lang="ja-JP" altLang="en-US" sz="1050" dirty="0">
                <a:latin typeface="BIZ UDP明朝 Medium" panose="02020500000000000000" pitchFamily="18" charset="-128"/>
                <a:ea typeface="BIZ UDP明朝 Medium" panose="02020500000000000000" pitchFamily="18" charset="-128"/>
              </a:rPr>
              <a:t>　　　易測定モデル（観光庁）」を活用し算出</a:t>
            </a:r>
          </a:p>
        </p:txBody>
      </p:sp>
      <p:sp>
        <p:nvSpPr>
          <p:cNvPr id="15" name="正方形/長方形 14">
            <a:extLst>
              <a:ext uri="{FF2B5EF4-FFF2-40B4-BE49-F238E27FC236}">
                <a16:creationId xmlns:a16="http://schemas.microsoft.com/office/drawing/2014/main" id="{E319DE93-E0B5-E4F3-2EC2-49654EEC440A}"/>
              </a:ext>
            </a:extLst>
          </p:cNvPr>
          <p:cNvSpPr/>
          <p:nvPr/>
        </p:nvSpPr>
        <p:spPr>
          <a:xfrm>
            <a:off x="644561" y="4305473"/>
            <a:ext cx="8852397" cy="587597"/>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の進捗に関連する具体的な指標を、以下のとおり「参考指標」として設定しモニタリングを実施。</a:t>
            </a:r>
          </a:p>
          <a:p>
            <a:pPr>
              <a:lnSpc>
                <a:spcPts val="2100"/>
              </a:lnSpc>
            </a:pP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3830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5939" y="640500"/>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＜施策①＞</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誘致・開催支援の強化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551058" y="1095230"/>
            <a:ext cx="9070614"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にかかる開催経費等の助成制度の拡充（大規模</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複数施設の一体的利用等）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オンライン・ハイブリッド方式等、主催者ニーズの多様化に対応できる支援メニューの充実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重点分野（ライフサイエンス、ものづくり、環境・エネルギー、国際金融都市、スポーツ・食文化・エンター</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テインメント）や万博のテーマ、</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をテーマとする国際会議や展示会等への新たなインセンティブの創設</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大阪・関西万博の視察等をパッケージにした国際会議やインセンティブツアーの創出支援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国際展示会等における展示販売品等にかかる関税や消費税の免除等、税制優遇措置や規制緩和への働きかけ</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19" name="角丸四角形 6">
            <a:extLst>
              <a:ext uri="{FF2B5EF4-FFF2-40B4-BE49-F238E27FC236}">
                <a16:creationId xmlns:a16="http://schemas.microsoft.com/office/drawing/2014/main" id="{BBA23E75-E07C-482F-BF8F-889803611D8E}"/>
              </a:ext>
            </a:extLst>
          </p:cNvPr>
          <p:cNvSpPr/>
          <p:nvPr/>
        </p:nvSpPr>
        <p:spPr>
          <a:xfrm>
            <a:off x="84193" y="3745398"/>
            <a:ext cx="9537480" cy="2593223"/>
          </a:xfrm>
          <a:prstGeom prst="roundRect">
            <a:avLst>
              <a:gd name="adj" fmla="val 4114"/>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情報を一元化した多言語によるウェブサイトの充実、ワンストップ情報窓口の整備</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spc="-50" dirty="0">
                <a:solidFill>
                  <a:schemeClr val="tx1"/>
                </a:solidFill>
                <a:latin typeface="BIZ UD明朝 Medium" panose="02020500000000000000" pitchFamily="17" charset="-128"/>
                <a:ea typeface="BIZ UD明朝 Medium" panose="02020500000000000000" pitchFamily="17" charset="-128"/>
              </a:rPr>
              <a:t>知事・市長・経済団体幹部による海外へのトップセールスの実施（ライフサイエンス・国際金融都市等の重点分野）</a:t>
            </a:r>
            <a:endParaRPr lang="en-US" altLang="ja-JP" sz="1300" spc="-5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大阪の強みを活かした先進的なユニークべニューの開発、情報発信の強化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コンベンション施設ガイドや大阪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カタログ等、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誘致ツールの充実・強化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大阪が持つ都市魅力や産業集積等、国内外へ情報発信・プロモーションの充実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大阪に立地する外資系企業等へのインセンティブツアー等を働きかけ</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関連事業者と連携した</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運営にかかる取組みを情報発信</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（全国初「</a:t>
            </a:r>
            <a:r>
              <a:rPr lang="en-US" altLang="ja-JP" sz="1300" dirty="0">
                <a:solidFill>
                  <a:schemeClr val="tx1"/>
                </a:solidFill>
                <a:latin typeface="BIZ UD明朝 Medium" panose="02020500000000000000" pitchFamily="17" charset="-128"/>
                <a:ea typeface="BIZ UD明朝 Medium" panose="02020500000000000000" pitchFamily="17" charset="-128"/>
              </a:rPr>
              <a:t>SDGs for MICE </a:t>
            </a:r>
            <a:r>
              <a:rPr lang="ja-JP" altLang="en-US" sz="1300" dirty="0">
                <a:solidFill>
                  <a:schemeClr val="tx1"/>
                </a:solidFill>
                <a:latin typeface="BIZ UD明朝 Medium" panose="02020500000000000000" pitchFamily="17" charset="-128"/>
                <a:ea typeface="BIZ UD明朝 Medium" panose="02020500000000000000" pitchFamily="17" charset="-128"/>
              </a:rPr>
              <a:t>評価制度」等）</a:t>
            </a:r>
            <a:endParaRPr lang="en-US" altLang="ja-JP" sz="1300" strike="sngStrike" dirty="0">
              <a:solidFill>
                <a:schemeClr val="tx1"/>
              </a:solidFill>
              <a:latin typeface="BIZ UD明朝 Medium" panose="02020500000000000000" pitchFamily="17" charset="-128"/>
              <a:ea typeface="BIZ UD明朝 Medium" panose="02020500000000000000" pitchFamily="17" charset="-128"/>
            </a:endParaRPr>
          </a:p>
        </p:txBody>
      </p:sp>
      <p:cxnSp>
        <p:nvCxnSpPr>
          <p:cNvPr id="3" name="直線コネクタ 2"/>
          <p:cNvCxnSpPr/>
          <p:nvPr/>
        </p:nvCxnSpPr>
        <p:spPr>
          <a:xfrm flipV="1">
            <a:off x="496466" y="975353"/>
            <a:ext cx="6408000" cy="1916"/>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nvGrpSpPr>
          <p:cNvPr id="25" name="グループ化 24"/>
          <p:cNvGrpSpPr/>
          <p:nvPr/>
        </p:nvGrpSpPr>
        <p:grpSpPr>
          <a:xfrm>
            <a:off x="339788" y="3269234"/>
            <a:ext cx="9186079" cy="345609"/>
            <a:chOff x="319616" y="3408299"/>
            <a:chExt cx="9186079" cy="345609"/>
          </a:xfrm>
        </p:grpSpPr>
        <p:sp>
          <p:nvSpPr>
            <p:cNvPr id="21" name="テキスト ボックス 20"/>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＜施策②＞</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情報発信・誘致プロモーションの強化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3" name="直線コネクタ 22"/>
            <p:cNvCxnSpPr>
              <a:cxnSpLocks/>
            </p:cNvCxnSpPr>
            <p:nvPr/>
          </p:nvCxnSpPr>
          <p:spPr>
            <a:xfrm flipV="1">
              <a:off x="476442" y="373536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26</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0A1FD80-D71F-4DF7-9584-EFE97C81CC00}"/>
              </a:ext>
            </a:extLst>
          </p:cNvPr>
          <p:cNvPicPr>
            <a:picLocks noChangeAspect="1"/>
          </p:cNvPicPr>
          <p:nvPr/>
        </p:nvPicPr>
        <p:blipFill rotWithShape="1">
          <a:blip r:embed="rId2">
            <a:clrChange>
              <a:clrFrom>
                <a:srgbClr val="FFFFFF"/>
              </a:clrFrom>
              <a:clrTo>
                <a:srgbClr val="FFFFFF">
                  <a:alpha val="0"/>
                </a:srgbClr>
              </a:clrTo>
            </a:clrChange>
          </a:blip>
          <a:srcRect l="15418" t="47469" r="62880" b="25123"/>
          <a:stretch/>
        </p:blipFill>
        <p:spPr>
          <a:xfrm>
            <a:off x="7152876" y="4495230"/>
            <a:ext cx="2229708" cy="1584000"/>
          </a:xfrm>
          <a:prstGeom prst="rect">
            <a:avLst/>
          </a:prstGeom>
        </p:spPr>
      </p:pic>
      <p:sp>
        <p:nvSpPr>
          <p:cNvPr id="13" name="テキスト ボックス 12">
            <a:extLst>
              <a:ext uri="{FF2B5EF4-FFF2-40B4-BE49-F238E27FC236}">
                <a16:creationId xmlns:a16="http://schemas.microsoft.com/office/drawing/2014/main" id="{9BC115F7-B2E5-416F-B6E8-056E78A1AEB8}"/>
              </a:ext>
            </a:extLst>
          </p:cNvPr>
          <p:cNvSpPr txBox="1"/>
          <p:nvPr/>
        </p:nvSpPr>
        <p:spPr>
          <a:xfrm>
            <a:off x="7536732" y="6064979"/>
            <a:ext cx="1296000" cy="253916"/>
          </a:xfrm>
          <a:prstGeom prst="rect">
            <a:avLst/>
          </a:prstGeom>
          <a:noFill/>
        </p:spPr>
        <p:txBody>
          <a:bodyPr wrap="square" rtlCol="0">
            <a:spAutoFit/>
          </a:bodyPr>
          <a:lstStyle/>
          <a:p>
            <a:r>
              <a:rPr lang="en-US" altLang="ja-JP" sz="1050" b="1" i="1" dirty="0">
                <a:latin typeface="BIZ UDP明朝 Medium" panose="02020500000000000000" pitchFamily="18" charset="-128"/>
                <a:ea typeface="BIZ UDP明朝 Medium" panose="02020500000000000000" pitchFamily="18" charset="-128"/>
              </a:rPr>
              <a:t>[</a:t>
            </a:r>
            <a:r>
              <a:rPr lang="ja-JP" altLang="en-US" sz="1050" b="1" i="1" dirty="0">
                <a:latin typeface="BIZ UDP明朝 Medium" panose="02020500000000000000" pitchFamily="18" charset="-128"/>
                <a:ea typeface="BIZ UDP明朝 Medium" panose="02020500000000000000" pitchFamily="18" charset="-128"/>
              </a:rPr>
              <a:t>提案パンフレット</a:t>
            </a:r>
            <a:r>
              <a:rPr lang="en-US" altLang="ja-JP" sz="1050" b="1" i="1" dirty="0">
                <a:latin typeface="BIZ UDP明朝 Medium" panose="02020500000000000000" pitchFamily="18" charset="-128"/>
                <a:ea typeface="BIZ UDP明朝 Medium" panose="02020500000000000000" pitchFamily="18" charset="-128"/>
              </a:rPr>
              <a:t>]</a:t>
            </a:r>
            <a:endParaRPr kumimoji="1" lang="ja-JP" altLang="en-US" sz="1050" b="1" i="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96562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2427" y="1066571"/>
            <a:ext cx="9100460"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オンラインやハイブリッド開催に対応した施設の機能強化（</a:t>
            </a:r>
            <a:r>
              <a:rPr lang="en-US" altLang="ja-JP" sz="1300" dirty="0">
                <a:solidFill>
                  <a:schemeClr val="tx1"/>
                </a:solidFill>
                <a:latin typeface="BIZ UD明朝 Medium" panose="02020500000000000000" pitchFamily="17" charset="-128"/>
                <a:ea typeface="BIZ UD明朝 Medium" panose="02020500000000000000" pitchFamily="17" charset="-128"/>
              </a:rPr>
              <a:t>ICT</a:t>
            </a:r>
            <a:r>
              <a:rPr lang="ja-JP" altLang="en-US" sz="1300" dirty="0">
                <a:solidFill>
                  <a:schemeClr val="tx1"/>
                </a:solidFill>
                <a:latin typeface="BIZ UD明朝 Medium" panose="02020500000000000000" pitchFamily="17" charset="-128"/>
                <a:ea typeface="BIZ UD明朝 Medium" panose="02020500000000000000" pitchFamily="17" charset="-128"/>
              </a:rPr>
              <a:t>環境等）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インテックス大阪、大阪国際会議場等、府内の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施設の計画的な維持補修、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主催者等のニーズに対応した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機能強化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）の誘致、</a:t>
            </a:r>
            <a:r>
              <a:rPr lang="ja-JP" altLang="ja-JP" sz="1300" dirty="0">
                <a:latin typeface="BIZ UD明朝 Medium" panose="02020500000000000000" pitchFamily="17" charset="-128"/>
                <a:ea typeface="BIZ UD明朝 Medium" panose="02020500000000000000" pitchFamily="17" charset="-128"/>
              </a:rPr>
              <a:t>世界</a:t>
            </a:r>
            <a:r>
              <a:rPr lang="ja-JP" altLang="en-US" sz="1300" dirty="0">
                <a:latin typeface="BIZ UD明朝 Medium" panose="02020500000000000000" pitchFamily="17" charset="-128"/>
                <a:ea typeface="BIZ UD明朝 Medium" panose="02020500000000000000" pitchFamily="17" charset="-128"/>
              </a:rPr>
              <a:t>水準の</a:t>
            </a:r>
            <a:r>
              <a:rPr lang="ja-JP" altLang="ja-JP" sz="1300" dirty="0">
                <a:latin typeface="BIZ UD明朝 Medium" panose="02020500000000000000" pitchFamily="17" charset="-128"/>
                <a:ea typeface="BIZ UD明朝 Medium" panose="02020500000000000000" pitchFamily="17" charset="-128"/>
              </a:rPr>
              <a:t>オールインワン</a:t>
            </a:r>
            <a:r>
              <a:rPr lang="en-US" altLang="ja-JP" sz="1300" dirty="0">
                <a:latin typeface="BIZ UD明朝 Medium" panose="02020500000000000000" pitchFamily="17" charset="-128"/>
                <a:ea typeface="BIZ UD明朝 Medium" panose="02020500000000000000" pitchFamily="17" charset="-128"/>
              </a:rPr>
              <a:t>MICE</a:t>
            </a:r>
            <a:r>
              <a:rPr lang="ja-JP" altLang="ja-JP" sz="1300" dirty="0">
                <a:latin typeface="BIZ UD明朝 Medium" panose="02020500000000000000" pitchFamily="17" charset="-128"/>
                <a:ea typeface="BIZ UD明朝 Medium" panose="02020500000000000000" pitchFamily="17" charset="-128"/>
              </a:rPr>
              <a:t>拠点</a:t>
            </a:r>
            <a:r>
              <a:rPr lang="ja-JP" altLang="en-US" sz="1300" dirty="0">
                <a:latin typeface="BIZ UD明朝 Medium" panose="02020500000000000000" pitchFamily="17" charset="-128"/>
                <a:ea typeface="BIZ UD明朝 Medium" panose="02020500000000000000" pitchFamily="17" charset="-128"/>
              </a:rPr>
              <a:t>として開業（</a:t>
            </a:r>
            <a:r>
              <a:rPr lang="en-US" altLang="ja-JP" sz="1300" dirty="0">
                <a:latin typeface="BIZ UD明朝 Medium" panose="02020500000000000000" pitchFamily="17" charset="-128"/>
                <a:ea typeface="BIZ UD明朝 Medium" panose="02020500000000000000" pitchFamily="17" charset="-128"/>
              </a:rPr>
              <a:t>2029</a:t>
            </a:r>
            <a:r>
              <a:rPr lang="ja-JP" altLang="en-US" sz="1300" dirty="0">
                <a:latin typeface="BIZ UD明朝 Medium" panose="02020500000000000000" pitchFamily="17" charset="-128"/>
                <a:ea typeface="BIZ UD明朝 Medium" panose="02020500000000000000" pitchFamily="17" charset="-128"/>
              </a:rPr>
              <a:t>年秋冬頃想定）</a:t>
            </a:r>
            <a:endParaRPr lang="en-US" altLang="ja-JP" sz="1300" dirty="0">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latin typeface="BIZ UD明朝 Medium" panose="02020500000000000000" pitchFamily="17" charset="-128"/>
                <a:ea typeface="BIZ UD明朝 Medium" panose="02020500000000000000" pitchFamily="17" charset="-128"/>
              </a:rPr>
              <a:t>■　セティア泉佐野シティセンター（</a:t>
            </a:r>
            <a:r>
              <a:rPr lang="en-US" altLang="ja-JP" sz="1300" dirty="0">
                <a:solidFill>
                  <a:schemeClr val="tx1"/>
                </a:solidFill>
                <a:latin typeface="BIZ UD明朝 Medium" panose="02020500000000000000" pitchFamily="17" charset="-128"/>
                <a:ea typeface="BIZ UD明朝 Medium" panose="02020500000000000000" pitchFamily="17" charset="-128"/>
              </a:rPr>
              <a:t>2027</a:t>
            </a:r>
            <a:r>
              <a:rPr lang="ja-JP" altLang="en-US" sz="1300" dirty="0">
                <a:solidFill>
                  <a:schemeClr val="tx1"/>
                </a:solidFill>
                <a:latin typeface="BIZ UD明朝 Medium" panose="02020500000000000000" pitchFamily="17" charset="-128"/>
                <a:ea typeface="BIZ UD明朝 Medium" panose="02020500000000000000" pitchFamily="17" charset="-128"/>
              </a:rPr>
              <a:t>年予定</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泉佐野市）をはじめとした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施設での</a:t>
            </a:r>
            <a:r>
              <a:rPr lang="ja-JP" altLang="en-US" sz="1300" dirty="0" smtClean="0">
                <a:solidFill>
                  <a:schemeClr val="tx1"/>
                </a:solidFill>
                <a:latin typeface="BIZ UD明朝 Medium" panose="02020500000000000000" pitchFamily="17" charset="-128"/>
                <a:ea typeface="BIZ UD明朝 Medium" panose="02020500000000000000" pitchFamily="17" charset="-128"/>
              </a:rPr>
              <a:t>ムスリム対応</a:t>
            </a:r>
            <a:r>
              <a:rPr lang="ja-JP" altLang="en-US" sz="1300" dirty="0">
                <a:solidFill>
                  <a:schemeClr val="tx1"/>
                </a:solidFill>
                <a:latin typeface="BIZ UD明朝 Medium" panose="02020500000000000000" pitchFamily="17" charset="-128"/>
                <a:ea typeface="BIZ UD明朝 Medium" panose="02020500000000000000" pitchFamily="17" charset="-128"/>
              </a:rPr>
              <a:t>サービスの強化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25940" y="605342"/>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＜施策③</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 MICE</a:t>
              </a:r>
              <a:r>
                <a:rPr lang="ja-JP" altLang="en-US" sz="1400" b="1">
                  <a:latin typeface="BIZ UDPゴシック" panose="020B0400000000000000" pitchFamily="50" charset="-128"/>
                  <a:ea typeface="BIZ UDPゴシック" panose="020B0400000000000000" pitchFamily="50" charset="-128"/>
                </a:rPr>
                <a:t>施設</a:t>
              </a:r>
              <a:r>
                <a:rPr lang="ja-JP" altLang="en-US" sz="1400" b="1" dirty="0">
                  <a:latin typeface="BIZ UDPゴシック" panose="020B0400000000000000" pitchFamily="50" charset="-128"/>
                  <a:ea typeface="BIZ UDPゴシック" panose="020B0400000000000000" pitchFamily="50" charset="-128"/>
                </a:rPr>
                <a:t>の競争力強化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71747" y="904593"/>
              <a:ext cx="6408000" cy="14977"/>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562587" y="5170976"/>
            <a:ext cx="8802007"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市場のグローバルな動向把握・分析（国内外の競合都市の取組み等）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の種別・規模、開催地、主催者ニーズ等に応じたマーケティングの推進</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重点分野における案件発掘に向けたリサーチ機能や国際的なネットワークの強化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SNS</a:t>
            </a:r>
            <a:r>
              <a:rPr lang="ja-JP" altLang="en-US" sz="1300" dirty="0">
                <a:solidFill>
                  <a:schemeClr val="tx1"/>
                </a:solidFill>
                <a:latin typeface="BIZ UD明朝 Medium" panose="02020500000000000000" pitchFamily="17" charset="-128"/>
                <a:ea typeface="BIZ UD明朝 Medium" panose="02020500000000000000" pitchFamily="17" charset="-128"/>
              </a:rPr>
              <a:t>や</a:t>
            </a:r>
            <a:r>
              <a:rPr lang="en-US" altLang="ja-JP" sz="1300" dirty="0">
                <a:solidFill>
                  <a:schemeClr val="tx1"/>
                </a:solidFill>
                <a:latin typeface="BIZ UD明朝 Medium" panose="02020500000000000000" pitchFamily="17" charset="-128"/>
                <a:ea typeface="BIZ UD明朝 Medium" panose="02020500000000000000" pitchFamily="17" charset="-128"/>
              </a:rPr>
              <a:t>WEB</a:t>
            </a:r>
            <a:r>
              <a:rPr lang="ja-JP" altLang="en-US" sz="1300" dirty="0">
                <a:solidFill>
                  <a:schemeClr val="tx1"/>
                </a:solidFill>
                <a:latin typeface="BIZ UD明朝 Medium" panose="02020500000000000000" pitchFamily="17" charset="-128"/>
                <a:ea typeface="BIZ UD明朝 Medium" panose="02020500000000000000" pitchFamily="17" charset="-128"/>
              </a:rPr>
              <a:t>を活用したデジタルマーケティングの強化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対応の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運営に係る先進事例調査の実施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46260" y="4673628"/>
            <a:ext cx="9186079" cy="351801"/>
            <a:chOff x="325940" y="594742"/>
            <a:chExt cx="9186079" cy="351801"/>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＜施策④＞</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マーケティング・リサーチ機能の強化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20495"/>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174051E-0B24-3B9C-3CB6-AD05226534FC}"/>
              </a:ext>
            </a:extLst>
          </p:cNvPr>
          <p:cNvSpPr/>
          <p:nvPr/>
        </p:nvSpPr>
        <p:spPr>
          <a:xfrm rot="20942917">
            <a:off x="4360494" y="2659095"/>
            <a:ext cx="5004000" cy="17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6865" y="2551105"/>
            <a:ext cx="2559298" cy="1808887"/>
          </a:xfrm>
          <a:prstGeom prst="rect">
            <a:avLst/>
          </a:prstGeom>
        </p:spPr>
      </p:pic>
      <p:sp>
        <p:nvSpPr>
          <p:cNvPr id="23" name="テキスト ボックス 22">
            <a:extLst>
              <a:ext uri="{FF2B5EF4-FFF2-40B4-BE49-F238E27FC236}">
                <a16:creationId xmlns:a16="http://schemas.microsoft.com/office/drawing/2014/main" id="{F15C8A4E-05A9-C308-A5D4-1EC5E46BDEA7}"/>
              </a:ext>
            </a:extLst>
          </p:cNvPr>
          <p:cNvSpPr txBox="1"/>
          <p:nvPr/>
        </p:nvSpPr>
        <p:spPr>
          <a:xfrm>
            <a:off x="5505034" y="4374731"/>
            <a:ext cx="3222959" cy="392415"/>
          </a:xfrm>
          <a:prstGeom prst="rect">
            <a:avLst/>
          </a:prstGeom>
          <a:noFill/>
        </p:spPr>
        <p:txBody>
          <a:bodyPr wrap="square" rtlCol="0">
            <a:spAutoFit/>
          </a:bodyPr>
          <a:lstStyle/>
          <a:p>
            <a:pPr algn="ctr"/>
            <a:r>
              <a:rPr lang="en-US" altLang="ja-JP" sz="1050" b="1" i="1" dirty="0">
                <a:latin typeface="BIZ UDP明朝 Medium" panose="02020500000000000000" pitchFamily="18" charset="-128"/>
                <a:ea typeface="BIZ UDP明朝 Medium" panose="02020500000000000000" pitchFamily="18" charset="-128"/>
              </a:rPr>
              <a:t>[</a:t>
            </a:r>
            <a:r>
              <a:rPr lang="ja-JP" altLang="en-US" sz="1050" b="1" i="1" dirty="0">
                <a:latin typeface="BIZ UDP明朝 Medium" panose="02020500000000000000" pitchFamily="18" charset="-128"/>
                <a:ea typeface="BIZ UDP明朝 Medium" panose="02020500000000000000" pitchFamily="18" charset="-128"/>
              </a:rPr>
              <a:t>セティア泉佐野シティセンター（</a:t>
            </a:r>
            <a:r>
              <a:rPr lang="en-US" altLang="ja-JP" sz="1050" b="1" i="1" dirty="0">
                <a:latin typeface="BIZ UDP明朝 Medium" panose="02020500000000000000" pitchFamily="18" charset="-128"/>
                <a:ea typeface="BIZ UDP明朝 Medium" panose="02020500000000000000" pitchFamily="18" charset="-128"/>
              </a:rPr>
              <a:t>SICC)]</a:t>
            </a:r>
          </a:p>
          <a:p>
            <a:r>
              <a:rPr lang="en-US" altLang="ja-JP" sz="900" b="1" i="1" dirty="0">
                <a:latin typeface="BIZ UDP明朝 Medium" panose="02020500000000000000" pitchFamily="18" charset="-128"/>
                <a:ea typeface="BIZ UDP明朝 Medium" panose="02020500000000000000" pitchFamily="18" charset="-128"/>
              </a:rPr>
              <a:t>       【</a:t>
            </a:r>
            <a:r>
              <a:rPr lang="ja-JP" altLang="en-US" sz="900" b="1" i="1" dirty="0">
                <a:latin typeface="BIZ UDP明朝 Medium" panose="02020500000000000000" pitchFamily="18" charset="-128"/>
                <a:ea typeface="BIZ UDP明朝 Medium" panose="02020500000000000000" pitchFamily="18" charset="-128"/>
              </a:rPr>
              <a:t>提供</a:t>
            </a:r>
            <a:r>
              <a:rPr lang="en-US" altLang="ja-JP" sz="900" b="1" i="1" dirty="0">
                <a:latin typeface="BIZ UDP明朝 Medium" panose="02020500000000000000" pitchFamily="18" charset="-128"/>
                <a:ea typeface="BIZ UDP明朝 Medium" panose="02020500000000000000" pitchFamily="18" charset="-128"/>
              </a:rPr>
              <a:t>】</a:t>
            </a:r>
            <a:r>
              <a:rPr lang="ja-JP" altLang="en-US" sz="900" b="1" i="1" dirty="0">
                <a:latin typeface="BIZ UDP明朝 Medium" panose="02020500000000000000" pitchFamily="18" charset="-128"/>
                <a:ea typeface="BIZ UDP明朝 Medium" panose="02020500000000000000" pitchFamily="18" charset="-128"/>
              </a:rPr>
              <a:t>泉佐野市　</a:t>
            </a:r>
            <a:r>
              <a:rPr lang="en-US" altLang="ja-JP" sz="900" b="1" i="1" dirty="0">
                <a:latin typeface="BIZ UDP明朝 Medium" panose="02020500000000000000" pitchFamily="18" charset="-128"/>
                <a:ea typeface="BIZ UDP明朝 Medium" panose="02020500000000000000" pitchFamily="18" charset="-128"/>
              </a:rPr>
              <a:t>※</a:t>
            </a:r>
            <a:r>
              <a:rPr lang="ja-JP" altLang="en-US" sz="900" b="1" i="1" dirty="0">
                <a:latin typeface="BIZ UDP明朝 Medium" panose="02020500000000000000" pitchFamily="18" charset="-128"/>
                <a:ea typeface="BIZ UDP明朝 Medium" panose="02020500000000000000" pitchFamily="18" charset="-128"/>
              </a:rPr>
              <a:t>今後計画が変更する可能性あり</a:t>
            </a:r>
            <a:endParaRPr kumimoji="1" lang="ja-JP" altLang="en-US" sz="900" b="1" i="1" dirty="0">
              <a:latin typeface="BIZ UDP明朝 Medium" panose="02020500000000000000" pitchFamily="18" charset="-128"/>
              <a:ea typeface="BIZ UDP明朝 Medium" panose="02020500000000000000" pitchFamily="18" charset="-128"/>
            </a:endParaRPr>
          </a:p>
        </p:txBody>
      </p:sp>
      <p:sp>
        <p:nvSpPr>
          <p:cNvPr id="24" name="テキスト ボックス 23">
            <a:extLst>
              <a:ext uri="{FF2B5EF4-FFF2-40B4-BE49-F238E27FC236}">
                <a16:creationId xmlns:a16="http://schemas.microsoft.com/office/drawing/2014/main" id="{FF0F54FA-1272-A9C3-E2E3-5E36A70EDF2A}"/>
              </a:ext>
            </a:extLst>
          </p:cNvPr>
          <p:cNvSpPr txBox="1"/>
          <p:nvPr/>
        </p:nvSpPr>
        <p:spPr>
          <a:xfrm>
            <a:off x="7974881" y="2340158"/>
            <a:ext cx="1386177" cy="230832"/>
          </a:xfrm>
          <a:prstGeom prst="rect">
            <a:avLst/>
          </a:prstGeom>
          <a:noFill/>
        </p:spPr>
        <p:txBody>
          <a:bodyPr wrap="square" rtlCol="0">
            <a:spAutoFit/>
          </a:bodyPr>
          <a:lstStyle/>
          <a:p>
            <a:r>
              <a:rPr lang="en-US" altLang="ja-JP" sz="900" b="1" dirty="0">
                <a:latin typeface="BIZ UDP明朝 Medium" panose="02020500000000000000" pitchFamily="18" charset="-128"/>
                <a:ea typeface="BIZ UDP明朝 Medium" panose="02020500000000000000" pitchFamily="18" charset="-128"/>
              </a:rPr>
              <a:t>[</a:t>
            </a:r>
            <a:r>
              <a:rPr lang="ja-JP" altLang="en-US" sz="900" b="1" dirty="0">
                <a:latin typeface="BIZ UDP明朝 Medium" panose="02020500000000000000" pitchFamily="18" charset="-128"/>
                <a:ea typeface="BIZ UDP明朝 Medium" panose="02020500000000000000" pitchFamily="18" charset="-128"/>
              </a:rPr>
              <a:t>イメージパース］</a:t>
            </a:r>
            <a:endParaRPr kumimoji="1" lang="ja-JP" altLang="en-US" sz="9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78519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2014" y="561131"/>
            <a:ext cx="48895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１．　世界水準のＭＩＣＥ都市をめざして</a:t>
            </a:r>
          </a:p>
        </p:txBody>
      </p:sp>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戦略策定にあたって</a:t>
            </a:r>
          </a:p>
        </p:txBody>
      </p:sp>
      <p:cxnSp>
        <p:nvCxnSpPr>
          <p:cNvPr id="8" name="直線コネクタ 7">
            <a:extLst>
              <a:ext uri="{FF2B5EF4-FFF2-40B4-BE49-F238E27FC236}">
                <a16:creationId xmlns:a16="http://schemas.microsoft.com/office/drawing/2014/main" id="{C95690E5-FBE1-2F8F-CA69-F68ECB734AC9}"/>
              </a:ext>
            </a:extLst>
          </p:cNvPr>
          <p:cNvCxnSpPr/>
          <p:nvPr/>
        </p:nvCxnSpPr>
        <p:spPr>
          <a:xfrm flipV="1">
            <a:off x="298587" y="91440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A632128D-CB21-C755-5D13-54CD31C47B9A}"/>
              </a:ext>
            </a:extLst>
          </p:cNvPr>
          <p:cNvSpPr/>
          <p:nvPr/>
        </p:nvSpPr>
        <p:spPr>
          <a:xfrm>
            <a:off x="270588" y="59715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結合子 11">
            <a:extLst>
              <a:ext uri="{FF2B5EF4-FFF2-40B4-BE49-F238E27FC236}">
                <a16:creationId xmlns:a16="http://schemas.microsoft.com/office/drawing/2014/main" id="{9DCBE222-7E48-CD8D-4344-FA873ABAB6D4}"/>
              </a:ext>
            </a:extLst>
          </p:cNvPr>
          <p:cNvSpPr/>
          <p:nvPr/>
        </p:nvSpPr>
        <p:spPr>
          <a:xfrm>
            <a:off x="503852" y="1260906"/>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結合子 12">
            <a:extLst>
              <a:ext uri="{FF2B5EF4-FFF2-40B4-BE49-F238E27FC236}">
                <a16:creationId xmlns:a16="http://schemas.microsoft.com/office/drawing/2014/main" id="{9EA80167-1AAD-9612-F5FA-20013F9EF83F}"/>
              </a:ext>
            </a:extLst>
          </p:cNvPr>
          <p:cNvSpPr/>
          <p:nvPr/>
        </p:nvSpPr>
        <p:spPr>
          <a:xfrm>
            <a:off x="503455" y="1862411"/>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結合子 13">
            <a:extLst>
              <a:ext uri="{FF2B5EF4-FFF2-40B4-BE49-F238E27FC236}">
                <a16:creationId xmlns:a16="http://schemas.microsoft.com/office/drawing/2014/main" id="{EAC14D4D-E9A9-C670-2BF0-02313152D000}"/>
              </a:ext>
            </a:extLst>
          </p:cNvPr>
          <p:cNvSpPr/>
          <p:nvPr/>
        </p:nvSpPr>
        <p:spPr>
          <a:xfrm>
            <a:off x="503956" y="2740452"/>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フローチャート: 結合子 15">
            <a:extLst>
              <a:ext uri="{FF2B5EF4-FFF2-40B4-BE49-F238E27FC236}">
                <a16:creationId xmlns:a16="http://schemas.microsoft.com/office/drawing/2014/main" id="{698BAA79-735A-4E9F-6211-A440E73665C0}"/>
              </a:ext>
            </a:extLst>
          </p:cNvPr>
          <p:cNvSpPr/>
          <p:nvPr/>
        </p:nvSpPr>
        <p:spPr>
          <a:xfrm>
            <a:off x="521916" y="5242013"/>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１</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643309" y="1139357"/>
            <a:ext cx="8799278" cy="5144998"/>
          </a:xfrm>
          <a:prstGeom prst="rect">
            <a:avLst/>
          </a:prstGeom>
          <a:ln>
            <a:noFill/>
          </a:ln>
        </p:spPr>
        <p:txBody>
          <a:bodyPr wrap="square">
            <a:spAutoFit/>
          </a:bodyPr>
          <a:lstStyle/>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lang="ja-JP" altLang="en-US" sz="1200" dirty="0">
                <a:solidFill>
                  <a:prstClr val="black"/>
                </a:solidFill>
                <a:latin typeface="BIZ UD明朝 Medium" panose="02020500000000000000" pitchFamily="17" charset="-128"/>
                <a:ea typeface="BIZ UD明朝 Medium" panose="02020500000000000000" pitchFamily="17" charset="-128"/>
              </a:rPr>
              <a:t>大阪府・大阪市では、</a:t>
            </a:r>
            <a:r>
              <a:rPr lang="en-US" altLang="ja-JP" sz="1200" dirty="0">
                <a:solidFill>
                  <a:prstClr val="black"/>
                </a:solidFill>
                <a:latin typeface="BIZ UD明朝 Medium" panose="02020500000000000000" pitchFamily="17" charset="-128"/>
                <a:ea typeface="BIZ UD明朝 Medium" panose="02020500000000000000" pitchFamily="17" charset="-128"/>
              </a:rPr>
              <a:t>2017</a:t>
            </a:r>
            <a:r>
              <a:rPr lang="ja-JP" altLang="en-US" sz="1200" dirty="0">
                <a:solidFill>
                  <a:prstClr val="black"/>
                </a:solidFill>
                <a:latin typeface="BIZ UD明朝 Medium" panose="02020500000000000000" pitchFamily="17" charset="-128"/>
                <a:ea typeface="BIZ UD明朝 Medium" panose="02020500000000000000" pitchFamily="17" charset="-128"/>
              </a:rPr>
              <a:t>年</a:t>
            </a:r>
            <a:r>
              <a:rPr lang="en-US" altLang="ja-JP" sz="1200" dirty="0">
                <a:solidFill>
                  <a:prstClr val="black"/>
                </a:solidFill>
                <a:latin typeface="BIZ UD明朝 Medium" panose="02020500000000000000" pitchFamily="17" charset="-128"/>
                <a:ea typeface="BIZ UD明朝 Medium" panose="02020500000000000000" pitchFamily="17" charset="-128"/>
              </a:rPr>
              <a:t>3</a:t>
            </a:r>
            <a:r>
              <a:rPr lang="ja-JP" altLang="en-US" sz="1200" dirty="0">
                <a:solidFill>
                  <a:prstClr val="black"/>
                </a:solidFill>
                <a:latin typeface="BIZ UD明朝 Medium" panose="02020500000000000000" pitchFamily="17" charset="-128"/>
                <a:ea typeface="BIZ UD明朝 Medium" panose="02020500000000000000" pitchFamily="17" charset="-128"/>
              </a:rPr>
              <a:t>月、大阪観光局、経済団体とともに策定した「大阪における</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推進方針」に基づき、府市一体・官民連携の推進体制を構築し、</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誘致活動の推進に取り組んできた。</a:t>
            </a:r>
            <a:endParaRPr lang="en-US" altLang="ja-JP" sz="1200" dirty="0">
              <a:solidFill>
                <a:prstClr val="black"/>
              </a:solidFill>
              <a:latin typeface="BIZ UD明朝 Medium" panose="02020500000000000000" pitchFamily="17" charset="-128"/>
              <a:ea typeface="BIZ UD明朝 Medium" panose="02020500000000000000" pitchFamily="17" charset="-128"/>
            </a:endParaRPr>
          </a:p>
          <a:p>
            <a:pPr lvl="0">
              <a:lnSpc>
                <a:spcPts val="800"/>
              </a:lnSpc>
              <a:defRPr/>
            </a:pPr>
            <a:endParaRPr lang="ja-JP" altLang="en-US" sz="1200" dirty="0">
              <a:solidFill>
                <a:prstClr val="black"/>
              </a:solidFill>
              <a:latin typeface="BIZ UD明朝 Medium" panose="02020500000000000000" pitchFamily="17" charset="-128"/>
              <a:ea typeface="BIZ UD明朝 Medium" panose="02020500000000000000" pitchFamily="17" charset="-128"/>
            </a:endParaRPr>
          </a:p>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2020</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年以降、新型コロナウイルス</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感染症の世界的な感染拡大により、</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を取り巻く環境は厳しさを増したが、大阪府・大阪市ではポストコロナを見通した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誘致のめざすべき都市像として、</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「大阪都市魅力創造戦略</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2021</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lang="ja-JP" altLang="en-US" sz="1200" dirty="0">
                <a:latin typeface="BIZ UD明朝 Medium" panose="02020500000000000000" pitchFamily="17" charset="-128"/>
                <a:ea typeface="BIZ UD明朝 Medium" panose="02020500000000000000" pitchFamily="17" charset="-128"/>
              </a:rPr>
              <a:t>３</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月策定）」において、内外の都市に伍する競争力を備えた</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世界水準の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都市</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を掲げた。</a:t>
            </a:r>
            <a:endPar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endParaRPr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の開催件数は、昨今の各国での入国制限の撤廃・緩和等により世界的にも増加しており、今後の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需要の本格的な回復を見据え、誘致活動等の取組みを進めていくことが急がれる。</a:t>
            </a:r>
          </a:p>
          <a:p>
            <a:pPr lvl="0">
              <a:lnSpc>
                <a:spcPts val="2000"/>
              </a:lnSpc>
              <a:defRPr/>
            </a:pP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　特に大阪においては、</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2023</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G</a:t>
            </a:r>
            <a:r>
              <a:rPr lang="ja-JP" altLang="en-US" sz="1200" dirty="0">
                <a:latin typeface="BIZ UD明朝 Medium" panose="02020500000000000000" pitchFamily="17" charset="-128"/>
                <a:ea typeface="BIZ UD明朝 Medium" panose="02020500000000000000" pitchFamily="17" charset="-128"/>
              </a:rPr>
              <a:t>７大阪・堺</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貿易大臣会合に続き、</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年には</a:t>
            </a:r>
            <a:r>
              <a:rPr lang="ja-JP" altLang="en-US" sz="1200" dirty="0">
                <a:latin typeface="BIZ UD明朝 Medium" panose="02020500000000000000" pitchFamily="17" charset="-128"/>
                <a:ea typeface="BIZ UD明朝 Medium" panose="02020500000000000000" pitchFamily="17" charset="-128"/>
              </a:rPr>
              <a:t>大阪・関西万博が開催される。また、</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うめきた２期区域の</a:t>
            </a:r>
            <a:r>
              <a:rPr kumimoji="1" lang="ja-JP" altLang="en-US" sz="1200" b="0" i="0" u="none" strike="noStrike" kern="1200" cap="none" spc="0" normalizeH="0" baseline="0" noProof="0" dirty="0" err="1">
                <a:ln>
                  <a:noFill/>
                </a:ln>
                <a:effectLst/>
                <a:uLnTx/>
                <a:uFillTx/>
                <a:latin typeface="BIZ UD明朝 Medium" panose="02020500000000000000" pitchFamily="17" charset="-128"/>
                <a:ea typeface="BIZ UD明朝 Medium" panose="02020500000000000000" pitchFamily="17" charset="-128"/>
              </a:rPr>
              <a:t>ま</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ちびらきやなにわ筋線の開業</a:t>
            </a:r>
            <a:r>
              <a:rPr lang="ja-JP" altLang="en-US" sz="1200" noProof="0" dirty="0">
                <a:latin typeface="BIZ UD明朝 Medium" panose="02020500000000000000" pitchFamily="17" charset="-128"/>
                <a:ea typeface="BIZ UD明朝 Medium" panose="02020500000000000000" pitchFamily="17" charset="-128"/>
              </a:rPr>
              <a:t>等</a:t>
            </a:r>
            <a:r>
              <a:rPr lang="ja-JP" altLang="en-US" sz="1200" dirty="0" err="1">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都市インフラの整備に加えて、</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2029</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年秋冬頃には統合型リゾート（</a:t>
            </a:r>
            <a:r>
              <a:rPr lang="en-US" altLang="ja-JP" sz="1200" dirty="0">
                <a:latin typeface="BIZ UD明朝 Medium" panose="02020500000000000000" pitchFamily="17" charset="-128"/>
                <a:ea typeface="BIZ UD明朝 Medium" panose="02020500000000000000" pitchFamily="17" charset="-128"/>
              </a:rPr>
              <a:t>IR</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）の開業が</a:t>
            </a:r>
            <a:r>
              <a:rPr lang="ja-JP" altLang="en-US" sz="1200" dirty="0">
                <a:latin typeface="BIZ UD明朝 Medium" panose="02020500000000000000" pitchFamily="17" charset="-128"/>
                <a:ea typeface="BIZ UD明朝 Medium" panose="02020500000000000000" pitchFamily="17" charset="-128"/>
              </a:rPr>
              <a:t>想定</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される</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など、これからの</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年は大阪のさらなる成長へつなげる</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年となる</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。さらに、</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2030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年は国連の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SDG</a:t>
            </a:r>
            <a:r>
              <a:rPr lang="ja-JP" altLang="en-US" sz="1200" dirty="0">
                <a:latin typeface="BIZ UD明朝 Medium" panose="02020500000000000000" pitchFamily="17" charset="-128"/>
                <a:ea typeface="BIZ UD明朝 Medium" panose="02020500000000000000" pitchFamily="17" charset="-128"/>
              </a:rPr>
              <a:t>ｓ（持続可能な開発目標）の達成年限でありサステナブルな都市の実現がめざされている。</a:t>
            </a:r>
            <a:endParaRPr kumimoji="1" lang="en-US" altLang="ja-JP" sz="1200" b="0" i="0" u="none" strike="noStrike" kern="1200" cap="none" spc="0" normalizeH="0" baseline="0" noProof="0" dirty="0">
              <a:ln>
                <a:noFill/>
              </a:ln>
              <a:effectLst/>
              <a:highlight>
                <a:srgbClr val="FFFF00"/>
              </a:highligh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endParaRPr lang="en-US" altLang="ja-JP" sz="1200" noProof="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10" normalizeH="0" dirty="0">
                <a:ln>
                  <a:noFill/>
                </a:ln>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これら好機をとらえ、持てる都市魅力、産業経済・文化等の強みを活かしながら、グローバルに展開される</a:t>
            </a:r>
            <a:r>
              <a:rPr kumimoji="1" lang="en-US" altLang="ja-JP"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誘致競争に打ち勝つためには、大阪の持つ強みや優位性を活かし、積極的な誘致活動を進め、アジア</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大洋州地域</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で</a:t>
            </a:r>
            <a:r>
              <a:rPr lang="ja-JP" altLang="en-US" sz="1200" spc="-10" dirty="0">
                <a:latin typeface="BIZ UD明朝 Medium" panose="02020500000000000000" pitchFamily="17" charset="-128"/>
                <a:ea typeface="BIZ UD明朝 Medium" panose="02020500000000000000" pitchFamily="17" charset="-128"/>
              </a:rPr>
              <a:t>トップクラスの</a:t>
            </a:r>
            <a:r>
              <a:rPr kumimoji="1" lang="en-US" altLang="ja-JP"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都市</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を実現していかなければならない。</a:t>
            </a:r>
            <a:endPar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a:t>
            </a:r>
            <a:r>
              <a:rPr lang="en-US" altLang="ja-JP" sz="1200" spc="-10" dirty="0">
                <a:solidFill>
                  <a:prstClr val="black"/>
                </a:solidFill>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誘致戦略</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は、こうした観点に立ち、</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関係事業者等へのマーケティング調査や「大阪</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戦略検討会議（座長：溝畑大阪観光局理事長）」の意見等</a:t>
            </a:r>
            <a:r>
              <a:rPr kumimoji="1" lang="ja-JP" altLang="en-US" sz="1200" b="0" i="0" u="none" strike="noStrike" kern="1200" cap="none" spc="-10" normalizeH="0" baseline="0" noProof="0" dirty="0">
                <a:ln>
                  <a:noFill/>
                </a:ln>
                <a:effectLst/>
                <a:uLnTx/>
                <a:uFillTx/>
                <a:latin typeface="BIZ UD明朝 Medium" panose="02020500000000000000" pitchFamily="17" charset="-128"/>
                <a:ea typeface="BIZ UD明朝 Medium" panose="02020500000000000000" pitchFamily="17" charset="-128"/>
              </a:rPr>
              <a:t>を踏まえ</a:t>
            </a:r>
            <a:r>
              <a:rPr lang="ja-JP" altLang="en-US" sz="1200" spc="-10" dirty="0" err="1">
                <a:latin typeface="BIZ UD明朝 Medium" panose="02020500000000000000" pitchFamily="17" charset="-128"/>
                <a:ea typeface="BIZ UD明朝 Medium" panose="02020500000000000000" pitchFamily="17" charset="-128"/>
              </a:rPr>
              <a:t>、</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開催都市である大阪府・大阪市</a:t>
            </a:r>
            <a:r>
              <a:rPr lang="ja-JP" altLang="en-US" sz="1200" spc="-10" dirty="0">
                <a:solidFill>
                  <a:prstClr val="black"/>
                </a:solidFill>
                <a:latin typeface="BIZ UD明朝 Medium" panose="02020500000000000000" pitchFamily="17" charset="-128"/>
                <a:ea typeface="BIZ UD明朝 Medium" panose="02020500000000000000" pitchFamily="17" charset="-128"/>
              </a:rPr>
              <a:t>が主体となり、</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大阪における</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誘致に向けた、今後、概ね</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年間の取組みの方向性を示すものである。本戦略に基づき、大阪府・大阪市</a:t>
            </a:r>
            <a:r>
              <a:rPr kumimoji="1" lang="ja-JP" altLang="en-US" sz="1200" b="0" i="0" u="none" strike="noStrike" kern="1200" cap="none" spc="-10" normalizeH="0" baseline="0" noProof="0" dirty="0">
                <a:ln>
                  <a:noFill/>
                </a:ln>
                <a:solidFill>
                  <a:srgbClr val="FF0000"/>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経済界、コンベンションビューロー等、</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誘致にかかる関係機関がより一層の連携強化を図り、オール大阪による戦略的な取組みを加速させていく。</a:t>
            </a:r>
            <a:endPar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p:txBody>
      </p:sp>
      <p:sp>
        <p:nvSpPr>
          <p:cNvPr id="2" name="フローチャート: 結合子 1">
            <a:extLst>
              <a:ext uri="{FF2B5EF4-FFF2-40B4-BE49-F238E27FC236}">
                <a16:creationId xmlns:a16="http://schemas.microsoft.com/office/drawing/2014/main" id="{CFBADBFD-5E6E-2FD8-789D-1876F39F6724}"/>
              </a:ext>
            </a:extLst>
          </p:cNvPr>
          <p:cNvSpPr/>
          <p:nvPr/>
        </p:nvSpPr>
        <p:spPr>
          <a:xfrm>
            <a:off x="526062" y="4374203"/>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247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341469" y="3317929"/>
            <a:ext cx="4321256" cy="3147163"/>
          </a:xfrm>
          <a:prstGeom prst="rect">
            <a:avLst/>
          </a:prstGeom>
        </p:spPr>
      </p:pic>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20" name="正方形/長方形 19">
            <a:extLst>
              <a:ext uri="{FF2B5EF4-FFF2-40B4-BE49-F238E27FC236}">
                <a16:creationId xmlns:a16="http://schemas.microsoft.com/office/drawing/2014/main" id="{95CD8FDE-CA36-266E-C2E3-B6D5700550C7}"/>
              </a:ext>
            </a:extLst>
          </p:cNvPr>
          <p:cNvSpPr/>
          <p:nvPr/>
        </p:nvSpPr>
        <p:spPr>
          <a:xfrm>
            <a:off x="6400801" y="6238176"/>
            <a:ext cx="2232426" cy="369927"/>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i="1" dirty="0">
                <a:latin typeface="BIZ UDP明朝 Medium" panose="02020500000000000000" pitchFamily="18" charset="-128"/>
                <a:ea typeface="BIZ UDP明朝 Medium" panose="02020500000000000000" pitchFamily="18" charset="-128"/>
              </a:rPr>
              <a:t>［エリア</a:t>
            </a:r>
            <a:r>
              <a:rPr lang="en-US" altLang="ja-JP" sz="1050" b="1" i="1" dirty="0">
                <a:latin typeface="BIZ UDP明朝 Medium" panose="02020500000000000000" pitchFamily="18" charset="-128"/>
                <a:ea typeface="BIZ UDP明朝 Medium" panose="02020500000000000000" pitchFamily="18" charset="-128"/>
              </a:rPr>
              <a:t>MICE</a:t>
            </a:r>
            <a:r>
              <a:rPr lang="ja-JP" altLang="en-US" sz="1050" b="1" i="1" dirty="0">
                <a:latin typeface="BIZ UDP明朝 Medium" panose="02020500000000000000" pitchFamily="18" charset="-128"/>
                <a:ea typeface="BIZ UDP明朝 Medium" panose="02020500000000000000" pitchFamily="18" charset="-128"/>
              </a:rPr>
              <a:t>］</a:t>
            </a:r>
            <a:endParaRPr lang="en-US" altLang="ja-JP" sz="1050" b="1" i="1" dirty="0">
              <a:latin typeface="BIZ UDP明朝 Medium" panose="02020500000000000000" pitchFamily="18" charset="-128"/>
              <a:ea typeface="BIZ UDP明朝 Medium" panose="02020500000000000000" pitchFamily="18" charset="-128"/>
            </a:endParaRPr>
          </a:p>
        </p:txBody>
      </p:sp>
      <p:grpSp>
        <p:nvGrpSpPr>
          <p:cNvPr id="24" name="グループ化 23"/>
          <p:cNvGrpSpPr/>
          <p:nvPr/>
        </p:nvGrpSpPr>
        <p:grpSpPr>
          <a:xfrm>
            <a:off x="302087" y="754837"/>
            <a:ext cx="9186079" cy="340519"/>
            <a:chOff x="319616" y="3408299"/>
            <a:chExt cx="9186079" cy="340519"/>
          </a:xfrm>
        </p:grpSpPr>
        <p:sp>
          <p:nvSpPr>
            <p:cNvPr id="26" name="テキスト ボックス 25"/>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＜施策⑤＞</a:t>
              </a:r>
              <a:r>
                <a:rPr lang="en-US" altLang="ja-JP" sz="1400" b="1" dirty="0">
                  <a:latin typeface="BIZ UDPゴシック" panose="020B0400000000000000" pitchFamily="50" charset="-128"/>
                  <a:ea typeface="BIZ UDPゴシック" panose="020B0400000000000000" pitchFamily="50" charset="-128"/>
                </a:rPr>
                <a:t> </a:t>
              </a:r>
              <a:r>
                <a:rPr lang="ja-JP" altLang="en-US" sz="1400" b="1">
                  <a:latin typeface="BIZ UDPゴシック" panose="020B0400000000000000" pitchFamily="50" charset="-128"/>
                  <a:ea typeface="BIZ UDPゴシック" panose="020B0400000000000000" pitchFamily="50" charset="-128"/>
                </a:rPr>
                <a:t>「エリア</a:t>
              </a:r>
              <a:r>
                <a:rPr lang="en-US" altLang="ja-JP" sz="1400" b="1">
                  <a:latin typeface="BIZ UDPゴシック" panose="020B0400000000000000" pitchFamily="50" charset="-128"/>
                  <a:ea typeface="BIZ UDPゴシック" panose="020B0400000000000000" pitchFamily="50" charset="-128"/>
                </a:rPr>
                <a:t>MICE</a:t>
              </a:r>
              <a:r>
                <a:rPr lang="ja-JP" altLang="en-US" sz="1400" b="1">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による受入れ環境整備、施設連携の強化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7" name="直線コネクタ 26"/>
            <p:cNvCxnSpPr/>
            <p:nvPr/>
          </p:nvCxnSpPr>
          <p:spPr>
            <a:xfrm flipV="1">
              <a:off x="466283" y="372520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1" name="角丸四角形 1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516995" y="1251035"/>
            <a:ext cx="8971172" cy="2472728"/>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施設間連携による施設の一体的利用や相互案内（空き情報共有等）のシステムづくり（大阪国際会議場やイン</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テックス大阪等、主要会場において先行的な取組みを実施等）</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施設周辺の飲食、宿泊、交通、観光等の事業者連携による滞在者サービスの質的向上</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重点分野や万博テーマ、</a:t>
            </a:r>
            <a:r>
              <a:rPr lang="en-US" altLang="ja-JP" sz="1300" dirty="0">
                <a:latin typeface="BIZ UD明朝 Medium" panose="02020500000000000000" pitchFamily="17" charset="-128"/>
                <a:ea typeface="BIZ UD明朝 Medium" panose="02020500000000000000" pitchFamily="17" charset="-128"/>
              </a:rPr>
              <a:t>SDGs</a:t>
            </a:r>
            <a:r>
              <a:rPr lang="ja-JP" altLang="en-US" sz="1300" dirty="0">
                <a:latin typeface="BIZ UD明朝 Medium" panose="02020500000000000000" pitchFamily="17" charset="-128"/>
                <a:ea typeface="BIZ UD明朝 Medium" panose="02020500000000000000" pitchFamily="17" charset="-128"/>
              </a:rPr>
              <a:t>と連動した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の誘致・創出に向けたエリア</a:t>
            </a:r>
            <a:r>
              <a:rPr lang="en-US" altLang="ja-JP" sz="1300"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a:t>
            </a:r>
            <a:r>
              <a:rPr lang="en-US" altLang="ja-JP" sz="1000" i="1" dirty="0">
                <a:latin typeface="BIZ UD明朝 Medium" panose="02020500000000000000" pitchFamily="17" charset="-128"/>
                <a:ea typeface="BIZ UD明朝 Medium" panose="02020500000000000000" pitchFamily="17" charset="-128"/>
              </a:rPr>
              <a:t>※</a:t>
            </a:r>
            <a:r>
              <a:rPr lang="ja-JP" altLang="en-US" sz="1000" i="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の連携強化</a:t>
            </a:r>
            <a:endParaRPr lang="en-US" altLang="ja-JP" sz="1300" dirty="0">
              <a:latin typeface="BIZ UD明朝 Medium" panose="02020500000000000000" pitchFamily="17" charset="-128"/>
              <a:ea typeface="BIZ UD明朝 Medium" panose="02020500000000000000" pitchFamily="17" charset="-128"/>
            </a:endParaRPr>
          </a:p>
          <a:p>
            <a:pPr>
              <a:lnSpc>
                <a:spcPts val="500"/>
              </a:lnSpc>
            </a:pPr>
            <a:endParaRPr lang="ja-JP" altLang="en-US" sz="1300" dirty="0">
              <a:latin typeface="BIZ UD明朝 Medium" panose="02020500000000000000" pitchFamily="17" charset="-128"/>
              <a:ea typeface="BIZ UD明朝 Medium" panose="02020500000000000000" pitchFamily="17" charset="-128"/>
            </a:endParaRPr>
          </a:p>
          <a:p>
            <a:pPr>
              <a:lnSpc>
                <a:spcPts val="1600"/>
              </a:lnSpc>
            </a:pPr>
            <a:r>
              <a:rPr lang="ja-JP" altLang="en-US" sz="1300" dirty="0">
                <a:latin typeface="BIZ UD明朝 Medium" panose="02020500000000000000" pitchFamily="17" charset="-128"/>
                <a:ea typeface="BIZ UD明朝 Medium" panose="02020500000000000000" pitchFamily="17" charset="-128"/>
              </a:rPr>
              <a:t>　</a:t>
            </a:r>
            <a:r>
              <a:rPr lang="ja-JP" altLang="en-US" sz="1050" dirty="0">
                <a:latin typeface="BIZ UD明朝 Medium" panose="02020500000000000000" pitchFamily="17" charset="-128"/>
                <a:ea typeface="BIZ UD明朝 Medium" panose="02020500000000000000" pitchFamily="17" charset="-128"/>
              </a:rPr>
              <a:t>  </a:t>
            </a:r>
            <a:r>
              <a:rPr lang="en-US" altLang="ja-JP" sz="1000" i="1" dirty="0">
                <a:latin typeface="BIZ UD明朝 Medium" panose="02020500000000000000" pitchFamily="17" charset="-128"/>
                <a:ea typeface="BIZ UD明朝 Medium" panose="02020500000000000000" pitchFamily="17" charset="-128"/>
              </a:rPr>
              <a:t>※</a:t>
            </a:r>
            <a:r>
              <a:rPr lang="ja-JP" altLang="en-US" sz="1000" i="1" dirty="0">
                <a:latin typeface="BIZ UD明朝 Medium" panose="02020500000000000000" pitchFamily="17" charset="-128"/>
                <a:ea typeface="BIZ UD明朝 Medium" panose="02020500000000000000" pitchFamily="17" charset="-128"/>
              </a:rPr>
              <a:t>エリア</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：府内の主要会場を中心としたエリア（北摂、梅田、中之島、大阪城、堺筋本町、ミナミ、ベイエリア、堺、</a:t>
            </a:r>
            <a:r>
              <a:rPr lang="en-US" altLang="ja-JP" sz="1000" i="1" dirty="0">
                <a:latin typeface="BIZ UD明朝 Medium" panose="02020500000000000000" pitchFamily="17" charset="-128"/>
                <a:ea typeface="BIZ UD明朝 Medium" panose="02020500000000000000" pitchFamily="17" charset="-128"/>
              </a:rPr>
              <a:t>KIX</a:t>
            </a:r>
            <a:r>
              <a:rPr lang="ja-JP" altLang="en-US" sz="1000" i="1" dirty="0">
                <a:latin typeface="BIZ UD明朝 Medium" panose="02020500000000000000" pitchFamily="17" charset="-128"/>
                <a:ea typeface="BIZ UD明朝 Medium" panose="02020500000000000000" pitchFamily="17" charset="-128"/>
              </a:rPr>
              <a:t>りんくう）を</a:t>
            </a:r>
            <a:endParaRPr lang="en-US" altLang="ja-JP" sz="1000" i="1" dirty="0">
              <a:latin typeface="BIZ UD明朝 Medium" panose="02020500000000000000" pitchFamily="17" charset="-128"/>
              <a:ea typeface="BIZ UD明朝 Medium" panose="02020500000000000000" pitchFamily="17" charset="-128"/>
            </a:endParaRPr>
          </a:p>
          <a:p>
            <a:pPr>
              <a:lnSpc>
                <a:spcPts val="1600"/>
              </a:lnSpc>
            </a:pPr>
            <a:r>
              <a:rPr lang="ja-JP" altLang="en-US" sz="1000" i="1" dirty="0">
                <a:latin typeface="BIZ UD明朝 Medium" panose="02020500000000000000" pitchFamily="17" charset="-128"/>
                <a:ea typeface="BIZ UD明朝 Medium" panose="02020500000000000000" pitchFamily="17" charset="-128"/>
              </a:rPr>
              <a:t>　　　設置し、各エリアにおいて</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受入れ環境の充実・相互連携の取組みを進めていく</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誘致手法</a:t>
            </a:r>
          </a:p>
          <a:p>
            <a:pPr>
              <a:lnSpc>
                <a:spcPts val="500"/>
              </a:lnSpc>
            </a:pP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err="1">
                <a:latin typeface="BIZ UD明朝 Medium" panose="02020500000000000000" pitchFamily="17" charset="-128"/>
                <a:ea typeface="BIZ UD明朝 Medium" panose="02020500000000000000" pitchFamily="17" charset="-128"/>
              </a:rPr>
              <a:t>MaaS</a:t>
            </a:r>
            <a:r>
              <a:rPr lang="ja-JP" altLang="en-US" sz="1300" dirty="0">
                <a:latin typeface="BIZ UD明朝 Medium" panose="02020500000000000000" pitchFamily="17" charset="-128"/>
                <a:ea typeface="BIZ UD明朝 Medium" panose="02020500000000000000" pitchFamily="17" charset="-128"/>
              </a:rPr>
              <a:t>やスマートモビリティ等、分散立地する施設間の移動の円滑化に向けた新技術の実証・活用</a:t>
            </a:r>
          </a:p>
          <a:p>
            <a:pPr>
              <a:lnSpc>
                <a:spcPts val="2100"/>
              </a:lnSpc>
            </a:pPr>
            <a:r>
              <a:rPr lang="ja-JP" altLang="en-US" sz="1300" dirty="0">
                <a:latin typeface="BIZ UD明朝 Medium" panose="02020500000000000000" pitchFamily="17" charset="-128"/>
                <a:ea typeface="BIZ UD明朝 Medium" panose="02020500000000000000" pitchFamily="17" charset="-128"/>
              </a:rPr>
              <a:t>■　エリアにおける安全で快適な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環境の確保</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関連事業者の国際認証取得等）</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9435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1996" y="978613"/>
            <a:ext cx="8802007"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参加者への大阪の都市魅力（食、文化芸術、スポーツ、エンターテインメント等）の情報提供の強化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地域交流や社会貢献等、通常の観光旅行とは異なる体験・滞在型ツアーの開発・提供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大阪の都市魅力を体感できる「ナイトツアー」プログラムの開発・提供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大阪・関西万博の視察等をパッケージにした滞在プログラムの開発・提供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大阪の層の厚い産業・学術を体験できる「テクニカルビジット」の開発・提供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近隣府県や中国・四国等、他自治体・</a:t>
            </a:r>
            <a:r>
              <a:rPr lang="en-US" altLang="ja-JP" sz="1300" dirty="0">
                <a:solidFill>
                  <a:schemeClr val="tx1"/>
                </a:solidFill>
                <a:latin typeface="BIZ UD明朝 Medium" panose="02020500000000000000" pitchFamily="17" charset="-128"/>
                <a:ea typeface="BIZ UD明朝 Medium" panose="02020500000000000000" pitchFamily="17" charset="-128"/>
              </a:rPr>
              <a:t>DMO</a:t>
            </a:r>
            <a:r>
              <a:rPr lang="ja-JP" altLang="en-US" sz="1300" dirty="0">
                <a:solidFill>
                  <a:schemeClr val="tx1"/>
                </a:solidFill>
                <a:latin typeface="BIZ UD明朝 Medium" panose="02020500000000000000" pitchFamily="17" charset="-128"/>
                <a:ea typeface="BIZ UD明朝 Medium" panose="02020500000000000000" pitchFamily="17" charset="-128"/>
              </a:rPr>
              <a:t>との連携による広域的なアフター</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25940" y="556182"/>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＜施策⑥＞</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アフター</a:t>
              </a:r>
              <a:r>
                <a:rPr lang="en-US" altLang="ja-JP" sz="1400" b="1" dirty="0">
                  <a:latin typeface="BIZ UDPゴシック" panose="020B0400000000000000" pitchFamily="50" charset="-128"/>
                  <a:ea typeface="BIZ UDPゴシック" panose="020B0400000000000000" pitchFamily="50" charset="-128"/>
                </a:rPr>
                <a:t>MICE</a:t>
              </a:r>
              <a:r>
                <a:rPr lang="ja-JP" altLang="en-US" sz="1400" b="1" dirty="0">
                  <a:latin typeface="BIZ UDPゴシック" panose="020B0400000000000000" pitchFamily="50" charset="-128"/>
                  <a:ea typeface="BIZ UDPゴシック" panose="020B0400000000000000" pitchFamily="50" charset="-128"/>
                </a:rPr>
                <a:t>の充実</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81907" y="881167"/>
              <a:ext cx="6408000" cy="3840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107858" y="3274290"/>
            <a:ext cx="880200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国内外の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関連事業者等に対して交渉・提案できる専門人材の確保・育成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ハイブリッド開催等、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のデジタルシフトに対応できる人材の確保・育成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）の開業を見据え、国際的商習慣に精通した人材の確保・育成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大学等と連携し、学生の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へのボランティア参加促進による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の将来の担い手の育成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25939" y="2829743"/>
            <a:ext cx="9186079" cy="340519"/>
            <a:chOff x="325940" y="594742"/>
            <a:chExt cx="9186079" cy="340519"/>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＜施策⑦＞</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人材の確保・育成</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0148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grpSp>
        <p:nvGrpSpPr>
          <p:cNvPr id="12" name="グループ化 11"/>
          <p:cNvGrpSpPr/>
          <p:nvPr/>
        </p:nvGrpSpPr>
        <p:grpSpPr>
          <a:xfrm>
            <a:off x="325939" y="4662707"/>
            <a:ext cx="9186079" cy="342953"/>
            <a:chOff x="325940" y="594742"/>
            <a:chExt cx="9186079" cy="342953"/>
          </a:xfrm>
        </p:grpSpPr>
        <p:sp>
          <p:nvSpPr>
            <p:cNvPr id="13" name="テキスト ボックス 12"/>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＜施策⑧＞</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効果の地域への波及、還元</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flipV="1">
              <a:off x="481908" y="91164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5" name="テキスト ボックス 14"/>
          <p:cNvSpPr txBox="1"/>
          <p:nvPr/>
        </p:nvSpPr>
        <p:spPr>
          <a:xfrm>
            <a:off x="107857" y="5122188"/>
            <a:ext cx="9404161"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開催が研究開発の促進につながる産学官連携の仕組みの構築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の開催・テーマにあわせて、地域の児童・生徒・学生を対象とした教育プログラム等を提供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開催地周辺の飲食店や商店街等の利用促進につながる参加者向けの優待キャンペーンの実施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エリア</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活動を通じた多様性を受け入れる地域コミュニティづくり、にぎわいづくりの推進</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誘致のメリット・レガシーへの期待を醸成する地域住民への周知・啓発等の実施</a:t>
            </a:r>
            <a:endParaRPr lang="en-US" altLang="ja-JP" sz="1300" dirty="0">
              <a:solidFill>
                <a:schemeClr val="tx1"/>
              </a:solidFill>
              <a:highlight>
                <a:srgbClr val="FFFF00"/>
              </a:highlight>
              <a:latin typeface="BIZ UD明朝 Medium" panose="02020500000000000000" pitchFamily="17" charset="-128"/>
              <a:ea typeface="BIZ UD明朝 Medium" panose="02020500000000000000" pitchFamily="17" charset="-128"/>
            </a:endParaRPr>
          </a:p>
        </p:txBody>
      </p:sp>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699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620E2928-2D38-5D9F-6F5D-2679A6477F91}"/>
              </a:ext>
            </a:extLst>
          </p:cNvPr>
          <p:cNvSpPr/>
          <p:nvPr/>
        </p:nvSpPr>
        <p:spPr>
          <a:xfrm>
            <a:off x="613953" y="3350390"/>
            <a:ext cx="4080906" cy="3204000"/>
          </a:xfrm>
          <a:prstGeom prst="rect">
            <a:avLst/>
          </a:prstGeom>
          <a:solidFill>
            <a:schemeClr val="accent4">
              <a:lumMod val="75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推進体制</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947CC50-80B2-ECED-3756-1C31191A2066}"/>
              </a:ext>
            </a:extLst>
          </p:cNvPr>
          <p:cNvSpPr txBox="1"/>
          <p:nvPr/>
        </p:nvSpPr>
        <p:spPr>
          <a:xfrm>
            <a:off x="824015" y="4209573"/>
            <a:ext cx="3665147" cy="2157001"/>
          </a:xfrm>
          <a:prstGeom prst="rect">
            <a:avLst/>
          </a:prstGeom>
          <a:solidFill>
            <a:schemeClr val="bg1"/>
          </a:solidFill>
          <a:ln>
            <a:solidFill>
              <a:schemeClr val="bg1"/>
            </a:solidFill>
            <a:prstDash val="dash"/>
          </a:ln>
        </p:spPr>
        <p:txBody>
          <a:bodyPr wrap="square" rtlCol="0">
            <a:spAutoFit/>
          </a:bodyPr>
          <a:lstStyle/>
          <a:p>
            <a:pPr>
              <a:lnSpc>
                <a:spcPts val="1700"/>
              </a:lnSpc>
            </a:pP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参画メンバー</a:t>
            </a: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　＊オール大阪の推進体制</a:t>
            </a:r>
            <a:endParaRPr lang="en-US" altLang="ja-JP" sz="1100" b="1" dirty="0">
              <a:latin typeface="BIZ UDP明朝 Medium" panose="02020500000000000000" pitchFamily="18" charset="-128"/>
              <a:ea typeface="BIZ UDP明朝 Medium" panose="02020500000000000000" pitchFamily="18" charset="-128"/>
            </a:endParaRPr>
          </a:p>
          <a:p>
            <a:pPr>
              <a:lnSpc>
                <a:spcPts val="1700"/>
              </a:lnSpc>
            </a:pP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PCO/PEO</a:t>
            </a:r>
            <a:r>
              <a:rPr lang="ja-JP" altLang="en-US" sz="1100" dirty="0">
                <a:latin typeface="BIZ UDP明朝 Medium" panose="02020500000000000000" pitchFamily="18" charset="-128"/>
                <a:ea typeface="BIZ UDP明朝 Medium" panose="02020500000000000000" pitchFamily="18" charset="-128"/>
              </a:rPr>
              <a:t>　●ホテル・旅行団体　●</a:t>
            </a:r>
            <a:r>
              <a:rPr lang="en-US" altLang="ja-JP" sz="1100" dirty="0">
                <a:latin typeface="BIZ UDP明朝 Medium" panose="02020500000000000000" pitchFamily="18" charset="-128"/>
                <a:ea typeface="BIZ UDP明朝 Medium" panose="02020500000000000000" pitchFamily="18" charset="-128"/>
              </a:rPr>
              <a:t>MICE</a:t>
            </a:r>
            <a:r>
              <a:rPr lang="ja-JP" altLang="en-US" sz="1100" dirty="0">
                <a:latin typeface="BIZ UDP明朝 Medium" panose="02020500000000000000" pitchFamily="18" charset="-128"/>
                <a:ea typeface="BIZ UDP明朝 Medium" panose="02020500000000000000" pitchFamily="18" charset="-128"/>
              </a:rPr>
              <a:t>施設　</a:t>
            </a:r>
            <a:endParaRPr lang="en-US" altLang="ja-JP" sz="1100" dirty="0">
              <a:latin typeface="BIZ UDP明朝 Medium" panose="02020500000000000000" pitchFamily="18" charset="-128"/>
              <a:ea typeface="BIZ UDP明朝 Medium" panose="02020500000000000000" pitchFamily="18" charset="-128"/>
            </a:endParaRPr>
          </a:p>
          <a:p>
            <a:pPr>
              <a:lnSpc>
                <a:spcPts val="1700"/>
              </a:lnSpc>
            </a:pPr>
            <a:r>
              <a:rPr kumimoji="1" lang="ja-JP" altLang="en-US" sz="1100" dirty="0">
                <a:latin typeface="BIZ UDP明朝 Medium" panose="02020500000000000000" pitchFamily="18" charset="-128"/>
                <a:ea typeface="BIZ UDP明朝 Medium" panose="02020500000000000000" pitchFamily="18" charset="-128"/>
              </a:rPr>
              <a:t>●大学　●経済団体　●大阪府</a:t>
            </a:r>
            <a:r>
              <a:rPr lang="ja-JP" altLang="en-US" sz="1100" dirty="0">
                <a:latin typeface="BIZ UDP明朝 Medium" panose="02020500000000000000" pitchFamily="18" charset="-128"/>
                <a:ea typeface="BIZ UDP明朝 Medium" panose="02020500000000000000" pitchFamily="18" charset="-128"/>
              </a:rPr>
              <a:t>　●大阪市　</a:t>
            </a:r>
            <a:endParaRPr lang="en-US" altLang="ja-JP" sz="1100" dirty="0">
              <a:latin typeface="BIZ UDP明朝 Medium" panose="02020500000000000000" pitchFamily="18" charset="-128"/>
              <a:ea typeface="BIZ UDP明朝 Medium" panose="02020500000000000000" pitchFamily="18" charset="-128"/>
            </a:endParaRPr>
          </a:p>
          <a:p>
            <a:pPr>
              <a:lnSpc>
                <a:spcPts val="1700"/>
              </a:lnSpc>
            </a:pPr>
            <a:r>
              <a:rPr lang="ja-JP" altLang="en-US" sz="1100" dirty="0">
                <a:latin typeface="BIZ UDP明朝 Medium" panose="02020500000000000000" pitchFamily="18" charset="-128"/>
                <a:ea typeface="BIZ UDP明朝 Medium" panose="02020500000000000000" pitchFamily="18" charset="-128"/>
              </a:rPr>
              <a:t>●大阪観光局　等</a:t>
            </a:r>
            <a:endParaRPr lang="en-US" altLang="ja-JP" sz="1100" dirty="0">
              <a:latin typeface="BIZ UDP明朝 Medium" panose="02020500000000000000" pitchFamily="18" charset="-128"/>
              <a:ea typeface="BIZ UDP明朝 Medium" panose="02020500000000000000" pitchFamily="18" charset="-128"/>
            </a:endParaRPr>
          </a:p>
          <a:p>
            <a:pPr>
              <a:lnSpc>
                <a:spcPts val="800"/>
              </a:lnSpc>
            </a:pPr>
            <a:endParaRPr kumimoji="1" lang="en-US" altLang="ja-JP" sz="1100" dirty="0">
              <a:latin typeface="BIZ UDP明朝 Medium" panose="02020500000000000000" pitchFamily="18" charset="-128"/>
              <a:ea typeface="BIZ UDP明朝 Medium" panose="02020500000000000000" pitchFamily="18" charset="-128"/>
            </a:endParaRPr>
          </a:p>
          <a:p>
            <a:pPr>
              <a:lnSpc>
                <a:spcPts val="1700"/>
              </a:lnSpc>
            </a:pPr>
            <a:r>
              <a:rPr lang="en-US" altLang="ja-JP" sz="1100" i="1" dirty="0">
                <a:latin typeface="BIZ UDP明朝 Medium" panose="02020500000000000000" pitchFamily="18" charset="-128"/>
                <a:ea typeface="BIZ UDP明朝 Medium" panose="02020500000000000000" pitchFamily="18" charset="-128"/>
              </a:rPr>
              <a:t>※</a:t>
            </a:r>
            <a:r>
              <a:rPr lang="ja-JP" altLang="en-US" sz="1100" i="1" dirty="0">
                <a:latin typeface="BIZ UDP明朝 Medium" panose="02020500000000000000" pitchFamily="18" charset="-128"/>
                <a:ea typeface="BIZ UDP明朝 Medium" panose="02020500000000000000" pitchFamily="18" charset="-128"/>
              </a:rPr>
              <a:t>タスクフォース参画メンバーはそれぞれの役割に応じて誘致活動を実施するとともに、メンバー相互の連携を強化し、オール大阪体制で</a:t>
            </a:r>
            <a:r>
              <a:rPr lang="en-US" altLang="ja-JP" sz="1100" i="1" dirty="0">
                <a:latin typeface="BIZ UDP明朝 Medium" panose="02020500000000000000" pitchFamily="18" charset="-128"/>
                <a:ea typeface="BIZ UDP明朝 Medium" panose="02020500000000000000" pitchFamily="18" charset="-128"/>
              </a:rPr>
              <a:t>MICE</a:t>
            </a:r>
            <a:r>
              <a:rPr lang="ja-JP" altLang="en-US" sz="1100" i="1" dirty="0">
                <a:latin typeface="BIZ UDP明朝 Medium" panose="02020500000000000000" pitchFamily="18" charset="-128"/>
                <a:ea typeface="BIZ UDP明朝 Medium" panose="02020500000000000000" pitchFamily="18" charset="-128"/>
              </a:rPr>
              <a:t>誘致を展開（具体的な施策展開にあたっては、大阪観光局がヘッドクォーターとなり、先導的・機動的に取り組む）</a:t>
            </a:r>
            <a:endParaRPr kumimoji="1" lang="en-US" altLang="ja-JP" sz="1100" i="1" dirty="0">
              <a:latin typeface="BIZ UDP明朝 Medium" panose="02020500000000000000" pitchFamily="18" charset="-128"/>
              <a:ea typeface="BIZ UDP明朝 Medium" panose="02020500000000000000" pitchFamily="18" charset="-128"/>
            </a:endParaRPr>
          </a:p>
        </p:txBody>
      </p:sp>
      <p:pic>
        <p:nvPicPr>
          <p:cNvPr id="14" name="グラフィックス 13" descr="戻る 単色塗りつぶし">
            <a:extLst>
              <a:ext uri="{FF2B5EF4-FFF2-40B4-BE49-F238E27FC236}">
                <a16:creationId xmlns:a16="http://schemas.microsoft.com/office/drawing/2014/main" id="{203861CE-1443-2274-3A20-A0F8732664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23765" y="3600150"/>
            <a:ext cx="1479307" cy="665481"/>
          </a:xfrm>
          <a:prstGeom prst="rect">
            <a:avLst/>
          </a:prstGeom>
        </p:spPr>
      </p:pic>
      <p:sp>
        <p:nvSpPr>
          <p:cNvPr id="16" name="テキスト ボックス 15">
            <a:extLst>
              <a:ext uri="{FF2B5EF4-FFF2-40B4-BE49-F238E27FC236}">
                <a16:creationId xmlns:a16="http://schemas.microsoft.com/office/drawing/2014/main" id="{66F452C1-1E03-3287-5CA6-FF6299BFC0F8}"/>
              </a:ext>
            </a:extLst>
          </p:cNvPr>
          <p:cNvSpPr txBox="1"/>
          <p:nvPr/>
        </p:nvSpPr>
        <p:spPr>
          <a:xfrm>
            <a:off x="4326643" y="4564576"/>
            <a:ext cx="2996526" cy="400110"/>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誘致の働きかけ</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（情報発信</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プロモーション等）</a:t>
            </a:r>
            <a:endParaRPr lang="en-US" altLang="ja-JP" sz="10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DB92884-9744-7980-52AC-FC2D0653B142}"/>
              </a:ext>
            </a:extLst>
          </p:cNvPr>
          <p:cNvSpPr txBox="1"/>
          <p:nvPr/>
        </p:nvSpPr>
        <p:spPr>
          <a:xfrm>
            <a:off x="4330879" y="597688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連携強化等</a:t>
            </a:r>
            <a:endParaRPr lang="en-US" altLang="ja-JP" sz="1000" b="1" dirty="0">
              <a:latin typeface="BIZ UDPゴシック" panose="020B0400000000000000" pitchFamily="50" charset="-128"/>
              <a:ea typeface="BIZ UDPゴシック" panose="020B0400000000000000" pitchFamily="50" charset="-128"/>
            </a:endParaRPr>
          </a:p>
        </p:txBody>
      </p:sp>
      <p:pic>
        <p:nvPicPr>
          <p:cNvPr id="36" name="グラフィックス 35" descr="転送 単色塗りつぶし">
            <a:extLst>
              <a:ext uri="{FF2B5EF4-FFF2-40B4-BE49-F238E27FC236}">
                <a16:creationId xmlns:a16="http://schemas.microsoft.com/office/drawing/2014/main" id="{4A7A7D09-EE3B-3E44-B7D1-ED9E008A6B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358459" y="5185807"/>
            <a:ext cx="914400" cy="914400"/>
          </a:xfrm>
          <a:prstGeom prst="rect">
            <a:avLst/>
          </a:prstGeom>
        </p:spPr>
      </p:pic>
      <p:pic>
        <p:nvPicPr>
          <p:cNvPr id="40" name="グラフィックス 39" descr="矢印: 緩い曲線 単色塗りつぶし">
            <a:extLst>
              <a:ext uri="{FF2B5EF4-FFF2-40B4-BE49-F238E27FC236}">
                <a16:creationId xmlns:a16="http://schemas.microsoft.com/office/drawing/2014/main" id="{21E395C3-9916-2378-12CD-A7FD7894B5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103386" y="3935417"/>
            <a:ext cx="1284982" cy="828000"/>
          </a:xfrm>
          <a:prstGeom prst="rect">
            <a:avLst/>
          </a:prstGeom>
        </p:spPr>
      </p:pic>
      <p:sp>
        <p:nvSpPr>
          <p:cNvPr id="41" name="テキスト ボックス 40">
            <a:extLst>
              <a:ext uri="{FF2B5EF4-FFF2-40B4-BE49-F238E27FC236}">
                <a16:creationId xmlns:a16="http://schemas.microsoft.com/office/drawing/2014/main" id="{C9A4EA48-6D56-EDCB-60A0-10E018A43A3E}"/>
              </a:ext>
            </a:extLst>
          </p:cNvPr>
          <p:cNvSpPr txBox="1"/>
          <p:nvPr/>
        </p:nvSpPr>
        <p:spPr>
          <a:xfrm>
            <a:off x="4277247" y="344196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誘致相談等</a:t>
            </a:r>
            <a:endParaRPr lang="en-US" altLang="ja-JP" sz="1000" b="1" dirty="0">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30</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 77">
            <a:extLst>
              <a:ext uri="{FF2B5EF4-FFF2-40B4-BE49-F238E27FC236}">
                <a16:creationId xmlns:a16="http://schemas.microsoft.com/office/drawing/2014/main" id="{75C0D048-5EC5-40A4-9CC9-9066AE7C43E1}"/>
              </a:ext>
            </a:extLst>
          </p:cNvPr>
          <p:cNvSpPr/>
          <p:nvPr/>
        </p:nvSpPr>
        <p:spPr>
          <a:xfrm>
            <a:off x="396714" y="891934"/>
            <a:ext cx="9160235" cy="155253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大阪では、</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月に策定した「大阪における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推進方針」の推進に向け、大阪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推進委員会を立ち上げ、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大阪観光局を中心に、大阪府・大阪市、経済界の連携のもと、戦略的な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誘致を進めてきた。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今後、大阪・関西万博の開催や統合型リゾート（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）の開業に向けて、本戦略に基づく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誘致・創出の加速化を図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るため、これまでの推進委員会メンバーに加え、大学や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a:t>
            </a:r>
            <a:r>
              <a:rPr lang="en-US" altLang="ja-JP" sz="1300" dirty="0">
                <a:solidFill>
                  <a:schemeClr val="tx1"/>
                </a:solidFill>
                <a:latin typeface="BIZ UD明朝 Medium" panose="02020500000000000000" pitchFamily="17" charset="-128"/>
                <a:ea typeface="BIZ UD明朝 Medium" panose="02020500000000000000" pitchFamily="17" charset="-128"/>
              </a:rPr>
              <a:t>PCO</a:t>
            </a:r>
            <a:r>
              <a:rPr lang="ja-JP" altLang="en-US" sz="1300" dirty="0">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PEO</a:t>
            </a:r>
            <a:r>
              <a:rPr lang="ja-JP" altLang="en-US" sz="1300" dirty="0">
                <a:solidFill>
                  <a:schemeClr val="tx1"/>
                </a:solidFill>
                <a:latin typeface="BIZ UD明朝 Medium" panose="02020500000000000000" pitchFamily="17" charset="-128"/>
                <a:ea typeface="BIZ UD明朝 Medium" panose="02020500000000000000" pitchFamily="17" charset="-128"/>
              </a:rPr>
              <a:t>、ホテル・旅行団体、</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等、産学官連携によるオール大阪の「大阪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誘致タスクフォース（仮称）」を新たに構築する。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本戦略に掲げる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誘致・創出の具体的施策については、大阪観光局がヘッドクォーターとなり、</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誘致に係る専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門性、ノウハウ、実績等を活かしながら、関係機関との役割分担と連携のもと、先導的・機動的に取り組んでいく。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正方形/長方形 23">
            <a:extLst>
              <a:ext uri="{FF2B5EF4-FFF2-40B4-BE49-F238E27FC236}">
                <a16:creationId xmlns:a16="http://schemas.microsoft.com/office/drawing/2014/main" id="{49649B73-46C0-4347-A3F6-F01E84EA1C49}"/>
              </a:ext>
            </a:extLst>
          </p:cNvPr>
          <p:cNvSpPr/>
          <p:nvPr/>
        </p:nvSpPr>
        <p:spPr>
          <a:xfrm>
            <a:off x="425898" y="2925160"/>
            <a:ext cx="2186009" cy="343900"/>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latin typeface="BIZ UDP明朝 Medium" panose="02020500000000000000" pitchFamily="18" charset="-128"/>
                <a:ea typeface="BIZ UDP明朝 Medium" panose="02020500000000000000" pitchFamily="18" charset="-128"/>
              </a:rPr>
              <a:t>［図表⑩：推進体制（イメージ）］</a:t>
            </a:r>
            <a:endParaRPr lang="en-US" altLang="ja-JP" sz="1100" b="1" dirty="0">
              <a:latin typeface="BIZ UDP明朝 Medium" panose="02020500000000000000" pitchFamily="18" charset="-128"/>
              <a:ea typeface="BIZ UDP明朝 Medium" panose="02020500000000000000" pitchFamily="18" charset="-128"/>
            </a:endParaRPr>
          </a:p>
        </p:txBody>
      </p:sp>
      <p:sp>
        <p:nvSpPr>
          <p:cNvPr id="3" name="角丸四角形 2"/>
          <p:cNvSpPr/>
          <p:nvPr/>
        </p:nvSpPr>
        <p:spPr>
          <a:xfrm>
            <a:off x="6663892" y="3847440"/>
            <a:ext cx="1404000" cy="684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主催者</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a:p>
            <a:pPr algn="ctr"/>
            <a:r>
              <a:rPr lang="en-US" altLang="ja-JP" sz="1100" b="1" dirty="0">
                <a:solidFill>
                  <a:schemeClr val="bg1"/>
                </a:solidFill>
                <a:latin typeface="BIZ UDP明朝 Medium" panose="02020500000000000000" pitchFamily="18" charset="-128"/>
                <a:ea typeface="BIZ UDP明朝 Medium" panose="02020500000000000000" pitchFamily="18" charset="-128"/>
              </a:rPr>
              <a:t>〔</a:t>
            </a:r>
            <a:r>
              <a:rPr lang="ja-JP" altLang="en-US" sz="1100" b="1" dirty="0">
                <a:solidFill>
                  <a:schemeClr val="bg1"/>
                </a:solidFill>
                <a:latin typeface="BIZ UDP明朝 Medium" panose="02020500000000000000" pitchFamily="18" charset="-128"/>
                <a:ea typeface="BIZ UDP明朝 Medium" panose="02020500000000000000" pitchFamily="18" charset="-128"/>
              </a:rPr>
              <a:t>大学、団体等</a:t>
            </a:r>
            <a:r>
              <a:rPr lang="en-US" altLang="ja-JP" sz="11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p:txBody>
      </p:sp>
      <p:sp>
        <p:nvSpPr>
          <p:cNvPr id="6" name="テキスト ボックス 5"/>
          <p:cNvSpPr txBox="1"/>
          <p:nvPr/>
        </p:nvSpPr>
        <p:spPr>
          <a:xfrm>
            <a:off x="1223676" y="3540997"/>
            <a:ext cx="2920621" cy="287643"/>
          </a:xfrm>
          <a:prstGeom prst="rect">
            <a:avLst/>
          </a:prstGeom>
          <a:noFill/>
        </p:spPr>
        <p:txBody>
          <a:bodyPr wrap="square" rtlCol="0">
            <a:spAutoFit/>
          </a:bodyPr>
          <a:lstStyle/>
          <a:p>
            <a:pPr algn="ctr">
              <a:lnSpc>
                <a:spcPts val="18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大阪</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MICE</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誘致タスクフォース（仮称）</a:t>
            </a:r>
          </a:p>
        </p:txBody>
      </p:sp>
      <p:sp>
        <p:nvSpPr>
          <p:cNvPr id="25" name="角丸四角形 24"/>
          <p:cNvSpPr/>
          <p:nvPr/>
        </p:nvSpPr>
        <p:spPr>
          <a:xfrm>
            <a:off x="6694715" y="5267957"/>
            <a:ext cx="1404000" cy="396000"/>
          </a:xfrm>
          <a:prstGeom prst="round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a:t>
            </a:r>
            <a:r>
              <a:rPr kumimoji="1" lang="en-US" altLang="ja-JP" sz="1100" b="1" dirty="0">
                <a:solidFill>
                  <a:schemeClr val="bg1"/>
                </a:solidFill>
                <a:latin typeface="BIZ UDP明朝 Medium" panose="02020500000000000000" pitchFamily="18" charset="-128"/>
                <a:ea typeface="BIZ UDP明朝 Medium" panose="02020500000000000000" pitchFamily="18" charset="-128"/>
              </a:rPr>
              <a:t>/JNT</a:t>
            </a:r>
            <a:r>
              <a:rPr lang="en-US" altLang="ja-JP" sz="1100" b="1" dirty="0">
                <a:solidFill>
                  <a:schemeClr val="bg1"/>
                </a:solidFill>
                <a:latin typeface="BIZ UDP明朝 Medium" panose="02020500000000000000" pitchFamily="18" charset="-128"/>
                <a:ea typeface="BIZ UDP明朝 Medium" panose="02020500000000000000" pitchFamily="18" charset="-128"/>
              </a:rPr>
              <a:t>O</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p:txBody>
      </p:sp>
      <p:sp>
        <p:nvSpPr>
          <p:cNvPr id="27" name="角丸四角形 26"/>
          <p:cNvSpPr/>
          <p:nvPr/>
        </p:nvSpPr>
        <p:spPr>
          <a:xfrm>
            <a:off x="6701357" y="5771309"/>
            <a:ext cx="1404000" cy="396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国内自治体</a:t>
            </a:r>
          </a:p>
        </p:txBody>
      </p:sp>
      <p:pic>
        <p:nvPicPr>
          <p:cNvPr id="2052" name="Picture 4" descr="https://2.bp.blogspot.com/-NhKY3sxmeGk/V2vXkHwYWyI/AAAAAAAA73M/uPj2Qx1JQ9IjqmppgRI1zJ_fnfSG8TxvACLcB/s800/building_biru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5252" y="4944949"/>
            <a:ext cx="7524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2.bp.blogspot.com/-6JJD_lElAOU/WUdYDqXVtuI/AAAAAAABE3w/gDfHcHKozqYmF5FEPVHj0MI__99Q5q-bACLcBGAs/s800/building_gyousei_goudouchousya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6950" y="5342628"/>
            <a:ext cx="107999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1.bp.blogspot.com/-tq20IqdvdiY/V2vXmAV_roI/AAAAAAAA73c/ifWO2WIJbhEQG3aZilSjUomynoDmXYY6wCLcB/s800/building_biru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37976" y="3419147"/>
            <a:ext cx="792000" cy="115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大学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47090" y="3578828"/>
            <a:ext cx="1206706" cy="1080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54CD4FD9-E5F0-4727-B383-F44799C28FA2}"/>
              </a:ext>
            </a:extLst>
          </p:cNvPr>
          <p:cNvCxnSpPr>
            <a:cxnSpLocks/>
          </p:cNvCxnSpPr>
          <p:nvPr/>
        </p:nvCxnSpPr>
        <p:spPr>
          <a:xfrm flipV="1">
            <a:off x="1222631" y="3832301"/>
            <a:ext cx="2880000"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6FE24D4-F688-40AC-B51D-78176C3FFFFF}"/>
              </a:ext>
            </a:extLst>
          </p:cNvPr>
          <p:cNvSpPr txBox="1"/>
          <p:nvPr/>
        </p:nvSpPr>
        <p:spPr>
          <a:xfrm>
            <a:off x="1834601" y="3834228"/>
            <a:ext cx="1584000" cy="287643"/>
          </a:xfrm>
          <a:prstGeom prst="rect">
            <a:avLst/>
          </a:prstGeom>
          <a:noFill/>
        </p:spPr>
        <p:txBody>
          <a:bodyPr wrap="square" rtlCol="0">
            <a:spAutoFit/>
          </a:bodyPr>
          <a:lstStyle/>
          <a:p>
            <a:pPr algn="ctr">
              <a:lnSpc>
                <a:spcPts val="1800"/>
              </a:lnSpc>
            </a:pPr>
            <a:r>
              <a:rPr kumimoji="1" lang="en-US" altLang="ja-JP" sz="1200" b="1" dirty="0">
                <a:solidFill>
                  <a:schemeClr val="bg1"/>
                </a:solidFill>
                <a:latin typeface="BIZ UDPゴシック" panose="020B0400000000000000" pitchFamily="50" charset="-128"/>
                <a:ea typeface="BIZ UDPゴシック" panose="020B0400000000000000" pitchFamily="50" charset="-128"/>
              </a:rPr>
              <a:t>[2023</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年度～</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951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進捗管理</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7">
            <a:extLst>
              <a:ext uri="{FF2B5EF4-FFF2-40B4-BE49-F238E27FC236}">
                <a16:creationId xmlns:a16="http://schemas.microsoft.com/office/drawing/2014/main" id="{46869ED5-2C67-AAC4-0D82-D1DE12034C7F}"/>
              </a:ext>
            </a:extLst>
          </p:cNvPr>
          <p:cNvSpPr/>
          <p:nvPr/>
        </p:nvSpPr>
        <p:spPr>
          <a:xfrm>
            <a:off x="415585" y="987460"/>
            <a:ext cx="9358335" cy="73306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目標や施策について、毎年度、</a:t>
            </a:r>
            <a:r>
              <a:rPr lang="ja-JP" altLang="en-US" sz="1300">
                <a:solidFill>
                  <a:schemeClr val="tx1"/>
                </a:solidFill>
                <a:latin typeface="BIZ UD明朝 Medium" panose="02020500000000000000" pitchFamily="17" charset="-128"/>
                <a:ea typeface="BIZ UD明朝 Medium" panose="02020500000000000000" pitchFamily="17" charset="-128"/>
              </a:rPr>
              <a:t>「大阪</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誘致</a:t>
            </a:r>
            <a:r>
              <a:rPr lang="ja-JP" altLang="en-US" sz="1300" dirty="0">
                <a:solidFill>
                  <a:schemeClr val="tx1"/>
                </a:solidFill>
                <a:latin typeface="BIZ UD明朝 Medium" panose="02020500000000000000" pitchFamily="17" charset="-128"/>
                <a:ea typeface="BIZ UD明朝 Medium" panose="02020500000000000000" pitchFamily="17" charset="-128"/>
              </a:rPr>
              <a:t>タスクフォース（仮称）」において、点検・検証を行い、戦略の適切な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進捗管理を行うとともに、新たな課題への対応など、必要に応じて施策の見直し、改善に取り組んでいく。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BEFB6CE0-161A-F08A-8C41-4FE36851F942}"/>
              </a:ext>
            </a:extLst>
          </p:cNvPr>
          <p:cNvSpPr txBox="1"/>
          <p:nvPr/>
        </p:nvSpPr>
        <p:spPr>
          <a:xfrm>
            <a:off x="336931" y="1789675"/>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を推進する各主体の役割分担</a:t>
            </a:r>
          </a:p>
        </p:txBody>
      </p:sp>
      <p:cxnSp>
        <p:nvCxnSpPr>
          <p:cNvPr id="6" name="直線コネクタ 5">
            <a:extLst>
              <a:ext uri="{FF2B5EF4-FFF2-40B4-BE49-F238E27FC236}">
                <a16:creationId xmlns:a16="http://schemas.microsoft.com/office/drawing/2014/main" id="{E7F6FD9A-F4A1-398B-6CCC-53A3AE71BB14}"/>
              </a:ext>
            </a:extLst>
          </p:cNvPr>
          <p:cNvCxnSpPr/>
          <p:nvPr/>
        </p:nvCxnSpPr>
        <p:spPr>
          <a:xfrm flipV="1">
            <a:off x="303504" y="2142944"/>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AA6BD2BB-311A-667B-FE7F-320C805B3A91}"/>
              </a:ext>
            </a:extLst>
          </p:cNvPr>
          <p:cNvSpPr/>
          <p:nvPr/>
        </p:nvSpPr>
        <p:spPr>
          <a:xfrm>
            <a:off x="275505" y="1825702"/>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77">
            <a:extLst>
              <a:ext uri="{FF2B5EF4-FFF2-40B4-BE49-F238E27FC236}">
                <a16:creationId xmlns:a16="http://schemas.microsoft.com/office/drawing/2014/main" id="{E9AF666B-0CA8-8264-EF78-9B50DDC2225D}"/>
              </a:ext>
            </a:extLst>
          </p:cNvPr>
          <p:cNvSpPr/>
          <p:nvPr/>
        </p:nvSpPr>
        <p:spPr>
          <a:xfrm>
            <a:off x="420502" y="2224341"/>
            <a:ext cx="9358335" cy="95440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実効性を持った本戦略の推進に向けて、</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誘致施策に関わる大阪府、大阪市、大阪観光局をはじめ、</a:t>
            </a:r>
            <a:r>
              <a:rPr lang="en-US" altLang="ja-JP" sz="1300" dirty="0">
                <a:solidFill>
                  <a:schemeClr val="tx1"/>
                </a:solidFill>
                <a:latin typeface="BIZ UD明朝 Medium" panose="02020500000000000000" pitchFamily="17" charset="-128"/>
                <a:ea typeface="BIZ UD明朝 Medium" panose="02020500000000000000" pitchFamily="17" charset="-128"/>
              </a:rPr>
              <a:t>PCO/PEO</a:t>
            </a:r>
            <a:r>
              <a:rPr lang="ja-JP" altLang="en-US" sz="1300" dirty="0" err="1">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MICE</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施設等の各主体が期待される役割を果たすとともに、適切な役割分担のもと積極的に連携・協力しながら取り組むことが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必要である。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10" name="表 10">
            <a:extLst>
              <a:ext uri="{FF2B5EF4-FFF2-40B4-BE49-F238E27FC236}">
                <a16:creationId xmlns:a16="http://schemas.microsoft.com/office/drawing/2014/main" id="{2CB52411-E7BE-9599-01C2-305DFB1E51C3}"/>
              </a:ext>
            </a:extLst>
          </p:cNvPr>
          <p:cNvGraphicFramePr>
            <a:graphicFrameLocks noGrp="1"/>
          </p:cNvGraphicFramePr>
          <p:nvPr>
            <p:extLst>
              <p:ext uri="{D42A27DB-BD31-4B8C-83A1-F6EECF244321}">
                <p14:modId xmlns:p14="http://schemas.microsoft.com/office/powerpoint/2010/main" val="102291212"/>
              </p:ext>
            </p:extLst>
          </p:nvPr>
        </p:nvGraphicFramePr>
        <p:xfrm>
          <a:off x="511277" y="3113247"/>
          <a:ext cx="9143171" cy="3368040"/>
        </p:xfrm>
        <a:graphic>
          <a:graphicData uri="http://schemas.openxmlformats.org/drawingml/2006/table">
            <a:tbl>
              <a:tblPr firstRow="1" bandRow="1">
                <a:tableStyleId>{5940675A-B579-460E-94D1-54222C63F5DA}</a:tableStyleId>
              </a:tblPr>
              <a:tblGrid>
                <a:gridCol w="1331171">
                  <a:extLst>
                    <a:ext uri="{9D8B030D-6E8A-4147-A177-3AD203B41FA5}">
                      <a16:colId xmlns:a16="http://schemas.microsoft.com/office/drawing/2014/main" val="99336126"/>
                    </a:ext>
                  </a:extLst>
                </a:gridCol>
                <a:gridCol w="7812000">
                  <a:extLst>
                    <a:ext uri="{9D8B030D-6E8A-4147-A177-3AD203B41FA5}">
                      <a16:colId xmlns:a16="http://schemas.microsoft.com/office/drawing/2014/main" val="247378633"/>
                    </a:ext>
                  </a:extLst>
                </a:gridCol>
              </a:tblGrid>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大阪府・大阪市</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●本戦略の策定・進捗管理　●国や</a:t>
                      </a:r>
                      <a:r>
                        <a:rPr kumimoji="1" lang="en-US" altLang="ja-JP" sz="1200" dirty="0">
                          <a:latin typeface="BIZ UDP明朝 Medium" panose="02020500000000000000" pitchFamily="18" charset="-128"/>
                          <a:ea typeface="BIZ UDP明朝 Medium" panose="02020500000000000000" pitchFamily="18" charset="-128"/>
                        </a:rPr>
                        <a:t>JNTO</a:t>
                      </a:r>
                      <a:r>
                        <a:rPr kumimoji="1" lang="ja-JP" altLang="en-US" sz="1200" dirty="0">
                          <a:latin typeface="BIZ UDP明朝 Medium" panose="02020500000000000000" pitchFamily="18" charset="-128"/>
                          <a:ea typeface="BIZ UDP明朝 Medium" panose="02020500000000000000" pitchFamily="18" charset="-128"/>
                        </a:rPr>
                        <a:t>等と連携した政府系会議、国際会議等の誘致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都市としての大阪の魅力向上や受入環境の整備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誘致に係る支援実施（ソフト・ハード）等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59176366"/>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大阪観光局（</a:t>
                      </a:r>
                      <a:r>
                        <a:rPr kumimoji="1" lang="en-US" altLang="ja-JP" sz="1200" b="1" dirty="0">
                          <a:solidFill>
                            <a:schemeClr val="bg1"/>
                          </a:solidFill>
                          <a:latin typeface="BIZ UDP明朝 Medium" panose="02020500000000000000" pitchFamily="18" charset="-128"/>
                          <a:ea typeface="BIZ UDP明朝 Medium" panose="02020500000000000000" pitchFamily="18" charset="-128"/>
                        </a:rPr>
                        <a:t>DMO</a:t>
                      </a:r>
                      <a:r>
                        <a:rPr kumimoji="1" lang="ja-JP" altLang="en-US" sz="1200" b="1" dirty="0">
                          <a:solidFill>
                            <a:schemeClr val="bg1"/>
                          </a:solidFill>
                          <a:latin typeface="BIZ UDP明朝 Medium" panose="02020500000000000000" pitchFamily="18" charset="-128"/>
                          <a:ea typeface="BIZ UDP明朝 Medium" panose="02020500000000000000" pitchFamily="18" charset="-128"/>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誘致を実行するヘッドクォーター　●</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誘致の企画・創出　●</a:t>
                      </a:r>
                      <a:r>
                        <a:rPr kumimoji="1" lang="ja-JP" altLang="en-US" sz="1200" dirty="0">
                          <a:latin typeface="BIZ UDP明朝 Medium" panose="02020500000000000000" pitchFamily="18" charset="-128"/>
                          <a:ea typeface="BIZ UDP明朝 Medium" panose="02020500000000000000" pitchFamily="18" charset="-128"/>
                        </a:rPr>
                        <a:t>大阪での</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関連データ収集・情報提供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人材の育成支援●</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誘致に係るマーケティング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プロモーションの充実強化（情報発信、</a:t>
                      </a:r>
                      <a:r>
                        <a:rPr kumimoji="1" lang="en-US" altLang="ja-JP" sz="1200" dirty="0">
                          <a:latin typeface="BIZ UDP明朝 Medium" panose="02020500000000000000" pitchFamily="18" charset="-128"/>
                          <a:ea typeface="BIZ UDP明朝 Medium" panose="02020500000000000000" pitchFamily="18" charset="-128"/>
                        </a:rPr>
                        <a:t>HP</a:t>
                      </a:r>
                      <a:r>
                        <a:rPr kumimoji="1" lang="ja-JP" altLang="en-US" sz="1200" dirty="0">
                          <a:latin typeface="BIZ UDP明朝 Medium" panose="02020500000000000000" pitchFamily="18" charset="-128"/>
                          <a:ea typeface="BIZ UDP明朝 Medium" panose="02020500000000000000" pitchFamily="18" charset="-128"/>
                        </a:rPr>
                        <a:t>等）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89228277"/>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経済団体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a:latin typeface="BIZ UDP明朝 Medium" panose="02020500000000000000" pitchFamily="18" charset="-128"/>
                          <a:ea typeface="BIZ UDP明朝 Medium" panose="02020500000000000000" pitchFamily="18" charset="-128"/>
                        </a:rPr>
                        <a:t>●</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に向けた機運醸成</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の</a:t>
                      </a:r>
                      <a:r>
                        <a:rPr kumimoji="1" lang="ja-JP" altLang="en-US" sz="1200">
                          <a:latin typeface="BIZ UDP明朝 Medium" panose="02020500000000000000" pitchFamily="18" charset="-128"/>
                          <a:ea typeface="BIZ UDP明朝 Medium" panose="02020500000000000000" pitchFamily="18" charset="-128"/>
                        </a:rPr>
                        <a:t>企画、</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の</a:t>
                      </a:r>
                      <a:r>
                        <a:rPr kumimoji="1" lang="ja-JP" altLang="en-US" sz="1200" dirty="0">
                          <a:latin typeface="BIZ UDP明朝 Medium" panose="02020500000000000000" pitchFamily="18" charset="-128"/>
                          <a:ea typeface="BIZ UDP明朝 Medium" panose="02020500000000000000" pitchFamily="18" charset="-128"/>
                        </a:rPr>
                        <a:t>創出</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人材</a:t>
                      </a:r>
                      <a:r>
                        <a:rPr kumimoji="1" lang="ja-JP" altLang="en-US" sz="120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0647185"/>
                  </a:ext>
                </a:extLst>
              </a:tr>
              <a:tr h="370840">
                <a:tc>
                  <a:txBody>
                    <a:bodyPr/>
                    <a:lstStyle/>
                    <a:p>
                      <a:pPr>
                        <a:lnSpc>
                          <a:spcPts val="20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PCO/PEO</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●国際会議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展示会等の誘致・開催に関する情報等を多様なルートで収集　●</a:t>
                      </a:r>
                      <a:r>
                        <a:rPr kumimoji="1" lang="en-US" altLang="ja-JP" sz="1200" dirty="0">
                          <a:latin typeface="BIZ UDP明朝 Medium" panose="02020500000000000000" pitchFamily="18" charset="-128"/>
                          <a:ea typeface="BIZ UDP明朝 Medium" panose="02020500000000000000" pitchFamily="18" charset="-128"/>
                        </a:rPr>
                        <a:t>PCO</a:t>
                      </a:r>
                      <a:r>
                        <a:rPr kumimoji="1" lang="ja-JP" altLang="en-US" sz="1200" dirty="0">
                          <a:latin typeface="BIZ UDP明朝 Medium" panose="02020500000000000000" pitchFamily="18" charset="-128"/>
                          <a:ea typeface="BIZ UDP明朝 Medium" panose="02020500000000000000" pitchFamily="18" charset="-128"/>
                        </a:rPr>
                        <a:t>間の国際ネットワークの連携強化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●展示会等の誘致・創出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endParaRPr kumimoji="1" lang="en-US" altLang="ja-JP" sz="120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80493715"/>
                  </a:ext>
                </a:extLst>
              </a:tr>
              <a:tr h="370840">
                <a:tc>
                  <a:txBody>
                    <a:bodyPr/>
                    <a:lstStyle/>
                    <a:p>
                      <a:pPr>
                        <a:lnSpc>
                          <a:spcPts val="2000"/>
                        </a:lnSpc>
                      </a:pPr>
                      <a:r>
                        <a:rPr kumimoji="1" lang="en-US" altLang="ja-JP" sz="1200" b="1">
                          <a:solidFill>
                            <a:schemeClr val="bg1"/>
                          </a:solidFill>
                          <a:latin typeface="BIZ UDP明朝 Medium" panose="02020500000000000000" pitchFamily="18" charset="-128"/>
                          <a:ea typeface="BIZ UDP明朝 Medium" panose="02020500000000000000" pitchFamily="18" charset="-128"/>
                        </a:rPr>
                        <a:t>MICE</a:t>
                      </a:r>
                      <a:r>
                        <a:rPr kumimoji="1" lang="ja-JP" altLang="en-US" sz="1200" b="1">
                          <a:solidFill>
                            <a:schemeClr val="bg1"/>
                          </a:solidFill>
                          <a:latin typeface="BIZ UDP明朝 Medium" panose="02020500000000000000" pitchFamily="18" charset="-128"/>
                          <a:ea typeface="BIZ UDP明朝 Medium" panose="02020500000000000000" pitchFamily="18" charset="-128"/>
                        </a:rPr>
                        <a:t>施設</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spc="-50" baseline="0" dirty="0">
                          <a:latin typeface="BIZ UDP明朝 Medium" panose="02020500000000000000" pitchFamily="18" charset="-128"/>
                          <a:ea typeface="BIZ UDP明朝 Medium" panose="02020500000000000000" pitchFamily="18" charset="-128"/>
                        </a:rPr>
                        <a:t>●主催者ニーズに沿った受入環境整備、サービス提供　●大阪</a:t>
                      </a:r>
                      <a:r>
                        <a:rPr kumimoji="1" lang="ja-JP" altLang="en-US" sz="1200" spc="-50" baseline="0">
                          <a:latin typeface="BIZ UDP明朝 Medium" panose="02020500000000000000" pitchFamily="18" charset="-128"/>
                          <a:ea typeface="BIZ UDP明朝 Medium" panose="02020500000000000000" pitchFamily="18" charset="-128"/>
                        </a:rPr>
                        <a:t>開催の</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実績</a:t>
                      </a:r>
                      <a:r>
                        <a:rPr kumimoji="1" lang="ja-JP" altLang="en-US" sz="1200" spc="-50" baseline="0" dirty="0">
                          <a:latin typeface="BIZ UDP明朝 Medium" panose="02020500000000000000" pitchFamily="18" charset="-128"/>
                          <a:ea typeface="BIZ UDP明朝 Medium" panose="02020500000000000000" pitchFamily="18" charset="-128"/>
                        </a:rPr>
                        <a:t>や主催者ニーズ等の情報提供</a:t>
                      </a:r>
                      <a:endParaRPr kumimoji="1" lang="en-US" altLang="ja-JP" sz="1200" spc="-50" baseline="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spc="-50" baseline="0">
                          <a:latin typeface="BIZ UDP明朝 Medium" panose="02020500000000000000" pitchFamily="18" charset="-128"/>
                          <a:ea typeface="BIZ UDP明朝 Medium" panose="02020500000000000000" pitchFamily="18" charset="-128"/>
                        </a:rPr>
                        <a:t>●</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人材</a:t>
                      </a:r>
                      <a:r>
                        <a:rPr kumimoji="1" lang="ja-JP" altLang="en-US" sz="1200" spc="-50" baseline="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66617470"/>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ホテル・旅行団体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参加者のニーズに沿った受入環境整備、サービス提供（アフター</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、ユニークべニュー等を創出・提案等）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503891"/>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740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大阪ＭＩＣＥ戦略検討会議</a:t>
            </a:r>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32</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E8CDCF19-3D6C-50A6-907B-E8C589A339CC}"/>
              </a:ext>
            </a:extLst>
          </p:cNvPr>
          <p:cNvSpPr/>
          <p:nvPr/>
        </p:nvSpPr>
        <p:spPr>
          <a:xfrm>
            <a:off x="259080" y="687054"/>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委員名簿</a:t>
            </a:r>
            <a:endParaRPr lang="ja-JP" altLang="en-US" sz="1600" b="1" u="sng" dirty="0">
              <a:latin typeface="BIZ UDPゴシック" panose="020B0400000000000000" pitchFamily="50" charset="-128"/>
              <a:ea typeface="BIZ UDPゴシック" panose="020B0400000000000000" pitchFamily="50" charset="-128"/>
            </a:endParaRP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2606753801"/>
              </p:ext>
            </p:extLst>
          </p:nvPr>
        </p:nvGraphicFramePr>
        <p:xfrm>
          <a:off x="678784" y="1223221"/>
          <a:ext cx="8614576" cy="3195320"/>
        </p:xfrm>
        <a:graphic>
          <a:graphicData uri="http://schemas.openxmlformats.org/drawingml/2006/table">
            <a:tbl>
              <a:tblPr firstRow="1" bandRow="1">
                <a:tableStyleId>{5C22544A-7EE6-4342-B048-85BDC9FD1C3A}</a:tableStyleId>
              </a:tblPr>
              <a:tblGrid>
                <a:gridCol w="3630742">
                  <a:extLst>
                    <a:ext uri="{9D8B030D-6E8A-4147-A177-3AD203B41FA5}">
                      <a16:colId xmlns:a16="http://schemas.microsoft.com/office/drawing/2014/main" val="3454861201"/>
                    </a:ext>
                  </a:extLst>
                </a:gridCol>
                <a:gridCol w="4983834">
                  <a:extLst>
                    <a:ext uri="{9D8B030D-6E8A-4147-A177-3AD203B41FA5}">
                      <a16:colId xmlns:a16="http://schemas.microsoft.com/office/drawing/2014/main" val="1527981129"/>
                    </a:ext>
                  </a:extLst>
                </a:gridCol>
              </a:tblGrid>
              <a:tr h="370840">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氏名</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所属等</a:t>
                      </a:r>
                    </a:p>
                  </a:txBody>
                  <a:tcPr>
                    <a:solidFill>
                      <a:schemeClr val="tx1">
                        <a:lumMod val="50000"/>
                        <a:lumOff val="50000"/>
                      </a:schemeClr>
                    </a:solidFill>
                  </a:tcPr>
                </a:tc>
                <a:extLst>
                  <a:ext uri="{0D108BD9-81ED-4DB2-BD59-A6C34878D82A}">
                    <a16:rowId xmlns:a16="http://schemas.microsoft.com/office/drawing/2014/main" val="39787544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赤沼　真里（あかぬま　まさと）</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株式会社</a:t>
                      </a:r>
                      <a:r>
                        <a:rPr kumimoji="1" lang="en-US" altLang="ja-JP" sz="1300" dirty="0">
                          <a:latin typeface="BIZ UD明朝 Medium" panose="02020500000000000000" pitchFamily="17" charset="-128"/>
                          <a:ea typeface="BIZ UD明朝 Medium" panose="02020500000000000000" pitchFamily="17" charset="-128"/>
                        </a:rPr>
                        <a:t>JTB </a:t>
                      </a:r>
                      <a:r>
                        <a:rPr kumimoji="1" lang="ja-JP" altLang="en-US" sz="1300" dirty="0">
                          <a:latin typeface="BIZ UD明朝 Medium" panose="02020500000000000000" pitchFamily="17" charset="-128"/>
                          <a:ea typeface="BIZ UD明朝 Medium" panose="02020500000000000000" pitchFamily="17" charset="-128"/>
                        </a:rPr>
                        <a:t>西日本</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事業部 事業部長</a:t>
                      </a:r>
                    </a:p>
                  </a:txBody>
                  <a:tcPr>
                    <a:solidFill>
                      <a:schemeClr val="bg1"/>
                    </a:solidFill>
                  </a:tcPr>
                </a:tc>
                <a:extLst>
                  <a:ext uri="{0D108BD9-81ED-4DB2-BD59-A6C34878D82A}">
                    <a16:rowId xmlns:a16="http://schemas.microsoft.com/office/drawing/2014/main" val="2054525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川﨑　悦子（かわさき　えつこ）</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独立行政法人国際観光振興機構 </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プロモーション部長</a:t>
                      </a:r>
                    </a:p>
                  </a:txBody>
                  <a:tcPr>
                    <a:solidFill>
                      <a:schemeClr val="bg1"/>
                    </a:solidFill>
                  </a:tcPr>
                </a:tc>
                <a:extLst>
                  <a:ext uri="{0D108BD9-81ED-4DB2-BD59-A6C34878D82A}">
                    <a16:rowId xmlns:a16="http://schemas.microsoft.com/office/drawing/2014/main" val="332889024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楠本　浩司（くすもと　ひろし）</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大阪商工会議所 地域振興部 部長</a:t>
                      </a:r>
                    </a:p>
                  </a:txBody>
                  <a:tcPr>
                    <a:solidFill>
                      <a:schemeClr val="bg1"/>
                    </a:solidFill>
                  </a:tcPr>
                </a:tc>
                <a:extLst>
                  <a:ext uri="{0D108BD9-81ED-4DB2-BD59-A6C34878D82A}">
                    <a16:rowId xmlns:a16="http://schemas.microsoft.com/office/drawing/2014/main" val="2570806394"/>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武内　紀子（たけうち　のりこ）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一般社団法人日本コンベンション協会 代表理事</a:t>
                      </a:r>
                    </a:p>
                  </a:txBody>
                  <a:tcPr>
                    <a:solidFill>
                      <a:schemeClr val="bg1"/>
                    </a:solidFill>
                  </a:tcPr>
                </a:tc>
                <a:extLst>
                  <a:ext uri="{0D108BD9-81ED-4DB2-BD59-A6C34878D82A}">
                    <a16:rowId xmlns:a16="http://schemas.microsoft.com/office/drawing/2014/main" val="3883609966"/>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苗村　淑子（なむら　よしこ）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大阪成蹊大学 経営学部 国際観光ビジネス学科 客員教授</a:t>
                      </a:r>
                    </a:p>
                  </a:txBody>
                  <a:tcPr>
                    <a:solidFill>
                      <a:schemeClr val="bg1"/>
                    </a:solidFill>
                  </a:tcPr>
                </a:tc>
                <a:extLst>
                  <a:ext uri="{0D108BD9-81ED-4DB2-BD59-A6C34878D82A}">
                    <a16:rowId xmlns:a16="http://schemas.microsoft.com/office/drawing/2014/main" val="38963307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溝畑　宏（みぞはた　ひろし）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公益財団法人大阪観光局 理事長</a:t>
                      </a:r>
                    </a:p>
                  </a:txBody>
                  <a:tcPr>
                    <a:solidFill>
                      <a:schemeClr val="bg1"/>
                    </a:solidFill>
                  </a:tcPr>
                </a:tc>
                <a:extLst>
                  <a:ext uri="{0D108BD9-81ED-4DB2-BD59-A6C34878D82A}">
                    <a16:rowId xmlns:a16="http://schemas.microsoft.com/office/drawing/2014/main" val="496619555"/>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南方　幸蔵（みなかた　こうぞう）</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株式会社ロイヤルホテル リーガロイヤルホテル営業推進部 </a:t>
                      </a:r>
                      <a:endParaRPr kumimoji="1" lang="en-US" altLang="ja-JP" sz="1300" dirty="0">
                        <a:latin typeface="BIZ UD明朝 Medium" panose="02020500000000000000" pitchFamily="17" charset="-128"/>
                        <a:ea typeface="BIZ UD明朝 Medium" panose="02020500000000000000" pitchFamily="17" charset="-128"/>
                      </a:endParaRPr>
                    </a:p>
                    <a:p>
                      <a:pPr>
                        <a:lnSpc>
                          <a:spcPts val="2000"/>
                        </a:lnSpc>
                      </a:pP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担当支配人 </a:t>
                      </a:r>
                      <a:r>
                        <a:rPr kumimoji="1" lang="en-US" altLang="ja-JP" sz="1300" dirty="0">
                          <a:latin typeface="BIZ UD明朝 Medium" panose="02020500000000000000" pitchFamily="17" charset="-128"/>
                          <a:ea typeface="BIZ UD明朝 Medium" panose="02020500000000000000" pitchFamily="17" charset="-128"/>
                        </a:rPr>
                        <a:t>2025</a:t>
                      </a:r>
                      <a:r>
                        <a:rPr kumimoji="1" lang="ja-JP" altLang="en-US" sz="1300" dirty="0">
                          <a:latin typeface="BIZ UD明朝 Medium" panose="02020500000000000000" pitchFamily="17" charset="-128"/>
                          <a:ea typeface="BIZ UD明朝 Medium" panose="02020500000000000000" pitchFamily="17" charset="-128"/>
                        </a:rPr>
                        <a:t>大阪・関西万博推進担当</a:t>
                      </a:r>
                    </a:p>
                  </a:txBody>
                  <a:tcPr>
                    <a:solidFill>
                      <a:schemeClr val="bg1"/>
                    </a:solidFill>
                  </a:tcPr>
                </a:tc>
                <a:extLst>
                  <a:ext uri="{0D108BD9-81ED-4DB2-BD59-A6C34878D82A}">
                    <a16:rowId xmlns:a16="http://schemas.microsoft.com/office/drawing/2014/main" val="2524135446"/>
                  </a:ext>
                </a:extLst>
              </a:tr>
            </a:tbl>
          </a:graphicData>
        </a:graphic>
      </p:graphicFrame>
      <p:sp>
        <p:nvSpPr>
          <p:cNvPr id="19" name="正方形/長方形 18">
            <a:extLst>
              <a:ext uri="{FF2B5EF4-FFF2-40B4-BE49-F238E27FC236}">
                <a16:creationId xmlns:a16="http://schemas.microsoft.com/office/drawing/2014/main" id="{2B18B679-D632-C140-C957-0D058D0074FA}"/>
              </a:ext>
            </a:extLst>
          </p:cNvPr>
          <p:cNvSpPr/>
          <p:nvPr/>
        </p:nvSpPr>
        <p:spPr>
          <a:xfrm>
            <a:off x="262187" y="4581030"/>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開催経過</a:t>
            </a:r>
            <a:endParaRPr lang="ja-JP" altLang="en-US" sz="1600" b="1" u="sng" dirty="0">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FC5D133B-DAC6-61BC-B2CB-68049AF3E258}"/>
              </a:ext>
            </a:extLst>
          </p:cNvPr>
          <p:cNvCxnSpPr/>
          <p:nvPr/>
        </p:nvCxnSpPr>
        <p:spPr>
          <a:xfrm>
            <a:off x="1671004" y="4773435"/>
            <a:ext cx="7668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表 16">
            <a:extLst>
              <a:ext uri="{FF2B5EF4-FFF2-40B4-BE49-F238E27FC236}">
                <a16:creationId xmlns:a16="http://schemas.microsoft.com/office/drawing/2014/main" id="{D1BBE242-FAE0-BA4A-0C83-8E026313E5EA}"/>
              </a:ext>
            </a:extLst>
          </p:cNvPr>
          <p:cNvGraphicFramePr>
            <a:graphicFrameLocks noGrp="1"/>
          </p:cNvGraphicFramePr>
          <p:nvPr>
            <p:extLst>
              <p:ext uri="{D42A27DB-BD31-4B8C-83A1-F6EECF244321}">
                <p14:modId xmlns:p14="http://schemas.microsoft.com/office/powerpoint/2010/main" val="2794520014"/>
              </p:ext>
            </p:extLst>
          </p:nvPr>
        </p:nvGraphicFramePr>
        <p:xfrm>
          <a:off x="681892" y="5089210"/>
          <a:ext cx="8614575" cy="1483360"/>
        </p:xfrm>
        <a:graphic>
          <a:graphicData uri="http://schemas.openxmlformats.org/drawingml/2006/table">
            <a:tbl>
              <a:tblPr firstRow="1" bandRow="1">
                <a:tableStyleId>{5C22544A-7EE6-4342-B048-85BDC9FD1C3A}</a:tableStyleId>
              </a:tblPr>
              <a:tblGrid>
                <a:gridCol w="1529463">
                  <a:extLst>
                    <a:ext uri="{9D8B030D-6E8A-4147-A177-3AD203B41FA5}">
                      <a16:colId xmlns:a16="http://schemas.microsoft.com/office/drawing/2014/main" val="3454861201"/>
                    </a:ext>
                  </a:extLst>
                </a:gridCol>
                <a:gridCol w="699796">
                  <a:extLst>
                    <a:ext uri="{9D8B030D-6E8A-4147-A177-3AD203B41FA5}">
                      <a16:colId xmlns:a16="http://schemas.microsoft.com/office/drawing/2014/main" val="33248650"/>
                    </a:ext>
                  </a:extLst>
                </a:gridCol>
                <a:gridCol w="6385316">
                  <a:extLst>
                    <a:ext uri="{9D8B030D-6E8A-4147-A177-3AD203B41FA5}">
                      <a16:colId xmlns:a16="http://schemas.microsoft.com/office/drawing/2014/main" val="1527981129"/>
                    </a:ext>
                  </a:extLst>
                </a:gridCol>
              </a:tblGrid>
              <a:tr h="370840">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開催日</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回数</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議事内容等</a:t>
                      </a:r>
                    </a:p>
                  </a:txBody>
                  <a:tcPr>
                    <a:solidFill>
                      <a:schemeClr val="tx1">
                        <a:lumMod val="50000"/>
                        <a:lumOff val="50000"/>
                      </a:schemeClr>
                    </a:solidFill>
                  </a:tcPr>
                </a:tc>
                <a:extLst>
                  <a:ext uri="{0D108BD9-81ED-4DB2-BD59-A6C34878D82A}">
                    <a16:rowId xmlns:a16="http://schemas.microsoft.com/office/drawing/2014/main" val="39787544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3</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11</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4</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1</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大阪における</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戦略の策定について（スケジュール、戦略のたたき台の提示等）</a:t>
                      </a:r>
                    </a:p>
                  </a:txBody>
                  <a:tcPr>
                    <a:solidFill>
                      <a:schemeClr val="bg1"/>
                    </a:solidFill>
                  </a:tcPr>
                </a:tc>
                <a:extLst>
                  <a:ext uri="{0D108BD9-81ED-4DB2-BD59-A6C34878D82A}">
                    <a16:rowId xmlns:a16="http://schemas.microsoft.com/office/drawing/2014/main" val="2054525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4</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5</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27</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2</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大阪における</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戦略の策定に向けて（策定に向けた調査結果報告等）</a:t>
                      </a:r>
                    </a:p>
                  </a:txBody>
                  <a:tcPr>
                    <a:solidFill>
                      <a:schemeClr val="bg1"/>
                    </a:solidFill>
                  </a:tcPr>
                </a:tc>
                <a:extLst>
                  <a:ext uri="{0D108BD9-81ED-4DB2-BD59-A6C34878D82A}">
                    <a16:rowId xmlns:a16="http://schemas.microsoft.com/office/drawing/2014/main" val="332889024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5</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1</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25</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3</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誘致戦略（素案）について（戦略（素案）の提示）</a:t>
                      </a:r>
                    </a:p>
                  </a:txBody>
                  <a:tcPr>
                    <a:solidFill>
                      <a:schemeClr val="bg1"/>
                    </a:solidFill>
                  </a:tcPr>
                </a:tc>
                <a:extLst>
                  <a:ext uri="{0D108BD9-81ED-4DB2-BD59-A6C34878D82A}">
                    <a16:rowId xmlns:a16="http://schemas.microsoft.com/office/drawing/2014/main" val="2570806394"/>
                  </a:ext>
                </a:extLst>
              </a:tr>
            </a:tbl>
          </a:graphicData>
        </a:graphic>
      </p:graphicFrame>
      <p:cxnSp>
        <p:nvCxnSpPr>
          <p:cNvPr id="2" name="直線コネクタ 1">
            <a:extLst>
              <a:ext uri="{FF2B5EF4-FFF2-40B4-BE49-F238E27FC236}">
                <a16:creationId xmlns:a16="http://schemas.microsoft.com/office/drawing/2014/main" id="{CCBC3956-96A3-9C90-F391-8523E522A7C5}"/>
              </a:ext>
            </a:extLst>
          </p:cNvPr>
          <p:cNvCxnSpPr/>
          <p:nvPr/>
        </p:nvCxnSpPr>
        <p:spPr>
          <a:xfrm>
            <a:off x="1664780" y="876342"/>
            <a:ext cx="7668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06E2977-1626-C07F-C69D-099078F97106}"/>
              </a:ext>
            </a:extLst>
          </p:cNvPr>
          <p:cNvSpPr txBox="1"/>
          <p:nvPr/>
        </p:nvSpPr>
        <p:spPr>
          <a:xfrm>
            <a:off x="7445829" y="982060"/>
            <a:ext cx="2102496" cy="253916"/>
          </a:xfrm>
          <a:prstGeom prst="rect">
            <a:avLst/>
          </a:prstGeom>
          <a:noFill/>
        </p:spPr>
        <p:txBody>
          <a:bodyPr wrap="square" rtlCol="0">
            <a:spAutoFit/>
          </a:bodyPr>
          <a:lstStyle/>
          <a:p>
            <a:r>
              <a:rPr kumimoji="1" lang="ja-JP" altLang="en-US" sz="1050" dirty="0">
                <a:latin typeface="BIZ UDP明朝 Medium" panose="02020500000000000000" pitchFamily="18" charset="-128"/>
                <a:ea typeface="BIZ UDP明朝 Medium" panose="02020500000000000000" pitchFamily="18" charset="-128"/>
              </a:rPr>
              <a:t>（敬称略、五十音順、◎は座長）</a:t>
            </a:r>
          </a:p>
        </p:txBody>
      </p:sp>
    </p:spTree>
    <p:extLst>
      <p:ext uri="{BB962C8B-B14F-4D97-AF65-F5344CB8AC3E}">
        <p14:creationId xmlns:p14="http://schemas.microsoft.com/office/powerpoint/2010/main" val="537693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4250223946"/>
              </p:ext>
            </p:extLst>
          </p:nvPr>
        </p:nvGraphicFramePr>
        <p:xfrm>
          <a:off x="401683" y="795836"/>
          <a:ext cx="9118357" cy="5760720"/>
        </p:xfrm>
        <a:graphic>
          <a:graphicData uri="http://schemas.openxmlformats.org/drawingml/2006/table">
            <a:tbl>
              <a:tblPr firstRow="1" bandRow="1">
                <a:tableStyleId>{5940675A-B579-460E-94D1-54222C63F5DA}</a:tableStyleId>
              </a:tblPr>
              <a:tblGrid>
                <a:gridCol w="474080">
                  <a:extLst>
                    <a:ext uri="{9D8B030D-6E8A-4147-A177-3AD203B41FA5}">
                      <a16:colId xmlns:a16="http://schemas.microsoft.com/office/drawing/2014/main" val="3174282768"/>
                    </a:ext>
                  </a:extLst>
                </a:gridCol>
                <a:gridCol w="1918952">
                  <a:extLst>
                    <a:ext uri="{9D8B030D-6E8A-4147-A177-3AD203B41FA5}">
                      <a16:colId xmlns:a16="http://schemas.microsoft.com/office/drawing/2014/main" val="3454861201"/>
                    </a:ext>
                  </a:extLst>
                </a:gridCol>
                <a:gridCol w="6725325">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rowSpan="4">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大阪観光局</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2013</a:t>
                      </a:r>
                      <a:r>
                        <a:rPr kumimoji="1" lang="ja-JP" altLang="en-US" sz="1100" dirty="0">
                          <a:latin typeface="BIZ UD明朝 Medium" panose="02020500000000000000" pitchFamily="17" charset="-128"/>
                          <a:ea typeface="BIZ UD明朝 Medium" panose="02020500000000000000" pitchFamily="17" charset="-128"/>
                        </a:rPr>
                        <a:t>年、大阪府と大阪市、在阪経済</a:t>
                      </a:r>
                      <a:r>
                        <a:rPr kumimoji="1" lang="en-US" altLang="ja-JP" sz="1100" dirty="0">
                          <a:latin typeface="BIZ UD明朝 Medium" panose="02020500000000000000" pitchFamily="17" charset="-128"/>
                          <a:ea typeface="BIZ UD明朝 Medium" panose="02020500000000000000" pitchFamily="17" charset="-128"/>
                        </a:rPr>
                        <a:t>3</a:t>
                      </a:r>
                      <a:r>
                        <a:rPr kumimoji="1" lang="ja-JP" altLang="en-US" sz="1100" dirty="0">
                          <a:latin typeface="BIZ UD明朝 Medium" panose="02020500000000000000" pitchFamily="17" charset="-128"/>
                          <a:ea typeface="BIZ UD明朝 Medium" panose="02020500000000000000" pitchFamily="17" charset="-128"/>
                        </a:rPr>
                        <a:t>団体によって設置された</a:t>
                      </a:r>
                      <a:r>
                        <a:rPr kumimoji="1" lang="en-US" altLang="ja-JP" sz="1100" dirty="0">
                          <a:latin typeface="BIZ UD明朝 Medium" panose="02020500000000000000" pitchFamily="17" charset="-128"/>
                          <a:ea typeface="BIZ UD明朝 Medium" panose="02020500000000000000" pitchFamily="17" charset="-128"/>
                        </a:rPr>
                        <a:t>DMO</a:t>
                      </a:r>
                      <a:r>
                        <a:rPr kumimoji="1" lang="ja-JP" altLang="en-US" sz="1100" dirty="0">
                          <a:latin typeface="BIZ UD明朝 Medium" panose="02020500000000000000" pitchFamily="17" charset="-128"/>
                          <a:ea typeface="BIZ UD明朝 Medium" panose="02020500000000000000" pitchFamily="17" charset="-128"/>
                        </a:rPr>
                        <a:t>（観光地域づくり法人）。戦略的な観光振興に取り組み、地域全体の一体的なマネジメントを推進する役割を担う。</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45251"/>
                  </a:ext>
                </a:extLst>
              </a:tr>
              <a:tr h="362604">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統合型リゾート（</a:t>
                      </a:r>
                      <a:r>
                        <a:rPr kumimoji="1" lang="en-US" altLang="ja-JP" sz="1100" dirty="0">
                          <a:latin typeface="BIZ UD明朝 Medium" panose="02020500000000000000" pitchFamily="17" charset="-128"/>
                          <a:ea typeface="BIZ UD明朝 Medium" panose="02020500000000000000" pitchFamily="17" charset="-128"/>
                        </a:rPr>
                        <a:t>IR</a:t>
                      </a:r>
                      <a:r>
                        <a:rPr kumimoji="1" lang="ja-JP" altLang="en-US" sz="1100" dirty="0">
                          <a:latin typeface="BIZ UD明朝 Medium" panose="02020500000000000000" pitchFamily="17" charset="-128"/>
                          <a:ea typeface="BIZ UD明朝 Medium" panose="02020500000000000000" pitchFamily="17" charset="-128"/>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・国際会議場、展示場、ホテルやレストラン、ショッピングモール、</a:t>
                      </a:r>
                      <a:r>
                        <a:rPr kumimoji="1" lang="ja-JP" altLang="en-US" sz="1100" dirty="0" smtClean="0">
                          <a:latin typeface="BIZ UD明朝 Medium" panose="02020500000000000000" pitchFamily="17" charset="-128"/>
                          <a:ea typeface="BIZ UD明朝 Medium" panose="02020500000000000000" pitchFamily="17" charset="-128"/>
                        </a:rPr>
                        <a:t>エンターテインメント</a:t>
                      </a:r>
                      <a:r>
                        <a:rPr kumimoji="1" lang="ja-JP" altLang="en-US" sz="1100" dirty="0">
                          <a:latin typeface="BIZ UD明朝 Medium" panose="02020500000000000000" pitchFamily="17" charset="-128"/>
                          <a:ea typeface="BIZ UD明朝 Medium" panose="02020500000000000000" pitchFamily="17" charset="-128"/>
                        </a:rPr>
                        <a:t>施設、カジノ施設などで構成される一群の施設から成る総合的なリゾート施設。わが国では、</a:t>
                      </a:r>
                      <a:r>
                        <a:rPr kumimoji="1" lang="en-US" altLang="ja-JP" sz="1100" dirty="0">
                          <a:latin typeface="BIZ UD明朝 Medium" panose="02020500000000000000" pitchFamily="17" charset="-128"/>
                          <a:ea typeface="BIZ UD明朝 Medium" panose="02020500000000000000" pitchFamily="17" charset="-128"/>
                        </a:rPr>
                        <a:t>2018 </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月に特定複合観光施設区域整備法（</a:t>
                      </a:r>
                      <a:r>
                        <a:rPr kumimoji="1" lang="en-US" altLang="ja-JP" sz="1100" dirty="0">
                          <a:latin typeface="BIZ UD明朝 Medium" panose="02020500000000000000" pitchFamily="17" charset="-128"/>
                          <a:ea typeface="BIZ UD明朝 Medium" panose="02020500000000000000" pitchFamily="17" charset="-128"/>
                        </a:rPr>
                        <a:t>IR</a:t>
                      </a:r>
                      <a:r>
                        <a:rPr kumimoji="1" lang="ja-JP" altLang="en-US" sz="1100" dirty="0">
                          <a:latin typeface="BIZ UD明朝 Medium" panose="02020500000000000000" pitchFamily="17" charset="-128"/>
                          <a:ea typeface="BIZ UD明朝 Medium" panose="02020500000000000000" pitchFamily="17" charset="-128"/>
                        </a:rPr>
                        <a:t>整備法）が成立し、３か所を上限として設置が進められることとなった。</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8890241"/>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アジア・大洋州地域</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・アジア地域及びオセアニア（大洋州）地域。</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313925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コンベンションビューロー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spc="-30" baseline="0" dirty="0">
                          <a:latin typeface="BIZ UD明朝 Medium" panose="02020500000000000000" pitchFamily="17" charset="-128"/>
                          <a:ea typeface="BIZ UD明朝 Medium" panose="02020500000000000000" pitchFamily="17" charset="-128"/>
                        </a:rPr>
                        <a:t>・自治体や民間企業等が中心となり、国内外から観光客や国際会議を始めとした</a:t>
                      </a:r>
                      <a:r>
                        <a:rPr kumimoji="1" lang="en-US" altLang="ja-JP" sz="1100" spc="-30" baseline="0" dirty="0">
                          <a:latin typeface="BIZ UD明朝 Medium" panose="02020500000000000000" pitchFamily="17" charset="-128"/>
                          <a:ea typeface="BIZ UD明朝 Medium" panose="02020500000000000000" pitchFamily="17" charset="-128"/>
                        </a:rPr>
                        <a:t>MICE</a:t>
                      </a:r>
                      <a:r>
                        <a:rPr kumimoji="1" lang="ja-JP" altLang="en-US" sz="1100" spc="-30" baseline="0" dirty="0">
                          <a:latin typeface="BIZ UD明朝 Medium" panose="02020500000000000000" pitchFamily="17" charset="-128"/>
                          <a:ea typeface="BIZ UD明朝 Medium" panose="02020500000000000000" pitchFamily="17" charset="-128"/>
                        </a:rPr>
                        <a:t>を誘致する組織。</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rowSpan="4">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ICCA</a:t>
                      </a:r>
                      <a:r>
                        <a:rPr kumimoji="1" lang="ja-JP" altLang="en-US" sz="1100" dirty="0">
                          <a:latin typeface="BIZ UD明朝 Medium" panose="02020500000000000000" pitchFamily="17" charset="-128"/>
                          <a:ea typeface="BIZ UD明朝 Medium" panose="02020500000000000000" pitchFamily="17" charset="-128"/>
                        </a:rPr>
                        <a: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・国際会議協会（</a:t>
                      </a:r>
                      <a:r>
                        <a:rPr kumimoji="1" lang="en-US" altLang="ja-JP" sz="1100" dirty="0">
                          <a:latin typeface="BIZ UD明朝 Medium" panose="02020500000000000000" pitchFamily="17" charset="-128"/>
                          <a:ea typeface="BIZ UD明朝 Medium" panose="02020500000000000000" pitchFamily="17" charset="-128"/>
                        </a:rPr>
                        <a:t>International Congress and Convention Association</a:t>
                      </a: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1963</a:t>
                      </a:r>
                      <a:r>
                        <a:rPr kumimoji="1" lang="ja-JP" altLang="en-US" sz="1100" dirty="0">
                          <a:latin typeface="BIZ UD明朝 Medium" panose="02020500000000000000" pitchFamily="17" charset="-128"/>
                          <a:ea typeface="BIZ UD明朝 Medium" panose="02020500000000000000" pitchFamily="17" charset="-128"/>
                        </a:rPr>
                        <a:t>年にオランダのアムステルダムで設立された非営利・非政府の団体。</a:t>
                      </a:r>
                      <a:endParaRPr kumimoji="1" lang="en-US" altLang="ja-JP" sz="1100" dirty="0">
                        <a:latin typeface="BIZ UD明朝 Medium" panose="02020500000000000000" pitchFamily="17" charset="-128"/>
                        <a:ea typeface="BIZ UD明朝 Medium" panose="02020500000000000000" pitchFamily="17" charset="-128"/>
                      </a:endParaRPr>
                    </a:p>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・国際会議の統計資料として「</a:t>
                      </a:r>
                      <a:r>
                        <a:rPr kumimoji="1" lang="en-US" altLang="ja-JP" sz="1100" dirty="0">
                          <a:latin typeface="BIZ UD明朝 Medium" panose="02020500000000000000" pitchFamily="17" charset="-128"/>
                          <a:ea typeface="BIZ UD明朝 Medium" panose="02020500000000000000" pitchFamily="17" charset="-128"/>
                        </a:rPr>
                        <a:t>ICCA</a:t>
                      </a:r>
                      <a:r>
                        <a:rPr kumimoji="1" lang="ja-JP" altLang="en-US" sz="1100" dirty="0">
                          <a:latin typeface="BIZ UD明朝 Medium" panose="02020500000000000000" pitchFamily="17" charset="-128"/>
                          <a:ea typeface="BIZ UD明朝 Medium" panose="02020500000000000000" pitchFamily="17" charset="-128"/>
                        </a:rPr>
                        <a:t>　</a:t>
                      </a:r>
                      <a:r>
                        <a:rPr kumimoji="1" lang="en-US" altLang="ja-JP" sz="1100" dirty="0">
                          <a:latin typeface="BIZ UD明朝 Medium" panose="02020500000000000000" pitchFamily="17" charset="-128"/>
                          <a:ea typeface="BIZ UD明朝 Medium" panose="02020500000000000000" pitchFamily="17" charset="-128"/>
                        </a:rPr>
                        <a:t>Statistics Report</a:t>
                      </a:r>
                      <a:r>
                        <a:rPr kumimoji="1" lang="ja-JP" altLang="en-US" sz="1100" dirty="0">
                          <a:latin typeface="BIZ UD明朝 Medium" panose="02020500000000000000" pitchFamily="17" charset="-128"/>
                          <a:ea typeface="BIZ UD明朝 Medium" panose="02020500000000000000" pitchFamily="17" charset="-128"/>
                        </a:rPr>
                        <a:t>」を毎年発表している。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オンライン</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・テレビ会議システムなどオンライン技術を活用して開催される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の形態。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ハイブリッド</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・現地参加者とオンライン参加者が同時に存在する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の形態。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JNTO</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・日本政府観光局（</a:t>
                      </a:r>
                      <a:r>
                        <a:rPr kumimoji="1" lang="en-US" altLang="ja-JP" sz="1100" dirty="0">
                          <a:latin typeface="BIZ UD明朝 Medium" panose="02020500000000000000" pitchFamily="17" charset="-128"/>
                          <a:ea typeface="BIZ UD明朝 Medium" panose="02020500000000000000" pitchFamily="17" charset="-128"/>
                        </a:rPr>
                        <a:t>Japan National Tourism Organization</a:t>
                      </a:r>
                      <a:r>
                        <a:rPr kumimoji="1" lang="ja-JP" altLang="en-US" sz="1100" dirty="0">
                          <a:latin typeface="BIZ UD明朝 Medium" panose="02020500000000000000" pitchFamily="17" charset="-128"/>
                          <a:ea typeface="BIZ UD明朝 Medium" panose="02020500000000000000" pitchFamily="17" charset="-128"/>
                        </a:rPr>
                        <a:t>、正式名称：独立行政法人 国際観光振興機構）。</a:t>
                      </a:r>
                      <a:r>
                        <a:rPr kumimoji="1" lang="en-US" altLang="ja-JP" sz="1100" dirty="0">
                          <a:latin typeface="BIZ UD明朝 Medium" panose="02020500000000000000" pitchFamily="17" charset="-128"/>
                          <a:ea typeface="BIZ UD明朝 Medium" panose="02020500000000000000" pitchFamily="17" charset="-128"/>
                        </a:rPr>
                        <a:t>1964</a:t>
                      </a:r>
                      <a:r>
                        <a:rPr kumimoji="1" lang="ja-JP" altLang="en-US" sz="1100" dirty="0">
                          <a:latin typeface="BIZ UD明朝 Medium" panose="02020500000000000000" pitchFamily="17" charset="-128"/>
                          <a:ea typeface="BIZ UD明朝 Medium" panose="02020500000000000000" pitchFamily="17" charset="-128"/>
                        </a:rPr>
                        <a:t>年、外国人旅行者の誘致活動を行う政府機関として設立。</a:t>
                      </a:r>
                      <a:endParaRPr kumimoji="1" lang="en-US" altLang="ja-JP" sz="1100" dirty="0">
                        <a:latin typeface="BIZ UD明朝 Medium" panose="02020500000000000000" pitchFamily="17" charset="-128"/>
                        <a:ea typeface="BIZ UD明朝 Medium" panose="02020500000000000000" pitchFamily="17" charset="-128"/>
                      </a:endParaRPr>
                    </a:p>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・国際会議の統計資料として「</a:t>
                      </a:r>
                      <a:r>
                        <a:rPr kumimoji="1" lang="en-US" altLang="ja-JP" sz="1100" dirty="0">
                          <a:latin typeface="BIZ UD明朝 Medium" panose="02020500000000000000" pitchFamily="17" charset="-128"/>
                          <a:ea typeface="BIZ UD明朝 Medium" panose="02020500000000000000" pitchFamily="17" charset="-128"/>
                        </a:rPr>
                        <a:t>JNTO</a:t>
                      </a:r>
                      <a:r>
                        <a:rPr kumimoji="1" lang="ja-JP" altLang="en-US" sz="1100" dirty="0">
                          <a:latin typeface="BIZ UD明朝 Medium" panose="02020500000000000000" pitchFamily="17" charset="-128"/>
                          <a:ea typeface="BIZ UD明朝 Medium" panose="02020500000000000000" pitchFamily="17" charset="-128"/>
                        </a:rPr>
                        <a:t>国際会議統計」を発表している。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保税展示場</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・博覧会や展示会等の運営を円滑にするために、外国貨物を関税等を課さないままで、簡易な手続により展示したり使用する場所として、関税法第</a:t>
                      </a:r>
                      <a:r>
                        <a:rPr kumimoji="1" lang="en-US" altLang="ja-JP" sz="1100" dirty="0">
                          <a:latin typeface="BIZ UD明朝 Medium" panose="02020500000000000000" pitchFamily="17" charset="-128"/>
                          <a:ea typeface="BIZ UD明朝 Medium" panose="02020500000000000000" pitchFamily="17" charset="-128"/>
                        </a:rPr>
                        <a:t>62</a:t>
                      </a:r>
                      <a:r>
                        <a:rPr kumimoji="1" lang="ja-JP" altLang="en-US" sz="1100" dirty="0">
                          <a:latin typeface="BIZ UD明朝 Medium" panose="02020500000000000000" pitchFamily="17" charset="-128"/>
                          <a:ea typeface="BIZ UD明朝 Medium" panose="02020500000000000000" pitchFamily="17" charset="-128"/>
                        </a:rPr>
                        <a:t>条の</a:t>
                      </a:r>
                      <a:r>
                        <a:rPr kumimoji="1" lang="en-US" altLang="ja-JP" sz="1100" dirty="0">
                          <a:latin typeface="BIZ UD明朝 Medium" panose="02020500000000000000" pitchFamily="17" charset="-128"/>
                          <a:ea typeface="BIZ UD明朝 Medium" panose="02020500000000000000" pitchFamily="17" charset="-128"/>
                        </a:rPr>
                        <a:t>2</a:t>
                      </a:r>
                      <a:r>
                        <a:rPr kumimoji="1" lang="ja-JP" altLang="en-US" sz="1100" dirty="0">
                          <a:latin typeface="BIZ UD明朝 Medium" panose="02020500000000000000" pitchFamily="17" charset="-128"/>
                          <a:ea typeface="BIZ UD明朝 Medium" panose="02020500000000000000" pitchFamily="17" charset="-128"/>
                        </a:rPr>
                        <a:t>により税関長が許可した場所。</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オールインワン施設</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spc="-40" baseline="0" dirty="0">
                          <a:latin typeface="BIZ UD明朝 Medium" panose="02020500000000000000" pitchFamily="17" charset="-128"/>
                          <a:ea typeface="BIZ UD明朝 Medium" panose="02020500000000000000" pitchFamily="17" charset="-128"/>
                        </a:rPr>
                        <a:t>・会議場施設、展示場施設、宿泊施設、</a:t>
                      </a:r>
                      <a:r>
                        <a:rPr kumimoji="1" lang="ja-JP" altLang="en-US" sz="1100" spc="-40" baseline="0" dirty="0" smtClean="0">
                          <a:latin typeface="BIZ UD明朝 Medium" panose="02020500000000000000" pitchFamily="17" charset="-128"/>
                          <a:ea typeface="BIZ UD明朝 Medium" panose="02020500000000000000" pitchFamily="17" charset="-128"/>
                        </a:rPr>
                        <a:t>エンターテインメント</a:t>
                      </a:r>
                      <a:r>
                        <a:rPr kumimoji="1" lang="ja-JP" altLang="en-US" sz="1100" spc="-40" baseline="0" dirty="0">
                          <a:latin typeface="BIZ UD明朝 Medium" panose="02020500000000000000" pitchFamily="17" charset="-128"/>
                          <a:ea typeface="BIZ UD明朝 Medium" panose="02020500000000000000" pitchFamily="17" charset="-128"/>
                        </a:rPr>
                        <a:t>・飲食・商業施設を同一施設に集約した施設。</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4567827"/>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DMO</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・観光地域づくり法人（</a:t>
                      </a:r>
                      <a:r>
                        <a:rPr kumimoji="1" lang="en-US" altLang="ja-JP" sz="1100" dirty="0">
                          <a:latin typeface="BIZ UD明朝 Medium" panose="02020500000000000000" pitchFamily="17" charset="-128"/>
                          <a:ea typeface="BIZ UD明朝 Medium" panose="02020500000000000000" pitchFamily="17" charset="-128"/>
                        </a:rPr>
                        <a:t>Destination Management/Marketing Organization</a:t>
                      </a:r>
                      <a:r>
                        <a:rPr kumimoji="1" lang="ja-JP" altLang="en-US" sz="1100" dirty="0">
                          <a:latin typeface="BIZ UD明朝 Medium" panose="02020500000000000000" pitchFamily="17" charset="-128"/>
                          <a:ea typeface="BIZ UD明朝 Medium" panose="02020500000000000000" pitchFamily="17" charset="-128"/>
                        </a:rPr>
                        <a:t>）。地域の「稼ぐ力」を引き出す観光地域づくりの舵取り役として、その実現に向けた戦略を策定するとともに、戦略を着実に実施するための調整機能を備えた法人。</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ユニークべニュー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・歴史的建造物、文化施設や公的空間等で、会議・レセプションを開催することで特別感や地域特性を演出できる会場。</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1224947"/>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3</a:t>
            </a:r>
            <a:r>
              <a:rPr lang="en-US" altLang="ja-JP" sz="14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16521" y="535174"/>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52128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1782026602"/>
              </p:ext>
            </p:extLst>
          </p:nvPr>
        </p:nvGraphicFramePr>
        <p:xfrm>
          <a:off x="401683" y="827727"/>
          <a:ext cx="9118357" cy="5669280"/>
        </p:xfrm>
        <a:graphic>
          <a:graphicData uri="http://schemas.openxmlformats.org/drawingml/2006/table">
            <a:tbl>
              <a:tblPr firstRow="1" bandRow="1">
                <a:tableStyleId>{5940675A-B579-460E-94D1-54222C63F5DA}</a:tableStyleId>
              </a:tblPr>
              <a:tblGrid>
                <a:gridCol w="562187">
                  <a:extLst>
                    <a:ext uri="{9D8B030D-6E8A-4147-A177-3AD203B41FA5}">
                      <a16:colId xmlns:a16="http://schemas.microsoft.com/office/drawing/2014/main" val="3174282768"/>
                    </a:ext>
                  </a:extLst>
                </a:gridCol>
                <a:gridCol w="2487219">
                  <a:extLst>
                    <a:ext uri="{9D8B030D-6E8A-4147-A177-3AD203B41FA5}">
                      <a16:colId xmlns:a16="http://schemas.microsoft.com/office/drawing/2014/main" val="3454861201"/>
                    </a:ext>
                  </a:extLst>
                </a:gridCol>
                <a:gridCol w="6068951">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15</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GDP</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・国内総生産（</a:t>
                      </a:r>
                      <a:r>
                        <a:rPr kumimoji="1" lang="en-US" altLang="ja-JP" sz="1100" dirty="0">
                          <a:latin typeface="BIZ UD明朝 Medium" panose="02020500000000000000" pitchFamily="17" charset="-128"/>
                          <a:ea typeface="BIZ UD明朝 Medium" panose="02020500000000000000" pitchFamily="17" charset="-128"/>
                        </a:rPr>
                        <a:t>Gross Domestic Product</a:t>
                      </a:r>
                      <a:r>
                        <a:rPr kumimoji="1" lang="ja-JP" altLang="en-US" sz="1100" dirty="0">
                          <a:latin typeface="BIZ UD明朝 Medium" panose="02020500000000000000" pitchFamily="17" charset="-128"/>
                          <a:ea typeface="BIZ UD明朝 Medium" panose="02020500000000000000" pitchFamily="17" charset="-128"/>
                        </a:rPr>
                        <a:t>）。一定期間内に国内で産み出された物やサービスの付加価値の合計。</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8890241"/>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16</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百舌鳥・古市古墳群</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・堺市・羽曳野市、藤井寺市に点在する古墳時代の最盛期（</a:t>
                      </a:r>
                      <a:r>
                        <a:rPr kumimoji="1" lang="en-US" altLang="ja-JP" sz="1100" dirty="0">
                          <a:latin typeface="BIZ UD明朝 Medium" panose="02020500000000000000" pitchFamily="17" charset="-128"/>
                          <a:ea typeface="BIZ UD明朝 Medium" panose="02020500000000000000" pitchFamily="17" charset="-128"/>
                        </a:rPr>
                        <a:t>4</a:t>
                      </a:r>
                      <a:r>
                        <a:rPr kumimoji="1" lang="ja-JP" altLang="en-US" sz="1100" dirty="0">
                          <a:latin typeface="BIZ UD明朝 Medium" panose="02020500000000000000" pitchFamily="17" charset="-128"/>
                          <a:ea typeface="BIZ UD明朝 Medium" panose="02020500000000000000" pitchFamily="17" charset="-128"/>
                        </a:rPr>
                        <a:t>世紀後半から</a:t>
                      </a: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世紀後半）に築造された、古代日本列島の王たちの墓群のこと。</a:t>
                      </a:r>
                      <a:r>
                        <a:rPr kumimoji="1" lang="en-US" altLang="ja-JP" sz="1100" dirty="0">
                          <a:latin typeface="BIZ UD明朝 Medium" panose="02020500000000000000" pitchFamily="17" charset="-128"/>
                          <a:ea typeface="BIZ UD明朝 Medium" panose="02020500000000000000" pitchFamily="17" charset="-128"/>
                        </a:rPr>
                        <a:t>2019</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月に大阪初の世界遺産として登録。</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18</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オーガナイザー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・「主催者」を意味する英語。</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を運営する事業者。</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KPI</a:t>
                      </a:r>
                      <a:r>
                        <a:rPr kumimoji="1" lang="ja-JP" altLang="en-US" sz="1100" dirty="0">
                          <a:latin typeface="BIZ UD明朝 Medium" panose="02020500000000000000" pitchFamily="17" charset="-128"/>
                          <a:ea typeface="BIZ UD明朝 Medium" panose="02020500000000000000" pitchFamily="17" charset="-128"/>
                        </a:rPr>
                        <a: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・重要業績評価指標（</a:t>
                      </a:r>
                      <a:r>
                        <a:rPr kumimoji="1" lang="en-US" altLang="ja-JP" sz="1100" dirty="0">
                          <a:latin typeface="BIZ UD明朝 Medium" panose="02020500000000000000" pitchFamily="17" charset="-128"/>
                          <a:ea typeface="BIZ UD明朝 Medium" panose="02020500000000000000" pitchFamily="17" charset="-128"/>
                        </a:rPr>
                        <a:t>Key Performance Indicator</a:t>
                      </a:r>
                      <a:r>
                        <a:rPr kumimoji="1" lang="ja-JP" altLang="en-US" sz="1100" dirty="0">
                          <a:latin typeface="BIZ UD明朝 Medium" panose="02020500000000000000" pitchFamily="17" charset="-128"/>
                          <a:ea typeface="BIZ UD明朝 Medium" panose="02020500000000000000" pitchFamily="17" charset="-128"/>
                        </a:rPr>
                        <a:t>）。設定した最終的な目標を達成するための、過程を計測・評価する指標を指す。</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20</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モビリティ</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・「移動」を意味する英語。近年、</a:t>
                      </a:r>
                      <a:r>
                        <a:rPr kumimoji="1" lang="en-US" altLang="ja-JP" sz="1100" dirty="0">
                          <a:latin typeface="BIZ UD明朝 Medium" panose="02020500000000000000" pitchFamily="17" charset="-128"/>
                          <a:ea typeface="BIZ UD明朝 Medium" panose="02020500000000000000" pitchFamily="17" charset="-128"/>
                        </a:rPr>
                        <a:t>AI</a:t>
                      </a:r>
                      <a:r>
                        <a:rPr kumimoji="1" lang="ja-JP" altLang="en-US" sz="1100" dirty="0">
                          <a:latin typeface="BIZ UD明朝 Medium" panose="02020500000000000000" pitchFamily="17" charset="-128"/>
                          <a:ea typeface="BIZ UD明朝 Medium" panose="02020500000000000000" pitchFamily="17" charset="-128"/>
                        </a:rPr>
                        <a:t>を活用した新たな交通サービスや、自動運転等の新技術が注目されている。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テクニカルビジット</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・先進技術を学びに行く視察旅行。</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rowSpan="5">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22</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スタートアップ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・創造的イノベーションにより⾰新的なビジネスモデルを創り、成⻑を</a:t>
                      </a:r>
                      <a:r>
                        <a:rPr kumimoji="1" lang="ja-JP" altLang="en-US" sz="1100" dirty="0" smtClean="0">
                          <a:latin typeface="BIZ UD明朝 Medium" panose="02020500000000000000" pitchFamily="17" charset="-128"/>
                          <a:ea typeface="BIZ UD明朝 Medium" panose="02020500000000000000" pitchFamily="17" charset="-128"/>
                        </a:rPr>
                        <a:t>めざす企業</a:t>
                      </a:r>
                      <a:r>
                        <a:rPr kumimoji="1" lang="ja-JP" altLang="en-US" sz="1100" dirty="0">
                          <a:latin typeface="BIZ UD明朝 Medium" panose="02020500000000000000" pitchFamily="17" charset="-128"/>
                          <a:ea typeface="BIZ UD明朝 Medium" panose="02020500000000000000" pitchFamily="17" charset="-128"/>
                        </a:rPr>
                        <a:t>。</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彩都</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・箕面市と茨木市に開発された「国際文化公園都市」の愛称。シンボルゾーンである彩都ライフサイエンスパーク（</a:t>
                      </a:r>
                      <a:r>
                        <a:rPr kumimoji="1" lang="en-US" altLang="ja-JP" sz="1100" dirty="0">
                          <a:latin typeface="BIZ UD明朝 Medium" panose="02020500000000000000" pitchFamily="17" charset="-128"/>
                          <a:ea typeface="BIZ UD明朝 Medium" panose="02020500000000000000" pitchFamily="17" charset="-128"/>
                        </a:rPr>
                        <a:t>LSP) </a:t>
                      </a:r>
                      <a:r>
                        <a:rPr kumimoji="1" lang="ja-JP" altLang="en-US" sz="1100" dirty="0">
                          <a:latin typeface="BIZ UD明朝 Medium" panose="02020500000000000000" pitchFamily="17" charset="-128"/>
                          <a:ea typeface="BIZ UD明朝 Medium" panose="02020500000000000000" pitchFamily="17" charset="-128"/>
                        </a:rPr>
                        <a:t>には、医薬基盤研究所を核としてライフサイエンス分野の研究・開発を行う企業などの立地が進み、創薬・ライフサイエンス産業の拠点となっている。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健都</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・吹田市と摂津市に開発された「北大阪健康医療都市」の愛称。「健康と医療」をコンセプトに、ライフサイエンス産業の拠点と位置づけ、国立</a:t>
                      </a:r>
                      <a:r>
                        <a:rPr kumimoji="1" lang="ja-JP" altLang="en-US" sz="1100" dirty="0" smtClean="0">
                          <a:solidFill>
                            <a:schemeClr val="tx1"/>
                          </a:solidFill>
                          <a:latin typeface="BIZ UD明朝 Medium" panose="02020500000000000000" pitchFamily="17" charset="-128"/>
                          <a:ea typeface="BIZ UD明朝 Medium" panose="02020500000000000000" pitchFamily="17" charset="-128"/>
                        </a:rPr>
                        <a:t>循環器病研究センター</a:t>
                      </a:r>
                      <a:r>
                        <a:rPr kumimoji="1" lang="ja-JP" altLang="en-US" sz="1100" dirty="0">
                          <a:solidFill>
                            <a:schemeClr val="tx1"/>
                          </a:solidFill>
                          <a:latin typeface="BIZ UD明朝 Medium" panose="02020500000000000000" pitchFamily="17" charset="-128"/>
                          <a:ea typeface="BIZ UD明朝 Medium" panose="02020500000000000000" pitchFamily="17" charset="-128"/>
                        </a:rPr>
                        <a:t>を核とし</a:t>
                      </a:r>
                      <a:r>
                        <a:rPr kumimoji="1" lang="ja-JP" altLang="en-US" sz="1100" dirty="0">
                          <a:latin typeface="BIZ UD明朝 Medium" panose="02020500000000000000" pitchFamily="17" charset="-128"/>
                          <a:ea typeface="BIZ UD明朝 Medium" panose="02020500000000000000" pitchFamily="17" charset="-128"/>
                        </a:rPr>
                        <a:t>て産学官民連携によるまちづくりを進めている。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196441"/>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中之島未来医療国際拠点</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・大阪市北区中之島に整備が進められている未来医療の国際拠点（</a:t>
                      </a:r>
                      <a:r>
                        <a:rPr kumimoji="1" lang="en-US" altLang="ja-JP" sz="1100" dirty="0">
                          <a:latin typeface="BIZ UD明朝 Medium" panose="02020500000000000000" pitchFamily="17" charset="-128"/>
                          <a:ea typeface="BIZ UD明朝 Medium" panose="02020500000000000000" pitchFamily="17" charset="-128"/>
                        </a:rPr>
                        <a:t>2024</a:t>
                      </a:r>
                      <a:r>
                        <a:rPr kumimoji="1" lang="ja-JP" altLang="en-US" sz="1100" dirty="0">
                          <a:latin typeface="BIZ UD明朝 Medium" panose="02020500000000000000" pitchFamily="17" charset="-128"/>
                          <a:ea typeface="BIZ UD明朝 Medium" panose="02020500000000000000" pitchFamily="17" charset="-128"/>
                        </a:rPr>
                        <a:t>年開業予定）。再生医療をベースに、ゲノム医療や人工知能（</a:t>
                      </a:r>
                      <a:r>
                        <a:rPr kumimoji="1" lang="en-US" altLang="ja-JP" sz="1100" dirty="0">
                          <a:latin typeface="BIZ UD明朝 Medium" panose="02020500000000000000" pitchFamily="17" charset="-128"/>
                          <a:ea typeface="BIZ UD明朝 Medium" panose="02020500000000000000" pitchFamily="17" charset="-128"/>
                        </a:rPr>
                        <a:t>AI</a:t>
                      </a: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IoT</a:t>
                      </a:r>
                      <a:r>
                        <a:rPr kumimoji="1" lang="ja-JP" altLang="en-US" sz="1100" dirty="0">
                          <a:latin typeface="BIZ UD明朝 Medium" panose="02020500000000000000" pitchFamily="17" charset="-128"/>
                          <a:ea typeface="BIZ UD明朝 Medium" panose="02020500000000000000" pitchFamily="17" charset="-128"/>
                        </a:rPr>
                        <a:t>の活用等、今後の医療技術の進歩に即応した最先端の「未来医療」の産業化を推進する。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0978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smtClean="0">
                          <a:solidFill>
                            <a:schemeClr val="tx1"/>
                          </a:solidFill>
                          <a:latin typeface="BIZ UD明朝 Medium" panose="02020500000000000000" pitchFamily="17" charset="-128"/>
                          <a:ea typeface="BIZ UD明朝 Medium" panose="02020500000000000000" pitchFamily="17" charset="-128"/>
                        </a:rPr>
                        <a:t>ワールドマスターズゲームズ</a:t>
                      </a:r>
                      <a:r>
                        <a:rPr kumimoji="1" lang="en-US" altLang="ja-JP" sz="1100" dirty="0" smtClean="0">
                          <a:solidFill>
                            <a:schemeClr val="tx1"/>
                          </a:solidFill>
                          <a:latin typeface="BIZ UD明朝 Medium" panose="02020500000000000000" pitchFamily="17" charset="-128"/>
                          <a:ea typeface="BIZ UD明朝 Medium" panose="02020500000000000000" pitchFamily="17" charset="-128"/>
                        </a:rPr>
                        <a:t>2027</a:t>
                      </a:r>
                      <a:r>
                        <a:rPr kumimoji="1" lang="ja-JP" altLang="en-US" sz="1100" dirty="0" smtClean="0">
                          <a:solidFill>
                            <a:schemeClr val="tx1"/>
                          </a:solidFill>
                          <a:latin typeface="BIZ UD明朝 Medium" panose="02020500000000000000" pitchFamily="17" charset="-128"/>
                          <a:ea typeface="BIZ UD明朝 Medium" panose="02020500000000000000" pitchFamily="17" charset="-128"/>
                        </a:rPr>
                        <a:t>関西</a:t>
                      </a:r>
                      <a:endParaRPr kumimoji="1" lang="ja-JP" altLang="en-US" sz="1100" dirty="0">
                        <a:solidFill>
                          <a:schemeClr val="tx1"/>
                        </a:solidFill>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・国際マスターズゲームズ</a:t>
                      </a:r>
                      <a:r>
                        <a:rPr kumimoji="1" lang="ja-JP" altLang="en-US" sz="1100" dirty="0">
                          <a:solidFill>
                            <a:schemeClr val="tx1"/>
                          </a:solidFill>
                          <a:latin typeface="BIZ UD明朝 Medium" panose="02020500000000000000" pitchFamily="17" charset="-128"/>
                          <a:ea typeface="BIZ UD明朝 Medium" panose="02020500000000000000" pitchFamily="17" charset="-128"/>
                        </a:rPr>
                        <a:t>協会</a:t>
                      </a:r>
                      <a:r>
                        <a:rPr kumimoji="1" lang="en-US" altLang="ja-JP" sz="1100" dirty="0" smtClean="0">
                          <a:solidFill>
                            <a:schemeClr val="tx1"/>
                          </a:solidFill>
                          <a:latin typeface="BIZ UD明朝 Medium" panose="02020500000000000000" pitchFamily="17" charset="-128"/>
                          <a:ea typeface="BIZ UD明朝 Medium" panose="02020500000000000000" pitchFamily="17" charset="-128"/>
                        </a:rPr>
                        <a:t>(IMGA)</a:t>
                      </a:r>
                      <a:r>
                        <a:rPr kumimoji="1" lang="ja-JP" altLang="en-US" sz="1100" dirty="0">
                          <a:solidFill>
                            <a:schemeClr val="tx1"/>
                          </a:solidFill>
                          <a:latin typeface="BIZ UD明朝 Medium" panose="02020500000000000000" pitchFamily="17" charset="-128"/>
                          <a:ea typeface="BIZ UD明朝 Medium" panose="02020500000000000000" pitchFamily="17" charset="-128"/>
                        </a:rPr>
                        <a:t>が４年ごとに主宰する生涯スポーツの国際総合競技大会。概ね</a:t>
                      </a:r>
                      <a:r>
                        <a:rPr kumimoji="1" lang="en-US" altLang="ja-JP" sz="1100" dirty="0">
                          <a:solidFill>
                            <a:schemeClr val="tx1"/>
                          </a:solidFill>
                          <a:latin typeface="BIZ UD明朝 Medium" panose="02020500000000000000" pitchFamily="17" charset="-128"/>
                          <a:ea typeface="BIZ UD明朝 Medium" panose="02020500000000000000" pitchFamily="17" charset="-128"/>
                        </a:rPr>
                        <a:t>30</a:t>
                      </a:r>
                      <a:r>
                        <a:rPr kumimoji="1" lang="ja-JP" altLang="en-US" sz="1100" dirty="0">
                          <a:solidFill>
                            <a:schemeClr val="tx1"/>
                          </a:solidFill>
                          <a:latin typeface="BIZ UD明朝 Medium" panose="02020500000000000000" pitchFamily="17" charset="-128"/>
                          <a:ea typeface="BIZ UD明朝 Medium" panose="02020500000000000000" pitchFamily="17" charset="-128"/>
                        </a:rPr>
                        <a:t>歳以上であれば、スポーツ経験や実績、障がいの</a:t>
                      </a:r>
                      <a:r>
                        <a:rPr kumimoji="1" lang="ja-JP" altLang="en-US" sz="1100" dirty="0" smtClean="0">
                          <a:solidFill>
                            <a:schemeClr val="tx1"/>
                          </a:solidFill>
                          <a:latin typeface="BIZ UD明朝 Medium" panose="02020500000000000000" pitchFamily="17" charset="-128"/>
                          <a:ea typeface="BIZ UD明朝 Medium" panose="02020500000000000000" pitchFamily="17" charset="-128"/>
                        </a:rPr>
                        <a:t>有無などを</a:t>
                      </a:r>
                      <a:r>
                        <a:rPr kumimoji="1" lang="ja-JP" altLang="en-US" sz="1100" dirty="0">
                          <a:solidFill>
                            <a:schemeClr val="tx1"/>
                          </a:solidFill>
                          <a:latin typeface="BIZ UD明朝 Medium" panose="02020500000000000000" pitchFamily="17" charset="-128"/>
                          <a:ea typeface="BIZ UD明朝 Medium" panose="02020500000000000000" pitchFamily="17" charset="-128"/>
                        </a:rPr>
                        <a:t>問わず</a:t>
                      </a:r>
                      <a:r>
                        <a:rPr kumimoji="1" lang="ja-JP" altLang="en-US" sz="1100" dirty="0">
                          <a:latin typeface="BIZ UD明朝 Medium" panose="02020500000000000000" pitchFamily="17" charset="-128"/>
                          <a:ea typeface="BIZ UD明朝 Medium" panose="02020500000000000000" pitchFamily="17" charset="-128"/>
                        </a:rPr>
                        <a:t>誰もが参加できる。</a:t>
                      </a:r>
                      <a:r>
                        <a:rPr kumimoji="1" lang="en-US" altLang="ja-JP" sz="1100" dirty="0">
                          <a:latin typeface="BIZ UD明朝 Medium" panose="02020500000000000000" pitchFamily="17" charset="-128"/>
                          <a:ea typeface="BIZ UD明朝 Medium" panose="02020500000000000000" pitchFamily="17" charset="-128"/>
                        </a:rPr>
                        <a:t>2027</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月に関西での開催が予定されている。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1600265"/>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34</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80916" y="573811"/>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57901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3545435977"/>
              </p:ext>
            </p:extLst>
          </p:nvPr>
        </p:nvGraphicFramePr>
        <p:xfrm>
          <a:off x="401683" y="905001"/>
          <a:ext cx="9118357" cy="5105400"/>
        </p:xfrm>
        <a:graphic>
          <a:graphicData uri="http://schemas.openxmlformats.org/drawingml/2006/table">
            <a:tbl>
              <a:tblPr firstRow="1" bandRow="1">
                <a:tableStyleId>{5940675A-B579-460E-94D1-54222C63F5DA}</a:tableStyleId>
              </a:tblPr>
              <a:tblGrid>
                <a:gridCol w="562187">
                  <a:extLst>
                    <a:ext uri="{9D8B030D-6E8A-4147-A177-3AD203B41FA5}">
                      <a16:colId xmlns:a16="http://schemas.microsoft.com/office/drawing/2014/main" val="3174282768"/>
                    </a:ext>
                  </a:extLst>
                </a:gridCol>
                <a:gridCol w="2358256">
                  <a:extLst>
                    <a:ext uri="{9D8B030D-6E8A-4147-A177-3AD203B41FA5}">
                      <a16:colId xmlns:a16="http://schemas.microsoft.com/office/drawing/2014/main" val="3454861201"/>
                    </a:ext>
                  </a:extLst>
                </a:gridCol>
                <a:gridCol w="6197914">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22</a:t>
                      </a:r>
                      <a:r>
                        <a:rPr kumimoji="1" lang="ja-JP" altLang="en-US" sz="1100" baseline="0" dirty="0">
                          <a:latin typeface="BIZ UD明朝 Medium" panose="02020500000000000000" pitchFamily="17" charset="-128"/>
                          <a:ea typeface="BIZ UD明朝 Medium" panose="02020500000000000000" pitchFamily="17" charset="-128"/>
                        </a:rPr>
                        <a:t>頁</a:t>
                      </a: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大阪産（もん）</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・大阪府域で栽培・生産される農産物、畜産物、林産物、水産物と、それらを原材料として使用した加工品。</a:t>
                      </a:r>
                      <a:endParaRPr kumimoji="1" lang="en-US" altLang="ja-JP"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26</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SDGs for MICE</a:t>
                      </a:r>
                      <a:r>
                        <a:rPr kumimoji="1" lang="ja-JP" altLang="en-US" sz="1100" dirty="0">
                          <a:latin typeface="BIZ UD明朝 Medium" panose="02020500000000000000" pitchFamily="17" charset="-128"/>
                          <a:ea typeface="BIZ UD明朝 Medium" panose="02020500000000000000" pitchFamily="17" charset="-128"/>
                        </a:rPr>
                        <a:t>評価制度</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・大阪観光局が実施する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評価制度。開催する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が</a:t>
                      </a:r>
                      <a:r>
                        <a:rPr kumimoji="1" lang="en-US" altLang="ja-JP" sz="1100" dirty="0">
                          <a:latin typeface="BIZ UD明朝 Medium" panose="02020500000000000000" pitchFamily="17" charset="-128"/>
                          <a:ea typeface="BIZ UD明朝 Medium" panose="02020500000000000000" pitchFamily="17" charset="-128"/>
                        </a:rPr>
                        <a:t>SDGs</a:t>
                      </a:r>
                      <a:r>
                        <a:rPr kumimoji="1" lang="ja-JP" altLang="en-US" sz="1100" dirty="0">
                          <a:latin typeface="BIZ UD明朝 Medium" panose="02020500000000000000" pitchFamily="17" charset="-128"/>
                          <a:ea typeface="BIZ UD明朝 Medium" panose="02020500000000000000" pitchFamily="17" charset="-128"/>
                        </a:rPr>
                        <a:t>に取り組めているか、有識者による評価を実施し、フィードバックを行う。</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セティア泉佐野シティセンター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Setia</a:t>
                      </a:r>
                      <a:r>
                        <a:rPr kumimoji="1" lang="en-US" altLang="ja-JP" sz="1100" dirty="0">
                          <a:latin typeface="BIZ UD明朝 Medium" panose="02020500000000000000" pitchFamily="17" charset="-128"/>
                          <a:ea typeface="BIZ UD明朝 Medium" panose="02020500000000000000" pitchFamily="17" charset="-128"/>
                        </a:rPr>
                        <a:t> International Japan (</a:t>
                      </a:r>
                      <a:r>
                        <a:rPr kumimoji="1" lang="ja-JP" altLang="en-US" sz="1100" dirty="0">
                          <a:latin typeface="BIZ UD明朝 Medium" panose="02020500000000000000" pitchFamily="17" charset="-128"/>
                          <a:ea typeface="BIZ UD明朝 Medium" panose="02020500000000000000" pitchFamily="17" charset="-128"/>
                        </a:rPr>
                        <a:t>セティア･インターナショナル･ジャパン</a:t>
                      </a:r>
                      <a:r>
                        <a:rPr kumimoji="1" lang="en-US" altLang="ja-JP" sz="1100" dirty="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がりんくうタウン（泉佐野市）で計画する住宅棟、宿泊棟、</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棟から成る複合拠点（</a:t>
                      </a:r>
                      <a:r>
                        <a:rPr kumimoji="1" lang="en-US" altLang="ja-JP" sz="1100" dirty="0">
                          <a:latin typeface="BIZ UD明朝 Medium" panose="02020500000000000000" pitchFamily="17" charset="-128"/>
                          <a:ea typeface="BIZ UD明朝 Medium" panose="02020500000000000000" pitchFamily="17" charset="-128"/>
                        </a:rPr>
                        <a:t>2027</a:t>
                      </a:r>
                      <a:r>
                        <a:rPr kumimoji="1" lang="ja-JP" altLang="en-US" sz="1100" dirty="0">
                          <a:latin typeface="BIZ UD明朝 Medium" panose="02020500000000000000" pitchFamily="17" charset="-128"/>
                          <a:ea typeface="BIZ UD明朝 Medium" panose="02020500000000000000" pitchFamily="17" charset="-128"/>
                        </a:rPr>
                        <a:t>年開業予定）。</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ムスリム</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dirty="0">
                          <a:latin typeface="BIZ UD明朝 Medium" panose="02020500000000000000" pitchFamily="17" charset="-128"/>
                          <a:ea typeface="BIZ UD明朝 Medium" panose="02020500000000000000" pitchFamily="17" charset="-128"/>
                        </a:rPr>
                        <a:t>・「イスラム教徒」を意味するアラビア語。</a:t>
                      </a:r>
                      <a:endParaRPr kumimoji="1" lang="en-US" altLang="ja-JP"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28</a:t>
                      </a:r>
                      <a:r>
                        <a:rPr kumimoji="1" lang="ja-JP" altLang="en-US" sz="1100" dirty="0">
                          <a:latin typeface="BIZ UD明朝 Medium" panose="02020500000000000000" pitchFamily="17" charset="-128"/>
                          <a:ea typeface="BIZ UD明朝 Medium" panose="02020500000000000000" pitchFamily="17" charset="-128"/>
                        </a:rPr>
                        <a:t>頁</a:t>
                      </a:r>
                    </a:p>
                    <a:p>
                      <a:pPr>
                        <a:lnSpc>
                          <a:spcPts val="1500"/>
                        </a:lnSpc>
                      </a:pPr>
                      <a:r>
                        <a:rPr kumimoji="1" lang="ja-JP" altLang="en-US" sz="1100" dirty="0">
                          <a:latin typeface="BIZ UD明朝 Medium" panose="02020500000000000000" pitchFamily="17" charset="-128"/>
                          <a:ea typeface="BIZ UD明朝 Medium" panose="02020500000000000000" pitchFamily="17" charset="-128"/>
                        </a:rPr>
                        <a:t>　</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err="1">
                          <a:latin typeface="BIZ UD明朝 Medium" panose="02020500000000000000" pitchFamily="17" charset="-128"/>
                          <a:ea typeface="BIZ UD明朝 Medium" panose="02020500000000000000" pitchFamily="17" charset="-128"/>
                        </a:rPr>
                        <a:t>MaaS</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・モビリティ・アズ・ア・サービス（</a:t>
                      </a:r>
                      <a:r>
                        <a:rPr kumimoji="1" lang="en-US" altLang="ja-JP" sz="1100" dirty="0">
                          <a:latin typeface="BIZ UD明朝 Medium" panose="02020500000000000000" pitchFamily="17" charset="-128"/>
                          <a:ea typeface="BIZ UD明朝 Medium" panose="02020500000000000000" pitchFamily="17" charset="-128"/>
                        </a:rPr>
                        <a:t>Mobility as a Service</a:t>
                      </a:r>
                      <a:r>
                        <a:rPr kumimoji="1" lang="ja-JP" altLang="en-US" sz="1100" dirty="0">
                          <a:latin typeface="BIZ UD明朝 Medium" panose="02020500000000000000" pitchFamily="17" charset="-128"/>
                          <a:ea typeface="BIZ UD明朝 Medium" panose="02020500000000000000" pitchFamily="17" charset="-128"/>
                        </a:rPr>
                        <a:t>）。利用者の多様なニーズに合わせ、交通手段、事業者の垣根なく、最適な交通手段、経路、魅力情報等が検索、予約、決済できる一元的なサービス。移動手段にとどまらず、交通や観光、医療など様々なサービスとの組み合わせも含まれ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国際認証取得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施設の安全性に係る国際水準の感染症に関する認定制度として、試験・検査・認証機関ビューローベリタスによる「</a:t>
                      </a:r>
                      <a:r>
                        <a:rPr kumimoji="1" lang="en-US" altLang="ja-JP" sz="1100" dirty="0">
                          <a:latin typeface="BIZ UD明朝 Medium" panose="02020500000000000000" pitchFamily="17" charset="-128"/>
                          <a:ea typeface="BIZ UD明朝 Medium" panose="02020500000000000000" pitchFamily="17" charset="-128"/>
                        </a:rPr>
                        <a:t>SAFEGUARD</a:t>
                      </a:r>
                      <a:r>
                        <a:rPr kumimoji="1" lang="ja-JP" altLang="en-US" sz="1100" dirty="0">
                          <a:latin typeface="BIZ UD明朝 Medium" panose="02020500000000000000" pitchFamily="17" charset="-128"/>
                          <a:ea typeface="BIZ UD明朝 Medium" panose="02020500000000000000" pitchFamily="17" charset="-128"/>
                        </a:rPr>
                        <a:t>」、グローバル・バイオリスク・アドバイザリー・カウンシルによる「</a:t>
                      </a:r>
                      <a:r>
                        <a:rPr kumimoji="1" lang="en-US" altLang="ja-JP" sz="1100" dirty="0">
                          <a:latin typeface="BIZ UD明朝 Medium" panose="02020500000000000000" pitchFamily="17" charset="-128"/>
                          <a:ea typeface="BIZ UD明朝 Medium" panose="02020500000000000000" pitchFamily="17" charset="-128"/>
                        </a:rPr>
                        <a:t>GBAC </a:t>
                      </a:r>
                      <a:r>
                        <a:rPr kumimoji="1" lang="en-US" altLang="ja-JP" sz="1100" dirty="0" smtClean="0">
                          <a:latin typeface="BIZ UD明朝 Medium" panose="02020500000000000000" pitchFamily="17" charset="-128"/>
                          <a:ea typeface="BIZ UD明朝 Medium" panose="02020500000000000000" pitchFamily="17" charset="-128"/>
                        </a:rPr>
                        <a:t>STAR</a:t>
                      </a:r>
                      <a:r>
                        <a:rPr kumimoji="1" lang="ja-JP" altLang="en-US" sz="1100" dirty="0" smtClean="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等がある。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レガシー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遺産、受け継いだもの」を意味する英語。万博やオリンピック・パラリンピック等の国際イベントにおいては、開催時だけでなく、その後の発展につながるような「レガシー（遺産）」の重要性が指摘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rowSpan="2">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30</a:t>
                      </a:r>
                      <a:r>
                        <a:rPr kumimoji="1" lang="ja-JP" altLang="en-US" sz="12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PCO</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200" dirty="0">
                          <a:latin typeface="BIZ UD明朝 Medium" panose="02020500000000000000" pitchFamily="17" charset="-128"/>
                          <a:ea typeface="BIZ UD明朝 Medium" panose="02020500000000000000" pitchFamily="17" charset="-128"/>
                        </a:rPr>
                        <a:t>・</a:t>
                      </a:r>
                      <a:r>
                        <a:rPr kumimoji="1" lang="zh-TW" altLang="en-US" sz="1200" dirty="0">
                          <a:latin typeface="BIZ UD明朝 Medium" panose="02020500000000000000" pitchFamily="17" charset="-128"/>
                          <a:ea typeface="BIZ UD明朝 Medium" panose="02020500000000000000" pitchFamily="17" charset="-128"/>
                        </a:rPr>
                        <a:t>会議運営専門会社</a:t>
                      </a: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Professional</a:t>
                      </a:r>
                      <a:r>
                        <a:rPr kumimoji="1" lang="ja-JP" altLang="en-US" sz="1200" baseline="0" dirty="0">
                          <a:latin typeface="BIZ UD明朝 Medium" panose="02020500000000000000" pitchFamily="17" charset="-128"/>
                          <a:ea typeface="BIZ UD明朝 Medium" panose="02020500000000000000" pitchFamily="17" charset="-128"/>
                        </a:rPr>
                        <a:t> </a:t>
                      </a:r>
                      <a:r>
                        <a:rPr kumimoji="1" lang="en-US" altLang="ja-JP" sz="1200" baseline="0" dirty="0">
                          <a:latin typeface="BIZ UD明朝 Medium" panose="02020500000000000000" pitchFamily="17" charset="-128"/>
                          <a:ea typeface="BIZ UD明朝 Medium" panose="02020500000000000000" pitchFamily="17" charset="-128"/>
                        </a:rPr>
                        <a:t>Congress Organizer)</a:t>
                      </a:r>
                      <a:r>
                        <a:rPr kumimoji="1" lang="ja-JP" altLang="en-US" sz="1200" baseline="0" dirty="0" err="1">
                          <a:latin typeface="BIZ UD明朝 Medium" panose="02020500000000000000" pitchFamily="17" charset="-128"/>
                          <a:ea typeface="BIZ UD明朝 Medium" panose="02020500000000000000" pitchFamily="17" charset="-128"/>
                        </a:rPr>
                        <a:t>。</a:t>
                      </a:r>
                      <a:r>
                        <a:rPr kumimoji="1" lang="ja-JP" altLang="en-US" sz="1200" baseline="0" dirty="0">
                          <a:latin typeface="BIZ UD明朝 Medium" panose="02020500000000000000" pitchFamily="17" charset="-128"/>
                          <a:ea typeface="BIZ UD明朝 Medium" panose="02020500000000000000" pitchFamily="17" charset="-128"/>
                        </a:rPr>
                        <a:t>あらゆる種類の集会、会議開催に関わる業務、またはこれに関連して派生する一切の行事に関わる業務を取り扱うための専門的能力を持った個人または会社。</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3858295"/>
                  </a:ext>
                </a:extLst>
              </a:tr>
              <a:tr h="0">
                <a:tc vMerge="1">
                  <a:txBody>
                    <a:bodyPr/>
                    <a:lstStyle/>
                    <a:p>
                      <a:pPr>
                        <a:lnSpc>
                          <a:spcPts val="1500"/>
                        </a:lnSpc>
                      </a:pPr>
                      <a:endParaRPr kumimoji="1" lang="ja-JP" altLang="en-US" sz="12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PEO</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200" dirty="0">
                          <a:latin typeface="BIZ UD明朝 Medium" panose="02020500000000000000" pitchFamily="17" charset="-128"/>
                          <a:ea typeface="BIZ UD明朝 Medium" panose="02020500000000000000" pitchFamily="17" charset="-128"/>
                        </a:rPr>
                        <a:t>・展示会・見本市運営専門会社（</a:t>
                      </a:r>
                      <a:r>
                        <a:rPr kumimoji="1" lang="en-US" altLang="ja-JP" sz="1200" dirty="0">
                          <a:latin typeface="BIZ UD明朝 Medium" panose="02020500000000000000" pitchFamily="17" charset="-128"/>
                          <a:ea typeface="BIZ UD明朝 Medium" panose="02020500000000000000" pitchFamily="17" charset="-128"/>
                        </a:rPr>
                        <a:t>Professional</a:t>
                      </a:r>
                      <a:r>
                        <a:rPr kumimoji="1" lang="ja-JP" altLang="en-US" sz="1200" baseline="0" dirty="0">
                          <a:latin typeface="BIZ UD明朝 Medium" panose="02020500000000000000" pitchFamily="17" charset="-128"/>
                          <a:ea typeface="BIZ UD明朝 Medium" panose="02020500000000000000" pitchFamily="17" charset="-128"/>
                        </a:rPr>
                        <a:t> </a:t>
                      </a:r>
                      <a:r>
                        <a:rPr kumimoji="1" lang="en-US" altLang="ja-JP" sz="1200" baseline="0" dirty="0">
                          <a:latin typeface="BIZ UD明朝 Medium" panose="02020500000000000000" pitchFamily="17" charset="-128"/>
                          <a:ea typeface="BIZ UD明朝 Medium" panose="02020500000000000000" pitchFamily="17" charset="-128"/>
                        </a:rPr>
                        <a:t>Exhibition/Event Organizer</a:t>
                      </a:r>
                      <a:r>
                        <a:rPr kumimoji="1" lang="ja-JP" altLang="en-US" sz="1200" baseline="0" dirty="0">
                          <a:latin typeface="BIZ UD明朝 Medium" panose="02020500000000000000" pitchFamily="17" charset="-128"/>
                          <a:ea typeface="BIZ UD明朝 Medium" panose="02020500000000000000" pitchFamily="17" charset="-128"/>
                        </a:rPr>
                        <a:t>）。</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7759406"/>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55158" y="651085"/>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81878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9807783B-0943-4601-974D-79FB55BC0664}"/>
              </a:ext>
            </a:extLst>
          </p:cNvPr>
          <p:cNvSpPr/>
          <p:nvPr/>
        </p:nvSpPr>
        <p:spPr>
          <a:xfrm>
            <a:off x="429507" y="1021038"/>
            <a:ext cx="9156015" cy="848705"/>
          </a:xfrm>
          <a:prstGeom prst="roundRect">
            <a:avLst>
              <a:gd name="adj" fmla="val 4377"/>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とは、企業等の会議（</a:t>
            </a:r>
            <a:r>
              <a:rPr lang="en-US" altLang="ja-JP" sz="1300" dirty="0">
                <a:solidFill>
                  <a:schemeClr val="tx1"/>
                </a:solidFill>
                <a:latin typeface="BIZ UD明朝 Medium" panose="02020500000000000000" pitchFamily="17" charset="-128"/>
                <a:ea typeface="BIZ UD明朝 Medium" panose="02020500000000000000" pitchFamily="17" charset="-128"/>
              </a:rPr>
              <a:t>Meeting</a:t>
            </a:r>
            <a:r>
              <a:rPr lang="ja-JP" altLang="en-US" sz="1300" dirty="0">
                <a:solidFill>
                  <a:schemeClr val="tx1"/>
                </a:solidFill>
                <a:latin typeface="BIZ UD明朝 Medium" panose="02020500000000000000" pitchFamily="17" charset="-128"/>
                <a:ea typeface="BIZ UD明朝 Medium" panose="02020500000000000000" pitchFamily="17" charset="-128"/>
              </a:rPr>
              <a:t>）、企業等が行う報奨・研修旅行（</a:t>
            </a:r>
            <a:r>
              <a:rPr lang="en-US" altLang="ja-JP" sz="1300" dirty="0">
                <a:solidFill>
                  <a:schemeClr val="tx1"/>
                </a:solidFill>
                <a:latin typeface="BIZ UD明朝 Medium" panose="02020500000000000000" pitchFamily="17" charset="-128"/>
                <a:ea typeface="BIZ UD明朝 Medium" panose="02020500000000000000" pitchFamily="17" charset="-128"/>
              </a:rPr>
              <a:t>Incentive Travel</a:t>
            </a:r>
            <a:r>
              <a:rPr lang="ja-JP" altLang="en-US" sz="1300" dirty="0">
                <a:solidFill>
                  <a:schemeClr val="tx1"/>
                </a:solidFill>
                <a:latin typeface="BIZ UD明朝 Medium" panose="02020500000000000000" pitchFamily="17" charset="-128"/>
                <a:ea typeface="BIZ UD明朝 Medium" panose="02020500000000000000" pitchFamily="17" charset="-128"/>
              </a:rPr>
              <a:t>）、国際機関・団体、学会</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等が行う国際会議（</a:t>
            </a:r>
            <a:r>
              <a:rPr lang="en-US" altLang="ja-JP" sz="1300" dirty="0">
                <a:solidFill>
                  <a:schemeClr val="tx1"/>
                </a:solidFill>
                <a:latin typeface="BIZ UD明朝 Medium" panose="02020500000000000000" pitchFamily="17" charset="-128"/>
                <a:ea typeface="BIZ UD明朝 Medium" panose="02020500000000000000" pitchFamily="17" charset="-128"/>
              </a:rPr>
              <a:t>Convention</a:t>
            </a:r>
            <a:r>
              <a:rPr lang="ja-JP" altLang="en-US" sz="1300" dirty="0">
                <a:solidFill>
                  <a:schemeClr val="tx1"/>
                </a:solidFill>
                <a:latin typeface="BIZ UD明朝 Medium" panose="02020500000000000000" pitchFamily="17" charset="-128"/>
                <a:ea typeface="BIZ UD明朝 Medium" panose="02020500000000000000" pitchFamily="17" charset="-128"/>
              </a:rPr>
              <a:t>）、展示会・見本市、イベント（</a:t>
            </a:r>
            <a:r>
              <a:rPr lang="en-US" altLang="ja-JP" sz="1300" dirty="0">
                <a:solidFill>
                  <a:schemeClr val="tx1"/>
                </a:solidFill>
                <a:latin typeface="BIZ UD明朝 Medium" panose="02020500000000000000" pitchFamily="17" charset="-128"/>
                <a:ea typeface="BIZ UD明朝 Medium" panose="02020500000000000000" pitchFamily="17" charset="-128"/>
              </a:rPr>
              <a:t>Exhibition/Event</a:t>
            </a:r>
            <a:r>
              <a:rPr lang="ja-JP" altLang="en-US" sz="1300" dirty="0">
                <a:solidFill>
                  <a:schemeClr val="tx1"/>
                </a:solidFill>
                <a:latin typeface="BIZ UD明朝 Medium" panose="02020500000000000000" pitchFamily="17" charset="-128"/>
                <a:ea typeface="BIZ UD明朝 Medium" panose="02020500000000000000" pitchFamily="17" charset="-128"/>
              </a:rPr>
              <a:t>）の頭文字で、多くの集客交流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が見込まれるビジネスイベントなどの総称であり、本戦略における定義は以下のとおりとする。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02063975"/>
              </p:ext>
            </p:extLst>
          </p:nvPr>
        </p:nvGraphicFramePr>
        <p:xfrm>
          <a:off x="431758" y="2070845"/>
          <a:ext cx="9153764" cy="4316507"/>
        </p:xfrm>
        <a:graphic>
          <a:graphicData uri="http://schemas.openxmlformats.org/drawingml/2006/table">
            <a:tbl>
              <a:tblPr firstRow="1" bandRow="1">
                <a:tableStyleId>{7DF18680-E054-41AD-8BC1-D1AEF772440D}</a:tableStyleId>
              </a:tblPr>
              <a:tblGrid>
                <a:gridCol w="1383595">
                  <a:extLst>
                    <a:ext uri="{9D8B030D-6E8A-4147-A177-3AD203B41FA5}">
                      <a16:colId xmlns:a16="http://schemas.microsoft.com/office/drawing/2014/main" val="2763037935"/>
                    </a:ext>
                  </a:extLst>
                </a:gridCol>
                <a:gridCol w="1223682">
                  <a:extLst>
                    <a:ext uri="{9D8B030D-6E8A-4147-A177-3AD203B41FA5}">
                      <a16:colId xmlns:a16="http://schemas.microsoft.com/office/drawing/2014/main" val="2463760101"/>
                    </a:ext>
                  </a:extLst>
                </a:gridCol>
                <a:gridCol w="3738283">
                  <a:extLst>
                    <a:ext uri="{9D8B030D-6E8A-4147-A177-3AD203B41FA5}">
                      <a16:colId xmlns:a16="http://schemas.microsoft.com/office/drawing/2014/main" val="1026770649"/>
                    </a:ext>
                  </a:extLst>
                </a:gridCol>
                <a:gridCol w="2808204">
                  <a:extLst>
                    <a:ext uri="{9D8B030D-6E8A-4147-A177-3AD203B41FA5}">
                      <a16:colId xmlns:a16="http://schemas.microsoft.com/office/drawing/2014/main" val="676037278"/>
                    </a:ext>
                  </a:extLst>
                </a:gridCol>
              </a:tblGrid>
              <a:tr h="322127">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区分</a:t>
                      </a:r>
                    </a:p>
                  </a:txBody>
                  <a:tcPr anchor="ctr">
                    <a:lnL w="12700" cap="flat" cmpd="sng" algn="ctr">
                      <a:noFill/>
                      <a:prstDash val="solid"/>
                      <a:round/>
                      <a:headEnd type="none" w="med" len="med"/>
                      <a:tailEnd type="none" w="med" len="med"/>
                    </a:lnL>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項目</a:t>
                      </a: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定義</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事例</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extLst>
                  <a:ext uri="{0D108BD9-81ED-4DB2-BD59-A6C34878D82A}">
                    <a16:rowId xmlns:a16="http://schemas.microsoft.com/office/drawing/2014/main" val="37549962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Ｍ</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明朝 Medium" panose="02020500000000000000" pitchFamily="17" charset="-128"/>
                          <a:ea typeface="BIZ UD明朝 Medium" panose="02020500000000000000" pitchFamily="17" charset="-128"/>
                        </a:rPr>
                        <a:t>Ｍ</a:t>
                      </a:r>
                      <a:r>
                        <a:rPr kumimoji="1" lang="en-US" altLang="ja-JP" sz="1200" dirty="0" err="1">
                          <a:latin typeface="BIZ UD明朝 Medium" panose="02020500000000000000" pitchFamily="17" charset="-128"/>
                          <a:ea typeface="BIZ UD明朝 Medium" panose="02020500000000000000" pitchFamily="17" charset="-128"/>
                        </a:rPr>
                        <a:t>eeting</a:t>
                      </a:r>
                      <a:endParaRPr kumimoji="1" lang="ja-JP" altLang="en-US" sz="1200" dirty="0">
                        <a:latin typeface="BIZ UD明朝 Medium" panose="02020500000000000000" pitchFamily="17" charset="-128"/>
                        <a:ea typeface="BIZ UD明朝 Medium" panose="02020500000000000000" pitchFamily="17"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企業系会議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〇主に企業がグループ企業やパートナー企業の管理</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者や従業員等を海外から集めて行う企業会議、大</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会、研修会等の会合など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▷海外投資家向け金融セミナー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▷グループ企業の役員会議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1865939580"/>
                  </a:ext>
                </a:extLst>
              </a:tr>
              <a:tr h="998595">
                <a:tc>
                  <a:txBody>
                    <a:bodyPr/>
                    <a:lstStyle/>
                    <a:p>
                      <a:pPr algn="ctr"/>
                      <a:r>
                        <a:rPr kumimoji="1" lang="ja-JP" altLang="en-US" sz="1800" u="sng" dirty="0">
                          <a:latin typeface="BIZ UD明朝 Medium" panose="02020500000000000000" pitchFamily="17" charset="-128"/>
                          <a:ea typeface="BIZ UD明朝 Medium" panose="02020500000000000000" pitchFamily="17" charset="-128"/>
                        </a:rPr>
                        <a:t>Ｉ</a:t>
                      </a:r>
                      <a:endParaRPr kumimoji="1" lang="en-US" altLang="ja-JP" sz="1800" u="sng" dirty="0">
                        <a:latin typeface="BIZ UD明朝 Medium" panose="02020500000000000000" pitchFamily="17" charset="-128"/>
                        <a:ea typeface="BIZ UD明朝 Medium" panose="02020500000000000000" pitchFamily="17" charset="-128"/>
                      </a:endParaRPr>
                    </a:p>
                    <a:p>
                      <a:pPr algn="ctr"/>
                      <a:r>
                        <a:rPr kumimoji="1" lang="ja-JP" altLang="en-US" sz="1200" dirty="0">
                          <a:latin typeface="BIZ UDP明朝 Medium" panose="02020500000000000000" pitchFamily="18" charset="-128"/>
                          <a:ea typeface="BIZ UDP明朝 Medium" panose="02020500000000000000" pitchFamily="18" charset="-128"/>
                        </a:rPr>
                        <a:t>Ｉ</a:t>
                      </a:r>
                      <a:r>
                        <a:rPr kumimoji="1" lang="en-US" altLang="ja-JP" sz="1200" dirty="0" err="1">
                          <a:latin typeface="BIZ UDP明朝 Medium" panose="02020500000000000000" pitchFamily="18" charset="-128"/>
                          <a:ea typeface="BIZ UDP明朝 Medium" panose="02020500000000000000" pitchFamily="18" charset="-128"/>
                        </a:rPr>
                        <a:t>ncentive</a:t>
                      </a:r>
                      <a:endParaRPr kumimoji="1" lang="en-US" altLang="ja-JP" sz="1200" dirty="0">
                        <a:latin typeface="BIZ UDP明朝 Medium" panose="02020500000000000000" pitchFamily="18" charset="-128"/>
                        <a:ea typeface="BIZ UDP明朝 Medium" panose="02020500000000000000" pitchFamily="18" charset="-128"/>
                      </a:endParaRPr>
                    </a:p>
                    <a:p>
                      <a:pPr algn="ctr"/>
                      <a:r>
                        <a:rPr kumimoji="1" lang="en-US" altLang="ja-JP" sz="1200" dirty="0">
                          <a:latin typeface="BIZ UDP明朝 Medium" panose="02020500000000000000" pitchFamily="18" charset="-128"/>
                          <a:ea typeface="BIZ UDP明朝 Medium" panose="02020500000000000000" pitchFamily="18" charset="-128"/>
                        </a:rPr>
                        <a:t>Travel </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企業の報奨・研修旅行</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〇企業が従業員やその代理店等の表彰や研修等の目</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的で実施する企業報奨・研修旅行など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▷営業成績優秀者を集めた旅行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3459874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Ｃ</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Ｃ</a:t>
                      </a:r>
                      <a:r>
                        <a:rPr kumimoji="1" lang="en-US" altLang="ja-JP" sz="1200" dirty="0" err="1">
                          <a:latin typeface="BIZ UDP明朝 Medium" panose="02020500000000000000" pitchFamily="18" charset="-128"/>
                          <a:ea typeface="BIZ UDP明朝 Medium" panose="02020500000000000000" pitchFamily="18" charset="-128"/>
                        </a:rPr>
                        <a:t>onvention</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国際会議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〇学会や産業団体、政府等が国際会議として開催す</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る大規模な会議など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G20</a:t>
                      </a:r>
                      <a:r>
                        <a:rPr kumimoji="1" lang="ja-JP" altLang="en-US" sz="1200" dirty="0">
                          <a:latin typeface="BIZ UD明朝 Medium" panose="02020500000000000000" pitchFamily="17" charset="-128"/>
                          <a:ea typeface="BIZ UD明朝 Medium" panose="02020500000000000000" pitchFamily="17" charset="-128"/>
                        </a:rPr>
                        <a:t>大阪サミット</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APEC</a:t>
                      </a:r>
                      <a:r>
                        <a:rPr kumimoji="1" lang="ja-JP" altLang="en-US" sz="1200" dirty="0">
                          <a:latin typeface="BIZ UD明朝 Medium" panose="02020500000000000000" pitchFamily="17" charset="-128"/>
                          <a:ea typeface="BIZ UD明朝 Medium" panose="02020500000000000000" pitchFamily="17" charset="-128"/>
                        </a:rPr>
                        <a:t>大阪会議</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▷世界水フォーラム</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▷国連防災世界会議　等</a:t>
                      </a:r>
                    </a:p>
                  </a:txBody>
                  <a:tcPr anchor="ctr"/>
                </a:tc>
                <a:extLst>
                  <a:ext uri="{0D108BD9-81ED-4DB2-BD59-A6C34878D82A}">
                    <a16:rowId xmlns:a16="http://schemas.microsoft.com/office/drawing/2014/main" val="3691254688"/>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Ｅ</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Ｅ</a:t>
                      </a:r>
                      <a:r>
                        <a:rPr kumimoji="1" lang="en-US" altLang="ja-JP" sz="1200" dirty="0" err="1">
                          <a:latin typeface="BIZ UDP明朝 Medium" panose="02020500000000000000" pitchFamily="18" charset="-128"/>
                          <a:ea typeface="BIZ UDP明朝 Medium" panose="02020500000000000000" pitchFamily="18" charset="-128"/>
                        </a:rPr>
                        <a:t>xhibition</a:t>
                      </a:r>
                      <a:endParaRPr kumimoji="1" lang="en-US" altLang="ja-JP" sz="1200" dirty="0">
                        <a:latin typeface="BIZ UDP明朝 Medium" panose="02020500000000000000" pitchFamily="18" charset="-128"/>
                        <a:ea typeface="BIZ UDP明朝 Medium" panose="02020500000000000000" pitchFamily="18" charset="-128"/>
                      </a:endParaRPr>
                    </a:p>
                    <a:p>
                      <a:pPr algn="ctr"/>
                      <a:r>
                        <a:rPr kumimoji="1" lang="en-US" altLang="ja-JP" sz="1200" dirty="0">
                          <a:latin typeface="BIZ UDP明朝 Medium" panose="02020500000000000000" pitchFamily="18" charset="-128"/>
                          <a:ea typeface="BIZ UDP明朝 Medium" panose="02020500000000000000" pitchFamily="18" charset="-128"/>
                        </a:rPr>
                        <a:t>/Event</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展示会・</a:t>
                      </a:r>
                      <a:endParaRPr kumimoji="1" lang="en-US" altLang="ja-JP" sz="1200" dirty="0">
                        <a:latin typeface="BIZ UD明朝 Medium" panose="02020500000000000000" pitchFamily="17" charset="-128"/>
                        <a:ea typeface="BIZ UD明朝 Medium" panose="02020500000000000000" pitchFamily="17" charset="-128"/>
                      </a:endParaRPr>
                    </a:p>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イベント</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〇国際機関・団体、学会、民間企業が主催する見本</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市、展示会、博覧会といったエキシビションやス</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ポーツ・文化イベントなど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▷世界陸上競技選手権大阪大会</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▷国際モーターショー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▷国際映画祭</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▷国際宝飾展　等</a:t>
                      </a:r>
                    </a:p>
                  </a:txBody>
                  <a:tcPr anchor="ctr"/>
                </a:tc>
                <a:extLst>
                  <a:ext uri="{0D108BD9-81ED-4DB2-BD59-A6C34878D82A}">
                    <a16:rowId xmlns:a16="http://schemas.microsoft.com/office/drawing/2014/main" val="865474579"/>
                  </a:ext>
                </a:extLst>
              </a:tr>
            </a:tbl>
          </a:graphicData>
        </a:graphic>
      </p:graphicFrame>
      <p:sp>
        <p:nvSpPr>
          <p:cNvPr id="7" name="テキスト ボックス 6"/>
          <p:cNvSpPr txBox="1"/>
          <p:nvPr/>
        </p:nvSpPr>
        <p:spPr>
          <a:xfrm>
            <a:off x="355389" y="596364"/>
            <a:ext cx="5123149" cy="338554"/>
          </a:xfrm>
          <a:prstGeom prst="rect">
            <a:avLst/>
          </a:prstGeom>
          <a:noFill/>
          <a:ln>
            <a:noFill/>
          </a:ln>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本戦略</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と</a:t>
            </a:r>
            <a:r>
              <a:rPr lang="ja-JP" altLang="en-US" sz="1600" b="1" dirty="0">
                <a:latin typeface="BIZ UDPゴシック" panose="020B0400000000000000" pitchFamily="50" charset="-128"/>
                <a:ea typeface="BIZ UDPゴシック" panose="020B0400000000000000" pitchFamily="50" charset="-128"/>
              </a:rPr>
              <a:t>は（定義）</a:t>
            </a:r>
          </a:p>
        </p:txBody>
      </p:sp>
      <p:sp>
        <p:nvSpPr>
          <p:cNvPr id="8" name="正方形/長方形 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3" name="直線コネクタ 2">
            <a:extLst>
              <a:ext uri="{FF2B5EF4-FFF2-40B4-BE49-F238E27FC236}">
                <a16:creationId xmlns:a16="http://schemas.microsoft.com/office/drawing/2014/main" id="{4A7AF225-FFB1-ACE6-74E6-12CC9EF6A274}"/>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C29E0DB-87AD-F54E-FCDE-BA3D4CCFD3CF}"/>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361058" y="6383486"/>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63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2212" y="1683147"/>
            <a:ext cx="9236047" cy="247272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イノベーションの創出と地域産業の活性化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を通じて得られる新たな知見・技術や、参加者（行政、個人・企業、大学・研究機関、学会等）で構築され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る交流・ネットワークなどを通じて、ビジネス・研究環境等が向上し、新たなイノベーションが創出されるとともに、</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参加者間のビジネスマッチングや商談・交流が促進され地域産業の活性化につながるものと期待される。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成長（リーディング）産業の育成と産業拠点の形成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戦略的に強化したい産業分野における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開催を通じて、その分野の産業資源（人・モノ・情報・投資）の集積が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図られ、地域ポテンシャルを活かした成長（リーディング）産業の育成と、これら産業分野をけん引する産業拠点・</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クラスターの形成が期待できる。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5" name="テキスト ボックス 4"/>
          <p:cNvSpPr txBox="1"/>
          <p:nvPr/>
        </p:nvSpPr>
        <p:spPr>
          <a:xfrm>
            <a:off x="402211" y="4879432"/>
            <a:ext cx="9462847" cy="90024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観光消費の増大</a:t>
            </a:r>
            <a:r>
              <a:rPr lang="ja-JP" altLang="en-US" sz="1300" b="1" u="sng" dirty="0" smtClean="0">
                <a:solidFill>
                  <a:schemeClr val="tx1"/>
                </a:solidFill>
                <a:latin typeface="BIZ UD明朝 Medium" panose="02020500000000000000" pitchFamily="17" charset="-128"/>
                <a:ea typeface="BIZ UD明朝 Medium" panose="02020500000000000000" pitchFamily="17" charset="-128"/>
              </a:rPr>
              <a:t>などす</a:t>
            </a:r>
            <a:r>
              <a:rPr lang="ja-JP" altLang="en-US" sz="1300" b="1" u="sng" dirty="0">
                <a:solidFill>
                  <a:schemeClr val="tx1"/>
                </a:solidFill>
                <a:latin typeface="BIZ UD明朝 Medium" panose="02020500000000000000" pitchFamily="17" charset="-128"/>
                <a:ea typeface="BIZ UD明朝 Medium" panose="02020500000000000000" pitchFamily="17" charset="-128"/>
              </a:rPr>
              <a:t>そ</a:t>
            </a:r>
            <a:r>
              <a:rPr lang="ja-JP" altLang="en-US" sz="1300" b="1" u="sng" dirty="0" smtClean="0">
                <a:solidFill>
                  <a:schemeClr val="tx1"/>
                </a:solidFill>
                <a:latin typeface="BIZ UD明朝 Medium" panose="02020500000000000000" pitchFamily="17" charset="-128"/>
                <a:ea typeface="BIZ UD明朝 Medium" panose="02020500000000000000" pitchFamily="17" charset="-128"/>
              </a:rPr>
              <a:t>野</a:t>
            </a:r>
            <a:r>
              <a:rPr lang="ja-JP" altLang="en-US" sz="1300" b="1" u="sng" dirty="0">
                <a:solidFill>
                  <a:schemeClr val="tx1"/>
                </a:solidFill>
                <a:latin typeface="BIZ UD明朝 Medium" panose="02020500000000000000" pitchFamily="17" charset="-128"/>
                <a:ea typeface="BIZ UD明朝 Medium" panose="02020500000000000000" pitchFamily="17" charset="-128"/>
              </a:rPr>
              <a:t>の広い経済波及効果</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spc="-20" dirty="0">
                <a:solidFill>
                  <a:schemeClr val="tx1"/>
                </a:solidFill>
                <a:latin typeface="BIZ UD明朝 Medium" panose="02020500000000000000" pitchFamily="17" charset="-128"/>
                <a:ea typeface="BIZ UD明朝 Medium" panose="02020500000000000000" pitchFamily="17" charset="-128"/>
              </a:rPr>
              <a:t>MICE</a:t>
            </a:r>
            <a:r>
              <a:rPr lang="ja-JP" altLang="en-US" sz="1300" spc="-20" dirty="0">
                <a:solidFill>
                  <a:schemeClr val="tx1"/>
                </a:solidFill>
                <a:latin typeface="BIZ UD明朝 Medium" panose="02020500000000000000" pitchFamily="17" charset="-128"/>
                <a:ea typeface="BIZ UD明朝 Medium" panose="02020500000000000000" pitchFamily="17" charset="-128"/>
              </a:rPr>
              <a:t>の開催による会議や展示会・見本市の運営等、開催そのものにかかる直接的な経済効果に加えて、国内外からの</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spc="-20" dirty="0">
                <a:solidFill>
                  <a:schemeClr val="tx1"/>
                </a:solidFill>
                <a:latin typeface="BIZ UD明朝 Medium" panose="02020500000000000000" pitchFamily="17" charset="-128"/>
                <a:ea typeface="BIZ UD明朝 Medium" panose="02020500000000000000" pitchFamily="17" charset="-128"/>
              </a:rPr>
              <a:t>    </a:t>
            </a:r>
            <a:r>
              <a:rPr lang="ja-JP" altLang="en-US" sz="1300" spc="-20" dirty="0">
                <a:solidFill>
                  <a:schemeClr val="tx1"/>
                </a:solidFill>
                <a:latin typeface="BIZ UD明朝 Medium" panose="02020500000000000000" pitchFamily="17" charset="-128"/>
                <a:ea typeface="BIZ UD明朝 Medium" panose="02020500000000000000" pitchFamily="17" charset="-128"/>
              </a:rPr>
              <a:t>来訪者によって生じる宿泊、飲食、観光等の消費拡大など</a:t>
            </a:r>
            <a:r>
              <a:rPr lang="ja-JP" altLang="en-US" sz="1300" spc="-20" dirty="0" smtClean="0">
                <a:solidFill>
                  <a:schemeClr val="tx1"/>
                </a:solidFill>
                <a:latin typeface="BIZ UD明朝 Medium" panose="02020500000000000000" pitchFamily="17" charset="-128"/>
                <a:ea typeface="BIZ UD明朝 Medium" panose="02020500000000000000" pitchFamily="17" charset="-128"/>
              </a:rPr>
              <a:t>、すそ野</a:t>
            </a:r>
            <a:r>
              <a:rPr lang="ja-JP" altLang="en-US" sz="1300" spc="-20" dirty="0">
                <a:solidFill>
                  <a:schemeClr val="tx1"/>
                </a:solidFill>
                <a:latin typeface="BIZ UD明朝 Medium" panose="02020500000000000000" pitchFamily="17" charset="-128"/>
                <a:ea typeface="BIZ UD明朝 Medium" panose="02020500000000000000" pitchFamily="17" charset="-128"/>
              </a:rPr>
              <a:t>の広い関連産業において高い経済波及効果が期待できる。</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p:txBody>
      </p:sp>
      <p:sp>
        <p:nvSpPr>
          <p:cNvPr id="10" name="テキスト ボックス 9"/>
          <p:cNvSpPr txBox="1"/>
          <p:nvPr/>
        </p:nvSpPr>
        <p:spPr>
          <a:xfrm>
            <a:off x="337115" y="595527"/>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により期待されるもの（意義と効果）</a:t>
            </a:r>
          </a:p>
        </p:txBody>
      </p:sp>
      <p:sp>
        <p:nvSpPr>
          <p:cNvPr id="12" name="正方形/長方形 11"/>
          <p:cNvSpPr/>
          <p:nvPr/>
        </p:nvSpPr>
        <p:spPr>
          <a:xfrm>
            <a:off x="603944" y="1188791"/>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産業競争力の強化</a:t>
            </a:r>
          </a:p>
        </p:txBody>
      </p:sp>
      <p:sp>
        <p:nvSpPr>
          <p:cNvPr id="15" name="正方形/長方形 14"/>
          <p:cNvSpPr/>
          <p:nvPr/>
        </p:nvSpPr>
        <p:spPr>
          <a:xfrm>
            <a:off x="631934" y="4334502"/>
            <a:ext cx="5900872"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幅広い分野への経済波及効果</a:t>
            </a:r>
            <a:endParaRPr lang="en-US" altLang="ja-JP" sz="1400"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2" name="直線コネクタ 1">
            <a:extLst>
              <a:ext uri="{FF2B5EF4-FFF2-40B4-BE49-F238E27FC236}">
                <a16:creationId xmlns:a16="http://schemas.microsoft.com/office/drawing/2014/main" id="{B3F59E1B-2B48-5D51-5549-B100A2CB3996}"/>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C467C7C-563A-B9A8-65A2-8BF50C7242C6}"/>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a:extLst>
              <a:ext uri="{FF2B5EF4-FFF2-40B4-BE49-F238E27FC236}">
                <a16:creationId xmlns:a16="http://schemas.microsoft.com/office/drawing/2014/main" id="{30206940-2F9C-E7C0-DDF9-605DDD4D6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29" y="1200987"/>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D050465-59B9-0C9A-808E-9B2B1A9AC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98" y="4345524"/>
            <a:ext cx="325411"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6AB852D-346C-FF2C-BC07-CC825F8ACD76}"/>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3944" y="4631215"/>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758DC4BE-EE68-8CBE-49EA-753B86E28508}"/>
              </a:ext>
            </a:extLst>
          </p:cNvPr>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3215" y="1487987"/>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537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3031" y="757089"/>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都市格の向上</a:t>
            </a:r>
          </a:p>
        </p:txBody>
      </p:sp>
      <p:sp>
        <p:nvSpPr>
          <p:cNvPr id="6" name="テキスト ボックス 5"/>
          <p:cNvSpPr txBox="1"/>
          <p:nvPr/>
        </p:nvSpPr>
        <p:spPr>
          <a:xfrm>
            <a:off x="402211" y="1230570"/>
            <a:ext cx="9236047" cy="24776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都市の魅力向上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marL="360000">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の誘致に向け</a:t>
            </a:r>
            <a:r>
              <a:rPr lang="ja-JP" altLang="en-US" sz="1300" dirty="0">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関連する施設やその周辺にある資源の魅力を再確認し、必要な整備や情報発信を行うことで、都市の魅力向上が期待できる。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10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都市の国際的認知度やブランド力の向上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en-US" altLang="ja-JP" sz="1300" dirty="0">
                <a:solidFill>
                  <a:schemeClr val="tx1"/>
                </a:solidFill>
                <a:latin typeface="BIZ UD明朝 Medium" panose="02020500000000000000" pitchFamily="17" charset="-128"/>
                <a:ea typeface="BIZ UD明朝 Medium" panose="02020500000000000000" pitchFamily="17" charset="-128"/>
              </a:rPr>
              <a:t>      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の誘致、開催を通じた情報発信や、国内外から</a:t>
            </a:r>
            <a:r>
              <a:rPr lang="ja-JP" altLang="en-US" sz="1300" dirty="0">
                <a:latin typeface="BIZ UD明朝 Medium" panose="02020500000000000000" pitchFamily="17" charset="-128"/>
                <a:ea typeface="BIZ UD明朝 Medium" panose="02020500000000000000" pitchFamily="17" charset="-128"/>
              </a:rPr>
              <a:t>多くの参加者・関係者等の来訪により、</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のホームタウン</a:t>
            </a:r>
            <a:endParaRPr lang="en-US" altLang="ja-JP" sz="1300" dirty="0">
              <a:latin typeface="BIZ UD明朝 Medium" panose="02020500000000000000" pitchFamily="17" charset="-128"/>
              <a:ea typeface="BIZ UD明朝 Medium" panose="02020500000000000000" pitchFamily="17" charset="-128"/>
            </a:endParaRPr>
          </a:p>
          <a:p>
            <a:pPr>
              <a:lnSpc>
                <a:spcPts val="2200"/>
              </a:lnSpc>
            </a:pPr>
            <a:r>
              <a:rPr lang="ja-JP" altLang="en-US" sz="1300" dirty="0">
                <a:latin typeface="BIZ UD明朝 Medium" panose="02020500000000000000" pitchFamily="17" charset="-128"/>
                <a:ea typeface="BIZ UD明朝 Medium" panose="02020500000000000000" pitchFamily="17" charset="-128"/>
              </a:rPr>
              <a:t>    として</a:t>
            </a:r>
            <a:r>
              <a:rPr lang="ja-JP" altLang="en-US" sz="1300" dirty="0">
                <a:solidFill>
                  <a:schemeClr val="tx1"/>
                </a:solidFill>
                <a:latin typeface="BIZ UD明朝 Medium" panose="02020500000000000000" pitchFamily="17" charset="-128"/>
                <a:ea typeface="BIZ UD明朝 Medium" panose="02020500000000000000" pitchFamily="17" charset="-128"/>
              </a:rPr>
              <a:t>国際的な認知度が向上していく。また、地域が強みを有する分野の産業、学術・文化等の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を継続的に開催</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することを通じて、関連する数多くの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を誘致する好循環が生まれ、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開催都市としてのブランド力の向上が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9" name="正方形/長方形 8"/>
          <p:cNvSpPr/>
          <p:nvPr/>
        </p:nvSpPr>
        <p:spPr>
          <a:xfrm>
            <a:off x="605037" y="3786939"/>
            <a:ext cx="4953000" cy="307777"/>
          </a:xfrm>
          <a:prstGeom prst="rect">
            <a:avLst/>
          </a:prstGeom>
        </p:spPr>
        <p:txBody>
          <a:bodyPr>
            <a:spAutoFit/>
          </a:bodyPr>
          <a:lstStyle/>
          <a:p>
            <a:r>
              <a:rPr lang="ja-JP" altLang="en-US" sz="1400" b="1" dirty="0">
                <a:latin typeface="BIZ UDPゴシック" panose="020B0400000000000000" pitchFamily="50" charset="-128"/>
                <a:ea typeface="BIZ UDPゴシック" panose="020B0400000000000000" pitchFamily="50" charset="-128"/>
              </a:rPr>
              <a:t>地域活力の向上とわがまちへの愛着と誇りの醸成</a:t>
            </a:r>
            <a:endParaRPr lang="en-US" altLang="ja-JP" sz="1400" b="1"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402211" y="4375276"/>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地域の活力向上</a:t>
            </a:r>
            <a:r>
              <a:rPr lang="ja-JP" altLang="en-US" sz="1300" b="1" dirty="0">
                <a:solidFill>
                  <a:schemeClr val="tx1"/>
                </a:solidFill>
                <a:latin typeface="BIZ UD明朝 Medium" panose="02020500000000000000" pitchFamily="17" charset="-128"/>
                <a:ea typeface="BIZ UD明朝 Medium" panose="02020500000000000000" pitchFamily="17" charset="-128"/>
              </a:rPr>
              <a:t>　</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誘致に伴う地域の環境美化や魅力ある快適な景観づくりなどとともに、国内外からの来訪者との交流の機会が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提供されることによって、地域ににぎわいと新たな活力がもたらされる。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わがまちへの愛着と誇りの醸成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誘致による地域情報の発信・</a:t>
            </a:r>
            <a:r>
              <a:rPr lang="en-US" altLang="ja-JP" sz="1300" dirty="0">
                <a:solidFill>
                  <a:schemeClr val="tx1"/>
                </a:solidFill>
                <a:latin typeface="BIZ UD明朝 Medium" panose="02020500000000000000" pitchFamily="17" charset="-128"/>
                <a:ea typeface="BIZ UD明朝 Medium" panose="02020500000000000000" pitchFamily="17" charset="-128"/>
              </a:rPr>
              <a:t>PR</a:t>
            </a:r>
            <a:r>
              <a:rPr lang="ja-JP" altLang="en-US" sz="1300" dirty="0">
                <a:solidFill>
                  <a:schemeClr val="tx1"/>
                </a:solidFill>
                <a:latin typeface="BIZ UD明朝 Medium" panose="02020500000000000000" pitchFamily="17" charset="-128"/>
                <a:ea typeface="BIZ UD明朝 Medium" panose="02020500000000000000" pitchFamily="17" charset="-128"/>
              </a:rPr>
              <a:t>やこれに伴う知名度の向上などにより、わがまちの良さを再発見し、地域への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愛着と誇りを醸成する契機となる。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pic>
        <p:nvPicPr>
          <p:cNvPr id="5122" name="Picture 2">
            <a:extLst>
              <a:ext uri="{FF2B5EF4-FFF2-40B4-BE49-F238E27FC236}">
                <a16:creationId xmlns:a16="http://schemas.microsoft.com/office/drawing/2014/main" id="{63316E16-0D52-86BA-CDA8-B967D03F9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84" y="771434"/>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EFBC4A8-8328-E8E6-EDD6-2B09F0C52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21" y="3809918"/>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42C76D6-9AA0-1095-18C4-81228399E68C}"/>
              </a:ext>
            </a:extLst>
          </p:cNvPr>
          <p:cNvPicPr>
            <a:picLocks noChangeAspect="1" noChangeArrowheads="1"/>
          </p:cNvPicPr>
          <p:nvPr/>
        </p:nvPicPr>
        <p:blipFill>
          <a:blip r:embed="rId4">
            <a:clrChange>
              <a:clrFrom>
                <a:srgbClr val="000000">
                  <a:alpha val="0"/>
                </a:srgbClr>
              </a:clrFrom>
              <a:clrTo>
                <a:srgbClr val="000000">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5037" y="1056952"/>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5D30461C-326E-2116-5890-F9275EC5AE80}"/>
              </a:ext>
            </a:extLst>
          </p:cNvPr>
          <p:cNvPicPr>
            <a:picLocks noChangeAspect="1" noChangeArrowheads="1"/>
          </p:cNvPicPr>
          <p:nvPr/>
        </p:nvPicPr>
        <p:blipFill>
          <a:blip r:embed="rId5">
            <a:clrChange>
              <a:clrFrom>
                <a:srgbClr val="74A51E">
                  <a:alpha val="64706"/>
                </a:srgbClr>
              </a:clrFrom>
              <a:clrTo>
                <a:srgbClr val="74A51E">
                  <a:alpha val="0"/>
                </a:srgbClr>
              </a:clrTo>
            </a:clrChang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92488" y="4078572"/>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18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76DCE3F-3D0B-5A11-B372-2E476CF5759A}"/>
              </a:ext>
            </a:extLst>
          </p:cNvPr>
          <p:cNvSpPr txBox="1"/>
          <p:nvPr/>
        </p:nvSpPr>
        <p:spPr>
          <a:xfrm>
            <a:off x="402426" y="4013069"/>
            <a:ext cx="5169822"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［図表①：</a:t>
            </a:r>
            <a:r>
              <a:rPr lang="ja-JP" altLang="ja-JP" sz="1100" b="1" dirty="0">
                <a:latin typeface="BIZ UDP明朝 Medium" panose="02020500000000000000" pitchFamily="18" charset="-128"/>
                <a:ea typeface="BIZ UDP明朝 Medium" panose="02020500000000000000" pitchFamily="18" charset="-128"/>
              </a:rPr>
              <a:t>国際会議開催件数（</a:t>
            </a:r>
            <a:r>
              <a:rPr lang="en-US" altLang="ja-JP" sz="1100" b="1" dirty="0">
                <a:latin typeface="BIZ UDP明朝 Medium" panose="02020500000000000000" pitchFamily="18" charset="-128"/>
                <a:ea typeface="BIZ UDP明朝 Medium" panose="02020500000000000000" pitchFamily="18" charset="-128"/>
              </a:rPr>
              <a:t>2005</a:t>
            </a:r>
            <a:r>
              <a:rPr lang="ja-JP" altLang="ja-JP" sz="1100" b="1" dirty="0">
                <a:latin typeface="BIZ UDP明朝 Medium" panose="02020500000000000000" pitchFamily="18" charset="-128"/>
                <a:ea typeface="BIZ UDP明朝 Medium" panose="02020500000000000000" pitchFamily="18" charset="-128"/>
              </a:rPr>
              <a:t>年～</a:t>
            </a:r>
            <a:r>
              <a:rPr lang="en-US" altLang="ja-JP" sz="1100" b="1" dirty="0">
                <a:solidFill>
                  <a:schemeClr val="tx1"/>
                </a:solidFill>
                <a:latin typeface="BIZ UDP明朝 Medium" panose="02020500000000000000" pitchFamily="18" charset="-128"/>
                <a:ea typeface="BIZ UDP明朝 Medium" panose="02020500000000000000" pitchFamily="18" charset="-128"/>
              </a:rPr>
              <a:t>2021</a:t>
            </a:r>
            <a:r>
              <a:rPr lang="ja-JP" altLang="ja-JP" sz="1100" b="1" dirty="0">
                <a:solidFill>
                  <a:schemeClr val="tx1"/>
                </a:solidFill>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3" name="テキスト ボックス 12"/>
          <p:cNvSpPr txBox="1"/>
          <p:nvPr/>
        </p:nvSpPr>
        <p:spPr>
          <a:xfrm>
            <a:off x="334976" y="1076381"/>
            <a:ext cx="9382230" cy="275973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感染拡大前（～</a:t>
            </a:r>
            <a:r>
              <a:rPr lang="en-US" altLang="ja-JP" sz="1300" b="1" u="sng" dirty="0">
                <a:solidFill>
                  <a:schemeClr val="tx1"/>
                </a:solidFill>
                <a:latin typeface="BIZ UD明朝 Medium" panose="02020500000000000000" pitchFamily="17" charset="-128"/>
                <a:ea typeface="BIZ UD明朝 Medium" panose="02020500000000000000" pitchFamily="17" charset="-128"/>
              </a:rPr>
              <a:t>2019</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年）の国際会議件数は右肩上がり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国際会議協会（</a:t>
            </a:r>
            <a:r>
              <a:rPr lang="en-US" altLang="ja-JP" sz="1300" dirty="0">
                <a:latin typeface="BIZ UD明朝 Medium" panose="02020500000000000000" pitchFamily="17" charset="-128"/>
                <a:ea typeface="BIZ UD明朝 Medium" panose="02020500000000000000" pitchFamily="17" charset="-128"/>
              </a:rPr>
              <a:t>ICCA</a:t>
            </a:r>
            <a:r>
              <a:rPr lang="ja-JP" altLang="ja-JP" sz="1300" dirty="0">
                <a:latin typeface="BIZ UD明朝 Medium" panose="02020500000000000000" pitchFamily="17" charset="-128"/>
                <a:ea typeface="BIZ UD明朝 Medium" panose="02020500000000000000" pitchFamily="17" charset="-128"/>
              </a:rPr>
              <a:t>）統計データによると、</a:t>
            </a:r>
            <a:r>
              <a:rPr lang="ja-JP" altLang="en-US" sz="1300" dirty="0">
                <a:latin typeface="BIZ UD明朝 Medium" panose="02020500000000000000" pitchFamily="17" charset="-128"/>
                <a:ea typeface="BIZ UD明朝 Medium" panose="02020500000000000000" pitchFamily="17" charset="-128"/>
              </a:rPr>
              <a:t>新型コロナウイルス感染症の感染拡大以前の世界全体の</a:t>
            </a:r>
            <a:r>
              <a:rPr lang="ja-JP" altLang="ja-JP" sz="1300" dirty="0">
                <a:latin typeface="BIZ UD明朝 Medium" panose="02020500000000000000" pitchFamily="17" charset="-128"/>
                <a:ea typeface="BIZ UD明朝 Medium" panose="02020500000000000000" pitchFamily="17" charset="-128"/>
              </a:rPr>
              <a:t>国際会議の開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催件数は</a:t>
            </a:r>
            <a:r>
              <a:rPr lang="ja-JP" altLang="en-US" sz="1300" dirty="0">
                <a:solidFill>
                  <a:schemeClr val="tx1"/>
                </a:solidFill>
                <a:latin typeface="BIZ UD明朝 Medium" panose="02020500000000000000" pitchFamily="17" charset="-128"/>
                <a:ea typeface="BIZ UD明朝 Medium" panose="02020500000000000000" pitchFamily="17" charset="-128"/>
              </a:rPr>
              <a:t>、概ね</a:t>
            </a:r>
            <a:r>
              <a:rPr lang="ja-JP" altLang="ja-JP" sz="1300" dirty="0">
                <a:solidFill>
                  <a:schemeClr val="tx1"/>
                </a:solidFill>
                <a:latin typeface="BIZ UD明朝 Medium" panose="02020500000000000000" pitchFamily="17" charset="-128"/>
                <a:ea typeface="BIZ UD明朝 Medium" panose="02020500000000000000" pitchFamily="17" charset="-128"/>
              </a:rPr>
              <a:t>右肩上がりで</a:t>
            </a:r>
            <a:r>
              <a:rPr lang="ja-JP" altLang="en-US" sz="1300" dirty="0">
                <a:solidFill>
                  <a:schemeClr val="tx1"/>
                </a:solidFill>
                <a:latin typeface="BIZ UD明朝 Medium" panose="02020500000000000000" pitchFamily="17" charset="-128"/>
                <a:ea typeface="BIZ UD明朝 Medium" panose="02020500000000000000" pitchFamily="17" charset="-128"/>
              </a:rPr>
              <a:t>伸びており、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ja-JP" sz="1300" dirty="0">
                <a:solidFill>
                  <a:schemeClr val="tx1"/>
                </a:solidFill>
                <a:latin typeface="BIZ UD明朝 Medium" panose="02020500000000000000" pitchFamily="17" charset="-128"/>
                <a:ea typeface="BIZ UD明朝 Medium" panose="02020500000000000000" pitchFamily="17" charset="-128"/>
              </a:rPr>
              <a:t>年</a:t>
            </a:r>
            <a:r>
              <a:rPr lang="ja-JP" altLang="en-US" sz="1300" dirty="0">
                <a:solidFill>
                  <a:schemeClr val="tx1"/>
                </a:solidFill>
                <a:latin typeface="BIZ UD明朝 Medium" panose="02020500000000000000" pitchFamily="17" charset="-128"/>
                <a:ea typeface="BIZ UD明朝 Medium" panose="02020500000000000000" pitchFamily="17" charset="-128"/>
              </a:rPr>
              <a:t>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13,254</a:t>
            </a:r>
            <a:r>
              <a:rPr lang="ja-JP" altLang="ja-JP" sz="1300" dirty="0">
                <a:solidFill>
                  <a:schemeClr val="tx1"/>
                </a:solidFill>
                <a:latin typeface="BIZ UD明朝 Medium" panose="02020500000000000000" pitchFamily="17" charset="-128"/>
                <a:ea typeface="BIZ UD明朝 Medium" panose="02020500000000000000" pitchFamily="17" charset="-128"/>
              </a:rPr>
              <a:t>件</a:t>
            </a:r>
            <a:r>
              <a:rPr lang="ja-JP" altLang="en-US" sz="1300" dirty="0">
                <a:solidFill>
                  <a:schemeClr val="tx1"/>
                </a:solidFill>
                <a:latin typeface="BIZ UD明朝 Medium" panose="02020500000000000000" pitchFamily="17" charset="-128"/>
                <a:ea typeface="BIZ UD明朝 Medium" panose="02020500000000000000" pitchFamily="17" charset="-128"/>
              </a:rPr>
              <a:t>となった。</a:t>
            </a:r>
            <a:endParaRPr lang="ja-JP"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感染拡大以後（</a:t>
            </a:r>
            <a:r>
              <a:rPr lang="en-US" altLang="ja-JP" sz="1300" b="1" u="sng" dirty="0">
                <a:solidFill>
                  <a:schemeClr val="tx1"/>
                </a:solidFill>
                <a:latin typeface="BIZ UD明朝 Medium" panose="02020500000000000000" pitchFamily="17" charset="-128"/>
                <a:ea typeface="BIZ UD明朝 Medium" panose="02020500000000000000" pitchFamily="17" charset="-128"/>
              </a:rPr>
              <a:t>2020</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年～）は「中止」「延期」が増大</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2020</a:t>
            </a:r>
            <a:r>
              <a:rPr lang="ja-JP" altLang="ja-JP" sz="1300" dirty="0">
                <a:latin typeface="BIZ UD明朝 Medium" panose="02020500000000000000" pitchFamily="17" charset="-128"/>
                <a:ea typeface="BIZ UD明朝 Medium" panose="02020500000000000000" pitchFamily="17" charset="-128"/>
              </a:rPr>
              <a:t>年に</a:t>
            </a:r>
            <a:r>
              <a:rPr lang="ja-JP" altLang="en-US" sz="1300" dirty="0">
                <a:latin typeface="BIZ UD明朝 Medium" panose="02020500000000000000" pitchFamily="17" charset="-128"/>
                <a:ea typeface="BIZ UD明朝 Medium" panose="02020500000000000000" pitchFamily="17" charset="-128"/>
              </a:rPr>
              <a:t>始まった</a:t>
            </a:r>
            <a:r>
              <a:rPr lang="ja-JP" altLang="ja-JP" sz="1300" dirty="0">
                <a:latin typeface="BIZ UD明朝 Medium" panose="02020500000000000000" pitchFamily="17" charset="-128"/>
                <a:ea typeface="BIZ UD明朝 Medium" panose="02020500000000000000" pitchFamily="17" charset="-128"/>
              </a:rPr>
              <a:t>新型コロナウイルス</a:t>
            </a:r>
            <a:r>
              <a:rPr lang="ja-JP" altLang="en-US" sz="1300" dirty="0">
                <a:latin typeface="BIZ UD明朝 Medium" panose="02020500000000000000" pitchFamily="17" charset="-128"/>
                <a:ea typeface="BIZ UD明朝 Medium" panose="02020500000000000000" pitchFamily="17" charset="-128"/>
              </a:rPr>
              <a:t>感染症の</a:t>
            </a:r>
            <a:r>
              <a:rPr lang="ja-JP" altLang="ja-JP" sz="1300" dirty="0">
                <a:latin typeface="BIZ UD明朝 Medium" panose="02020500000000000000" pitchFamily="17" charset="-128"/>
                <a:ea typeface="BIZ UD明朝 Medium" panose="02020500000000000000" pitchFamily="17" charset="-128"/>
              </a:rPr>
              <a:t>世界的な感染拡大により、</a:t>
            </a:r>
            <a:r>
              <a:rPr lang="en-US" altLang="ja-JP" sz="1300" dirty="0">
                <a:solidFill>
                  <a:prstClr val="black"/>
                </a:solidFill>
                <a:latin typeface="BIZ UD明朝 Medium" panose="02020500000000000000" pitchFamily="17" charset="-128"/>
                <a:ea typeface="BIZ UD明朝 Medium" panose="02020500000000000000" pitchFamily="17" charset="-128"/>
              </a:rPr>
              <a:t>2020</a:t>
            </a:r>
            <a:r>
              <a:rPr lang="ja-JP" altLang="en-US" sz="1300" dirty="0">
                <a:solidFill>
                  <a:prstClr val="black"/>
                </a:solidFill>
                <a:latin typeface="BIZ UD明朝 Medium" panose="02020500000000000000" pitchFamily="17" charset="-128"/>
                <a:ea typeface="BIZ UD明朝 Medium" panose="02020500000000000000" pitchFamily="17" charset="-128"/>
              </a:rPr>
              <a:t>年は世界全体の国際会議の</a:t>
            </a:r>
            <a:r>
              <a:rPr lang="en-US" altLang="ja-JP" sz="1300" dirty="0">
                <a:solidFill>
                  <a:prstClr val="black"/>
                </a:solidFill>
                <a:latin typeface="BIZ UD明朝 Medium" panose="02020500000000000000" pitchFamily="17" charset="-128"/>
                <a:ea typeface="BIZ UD明朝 Medium" panose="02020500000000000000" pitchFamily="17" charset="-128"/>
              </a:rPr>
              <a:t>58</a:t>
            </a:r>
            <a:r>
              <a:rPr lang="ja-JP" altLang="en-US" sz="1300" dirty="0">
                <a:solidFill>
                  <a:prstClr val="black"/>
                </a:solidFill>
                <a:latin typeface="BIZ UD明朝 Medium" panose="02020500000000000000" pitchFamily="17" charset="-128"/>
                <a:ea typeface="BIZ UD明朝 Medium" panose="02020500000000000000" pitchFamily="17" charset="-128"/>
              </a:rPr>
              <a:t>％が</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prstClr val="black"/>
                </a:solidFill>
                <a:latin typeface="BIZ UD明朝 Medium" panose="02020500000000000000" pitchFamily="17" charset="-128"/>
                <a:ea typeface="BIZ UD明朝 Medium" panose="02020500000000000000" pitchFamily="17" charset="-128"/>
              </a:rPr>
              <a:t>    </a:t>
            </a:r>
            <a:r>
              <a:rPr lang="ja-JP" altLang="en-US" sz="1300" dirty="0">
                <a:solidFill>
                  <a:prstClr val="black"/>
                </a:solidFill>
                <a:latin typeface="BIZ UD明朝 Medium" panose="02020500000000000000" pitchFamily="17" charset="-128"/>
                <a:ea typeface="BIZ UD明朝 Medium" panose="02020500000000000000" pitchFamily="17" charset="-128"/>
              </a:rPr>
              <a:t>中止または延期となり、オンライン</a:t>
            </a:r>
            <a:r>
              <a:rPr lang="ja-JP" altLang="en-US" sz="1300" dirty="0">
                <a:solidFill>
                  <a:schemeClr val="tx1"/>
                </a:solidFill>
                <a:latin typeface="BIZ UD明朝 Medium" panose="02020500000000000000" pitchFamily="17" charset="-128"/>
                <a:ea typeface="BIZ UD明朝 Medium" panose="02020500000000000000" pitchFamily="17" charset="-128"/>
              </a:rPr>
              <a:t>での開催が主流となった。</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年の前半はオンラインが大勢を占めていたが、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後半はハイブリッドや実地開催の割合が増加傾向にあり、今後もこの傾向は続く</a:t>
            </a:r>
            <a:r>
              <a:rPr lang="ja-JP" altLang="en-US" sz="1300" dirty="0">
                <a:solidFill>
                  <a:prstClr val="black"/>
                </a:solidFill>
                <a:latin typeface="BIZ UD明朝 Medium" panose="02020500000000000000" pitchFamily="17" charset="-128"/>
                <a:ea typeface="BIZ UD明朝 Medium" panose="02020500000000000000" pitchFamily="17" charset="-128"/>
              </a:rPr>
              <a:t>とみられる。 </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800"/>
              </a:lnSpc>
            </a:pP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1600"/>
              </a:lnSpc>
            </a:pPr>
            <a:r>
              <a:rPr lang="ja-JP" altLang="en-US" sz="1300" dirty="0">
                <a:solidFill>
                  <a:prstClr val="black"/>
                </a:solidFill>
                <a:latin typeface="BIZ UD明朝 Medium" panose="02020500000000000000" pitchFamily="17" charset="-128"/>
                <a:ea typeface="BIZ UD明朝 Medium" panose="02020500000000000000" pitchFamily="17" charset="-128"/>
              </a:rPr>
              <a:t>　　</a:t>
            </a:r>
            <a:r>
              <a:rPr lang="ja-JP" altLang="en-US" sz="1300" i="1" dirty="0">
                <a:solidFill>
                  <a:prstClr val="black"/>
                </a:solidFill>
                <a:latin typeface="BIZ UD明朝 Medium" panose="02020500000000000000" pitchFamily="17" charset="-128"/>
                <a:ea typeface="BIZ UD明朝 Medium" panose="02020500000000000000" pitchFamily="17" charset="-128"/>
              </a:rPr>
              <a:t>    </a:t>
            </a:r>
            <a:r>
              <a:rPr lang="en-US" altLang="ja-JP" sz="1050" i="1" dirty="0">
                <a:latin typeface="BIZ UD明朝 Medium" panose="02020500000000000000" pitchFamily="17" charset="-128"/>
                <a:ea typeface="BIZ UD明朝 Medium" panose="02020500000000000000" pitchFamily="17" charset="-128"/>
              </a:rPr>
              <a:t>ICCA</a:t>
            </a:r>
            <a:r>
              <a:rPr lang="ja-JP" altLang="ja-JP" sz="1050" i="1" dirty="0">
                <a:latin typeface="BIZ UD明朝 Medium" panose="02020500000000000000" pitchFamily="17" charset="-128"/>
                <a:ea typeface="BIZ UD明朝 Medium" panose="02020500000000000000" pitchFamily="17" charset="-128"/>
              </a:rPr>
              <a:t>では</a:t>
            </a:r>
            <a:r>
              <a:rPr lang="en-US" altLang="ja-JP" sz="1050" i="1" dirty="0">
                <a:latin typeface="BIZ UD明朝 Medium" panose="02020500000000000000" pitchFamily="17" charset="-128"/>
                <a:ea typeface="BIZ UD明朝 Medium" panose="02020500000000000000" pitchFamily="17" charset="-128"/>
              </a:rPr>
              <a:t>2020</a:t>
            </a:r>
            <a:r>
              <a:rPr lang="ja-JP" altLang="en-US" sz="1050" i="1" dirty="0">
                <a:latin typeface="BIZ UD明朝 Medium" panose="02020500000000000000" pitchFamily="17" charset="-128"/>
                <a:ea typeface="BIZ UD明朝 Medium" panose="02020500000000000000" pitchFamily="17" charset="-128"/>
              </a:rPr>
              <a:t>年から、</a:t>
            </a:r>
            <a:r>
              <a:rPr lang="ja-JP" altLang="ja-JP" sz="1050" i="1" dirty="0">
                <a:latin typeface="BIZ UD明朝 Medium" panose="02020500000000000000" pitchFamily="17" charset="-128"/>
                <a:ea typeface="BIZ UD明朝 Medium" panose="02020500000000000000" pitchFamily="17" charset="-128"/>
              </a:rPr>
              <a:t>開催形態を</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延期</a:t>
            </a:r>
            <a:r>
              <a:rPr lang="en-US" altLang="ja-JP" sz="1050" i="1" dirty="0">
                <a:latin typeface="BIZ UD明朝 Medium" panose="02020500000000000000" pitchFamily="17" charset="-128"/>
                <a:ea typeface="BIZ UD明朝 Medium" panose="02020500000000000000" pitchFamily="17" charset="-128"/>
              </a:rPr>
              <a:t>(postponed)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ハイブリッド</a:t>
            </a:r>
            <a:r>
              <a:rPr lang="en-US" altLang="ja-JP" sz="1050" i="1" dirty="0">
                <a:latin typeface="BIZ UD明朝 Medium" panose="02020500000000000000" pitchFamily="17" charset="-128"/>
                <a:ea typeface="BIZ UD明朝 Medium" panose="02020500000000000000" pitchFamily="17" charset="-128"/>
              </a:rPr>
              <a:t>(hybrid)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中止</a:t>
            </a:r>
            <a:r>
              <a:rPr lang="ja-JP" altLang="en-US" sz="1050" i="1" dirty="0">
                <a:latin typeface="BIZ UD明朝 Medium" panose="02020500000000000000" pitchFamily="17" charset="-128"/>
                <a:ea typeface="BIZ UD明朝 Medium" panose="02020500000000000000" pitchFamily="17" charset="-128"/>
              </a:rPr>
              <a:t>（</a:t>
            </a:r>
            <a:r>
              <a:rPr lang="en-US" altLang="ja-JP" sz="1050" i="1" dirty="0">
                <a:latin typeface="BIZ UD明朝 Medium" panose="02020500000000000000" pitchFamily="17" charset="-128"/>
                <a:ea typeface="BIZ UD明朝 Medium" panose="02020500000000000000" pitchFamily="17" charset="-128"/>
              </a:rPr>
              <a:t>cancelled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開催地変更</a:t>
            </a:r>
            <a:r>
              <a:rPr lang="en-US" altLang="ja-JP" sz="1050" i="1" dirty="0">
                <a:latin typeface="BIZ UD明朝 Medium" panose="02020500000000000000" pitchFamily="17" charset="-128"/>
                <a:ea typeface="BIZ UD明朝 Medium" panose="02020500000000000000" pitchFamily="17" charset="-128"/>
              </a:rPr>
              <a:t>(relocated)</a:t>
            </a:r>
            <a:r>
              <a:rPr lang="ja-JP" altLang="en-US" sz="1050" i="1" dirty="0">
                <a:latin typeface="BIZ UD明朝 Medium" panose="02020500000000000000" pitchFamily="17" charset="-128"/>
                <a:ea typeface="BIZ UD明朝 Medium" panose="02020500000000000000" pitchFamily="17" charset="-128"/>
              </a:rPr>
              <a:t>」</a:t>
            </a:r>
            <a:endParaRPr lang="en-US" altLang="ja-JP" sz="1050" i="1" dirty="0">
              <a:latin typeface="BIZ UD明朝 Medium" panose="02020500000000000000" pitchFamily="17" charset="-128"/>
              <a:ea typeface="BIZ UD明朝 Medium" panose="02020500000000000000" pitchFamily="17" charset="-128"/>
            </a:endParaRPr>
          </a:p>
          <a:p>
            <a:pPr>
              <a:lnSpc>
                <a:spcPts val="1600"/>
              </a:lnSpc>
            </a:pPr>
            <a:r>
              <a:rPr lang="ja-JP" altLang="en-US" sz="1050" i="1" dirty="0">
                <a:latin typeface="BIZ UD明朝 Medium" panose="02020500000000000000" pitchFamily="17" charset="-128"/>
                <a:ea typeface="BIZ UD明朝 Medium" panose="02020500000000000000" pitchFamily="17" charset="-128"/>
              </a:rPr>
              <a:t>　　　　「</a:t>
            </a:r>
            <a:r>
              <a:rPr lang="ja-JP" altLang="ja-JP" sz="1050" i="1" dirty="0">
                <a:latin typeface="BIZ UD明朝 Medium" panose="02020500000000000000" pitchFamily="17" charset="-128"/>
                <a:ea typeface="BIZ UD明朝 Medium" panose="02020500000000000000" pitchFamily="17" charset="-128"/>
              </a:rPr>
              <a:t>オンライン</a:t>
            </a:r>
            <a:r>
              <a:rPr lang="en-US" altLang="ja-JP" sz="1050" i="1" dirty="0">
                <a:latin typeface="BIZ UD明朝 Medium" panose="02020500000000000000" pitchFamily="17" charset="-128"/>
                <a:ea typeface="BIZ UD明朝 Medium" panose="02020500000000000000" pitchFamily="17" charset="-128"/>
              </a:rPr>
              <a:t>(virtual)</a:t>
            </a:r>
            <a:r>
              <a:rPr lang="ja-JP" altLang="en-US" sz="1050" i="1" dirty="0">
                <a:latin typeface="BIZ UD明朝 Medium" panose="02020500000000000000" pitchFamily="17" charset="-128"/>
                <a:ea typeface="BIZ UD明朝 Medium" panose="02020500000000000000" pitchFamily="17" charset="-128"/>
              </a:rPr>
              <a:t>」「実地</a:t>
            </a:r>
            <a:r>
              <a:rPr lang="ja-JP" altLang="ja-JP" sz="1050" i="1" dirty="0">
                <a:latin typeface="BIZ UD明朝 Medium" panose="02020500000000000000" pitchFamily="17" charset="-128"/>
                <a:ea typeface="BIZ UD明朝 Medium" panose="02020500000000000000" pitchFamily="17" charset="-128"/>
              </a:rPr>
              <a:t>開催</a:t>
            </a:r>
            <a:r>
              <a:rPr lang="en-US" altLang="ja-JP" sz="1050" i="1" dirty="0">
                <a:latin typeface="BIZ UD明朝 Medium" panose="02020500000000000000" pitchFamily="17" charset="-128"/>
                <a:ea typeface="BIZ UD明朝 Medium" panose="02020500000000000000" pitchFamily="17" charset="-128"/>
              </a:rPr>
              <a:t>(unaffected)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の</a:t>
            </a:r>
            <a:r>
              <a:rPr lang="en-US" altLang="ja-JP" sz="1050" i="1" dirty="0">
                <a:latin typeface="BIZ UD明朝 Medium" panose="02020500000000000000" pitchFamily="17" charset="-128"/>
                <a:ea typeface="BIZ UD明朝 Medium" panose="02020500000000000000" pitchFamily="17" charset="-128"/>
              </a:rPr>
              <a:t>6</a:t>
            </a:r>
            <a:r>
              <a:rPr lang="ja-JP" altLang="ja-JP" sz="1050" i="1" dirty="0">
                <a:latin typeface="BIZ UD明朝 Medium" panose="02020500000000000000" pitchFamily="17" charset="-128"/>
                <a:ea typeface="BIZ UD明朝 Medium" panose="02020500000000000000" pitchFamily="17" charset="-128"/>
              </a:rPr>
              <a:t>通りに区</a:t>
            </a:r>
            <a:r>
              <a:rPr lang="ja-JP" altLang="en-US" sz="1050" i="1" dirty="0">
                <a:latin typeface="BIZ UD明朝 Medium" panose="02020500000000000000" pitchFamily="17" charset="-128"/>
                <a:ea typeface="BIZ UD明朝 Medium" panose="02020500000000000000" pitchFamily="17" charset="-128"/>
              </a:rPr>
              <a:t>分する統計方法へ変更</a:t>
            </a:r>
            <a:endParaRPr lang="en-US" altLang="ja-JP" sz="105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6B27A235-2EDB-1CD1-9650-015F96B4471B}"/>
              </a:ext>
            </a:extLst>
          </p:cNvPr>
          <p:cNvSpPr txBox="1"/>
          <p:nvPr/>
        </p:nvSpPr>
        <p:spPr>
          <a:xfrm>
            <a:off x="332014" y="645099"/>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新型コロナウイルス感染症の影響等</a:t>
            </a:r>
          </a:p>
        </p:txBody>
      </p:sp>
      <p:cxnSp>
        <p:nvCxnSpPr>
          <p:cNvPr id="3" name="直線コネクタ 2">
            <a:extLst>
              <a:ext uri="{FF2B5EF4-FFF2-40B4-BE49-F238E27FC236}">
                <a16:creationId xmlns:a16="http://schemas.microsoft.com/office/drawing/2014/main" id="{8A73D94D-2663-09FE-99FA-06F021DF3BD2}"/>
              </a:ext>
            </a:extLst>
          </p:cNvPr>
          <p:cNvCxnSpPr/>
          <p:nvPr/>
        </p:nvCxnSpPr>
        <p:spPr>
          <a:xfrm flipV="1">
            <a:off x="298587" y="99836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99FB7B92-4F99-30F5-1318-66AFE3C10996}"/>
              </a:ext>
            </a:extLst>
          </p:cNvPr>
          <p:cNvSpPr/>
          <p:nvPr/>
        </p:nvSpPr>
        <p:spPr>
          <a:xfrm>
            <a:off x="270588" y="694005"/>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大かっこ 4">
            <a:extLst>
              <a:ext uri="{FF2B5EF4-FFF2-40B4-BE49-F238E27FC236}">
                <a16:creationId xmlns:a16="http://schemas.microsoft.com/office/drawing/2014/main" id="{DA313483-5CF8-CF18-2BED-C4A6734446CE}"/>
              </a:ext>
            </a:extLst>
          </p:cNvPr>
          <p:cNvSpPr/>
          <p:nvPr/>
        </p:nvSpPr>
        <p:spPr>
          <a:xfrm>
            <a:off x="962038" y="3356933"/>
            <a:ext cx="8141020" cy="396000"/>
          </a:xfrm>
          <a:prstGeom prst="bracketPair">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５</a:t>
            </a:r>
          </a:p>
        </p:txBody>
      </p:sp>
      <p:graphicFrame>
        <p:nvGraphicFramePr>
          <p:cNvPr id="15" name="グラフ 14"/>
          <p:cNvGraphicFramePr>
            <a:graphicFrameLocks/>
          </p:cNvGraphicFramePr>
          <p:nvPr/>
        </p:nvGraphicFramePr>
        <p:xfrm>
          <a:off x="744389" y="4355034"/>
          <a:ext cx="8252395" cy="2259913"/>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83A5930A-A147-466D-A6B0-B41002E45B7B}"/>
              </a:ext>
            </a:extLst>
          </p:cNvPr>
          <p:cNvSpPr txBox="1"/>
          <p:nvPr/>
        </p:nvSpPr>
        <p:spPr>
          <a:xfrm>
            <a:off x="5164612" y="6590754"/>
            <a:ext cx="424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「日本政府観光局（</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）国際会議統計」（日本政府観光局）を基に作成</a:t>
            </a:r>
            <a:endParaRPr lang="en-US" altLang="ja-JP" sz="800" dirty="0">
              <a:latin typeface="BIZ UDP明朝 Medium" panose="02020500000000000000" pitchFamily="18" charset="-128"/>
              <a:ea typeface="BIZ UDP明朝 Medium" panose="02020500000000000000" pitchFamily="18"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399242212"/>
              </p:ext>
            </p:extLst>
          </p:nvPr>
        </p:nvGraphicFramePr>
        <p:xfrm>
          <a:off x="744388" y="4349301"/>
          <a:ext cx="8252395" cy="2259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75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nvGraphicFramePr>
        <p:xfrm>
          <a:off x="560512" y="1142891"/>
          <a:ext cx="8784976" cy="5127833"/>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495257303"/>
                    </a:ext>
                  </a:extLst>
                </a:gridCol>
                <a:gridCol w="1224136">
                  <a:extLst>
                    <a:ext uri="{9D8B030D-6E8A-4147-A177-3AD203B41FA5}">
                      <a16:colId xmlns:a16="http://schemas.microsoft.com/office/drawing/2014/main" val="843621912"/>
                    </a:ext>
                  </a:extLst>
                </a:gridCol>
                <a:gridCol w="1224136">
                  <a:extLst>
                    <a:ext uri="{9D8B030D-6E8A-4147-A177-3AD203B41FA5}">
                      <a16:colId xmlns:a16="http://schemas.microsoft.com/office/drawing/2014/main" val="2904224741"/>
                    </a:ext>
                  </a:extLst>
                </a:gridCol>
                <a:gridCol w="1224136">
                  <a:extLst>
                    <a:ext uri="{9D8B030D-6E8A-4147-A177-3AD203B41FA5}">
                      <a16:colId xmlns:a16="http://schemas.microsoft.com/office/drawing/2014/main" val="4030000121"/>
                    </a:ext>
                  </a:extLst>
                </a:gridCol>
                <a:gridCol w="1224136">
                  <a:extLst>
                    <a:ext uri="{9D8B030D-6E8A-4147-A177-3AD203B41FA5}">
                      <a16:colId xmlns:a16="http://schemas.microsoft.com/office/drawing/2014/main" val="3640303032"/>
                    </a:ext>
                  </a:extLst>
                </a:gridCol>
                <a:gridCol w="1224136">
                  <a:extLst>
                    <a:ext uri="{9D8B030D-6E8A-4147-A177-3AD203B41FA5}">
                      <a16:colId xmlns:a16="http://schemas.microsoft.com/office/drawing/2014/main" val="559163957"/>
                    </a:ext>
                  </a:extLst>
                </a:gridCol>
                <a:gridCol w="1224136">
                  <a:extLst>
                    <a:ext uri="{9D8B030D-6E8A-4147-A177-3AD203B41FA5}">
                      <a16:colId xmlns:a16="http://schemas.microsoft.com/office/drawing/2014/main" val="1619200310"/>
                    </a:ext>
                  </a:extLst>
                </a:gridCol>
                <a:gridCol w="1224136">
                  <a:extLst>
                    <a:ext uri="{9D8B030D-6E8A-4147-A177-3AD203B41FA5}">
                      <a16:colId xmlns:a16="http://schemas.microsoft.com/office/drawing/2014/main" val="984282102"/>
                    </a:ext>
                  </a:extLst>
                </a:gridCol>
              </a:tblGrid>
              <a:tr h="319421">
                <a:tc gridSpan="2">
                  <a:txBody>
                    <a:bodyPr/>
                    <a:lstStyle/>
                    <a:p>
                      <a:pPr algn="ctr"/>
                      <a:r>
                        <a:rPr kumimoji="1" lang="ja-JP" altLang="en-US" sz="1050" dirty="0">
                          <a:latin typeface="BIZ UDP明朝 Medium" panose="02020500000000000000" pitchFamily="18" charset="-128"/>
                          <a:ea typeface="BIZ UDP明朝 Medium" panose="02020500000000000000" pitchFamily="18" charset="-128"/>
                        </a:rPr>
                        <a:t>期間</a:t>
                      </a:r>
                    </a:p>
                  </a:txBody>
                  <a:tcPr anchor="ctr">
                    <a:solidFill>
                      <a:schemeClr val="accent1">
                        <a:lumMod val="75000"/>
                      </a:schemeClr>
                    </a:solidFill>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オンライン</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ハイブリッド</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実地開催</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開催地変更</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延期</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中止</a:t>
                      </a:r>
                    </a:p>
                  </a:txBody>
                  <a:tcPr anchor="ctr">
                    <a:solidFill>
                      <a:schemeClr val="accent1">
                        <a:lumMod val="75000"/>
                      </a:schemeClr>
                    </a:solidFill>
                  </a:tcPr>
                </a:tc>
                <a:extLst>
                  <a:ext uri="{0D108BD9-81ED-4DB2-BD59-A6C34878D82A}">
                    <a16:rowId xmlns:a16="http://schemas.microsoft.com/office/drawing/2014/main" val="3099620246"/>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2020</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8,409</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30%</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2,505</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143</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763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1,211</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427408220"/>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2021</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7,908</a:t>
                      </a:r>
                      <a:r>
                        <a:rPr kumimoji="1" lang="ja-JP" altLang="en-US" sz="1050" dirty="0">
                          <a:latin typeface="BIZ UDP明朝 Medium" panose="02020500000000000000" pitchFamily="18" charset="-128"/>
                          <a:ea typeface="BIZ UDP明朝 Medium" panose="02020500000000000000" pitchFamily="18" charset="-128"/>
                        </a:rPr>
                        <a:t>件）</a:t>
                      </a:r>
                    </a:p>
                  </a:txBody>
                  <a:tcPr anchor="ctr">
                    <a:lnB w="12700" cmpd="sng">
                      <a:noFill/>
                    </a:lnB>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3,718</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1,040</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534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2,157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332</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3432800437"/>
                  </a:ext>
                </a:extLst>
              </a:tr>
              <a:tr h="319421">
                <a:tc rowSpan="12">
                  <a:txBody>
                    <a:bodyPr/>
                    <a:lstStyle/>
                    <a:p>
                      <a:pPr algn="ctr"/>
                      <a:endParaRPr kumimoji="1" lang="ja-JP" altLang="en-US" sz="1050" dirty="0">
                        <a:latin typeface="BIZ UDP明朝 Medium" panose="02020500000000000000" pitchFamily="18" charset="-128"/>
                        <a:ea typeface="BIZ UDP明朝 Medium" panose="02020500000000000000" pitchFamily="18" charset="-128"/>
                      </a:endParaRPr>
                    </a:p>
                  </a:txBody>
                  <a:tcPr anchor="ctr">
                    <a:lnT w="12700" cmpd="sng">
                      <a:noFill/>
                    </a:lnT>
                    <a:solidFill>
                      <a:srgbClr val="EAEFF7"/>
                    </a:solidFill>
                  </a:tcP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94758374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2324268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3</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29420094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4</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451333227"/>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5</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03193025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6</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5036443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7</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79675374"/>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8</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00579476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9</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4769548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10</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175390335"/>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6718659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812974352"/>
                  </a:ext>
                </a:extLst>
              </a:tr>
            </a:tbl>
          </a:graphicData>
        </a:graphic>
      </p:graphicFrame>
      <p:sp>
        <p:nvSpPr>
          <p:cNvPr id="14" name="テキスト ボックス 13">
            <a:extLst>
              <a:ext uri="{FF2B5EF4-FFF2-40B4-BE49-F238E27FC236}">
                <a16:creationId xmlns:a16="http://schemas.microsoft.com/office/drawing/2014/main" id="{BAC84493-B1F3-4A8E-A857-738C9A753F19}"/>
              </a:ext>
            </a:extLst>
          </p:cNvPr>
          <p:cNvSpPr txBox="1"/>
          <p:nvPr/>
        </p:nvSpPr>
        <p:spPr>
          <a:xfrm>
            <a:off x="6826910" y="6266256"/>
            <a:ext cx="262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国土交通省「令和</a:t>
            </a:r>
            <a:r>
              <a:rPr lang="en-US" altLang="ja-JP" sz="800" dirty="0">
                <a:latin typeface="BIZ UDP明朝 Medium" panose="02020500000000000000" pitchFamily="18" charset="-128"/>
                <a:ea typeface="BIZ UDP明朝 Medium" panose="02020500000000000000" pitchFamily="18" charset="-128"/>
              </a:rPr>
              <a:t>4</a:t>
            </a:r>
            <a:r>
              <a:rPr lang="ja-JP" altLang="en-US" sz="800" dirty="0">
                <a:latin typeface="BIZ UDP明朝 Medium" panose="02020500000000000000" pitchFamily="18" charset="-128"/>
                <a:ea typeface="BIZ UDP明朝 Medium" panose="02020500000000000000" pitchFamily="18" charset="-128"/>
              </a:rPr>
              <a:t>年版 観光白書」</a:t>
            </a: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を基に作成　　</a:t>
            </a:r>
            <a:r>
              <a:rPr kumimoji="1" lang="ja-JP" altLang="en-US" sz="800" dirty="0">
                <a:latin typeface="BIZ UDP明朝 Medium" panose="02020500000000000000" pitchFamily="18" charset="-128"/>
                <a:ea typeface="BIZ UDP明朝 Medium" panose="02020500000000000000" pitchFamily="18" charset="-128"/>
              </a:rPr>
              <a:t>　　 </a:t>
            </a:r>
          </a:p>
        </p:txBody>
      </p:sp>
      <p:sp>
        <p:nvSpPr>
          <p:cNvPr id="9" name="正方形/長方形 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1" name="テキスト ボックス 10">
            <a:extLst>
              <a:ext uri="{FF2B5EF4-FFF2-40B4-BE49-F238E27FC236}">
                <a16:creationId xmlns:a16="http://schemas.microsoft.com/office/drawing/2014/main" id="{C76DCE3F-3D0B-5A11-B372-2E476CF5759A}"/>
              </a:ext>
            </a:extLst>
          </p:cNvPr>
          <p:cNvSpPr txBox="1"/>
          <p:nvPr/>
        </p:nvSpPr>
        <p:spPr>
          <a:xfrm>
            <a:off x="346535" y="615391"/>
            <a:ext cx="5559743"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［図表②：世界全体の</a:t>
            </a:r>
            <a:r>
              <a:rPr lang="ja-JP" altLang="ja-JP" sz="1100" b="1" dirty="0">
                <a:latin typeface="BIZ UDP明朝 Medium" panose="02020500000000000000" pitchFamily="18" charset="-128"/>
                <a:ea typeface="BIZ UDP明朝 Medium" panose="02020500000000000000" pitchFamily="18" charset="-128"/>
              </a:rPr>
              <a:t>国際会議開催件数（</a:t>
            </a:r>
            <a:r>
              <a:rPr lang="ja-JP" altLang="en-US" sz="1100" b="1" dirty="0">
                <a:latin typeface="BIZ UDP明朝 Medium" panose="02020500000000000000" pitchFamily="18" charset="-128"/>
                <a:ea typeface="BIZ UDP明朝 Medium" panose="02020500000000000000" pitchFamily="18" charset="-128"/>
              </a:rPr>
              <a:t>２０２０年</a:t>
            </a:r>
            <a:r>
              <a:rPr lang="en-US" altLang="ja-JP" sz="1100" b="1" dirty="0">
                <a:latin typeface="BIZ UDP明朝 Medium" panose="02020500000000000000" pitchFamily="18" charset="-128"/>
                <a:ea typeface="BIZ UDP明朝 Medium" panose="02020500000000000000" pitchFamily="18" charset="-128"/>
              </a:rPr>
              <a:t>/2021</a:t>
            </a:r>
            <a:r>
              <a:rPr lang="ja-JP" altLang="en-US" sz="1100" b="1" dirty="0">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６</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778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3183397090"/>
              </p:ext>
            </p:extLst>
          </p:nvPr>
        </p:nvGraphicFramePr>
        <p:xfrm>
          <a:off x="557390" y="1892650"/>
          <a:ext cx="8241377" cy="4843443"/>
        </p:xfrm>
        <a:graphic>
          <a:graphicData uri="http://schemas.openxmlformats.org/presentationml/2006/ole">
            <mc:AlternateContent xmlns:mc="http://schemas.openxmlformats.org/markup-compatibility/2006">
              <mc:Choice xmlns:v="urn:schemas-microsoft-com:vml" Requires="v">
                <p:oleObj spid="_x0000_s1056" name="スライド" r:id="rId3" imgW="4969844" imgH="3441177" progId="PowerPoint.Slide.12">
                  <p:embed/>
                </p:oleObj>
              </mc:Choice>
              <mc:Fallback>
                <p:oleObj name="スライド" r:id="rId3" imgW="4969844" imgH="3441177" progId="PowerPoint.Slide.12">
                  <p:embed/>
                  <p:pic>
                    <p:nvPicPr>
                      <p:cNvPr id="0" name=""/>
                      <p:cNvPicPr/>
                      <p:nvPr/>
                    </p:nvPicPr>
                    <p:blipFill>
                      <a:blip r:embed="rId4"/>
                      <a:stretch>
                        <a:fillRect/>
                      </a:stretch>
                    </p:blipFill>
                    <p:spPr>
                      <a:xfrm>
                        <a:off x="557390" y="1892650"/>
                        <a:ext cx="8241377" cy="4843443"/>
                      </a:xfrm>
                      <a:prstGeom prst="rect">
                        <a:avLst/>
                      </a:prstGeom>
                    </p:spPr>
                  </p:pic>
                </p:oleObj>
              </mc:Fallback>
            </mc:AlternateContent>
          </a:graphicData>
        </a:graphic>
      </p:graphicFrame>
      <p:sp>
        <p:nvSpPr>
          <p:cNvPr id="3" name="正方形/長方形 2"/>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7" name="テキスト ボックス 6"/>
          <p:cNvSpPr txBox="1"/>
          <p:nvPr/>
        </p:nvSpPr>
        <p:spPr>
          <a:xfrm>
            <a:off x="334977" y="1002462"/>
            <a:ext cx="8850588" cy="31829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新たな</a:t>
            </a:r>
            <a:r>
              <a:rPr lang="en-US" altLang="ja-JP" sz="1300" b="1" u="sng" dirty="0">
                <a:solidFill>
                  <a:schemeClr val="tx1"/>
                </a:solidFill>
                <a:latin typeface="BIZ UD明朝 Medium" panose="02020500000000000000" pitchFamily="17" charset="-128"/>
                <a:ea typeface="BIZ UD明朝 Medium" panose="02020500000000000000" pitchFamily="17" charset="-128"/>
              </a:rPr>
              <a:t>MICE</a:t>
            </a:r>
            <a:r>
              <a:rPr lang="ja-JP" altLang="en-US" sz="1300" b="1" u="sng" dirty="0">
                <a:solidFill>
                  <a:schemeClr val="tx1"/>
                </a:solidFill>
                <a:latin typeface="BIZ UD明朝 Medium" panose="02020500000000000000" pitchFamily="17" charset="-128"/>
                <a:ea typeface="BIZ UD明朝 Medium" panose="02020500000000000000" pitchFamily="17" charset="-128"/>
              </a:rPr>
              <a:t>施設の設置や既存施設の増改築、施設機能の強化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p:txBody>
      </p:sp>
      <p:sp>
        <p:nvSpPr>
          <p:cNvPr id="9" name="正方形/長方形 8">
            <a:extLst>
              <a:ext uri="{FF2B5EF4-FFF2-40B4-BE49-F238E27FC236}">
                <a16:creationId xmlns:a16="http://schemas.microsoft.com/office/drawing/2014/main" id="{640D881D-61E8-D07E-CE27-E7DCA5862F14}"/>
              </a:ext>
            </a:extLst>
          </p:cNvPr>
          <p:cNvSpPr/>
          <p:nvPr/>
        </p:nvSpPr>
        <p:spPr>
          <a:xfrm>
            <a:off x="1252796" y="2477942"/>
            <a:ext cx="3340707" cy="710372"/>
          </a:xfrm>
          <a:prstGeom prst="rect">
            <a:avLst/>
          </a:prstGeom>
          <a:noFill/>
          <a:ln w="317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457189"/>
            <a:endParaRPr lang="ja-JP" altLang="en-US">
              <a:solidFill>
                <a:prstClr val="black"/>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9E71FE41-12F5-1BE0-A222-CDEB51C66B5F}"/>
              </a:ext>
            </a:extLst>
          </p:cNvPr>
          <p:cNvSpPr txBox="1"/>
          <p:nvPr/>
        </p:nvSpPr>
        <p:spPr>
          <a:xfrm>
            <a:off x="332014" y="570453"/>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国内の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5" name="直線コネクタ 4">
            <a:extLst>
              <a:ext uri="{FF2B5EF4-FFF2-40B4-BE49-F238E27FC236}">
                <a16:creationId xmlns:a16="http://schemas.microsoft.com/office/drawing/2014/main" id="{5078CBE2-9547-BFDC-71C1-21C05862BDF3}"/>
              </a:ext>
            </a:extLst>
          </p:cNvPr>
          <p:cNvCxnSpPr/>
          <p:nvPr/>
        </p:nvCxnSpPr>
        <p:spPr>
          <a:xfrm flipV="1">
            <a:off x="298587" y="9237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C8FCB8C3-6258-33B0-469D-DF397E89A2B0}"/>
              </a:ext>
            </a:extLst>
          </p:cNvPr>
          <p:cNvSpPr/>
          <p:nvPr/>
        </p:nvSpPr>
        <p:spPr>
          <a:xfrm>
            <a:off x="270588" y="62012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７</a:t>
            </a: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661899" y="1307875"/>
            <a:ext cx="8773053" cy="1169551"/>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京都国際会館（</a:t>
            </a:r>
            <a:r>
              <a:rPr lang="en-US" altLang="ja-JP" sz="1300" dirty="0" smtClean="0">
                <a:latin typeface="BIZ UD明朝 Medium" panose="02020500000000000000" pitchFamily="17" charset="-128"/>
                <a:ea typeface="BIZ UD明朝 Medium" panose="02020500000000000000" pitchFamily="17" charset="-128"/>
              </a:rPr>
              <a:t>2018</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や、東京ビッグサイト（</a:t>
            </a:r>
            <a:r>
              <a:rPr lang="en-US" altLang="ja-JP" sz="1300" dirty="0" smtClean="0">
                <a:latin typeface="BIZ UD明朝 Medium" panose="02020500000000000000" pitchFamily="17" charset="-128"/>
                <a:ea typeface="BIZ UD明朝 Medium" panose="02020500000000000000" pitchFamily="17" charset="-128"/>
              </a:rPr>
              <a:t>2019</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、パシフィコ横浜（</a:t>
            </a:r>
            <a:r>
              <a:rPr lang="en-US" altLang="ja-JP" sz="1300" dirty="0" smtClean="0">
                <a:latin typeface="BIZ UD明朝 Medium" panose="02020500000000000000" pitchFamily="17" charset="-128"/>
                <a:ea typeface="BIZ UD明朝 Medium" panose="02020500000000000000" pitchFamily="17" charset="-128"/>
              </a:rPr>
              <a:t>2020</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、マリンメッセ福岡（</a:t>
            </a:r>
            <a:r>
              <a:rPr lang="en-US" altLang="ja-JP" sz="1300" dirty="0" smtClean="0">
                <a:latin typeface="BIZ UD明朝 Medium" panose="02020500000000000000" pitchFamily="17" charset="-128"/>
                <a:ea typeface="BIZ UD明朝 Medium" panose="02020500000000000000" pitchFamily="17" charset="-128"/>
              </a:rPr>
              <a:t>2021</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等では、既存施設の増改築を実施した。また、</a:t>
            </a:r>
            <a:r>
              <a:rPr lang="en-US" altLang="ja-JP" sz="1300" dirty="0">
                <a:latin typeface="BIZ UD明朝 Medium" panose="02020500000000000000" pitchFamily="17" charset="-128"/>
                <a:ea typeface="BIZ UD明朝 Medium" panose="02020500000000000000" pitchFamily="17" charset="-128"/>
              </a:rPr>
              <a:t>2019</a:t>
            </a:r>
            <a:r>
              <a:rPr lang="ja-JP" altLang="en-US" sz="1300" dirty="0">
                <a:latin typeface="BIZ UD明朝 Medium" panose="02020500000000000000" pitchFamily="17" charset="-128"/>
                <a:ea typeface="BIZ UD明朝 Medium" panose="02020500000000000000" pitchFamily="17" charset="-128"/>
              </a:rPr>
              <a:t>年に新設された愛知県国際展示場では、常設の保税展示場が国内で</a:t>
            </a:r>
            <a:r>
              <a:rPr lang="ja-JP" altLang="en-US" sz="1300" dirty="0" smtClean="0">
                <a:latin typeface="BIZ UD明朝 Medium" panose="02020500000000000000" pitchFamily="17" charset="-128"/>
                <a:ea typeface="BIZ UD明朝 Medium" panose="02020500000000000000" pitchFamily="17" charset="-128"/>
              </a:rPr>
              <a:t>初</a:t>
            </a:r>
            <a:endParaRPr lang="en-US" altLang="ja-JP" sz="130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300" dirty="0" err="1" smtClean="0">
                <a:latin typeface="BIZ UD明朝 Medium" panose="02020500000000000000" pitchFamily="17" charset="-128"/>
                <a:ea typeface="BIZ UD明朝 Medium" panose="02020500000000000000" pitchFamily="17" charset="-128"/>
              </a:rPr>
              <a:t>めて</a:t>
            </a:r>
            <a:r>
              <a:rPr lang="ja-JP" altLang="en-US" sz="1300" dirty="0" smtClean="0">
                <a:latin typeface="BIZ UD明朝 Medium" panose="02020500000000000000" pitchFamily="17" charset="-128"/>
                <a:ea typeface="BIZ UD明朝 Medium" panose="02020500000000000000" pitchFamily="17" charset="-128"/>
              </a:rPr>
              <a:t>設置されるなど施設機能の強化等が進んでいる。一方で、大規模会議場と展示会場、ホテル施設等が併設された「オールインワン施設」は諸外国に比べて不足しているのが現状である。</a:t>
            </a:r>
            <a:endParaRPr lang="en-US" altLang="ja-JP" sz="1300" dirty="0">
              <a:latin typeface="BIZ UD明朝 Medium" panose="02020500000000000000" pitchFamily="17" charset="-128"/>
              <a:ea typeface="BIZ UD明朝 Medium" panose="02020500000000000000" pitchFamily="17" charset="-128"/>
            </a:endParaRPr>
          </a:p>
        </p:txBody>
      </p:sp>
      <p:sp>
        <p:nvSpPr>
          <p:cNvPr id="17" name="正方形/長方形 16">
            <a:extLst>
              <a:ext uri="{FF2B5EF4-FFF2-40B4-BE49-F238E27FC236}">
                <a16:creationId xmlns:a16="http://schemas.microsoft.com/office/drawing/2014/main" id="{640D881D-61E8-D07E-CE27-E7DCA5862F14}"/>
              </a:ext>
            </a:extLst>
          </p:cNvPr>
          <p:cNvSpPr/>
          <p:nvPr/>
        </p:nvSpPr>
        <p:spPr>
          <a:xfrm>
            <a:off x="5373363" y="2221000"/>
            <a:ext cx="3340707" cy="710372"/>
          </a:xfrm>
          <a:prstGeom prst="rect">
            <a:avLst/>
          </a:prstGeom>
          <a:noFill/>
          <a:ln w="317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457189"/>
            <a:endParaRPr lang="ja-JP" altLang="en-US">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867478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14038</Words>
  <Application>Microsoft Office PowerPoint</Application>
  <PresentationFormat>A4 210 x 297 mm</PresentationFormat>
  <Paragraphs>1376</Paragraphs>
  <Slides>37</Slides>
  <Notes>14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49" baseType="lpstr">
      <vt:lpstr>BIZ UDPゴシック</vt:lpstr>
      <vt:lpstr>BIZ UDP明朝 Medium</vt:lpstr>
      <vt:lpstr>BIZ UDゴシック</vt:lpstr>
      <vt:lpstr>BIZ UD明朝 Medium</vt:lpstr>
      <vt:lpstr>Meiryo UI</vt:lpstr>
      <vt:lpstr>游ゴシック</vt:lpstr>
      <vt:lpstr>游ゴシック Light</vt:lpstr>
      <vt:lpstr>Arial</vt:lpstr>
      <vt:lpstr>Calibri</vt:lpstr>
      <vt:lpstr>Calibri Light</vt:lpstr>
      <vt:lpstr>Office テーマ</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2023-01-26T10:24:29Z</dcterms:created>
  <dcterms:modified xsi:type="dcterms:W3CDTF">2023-04-19T10:48:00Z</dcterms:modified>
</cp:coreProperties>
</file>