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8" r:id="rId1"/>
  </p:sldMasterIdLst>
  <p:sldIdLst>
    <p:sldId id="258"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32" autoAdjust="0"/>
    <p:restoredTop sz="94660"/>
  </p:normalViewPr>
  <p:slideViewPr>
    <p:cSldViewPr snapToGrid="0">
      <p:cViewPr>
        <p:scale>
          <a:sx n="100" d="100"/>
          <a:sy n="100" d="100"/>
        </p:scale>
        <p:origin x="750"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40897D-7155-2B8B-A82E-FE8BE6EB2912}"/>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8F0BE35B-22DB-850E-5E84-C5D46ACF391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0E620AE-A2A1-C379-F88C-969069278798}"/>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5" name="フッター プレースホルダー 4">
            <a:extLst>
              <a:ext uri="{FF2B5EF4-FFF2-40B4-BE49-F238E27FC236}">
                <a16:creationId xmlns:a16="http://schemas.microsoft.com/office/drawing/2014/main" id="{EE960386-04D8-D976-1F50-F42AEFC86E5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BC9CD98-366C-611D-B657-7B0889929679}"/>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1900829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9ABDDE-9DC6-C385-EE36-CC6B33678B0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F1F2A8E-DE7F-4E09-AEC1-92EE17C3079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D3D3F31-476D-3DDB-CA29-9B7CEAE0C85A}"/>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5" name="フッター プレースホルダー 4">
            <a:extLst>
              <a:ext uri="{FF2B5EF4-FFF2-40B4-BE49-F238E27FC236}">
                <a16:creationId xmlns:a16="http://schemas.microsoft.com/office/drawing/2014/main" id="{4FB828AF-1C03-CE88-288B-3948CAA41D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3A7DE6-3E0F-6E7B-18FA-A016064C9D92}"/>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463439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5194C2B-8E96-B421-5F65-E6F8B39F5BC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87B63BB-332B-1153-AA2E-7069DA189C0B}"/>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F497AE2-97BD-DFD0-D022-235598AC956E}"/>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5" name="フッター プレースホルダー 4">
            <a:extLst>
              <a:ext uri="{FF2B5EF4-FFF2-40B4-BE49-F238E27FC236}">
                <a16:creationId xmlns:a16="http://schemas.microsoft.com/office/drawing/2014/main" id="{D1FDD8DF-808D-7D83-2C94-E84355E9711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3FA43DC-8C4C-1535-550A-FBF51E60F85C}"/>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3378551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0FCFB3-614A-573A-3DEC-31918C1191C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2188500-7E92-A7F3-3756-744DFEAF8B3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471EF02-9C8F-CFA3-B18A-CA8046DC9A22}"/>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5" name="フッター プレースホルダー 4">
            <a:extLst>
              <a:ext uri="{FF2B5EF4-FFF2-40B4-BE49-F238E27FC236}">
                <a16:creationId xmlns:a16="http://schemas.microsoft.com/office/drawing/2014/main" id="{8C57A86E-C913-F793-F4AB-78ADB29978C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D8AEC83-A577-0F28-6C65-E4818E5CFC62}"/>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2016986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3F2EB9-5F56-24AD-2C20-B9B4F0FE81FE}"/>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282B4C9-82AB-9B6C-A50C-2F2B4F0AEDE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6005494-E719-85A5-35AA-827568200EE1}"/>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5" name="フッター プレースホルダー 4">
            <a:extLst>
              <a:ext uri="{FF2B5EF4-FFF2-40B4-BE49-F238E27FC236}">
                <a16:creationId xmlns:a16="http://schemas.microsoft.com/office/drawing/2014/main" id="{D7BEA0F4-E384-D015-1F84-DE08DE5D078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1C4CD77-8675-301C-D743-83E2D1FD026A}"/>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1614550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AA8D6F-31B8-F720-3A27-411F4AA5C1D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5FDCF62-76E2-187F-6376-BDE82F62BD19}"/>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2341B1B-7AD4-CA89-C28C-6B1D054D51EC}"/>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6B6EE72-6A5B-CB89-7F4D-344961B67602}"/>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6" name="フッター プレースホルダー 5">
            <a:extLst>
              <a:ext uri="{FF2B5EF4-FFF2-40B4-BE49-F238E27FC236}">
                <a16:creationId xmlns:a16="http://schemas.microsoft.com/office/drawing/2014/main" id="{099F9F5A-E94A-0AF0-E7CF-2CD8B53898F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6119BCB-29ED-B126-6DB6-862FF61F9D2C}"/>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3673509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3A882E-509F-31D5-7F7D-53E0FA367DC2}"/>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900E89-E4C0-3132-2B8D-E16EA13E5D8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77EB4D77-E4D8-21E9-8679-CFCEA2742BC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576D5787-BE36-D32B-FFD5-AF699538D0C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0E9DF9E-E76D-7506-1A80-E97B210F6C47}"/>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BC1F2C84-29FB-960D-C3C3-10658C43BD4E}"/>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8" name="フッター プレースホルダー 7">
            <a:extLst>
              <a:ext uri="{FF2B5EF4-FFF2-40B4-BE49-F238E27FC236}">
                <a16:creationId xmlns:a16="http://schemas.microsoft.com/office/drawing/2014/main" id="{134C4EFC-92C5-546F-6588-9A3408A8E10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3CB52E2-94ED-41D0-B0D4-388445CD152A}"/>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3349891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091C3DB-C013-BB2D-0F56-1E13267AF3D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01CC4397-8978-943A-390F-591E41725642}"/>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4" name="フッター プレースホルダー 3">
            <a:extLst>
              <a:ext uri="{FF2B5EF4-FFF2-40B4-BE49-F238E27FC236}">
                <a16:creationId xmlns:a16="http://schemas.microsoft.com/office/drawing/2014/main" id="{E08B7BCA-20C9-43BD-F10D-5BBB03036DC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611ED236-BAF2-7D1B-DEDB-FDDAF3122B77}"/>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419337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6097242-5609-CEC1-4095-AF582A03071A}"/>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3" name="フッター プレースホルダー 2">
            <a:extLst>
              <a:ext uri="{FF2B5EF4-FFF2-40B4-BE49-F238E27FC236}">
                <a16:creationId xmlns:a16="http://schemas.microsoft.com/office/drawing/2014/main" id="{BCB97F89-447C-A29C-F1E8-7DA9AFAC7F9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943D849-4EAA-B333-DE57-BA6FB243D0CA}"/>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1729335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30B74A-322B-C0B0-5C04-4B78226B6D28}"/>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41AB786-F958-EF98-8E1B-49C9BFF768ED}"/>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690D9E4-2851-BD46-A366-8D122540BA0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419078E-A6D7-43DF-DA37-6760EA2210D1}"/>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6" name="フッター プレースホルダー 5">
            <a:extLst>
              <a:ext uri="{FF2B5EF4-FFF2-40B4-BE49-F238E27FC236}">
                <a16:creationId xmlns:a16="http://schemas.microsoft.com/office/drawing/2014/main" id="{AB092ADB-A801-05FB-6997-D2D9863DD7C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207247D-0AFF-777C-7B14-A79BFE41DAF1}"/>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3244912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A36D49-8E71-D943-E318-00DC31781219}"/>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AF35B55-032D-94BB-CCBD-F39DD9AC19C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EA1A915E-C5A7-3D7C-6CD9-F08F979B792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B9064D7D-258D-32A0-863A-09601EA9F943}"/>
              </a:ext>
            </a:extLst>
          </p:cNvPr>
          <p:cNvSpPr>
            <a:spLocks noGrp="1"/>
          </p:cNvSpPr>
          <p:nvPr>
            <p:ph type="dt" sz="half" idx="10"/>
          </p:nvPr>
        </p:nvSpPr>
        <p:spPr/>
        <p:txBody>
          <a:bodyPr/>
          <a:lstStyle/>
          <a:p>
            <a:fld id="{E12FE717-9168-4176-8104-6DD6D8D95483}" type="datetimeFigureOut">
              <a:rPr kumimoji="1" lang="ja-JP" altLang="en-US" smtClean="0"/>
              <a:t>2025/6/17</a:t>
            </a:fld>
            <a:endParaRPr kumimoji="1" lang="ja-JP" altLang="en-US"/>
          </a:p>
        </p:txBody>
      </p:sp>
      <p:sp>
        <p:nvSpPr>
          <p:cNvPr id="6" name="フッター プレースホルダー 5">
            <a:extLst>
              <a:ext uri="{FF2B5EF4-FFF2-40B4-BE49-F238E27FC236}">
                <a16:creationId xmlns:a16="http://schemas.microsoft.com/office/drawing/2014/main" id="{BEB41EDD-F669-7C5B-5E02-4C1865DFB12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C7A4249-A174-A7C9-80BA-19FF85BF9772}"/>
              </a:ext>
            </a:extLst>
          </p:cNvPr>
          <p:cNvSpPr>
            <a:spLocks noGrp="1"/>
          </p:cNvSpPr>
          <p:nvPr>
            <p:ph type="sldNum" sz="quarter" idx="12"/>
          </p:nvPr>
        </p:nvSpPr>
        <p:spPr/>
        <p:txBody>
          <a:body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2991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2C0FFE0-2A4B-7F13-36ED-1397A8B42DA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A5BDD30-E001-FD0C-5B03-A8FBB246C26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048616C-572E-89ED-DCD4-F0C14056BF2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12FE717-9168-4176-8104-6DD6D8D95483}" type="datetimeFigureOut">
              <a:rPr kumimoji="1" lang="ja-JP" altLang="en-US" smtClean="0"/>
              <a:t>2025/6/17</a:t>
            </a:fld>
            <a:endParaRPr kumimoji="1" lang="ja-JP" altLang="en-US"/>
          </a:p>
        </p:txBody>
      </p:sp>
      <p:sp>
        <p:nvSpPr>
          <p:cNvPr id="5" name="フッター プレースホルダー 4">
            <a:extLst>
              <a:ext uri="{FF2B5EF4-FFF2-40B4-BE49-F238E27FC236}">
                <a16:creationId xmlns:a16="http://schemas.microsoft.com/office/drawing/2014/main" id="{94A5AB30-9CCD-151F-51A2-B0574ECA4E4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1140674-534D-6FAB-98C8-C4AC2228CF2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5774602-3508-4F97-8611-9B2343179E73}" type="slidenum">
              <a:rPr kumimoji="1" lang="ja-JP" altLang="en-US" smtClean="0"/>
              <a:t>‹#›</a:t>
            </a:fld>
            <a:endParaRPr kumimoji="1" lang="ja-JP" altLang="en-US"/>
          </a:p>
        </p:txBody>
      </p:sp>
    </p:spTree>
    <p:extLst>
      <p:ext uri="{BB962C8B-B14F-4D97-AF65-F5344CB8AC3E}">
        <p14:creationId xmlns:p14="http://schemas.microsoft.com/office/powerpoint/2010/main" val="2014987913"/>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DFE3E216-4994-383B-B09C-5D9876177FE2}"/>
              </a:ext>
            </a:extLst>
          </p:cNvPr>
          <p:cNvSpPr/>
          <p:nvPr/>
        </p:nvSpPr>
        <p:spPr>
          <a:xfrm>
            <a:off x="156758" y="685980"/>
            <a:ext cx="8830484" cy="1403375"/>
          </a:xfrm>
          <a:prstGeom prst="rect">
            <a:avLst/>
          </a:prstGeom>
          <a:solidFill>
            <a:schemeClr val="accent1">
              <a:lumMod val="20000"/>
              <a:lumOff val="80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正方形/長方形 3">
            <a:extLst>
              <a:ext uri="{FF2B5EF4-FFF2-40B4-BE49-F238E27FC236}">
                <a16:creationId xmlns:a16="http://schemas.microsoft.com/office/drawing/2014/main" id="{C49B7E58-A775-6A5D-3BF5-62227BA9BC7F}"/>
              </a:ext>
            </a:extLst>
          </p:cNvPr>
          <p:cNvSpPr/>
          <p:nvPr/>
        </p:nvSpPr>
        <p:spPr>
          <a:xfrm>
            <a:off x="0" y="0"/>
            <a:ext cx="9144000" cy="34119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r>
              <a:rPr kumimoji="1" lang="ja-JP" altLang="en-US" sz="14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大阪ＭＩＣＥ誘致戦略　～アジア・</a:t>
            </a:r>
            <a:r>
              <a:rPr kumimoji="1" lang="ja-JP" altLang="en-US" sz="1400" b="1" dirty="0">
                <a:solidFill>
                  <a:schemeClr val="bg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大洋州地</a:t>
            </a:r>
            <a:r>
              <a:rPr kumimoji="1" lang="ja-JP" altLang="en-US" sz="14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域でトップクラスの</a:t>
            </a:r>
            <a:r>
              <a:rPr kumimoji="1" lang="en-US" altLang="ja-JP" sz="14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MICE</a:t>
            </a:r>
            <a:r>
              <a:rPr kumimoji="1" lang="ja-JP" altLang="en-US" sz="14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都市をめざして～　</a:t>
            </a:r>
            <a:r>
              <a:rPr kumimoji="1" lang="en-US" altLang="ja-JP" sz="14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2023</a:t>
            </a:r>
            <a:r>
              <a:rPr kumimoji="1" lang="ja-JP" altLang="en-US" sz="14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（令和５）年度</a:t>
            </a:r>
            <a:r>
              <a:rPr lang="ja-JP" altLang="en-US" sz="14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の進捗</a:t>
            </a:r>
            <a:r>
              <a:rPr kumimoji="1" lang="ja-JP" altLang="en-US" sz="14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状況</a:t>
            </a:r>
          </a:p>
        </p:txBody>
      </p:sp>
      <p:sp>
        <p:nvSpPr>
          <p:cNvPr id="13" name="テキスト ボックス 12">
            <a:extLst>
              <a:ext uri="{FF2B5EF4-FFF2-40B4-BE49-F238E27FC236}">
                <a16:creationId xmlns:a16="http://schemas.microsoft.com/office/drawing/2014/main" id="{6205ED2B-C99D-C735-4EE0-1E8CF04DA951}"/>
              </a:ext>
            </a:extLst>
          </p:cNvPr>
          <p:cNvSpPr txBox="1"/>
          <p:nvPr/>
        </p:nvSpPr>
        <p:spPr>
          <a:xfrm>
            <a:off x="0" y="413916"/>
            <a:ext cx="5805377" cy="286360"/>
          </a:xfrm>
          <a:prstGeom prst="rect">
            <a:avLst/>
          </a:prstGeom>
          <a:noFill/>
        </p:spPr>
        <p:txBody>
          <a:bodyPr wrap="square" rtlCol="0">
            <a:spAutoFit/>
          </a:bodyPr>
          <a:lstStyle/>
          <a:p>
            <a:pPr>
              <a:lnSpc>
                <a:spcPts val="1700"/>
              </a:lnSpc>
            </a:pPr>
            <a:r>
              <a:rPr kumimoji="1" lang="ja-JP" altLang="en-US" sz="1200" b="1" dirty="0">
                <a:latin typeface="ＭＳ Ｐゴシック" panose="020B0600070205080204" pitchFamily="50" charset="-128"/>
                <a:ea typeface="ＭＳ Ｐゴシック" panose="020B0600070205080204" pitchFamily="50" charset="-128"/>
              </a:rPr>
              <a:t>■開催件数による国際会議ランキング</a:t>
            </a:r>
            <a:r>
              <a:rPr kumimoji="1" lang="en-US" altLang="ja-JP" sz="1200" b="1" baseline="-25000" dirty="0">
                <a:latin typeface="ＭＳ Ｐゴシック" panose="020B0600070205080204" pitchFamily="50" charset="-128"/>
                <a:ea typeface="ＭＳ Ｐゴシック" panose="020B0600070205080204" pitchFamily="50" charset="-128"/>
              </a:rPr>
              <a:t>※1</a:t>
            </a:r>
            <a:r>
              <a:rPr lang="ja-JP" altLang="en-US" sz="1200" b="1" dirty="0">
                <a:latin typeface="ＭＳ Ｐゴシック" panose="020B0600070205080204" pitchFamily="50" charset="-128"/>
                <a:ea typeface="ＭＳ Ｐゴシック" panose="020B0600070205080204" pitchFamily="50" charset="-128"/>
              </a:rPr>
              <a:t>の</a:t>
            </a:r>
            <a:r>
              <a:rPr kumimoji="1" lang="ja-JP" altLang="en-US" sz="1200" b="1" dirty="0">
                <a:latin typeface="ＭＳ Ｐゴシック" panose="020B0600070205080204" pitchFamily="50" charset="-128"/>
                <a:ea typeface="ＭＳ Ｐゴシック" panose="020B0600070205080204" pitchFamily="50" charset="-128"/>
              </a:rPr>
              <a:t>実績　</a:t>
            </a:r>
          </a:p>
        </p:txBody>
      </p:sp>
      <p:sp>
        <p:nvSpPr>
          <p:cNvPr id="21" name="テキスト ボックス 20">
            <a:extLst>
              <a:ext uri="{FF2B5EF4-FFF2-40B4-BE49-F238E27FC236}">
                <a16:creationId xmlns:a16="http://schemas.microsoft.com/office/drawing/2014/main" id="{4E3BB737-E2E2-0E08-B54E-E521C799884D}"/>
              </a:ext>
            </a:extLst>
          </p:cNvPr>
          <p:cNvSpPr txBox="1"/>
          <p:nvPr/>
        </p:nvSpPr>
        <p:spPr>
          <a:xfrm>
            <a:off x="0" y="2154275"/>
            <a:ext cx="2743200" cy="267124"/>
          </a:xfrm>
          <a:prstGeom prst="rect">
            <a:avLst/>
          </a:prstGeom>
          <a:noFill/>
        </p:spPr>
        <p:txBody>
          <a:bodyPr wrap="square" rtlCol="0">
            <a:spAutoFit/>
          </a:bodyPr>
          <a:lstStyle/>
          <a:p>
            <a:pPr>
              <a:lnSpc>
                <a:spcPts val="1500"/>
              </a:lnSpc>
            </a:pPr>
            <a:r>
              <a:rPr kumimoji="1" lang="ja-JP" altLang="en-US" sz="1200" b="1" dirty="0">
                <a:latin typeface="ＭＳ Ｐゴシック" panose="020B0600070205080204" pitchFamily="50" charset="-128"/>
                <a:ea typeface="ＭＳ Ｐゴシック" panose="020B0600070205080204" pitchFamily="50" charset="-128"/>
              </a:rPr>
              <a:t>■取組みの状況（主な取組み実績）　</a:t>
            </a:r>
          </a:p>
        </p:txBody>
      </p:sp>
      <p:sp>
        <p:nvSpPr>
          <p:cNvPr id="55" name="テキスト ボックス 54">
            <a:extLst>
              <a:ext uri="{FF2B5EF4-FFF2-40B4-BE49-F238E27FC236}">
                <a16:creationId xmlns:a16="http://schemas.microsoft.com/office/drawing/2014/main" id="{07B0D128-7C4A-4C71-9429-5D0C85847432}"/>
              </a:ext>
            </a:extLst>
          </p:cNvPr>
          <p:cNvSpPr txBox="1"/>
          <p:nvPr/>
        </p:nvSpPr>
        <p:spPr>
          <a:xfrm>
            <a:off x="0" y="5477349"/>
            <a:ext cx="2088550" cy="267124"/>
          </a:xfrm>
          <a:prstGeom prst="rect">
            <a:avLst/>
          </a:prstGeom>
          <a:noFill/>
        </p:spPr>
        <p:txBody>
          <a:bodyPr wrap="square" rtlCol="0">
            <a:spAutoFit/>
          </a:bodyPr>
          <a:lstStyle/>
          <a:p>
            <a:pPr>
              <a:lnSpc>
                <a:spcPts val="1500"/>
              </a:lnSpc>
            </a:pPr>
            <a:r>
              <a:rPr lang="ja-JP" altLang="en-US" sz="1200" b="1" dirty="0">
                <a:latin typeface="ＭＳ Ｐゴシック" panose="020B0600070205080204" pitchFamily="50" charset="-128"/>
                <a:ea typeface="ＭＳ Ｐゴシック" panose="020B0600070205080204" pitchFamily="50" charset="-128"/>
              </a:rPr>
              <a:t>■実績を踏まえた施策展開</a:t>
            </a:r>
            <a:r>
              <a:rPr kumimoji="1" lang="ja-JP" altLang="en-US" sz="1200" b="1" dirty="0">
                <a:latin typeface="ＭＳ Ｐゴシック" panose="020B0600070205080204" pitchFamily="50" charset="-128"/>
                <a:ea typeface="ＭＳ Ｐゴシック" panose="020B0600070205080204" pitchFamily="50" charset="-128"/>
              </a:rPr>
              <a:t>　</a:t>
            </a:r>
          </a:p>
        </p:txBody>
      </p:sp>
      <p:sp>
        <p:nvSpPr>
          <p:cNvPr id="12" name="テキスト ボックス 11">
            <a:extLst>
              <a:ext uri="{FF2B5EF4-FFF2-40B4-BE49-F238E27FC236}">
                <a16:creationId xmlns:a16="http://schemas.microsoft.com/office/drawing/2014/main" id="{70D2B752-C7E0-3B55-41C2-800B920C96F8}"/>
              </a:ext>
            </a:extLst>
          </p:cNvPr>
          <p:cNvSpPr txBox="1"/>
          <p:nvPr/>
        </p:nvSpPr>
        <p:spPr>
          <a:xfrm>
            <a:off x="5932966" y="1326220"/>
            <a:ext cx="3054276" cy="584775"/>
          </a:xfrm>
          <a:prstGeom prst="rect">
            <a:avLst/>
          </a:prstGeom>
          <a:noFill/>
        </p:spPr>
        <p:txBody>
          <a:bodyPr wrap="square" rtlCol="0">
            <a:spAutoFit/>
          </a:bodyPr>
          <a:lstStyle/>
          <a:p>
            <a:pPr algn="just"/>
            <a:r>
              <a:rPr lang="en-US" altLang="ja-JP" sz="800" dirty="0">
                <a:latin typeface="ＭＳ Ｐゴシック" panose="020B0600070205080204" pitchFamily="50" charset="-128"/>
                <a:ea typeface="ＭＳ Ｐゴシック" panose="020B0600070205080204" pitchFamily="50" charset="-128"/>
              </a:rPr>
              <a:t>※</a:t>
            </a:r>
            <a:r>
              <a:rPr lang="ja-JP" altLang="en-US" sz="800" dirty="0">
                <a:latin typeface="ＭＳ Ｐゴシック" panose="020B0600070205080204" pitchFamily="50" charset="-128"/>
                <a:ea typeface="ＭＳ Ｐゴシック" panose="020B0600070205080204" pitchFamily="50" charset="-128"/>
              </a:rPr>
              <a:t>１　件数は大阪府域の開催件数を各ランキングに当てはめたもの、</a:t>
            </a:r>
            <a:endParaRPr lang="en-US" altLang="ja-JP" sz="800" dirty="0">
              <a:latin typeface="ＭＳ Ｐゴシック" panose="020B0600070205080204" pitchFamily="50" charset="-128"/>
              <a:ea typeface="ＭＳ Ｐゴシック" panose="020B0600070205080204" pitchFamily="50" charset="-128"/>
            </a:endParaRPr>
          </a:p>
          <a:p>
            <a:pPr algn="just"/>
            <a:r>
              <a:rPr lang="ja-JP" altLang="en-US" sz="800" dirty="0">
                <a:latin typeface="ＭＳ Ｐゴシック" panose="020B0600070205080204" pitchFamily="50" charset="-128"/>
                <a:ea typeface="ＭＳ Ｐゴシック" panose="020B0600070205080204" pitchFamily="50" charset="-128"/>
              </a:rPr>
              <a:t>　　　 ＜　＞は、</a:t>
            </a:r>
            <a:r>
              <a:rPr lang="en-US" altLang="ja-JP" sz="800" dirty="0">
                <a:latin typeface="ＭＳ Ｐゴシック" panose="020B0600070205080204" pitchFamily="50" charset="-128"/>
                <a:ea typeface="ＭＳ Ｐゴシック" panose="020B0600070205080204" pitchFamily="50" charset="-128"/>
              </a:rPr>
              <a:t>2022</a:t>
            </a:r>
            <a:r>
              <a:rPr lang="ja-JP" altLang="en-US" sz="800" dirty="0">
                <a:latin typeface="ＭＳ Ｐゴシック" panose="020B0600070205080204" pitchFamily="50" charset="-128"/>
                <a:ea typeface="ＭＳ Ｐゴシック" panose="020B0600070205080204" pitchFamily="50" charset="-128"/>
              </a:rPr>
              <a:t>年実績</a:t>
            </a:r>
            <a:endParaRPr lang="en-US" altLang="ja-JP" sz="800" dirty="0">
              <a:latin typeface="ＭＳ Ｐゴシック" panose="020B0600070205080204" pitchFamily="50" charset="-128"/>
              <a:ea typeface="ＭＳ Ｐゴシック" panose="020B0600070205080204" pitchFamily="50" charset="-128"/>
            </a:endParaRPr>
          </a:p>
          <a:p>
            <a:pPr algn="just"/>
            <a:r>
              <a:rPr kumimoji="1" lang="en-US" altLang="ja-JP" sz="800" dirty="0">
                <a:latin typeface="ＭＳ Ｐゴシック" panose="020B0600070205080204" pitchFamily="50" charset="-128"/>
                <a:ea typeface="ＭＳ Ｐゴシック" panose="020B0600070205080204" pitchFamily="50" charset="-128"/>
              </a:rPr>
              <a:t>※</a:t>
            </a:r>
            <a:r>
              <a:rPr kumimoji="1" lang="ja-JP" altLang="en-US" sz="800" dirty="0">
                <a:latin typeface="ＭＳ Ｐゴシック" panose="020B0600070205080204" pitchFamily="50" charset="-128"/>
                <a:ea typeface="ＭＳ Ｐゴシック" panose="020B0600070205080204" pitchFamily="50" charset="-128"/>
              </a:rPr>
              <a:t>２　誘致戦略では、取組期間（</a:t>
            </a:r>
            <a:r>
              <a:rPr kumimoji="1" lang="en-US" altLang="ja-JP" sz="800" dirty="0">
                <a:latin typeface="ＭＳ Ｐゴシック" panose="020B0600070205080204" pitchFamily="50" charset="-128"/>
                <a:ea typeface="ＭＳ Ｐゴシック" panose="020B0600070205080204" pitchFamily="50" charset="-128"/>
              </a:rPr>
              <a:t>10</a:t>
            </a:r>
            <a:r>
              <a:rPr kumimoji="1" lang="ja-JP" altLang="en-US" sz="800" dirty="0">
                <a:latin typeface="ＭＳ Ｐゴシック" panose="020B0600070205080204" pitchFamily="50" charset="-128"/>
                <a:ea typeface="ＭＳ Ｐゴシック" panose="020B0600070205080204" pitchFamily="50" charset="-128"/>
              </a:rPr>
              <a:t>年）を</a:t>
            </a:r>
            <a:r>
              <a:rPr lang="ja-JP" altLang="en-US" sz="800" dirty="0">
                <a:latin typeface="ＭＳ Ｐゴシック" panose="020B0600070205080204" pitchFamily="50" charset="-128"/>
                <a:ea typeface="ＭＳ Ｐゴシック" panose="020B0600070205080204" pitchFamily="50" charset="-128"/>
              </a:rPr>
              <a:t>第１期（</a:t>
            </a:r>
            <a:r>
              <a:rPr lang="en-US" altLang="ja-JP" sz="800" dirty="0">
                <a:latin typeface="ＭＳ Ｐゴシック" panose="020B0600070205080204" pitchFamily="50" charset="-128"/>
                <a:ea typeface="ＭＳ Ｐゴシック" panose="020B0600070205080204" pitchFamily="50" charset="-128"/>
              </a:rPr>
              <a:t>2023</a:t>
            </a:r>
            <a:r>
              <a:rPr lang="ja-JP" altLang="en-US" sz="800" dirty="0">
                <a:latin typeface="ＭＳ Ｐゴシック" panose="020B0600070205080204" pitchFamily="50" charset="-128"/>
                <a:ea typeface="ＭＳ Ｐゴシック" panose="020B0600070205080204" pitchFamily="50" charset="-128"/>
              </a:rPr>
              <a:t>～</a:t>
            </a:r>
            <a:r>
              <a:rPr lang="en-US" altLang="ja-JP" sz="800" dirty="0">
                <a:latin typeface="ＭＳ Ｐゴシック" panose="020B0600070205080204" pitchFamily="50" charset="-128"/>
                <a:ea typeface="ＭＳ Ｐゴシック" panose="020B0600070205080204" pitchFamily="50" charset="-128"/>
              </a:rPr>
              <a:t>2027</a:t>
            </a:r>
            <a:r>
              <a:rPr lang="ja-JP" altLang="en-US" sz="800" dirty="0">
                <a:latin typeface="ＭＳ Ｐゴシック" panose="020B0600070205080204" pitchFamily="50" charset="-128"/>
                <a:ea typeface="ＭＳ Ｐゴシック" panose="020B0600070205080204" pitchFamily="50" charset="-128"/>
              </a:rPr>
              <a:t>年度）、</a:t>
            </a:r>
            <a:endParaRPr lang="en-US" altLang="ja-JP" sz="800" dirty="0">
              <a:latin typeface="ＭＳ Ｐゴシック" panose="020B0600070205080204" pitchFamily="50" charset="-128"/>
              <a:ea typeface="ＭＳ Ｐゴシック" panose="020B0600070205080204" pitchFamily="50" charset="-128"/>
            </a:endParaRPr>
          </a:p>
          <a:p>
            <a:pPr algn="just"/>
            <a:r>
              <a:rPr kumimoji="1" lang="ja-JP" altLang="en-US" sz="800" dirty="0">
                <a:latin typeface="ＭＳ Ｐゴシック" panose="020B0600070205080204" pitchFamily="50" charset="-128"/>
                <a:ea typeface="ＭＳ Ｐゴシック" panose="020B0600070205080204" pitchFamily="50" charset="-128"/>
              </a:rPr>
              <a:t>　　　 第２期</a:t>
            </a:r>
            <a:r>
              <a:rPr lang="ja-JP" altLang="en-US" sz="800" dirty="0">
                <a:latin typeface="ＭＳ Ｐゴシック" panose="020B0600070205080204" pitchFamily="50" charset="-128"/>
                <a:ea typeface="ＭＳ Ｐゴシック" panose="020B0600070205080204" pitchFamily="50" charset="-128"/>
              </a:rPr>
              <a:t>（</a:t>
            </a:r>
            <a:r>
              <a:rPr kumimoji="1" lang="en-US" altLang="ja-JP" sz="800" dirty="0">
                <a:latin typeface="ＭＳ Ｐゴシック" panose="020B0600070205080204" pitchFamily="50" charset="-128"/>
                <a:ea typeface="ＭＳ Ｐゴシック" panose="020B0600070205080204" pitchFamily="50" charset="-128"/>
              </a:rPr>
              <a:t>2028</a:t>
            </a:r>
            <a:r>
              <a:rPr kumimoji="1" lang="ja-JP" altLang="en-US" sz="800" dirty="0">
                <a:latin typeface="ＭＳ Ｐゴシック" panose="020B0600070205080204" pitchFamily="50" charset="-128"/>
                <a:ea typeface="ＭＳ Ｐゴシック" panose="020B0600070205080204" pitchFamily="50" charset="-128"/>
              </a:rPr>
              <a:t>～</a:t>
            </a:r>
            <a:r>
              <a:rPr kumimoji="1" lang="en-US" altLang="ja-JP" sz="800" dirty="0">
                <a:latin typeface="ＭＳ Ｐゴシック" panose="020B0600070205080204" pitchFamily="50" charset="-128"/>
                <a:ea typeface="ＭＳ Ｐゴシック" panose="020B0600070205080204" pitchFamily="50" charset="-128"/>
              </a:rPr>
              <a:t>2032</a:t>
            </a:r>
            <a:r>
              <a:rPr kumimoji="1" lang="ja-JP" altLang="en-US" sz="800" dirty="0">
                <a:latin typeface="ＭＳ Ｐゴシック" panose="020B0600070205080204" pitchFamily="50" charset="-128"/>
                <a:ea typeface="ＭＳ Ｐゴシック" panose="020B0600070205080204" pitchFamily="50" charset="-128"/>
              </a:rPr>
              <a:t>年度）　に分け、各期で指標を設定</a:t>
            </a:r>
            <a:endParaRPr kumimoji="1" lang="en-US" altLang="ja-JP" sz="800" dirty="0">
              <a:latin typeface="ＭＳ Ｐゴシック" panose="020B0600070205080204" pitchFamily="50" charset="-128"/>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537E80C1-7320-6246-3DB9-07516F455133}"/>
              </a:ext>
            </a:extLst>
          </p:cNvPr>
          <p:cNvSpPr txBox="1"/>
          <p:nvPr/>
        </p:nvSpPr>
        <p:spPr>
          <a:xfrm>
            <a:off x="133654" y="5673109"/>
            <a:ext cx="7158685" cy="276999"/>
          </a:xfrm>
          <a:prstGeom prst="rect">
            <a:avLst/>
          </a:prstGeom>
          <a:noFill/>
        </p:spPr>
        <p:txBody>
          <a:bodyPr wrap="square" rtlCol="0">
            <a:spAutoFit/>
          </a:bodyPr>
          <a:lstStyle/>
          <a:p>
            <a:pPr algn="just"/>
            <a:r>
              <a:rPr lang="ja-JP" altLang="en-US" sz="1200" dirty="0">
                <a:latin typeface="ＭＳ Ｐゴシック" panose="020B0600070205080204" pitchFamily="50" charset="-128"/>
                <a:ea typeface="ＭＳ Ｐゴシック" panose="020B0600070205080204" pitchFamily="50" charset="-128"/>
              </a:rPr>
              <a:t>指標の達成に向け、プロモーション活動強化や支援制度の拡充などの施策を展開していく。</a:t>
            </a:r>
            <a:endParaRPr kumimoji="1" lang="ja-JP" altLang="en-US" sz="1200" dirty="0">
              <a:latin typeface="ＭＳ Ｐゴシック" panose="020B0600070205080204" pitchFamily="50" charset="-128"/>
              <a:ea typeface="ＭＳ Ｐゴシック" panose="020B0600070205080204" pitchFamily="50" charset="-128"/>
            </a:endParaRPr>
          </a:p>
        </p:txBody>
      </p:sp>
      <p:sp>
        <p:nvSpPr>
          <p:cNvPr id="23" name="テキスト ボックス 22">
            <a:extLst>
              <a:ext uri="{FF2B5EF4-FFF2-40B4-BE49-F238E27FC236}">
                <a16:creationId xmlns:a16="http://schemas.microsoft.com/office/drawing/2014/main" id="{7E9BFFAE-6A45-4020-8C3E-2B48FFBB199F}"/>
              </a:ext>
            </a:extLst>
          </p:cNvPr>
          <p:cNvSpPr txBox="1"/>
          <p:nvPr/>
        </p:nvSpPr>
        <p:spPr>
          <a:xfrm>
            <a:off x="171007" y="2373535"/>
            <a:ext cx="6923213" cy="276999"/>
          </a:xfrm>
          <a:prstGeom prst="rect">
            <a:avLst/>
          </a:prstGeom>
          <a:noFill/>
        </p:spPr>
        <p:txBody>
          <a:bodyPr wrap="square" rtlCol="0">
            <a:spAutoFit/>
          </a:bodyPr>
          <a:lstStyle/>
          <a:p>
            <a:pPr algn="just"/>
            <a:r>
              <a:rPr kumimoji="1" lang="ja-JP" altLang="en-US" sz="1200" dirty="0">
                <a:latin typeface="ＭＳ Ｐゴシック" panose="020B0600070205080204" pitchFamily="50" charset="-128"/>
                <a:ea typeface="ＭＳ Ｐゴシック" panose="020B0600070205080204" pitchFamily="50" charset="-128"/>
              </a:rPr>
              <a:t>大阪府・大阪市は、大阪観光局や</a:t>
            </a:r>
            <a:r>
              <a:rPr kumimoji="1" lang="en-US" altLang="ja-JP" sz="1200" dirty="0">
                <a:latin typeface="ＭＳ Ｐゴシック" panose="020B0600070205080204" pitchFamily="50" charset="-128"/>
                <a:ea typeface="ＭＳ Ｐゴシック" panose="020B0600070205080204" pitchFamily="50" charset="-128"/>
              </a:rPr>
              <a:t>MICE</a:t>
            </a:r>
            <a:r>
              <a:rPr kumimoji="1" lang="ja-JP" altLang="en-US" sz="1200" dirty="0">
                <a:latin typeface="ＭＳ Ｐゴシック" panose="020B0600070205080204" pitchFamily="50" charset="-128"/>
                <a:ea typeface="ＭＳ Ｐゴシック" panose="020B0600070205080204" pitchFamily="50" charset="-128"/>
              </a:rPr>
              <a:t>関連事業者など</a:t>
            </a:r>
            <a:r>
              <a:rPr kumimoji="1" lang="en-US" altLang="ja-JP" sz="1200" dirty="0">
                <a:latin typeface="ＭＳ Ｐゴシック" panose="020B0600070205080204" pitchFamily="50" charset="-128"/>
                <a:ea typeface="ＭＳ Ｐゴシック" panose="020B0600070205080204" pitchFamily="50" charset="-128"/>
              </a:rPr>
              <a:t>MICE</a:t>
            </a:r>
            <a:r>
              <a:rPr kumimoji="1" lang="ja-JP" altLang="en-US" sz="1200" dirty="0">
                <a:latin typeface="ＭＳ Ｐゴシック" panose="020B0600070205080204" pitchFamily="50" charset="-128"/>
                <a:ea typeface="ＭＳ Ｐゴシック" panose="020B0600070205080204" pitchFamily="50" charset="-128"/>
              </a:rPr>
              <a:t>誘致に係る関係機関とともに取組みを実施。</a:t>
            </a:r>
          </a:p>
        </p:txBody>
      </p:sp>
      <p:sp>
        <p:nvSpPr>
          <p:cNvPr id="8" name="テキスト ボックス 7">
            <a:extLst>
              <a:ext uri="{FF2B5EF4-FFF2-40B4-BE49-F238E27FC236}">
                <a16:creationId xmlns:a16="http://schemas.microsoft.com/office/drawing/2014/main" id="{B6690B3B-1937-0388-AEF2-607528E75FEB}"/>
              </a:ext>
            </a:extLst>
          </p:cNvPr>
          <p:cNvSpPr txBox="1"/>
          <p:nvPr/>
        </p:nvSpPr>
        <p:spPr>
          <a:xfrm>
            <a:off x="156758" y="5990072"/>
            <a:ext cx="8794359" cy="678199"/>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txBody>
          <a:bodyPr wrap="square" rtlCol="0">
            <a:spAutoFit/>
          </a:bodyPr>
          <a:lstStyle/>
          <a:p>
            <a:pPr marL="171450" indent="-171450" algn="just">
              <a:lnSpc>
                <a:spcPts val="1600"/>
              </a:lnSpc>
              <a:buFont typeface="Arial" panose="020B0604020202020204" pitchFamily="34" charset="0"/>
              <a:buChar char="•"/>
            </a:pPr>
            <a:r>
              <a:rPr lang="en-US" altLang="ja-JP" sz="1000" dirty="0">
                <a:latin typeface="ＭＳ Ｐゴシック" panose="020B0600070205080204" pitchFamily="50" charset="-128"/>
                <a:ea typeface="ＭＳ Ｐゴシック" panose="020B0600070205080204" pitchFamily="50" charset="-128"/>
              </a:rPr>
              <a:t>MICE</a:t>
            </a:r>
            <a:r>
              <a:rPr lang="ja-JP" altLang="en-US" sz="1000" dirty="0">
                <a:latin typeface="ＭＳ Ｐゴシック" panose="020B0600070205080204" pitchFamily="50" charset="-128"/>
                <a:ea typeface="ＭＳ Ｐゴシック" panose="020B0600070205080204" pitchFamily="50" charset="-128"/>
              </a:rPr>
              <a:t>開催都市としての大阪のプレゼンス向上を図るため、引き続き</a:t>
            </a:r>
            <a:r>
              <a:rPr lang="en-US" altLang="ja-JP" sz="1000" dirty="0">
                <a:latin typeface="ＭＳ Ｐゴシック" panose="020B0600070205080204" pitchFamily="50" charset="-128"/>
                <a:ea typeface="ＭＳ Ｐゴシック" panose="020B0600070205080204" pitchFamily="50" charset="-128"/>
              </a:rPr>
              <a:t>MICE</a:t>
            </a:r>
            <a:r>
              <a:rPr lang="ja-JP" altLang="en-US" sz="1000" dirty="0">
                <a:latin typeface="ＭＳ Ｐゴシック" panose="020B0600070205080204" pitchFamily="50" charset="-128"/>
                <a:ea typeface="ＭＳ Ｐゴシック" panose="020B0600070205080204" pitchFamily="50" charset="-128"/>
              </a:rPr>
              <a:t>に関連する国内外の見本市・展示会において情報発信を行うとともに、大学への　　　訪問等を通じた学会主催者との関係強化、</a:t>
            </a:r>
            <a:r>
              <a:rPr lang="en-US" altLang="ja-JP" sz="1000" dirty="0">
                <a:latin typeface="ＭＳ Ｐゴシック" panose="020B0600070205080204" pitchFamily="50" charset="-128"/>
                <a:ea typeface="ＭＳ Ｐゴシック" panose="020B0600070205080204" pitchFamily="50" charset="-128"/>
              </a:rPr>
              <a:t>Team OSAKA MICE</a:t>
            </a:r>
            <a:r>
              <a:rPr lang="ja-JP" altLang="en-US" sz="1000" dirty="0">
                <a:latin typeface="ＭＳ Ｐゴシック" panose="020B0600070205080204" pitchFamily="50" charset="-128"/>
                <a:ea typeface="ＭＳ Ｐゴシック" panose="020B0600070205080204" pitchFamily="50" charset="-128"/>
              </a:rPr>
              <a:t>による誘致活動の継続など、積極的なプロモーション活動に取り組む。</a:t>
            </a:r>
            <a:endParaRPr lang="en-US" altLang="ja-JP" sz="1000" dirty="0">
              <a:latin typeface="ＭＳ Ｐゴシック" panose="020B0600070205080204" pitchFamily="50" charset="-128"/>
              <a:ea typeface="ＭＳ Ｐゴシック" panose="020B0600070205080204" pitchFamily="50" charset="-128"/>
            </a:endParaRPr>
          </a:p>
          <a:p>
            <a:pPr marL="171450" indent="-171450" algn="just">
              <a:lnSpc>
                <a:spcPts val="1600"/>
              </a:lnSpc>
              <a:buFont typeface="Arial" panose="020B0604020202020204" pitchFamily="34" charset="0"/>
              <a:buChar char="•"/>
            </a:pPr>
            <a:r>
              <a:rPr lang="ja-JP" altLang="en-US" sz="1000" dirty="0">
                <a:latin typeface="ＭＳ Ｐゴシック" panose="020B0600070205080204" pitchFamily="50" charset="-128"/>
                <a:ea typeface="ＭＳ Ｐゴシック" panose="020B0600070205080204" pitchFamily="50" charset="-128"/>
              </a:rPr>
              <a:t>また、万博開催後も見据え、誘致戦略の取組期間に基づく長期的な視点に立った新たな支援制度の創設に向けた検討を行う。</a:t>
            </a:r>
            <a:endParaRPr lang="en-US" altLang="ja-JP" sz="1000" dirty="0">
              <a:latin typeface="ＭＳ Ｐゴシック" panose="020B0600070205080204" pitchFamily="50" charset="-128"/>
              <a:ea typeface="ＭＳ Ｐゴシック" panose="020B0600070205080204" pitchFamily="50" charset="-128"/>
            </a:endParaRPr>
          </a:p>
        </p:txBody>
      </p:sp>
      <p:graphicFrame>
        <p:nvGraphicFramePr>
          <p:cNvPr id="16" name="表 9">
            <a:extLst>
              <a:ext uri="{FF2B5EF4-FFF2-40B4-BE49-F238E27FC236}">
                <a16:creationId xmlns:a16="http://schemas.microsoft.com/office/drawing/2014/main" id="{220A44AD-520D-133F-47D7-7F75FAA47F2C}"/>
              </a:ext>
            </a:extLst>
          </p:cNvPr>
          <p:cNvGraphicFramePr>
            <a:graphicFrameLocks noGrp="1"/>
          </p:cNvGraphicFramePr>
          <p:nvPr>
            <p:extLst>
              <p:ext uri="{D42A27DB-BD31-4B8C-83A1-F6EECF244321}">
                <p14:modId xmlns:p14="http://schemas.microsoft.com/office/powerpoint/2010/main" val="910613635"/>
              </p:ext>
            </p:extLst>
          </p:nvPr>
        </p:nvGraphicFramePr>
        <p:xfrm>
          <a:off x="216512" y="752442"/>
          <a:ext cx="5760000" cy="1270000"/>
        </p:xfrm>
        <a:graphic>
          <a:graphicData uri="http://schemas.openxmlformats.org/drawingml/2006/table">
            <a:tbl>
              <a:tblPr firstRow="1" bandRow="1">
                <a:tableStyleId>{5940675A-B579-460E-94D1-54222C63F5DA}</a:tableStyleId>
              </a:tblPr>
              <a:tblGrid>
                <a:gridCol w="1260000">
                  <a:extLst>
                    <a:ext uri="{9D8B030D-6E8A-4147-A177-3AD203B41FA5}">
                      <a16:colId xmlns:a16="http://schemas.microsoft.com/office/drawing/2014/main" val="2385038001"/>
                    </a:ext>
                  </a:extLst>
                </a:gridCol>
                <a:gridCol w="1548000">
                  <a:extLst>
                    <a:ext uri="{9D8B030D-6E8A-4147-A177-3AD203B41FA5}">
                      <a16:colId xmlns:a16="http://schemas.microsoft.com/office/drawing/2014/main" val="2614218486"/>
                    </a:ext>
                  </a:extLst>
                </a:gridCol>
                <a:gridCol w="1044000">
                  <a:extLst>
                    <a:ext uri="{9D8B030D-6E8A-4147-A177-3AD203B41FA5}">
                      <a16:colId xmlns:a16="http://schemas.microsoft.com/office/drawing/2014/main" val="4247587826"/>
                    </a:ext>
                  </a:extLst>
                </a:gridCol>
                <a:gridCol w="1908000">
                  <a:extLst>
                    <a:ext uri="{9D8B030D-6E8A-4147-A177-3AD203B41FA5}">
                      <a16:colId xmlns:a16="http://schemas.microsoft.com/office/drawing/2014/main" val="812492993"/>
                    </a:ext>
                  </a:extLst>
                </a:gridCol>
              </a:tblGrid>
              <a:tr h="378505">
                <a:tc rowSpan="2">
                  <a:txBody>
                    <a:bodyPr/>
                    <a:lstStyle/>
                    <a:p>
                      <a:pPr algn="ctr">
                        <a:lnSpc>
                          <a:spcPts val="1000"/>
                        </a:lnSpc>
                      </a:pP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solidFill>
                  </a:tcPr>
                </a:tc>
                <a:tc gridSpan="2">
                  <a:txBody>
                    <a:bodyPr/>
                    <a:lstStyle/>
                    <a:p>
                      <a:pPr algn="l">
                        <a:lnSpc>
                          <a:spcPct val="100000"/>
                        </a:lnSpc>
                      </a:pPr>
                      <a:r>
                        <a:rPr kumimoji="1" lang="ja-JP" altLang="en-US" sz="1000" b="1" dirty="0">
                          <a:latin typeface="ＭＳ Ｐゴシック" panose="020B0600070205080204" pitchFamily="50" charset="-128"/>
                          <a:ea typeface="ＭＳ Ｐゴシック" panose="020B0600070205080204" pitchFamily="50" charset="-128"/>
                        </a:rPr>
                        <a:t>　　</a:t>
                      </a:r>
                      <a:r>
                        <a:rPr kumimoji="1" lang="en-US" altLang="ja-JP" sz="1000" b="1" dirty="0">
                          <a:latin typeface="ＭＳ Ｐゴシック" panose="020B0600070205080204" pitchFamily="50" charset="-128"/>
                          <a:ea typeface="ＭＳ Ｐゴシック" panose="020B0600070205080204" pitchFamily="50" charset="-128"/>
                        </a:rPr>
                        <a:t>ICCA</a:t>
                      </a:r>
                      <a:r>
                        <a:rPr kumimoji="1" lang="ja-JP" altLang="en-US" sz="1000" b="1" dirty="0">
                          <a:latin typeface="ＭＳ Ｐゴシック" panose="020B0600070205080204" pitchFamily="50" charset="-128"/>
                          <a:ea typeface="ＭＳ Ｐゴシック" panose="020B0600070205080204" pitchFamily="50" charset="-128"/>
                        </a:rPr>
                        <a:t>（国際会議協会）</a:t>
                      </a:r>
                      <a:endParaRPr kumimoji="1" lang="en-US" altLang="ja-JP" sz="1000" b="1" dirty="0">
                        <a:solidFill>
                          <a:schemeClr val="tx1"/>
                        </a:solidFill>
                        <a:latin typeface="ＭＳ Ｐゴシック" panose="020B0600070205080204" pitchFamily="50" charset="-128"/>
                        <a:ea typeface="ＭＳ Ｐゴシック" panose="020B0600070205080204" pitchFamily="50" charset="-128"/>
                      </a:endParaRPr>
                    </a:p>
                    <a:p>
                      <a:pPr algn="l">
                        <a:lnSpc>
                          <a:spcPct val="100000"/>
                        </a:lnSpc>
                      </a:pPr>
                      <a:r>
                        <a:rPr kumimoji="1" lang="ja-JP" altLang="en-US" sz="1000" b="1" dirty="0">
                          <a:latin typeface="ＭＳ Ｐゴシック" panose="020B0600070205080204" pitchFamily="50" charset="-128"/>
                          <a:ea typeface="ＭＳ Ｐゴシック" panose="020B0600070205080204" pitchFamily="50" charset="-128"/>
                        </a:rPr>
                        <a:t>　　国際会議</a:t>
                      </a:r>
                      <a:r>
                        <a:rPr kumimoji="1" lang="ja-JP" altLang="en-US" sz="1000" b="1" dirty="0">
                          <a:solidFill>
                            <a:schemeClr val="tx1"/>
                          </a:solidFill>
                          <a:latin typeface="ＭＳ Ｐゴシック" panose="020B0600070205080204" pitchFamily="50" charset="-128"/>
                          <a:ea typeface="ＭＳ Ｐゴシック" panose="020B0600070205080204" pitchFamily="50" charset="-128"/>
                        </a:rPr>
                        <a:t>統計</a:t>
                      </a:r>
                      <a:r>
                        <a:rPr kumimoji="1" lang="ja-JP" altLang="en-US" sz="1000" b="1" dirty="0">
                          <a:latin typeface="ＭＳ Ｐゴシック" panose="020B0600070205080204" pitchFamily="50" charset="-128"/>
                          <a:ea typeface="ＭＳ Ｐゴシック" panose="020B0600070205080204" pitchFamily="50" charset="-128"/>
                        </a:rPr>
                        <a:t>（</a:t>
                      </a:r>
                      <a:r>
                        <a:rPr kumimoji="1" lang="en-US" altLang="ja-JP" sz="1000" b="1" dirty="0">
                          <a:latin typeface="ＭＳ Ｐゴシック" panose="020B0600070205080204" pitchFamily="50" charset="-128"/>
                          <a:ea typeface="ＭＳ Ｐゴシック" panose="020B0600070205080204" pitchFamily="50" charset="-128"/>
                        </a:rPr>
                        <a:t>2024</a:t>
                      </a:r>
                      <a:r>
                        <a:rPr kumimoji="1" lang="ja-JP" altLang="en-US" sz="1000" b="1" dirty="0">
                          <a:latin typeface="ＭＳ Ｐゴシック" panose="020B0600070205080204" pitchFamily="50" charset="-128"/>
                          <a:ea typeface="ＭＳ Ｐゴシック" panose="020B0600070205080204" pitchFamily="50" charset="-128"/>
                        </a:rPr>
                        <a:t>年５月公表）</a:t>
                      </a:r>
                      <a:endParaRPr kumimoji="1" lang="en-US" altLang="ja-JP" sz="1000" b="1" dirty="0">
                        <a:latin typeface="ＭＳ Ｐゴシック" panose="020B0600070205080204" pitchFamily="50" charset="-128"/>
                        <a:ea typeface="ＭＳ Ｐゴシック" panose="020B0600070205080204" pitchFamily="50" charset="-128"/>
                      </a:endParaRPr>
                    </a:p>
                  </a:txBody>
                  <a:tcPr anchor="ctr">
                    <a:solidFill>
                      <a:srgbClr val="FFC000"/>
                    </a:solidFill>
                  </a:tcPr>
                </a:tc>
                <a:tc hMerge="1">
                  <a:txBody>
                    <a:bodyPr/>
                    <a:lstStyle/>
                    <a:p>
                      <a:pPr algn="ctr"/>
                      <a:endParaRPr kumimoji="1" lang="ja-JP" altLang="en-US" sz="900" dirty="0">
                        <a:latin typeface="ＭＳ Ｐゴシック" panose="020B0600070205080204" pitchFamily="50" charset="-128"/>
                        <a:ea typeface="ＭＳ Ｐゴシック" panose="020B0600070205080204" pitchFamily="50" charset="-128"/>
                      </a:endParaRPr>
                    </a:p>
                  </a:txBody>
                  <a:tcPr>
                    <a:solidFill>
                      <a:srgbClr val="FFC000"/>
                    </a:solidFill>
                  </a:tcPr>
                </a:tc>
                <a:tc>
                  <a:txBody>
                    <a:bodyPr/>
                    <a:lstStyle/>
                    <a:p>
                      <a:pPr algn="l">
                        <a:lnSpc>
                          <a:spcPct val="100000"/>
                        </a:lnSpc>
                      </a:pPr>
                      <a:r>
                        <a:rPr kumimoji="1" lang="en-US" altLang="zh-TW" sz="1000" dirty="0">
                          <a:latin typeface="ＭＳ Ｐゴシック" panose="020B0600070205080204" pitchFamily="50" charset="-128"/>
                          <a:ea typeface="ＭＳ Ｐゴシック" panose="020B0600070205080204" pitchFamily="50" charset="-128"/>
                        </a:rPr>
                        <a:t>JNTO</a:t>
                      </a:r>
                      <a:r>
                        <a:rPr kumimoji="1" lang="zh-TW" altLang="en-US" sz="1000" dirty="0">
                          <a:latin typeface="ＭＳ Ｐゴシック" panose="020B0600070205080204" pitchFamily="50" charset="-128"/>
                          <a:ea typeface="ＭＳ Ｐゴシック" panose="020B0600070205080204" pitchFamily="50" charset="-128"/>
                        </a:rPr>
                        <a:t>（日本政府観光局）</a:t>
                      </a:r>
                      <a:endParaRPr kumimoji="1" lang="en-US" altLang="zh-TW" sz="1000" dirty="0">
                        <a:latin typeface="ＭＳ Ｐゴシック" panose="020B0600070205080204" pitchFamily="50" charset="-128"/>
                        <a:ea typeface="ＭＳ Ｐゴシック" panose="020B0600070205080204" pitchFamily="50" charset="-128"/>
                      </a:endParaRPr>
                    </a:p>
                    <a:p>
                      <a:pPr algn="l">
                        <a:lnSpc>
                          <a:spcPct val="100000"/>
                        </a:lnSpc>
                      </a:pPr>
                      <a:r>
                        <a:rPr kumimoji="1" lang="zh-TW" altLang="en-US" sz="1000" dirty="0">
                          <a:latin typeface="ＭＳ Ｐゴシック" panose="020B0600070205080204" pitchFamily="50" charset="-128"/>
                          <a:ea typeface="ＭＳ Ｐゴシック" panose="020B0600070205080204" pitchFamily="50" charset="-128"/>
                        </a:rPr>
                        <a:t>国際会議統計（</a:t>
                      </a:r>
                      <a:r>
                        <a:rPr kumimoji="1" lang="en-US" altLang="zh-TW" sz="1000" dirty="0">
                          <a:latin typeface="ＭＳ Ｐゴシック" panose="020B0600070205080204" pitchFamily="50" charset="-128"/>
                          <a:ea typeface="ＭＳ Ｐゴシック" panose="020B0600070205080204" pitchFamily="50" charset="-128"/>
                        </a:rPr>
                        <a:t>2024</a:t>
                      </a:r>
                      <a:r>
                        <a:rPr kumimoji="1" lang="zh-TW" altLang="en-US" sz="1000" dirty="0">
                          <a:latin typeface="ＭＳ Ｐゴシック" panose="020B0600070205080204" pitchFamily="50" charset="-128"/>
                          <a:ea typeface="ＭＳ Ｐゴシック" panose="020B0600070205080204" pitchFamily="50" charset="-128"/>
                        </a:rPr>
                        <a:t>年</a:t>
                      </a:r>
                      <a:r>
                        <a:rPr kumimoji="1" lang="en-US" altLang="zh-TW" sz="1000" dirty="0">
                          <a:latin typeface="ＭＳ Ｐゴシック" panose="020B0600070205080204" pitchFamily="50" charset="-128"/>
                          <a:ea typeface="ＭＳ Ｐゴシック" panose="020B0600070205080204" pitchFamily="50" charset="-128"/>
                        </a:rPr>
                        <a:t>12</a:t>
                      </a:r>
                      <a:r>
                        <a:rPr kumimoji="1" lang="zh-TW" altLang="en-US" sz="1000" dirty="0">
                          <a:latin typeface="ＭＳ Ｐゴシック" panose="020B0600070205080204" pitchFamily="50" charset="-128"/>
                          <a:ea typeface="ＭＳ Ｐゴシック" panose="020B0600070205080204" pitchFamily="50" charset="-128"/>
                        </a:rPr>
                        <a:t>月公表）</a:t>
                      </a:r>
                    </a:p>
                  </a:txBody>
                  <a:tcPr anchor="ctr">
                    <a:solidFill>
                      <a:schemeClr val="accent4">
                        <a:lumMod val="20000"/>
                        <a:lumOff val="80000"/>
                      </a:schemeClr>
                    </a:solidFill>
                  </a:tcPr>
                </a:tc>
                <a:extLst>
                  <a:ext uri="{0D108BD9-81ED-4DB2-BD59-A6C34878D82A}">
                    <a16:rowId xmlns:a16="http://schemas.microsoft.com/office/drawing/2014/main" val="1053864595"/>
                  </a:ext>
                </a:extLst>
              </a:tr>
              <a:tr h="175008">
                <a:tc vMerge="1">
                  <a:txBody>
                    <a:bodyPr/>
                    <a:lstStyle/>
                    <a:p>
                      <a:pPr algn="ctr"/>
                      <a:endParaRPr kumimoji="1" lang="ja-JP" altLang="en-US" sz="1050" dirty="0">
                        <a:latin typeface="ＭＳ Ｐゴシック" panose="020B0600070205080204" pitchFamily="50" charset="-128"/>
                        <a:ea typeface="ＭＳ Ｐゴシック" panose="020B0600070205080204" pitchFamily="50" charset="-128"/>
                      </a:endParaRPr>
                    </a:p>
                  </a:txBody>
                  <a:tcPr>
                    <a:solidFill>
                      <a:srgbClr val="FFC000"/>
                    </a:solidFill>
                  </a:tcPr>
                </a:tc>
                <a:tc>
                  <a:txBody>
                    <a:bodyPr/>
                    <a:lstStyle/>
                    <a:p>
                      <a:pPr algn="ctr">
                        <a:lnSpc>
                          <a:spcPts val="1000"/>
                        </a:lnSpc>
                      </a:pPr>
                      <a:r>
                        <a:rPr kumimoji="1" lang="en-US" altLang="ja-JP" sz="1000" b="1" dirty="0">
                          <a:latin typeface="ＭＳ Ｐゴシック" panose="020B0600070205080204" pitchFamily="50" charset="-128"/>
                          <a:ea typeface="ＭＳ Ｐゴシック" panose="020B0600070205080204" pitchFamily="50" charset="-128"/>
                        </a:rPr>
                        <a:t>2023</a:t>
                      </a:r>
                      <a:r>
                        <a:rPr kumimoji="1" lang="ja-JP" altLang="en-US" sz="1000" b="1" dirty="0">
                          <a:latin typeface="ＭＳ Ｐゴシック" panose="020B0600070205080204" pitchFamily="50" charset="-128"/>
                          <a:ea typeface="ＭＳ Ｐゴシック" panose="020B0600070205080204" pitchFamily="50" charset="-128"/>
                        </a:rPr>
                        <a:t>年実績（</a:t>
                      </a:r>
                      <a:r>
                        <a:rPr kumimoji="1" lang="en-US" altLang="ja-JP" sz="1000" b="1" dirty="0">
                          <a:latin typeface="ＭＳ Ｐゴシック" panose="020B0600070205080204" pitchFamily="50" charset="-128"/>
                          <a:ea typeface="ＭＳ Ｐゴシック" panose="020B0600070205080204" pitchFamily="50" charset="-128"/>
                        </a:rPr>
                        <a:t>21</a:t>
                      </a:r>
                      <a:r>
                        <a:rPr kumimoji="1" lang="ja-JP" altLang="en-US" sz="1000" b="1" dirty="0">
                          <a:latin typeface="ＭＳ Ｐゴシック" panose="020B0600070205080204" pitchFamily="50" charset="-128"/>
                          <a:ea typeface="ＭＳ Ｐゴシック" panose="020B0600070205080204" pitchFamily="50" charset="-128"/>
                        </a:rPr>
                        <a:t>件）</a:t>
                      </a:r>
                      <a:r>
                        <a:rPr kumimoji="1" lang="ja-JP" altLang="en-US" sz="700" b="1" dirty="0">
                          <a:solidFill>
                            <a:schemeClr val="tx1"/>
                          </a:solidFill>
                          <a:latin typeface="ＭＳ Ｐゴシック" panose="020B0600070205080204" pitchFamily="50" charset="-128"/>
                          <a:ea typeface="ＭＳ Ｐゴシック" panose="020B0600070205080204" pitchFamily="50" charset="-128"/>
                        </a:rPr>
                        <a:t>＜９件＞</a:t>
                      </a:r>
                      <a:endParaRPr kumimoji="1" lang="ja-JP" altLang="en-US" sz="1000" b="1" dirty="0">
                        <a:solidFill>
                          <a:schemeClr val="tx1"/>
                        </a:solidFill>
                        <a:latin typeface="ＭＳ Ｐゴシック" panose="020B0600070205080204" pitchFamily="50" charset="-128"/>
                        <a:ea typeface="ＭＳ Ｐゴシック" panose="020B0600070205080204" pitchFamily="50" charset="-128"/>
                      </a:endParaRPr>
                    </a:p>
                  </a:txBody>
                  <a:tcPr anchor="ctr">
                    <a:solidFill>
                      <a:srgbClr val="FFC000"/>
                    </a:solidFill>
                  </a:tcPr>
                </a:tc>
                <a:tc>
                  <a:txBody>
                    <a:bodyPr/>
                    <a:lstStyle/>
                    <a:p>
                      <a:pPr algn="ctr">
                        <a:lnSpc>
                          <a:spcPts val="1000"/>
                        </a:lnSpc>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指標</a:t>
                      </a:r>
                      <a:r>
                        <a:rPr kumimoji="1" lang="en-US" altLang="ja-JP" sz="1000" dirty="0">
                          <a:latin typeface="ＭＳ Ｐゴシック" panose="020B0600070205080204" pitchFamily="50" charset="-128"/>
                          <a:ea typeface="ＭＳ Ｐゴシック" panose="020B0600070205080204" pitchFamily="50" charset="-128"/>
                        </a:rPr>
                        <a:t>【</a:t>
                      </a:r>
                      <a:r>
                        <a:rPr kumimoji="1" lang="ja-JP" altLang="en-US" sz="1000" dirty="0">
                          <a:latin typeface="ＭＳ Ｐゴシック" panose="020B0600070205080204" pitchFamily="50" charset="-128"/>
                          <a:ea typeface="ＭＳ Ｐゴシック" panose="020B0600070205080204" pitchFamily="50" charset="-128"/>
                        </a:rPr>
                        <a:t>第１期</a:t>
                      </a:r>
                      <a:r>
                        <a:rPr kumimoji="1" lang="en-US" altLang="ja-JP" sz="1000" dirty="0">
                          <a:latin typeface="ＭＳ Ｐゴシック" panose="020B0600070205080204" pitchFamily="50" charset="-128"/>
                          <a:ea typeface="ＭＳ Ｐゴシック" panose="020B0600070205080204" pitchFamily="50" charset="-128"/>
                        </a:rPr>
                        <a:t>】</a:t>
                      </a:r>
                      <a:r>
                        <a:rPr kumimoji="1" lang="en-US" altLang="ja-JP" sz="900" baseline="-25000" dirty="0">
                          <a:latin typeface="ＭＳ Ｐゴシック" panose="020B0600070205080204" pitchFamily="50" charset="-128"/>
                          <a:ea typeface="ＭＳ Ｐゴシック" panose="020B0600070205080204" pitchFamily="50" charset="-128"/>
                        </a:rPr>
                        <a:t>※</a:t>
                      </a:r>
                      <a:r>
                        <a:rPr kumimoji="1" lang="ja-JP" altLang="en-US" sz="900" baseline="-25000" dirty="0">
                          <a:latin typeface="ＭＳ Ｐゴシック" panose="020B0600070205080204" pitchFamily="50" charset="-128"/>
                          <a:ea typeface="ＭＳ Ｐゴシック" panose="020B0600070205080204" pitchFamily="50" charset="-128"/>
                        </a:rPr>
                        <a:t>２</a:t>
                      </a:r>
                      <a:endParaRPr kumimoji="1" lang="ja-JP" altLang="en-US" sz="800" baseline="-25000" dirty="0">
                        <a:latin typeface="ＭＳ Ｐゴシック" panose="020B0600070205080204" pitchFamily="50" charset="-128"/>
                        <a:ea typeface="ＭＳ Ｐゴシック" panose="020B0600070205080204" pitchFamily="50" charset="-128"/>
                      </a:endParaRPr>
                    </a:p>
                  </a:txBody>
                  <a:tcPr anchor="ctr">
                    <a:solidFill>
                      <a:srgbClr val="FFC000"/>
                    </a:solidFill>
                  </a:tcPr>
                </a:tc>
                <a:tc>
                  <a:txBody>
                    <a:bodyPr/>
                    <a:lstStyle/>
                    <a:p>
                      <a:pPr algn="ctr">
                        <a:lnSpc>
                          <a:spcPts val="1000"/>
                        </a:lnSpc>
                      </a:pPr>
                      <a:r>
                        <a:rPr kumimoji="1" lang="en-US" altLang="ja-JP" sz="1000" dirty="0">
                          <a:latin typeface="ＭＳ Ｐゴシック" panose="020B0600070205080204" pitchFamily="50" charset="-128"/>
                          <a:ea typeface="ＭＳ Ｐゴシック" panose="020B0600070205080204" pitchFamily="50" charset="-128"/>
                        </a:rPr>
                        <a:t>2023</a:t>
                      </a:r>
                      <a:r>
                        <a:rPr kumimoji="1" lang="ja-JP" altLang="en-US" sz="1000" dirty="0">
                          <a:latin typeface="ＭＳ Ｐゴシック" panose="020B0600070205080204" pitchFamily="50" charset="-128"/>
                          <a:ea typeface="ＭＳ Ｐゴシック" panose="020B0600070205080204" pitchFamily="50" charset="-128"/>
                        </a:rPr>
                        <a:t>年実績（</a:t>
                      </a:r>
                      <a:r>
                        <a:rPr kumimoji="1" lang="en-US" altLang="ja-JP" sz="1000" dirty="0">
                          <a:latin typeface="ＭＳ Ｐゴシック" panose="020B0600070205080204" pitchFamily="50" charset="-128"/>
                          <a:ea typeface="ＭＳ Ｐゴシック" panose="020B0600070205080204" pitchFamily="50" charset="-128"/>
                        </a:rPr>
                        <a:t>51</a:t>
                      </a:r>
                      <a:r>
                        <a:rPr kumimoji="1" lang="ja-JP" altLang="en-US" sz="1000" dirty="0">
                          <a:latin typeface="ＭＳ Ｐゴシック" panose="020B0600070205080204" pitchFamily="50" charset="-128"/>
                          <a:ea typeface="ＭＳ Ｐゴシック" panose="020B0600070205080204" pitchFamily="50" charset="-128"/>
                        </a:rPr>
                        <a:t>件）</a:t>
                      </a:r>
                      <a:r>
                        <a:rPr kumimoji="1" lang="ja-JP" altLang="en-US" sz="7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700" dirty="0">
                          <a:solidFill>
                            <a:schemeClr val="tx1"/>
                          </a:solidFill>
                          <a:latin typeface="ＭＳ Ｐゴシック" panose="020B0600070205080204" pitchFamily="50" charset="-128"/>
                          <a:ea typeface="ＭＳ Ｐゴシック" panose="020B0600070205080204" pitchFamily="50" charset="-128"/>
                        </a:rPr>
                        <a:t>21</a:t>
                      </a:r>
                      <a:r>
                        <a:rPr kumimoji="1" lang="ja-JP" altLang="en-US" sz="700" dirty="0">
                          <a:solidFill>
                            <a:schemeClr val="tx1"/>
                          </a:solidFill>
                          <a:latin typeface="ＭＳ Ｐゴシック" panose="020B0600070205080204" pitchFamily="50" charset="-128"/>
                          <a:ea typeface="ＭＳ Ｐゴシック" panose="020B0600070205080204" pitchFamily="50" charset="-128"/>
                        </a:rPr>
                        <a:t>件＞</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nchor="ctr">
                    <a:solidFill>
                      <a:schemeClr val="accent4">
                        <a:lumMod val="20000"/>
                        <a:lumOff val="80000"/>
                      </a:schemeClr>
                    </a:solidFill>
                  </a:tcPr>
                </a:tc>
                <a:extLst>
                  <a:ext uri="{0D108BD9-81ED-4DB2-BD59-A6C34878D82A}">
                    <a16:rowId xmlns:a16="http://schemas.microsoft.com/office/drawing/2014/main" val="1214268982"/>
                  </a:ext>
                </a:extLst>
              </a:tr>
              <a:tr h="175008">
                <a:tc>
                  <a:txBody>
                    <a:bodyPr/>
                    <a:lstStyle/>
                    <a:p>
                      <a:pPr algn="dist">
                        <a:lnSpc>
                          <a:spcPts val="1000"/>
                        </a:lnSpc>
                      </a:pPr>
                      <a:r>
                        <a:rPr kumimoji="1" lang="ja-JP" altLang="en-US" sz="1000" dirty="0">
                          <a:latin typeface="ＭＳ Ｐゴシック" panose="020B0600070205080204" pitchFamily="50" charset="-128"/>
                          <a:ea typeface="ＭＳ Ｐゴシック" panose="020B0600070205080204" pitchFamily="50" charset="-128"/>
                        </a:rPr>
                        <a:t>アジア・大洋州地域</a:t>
                      </a:r>
                    </a:p>
                  </a:txBody>
                  <a:tcPr anchor="ctr">
                    <a:solidFill>
                      <a:schemeClr val="bg1"/>
                    </a:solidFill>
                  </a:tcPr>
                </a:tc>
                <a:tc>
                  <a:txBody>
                    <a:bodyPr/>
                    <a:lstStyle/>
                    <a:p>
                      <a:pPr algn="ctr">
                        <a:lnSpc>
                          <a:spcPts val="1000"/>
                        </a:lnSpc>
                      </a:pPr>
                      <a:r>
                        <a:rPr kumimoji="1" lang="en-US" altLang="ja-JP" sz="1000" b="1" dirty="0">
                          <a:latin typeface="ＭＳ Ｐゴシック" panose="020B0600070205080204" pitchFamily="50" charset="-128"/>
                          <a:ea typeface="ＭＳ Ｐゴシック" panose="020B0600070205080204" pitchFamily="50" charset="-128"/>
                        </a:rPr>
                        <a:t>22</a:t>
                      </a:r>
                      <a:r>
                        <a:rPr kumimoji="1" lang="ja-JP" altLang="en-US" sz="1000" b="1" dirty="0">
                          <a:latin typeface="ＭＳ Ｐゴシック" panose="020B0600070205080204" pitchFamily="50" charset="-128"/>
                          <a:ea typeface="ＭＳ Ｐゴシック" panose="020B0600070205080204" pitchFamily="50" charset="-128"/>
                        </a:rPr>
                        <a:t>位相当</a:t>
                      </a:r>
                      <a:r>
                        <a:rPr kumimoji="1" lang="ja-JP" altLang="en-US" sz="7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700" b="1" dirty="0">
                          <a:solidFill>
                            <a:schemeClr val="tx1"/>
                          </a:solidFill>
                          <a:latin typeface="ＭＳ Ｐゴシック" panose="020B0600070205080204" pitchFamily="50" charset="-128"/>
                          <a:ea typeface="ＭＳ Ｐゴシック" panose="020B0600070205080204" pitchFamily="50" charset="-128"/>
                        </a:rPr>
                        <a:t>28</a:t>
                      </a:r>
                      <a:r>
                        <a:rPr kumimoji="1" lang="ja-JP" altLang="en-US" sz="700" b="1" dirty="0">
                          <a:solidFill>
                            <a:schemeClr val="tx1"/>
                          </a:solidFill>
                          <a:latin typeface="ＭＳ Ｐゴシック" panose="020B0600070205080204" pitchFamily="50" charset="-128"/>
                          <a:ea typeface="ＭＳ Ｐゴシック" panose="020B0600070205080204" pitchFamily="50" charset="-128"/>
                        </a:rPr>
                        <a:t>位相当＞</a:t>
                      </a:r>
                      <a:endParaRPr kumimoji="1" lang="ja-JP" altLang="en-US" sz="1000" b="1" dirty="0">
                        <a:solidFill>
                          <a:schemeClr val="tx1"/>
                        </a:solidFill>
                        <a:latin typeface="ＭＳ Ｐゴシック" panose="020B0600070205080204" pitchFamily="50" charset="-128"/>
                        <a:ea typeface="ＭＳ Ｐゴシック" panose="020B0600070205080204" pitchFamily="50" charset="-128"/>
                      </a:endParaRPr>
                    </a:p>
                  </a:txBody>
                  <a:tcPr anchor="ctr">
                    <a:solidFill>
                      <a:schemeClr val="accent4">
                        <a:lumMod val="60000"/>
                        <a:lumOff val="40000"/>
                      </a:schemeClr>
                    </a:solidFill>
                  </a:tcPr>
                </a:tc>
                <a:tc>
                  <a:txBody>
                    <a:bodyPr/>
                    <a:lstStyle/>
                    <a:p>
                      <a:pPr algn="ctr">
                        <a:lnSpc>
                          <a:spcPts val="1000"/>
                        </a:lnSpc>
                      </a:pPr>
                      <a:r>
                        <a:rPr kumimoji="1" lang="en-US" altLang="ja-JP" sz="1000" dirty="0">
                          <a:latin typeface="ＭＳ Ｐゴシック" panose="020B0600070205080204" pitchFamily="50" charset="-128"/>
                          <a:ea typeface="ＭＳ Ｐゴシック" panose="020B0600070205080204" pitchFamily="50" charset="-128"/>
                        </a:rPr>
                        <a:t>10</a:t>
                      </a:r>
                      <a:r>
                        <a:rPr kumimoji="1" lang="ja-JP" altLang="en-US" sz="1000" dirty="0">
                          <a:latin typeface="ＭＳ Ｐゴシック" panose="020B0600070205080204" pitchFamily="50" charset="-128"/>
                          <a:ea typeface="ＭＳ Ｐゴシック" panose="020B0600070205080204" pitchFamily="50" charset="-128"/>
                        </a:rPr>
                        <a:t>位以内</a:t>
                      </a:r>
                    </a:p>
                  </a:txBody>
                  <a:tcPr>
                    <a:solidFill>
                      <a:schemeClr val="bg1"/>
                    </a:solidFill>
                  </a:tcPr>
                </a:tc>
                <a:tc>
                  <a:txBody>
                    <a:bodyPr/>
                    <a:lstStyle/>
                    <a:p>
                      <a:pPr algn="ctr">
                        <a:lnSpc>
                          <a:spcPts val="1000"/>
                        </a:lnSpc>
                      </a:pPr>
                      <a:r>
                        <a:rPr kumimoji="1" lang="en-US" altLang="ja-JP" sz="1000" dirty="0">
                          <a:latin typeface="ＭＳ Ｐゴシック" panose="020B0600070205080204" pitchFamily="50" charset="-128"/>
                          <a:ea typeface="ＭＳ Ｐゴシック" panose="020B0600070205080204" pitchFamily="50" charset="-128"/>
                        </a:rPr>
                        <a:t>―</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solidFill>
                  </a:tcPr>
                </a:tc>
                <a:extLst>
                  <a:ext uri="{0D108BD9-81ED-4DB2-BD59-A6C34878D82A}">
                    <a16:rowId xmlns:a16="http://schemas.microsoft.com/office/drawing/2014/main" val="264825630"/>
                  </a:ext>
                </a:extLst>
              </a:tr>
              <a:tr h="175008">
                <a:tc>
                  <a:txBody>
                    <a:bodyPr/>
                    <a:lstStyle/>
                    <a:p>
                      <a:pPr algn="ctr">
                        <a:lnSpc>
                          <a:spcPts val="1000"/>
                        </a:lnSpc>
                      </a:pPr>
                      <a:r>
                        <a:rPr kumimoji="1" lang="ja-JP" altLang="en-US" sz="1000" dirty="0">
                          <a:latin typeface="ＭＳ Ｐゴシック" panose="020B0600070205080204" pitchFamily="50" charset="-128"/>
                          <a:ea typeface="ＭＳ Ｐゴシック" panose="020B0600070205080204" pitchFamily="50" charset="-128"/>
                        </a:rPr>
                        <a:t>世界</a:t>
                      </a:r>
                    </a:p>
                  </a:txBody>
                  <a:tcPr anchor="ctr">
                    <a:solidFill>
                      <a:schemeClr val="bg1"/>
                    </a:solidFill>
                  </a:tcPr>
                </a:tc>
                <a:tc>
                  <a:txBody>
                    <a:bodyPr/>
                    <a:lstStyle/>
                    <a:p>
                      <a:pPr algn="ctr">
                        <a:lnSpc>
                          <a:spcPts val="1000"/>
                        </a:lnSpc>
                      </a:pPr>
                      <a:r>
                        <a:rPr kumimoji="1" lang="en-US" altLang="ja-JP" sz="1000" b="1" dirty="0">
                          <a:latin typeface="ＭＳ Ｐゴシック" panose="020B0600070205080204" pitchFamily="50" charset="-128"/>
                          <a:ea typeface="ＭＳ Ｐゴシック" panose="020B0600070205080204" pitchFamily="50" charset="-128"/>
                        </a:rPr>
                        <a:t>111</a:t>
                      </a:r>
                      <a:r>
                        <a:rPr kumimoji="1" lang="ja-JP" altLang="en-US" sz="1000" b="1" dirty="0">
                          <a:latin typeface="ＭＳ Ｐゴシック" panose="020B0600070205080204" pitchFamily="50" charset="-128"/>
                          <a:ea typeface="ＭＳ Ｐゴシック" panose="020B0600070205080204" pitchFamily="50" charset="-128"/>
                        </a:rPr>
                        <a:t>位相当</a:t>
                      </a:r>
                      <a:r>
                        <a:rPr kumimoji="1" lang="ja-JP" altLang="en-US" sz="700" b="1" dirty="0">
                          <a:solidFill>
                            <a:schemeClr val="tx1"/>
                          </a:solidFill>
                          <a:latin typeface="ＭＳ Ｐゴシック" panose="020B0600070205080204" pitchFamily="50" charset="-128"/>
                          <a:ea typeface="ＭＳ Ｐゴシック" panose="020B0600070205080204" pitchFamily="50" charset="-128"/>
                        </a:rPr>
                        <a:t>＜</a:t>
                      </a:r>
                      <a:r>
                        <a:rPr kumimoji="1" lang="en-US" altLang="ja-JP" sz="700" b="1" dirty="0">
                          <a:solidFill>
                            <a:schemeClr val="tx1"/>
                          </a:solidFill>
                          <a:latin typeface="ＭＳ Ｐゴシック" panose="020B0600070205080204" pitchFamily="50" charset="-128"/>
                          <a:ea typeface="ＭＳ Ｐゴシック" panose="020B0600070205080204" pitchFamily="50" charset="-128"/>
                        </a:rPr>
                        <a:t>202</a:t>
                      </a:r>
                      <a:r>
                        <a:rPr kumimoji="1" lang="ja-JP" altLang="en-US" sz="700" b="1" dirty="0">
                          <a:solidFill>
                            <a:schemeClr val="tx1"/>
                          </a:solidFill>
                          <a:latin typeface="ＭＳ Ｐゴシック" panose="020B0600070205080204" pitchFamily="50" charset="-128"/>
                          <a:ea typeface="ＭＳ Ｐゴシック" panose="020B0600070205080204" pitchFamily="50" charset="-128"/>
                        </a:rPr>
                        <a:t>位相当＞</a:t>
                      </a:r>
                      <a:endParaRPr kumimoji="1" lang="ja-JP" altLang="en-US" sz="1000" b="1" dirty="0">
                        <a:solidFill>
                          <a:schemeClr val="tx1"/>
                        </a:solidFill>
                        <a:latin typeface="ＭＳ Ｐゴシック" panose="020B0600070205080204" pitchFamily="50" charset="-128"/>
                        <a:ea typeface="ＭＳ Ｐゴシック" panose="020B0600070205080204" pitchFamily="50" charset="-128"/>
                      </a:endParaRPr>
                    </a:p>
                  </a:txBody>
                  <a:tcPr anchor="ctr">
                    <a:solidFill>
                      <a:schemeClr val="accent4">
                        <a:lumMod val="60000"/>
                        <a:lumOff val="40000"/>
                      </a:schemeClr>
                    </a:solidFill>
                  </a:tcPr>
                </a:tc>
                <a:tc>
                  <a:txBody>
                    <a:bodyPr/>
                    <a:lstStyle/>
                    <a:p>
                      <a:pPr algn="ctr">
                        <a:lnSpc>
                          <a:spcPts val="1000"/>
                        </a:lnSpc>
                      </a:pPr>
                      <a:r>
                        <a:rPr kumimoji="1" lang="en-US" altLang="ja-JP" sz="1000" dirty="0">
                          <a:latin typeface="ＭＳ Ｐゴシック" panose="020B0600070205080204" pitchFamily="50" charset="-128"/>
                          <a:ea typeface="ＭＳ Ｐゴシック" panose="020B0600070205080204" pitchFamily="50" charset="-128"/>
                        </a:rPr>
                        <a:t>30</a:t>
                      </a:r>
                      <a:r>
                        <a:rPr kumimoji="1" lang="ja-JP" altLang="en-US" sz="1000" dirty="0">
                          <a:latin typeface="ＭＳ Ｐゴシック" panose="020B0600070205080204" pitchFamily="50" charset="-128"/>
                          <a:ea typeface="ＭＳ Ｐゴシック" panose="020B0600070205080204" pitchFamily="50" charset="-128"/>
                        </a:rPr>
                        <a:t>位以内</a:t>
                      </a:r>
                    </a:p>
                  </a:txBody>
                  <a:tcPr>
                    <a:solidFill>
                      <a:schemeClr val="bg1"/>
                    </a:solidFill>
                  </a:tcPr>
                </a:tc>
                <a:tc>
                  <a:txBody>
                    <a:bodyPr/>
                    <a:lstStyle/>
                    <a:p>
                      <a:pPr algn="ctr">
                        <a:lnSpc>
                          <a:spcPts val="1000"/>
                        </a:lnSpc>
                      </a:pPr>
                      <a:r>
                        <a:rPr kumimoji="1" lang="en-US" altLang="ja-JP" sz="1000" dirty="0">
                          <a:latin typeface="ＭＳ Ｐゴシック" panose="020B0600070205080204" pitchFamily="50" charset="-128"/>
                          <a:ea typeface="ＭＳ Ｐゴシック" panose="020B0600070205080204" pitchFamily="50" charset="-128"/>
                        </a:rPr>
                        <a:t>―</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solidFill>
                  </a:tcPr>
                </a:tc>
                <a:extLst>
                  <a:ext uri="{0D108BD9-81ED-4DB2-BD59-A6C34878D82A}">
                    <a16:rowId xmlns:a16="http://schemas.microsoft.com/office/drawing/2014/main" val="1222690733"/>
                  </a:ext>
                </a:extLst>
              </a:tr>
              <a:tr h="175008">
                <a:tc>
                  <a:txBody>
                    <a:bodyPr/>
                    <a:lstStyle/>
                    <a:p>
                      <a:pPr algn="ctr">
                        <a:lnSpc>
                          <a:spcPts val="1000"/>
                        </a:lnSpc>
                      </a:pPr>
                      <a:r>
                        <a:rPr kumimoji="1" lang="ja-JP" altLang="en-US" sz="1000" dirty="0">
                          <a:latin typeface="ＭＳ Ｐゴシック" panose="020B0600070205080204" pitchFamily="50" charset="-128"/>
                          <a:ea typeface="ＭＳ Ｐゴシック" panose="020B0600070205080204" pitchFamily="50" charset="-128"/>
                        </a:rPr>
                        <a:t>国内</a:t>
                      </a:r>
                    </a:p>
                  </a:txBody>
                  <a:tcPr anchor="ctr">
                    <a:solidFill>
                      <a:schemeClr val="bg1"/>
                    </a:solidFill>
                  </a:tcPr>
                </a:tc>
                <a:tc>
                  <a:txBody>
                    <a:bodyPr/>
                    <a:lstStyle/>
                    <a:p>
                      <a:pPr algn="ctr">
                        <a:lnSpc>
                          <a:spcPts val="1000"/>
                        </a:lnSpc>
                      </a:pPr>
                      <a:r>
                        <a:rPr kumimoji="1" lang="ja-JP" altLang="en-US" sz="1000" b="1" dirty="0">
                          <a:latin typeface="ＭＳ Ｐゴシック" panose="020B0600070205080204" pitchFamily="50" charset="-128"/>
                          <a:ea typeface="ＭＳ Ｐゴシック" panose="020B0600070205080204" pitchFamily="50" charset="-128"/>
                        </a:rPr>
                        <a:t>３位相当</a:t>
                      </a:r>
                      <a:r>
                        <a:rPr kumimoji="1" lang="ja-JP" altLang="en-US" sz="700" b="1" dirty="0">
                          <a:solidFill>
                            <a:schemeClr val="tx1"/>
                          </a:solidFill>
                          <a:latin typeface="ＭＳ Ｐゴシック" panose="020B0600070205080204" pitchFamily="50" charset="-128"/>
                          <a:ea typeface="ＭＳ Ｐゴシック" panose="020B0600070205080204" pitchFamily="50" charset="-128"/>
                        </a:rPr>
                        <a:t>＜６位相当＞</a:t>
                      </a:r>
                      <a:endParaRPr kumimoji="1" lang="ja-JP" altLang="en-US" sz="1000" b="1" dirty="0">
                        <a:solidFill>
                          <a:schemeClr val="tx1"/>
                        </a:solidFill>
                        <a:latin typeface="ＭＳ Ｐゴシック" panose="020B0600070205080204" pitchFamily="50" charset="-128"/>
                        <a:ea typeface="ＭＳ Ｐゴシック" panose="020B0600070205080204" pitchFamily="50" charset="-128"/>
                      </a:endParaRPr>
                    </a:p>
                  </a:txBody>
                  <a:tcPr anchor="ctr">
                    <a:solidFill>
                      <a:schemeClr val="accent4">
                        <a:lumMod val="60000"/>
                        <a:lumOff val="40000"/>
                      </a:schemeClr>
                    </a:solidFill>
                  </a:tcPr>
                </a:tc>
                <a:tc>
                  <a:txBody>
                    <a:bodyPr/>
                    <a:lstStyle/>
                    <a:p>
                      <a:pPr algn="ctr">
                        <a:lnSpc>
                          <a:spcPts val="1000"/>
                        </a:lnSpc>
                      </a:pPr>
                      <a:r>
                        <a:rPr kumimoji="1" lang="en-US" altLang="ja-JP" sz="1000" dirty="0">
                          <a:latin typeface="ＭＳ Ｐゴシック" panose="020B0600070205080204" pitchFamily="50" charset="-128"/>
                          <a:ea typeface="ＭＳ Ｐゴシック" panose="020B0600070205080204" pitchFamily="50" charset="-128"/>
                        </a:rPr>
                        <a:t>―</a:t>
                      </a:r>
                      <a:endParaRPr kumimoji="1" lang="ja-JP" altLang="en-US" sz="1000" dirty="0">
                        <a:latin typeface="ＭＳ Ｐゴシック" panose="020B0600070205080204" pitchFamily="50" charset="-128"/>
                        <a:ea typeface="ＭＳ Ｐゴシック" panose="020B0600070205080204" pitchFamily="50" charset="-128"/>
                      </a:endParaRPr>
                    </a:p>
                  </a:txBody>
                  <a:tcPr>
                    <a:solidFill>
                      <a:schemeClr val="bg1"/>
                    </a:solidFill>
                  </a:tcPr>
                </a:tc>
                <a:tc>
                  <a:txBody>
                    <a:bodyPr/>
                    <a:lstStyle/>
                    <a:p>
                      <a:pPr algn="ctr">
                        <a:lnSpc>
                          <a:spcPts val="1000"/>
                        </a:lnSpc>
                      </a:pPr>
                      <a:r>
                        <a:rPr kumimoji="1" lang="ja-JP" altLang="en-US" sz="1000" dirty="0">
                          <a:latin typeface="ＭＳ Ｐゴシック" panose="020B0600070205080204" pitchFamily="50" charset="-128"/>
                          <a:ea typeface="ＭＳ Ｐゴシック" panose="020B0600070205080204" pitchFamily="50" charset="-128"/>
                        </a:rPr>
                        <a:t>８位相当</a:t>
                      </a:r>
                      <a:r>
                        <a:rPr kumimoji="1" lang="ja-JP" altLang="en-US" sz="700" dirty="0">
                          <a:solidFill>
                            <a:schemeClr val="tx1"/>
                          </a:solidFill>
                          <a:latin typeface="ＭＳ Ｐゴシック" panose="020B0600070205080204" pitchFamily="50" charset="-128"/>
                          <a:ea typeface="ＭＳ Ｐゴシック" panose="020B0600070205080204" pitchFamily="50" charset="-128"/>
                        </a:rPr>
                        <a:t>＜７位相当＞</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solidFill>
                      <a:schemeClr val="bg1"/>
                    </a:solidFill>
                  </a:tcPr>
                </a:tc>
                <a:extLst>
                  <a:ext uri="{0D108BD9-81ED-4DB2-BD59-A6C34878D82A}">
                    <a16:rowId xmlns:a16="http://schemas.microsoft.com/office/drawing/2014/main" val="830152008"/>
                  </a:ext>
                </a:extLst>
              </a:tr>
            </a:tbl>
          </a:graphicData>
        </a:graphic>
      </p:graphicFrame>
      <p:graphicFrame>
        <p:nvGraphicFramePr>
          <p:cNvPr id="3" name="表 2">
            <a:extLst>
              <a:ext uri="{FF2B5EF4-FFF2-40B4-BE49-F238E27FC236}">
                <a16:creationId xmlns:a16="http://schemas.microsoft.com/office/drawing/2014/main" id="{97446C4B-0F10-5EC0-9FA2-6A9ADBCDB90D}"/>
              </a:ext>
            </a:extLst>
          </p:cNvPr>
          <p:cNvGraphicFramePr>
            <a:graphicFrameLocks noGrp="1"/>
          </p:cNvGraphicFramePr>
          <p:nvPr>
            <p:extLst>
              <p:ext uri="{D42A27DB-BD31-4B8C-83A1-F6EECF244321}">
                <p14:modId xmlns:p14="http://schemas.microsoft.com/office/powerpoint/2010/main" val="2798677963"/>
              </p:ext>
            </p:extLst>
          </p:nvPr>
        </p:nvGraphicFramePr>
        <p:xfrm>
          <a:off x="169778" y="2698106"/>
          <a:ext cx="8817464" cy="2475484"/>
        </p:xfrm>
        <a:graphic>
          <a:graphicData uri="http://schemas.openxmlformats.org/drawingml/2006/table">
            <a:tbl>
              <a:tblPr firstRow="1" bandRow="1">
                <a:tableStyleId>{69CF1AB2-1976-4502-BF36-3FF5EA218861}</a:tableStyleId>
              </a:tblPr>
              <a:tblGrid>
                <a:gridCol w="2127860">
                  <a:extLst>
                    <a:ext uri="{9D8B030D-6E8A-4147-A177-3AD203B41FA5}">
                      <a16:colId xmlns:a16="http://schemas.microsoft.com/office/drawing/2014/main" val="312338843"/>
                    </a:ext>
                  </a:extLst>
                </a:gridCol>
                <a:gridCol w="3029958">
                  <a:extLst>
                    <a:ext uri="{9D8B030D-6E8A-4147-A177-3AD203B41FA5}">
                      <a16:colId xmlns:a16="http://schemas.microsoft.com/office/drawing/2014/main" val="4293578240"/>
                    </a:ext>
                  </a:extLst>
                </a:gridCol>
                <a:gridCol w="3659646">
                  <a:extLst>
                    <a:ext uri="{9D8B030D-6E8A-4147-A177-3AD203B41FA5}">
                      <a16:colId xmlns:a16="http://schemas.microsoft.com/office/drawing/2014/main" val="1645678949"/>
                    </a:ext>
                  </a:extLst>
                </a:gridCol>
              </a:tblGrid>
              <a:tr h="216000">
                <a:tc>
                  <a:txBody>
                    <a:bodyPr/>
                    <a:lstStyle/>
                    <a:p>
                      <a:pPr algn="just">
                        <a:lnSpc>
                          <a:spcPts val="1200"/>
                        </a:lnSpc>
                      </a:pPr>
                      <a:r>
                        <a:rPr kumimoji="1" lang="ja-JP" altLang="en-US" sz="900" b="0" dirty="0">
                          <a:solidFill>
                            <a:schemeClr val="bg1"/>
                          </a:solidFill>
                          <a:latin typeface="MS UI Gothic" panose="020B0600070205080204" pitchFamily="50" charset="-128"/>
                          <a:ea typeface="MS UI Gothic" panose="020B0600070205080204" pitchFamily="50" charset="-128"/>
                        </a:rPr>
                        <a:t>戦略で掲げる「具体的な施策展開」項目 </a:t>
                      </a:r>
                    </a:p>
                  </a:txBody>
                  <a:tcPr anchor="ctr">
                    <a:lnL w="12700" cmpd="sng">
                      <a:noFill/>
                    </a:lnL>
                    <a:lnR w="12700" cap="flat" cmpd="sng" algn="ctr">
                      <a:solidFill>
                        <a:schemeClr val="bg1"/>
                      </a:solidFill>
                      <a:prstDash val="solid"/>
                      <a:round/>
                      <a:headEnd type="none" w="med" len="med"/>
                      <a:tailEnd type="none" w="med" len="med"/>
                    </a:lnR>
                    <a:solidFill>
                      <a:schemeClr val="accent5">
                        <a:lumMod val="75000"/>
                      </a:schemeClr>
                    </a:solidFill>
                  </a:tcPr>
                </a:tc>
                <a:tc gridSpan="2">
                  <a:txBody>
                    <a:bodyPr/>
                    <a:lstStyle/>
                    <a:p>
                      <a:pPr algn="ctr">
                        <a:lnSpc>
                          <a:spcPts val="1200"/>
                        </a:lnSpc>
                      </a:pPr>
                      <a:r>
                        <a:rPr kumimoji="1" lang="ja-JP" altLang="en-US" sz="900" b="0" dirty="0">
                          <a:solidFill>
                            <a:schemeClr val="bg1"/>
                          </a:solidFill>
                          <a:latin typeface="MS UI Gothic" panose="020B0600070205080204" pitchFamily="50" charset="-128"/>
                          <a:ea typeface="MS UI Gothic" panose="020B0600070205080204" pitchFamily="50" charset="-128"/>
                        </a:rPr>
                        <a:t>取組み内容</a:t>
                      </a:r>
                    </a:p>
                  </a:txBody>
                  <a:tcPr>
                    <a:lnL w="12700" cap="flat" cmpd="sng" algn="ctr">
                      <a:solidFill>
                        <a:schemeClr val="bg1"/>
                      </a:solidFill>
                      <a:prstDash val="solid"/>
                      <a:round/>
                      <a:headEnd type="none" w="med" len="med"/>
                      <a:tailEnd type="none" w="med" len="med"/>
                    </a:lnL>
                    <a:lnR w="12700" cmpd="sng">
                      <a:noFill/>
                    </a:lnR>
                    <a:solidFill>
                      <a:schemeClr val="accent5">
                        <a:lumMod val="75000"/>
                      </a:schemeClr>
                    </a:solidFill>
                  </a:tcPr>
                </a:tc>
                <a:tc hMerge="1">
                  <a:txBody>
                    <a:bodyPr/>
                    <a:lstStyle/>
                    <a:p>
                      <a:pPr algn="just">
                        <a:lnSpc>
                          <a:spcPts val="1200"/>
                        </a:lnSpc>
                      </a:pPr>
                      <a:endParaRPr kumimoji="1" lang="ja-JP" altLang="en-US" sz="900" b="0" dirty="0">
                        <a:solidFill>
                          <a:schemeClr val="tx1"/>
                        </a:solidFill>
                        <a:latin typeface="MS UI Gothic" panose="020B0600070205080204" pitchFamily="50" charset="-128"/>
                        <a:ea typeface="MS UI Gothic" panose="020B0600070205080204" pitchFamily="50" charset="-128"/>
                      </a:endParaRPr>
                    </a:p>
                  </a:txBody>
                  <a:tcPr>
                    <a:lnL w="12700" cap="flat" cmpd="sng" algn="ctr">
                      <a:solidFill>
                        <a:schemeClr val="bg1"/>
                      </a:solidFill>
                      <a:prstDash val="solid"/>
                      <a:round/>
                      <a:headEnd type="none" w="med" len="med"/>
                      <a:tailEnd type="none" w="med" len="med"/>
                    </a:lnL>
                    <a:lnR w="12700" cmpd="sng">
                      <a:noFill/>
                    </a:lnR>
                  </a:tcPr>
                </a:tc>
                <a:extLst>
                  <a:ext uri="{0D108BD9-81ED-4DB2-BD59-A6C34878D82A}">
                    <a16:rowId xmlns:a16="http://schemas.microsoft.com/office/drawing/2014/main" val="4291962456"/>
                  </a:ext>
                </a:extLst>
              </a:tr>
              <a:tr h="216000">
                <a:tc>
                  <a:txBody>
                    <a:bodyPr/>
                    <a:lstStyle/>
                    <a:p>
                      <a:pPr algn="just">
                        <a:lnSpc>
                          <a:spcPts val="1200"/>
                        </a:lnSpc>
                      </a:pPr>
                      <a:r>
                        <a:rPr kumimoji="1" lang="ja-JP" altLang="en-US" sz="900" b="0" dirty="0">
                          <a:solidFill>
                            <a:schemeClr val="tx1"/>
                          </a:solidFill>
                          <a:latin typeface="MS UI Gothic" panose="020B0600070205080204" pitchFamily="50" charset="-128"/>
                          <a:ea typeface="MS UI Gothic" panose="020B0600070205080204" pitchFamily="50" charset="-128"/>
                        </a:rPr>
                        <a:t>①</a:t>
                      </a:r>
                      <a:r>
                        <a:rPr kumimoji="1" lang="en-US" altLang="ja-JP" sz="900" b="0" dirty="0">
                          <a:solidFill>
                            <a:schemeClr val="tx1"/>
                          </a:solidFill>
                          <a:latin typeface="MS UI Gothic" panose="020B0600070205080204" pitchFamily="50" charset="-128"/>
                          <a:ea typeface="MS UI Gothic" panose="020B0600070205080204" pitchFamily="50" charset="-128"/>
                        </a:rPr>
                        <a:t>MICE</a:t>
                      </a:r>
                      <a:r>
                        <a:rPr kumimoji="1" lang="ja-JP" altLang="en-US" sz="900" b="0" dirty="0">
                          <a:solidFill>
                            <a:schemeClr val="tx1"/>
                          </a:solidFill>
                          <a:latin typeface="MS UI Gothic" panose="020B0600070205080204" pitchFamily="50" charset="-128"/>
                          <a:ea typeface="MS UI Gothic" panose="020B0600070205080204" pitchFamily="50" charset="-128"/>
                        </a:rPr>
                        <a:t>誘致・開催支援の強化</a:t>
                      </a:r>
                    </a:p>
                  </a:txBody>
                  <a:tcPr anchor="ctr">
                    <a:lnL w="12700" cmpd="sng">
                      <a:noFill/>
                    </a:lnL>
                    <a:lnR w="12700" cap="flat" cmpd="sng" algn="ctr">
                      <a:solidFill>
                        <a:schemeClr val="accent5">
                          <a:lumMod val="75000"/>
                        </a:schemeClr>
                      </a:solidFill>
                      <a:prstDash val="solid"/>
                      <a:round/>
                      <a:headEnd type="none" w="med" len="med"/>
                      <a:tailEnd type="none" w="med" len="med"/>
                    </a:lnR>
                    <a:solidFill>
                      <a:schemeClr val="accent5">
                        <a:lumMod val="20000"/>
                        <a:lumOff val="80000"/>
                      </a:schemeClr>
                    </a:solidFill>
                  </a:tcPr>
                </a:tc>
                <a:tc>
                  <a:txBody>
                    <a:bodyPr/>
                    <a:lstStyle/>
                    <a:p>
                      <a:pPr algn="just">
                        <a:lnSpc>
                          <a:spcPts val="1200"/>
                        </a:lnSpc>
                      </a:pPr>
                      <a:r>
                        <a:rPr kumimoji="1" lang="ja-JP" altLang="en-US" sz="900" b="0" dirty="0">
                          <a:solidFill>
                            <a:schemeClr val="tx1"/>
                          </a:solidFill>
                          <a:latin typeface="MS UI Gothic" panose="020B0600070205080204" pitchFamily="50" charset="-128"/>
                          <a:ea typeface="MS UI Gothic" panose="020B0600070205080204" pitchFamily="50" charset="-128"/>
                        </a:rPr>
                        <a:t>「万博を契機とした</a:t>
                      </a:r>
                      <a:r>
                        <a:rPr kumimoji="1" lang="en-US" altLang="ja-JP" sz="900" b="0" dirty="0">
                          <a:solidFill>
                            <a:schemeClr val="tx1"/>
                          </a:solidFill>
                          <a:latin typeface="MS UI Gothic" panose="020B0600070205080204" pitchFamily="50" charset="-128"/>
                          <a:ea typeface="MS UI Gothic" panose="020B0600070205080204" pitchFamily="50" charset="-128"/>
                        </a:rPr>
                        <a:t>OSAKA</a:t>
                      </a:r>
                      <a:r>
                        <a:rPr kumimoji="1" lang="ja-JP" altLang="en-US" sz="900" b="0" dirty="0">
                          <a:solidFill>
                            <a:schemeClr val="tx1"/>
                          </a:solidFill>
                          <a:latin typeface="MS UI Gothic" panose="020B0600070205080204" pitchFamily="50" charset="-128"/>
                          <a:ea typeface="MS UI Gothic" panose="020B0600070205080204" pitchFamily="50" charset="-128"/>
                        </a:rPr>
                        <a:t>国際会議助成金」の創設（６月） </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solidFill>
                      <a:schemeClr val="accent5">
                        <a:lumMod val="20000"/>
                        <a:lumOff val="80000"/>
                      </a:schemeClr>
                    </a:solidFill>
                  </a:tcPr>
                </a:tc>
                <a:tc>
                  <a:txBody>
                    <a:bodyPr/>
                    <a:lstStyle/>
                    <a:p>
                      <a:pPr algn="just">
                        <a:lnSpc>
                          <a:spcPts val="1200"/>
                        </a:lnSpc>
                      </a:pPr>
                      <a:r>
                        <a:rPr kumimoji="1" lang="ja-JP" altLang="en-US" sz="900" b="0" dirty="0">
                          <a:solidFill>
                            <a:schemeClr val="tx1"/>
                          </a:solidFill>
                          <a:latin typeface="MS UI Gothic" panose="020B0600070205080204" pitchFamily="50" charset="-128"/>
                          <a:ea typeface="MS UI Gothic" panose="020B0600070205080204" pitchFamily="50" charset="-128"/>
                        </a:rPr>
                        <a:t>大阪府・大阪市による国際会議の誘致・開催経費の助成</a:t>
                      </a:r>
                    </a:p>
                  </a:txBody>
                  <a:tcPr>
                    <a:lnL w="6350" cap="flat" cmpd="sng" algn="ctr">
                      <a:solidFill>
                        <a:schemeClr val="accent5">
                          <a:lumMod val="75000"/>
                        </a:schemeClr>
                      </a:solidFill>
                      <a:prstDash val="solid"/>
                      <a:round/>
                      <a:headEnd type="none" w="med" len="med"/>
                      <a:tailEnd type="none" w="med" len="med"/>
                    </a:lnL>
                    <a:lnR w="12700" cmpd="sng">
                      <a:noFill/>
                    </a:lnR>
                    <a:solidFill>
                      <a:schemeClr val="accent5">
                        <a:lumMod val="20000"/>
                        <a:lumOff val="80000"/>
                      </a:schemeClr>
                    </a:solidFill>
                  </a:tcPr>
                </a:tc>
                <a:extLst>
                  <a:ext uri="{0D108BD9-81ED-4DB2-BD59-A6C34878D82A}">
                    <a16:rowId xmlns:a16="http://schemas.microsoft.com/office/drawing/2014/main" val="1923671002"/>
                  </a:ext>
                </a:extLst>
              </a:tr>
              <a:tr h="218064">
                <a:tc rowSpan="3">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②情報発信・誘致プロモーションの強化</a:t>
                      </a:r>
                    </a:p>
                  </a:txBody>
                  <a:tcPr anchor="ctr">
                    <a:lnL w="12700" cmpd="sng">
                      <a:noFill/>
                    </a:lnL>
                    <a:lnR w="12700" cap="flat" cmpd="sng" algn="ctr">
                      <a:solidFill>
                        <a:schemeClr val="accent5">
                          <a:lumMod val="75000"/>
                        </a:schemeClr>
                      </a:solidFill>
                      <a:prstDash val="solid"/>
                      <a:round/>
                      <a:headEnd type="none" w="med" len="med"/>
                      <a:tailEnd type="none" w="med" len="med"/>
                    </a:lnR>
                    <a:no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a:t>
                      </a:r>
                      <a:r>
                        <a:rPr kumimoji="1" lang="en-US" altLang="ja-JP" sz="900" dirty="0">
                          <a:solidFill>
                            <a:schemeClr val="tx1"/>
                          </a:solidFill>
                          <a:latin typeface="MS UI Gothic" panose="020B0600070205080204" pitchFamily="50" charset="-128"/>
                          <a:ea typeface="MS UI Gothic" panose="020B0600070205080204" pitchFamily="50" charset="-128"/>
                        </a:rPr>
                        <a:t>Japan MICE EXPO</a:t>
                      </a:r>
                      <a:r>
                        <a:rPr kumimoji="1" lang="ja-JP" altLang="en-US" sz="900" dirty="0">
                          <a:solidFill>
                            <a:schemeClr val="tx1"/>
                          </a:solidFill>
                          <a:latin typeface="MS UI Gothic" panose="020B0600070205080204" pitchFamily="50" charset="-128"/>
                          <a:ea typeface="MS UI Gothic" panose="020B0600070205080204" pitchFamily="50" charset="-128"/>
                        </a:rPr>
                        <a:t>」実行委員会の立ち上げ </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noFill/>
                  </a:tcPr>
                </a:tc>
                <a:tc>
                  <a:txBody>
                    <a:bodyPr/>
                    <a:lstStyle/>
                    <a:p>
                      <a:pPr algn="just">
                        <a:lnSpc>
                          <a:spcPts val="1200"/>
                        </a:lnSpc>
                      </a:pP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の情報・サービスを一堂に集めた展示会の大阪開催に向けた組織</a:t>
                      </a:r>
                    </a:p>
                  </a:txBody>
                  <a:tcPr>
                    <a:lnL w="6350" cap="flat" cmpd="sng" algn="ctr">
                      <a:solidFill>
                        <a:schemeClr val="accent5">
                          <a:lumMod val="75000"/>
                        </a:schemeClr>
                      </a:solidFill>
                      <a:prstDash val="solid"/>
                      <a:round/>
                      <a:headEnd type="none" w="med" len="med"/>
                      <a:tailEnd type="none" w="med" len="med"/>
                    </a:lnL>
                    <a:lnR w="12700" cmpd="sng">
                      <a:noFill/>
                    </a:lnR>
                    <a:noFill/>
                  </a:tcPr>
                </a:tc>
                <a:extLst>
                  <a:ext uri="{0D108BD9-81ED-4DB2-BD59-A6C34878D82A}">
                    <a16:rowId xmlns:a16="http://schemas.microsoft.com/office/drawing/2014/main" val="863088164"/>
                  </a:ext>
                </a:extLst>
              </a:tr>
              <a:tr h="216000">
                <a:tc vMerge="1">
                  <a:txBody>
                    <a:bodyPr/>
                    <a:lstStyle/>
                    <a:p>
                      <a:pPr algn="just">
                        <a:lnSpc>
                          <a:spcPts val="1200"/>
                        </a:lnSpc>
                      </a:pPr>
                      <a:endParaRPr kumimoji="1" lang="ja-JP" altLang="en-US" sz="1000" dirty="0">
                        <a:solidFill>
                          <a:schemeClr val="tx1"/>
                        </a:solidFill>
                        <a:latin typeface="MS UI Gothic" panose="020B0600070205080204" pitchFamily="50" charset="-128"/>
                        <a:ea typeface="MS UI Gothic" panose="020B0600070205080204" pitchFamily="50" charset="-128"/>
                      </a:endParaRPr>
                    </a:p>
                  </a:txBody>
                  <a:tcPr>
                    <a:lnT w="12700" cmpd="sng">
                      <a:noFill/>
                    </a:lnT>
                    <a:lnB>
                      <a:noFill/>
                    </a:lnB>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a:t>
                      </a:r>
                      <a:r>
                        <a:rPr kumimoji="1" lang="en-US" altLang="ja-JP" sz="900" dirty="0">
                          <a:solidFill>
                            <a:schemeClr val="tx1"/>
                          </a:solidFill>
                          <a:latin typeface="MS UI Gothic" panose="020B0600070205080204" pitchFamily="50" charset="-128"/>
                          <a:ea typeface="MS UI Gothic" panose="020B0600070205080204" pitchFamily="50" charset="-128"/>
                        </a:rPr>
                        <a:t>SDG</a:t>
                      </a:r>
                      <a:r>
                        <a:rPr kumimoji="1" lang="ja-JP" altLang="en-US" sz="900" dirty="0">
                          <a:solidFill>
                            <a:schemeClr val="tx1"/>
                          </a:solidFill>
                          <a:latin typeface="MS UI Gothic" panose="020B0600070205080204" pitchFamily="50" charset="-128"/>
                          <a:ea typeface="MS UI Gothic" panose="020B0600070205080204" pitchFamily="50" charset="-128"/>
                        </a:rPr>
                        <a:t>ｓ </a:t>
                      </a:r>
                      <a:r>
                        <a:rPr kumimoji="1" lang="en-US" altLang="ja-JP" sz="900" dirty="0">
                          <a:solidFill>
                            <a:schemeClr val="tx1"/>
                          </a:solidFill>
                          <a:latin typeface="MS UI Gothic" panose="020B0600070205080204" pitchFamily="50" charset="-128"/>
                          <a:ea typeface="MS UI Gothic" panose="020B0600070205080204" pitchFamily="50" charset="-128"/>
                        </a:rPr>
                        <a:t>for MICE</a:t>
                      </a:r>
                      <a:r>
                        <a:rPr kumimoji="1" lang="ja-JP" altLang="en-US" sz="900" dirty="0">
                          <a:solidFill>
                            <a:schemeClr val="tx1"/>
                          </a:solidFill>
                          <a:latin typeface="MS UI Gothic" panose="020B0600070205080204" pitchFamily="50" charset="-128"/>
                          <a:ea typeface="MS UI Gothic" panose="020B0600070205080204" pitchFamily="50" charset="-128"/>
                        </a:rPr>
                        <a:t>評価制度」の運用 </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no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持続可能な</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開催を啓発するための制度（申請４件）</a:t>
                      </a:r>
                    </a:p>
                  </a:txBody>
                  <a:tcPr>
                    <a:lnL w="6350" cap="flat" cmpd="sng" algn="ctr">
                      <a:solidFill>
                        <a:schemeClr val="accent5">
                          <a:lumMod val="75000"/>
                        </a:schemeClr>
                      </a:solidFill>
                      <a:prstDash val="solid"/>
                      <a:round/>
                      <a:headEnd type="none" w="med" len="med"/>
                      <a:tailEnd type="none" w="med" len="med"/>
                    </a:lnL>
                    <a:lnR w="12700" cmpd="sng">
                      <a:noFill/>
                    </a:lnR>
                    <a:noFill/>
                  </a:tcPr>
                </a:tc>
                <a:extLst>
                  <a:ext uri="{0D108BD9-81ED-4DB2-BD59-A6C34878D82A}">
                    <a16:rowId xmlns:a16="http://schemas.microsoft.com/office/drawing/2014/main" val="2887885923"/>
                  </a:ext>
                </a:extLst>
              </a:tr>
              <a:tr h="216000">
                <a:tc vMerge="1">
                  <a:txBody>
                    <a:bodyPr/>
                    <a:lstStyle/>
                    <a:p>
                      <a:pPr algn="just">
                        <a:lnSpc>
                          <a:spcPts val="1200"/>
                        </a:lnSpc>
                      </a:pPr>
                      <a:endParaRPr kumimoji="1" lang="ja-JP" altLang="en-US" sz="1000" dirty="0">
                        <a:solidFill>
                          <a:schemeClr val="tx1"/>
                        </a:solidFill>
                        <a:latin typeface="MS UI Gothic" panose="020B0600070205080204" pitchFamily="50" charset="-128"/>
                        <a:ea typeface="MS UI Gothic" panose="020B0600070205080204" pitchFamily="50" charset="-128"/>
                      </a:endParaRPr>
                    </a:p>
                  </a:txBody>
                  <a:tcPr>
                    <a:lnT w="12700" cmpd="sng">
                      <a:noFill/>
                    </a:lnT>
                    <a:lnB>
                      <a:noFill/>
                    </a:lnB>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a:t>
                      </a:r>
                      <a:r>
                        <a:rPr kumimoji="1" lang="en-US" altLang="ja-JP" sz="900" dirty="0">
                          <a:solidFill>
                            <a:schemeClr val="tx1"/>
                          </a:solidFill>
                          <a:latin typeface="MS UI Gothic" panose="020B0600070205080204" pitchFamily="50" charset="-128"/>
                          <a:ea typeface="MS UI Gothic" panose="020B0600070205080204" pitchFamily="50" charset="-128"/>
                        </a:rPr>
                        <a:t>IMEX Frankfurt 2023</a:t>
                      </a:r>
                      <a:r>
                        <a:rPr kumimoji="1" lang="ja-JP" altLang="en-US" sz="900" dirty="0">
                          <a:solidFill>
                            <a:schemeClr val="tx1"/>
                          </a:solidFill>
                          <a:latin typeface="MS UI Gothic" panose="020B0600070205080204" pitchFamily="50" charset="-128"/>
                          <a:ea typeface="MS UI Gothic" panose="020B0600070205080204" pitchFamily="50" charset="-128"/>
                        </a:rPr>
                        <a:t>」への出展（５月） </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no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欧州最大級の</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専門見本市</a:t>
                      </a:r>
                    </a:p>
                  </a:txBody>
                  <a:tcPr>
                    <a:lnL w="6350" cap="flat" cmpd="sng" algn="ctr">
                      <a:solidFill>
                        <a:schemeClr val="accent5">
                          <a:lumMod val="75000"/>
                        </a:schemeClr>
                      </a:solidFill>
                      <a:prstDash val="solid"/>
                      <a:round/>
                      <a:headEnd type="none" w="med" len="med"/>
                      <a:tailEnd type="none" w="med" len="med"/>
                    </a:lnL>
                    <a:lnR w="12700" cmpd="sng">
                      <a:noFill/>
                    </a:lnR>
                    <a:noFill/>
                  </a:tcPr>
                </a:tc>
                <a:extLst>
                  <a:ext uri="{0D108BD9-81ED-4DB2-BD59-A6C34878D82A}">
                    <a16:rowId xmlns:a16="http://schemas.microsoft.com/office/drawing/2014/main" val="1287231549"/>
                  </a:ext>
                </a:extLst>
              </a:tr>
              <a:tr h="216000">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④マーケティング・リサーチ機能の強化</a:t>
                      </a:r>
                    </a:p>
                  </a:txBody>
                  <a:tcPr anchor="ctr">
                    <a:lnL w="12700" cmpd="sng">
                      <a:noFill/>
                    </a:lnL>
                    <a:lnR w="12700" cap="flat" cmpd="sng" algn="ctr">
                      <a:solidFill>
                        <a:schemeClr val="accent5">
                          <a:lumMod val="75000"/>
                        </a:schemeClr>
                      </a:solidFill>
                      <a:prstDash val="solid"/>
                      <a:round/>
                      <a:headEnd type="none" w="med" len="med"/>
                      <a:tailEnd type="none" w="med" len="med"/>
                    </a:lnR>
                    <a:solidFill>
                      <a:schemeClr val="accent5">
                        <a:lumMod val="20000"/>
                        <a:lumOff val="80000"/>
                      </a:schemeClr>
                    </a:solid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a:t>
                      </a:r>
                      <a:r>
                        <a:rPr kumimoji="1" lang="en-US" altLang="ja-JP" sz="900" dirty="0">
                          <a:solidFill>
                            <a:schemeClr val="tx1"/>
                          </a:solidFill>
                          <a:latin typeface="MS UI Gothic" panose="020B0600070205080204" pitchFamily="50" charset="-128"/>
                          <a:ea typeface="MS UI Gothic" panose="020B0600070205080204" pitchFamily="50" charset="-128"/>
                        </a:rPr>
                        <a:t>Team OSAKA MICE</a:t>
                      </a:r>
                      <a:r>
                        <a:rPr kumimoji="1" lang="ja-JP" altLang="en-US" sz="900" dirty="0">
                          <a:solidFill>
                            <a:schemeClr val="tx1"/>
                          </a:solidFill>
                          <a:latin typeface="MS UI Gothic" panose="020B0600070205080204" pitchFamily="50" charset="-128"/>
                          <a:ea typeface="MS UI Gothic" panose="020B0600070205080204" pitchFamily="50" charset="-128"/>
                        </a:rPr>
                        <a:t>」による誘致活動 </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solidFill>
                      <a:schemeClr val="accent5">
                        <a:lumMod val="20000"/>
                        <a:lumOff val="80000"/>
                      </a:schemeClr>
                    </a:solid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大阪の</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関連事業者による合同チーム（大阪開催決定６件）</a:t>
                      </a:r>
                    </a:p>
                  </a:txBody>
                  <a:tcPr>
                    <a:lnL w="6350" cap="flat" cmpd="sng" algn="ctr">
                      <a:solidFill>
                        <a:schemeClr val="accent5">
                          <a:lumMod val="75000"/>
                        </a:schemeClr>
                      </a:solidFill>
                      <a:prstDash val="solid"/>
                      <a:round/>
                      <a:headEnd type="none" w="med" len="med"/>
                      <a:tailEnd type="none" w="med" len="med"/>
                    </a:lnL>
                    <a:lnR w="12700" cmpd="sng">
                      <a:noFill/>
                    </a:lnR>
                    <a:solidFill>
                      <a:schemeClr val="accent5">
                        <a:lumMod val="20000"/>
                        <a:lumOff val="80000"/>
                      </a:schemeClr>
                    </a:solidFill>
                  </a:tcPr>
                </a:tc>
                <a:extLst>
                  <a:ext uri="{0D108BD9-81ED-4DB2-BD59-A6C34878D82A}">
                    <a16:rowId xmlns:a16="http://schemas.microsoft.com/office/drawing/2014/main" val="811424507"/>
                  </a:ext>
                </a:extLst>
              </a:tr>
              <a:tr h="216000">
                <a:tc rowSpan="2">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⑤エリア</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による受入れ環境整備、　</a:t>
                      </a:r>
                      <a:endParaRPr kumimoji="1" lang="en-US" altLang="ja-JP" sz="900" dirty="0">
                        <a:solidFill>
                          <a:schemeClr val="tx1"/>
                        </a:solidFill>
                        <a:latin typeface="MS UI Gothic" panose="020B0600070205080204" pitchFamily="50" charset="-128"/>
                        <a:ea typeface="MS UI Gothic" panose="020B0600070205080204" pitchFamily="50" charset="-128"/>
                      </a:endParaRPr>
                    </a:p>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　 施設連携の強化</a:t>
                      </a:r>
                    </a:p>
                  </a:txBody>
                  <a:tcPr anchor="ctr">
                    <a:lnL w="12700" cmpd="sng">
                      <a:noFill/>
                    </a:lnL>
                    <a:lnR w="12700" cap="flat" cmpd="sng" algn="ctr">
                      <a:solidFill>
                        <a:schemeClr val="accent5">
                          <a:lumMod val="75000"/>
                        </a:schemeClr>
                      </a:solidFill>
                      <a:prstDash val="solid"/>
                      <a:round/>
                      <a:headEnd type="none" w="med" len="med"/>
                      <a:tailEnd type="none" w="med" len="med"/>
                    </a:lnR>
                    <a:no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a:t>
                      </a:r>
                      <a:r>
                        <a:rPr kumimoji="1" lang="en-US" altLang="ja-JP" sz="900" dirty="0">
                          <a:solidFill>
                            <a:schemeClr val="tx1"/>
                          </a:solidFill>
                          <a:latin typeface="MS UI Gothic" panose="020B0600070205080204" pitchFamily="50" charset="-128"/>
                          <a:ea typeface="MS UI Gothic" panose="020B0600070205080204" pitchFamily="50" charset="-128"/>
                        </a:rPr>
                        <a:t>DMO</a:t>
                      </a:r>
                      <a:r>
                        <a:rPr kumimoji="1" lang="ja-JP" altLang="en-US" sz="900" dirty="0">
                          <a:solidFill>
                            <a:schemeClr val="tx1"/>
                          </a:solidFill>
                          <a:latin typeface="MS UI Gothic" panose="020B0600070205080204" pitchFamily="50" charset="-128"/>
                          <a:ea typeface="MS UI Gothic" panose="020B0600070205080204" pitchFamily="50" charset="-128"/>
                        </a:rPr>
                        <a:t>大阪梅田」の設立（</a:t>
                      </a:r>
                      <a:r>
                        <a:rPr kumimoji="1" lang="en-US" altLang="ja-JP" sz="900" dirty="0">
                          <a:solidFill>
                            <a:schemeClr val="tx1"/>
                          </a:solidFill>
                          <a:latin typeface="MS UI Gothic" panose="020B0600070205080204" pitchFamily="50" charset="-128"/>
                          <a:ea typeface="MS UI Gothic" panose="020B0600070205080204" pitchFamily="50" charset="-128"/>
                        </a:rPr>
                        <a:t>10</a:t>
                      </a:r>
                      <a:r>
                        <a:rPr kumimoji="1" lang="ja-JP" altLang="en-US" sz="900" dirty="0">
                          <a:solidFill>
                            <a:schemeClr val="tx1"/>
                          </a:solidFill>
                          <a:latin typeface="MS UI Gothic" panose="020B0600070205080204" pitchFamily="50" charset="-128"/>
                          <a:ea typeface="MS UI Gothic" panose="020B0600070205080204" pitchFamily="50" charset="-128"/>
                        </a:rPr>
                        <a:t>月） </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no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エリア</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で誘致・受入に取り組む組織（設立時会員：</a:t>
                      </a:r>
                      <a:r>
                        <a:rPr kumimoji="1" lang="en-US" altLang="ja-JP" sz="900" dirty="0">
                          <a:solidFill>
                            <a:schemeClr val="tx1"/>
                          </a:solidFill>
                          <a:latin typeface="MS UI Gothic" panose="020B0600070205080204" pitchFamily="50" charset="-128"/>
                          <a:ea typeface="MS UI Gothic" panose="020B0600070205080204" pitchFamily="50" charset="-128"/>
                        </a:rPr>
                        <a:t>34</a:t>
                      </a:r>
                      <a:r>
                        <a:rPr kumimoji="1" lang="ja-JP" altLang="en-US" sz="900" dirty="0">
                          <a:solidFill>
                            <a:schemeClr val="tx1"/>
                          </a:solidFill>
                          <a:latin typeface="MS UI Gothic" panose="020B0600070205080204" pitchFamily="50" charset="-128"/>
                          <a:ea typeface="MS UI Gothic" panose="020B0600070205080204" pitchFamily="50" charset="-128"/>
                        </a:rPr>
                        <a:t>施設・団体）</a:t>
                      </a:r>
                    </a:p>
                  </a:txBody>
                  <a:tcPr>
                    <a:lnL w="6350" cap="flat" cmpd="sng" algn="ctr">
                      <a:solidFill>
                        <a:schemeClr val="accent5">
                          <a:lumMod val="75000"/>
                        </a:schemeClr>
                      </a:solidFill>
                      <a:prstDash val="solid"/>
                      <a:round/>
                      <a:headEnd type="none" w="med" len="med"/>
                      <a:tailEnd type="none" w="med" len="med"/>
                    </a:lnL>
                    <a:lnR w="12700" cmpd="sng">
                      <a:noFill/>
                    </a:lnR>
                    <a:noFill/>
                  </a:tcPr>
                </a:tc>
                <a:extLst>
                  <a:ext uri="{0D108BD9-81ED-4DB2-BD59-A6C34878D82A}">
                    <a16:rowId xmlns:a16="http://schemas.microsoft.com/office/drawing/2014/main" val="802250430"/>
                  </a:ext>
                </a:extLst>
              </a:tr>
              <a:tr h="216000">
                <a:tc vMerge="1">
                  <a:txBody>
                    <a:bodyPr/>
                    <a:lstStyle/>
                    <a:p>
                      <a:pPr algn="just">
                        <a:lnSpc>
                          <a:spcPts val="1200"/>
                        </a:lnSpc>
                      </a:pPr>
                      <a:endParaRPr kumimoji="1" lang="ja-JP" altLang="en-US" sz="900" dirty="0">
                        <a:solidFill>
                          <a:schemeClr val="tx1"/>
                        </a:solidFill>
                        <a:latin typeface="MS UI Gothic" panose="020B0600070205080204" pitchFamily="50" charset="-128"/>
                        <a:ea typeface="MS UI Gothic" panose="020B0600070205080204" pitchFamily="50" charset="-128"/>
                      </a:endParaRPr>
                    </a:p>
                  </a:txBody>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「大阪</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ビジネス・アライアンスセミナー」の開催 </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noFill/>
                  </a:tcPr>
                </a:tc>
                <a:tc>
                  <a:txBody>
                    <a:bodyPr/>
                    <a:lstStyle/>
                    <a:p>
                      <a:pPr algn="just">
                        <a:lnSpc>
                          <a:spcPts val="1200"/>
                        </a:lnSpc>
                      </a:pP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関連事業者のネットワーク構築を目的として開催（３回）</a:t>
                      </a:r>
                    </a:p>
                  </a:txBody>
                  <a:tcPr>
                    <a:lnL w="6350" cap="flat" cmpd="sng" algn="ctr">
                      <a:solidFill>
                        <a:schemeClr val="accent5">
                          <a:lumMod val="75000"/>
                        </a:schemeClr>
                      </a:solidFill>
                      <a:prstDash val="solid"/>
                      <a:round/>
                      <a:headEnd type="none" w="med" len="med"/>
                      <a:tailEnd type="none" w="med" len="med"/>
                    </a:lnL>
                    <a:lnR w="12700" cmpd="sng">
                      <a:noFill/>
                    </a:lnR>
                    <a:noFill/>
                  </a:tcPr>
                </a:tc>
                <a:extLst>
                  <a:ext uri="{0D108BD9-81ED-4DB2-BD59-A6C34878D82A}">
                    <a16:rowId xmlns:a16="http://schemas.microsoft.com/office/drawing/2014/main" val="2430620555"/>
                  </a:ext>
                </a:extLst>
              </a:tr>
              <a:tr h="216000">
                <a:tc rowSpan="2">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⑥アフター</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の充実</a:t>
                      </a:r>
                    </a:p>
                  </a:txBody>
                  <a:tcPr anchor="ctr">
                    <a:lnL w="12700" cmpd="sng">
                      <a:noFill/>
                    </a:lnL>
                    <a:lnR w="12700" cap="flat" cmpd="sng" algn="ctr">
                      <a:solidFill>
                        <a:schemeClr val="accent5">
                          <a:lumMod val="75000"/>
                        </a:schemeClr>
                      </a:solidFill>
                      <a:prstDash val="solid"/>
                      <a:round/>
                      <a:headEnd type="none" w="med" len="med"/>
                      <a:tailEnd type="none" w="med" len="med"/>
                    </a:lnR>
                    <a:solidFill>
                      <a:schemeClr val="accent5">
                        <a:lumMod val="20000"/>
                        <a:lumOff val="80000"/>
                      </a:schemeClr>
                    </a:solid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a:t>
                      </a:r>
                      <a:r>
                        <a:rPr kumimoji="1" lang="en-US" altLang="ja-JP" sz="900" dirty="0">
                          <a:solidFill>
                            <a:schemeClr val="tx1"/>
                          </a:solidFill>
                          <a:latin typeface="MS UI Gothic" panose="020B0600070205080204" pitchFamily="50" charset="-128"/>
                          <a:ea typeface="MS UI Gothic" panose="020B0600070205080204" pitchFamily="50" charset="-128"/>
                        </a:rPr>
                        <a:t>Tech Tours Kansai</a:t>
                      </a:r>
                      <a:r>
                        <a:rPr kumimoji="1" lang="ja-JP" altLang="en-US" sz="900" dirty="0">
                          <a:solidFill>
                            <a:schemeClr val="tx1"/>
                          </a:solidFill>
                          <a:latin typeface="MS UI Gothic" panose="020B0600070205080204" pitchFamily="50" charset="-128"/>
                          <a:ea typeface="MS UI Gothic" panose="020B0600070205080204" pitchFamily="50" charset="-128"/>
                        </a:rPr>
                        <a:t>」の開設（９月） </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solidFill>
                      <a:schemeClr val="accent5">
                        <a:lumMod val="20000"/>
                        <a:lumOff val="80000"/>
                      </a:schemeClr>
                    </a:solid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産業視察・インセンティブツアー専用のプラットフォーム</a:t>
                      </a:r>
                    </a:p>
                  </a:txBody>
                  <a:tcPr>
                    <a:lnL w="6350" cap="flat" cmpd="sng" algn="ctr">
                      <a:solidFill>
                        <a:schemeClr val="accent5">
                          <a:lumMod val="75000"/>
                        </a:schemeClr>
                      </a:solidFill>
                      <a:prstDash val="solid"/>
                      <a:round/>
                      <a:headEnd type="none" w="med" len="med"/>
                      <a:tailEnd type="none" w="med" len="med"/>
                    </a:lnL>
                    <a:lnR w="12700" cmpd="sng">
                      <a:noFill/>
                    </a:lnR>
                    <a:solidFill>
                      <a:schemeClr val="accent5">
                        <a:lumMod val="20000"/>
                        <a:lumOff val="80000"/>
                      </a:schemeClr>
                    </a:solidFill>
                  </a:tcPr>
                </a:tc>
                <a:extLst>
                  <a:ext uri="{0D108BD9-81ED-4DB2-BD59-A6C34878D82A}">
                    <a16:rowId xmlns:a16="http://schemas.microsoft.com/office/drawing/2014/main" val="2204709756"/>
                  </a:ext>
                </a:extLst>
              </a:tr>
              <a:tr h="209355">
                <a:tc vMerge="1">
                  <a:txBody>
                    <a:bodyPr/>
                    <a:lstStyle/>
                    <a:p>
                      <a:pPr algn="just">
                        <a:lnSpc>
                          <a:spcPts val="1200"/>
                        </a:lnSpc>
                      </a:pPr>
                      <a:endParaRPr kumimoji="1" lang="ja-JP" altLang="en-US" sz="1000" dirty="0">
                        <a:solidFill>
                          <a:schemeClr val="tx1"/>
                        </a:solidFill>
                        <a:latin typeface="MS UI Gothic" panose="020B0600070205080204" pitchFamily="50" charset="-128"/>
                        <a:ea typeface="MS UI Gothic" panose="020B0600070205080204" pitchFamily="50" charset="-128"/>
                      </a:endParaRPr>
                    </a:p>
                  </a:txBody>
                  <a:tcPr/>
                </a:tc>
                <a:tc>
                  <a:txBody>
                    <a:bodyPr/>
                    <a:lstStyle/>
                    <a:p>
                      <a:pPr algn="just">
                        <a:lnSpc>
                          <a:spcPts val="1200"/>
                        </a:lnSpc>
                      </a:pP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主催者への開催支援メニューの拡充</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solidFill>
                      <a:schemeClr val="accent5">
                        <a:lumMod val="20000"/>
                        <a:lumOff val="80000"/>
                      </a:schemeClr>
                    </a:solid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「大阪</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カタログ」による紹介（物的支援メニュー５件追加）</a:t>
                      </a:r>
                    </a:p>
                  </a:txBody>
                  <a:tcPr>
                    <a:lnL w="6350" cap="flat" cmpd="sng" algn="ctr">
                      <a:solidFill>
                        <a:schemeClr val="accent5">
                          <a:lumMod val="75000"/>
                        </a:schemeClr>
                      </a:solidFill>
                      <a:prstDash val="solid"/>
                      <a:round/>
                      <a:headEnd type="none" w="med" len="med"/>
                      <a:tailEnd type="none" w="med" len="med"/>
                    </a:lnL>
                    <a:lnR w="12700" cmpd="sng">
                      <a:noFill/>
                    </a:lnR>
                    <a:solidFill>
                      <a:schemeClr val="accent5">
                        <a:lumMod val="20000"/>
                        <a:lumOff val="80000"/>
                      </a:schemeClr>
                    </a:solidFill>
                  </a:tcPr>
                </a:tc>
                <a:extLst>
                  <a:ext uri="{0D108BD9-81ED-4DB2-BD59-A6C34878D82A}">
                    <a16:rowId xmlns:a16="http://schemas.microsoft.com/office/drawing/2014/main" val="2403529673"/>
                  </a:ext>
                </a:extLst>
              </a:tr>
              <a:tr h="216000">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⑦</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人材の確保・育成</a:t>
                      </a:r>
                    </a:p>
                  </a:txBody>
                  <a:tcPr anchor="ctr">
                    <a:lnL w="12700" cmpd="sng">
                      <a:noFill/>
                    </a:lnL>
                    <a:lnR w="12700" cap="flat" cmpd="sng" algn="ctr">
                      <a:solidFill>
                        <a:schemeClr val="accent5">
                          <a:lumMod val="75000"/>
                        </a:schemeClr>
                      </a:solidFill>
                      <a:prstDash val="solid"/>
                      <a:round/>
                      <a:headEnd type="none" w="med" len="med"/>
                      <a:tailEnd type="none" w="med" len="med"/>
                    </a:lnR>
                    <a:noFill/>
                  </a:tcPr>
                </a:tc>
                <a:tc>
                  <a:txBody>
                    <a:bodyPr/>
                    <a:lstStyle/>
                    <a:p>
                      <a:pPr algn="just">
                        <a:lnSpc>
                          <a:spcPts val="1200"/>
                        </a:lnSpc>
                      </a:pPr>
                      <a:r>
                        <a:rPr kumimoji="1" lang="ja-JP" altLang="en-US" sz="900" dirty="0">
                          <a:solidFill>
                            <a:schemeClr val="tx1"/>
                          </a:solidFill>
                          <a:latin typeface="MS UI Gothic" panose="020B0600070205080204" pitchFamily="50" charset="-128"/>
                          <a:ea typeface="MS UI Gothic" panose="020B0600070205080204" pitchFamily="50" charset="-128"/>
                        </a:rPr>
                        <a:t>「大阪</a:t>
                      </a: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アカデミー」の開催 </a:t>
                      </a:r>
                    </a:p>
                  </a:txBody>
                  <a:tcPr>
                    <a:lnL w="12700" cap="flat" cmpd="sng" algn="ctr">
                      <a:solidFill>
                        <a:schemeClr val="accent5">
                          <a:lumMod val="75000"/>
                        </a:schemeClr>
                      </a:solidFill>
                      <a:prstDash val="solid"/>
                      <a:round/>
                      <a:headEnd type="none" w="med" len="med"/>
                      <a:tailEnd type="none" w="med" len="med"/>
                    </a:lnL>
                    <a:lnR w="6350" cap="flat" cmpd="sng" algn="ctr">
                      <a:solidFill>
                        <a:schemeClr val="accent5">
                          <a:lumMod val="75000"/>
                        </a:schemeClr>
                      </a:solidFill>
                      <a:prstDash val="solid"/>
                      <a:round/>
                      <a:headEnd type="none" w="med" len="med"/>
                      <a:tailEnd type="none" w="med" len="med"/>
                    </a:lnR>
                    <a:noFill/>
                  </a:tcPr>
                </a:tc>
                <a:tc>
                  <a:txBody>
                    <a:bodyPr/>
                    <a:lstStyle/>
                    <a:p>
                      <a:pPr algn="just">
                        <a:lnSpc>
                          <a:spcPts val="1200"/>
                        </a:lnSpc>
                      </a:pPr>
                      <a:r>
                        <a:rPr kumimoji="1" lang="en-US" altLang="ja-JP" sz="900" dirty="0">
                          <a:solidFill>
                            <a:schemeClr val="tx1"/>
                          </a:solidFill>
                          <a:latin typeface="MS UI Gothic" panose="020B0600070205080204" pitchFamily="50" charset="-128"/>
                          <a:ea typeface="MS UI Gothic" panose="020B0600070205080204" pitchFamily="50" charset="-128"/>
                        </a:rPr>
                        <a:t>MICE</a:t>
                      </a:r>
                      <a:r>
                        <a:rPr kumimoji="1" lang="ja-JP" altLang="en-US" sz="900" dirty="0">
                          <a:solidFill>
                            <a:schemeClr val="tx1"/>
                          </a:solidFill>
                          <a:latin typeface="MS UI Gothic" panose="020B0600070205080204" pitchFamily="50" charset="-128"/>
                          <a:ea typeface="MS UI Gothic" panose="020B0600070205080204" pitchFamily="50" charset="-128"/>
                        </a:rPr>
                        <a:t>人材の育成を目的として開催（６回）</a:t>
                      </a:r>
                    </a:p>
                  </a:txBody>
                  <a:tcPr>
                    <a:lnL w="6350" cap="flat" cmpd="sng" algn="ctr">
                      <a:solidFill>
                        <a:schemeClr val="accent5">
                          <a:lumMod val="75000"/>
                        </a:schemeClr>
                      </a:solidFill>
                      <a:prstDash val="solid"/>
                      <a:round/>
                      <a:headEnd type="none" w="med" len="med"/>
                      <a:tailEnd type="none" w="med" len="med"/>
                    </a:lnL>
                    <a:lnR w="12700" cmpd="sng">
                      <a:noFill/>
                    </a:lnR>
                    <a:noFill/>
                  </a:tcPr>
                </a:tc>
                <a:extLst>
                  <a:ext uri="{0D108BD9-81ED-4DB2-BD59-A6C34878D82A}">
                    <a16:rowId xmlns:a16="http://schemas.microsoft.com/office/drawing/2014/main" val="2290955759"/>
                  </a:ext>
                </a:extLst>
              </a:tr>
            </a:tbl>
          </a:graphicData>
        </a:graphic>
      </p:graphicFrame>
      <p:sp>
        <p:nvSpPr>
          <p:cNvPr id="6" name="テキスト ボックス 5">
            <a:extLst>
              <a:ext uri="{FF2B5EF4-FFF2-40B4-BE49-F238E27FC236}">
                <a16:creationId xmlns:a16="http://schemas.microsoft.com/office/drawing/2014/main" id="{20FC1B5A-B93E-8F18-2D9C-8E0E79DBAB83}"/>
              </a:ext>
            </a:extLst>
          </p:cNvPr>
          <p:cNvSpPr txBox="1"/>
          <p:nvPr/>
        </p:nvSpPr>
        <p:spPr>
          <a:xfrm>
            <a:off x="133654" y="5181597"/>
            <a:ext cx="8817464" cy="230832"/>
          </a:xfrm>
          <a:prstGeom prst="rect">
            <a:avLst/>
          </a:prstGeom>
          <a:noFill/>
        </p:spPr>
        <p:txBody>
          <a:bodyPr wrap="square" rtlCol="0">
            <a:spAutoFit/>
          </a:bodyPr>
          <a:lstStyle/>
          <a:p>
            <a:r>
              <a:rPr kumimoji="1" lang="en-US" altLang="ja-JP" sz="900" dirty="0">
                <a:latin typeface="MS UI Gothic" panose="020B0600070205080204" pitchFamily="50" charset="-128"/>
                <a:ea typeface="MS UI Gothic" panose="020B0600070205080204" pitchFamily="50" charset="-128"/>
              </a:rPr>
              <a:t>※</a:t>
            </a:r>
            <a:r>
              <a:rPr kumimoji="1" lang="ja-JP" altLang="en-US" sz="900" dirty="0">
                <a:latin typeface="MS UI Gothic" panose="020B0600070205080204" pitchFamily="50" charset="-128"/>
                <a:ea typeface="MS UI Gothic" panose="020B0600070205080204" pitchFamily="50" charset="-128"/>
              </a:rPr>
              <a:t>「③</a:t>
            </a:r>
            <a:r>
              <a:rPr kumimoji="1" lang="en-US" altLang="ja-JP" sz="900" dirty="0">
                <a:latin typeface="MS UI Gothic" panose="020B0600070205080204" pitchFamily="50" charset="-128"/>
                <a:ea typeface="MS UI Gothic" panose="020B0600070205080204" pitchFamily="50" charset="-128"/>
              </a:rPr>
              <a:t>MICE</a:t>
            </a:r>
            <a:r>
              <a:rPr kumimoji="1" lang="ja-JP" altLang="en-US" sz="900" dirty="0">
                <a:latin typeface="MS UI Gothic" panose="020B0600070205080204" pitchFamily="50" charset="-128"/>
                <a:ea typeface="MS UI Gothic" panose="020B0600070205080204" pitchFamily="50" charset="-128"/>
              </a:rPr>
              <a:t>施設の競争力強化」、「⑧</a:t>
            </a:r>
            <a:r>
              <a:rPr kumimoji="1" lang="en-US" altLang="ja-JP" sz="900" dirty="0">
                <a:latin typeface="MS UI Gothic" panose="020B0600070205080204" pitchFamily="50" charset="-128"/>
                <a:ea typeface="MS UI Gothic" panose="020B0600070205080204" pitchFamily="50" charset="-128"/>
              </a:rPr>
              <a:t>MICE</a:t>
            </a:r>
            <a:r>
              <a:rPr kumimoji="1" lang="ja-JP" altLang="en-US" sz="900" dirty="0">
                <a:latin typeface="MS UI Gothic" panose="020B0600070205080204" pitchFamily="50" charset="-128"/>
                <a:ea typeface="MS UI Gothic" panose="020B0600070205080204" pitchFamily="50" charset="-128"/>
              </a:rPr>
              <a:t>効果の地域への波及、還元」</a:t>
            </a:r>
            <a:r>
              <a:rPr lang="ja-JP" altLang="en-US" sz="900" dirty="0">
                <a:latin typeface="MS UI Gothic" panose="020B0600070205080204" pitchFamily="50" charset="-128"/>
                <a:ea typeface="MS UI Gothic" panose="020B0600070205080204" pitchFamily="50" charset="-128"/>
              </a:rPr>
              <a:t>の記載がないのは、各施策展開項目を取組期間の中で、優先順位をつけながら実施することとしているため。</a:t>
            </a:r>
            <a:endParaRPr kumimoji="1" lang="ja-JP" altLang="en-US" sz="900" dirty="0">
              <a:latin typeface="MS UI Gothic" panose="020B0600070205080204" pitchFamily="50" charset="-128"/>
              <a:ea typeface="MS UI Gothic" panose="020B0600070205080204" pitchFamily="50" charset="-128"/>
            </a:endParaRPr>
          </a:p>
        </p:txBody>
      </p:sp>
    </p:spTree>
    <p:extLst>
      <p:ext uri="{BB962C8B-B14F-4D97-AF65-F5344CB8AC3E}">
        <p14:creationId xmlns:p14="http://schemas.microsoft.com/office/powerpoint/2010/main" val="346771267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708</Words>
  <Application>Microsoft Office PowerPoint</Application>
  <PresentationFormat>画面に合わせる (4:3)</PresentationFormat>
  <Paragraphs>61</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MS UI Gothic</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2025-06-17T00:48:52Z</dcterms:modified>
</cp:coreProperties>
</file>