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7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585017875973706E-2"/>
          <c:y val="8.0043140746489827E-2"/>
          <c:w val="0.94310232483392731"/>
          <c:h val="0.8500724097948427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Sheet1!$A$4</c:f>
              <c:strCache>
                <c:ptCount val="1"/>
                <c:pt idx="0">
                  <c:v>訪日外国人旅行者数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IZ UDPゴシック" panose="020B0400000000000000" pitchFamily="50" charset="-128"/>
                    <a:ea typeface="BIZ UDPゴシック" panose="020B0400000000000000" pitchFamily="50" charset="-128"/>
                    <a:cs typeface="+mn-cs"/>
                  </a:defRPr>
                </a:pPr>
                <a:endParaRPr lang="ja-JP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Sheet1!$B$3:$I$3</c:f>
              <c:strCache>
                <c:ptCount val="8"/>
                <c:pt idx="0">
                  <c:v>2018(平成30年)</c:v>
                </c:pt>
                <c:pt idx="1">
                  <c:v>2019(令和元年)</c:v>
                </c:pt>
                <c:pt idx="2">
                  <c:v>2020(令和2年)</c:v>
                </c:pt>
                <c:pt idx="3">
                  <c:v>2021(令和3年)</c:v>
                </c:pt>
                <c:pt idx="4">
                  <c:v>2022(令和4年)</c:v>
                </c:pt>
                <c:pt idx="5">
                  <c:v>2023(令和5年)</c:v>
                </c:pt>
                <c:pt idx="6">
                  <c:v>2024(令和6年)</c:v>
                </c:pt>
                <c:pt idx="7">
                  <c:v>2025(令和7年)</c:v>
                </c:pt>
              </c:strCache>
            </c:strRef>
          </c:cat>
          <c:val>
            <c:numRef>
              <c:f>Sheet1!$B$4:$I$4</c:f>
              <c:numCache>
                <c:formatCode>#,##0.0;[Red]\-#,##0.0</c:formatCode>
                <c:ptCount val="8"/>
                <c:pt idx="0">
                  <c:v>2885.4</c:v>
                </c:pt>
                <c:pt idx="1">
                  <c:v>2985.6</c:v>
                </c:pt>
                <c:pt idx="5">
                  <c:v>2490</c:v>
                </c:pt>
                <c:pt idx="6">
                  <c:v>3561.4</c:v>
                </c:pt>
                <c:pt idx="7">
                  <c:v>4113.5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F5-4A4E-8556-C365F85F11E2}"/>
            </c:ext>
          </c:extLst>
        </c:ser>
        <c:ser>
          <c:idx val="1"/>
          <c:order val="1"/>
          <c:tx>
            <c:strRef>
              <c:f>Sheet1!$A$5</c:f>
              <c:strCache>
                <c:ptCount val="1"/>
                <c:pt idx="0">
                  <c:v>来阪外国人旅行者数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1.589664653584532E-2"/>
                  <c:y val="-4.4650453747052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CF5-4A4E-8556-C365F85F11E2}"/>
                </c:ext>
              </c:extLst>
            </c:dLbl>
            <c:dLbl>
              <c:idx val="1"/>
              <c:layout>
                <c:manualLayout>
                  <c:x val="2.023209559107589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CF5-4A4E-8556-C365F85F11E2}"/>
                </c:ext>
              </c:extLst>
            </c:dLbl>
            <c:dLbl>
              <c:idx val="6"/>
              <c:layout>
                <c:manualLayout>
                  <c:x val="2.1677245276152744E-2"/>
                  <c:y val="2.2325226873526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CF5-4A4E-8556-C365F85F11E2}"/>
                </c:ext>
              </c:extLst>
            </c:dLbl>
            <c:dLbl>
              <c:idx val="7"/>
              <c:layout>
                <c:manualLayout>
                  <c:x val="6.7826024795059198E-3"/>
                  <c:y val="2.2325226873526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CF5-4A4E-8556-C365F85F11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IZ UDPゴシック" panose="020B0400000000000000" pitchFamily="50" charset="-128"/>
                    <a:ea typeface="BIZ UDPゴシック" panose="020B0400000000000000" pitchFamily="50" charset="-128"/>
                    <a:cs typeface="+mn-cs"/>
                  </a:defRPr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Sheet1!$B$3:$I$3</c:f>
              <c:strCache>
                <c:ptCount val="8"/>
                <c:pt idx="0">
                  <c:v>2018(平成30年)</c:v>
                </c:pt>
                <c:pt idx="1">
                  <c:v>2019(令和元年)</c:v>
                </c:pt>
                <c:pt idx="2">
                  <c:v>2020(令和2年)</c:v>
                </c:pt>
                <c:pt idx="3">
                  <c:v>2021(令和3年)</c:v>
                </c:pt>
                <c:pt idx="4">
                  <c:v>2022(令和4年)</c:v>
                </c:pt>
                <c:pt idx="5">
                  <c:v>2023(令和5年)</c:v>
                </c:pt>
                <c:pt idx="6">
                  <c:v>2024(令和6年)</c:v>
                </c:pt>
                <c:pt idx="7">
                  <c:v>2025(令和7年)</c:v>
                </c:pt>
              </c:strCache>
            </c:strRef>
          </c:cat>
          <c:val>
            <c:numRef>
              <c:f>Sheet1!$B$5:$I$5</c:f>
              <c:numCache>
                <c:formatCode>#,##0.0;[Red]\-#,##0.0</c:formatCode>
                <c:ptCount val="8"/>
                <c:pt idx="0">
                  <c:v>1056.8</c:v>
                </c:pt>
                <c:pt idx="1">
                  <c:v>1152.5</c:v>
                </c:pt>
                <c:pt idx="5">
                  <c:v>795.8</c:v>
                </c:pt>
                <c:pt idx="6">
                  <c:v>1409.4</c:v>
                </c:pt>
                <c:pt idx="7">
                  <c:v>1699.5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CF5-4A4E-8556-C365F85F11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63504879"/>
        <c:axId val="1860285551"/>
      </c:barChart>
      <c:catAx>
        <c:axId val="196350487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cs typeface="+mn-cs"/>
              </a:defRPr>
            </a:pPr>
            <a:endParaRPr lang="ja-JP"/>
          </a:p>
        </c:txPr>
        <c:crossAx val="1860285551"/>
        <c:crosses val="autoZero"/>
        <c:auto val="1"/>
        <c:lblAlgn val="ctr"/>
        <c:lblOffset val="100"/>
        <c:noMultiLvlLbl val="0"/>
      </c:catAx>
      <c:valAx>
        <c:axId val="1860285551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BIZ UDPゴシック" panose="020B0400000000000000" pitchFamily="50" charset="-128"/>
                    <a:ea typeface="BIZ UDPゴシック" panose="020B0400000000000000" pitchFamily="50" charset="-128"/>
                    <a:cs typeface="+mn-cs"/>
                  </a:defRPr>
                </a:pPr>
                <a:r>
                  <a:rPr lang="ja-JP"/>
                  <a:t>万人</a:t>
                </a:r>
              </a:p>
            </c:rich>
          </c:tx>
          <c:layout>
            <c:manualLayout>
              <c:xMode val="edge"/>
              <c:yMode val="edge"/>
              <c:x val="7.0415999422850456E-2"/>
              <c:y val="3.6613372072582646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  <a:cs typeface="+mn-cs"/>
                </a:defRPr>
              </a:pPr>
              <a:endParaRPr lang="ja-JP"/>
            </a:p>
          </c:txPr>
        </c:title>
        <c:numFmt formatCode="General" sourceLinked="0"/>
        <c:majorTickMark val="in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  <a:cs typeface="+mn-cs"/>
              </a:defRPr>
            </a:pPr>
            <a:endParaRPr lang="ja-JP"/>
          </a:p>
        </c:txPr>
        <c:crossAx val="19635048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408205059230085"/>
          <c:y val="0.138355407767632"/>
          <c:w val="0.29799331103678928"/>
          <c:h val="8.9425190450006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BIZ UDPゴシック" panose="020B0400000000000000" pitchFamily="50" charset="-128"/>
              <a:ea typeface="BIZ UDPゴシック" panose="020B0400000000000000" pitchFamily="50" charset="-128"/>
              <a:cs typeface="+mn-cs"/>
            </a:defRPr>
          </a:pPr>
          <a:endParaRPr lang="ja-JP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lt1">
          <a:shade val="50000"/>
        </a:schemeClr>
      </a:solidFill>
      <a:round/>
    </a:ln>
    <a:effectLst/>
  </c:spPr>
  <c:txPr>
    <a:bodyPr/>
    <a:lstStyle/>
    <a:p>
      <a:pPr>
        <a:defRPr sz="1000">
          <a:latin typeface="BIZ UDPゴシック" panose="020B0400000000000000" pitchFamily="50" charset="-128"/>
          <a:ea typeface="BIZ UDPゴシック" panose="020B0400000000000000" pitchFamily="50" charset="-128"/>
        </a:defRPr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4289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74904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09975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72411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56211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9436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4429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3008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964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5250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6185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8B4ECD-A643-4A90-BC3F-31DBF8DB79C1}" type="datetimeFigureOut">
              <a:rPr kumimoji="1" lang="ja-JP" altLang="en-US" smtClean="0"/>
              <a:t>2026/10/30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5DA686-EF47-458C-B395-294FDF26C52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704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9B703-6467-E343-2328-55120E642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1">
            <a:extLst>
              <a:ext uri="{FF2B5EF4-FFF2-40B4-BE49-F238E27FC236}">
                <a16:creationId xmlns:a16="http://schemas.microsoft.com/office/drawing/2014/main" id="{99907FC6-0CA1-C852-14EC-2EFB589B038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432000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ja-JP"/>
            </a:defPPr>
            <a:lvl1pPr algn="ctr">
              <a:spcBef>
                <a:spcPct val="0"/>
              </a:spcBef>
              <a:buNone/>
              <a:defRPr sz="240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defRPr>
            </a:lvl1pPr>
          </a:lstStyle>
          <a:p>
            <a:r>
              <a:rPr lang="ja-JP" altLang="en-US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訪日外国人旅行者数及び来阪外国人旅行者数の推移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C8C52120-C102-FA29-6CE3-FE84CF54E23E}"/>
              </a:ext>
            </a:extLst>
          </p:cNvPr>
          <p:cNvSpPr txBox="1"/>
          <p:nvPr/>
        </p:nvSpPr>
        <p:spPr>
          <a:xfrm>
            <a:off x="645672" y="6093298"/>
            <a:ext cx="84916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出典：観光庁「</a:t>
            </a:r>
            <a:r>
              <a:rPr lang="ja-JP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インバウンド</a:t>
            </a:r>
            <a:r>
              <a:rPr lang="zh-TW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消費動向調査</a:t>
            </a:r>
            <a:r>
              <a:rPr lang="ja-JP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」（旧 </a:t>
            </a:r>
            <a:r>
              <a:rPr lang="zh-TW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訪日外国人消費動向</a:t>
            </a:r>
            <a:r>
              <a:rPr lang="ja-JP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調査）</a:t>
            </a:r>
            <a:endParaRPr lang="en-US" altLang="zh-TW" sz="1100" dirty="0">
              <a:latin typeface="BIZ UDゴシック" panose="020B0400000000000000" pitchFamily="49" charset="-128"/>
              <a:ea typeface="BIZ UDゴシック" panose="020B0400000000000000" pitchFamily="49" charset="-128"/>
              <a:cs typeface="Meiryo UI" panose="020B0604030504040204" pitchFamily="50" charset="-128"/>
            </a:endParaRPr>
          </a:p>
          <a:p>
            <a:r>
              <a:rPr lang="ja-JP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　　　暦年の調査結果（確報）の概要　および　表</a:t>
            </a:r>
            <a:r>
              <a:rPr lang="en-US" altLang="ja-JP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6-1 </a:t>
            </a:r>
            <a:r>
              <a:rPr lang="ja-JP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国籍･地域（</a:t>
            </a:r>
            <a:r>
              <a:rPr lang="en-US" altLang="ja-JP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21</a:t>
            </a:r>
            <a:r>
              <a:rPr lang="ja-JP" altLang="en-US" sz="1100" dirty="0">
                <a:latin typeface="BIZ UDゴシック" panose="020B0400000000000000" pitchFamily="49" charset="-128"/>
                <a:ea typeface="BIZ UDゴシック" panose="020B0400000000000000" pitchFamily="49" charset="-128"/>
                <a:cs typeface="Meiryo UI" panose="020B0604030504040204" pitchFamily="50" charset="-128"/>
              </a:rPr>
              <a:t>区分）別　都道府県別訪問率　により算出</a:t>
            </a:r>
            <a:endParaRPr lang="en-US" altLang="ja-JP" sz="1100" dirty="0">
              <a:latin typeface="BIZ UDゴシック" panose="020B0400000000000000" pitchFamily="49" charset="-128"/>
              <a:ea typeface="BIZ UDゴシック" panose="020B0400000000000000" pitchFamily="49" charset="-128"/>
              <a:cs typeface="Meiryo UI" panose="020B0604030504040204" pitchFamily="50" charset="-128"/>
            </a:endParaRPr>
          </a:p>
        </p:txBody>
      </p:sp>
      <p:graphicFrame>
        <p:nvGraphicFramePr>
          <p:cNvPr id="8" name="グラフ 7">
            <a:extLst>
              <a:ext uri="{FF2B5EF4-FFF2-40B4-BE49-F238E27FC236}">
                <a16:creationId xmlns:a16="http://schemas.microsoft.com/office/drawing/2014/main" id="{66617307-7532-FAB3-98CF-B9505081113C}"/>
              </a:ext>
            </a:extLst>
          </p:cNvPr>
          <p:cNvGraphicFramePr>
            <a:graphicFrameLocks/>
          </p:cNvGraphicFramePr>
          <p:nvPr/>
        </p:nvGraphicFramePr>
        <p:xfrm>
          <a:off x="179512" y="764704"/>
          <a:ext cx="878497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テキスト ボックス 2">
            <a:extLst>
              <a:ext uri="{FF2B5EF4-FFF2-40B4-BE49-F238E27FC236}">
                <a16:creationId xmlns:a16="http://schemas.microsoft.com/office/drawing/2014/main" id="{F14810EC-12C0-C809-372D-E4892B7ED41A}"/>
              </a:ext>
            </a:extLst>
          </p:cNvPr>
          <p:cNvSpPr txBox="1"/>
          <p:nvPr/>
        </p:nvSpPr>
        <p:spPr>
          <a:xfrm>
            <a:off x="3203848" y="4725144"/>
            <a:ext cx="2592288" cy="504056"/>
          </a:xfrm>
          <a:prstGeom prst="rect">
            <a:avLst/>
          </a:prstGeom>
          <a:solidFill>
            <a:schemeClr val="bg2"/>
          </a:solidFill>
          <a:ln w="9525" cmpd="sng">
            <a:solidFill>
              <a:schemeClr val="lt1">
                <a:shade val="5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※</a:t>
            </a:r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訪日外国人消費動向調査が、</a:t>
            </a:r>
            <a:endParaRPr lang="en-US" altLang="ja-JP" sz="900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　</a:t>
            </a:r>
            <a:r>
              <a:rPr lang="en-US" altLang="ja-JP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2023</a:t>
            </a:r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年</a:t>
            </a:r>
            <a:r>
              <a:rPr lang="en-US" altLang="ja-JP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3</a:t>
            </a:r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月まで実施されなかったことから、</a:t>
            </a:r>
            <a:endParaRPr lang="en-US" altLang="ja-JP" sz="900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　</a:t>
            </a:r>
            <a:r>
              <a:rPr lang="en-US" altLang="ja-JP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2020</a:t>
            </a:r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年～</a:t>
            </a:r>
            <a:r>
              <a:rPr lang="en-US" altLang="ja-JP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2023</a:t>
            </a:r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年</a:t>
            </a:r>
            <a:r>
              <a:rPr lang="en-US" altLang="ja-JP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3</a:t>
            </a:r>
            <a:r>
              <a:rPr lang="ja-JP" altLang="en-US" sz="900" dirty="0"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月までの実績は算出不可</a:t>
            </a:r>
            <a:endParaRPr lang="en-US" altLang="ja-JP" sz="900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71535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92</Words>
  <Application>Microsoft Office PowerPoint</Application>
  <PresentationFormat>画面に合わせる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BIZ UDゴシック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2026-10-30T05:18:53Z</dcterms:created>
  <dcterms:modified xsi:type="dcterms:W3CDTF">2026-10-30T05:18:57Z</dcterms:modified>
</cp:coreProperties>
</file>