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9251DC-EC10-410B-E85C-3B51BB71B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284598C-4A35-A99E-9139-7BBC3CD08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0CF5FB-7230-3189-C197-7A6C8938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F593C5-E533-8742-C054-A92859B6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4A0C5B-0BE4-62D2-995F-A1344E038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78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5754FB-959A-93EC-8DED-93314FA11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F00C94-AA95-6F7C-8F63-168CF099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3EF740-747E-12ED-373A-B461EBAA2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59A361-5B4F-CA3F-6361-E1E5EE4A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884832-A452-7D6E-8E8F-310BFEFA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9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D64A0D-8281-F9AF-3301-178CEA16E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DCE82E9-ADBC-6D0E-9DC2-896F39053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EE7544-158A-7613-97DA-8EFC5F10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194B49-726C-ED9C-EC79-F9B0FACD7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33DB65-72E6-4767-7FBD-E86A422A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5658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5F179E-4438-BA4E-0E75-AFAEF4B3E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C0ABAA-FF77-55D1-5E09-33F382D07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126264D-9B78-4B10-61BE-C74169472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9D0EA7E-7DAC-90B0-10EE-243AC68BC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7ADB41-0075-F62E-8EDE-53E70F88A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91CBE9-9815-79C8-9B70-85B43D7F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10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D12C3D-0DEB-7453-A218-4DA4322EA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338F58-47F5-F435-9B3F-20B16EB65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0BFC75-8D12-030A-B10E-ABDCCF5E7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A34E373-D3DA-1CB9-1D6E-13D6C9AD0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3FF93C3-0D55-27B8-83C3-DBFDF3662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34E57AC-A841-3395-463A-B598232DB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B4BF2AF-3B49-609E-E515-2C53BE043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CD123F2-C2B5-5A46-250A-E2DA4C840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84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9A1C3-FFD3-BED0-73DC-5F730DFD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61D0552-7130-68E7-93D0-65CA19B9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D9AAF6-799F-559E-CD8E-AF9AB938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27A25A9-6574-EE9D-8932-A2609685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465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7DE2A61-826E-EE04-2819-22DB29C4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FE17300-2216-BB55-CF79-0338FA027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927172-348A-9832-34F9-226142CD8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02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872FF2-B9B5-63F1-565D-76F3807B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7F4D41-EF4B-96AB-7FD9-729542DB6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F5A2695-4811-6F13-73B1-504147E40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6BD8E5F-5524-2701-7DF4-DED7034A0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EACDCC-74D1-F442-EA8E-38478647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7F1A975-BFD7-F63C-4DC1-75C4E082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894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9DAB2C-AD4E-E408-CADF-643466438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CFE8F5D-8346-93F5-EDF5-D7536C96CE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CDFAC5-0971-0890-CA57-E3B3F920C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484DC0-DFCA-715D-4498-6F4EEBA3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4777B9-4561-3336-95DF-E7E98547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9D7467-CFFD-4973-F5CD-198197E4B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697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93933C-3B46-3006-AEAE-C344FCEA3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A50776-A0CD-79A9-0B0D-99D193F0D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1B6053-C97D-338E-BD34-A57700E0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7841064-D8A2-ADFE-9799-C073E1FAB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462D11-0A02-225F-DFEE-AD0615A84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8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62F9F92-3E75-7857-6642-B098FC9D4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50EC8E5-B13F-F63E-CD38-B9C743B29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8BF098-45E6-A27D-0225-65030660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85B3CFD-D158-BCE4-63FE-F0D0DFFFD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99BE1E-A18B-A2D0-90F2-1E3A2068B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99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9ED93B4-1A91-1F8A-EA0B-90624C37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6FD78E-4FE4-4B6A-EA2A-73390E2D8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9F0799-7A06-750E-3008-BCFAE400A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63840-EB01-42C0-886C-B99E710926E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3B86A7-7E23-AC6C-95D0-51C6098CE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A441E6-78D4-2DD6-8E3E-EED8A5ABA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892E5-29C4-4E3D-A1C7-E82AA84A58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99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918676E-CD1D-49EB-8569-D7E365D85CAE}"/>
              </a:ext>
            </a:extLst>
          </p:cNvPr>
          <p:cNvSpPr/>
          <p:nvPr/>
        </p:nvSpPr>
        <p:spPr>
          <a:xfrm>
            <a:off x="0" y="0"/>
            <a:ext cx="12192000" cy="6858001"/>
          </a:xfrm>
          <a:prstGeom prst="roundRect">
            <a:avLst>
              <a:gd name="adj" fmla="val 0"/>
            </a:avLst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25A3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633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11D695A-6000-473A-81A4-5938E35FC171}"/>
              </a:ext>
            </a:extLst>
          </p:cNvPr>
          <p:cNvSpPr/>
          <p:nvPr/>
        </p:nvSpPr>
        <p:spPr>
          <a:xfrm>
            <a:off x="0" y="0"/>
            <a:ext cx="12192000" cy="990599"/>
          </a:xfrm>
          <a:prstGeom prst="rect">
            <a:avLst/>
          </a:prstGeom>
          <a:solidFill>
            <a:srgbClr val="25A37F"/>
          </a:solidFill>
          <a:ln>
            <a:solidFill>
              <a:schemeClr val="accent1">
                <a:shade val="50000"/>
                <a:alpha val="92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400" b="1" dirty="0"/>
              <a:t>府立学校における休養日確保の達成状況(令和</a:t>
            </a:r>
            <a:r>
              <a:rPr lang="ja-JP" altLang="en-US" sz="2400" b="1" dirty="0"/>
              <a:t>７</a:t>
            </a:r>
            <a:r>
              <a:rPr lang="ja-JP" altLang="ja-JP" sz="2400" b="1" dirty="0"/>
              <a:t>年度年間時間外在校等時間平均)</a:t>
            </a:r>
            <a:endParaRPr lang="ja-JP" altLang="en-US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36D149-66BD-4F09-AB9B-CA05E73CE675}"/>
              </a:ext>
            </a:extLst>
          </p:cNvPr>
          <p:cNvSpPr txBox="1"/>
          <p:nvPr/>
        </p:nvSpPr>
        <p:spPr>
          <a:xfrm>
            <a:off x="6823416" y="4337909"/>
            <a:ext cx="4141279" cy="23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953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4968CFE5-9105-404E-890A-0D4380585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336374"/>
              </p:ext>
            </p:extLst>
          </p:nvPr>
        </p:nvGraphicFramePr>
        <p:xfrm>
          <a:off x="281709" y="1382987"/>
          <a:ext cx="11628581" cy="4092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4600">
                  <a:extLst>
                    <a:ext uri="{9D8B030D-6E8A-4147-A177-3AD203B41FA5}">
                      <a16:colId xmlns:a16="http://schemas.microsoft.com/office/drawing/2014/main" val="1312095932"/>
                    </a:ext>
                  </a:extLst>
                </a:gridCol>
                <a:gridCol w="3179691">
                  <a:extLst>
                    <a:ext uri="{9D8B030D-6E8A-4147-A177-3AD203B41FA5}">
                      <a16:colId xmlns:a16="http://schemas.microsoft.com/office/drawing/2014/main" val="1627604483"/>
                    </a:ext>
                  </a:extLst>
                </a:gridCol>
                <a:gridCol w="2852594">
                  <a:extLst>
                    <a:ext uri="{9D8B030D-6E8A-4147-A177-3AD203B41FA5}">
                      <a16:colId xmlns:a16="http://schemas.microsoft.com/office/drawing/2014/main" val="542165919"/>
                    </a:ext>
                  </a:extLst>
                </a:gridCol>
                <a:gridCol w="2961696">
                  <a:extLst>
                    <a:ext uri="{9D8B030D-6E8A-4147-A177-3AD203B41FA5}">
                      <a16:colId xmlns:a16="http://schemas.microsoft.com/office/drawing/2014/main" val="799084341"/>
                    </a:ext>
                  </a:extLst>
                </a:gridCol>
              </a:tblGrid>
              <a:tr h="53070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</a:rPr>
                        <a:t>休養日の日数</a:t>
                      </a:r>
                    </a:p>
                  </a:txBody>
                  <a:tcPr marL="82953" marR="82953" marT="41476" marB="414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>
                          <a:solidFill>
                            <a:schemeClr val="tx1"/>
                          </a:solidFill>
                        </a:rPr>
                        <a:t>全日制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>
                          <a:solidFill>
                            <a:schemeClr val="tx1"/>
                          </a:solidFill>
                        </a:rPr>
                        <a:t>定時制・通信制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500" dirty="0">
                          <a:solidFill>
                            <a:schemeClr val="tx1"/>
                          </a:solidFill>
                        </a:rPr>
                        <a:t>支援学校</a:t>
                      </a:r>
                      <a:endParaRPr kumimoji="1" lang="en-US" altLang="ja-JP" sz="1500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281728"/>
                  </a:ext>
                </a:extLst>
              </a:tr>
              <a:tr h="92431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/>
                        <a:t>①年間</a:t>
                      </a:r>
                      <a:r>
                        <a:rPr kumimoji="1" lang="en-US" altLang="ja-JP" sz="1600" b="1" dirty="0"/>
                        <a:t>104</a:t>
                      </a:r>
                      <a:r>
                        <a:rPr kumimoji="1" lang="ja-JP" altLang="en-US" sz="1600" b="1" dirty="0"/>
                        <a:t>日以上</a:t>
                      </a:r>
                      <a:endParaRPr kumimoji="1" lang="en-US" altLang="ja-JP" sz="1600" b="1" dirty="0"/>
                    </a:p>
                    <a:p>
                      <a:pPr algn="l"/>
                      <a:r>
                        <a:rPr kumimoji="1" lang="ja-JP" altLang="en-US" sz="1600" b="1" dirty="0"/>
                        <a:t>　</a:t>
                      </a:r>
                    </a:p>
                  </a:txBody>
                  <a:tcPr marL="82953" marR="82953" marT="41476" marB="414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     120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:83.3% </a:t>
                      </a:r>
                      <a:r>
                        <a:rPr kumimoji="1" lang="en-US" altLang="ja-JP" sz="1500" b="1" dirty="0">
                          <a:solidFill>
                            <a:srgbClr val="FF0000"/>
                          </a:solidFill>
                        </a:rPr>
                        <a:t>(342.1h)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    17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:100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％ </a:t>
                      </a:r>
                      <a:r>
                        <a:rPr kumimoji="1" lang="en-US" altLang="ja-JP" sz="1500" b="1" dirty="0">
                          <a:solidFill>
                            <a:srgbClr val="FF0000"/>
                          </a:solidFill>
                        </a:rPr>
                        <a:t>(122.2h)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      31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:100% </a:t>
                      </a:r>
                      <a:r>
                        <a:rPr kumimoji="1" lang="en-US" altLang="ja-JP" sz="1500" b="1" dirty="0">
                          <a:solidFill>
                            <a:srgbClr val="FF0000"/>
                          </a:solidFill>
                        </a:rPr>
                        <a:t>(184.1h) 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667192"/>
                  </a:ext>
                </a:extLst>
              </a:tr>
              <a:tr h="924314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/>
                        <a:t>②年間</a:t>
                      </a:r>
                      <a:r>
                        <a:rPr kumimoji="1" lang="en-US" altLang="ja-JP" sz="1600" b="1" dirty="0"/>
                        <a:t>104</a:t>
                      </a:r>
                      <a:r>
                        <a:rPr kumimoji="1" lang="ja-JP" altLang="en-US" sz="1600" b="1" dirty="0"/>
                        <a:t>日未満</a:t>
                      </a:r>
                      <a:endParaRPr kumimoji="1" lang="en-US" altLang="ja-JP" sz="1600" b="1" dirty="0"/>
                    </a:p>
                    <a:p>
                      <a:pPr algn="l"/>
                      <a:r>
                        <a:rPr kumimoji="1" lang="ja-JP" altLang="en-US" sz="1600" b="1" dirty="0"/>
                        <a:t>　</a:t>
                      </a:r>
                    </a:p>
                  </a:txBody>
                  <a:tcPr marL="82953" marR="82953" marT="41476" marB="414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300" b="1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24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:16.7%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1" lang="en-US" altLang="ja-JP" sz="1500" b="1" dirty="0">
                          <a:solidFill>
                            <a:srgbClr val="FF0000"/>
                          </a:solidFill>
                        </a:rPr>
                        <a:t>(385.8h)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:0%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:0%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0270169"/>
                  </a:ext>
                </a:extLst>
              </a:tr>
              <a:tr h="1114612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b="1" dirty="0"/>
                        <a:t>③その他</a:t>
                      </a:r>
                      <a:endParaRPr kumimoji="1" lang="en-US" altLang="ja-JP" sz="1600" b="1" dirty="0"/>
                    </a:p>
                    <a:p>
                      <a:pPr algn="l"/>
                      <a:r>
                        <a:rPr kumimoji="1" lang="en-US" altLang="ja-JP" sz="1400" b="1" dirty="0"/>
                        <a:t>(</a:t>
                      </a:r>
                      <a:r>
                        <a:rPr kumimoji="1" lang="ja-JP" altLang="en-US" sz="1400" b="1" dirty="0"/>
                        <a:t>前年実績未策定又は客観的資料に基づく確認できない等</a:t>
                      </a:r>
                      <a:r>
                        <a:rPr kumimoji="1" lang="en-US" altLang="ja-JP" sz="1400" b="1" dirty="0"/>
                        <a:t>)</a:t>
                      </a:r>
                      <a:endParaRPr kumimoji="1" lang="ja-JP" altLang="en-US" sz="1400" b="1" dirty="0"/>
                    </a:p>
                  </a:txBody>
                  <a:tcPr marL="82953" marR="82953" marT="41476" marB="4147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:0%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:0%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:0%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393946"/>
                  </a:ext>
                </a:extLst>
              </a:tr>
              <a:tr h="59808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/>
                        <a:t>合計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144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  <a:endParaRPr kumimoji="1" lang="en-US" altLang="ja-JP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500" b="1" dirty="0">
                          <a:solidFill>
                            <a:schemeClr val="tx1"/>
                          </a:solidFill>
                        </a:rPr>
                        <a:t>31</a:t>
                      </a:r>
                      <a:r>
                        <a:rPr kumimoji="1" lang="ja-JP" altLang="en-US" sz="1500" b="1" dirty="0">
                          <a:solidFill>
                            <a:schemeClr val="tx1"/>
                          </a:solidFill>
                        </a:rPr>
                        <a:t>校</a:t>
                      </a:r>
                    </a:p>
                  </a:txBody>
                  <a:tcPr marL="82953" marR="82953" marT="41476" marB="4147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42426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C9CBAA5-E352-4260-B693-0C7385CEDBCF}"/>
              </a:ext>
            </a:extLst>
          </p:cNvPr>
          <p:cNvSpPr txBox="1"/>
          <p:nvPr/>
        </p:nvSpPr>
        <p:spPr>
          <a:xfrm>
            <a:off x="281709" y="5797175"/>
            <a:ext cx="11628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・部活動方針で定められた「年間</a:t>
            </a:r>
            <a:r>
              <a:rPr lang="en-US" altLang="ja-JP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104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日以上の休養日の確保」に関する校種ごとの令和７年度達成状況。</a:t>
            </a:r>
            <a:endParaRPr lang="en-US" altLang="ja-JP" sz="1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・学校内に、「年間</a:t>
            </a:r>
            <a:r>
              <a:rPr lang="en-US" altLang="ja-JP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104</a:t>
            </a:r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日未満の休養日」に該当する部活が１つでもある場合は、②にカウントしている。</a:t>
            </a:r>
            <a:endParaRPr lang="en-US" altLang="ja-JP" sz="1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・「部活動未設置の学校」「令和７年度末に閉校となった学校」は対象外としている。</a:t>
            </a:r>
            <a:endParaRPr lang="en-US" altLang="ja-JP" sz="16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9007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208</Words>
  <Application>Microsoft Office PowerPoint</Application>
  <PresentationFormat>ワイド画面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吉田　大輝</dc:creator>
  <cp:lastModifiedBy>吉田　大輝</cp:lastModifiedBy>
  <cp:revision>1</cp:revision>
  <dcterms:created xsi:type="dcterms:W3CDTF">2026-10-06T07:14:41Z</dcterms:created>
  <dcterms:modified xsi:type="dcterms:W3CDTF">2026-10-06T07:26:32Z</dcterms:modified>
</cp:coreProperties>
</file>