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5"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47" userDrawn="1">
          <p15:clr>
            <a:srgbClr val="A4A3A4"/>
          </p15:clr>
        </p15:guide>
        <p15:guide id="2" pos="62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7F6000"/>
    <a:srgbClr val="FFE699"/>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00" autoAdjust="0"/>
    <p:restoredTop sz="99640" autoAdjust="0"/>
  </p:normalViewPr>
  <p:slideViewPr>
    <p:cSldViewPr>
      <p:cViewPr>
        <p:scale>
          <a:sx n="100" d="100"/>
          <a:sy n="100" d="100"/>
        </p:scale>
        <p:origin x="72" y="90"/>
      </p:cViewPr>
      <p:guideLst>
        <p:guide orient="horz" pos="5247"/>
        <p:guide pos="625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6"/>
            <a:ext cx="2949786" cy="496967"/>
          </a:xfrm>
          <a:prstGeom prst="rect">
            <a:avLst/>
          </a:prstGeom>
        </p:spPr>
        <p:txBody>
          <a:bodyPr vert="horz" lIns="95631" tIns="47815" rIns="95631" bIns="478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6"/>
            <a:ext cx="2949786" cy="496967"/>
          </a:xfrm>
          <a:prstGeom prst="rect">
            <a:avLst/>
          </a:prstGeom>
        </p:spPr>
        <p:txBody>
          <a:bodyPr vert="horz" lIns="95631" tIns="47815" rIns="95631" bIns="47815" rtlCol="0"/>
          <a:lstStyle>
            <a:lvl1pPr algn="r">
              <a:defRPr sz="1200"/>
            </a:lvl1pPr>
          </a:lstStyle>
          <a:p>
            <a:fld id="{DA5716A0-B5DA-418B-B81B-AF92FDF8047B}" type="datetimeFigureOut">
              <a:rPr kumimoji="1" lang="ja-JP" altLang="en-US" smtClean="0"/>
              <a:t>2021/6/22</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5631" tIns="47815" rIns="95631" bIns="47815" rtlCol="0" anchor="ctr"/>
          <a:lstStyle/>
          <a:p>
            <a:endParaRPr lang="ja-JP" altLang="en-US" dirty="0"/>
          </a:p>
        </p:txBody>
      </p:sp>
      <p:sp>
        <p:nvSpPr>
          <p:cNvPr id="5" name="ノート プレースホルダー 4"/>
          <p:cNvSpPr>
            <a:spLocks noGrp="1"/>
          </p:cNvSpPr>
          <p:nvPr>
            <p:ph type="body" sz="quarter" idx="3"/>
          </p:nvPr>
        </p:nvSpPr>
        <p:spPr>
          <a:xfrm>
            <a:off x="680723" y="4721188"/>
            <a:ext cx="5445759" cy="4472702"/>
          </a:xfrm>
          <a:prstGeom prst="rect">
            <a:avLst/>
          </a:prstGeom>
        </p:spPr>
        <p:txBody>
          <a:bodyPr vert="horz" lIns="95631" tIns="47815" rIns="95631" bIns="478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51"/>
            <a:ext cx="2949786" cy="496967"/>
          </a:xfrm>
          <a:prstGeom prst="rect">
            <a:avLst/>
          </a:prstGeom>
        </p:spPr>
        <p:txBody>
          <a:bodyPr vert="horz" lIns="95631" tIns="47815" rIns="95631" bIns="478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51"/>
            <a:ext cx="2949786" cy="496967"/>
          </a:xfrm>
          <a:prstGeom prst="rect">
            <a:avLst/>
          </a:prstGeom>
        </p:spPr>
        <p:txBody>
          <a:bodyPr vert="horz" lIns="95631" tIns="47815" rIns="95631" bIns="47815"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756084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2021/6/22</a:t>
            </a:fld>
            <a:endParaRPr kumimoji="1" lang="ja-JP" altLang="en-US" dirty="0"/>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327382" y="256501"/>
            <a:ext cx="12122087" cy="472205"/>
          </a:xfrm>
          <a:prstGeom prst="rect">
            <a:avLst/>
          </a:prstGeom>
          <a:solidFill>
            <a:schemeClr val="tx2">
              <a:lumMod val="50000"/>
            </a:schemeClr>
          </a:solidFill>
          <a:ln>
            <a:solidFill>
              <a:schemeClr val="tx2">
                <a:lumMod val="50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tabLst>
                <a:tab pos="1747838" algn="l"/>
              </a:tabLst>
              <a:defRPr/>
            </a:pPr>
            <a:r>
              <a:rPr lang="ja-JP" altLang="en-US" sz="2000" b="1" dirty="0">
                <a:solidFill>
                  <a:schemeClr val="bg1"/>
                </a:solidFill>
                <a:latin typeface="Meiryo UI" panose="020B0604030504040204" pitchFamily="50" charset="-128"/>
                <a:ea typeface="Meiryo UI" panose="020B0604030504040204" pitchFamily="50" charset="-128"/>
                <a:cs typeface="Meiryo UI" pitchFamily="50" charset="-128"/>
              </a:rPr>
              <a:t>女性活躍推進法に</a:t>
            </a:r>
            <a:r>
              <a:rPr lang="ja-JP" altLang="en-US" sz="2000" b="1" dirty="0" smtClean="0">
                <a:solidFill>
                  <a:schemeClr val="bg1"/>
                </a:solidFill>
                <a:latin typeface="Meiryo UI" panose="020B0604030504040204" pitchFamily="50" charset="-128"/>
                <a:ea typeface="Meiryo UI" panose="020B0604030504040204" pitchFamily="50" charset="-128"/>
                <a:cs typeface="Meiryo UI" pitchFamily="50" charset="-128"/>
              </a:rPr>
              <a:t>基づく公</a:t>
            </a:r>
            <a:r>
              <a:rPr lang="ja-JP" altLang="en-US" sz="2000" b="1" dirty="0">
                <a:solidFill>
                  <a:schemeClr val="bg1"/>
                </a:solidFill>
                <a:latin typeface="Meiryo UI" panose="020B0604030504040204" pitchFamily="50" charset="-128"/>
                <a:ea typeface="Meiryo UI" panose="020B0604030504040204" pitchFamily="50" charset="-128"/>
                <a:cs typeface="Meiryo UI" pitchFamily="50" charset="-128"/>
              </a:rPr>
              <a:t>立学校における特定事業主行動計画（</a:t>
            </a:r>
            <a:r>
              <a:rPr lang="en-US" altLang="ja-JP" sz="2000" b="1" dirty="0">
                <a:solidFill>
                  <a:schemeClr val="bg1"/>
                </a:solidFill>
                <a:latin typeface="Meiryo UI" panose="020B0604030504040204" pitchFamily="50" charset="-128"/>
                <a:ea typeface="Meiryo UI" panose="020B0604030504040204" pitchFamily="50" charset="-128"/>
                <a:cs typeface="Meiryo UI" pitchFamily="50" charset="-128"/>
              </a:rPr>
              <a:t>2021</a:t>
            </a:r>
            <a:r>
              <a:rPr lang="ja-JP" altLang="en-US" sz="2000" b="1" dirty="0">
                <a:solidFill>
                  <a:schemeClr val="bg1"/>
                </a:solidFill>
                <a:latin typeface="Meiryo UI" panose="020B0604030504040204" pitchFamily="50" charset="-128"/>
                <a:ea typeface="Meiryo UI" panose="020B0604030504040204" pitchFamily="50" charset="-128"/>
                <a:cs typeface="Meiryo UI" pitchFamily="50" charset="-128"/>
              </a:rPr>
              <a:t>）の</a:t>
            </a:r>
            <a:r>
              <a:rPr lang="ja-JP" altLang="en-US" sz="2000" b="1" dirty="0" smtClean="0">
                <a:solidFill>
                  <a:schemeClr val="bg1"/>
                </a:solidFill>
                <a:latin typeface="Meiryo UI" panose="020B0604030504040204" pitchFamily="50" charset="-128"/>
                <a:ea typeface="Meiryo UI" panose="020B0604030504040204" pitchFamily="50" charset="-128"/>
                <a:cs typeface="Meiryo UI" pitchFamily="50" charset="-128"/>
              </a:rPr>
              <a:t>策定について（概要）</a:t>
            </a:r>
            <a:endParaRPr lang="ja-JP" altLang="en-US" sz="2000" b="1"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79" name="ホームベース 78"/>
          <p:cNvSpPr/>
          <p:nvPr/>
        </p:nvSpPr>
        <p:spPr>
          <a:xfrm>
            <a:off x="6095177" y="5360255"/>
            <a:ext cx="360040" cy="222238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667883" y="3648472"/>
            <a:ext cx="5904656" cy="5645947"/>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正方形/長方形 24"/>
          <p:cNvSpPr/>
          <p:nvPr/>
        </p:nvSpPr>
        <p:spPr>
          <a:xfrm>
            <a:off x="8525871" y="3450017"/>
            <a:ext cx="2218427" cy="340203"/>
          </a:xfrm>
          <a:prstGeom prst="rect">
            <a:avLst/>
          </a:prstGeom>
          <a:solidFill>
            <a:schemeClr val="tx2"/>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新計画の数値目標等</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38" name="角丸四角形 37"/>
          <p:cNvSpPr/>
          <p:nvPr/>
        </p:nvSpPr>
        <p:spPr>
          <a:xfrm>
            <a:off x="6820704" y="4256784"/>
            <a:ext cx="5628767" cy="1462282"/>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en-US" altLang="ja-JP" sz="6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800" dirty="0" smtClean="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育児や介護を担う職員が活躍できる環境づくり</a:t>
            </a:r>
          </a:p>
          <a:p>
            <a:pPr>
              <a:lnSpc>
                <a:spcPct val="150000"/>
              </a:lnSpc>
            </a:pPr>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・男性の「配偶者</a:t>
            </a:r>
            <a:r>
              <a:rPr lang="ja-JP" altLang="en-US" sz="800" dirty="0">
                <a:solidFill>
                  <a:schemeClr val="tx1"/>
                </a:solidFill>
                <a:latin typeface="Meiryo UI" panose="020B0604030504040204" pitchFamily="50" charset="-128"/>
                <a:ea typeface="Meiryo UI" panose="020B0604030504040204" pitchFamily="50" charset="-128"/>
              </a:rPr>
              <a:t>の育児参加</a:t>
            </a:r>
            <a:r>
              <a:rPr lang="ja-JP" altLang="en-US" sz="800" dirty="0" smtClean="0">
                <a:solidFill>
                  <a:schemeClr val="tx1"/>
                </a:solidFill>
                <a:latin typeface="Meiryo UI" panose="020B0604030504040204" pitchFamily="50" charset="-128"/>
                <a:ea typeface="Meiryo UI" panose="020B0604030504040204" pitchFamily="50" charset="-128"/>
              </a:rPr>
              <a:t>休暇」及び「育児休業」の</a:t>
            </a:r>
            <a:r>
              <a:rPr lang="ja-JP" altLang="en-US" sz="800" dirty="0">
                <a:solidFill>
                  <a:schemeClr val="tx1"/>
                </a:solidFill>
                <a:latin typeface="Meiryo UI" panose="020B0604030504040204" pitchFamily="50" charset="-128"/>
                <a:ea typeface="Meiryo UI" panose="020B0604030504040204" pitchFamily="50" charset="-128"/>
              </a:rPr>
              <a:t>取得促進</a:t>
            </a:r>
          </a:p>
          <a:p>
            <a:pPr>
              <a:lnSpc>
                <a:spcPct val="150000"/>
              </a:lnSpc>
            </a:pPr>
            <a:r>
              <a:rPr lang="ja-JP" altLang="en-US" sz="800" dirty="0">
                <a:solidFill>
                  <a:schemeClr val="tx1"/>
                </a:solidFill>
                <a:latin typeface="Meiryo UI" panose="020B0604030504040204" pitchFamily="50" charset="-128"/>
                <a:ea typeface="Meiryo UI" panose="020B0604030504040204" pitchFamily="50" charset="-128"/>
              </a:rPr>
              <a:t>　・育休取得教職員の代替要員の</a:t>
            </a:r>
            <a:r>
              <a:rPr lang="ja-JP" altLang="en-US" sz="800" dirty="0">
                <a:latin typeface="Meiryo UI" panose="020B0604030504040204" pitchFamily="50" charset="-128"/>
                <a:ea typeface="Meiryo UI" panose="020B0604030504040204" pitchFamily="50" charset="-128"/>
              </a:rPr>
              <a:t>措置</a:t>
            </a:r>
          </a:p>
          <a:p>
            <a:pPr>
              <a:lnSpc>
                <a:spcPct val="150000"/>
              </a:lnSpc>
            </a:pPr>
            <a:r>
              <a:rPr lang="ja-JP" altLang="en-US" sz="800" dirty="0">
                <a:latin typeface="Meiryo UI" panose="020B0604030504040204" pitchFamily="50" charset="-128"/>
                <a:ea typeface="Meiryo UI" panose="020B0604030504040204" pitchFamily="50" charset="-128"/>
              </a:rPr>
              <a:t>　・子育て支援ポータルサイト等を活用した休暇等制度の周知</a:t>
            </a:r>
          </a:p>
          <a:p>
            <a:pPr>
              <a:lnSpc>
                <a:spcPct val="150000"/>
              </a:lnSpc>
            </a:pPr>
            <a:r>
              <a:rPr lang="ja-JP" altLang="en-US" sz="800" dirty="0">
                <a:latin typeface="Meiryo UI" panose="020B0604030504040204" pitchFamily="50" charset="-128"/>
                <a:ea typeface="Meiryo UI" panose="020B0604030504040204" pitchFamily="50" charset="-128"/>
              </a:rPr>
              <a:t>○多様な働き方への支援</a:t>
            </a:r>
          </a:p>
          <a:p>
            <a:pPr>
              <a:lnSpc>
                <a:spcPct val="150000"/>
              </a:lnSpc>
            </a:pPr>
            <a:r>
              <a:rPr lang="ja-JP" altLang="en-US" sz="800" dirty="0">
                <a:latin typeface="Meiryo UI" panose="020B0604030504040204" pitchFamily="50" charset="-128"/>
                <a:ea typeface="Meiryo UI" panose="020B0604030504040204" pitchFamily="50" charset="-128"/>
              </a:rPr>
              <a:t>○テレワークの推進</a:t>
            </a:r>
          </a:p>
          <a:p>
            <a:pPr>
              <a:lnSpc>
                <a:spcPct val="150000"/>
              </a:lnSpc>
            </a:pPr>
            <a:r>
              <a:rPr lang="ja-JP" altLang="en-US" sz="800" dirty="0">
                <a:latin typeface="Meiryo UI" panose="020B0604030504040204" pitchFamily="50" charset="-128"/>
                <a:ea typeface="Meiryo UI" panose="020B0604030504040204" pitchFamily="50" charset="-128"/>
              </a:rPr>
              <a:t>○ハラスメントのない職場づくり</a:t>
            </a:r>
          </a:p>
        </p:txBody>
      </p:sp>
      <p:sp>
        <p:nvSpPr>
          <p:cNvPr id="39" name="角丸四角形 38"/>
          <p:cNvSpPr/>
          <p:nvPr/>
        </p:nvSpPr>
        <p:spPr>
          <a:xfrm>
            <a:off x="6820704" y="5879391"/>
            <a:ext cx="5628767" cy="1716051"/>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en-US" altLang="ja-JP" sz="600" dirty="0" smtClean="0">
              <a:latin typeface="Meiryo UI" panose="020B0604030504040204" pitchFamily="50" charset="-128"/>
              <a:ea typeface="Meiryo UI" panose="020B0604030504040204" pitchFamily="50" charset="-128"/>
            </a:endParaRPr>
          </a:p>
          <a:p>
            <a:pPr>
              <a:lnSpc>
                <a:spcPct val="150000"/>
              </a:lnSpc>
            </a:pPr>
            <a:r>
              <a:rPr lang="ja-JP" altLang="en-US" sz="800" dirty="0" smtClean="0">
                <a:latin typeface="Meiryo UI" panose="020B0604030504040204" pitchFamily="50" charset="-128"/>
                <a:ea typeface="Meiryo UI" panose="020B0604030504040204" pitchFamily="50" charset="-128"/>
              </a:rPr>
              <a:t>○時間外</a:t>
            </a:r>
            <a:r>
              <a:rPr lang="ja-JP" altLang="en-US" sz="800" dirty="0">
                <a:latin typeface="Meiryo UI" panose="020B0604030504040204" pitchFamily="50" charset="-128"/>
                <a:ea typeface="Meiryo UI" panose="020B0604030504040204" pitchFamily="50" charset="-128"/>
              </a:rPr>
              <a:t>等の縮減</a:t>
            </a:r>
          </a:p>
          <a:p>
            <a:pPr>
              <a:lnSpc>
                <a:spcPct val="150000"/>
              </a:lnSpc>
            </a:pPr>
            <a:r>
              <a:rPr lang="ja-JP" altLang="en-US" sz="800" dirty="0">
                <a:latin typeface="Meiryo UI" panose="020B0604030504040204" pitchFamily="50" charset="-128"/>
                <a:ea typeface="Meiryo UI" panose="020B0604030504040204" pitchFamily="50" charset="-128"/>
              </a:rPr>
              <a:t>　・時間外等の管理の</a:t>
            </a:r>
            <a:r>
              <a:rPr lang="ja-JP" altLang="en-US" sz="800" dirty="0" smtClean="0">
                <a:latin typeface="Meiryo UI" panose="020B0604030504040204" pitchFamily="50" charset="-128"/>
                <a:ea typeface="Meiryo UI" panose="020B0604030504040204" pitchFamily="50" charset="-128"/>
              </a:rPr>
              <a:t>徹底</a:t>
            </a:r>
            <a:r>
              <a:rPr lang="en-US" altLang="ja-JP" sz="800" dirty="0" smtClean="0">
                <a:latin typeface="Meiryo UI" panose="020B0604030504040204" pitchFamily="50" charset="-128"/>
                <a:ea typeface="Meiryo UI" panose="020B0604030504040204" pitchFamily="50" charset="-128"/>
              </a:rPr>
              <a:t>(SSC</a:t>
            </a:r>
            <a:r>
              <a:rPr lang="ja-JP" altLang="en-US" sz="800" dirty="0" smtClean="0">
                <a:latin typeface="Meiryo UI" panose="020B0604030504040204" pitchFamily="50" charset="-128"/>
                <a:ea typeface="Meiryo UI" panose="020B0604030504040204" pitchFamily="50" charset="-128"/>
              </a:rPr>
              <a:t>を</a:t>
            </a:r>
            <a:r>
              <a:rPr lang="ja-JP" altLang="en-US" sz="800" dirty="0">
                <a:latin typeface="Meiryo UI" panose="020B0604030504040204" pitchFamily="50" charset="-128"/>
                <a:ea typeface="Meiryo UI" panose="020B0604030504040204" pitchFamily="50" charset="-128"/>
              </a:rPr>
              <a:t>活用した在校等時間の把握</a:t>
            </a:r>
            <a:r>
              <a:rPr lang="en-US" altLang="ja-JP" sz="800" dirty="0">
                <a:latin typeface="Meiryo UI" panose="020B0604030504040204" pitchFamily="50" charset="-128"/>
                <a:ea typeface="Meiryo UI" panose="020B0604030504040204" pitchFamily="50" charset="-128"/>
              </a:rPr>
              <a:t>)</a:t>
            </a:r>
          </a:p>
          <a:p>
            <a:pPr>
              <a:lnSpc>
                <a:spcPct val="150000"/>
              </a:lnSpc>
            </a:pPr>
            <a:r>
              <a:rPr lang="ja-JP" altLang="en-US" sz="800" dirty="0">
                <a:latin typeface="Meiryo UI" panose="020B0604030504040204" pitchFamily="50" charset="-128"/>
                <a:ea typeface="Meiryo UI" panose="020B0604030504040204" pitchFamily="50" charset="-128"/>
              </a:rPr>
              <a:t>　・効率的な業務運営</a:t>
            </a:r>
          </a:p>
          <a:p>
            <a:pPr>
              <a:lnSpc>
                <a:spcPct val="150000"/>
              </a:lnSpc>
            </a:pPr>
            <a:r>
              <a:rPr lang="ja-JP" altLang="en-US" sz="800" dirty="0">
                <a:latin typeface="Meiryo UI" panose="020B0604030504040204" pitchFamily="50" charset="-128"/>
                <a:ea typeface="Meiryo UI" panose="020B0604030504040204" pitchFamily="50" charset="-128"/>
              </a:rPr>
              <a:t>○年次休暇の計画的な取得促進</a:t>
            </a:r>
          </a:p>
          <a:p>
            <a:pPr>
              <a:lnSpc>
                <a:spcPct val="150000"/>
              </a:lnSpc>
            </a:pPr>
            <a:r>
              <a:rPr lang="ja-JP" altLang="en-US" sz="800" dirty="0">
                <a:latin typeface="Meiryo UI" panose="020B0604030504040204" pitchFamily="50" charset="-128"/>
                <a:ea typeface="Meiryo UI" panose="020B0604030504040204" pitchFamily="50" charset="-128"/>
              </a:rPr>
              <a:t>　・年次休暇取得使用計画表の作成</a:t>
            </a:r>
          </a:p>
          <a:p>
            <a:pPr>
              <a:lnSpc>
                <a:spcPct val="150000"/>
              </a:lnSpc>
            </a:pPr>
            <a:r>
              <a:rPr lang="ja-JP" altLang="en-US" sz="800" dirty="0">
                <a:latin typeface="Meiryo UI" panose="020B0604030504040204" pitchFamily="50" charset="-128"/>
                <a:ea typeface="Meiryo UI" panose="020B0604030504040204" pitchFamily="50" charset="-128"/>
              </a:rPr>
              <a:t>　・年次休暇を取得しやすい環境づくり</a:t>
            </a:r>
          </a:p>
          <a:p>
            <a:pPr>
              <a:lnSpc>
                <a:spcPct val="150000"/>
              </a:lnSpc>
            </a:pPr>
            <a:r>
              <a:rPr lang="ja-JP" altLang="en-US" sz="800" dirty="0">
                <a:latin typeface="Meiryo UI" panose="020B0604030504040204" pitchFamily="50" charset="-128"/>
                <a:ea typeface="Meiryo UI" panose="020B0604030504040204" pitchFamily="50" charset="-128"/>
              </a:rPr>
              <a:t>　（「子育て推進月間」「ゆとり週間」の利用）</a:t>
            </a:r>
          </a:p>
          <a:p>
            <a:pPr>
              <a:lnSpc>
                <a:spcPct val="150000"/>
              </a:lnSpc>
            </a:pPr>
            <a:r>
              <a:rPr lang="ja-JP" altLang="en-US" sz="800" dirty="0">
                <a:latin typeface="Meiryo UI" panose="020B0604030504040204" pitchFamily="50" charset="-128"/>
                <a:ea typeface="Meiryo UI" panose="020B0604030504040204" pitchFamily="50" charset="-128"/>
              </a:rPr>
              <a:t>○市町村教委への府教委の取組事例の情報提供</a:t>
            </a:r>
            <a:r>
              <a:rPr lang="ja-JP" altLang="en-US" sz="800" dirty="0" smtClean="0">
                <a:latin typeface="Meiryo UI" panose="020B0604030504040204" pitchFamily="50" charset="-128"/>
                <a:ea typeface="Meiryo UI" panose="020B0604030504040204" pitchFamily="50" charset="-128"/>
              </a:rPr>
              <a:t>等</a:t>
            </a:r>
            <a:endParaRPr lang="ja-JP" altLang="en-US" sz="800" dirty="0">
              <a:latin typeface="Meiryo UI" panose="020B0604030504040204" pitchFamily="50" charset="-128"/>
              <a:ea typeface="Meiryo UI" panose="020B0604030504040204" pitchFamily="50" charset="-128"/>
            </a:endParaRPr>
          </a:p>
        </p:txBody>
      </p:sp>
      <p:sp>
        <p:nvSpPr>
          <p:cNvPr id="40" name="角丸四角形 39"/>
          <p:cNvSpPr/>
          <p:nvPr/>
        </p:nvSpPr>
        <p:spPr>
          <a:xfrm>
            <a:off x="6820704" y="7787953"/>
            <a:ext cx="5628767" cy="1370052"/>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r>
              <a:rPr lang="ja-JP" altLang="en-US" sz="800" dirty="0">
                <a:latin typeface="Meiryo UI" panose="020B0604030504040204" pitchFamily="50" charset="-128"/>
                <a:ea typeface="Meiryo UI" panose="020B0604030504040204" pitchFamily="50" charset="-128"/>
              </a:rPr>
              <a:t>○適材適所の人事配置によるキャリア形成</a:t>
            </a:r>
          </a:p>
          <a:p>
            <a:pPr>
              <a:lnSpc>
                <a:spcPct val="150000"/>
              </a:lnSpc>
            </a:pPr>
            <a:r>
              <a:rPr lang="ja-JP" altLang="en-US" sz="800" dirty="0">
                <a:latin typeface="Meiryo UI" panose="020B0604030504040204" pitchFamily="50" charset="-128"/>
                <a:ea typeface="Meiryo UI" panose="020B0604030504040204" pitchFamily="50" charset="-128"/>
              </a:rPr>
              <a:t>○女性教職員の意欲向上及び育児休業からの復帰支援</a:t>
            </a:r>
          </a:p>
          <a:p>
            <a:pPr>
              <a:lnSpc>
                <a:spcPct val="150000"/>
              </a:lnSpc>
            </a:pPr>
            <a:r>
              <a:rPr lang="ja-JP" altLang="en-US" sz="800" dirty="0">
                <a:latin typeface="Meiryo UI" panose="020B0604030504040204" pitchFamily="50" charset="-128"/>
                <a:ea typeface="Meiryo UI" panose="020B0604030504040204" pitchFamily="50" charset="-128"/>
              </a:rPr>
              <a:t>　・多様なキャリアを有する教職員をロールモデルとして</a:t>
            </a:r>
          </a:p>
          <a:p>
            <a:pPr>
              <a:lnSpc>
                <a:spcPct val="150000"/>
              </a:lnSpc>
            </a:pPr>
            <a:r>
              <a:rPr lang="ja-JP" altLang="en-US" sz="800" dirty="0" smtClean="0">
                <a:latin typeface="Meiryo UI" panose="020B0604030504040204" pitchFamily="50" charset="-128"/>
                <a:ea typeface="Meiryo UI" panose="020B0604030504040204" pitchFamily="50" charset="-128"/>
              </a:rPr>
              <a:t>　 研修</a:t>
            </a:r>
            <a:r>
              <a:rPr lang="ja-JP" altLang="en-US" sz="800" dirty="0">
                <a:latin typeface="Meiryo UI" panose="020B0604030504040204" pitchFamily="50" charset="-128"/>
                <a:ea typeface="Meiryo UI" panose="020B0604030504040204" pitchFamily="50" charset="-128"/>
              </a:rPr>
              <a:t>の講師に積極的に登用</a:t>
            </a:r>
          </a:p>
          <a:p>
            <a:pPr>
              <a:lnSpc>
                <a:spcPct val="150000"/>
              </a:lnSpc>
            </a:pPr>
            <a:r>
              <a:rPr lang="ja-JP" altLang="en-US" sz="800" dirty="0">
                <a:latin typeface="Meiryo UI" panose="020B0604030504040204" pitchFamily="50" charset="-128"/>
                <a:ea typeface="Meiryo UI" panose="020B0604030504040204" pitchFamily="50" charset="-128"/>
              </a:rPr>
              <a:t>　・育児休業者に対し職場全体でサポート</a:t>
            </a:r>
          </a:p>
          <a:p>
            <a:pPr>
              <a:lnSpc>
                <a:spcPct val="150000"/>
              </a:lnSpc>
            </a:pPr>
            <a:r>
              <a:rPr lang="ja-JP" altLang="en-US" sz="800" dirty="0">
                <a:latin typeface="Meiryo UI" panose="020B0604030504040204" pitchFamily="50" charset="-128"/>
                <a:ea typeface="Meiryo UI" panose="020B0604030504040204" pitchFamily="50" charset="-128"/>
              </a:rPr>
              <a:t>○多様な職務従事機会の</a:t>
            </a:r>
            <a:r>
              <a:rPr lang="ja-JP" altLang="en-US" sz="800" dirty="0" smtClean="0">
                <a:latin typeface="Meiryo UI" panose="020B0604030504040204" pitchFamily="50" charset="-128"/>
                <a:ea typeface="Meiryo UI" panose="020B0604030504040204" pitchFamily="50" charset="-128"/>
              </a:rPr>
              <a:t>付与</a:t>
            </a:r>
            <a:endParaRPr lang="ja-JP" altLang="en-US" sz="800" dirty="0">
              <a:latin typeface="Meiryo UI" panose="020B0604030504040204" pitchFamily="50" charset="-128"/>
              <a:ea typeface="Meiryo UI" panose="020B0604030504040204" pitchFamily="50" charset="-128"/>
            </a:endParaRPr>
          </a:p>
        </p:txBody>
      </p:sp>
      <p:sp>
        <p:nvSpPr>
          <p:cNvPr id="89" name="正方形/長方形 88"/>
          <p:cNvSpPr/>
          <p:nvPr/>
        </p:nvSpPr>
        <p:spPr>
          <a:xfrm>
            <a:off x="9785176" y="4481272"/>
            <a:ext cx="2539877" cy="1045284"/>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数値目標</a:t>
            </a:r>
            <a:r>
              <a:rPr kumimoji="1" lang="en-US" altLang="ja-JP" sz="1050" b="1" dirty="0" smtClean="0">
                <a:solidFill>
                  <a:schemeClr val="tx1"/>
                </a:solidFill>
                <a:latin typeface="Meiryo UI" panose="020B0604030504040204" pitchFamily="50" charset="-128"/>
                <a:ea typeface="Meiryo UI" panose="020B0604030504040204" pitchFamily="50" charset="-128"/>
              </a:rPr>
              <a:t>】</a:t>
            </a:r>
          </a:p>
          <a:p>
            <a:r>
              <a:rPr lang="ja-JP" altLang="en-US" sz="1050" b="1" dirty="0" smtClean="0">
                <a:solidFill>
                  <a:schemeClr val="tx1"/>
                </a:solidFill>
                <a:latin typeface="Meiryo UI" panose="020B0604030504040204" pitchFamily="50" charset="-128"/>
                <a:ea typeface="Meiryo UI" panose="020B0604030504040204" pitchFamily="50" charset="-128"/>
              </a:rPr>
              <a:t>・男性の「配偶者</a:t>
            </a:r>
            <a:r>
              <a:rPr lang="ja-JP" altLang="en-US" sz="1050" b="1" dirty="0">
                <a:solidFill>
                  <a:schemeClr val="tx1"/>
                </a:solidFill>
                <a:latin typeface="Meiryo UI" panose="020B0604030504040204" pitchFamily="50" charset="-128"/>
                <a:ea typeface="Meiryo UI" panose="020B0604030504040204" pitchFamily="50" charset="-128"/>
              </a:rPr>
              <a:t>の育児参加</a:t>
            </a:r>
            <a:r>
              <a:rPr lang="ja-JP" altLang="en-US" sz="1050" b="1" dirty="0" smtClean="0">
                <a:solidFill>
                  <a:schemeClr val="tx1"/>
                </a:solidFill>
                <a:latin typeface="Meiryo UI" panose="020B0604030504040204" pitchFamily="50" charset="-128"/>
                <a:ea typeface="Meiryo UI" panose="020B0604030504040204" pitchFamily="50" charset="-128"/>
              </a:rPr>
              <a:t>休暇」取得率</a:t>
            </a:r>
            <a:endParaRPr lang="ja-JP" altLang="en-US" sz="1050" b="1" dirty="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令和</a:t>
            </a:r>
            <a:r>
              <a:rPr lang="ja-JP" altLang="en-US" sz="1050" b="1" dirty="0">
                <a:solidFill>
                  <a:schemeClr val="tx1"/>
                </a:solidFill>
                <a:latin typeface="Meiryo UI" panose="020B0604030504040204" pitchFamily="50" charset="-128"/>
                <a:ea typeface="Meiryo UI" panose="020B0604030504040204" pitchFamily="50" charset="-128"/>
              </a:rPr>
              <a:t>７年度まで</a:t>
            </a:r>
            <a:r>
              <a:rPr lang="ja-JP" altLang="en-US" sz="1050" b="1" dirty="0" smtClean="0">
                <a:latin typeface="Meiryo UI" panose="020B0604030504040204" pitchFamily="50" charset="-128"/>
                <a:ea typeface="Meiryo UI" panose="020B0604030504040204" pitchFamily="50" charset="-128"/>
              </a:rPr>
              <a:t>に　</a:t>
            </a:r>
            <a:r>
              <a:rPr lang="ja-JP" altLang="en-US" sz="1050" b="1" u="sng" dirty="0" smtClean="0">
                <a:latin typeface="Meiryo UI" panose="020B0604030504040204" pitchFamily="50" charset="-128"/>
                <a:ea typeface="Meiryo UI" panose="020B0604030504040204" pitchFamily="50" charset="-128"/>
              </a:rPr>
              <a:t>８</a:t>
            </a:r>
            <a:r>
              <a:rPr lang="ja-JP" altLang="en-US" sz="1050" b="1" u="sng" dirty="0">
                <a:latin typeface="Meiryo UI" panose="020B0604030504040204" pitchFamily="50" charset="-128"/>
                <a:ea typeface="Meiryo UI" panose="020B0604030504040204" pitchFamily="50" charset="-128"/>
              </a:rPr>
              <a:t>０</a:t>
            </a:r>
            <a:r>
              <a:rPr lang="en-US" altLang="ja-JP" sz="1050" b="1" u="sng" dirty="0" smtClean="0">
                <a:latin typeface="Meiryo UI" panose="020B0604030504040204" pitchFamily="50" charset="-128"/>
                <a:ea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rPr>
              <a:t>以上</a:t>
            </a:r>
            <a:endParaRPr lang="en-US" altLang="ja-JP" sz="1050" b="1" u="sng" dirty="0" smtClean="0">
              <a:latin typeface="Meiryo UI" panose="020B0604030504040204" pitchFamily="50" charset="-128"/>
              <a:ea typeface="Meiryo UI" panose="020B0604030504040204" pitchFamily="50" charset="-128"/>
            </a:endParaRPr>
          </a:p>
          <a:p>
            <a:endParaRPr lang="ja-JP" altLang="en-US" sz="50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・男性</a:t>
            </a:r>
            <a:r>
              <a:rPr lang="ja-JP" altLang="en-US" sz="1050" b="1" dirty="0" smtClean="0">
                <a:latin typeface="Meiryo UI" panose="020B0604030504040204" pitchFamily="50" charset="-128"/>
                <a:ea typeface="Meiryo UI" panose="020B0604030504040204" pitchFamily="50" charset="-128"/>
              </a:rPr>
              <a:t>の「育児休業」取得率</a:t>
            </a:r>
            <a:endParaRPr lang="ja-JP" altLang="en-US"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　令和</a:t>
            </a:r>
            <a:r>
              <a:rPr lang="ja-JP" altLang="en-US" sz="1050" b="1" dirty="0">
                <a:latin typeface="Meiryo UI" panose="020B0604030504040204" pitchFamily="50" charset="-128"/>
                <a:ea typeface="Meiryo UI" panose="020B0604030504040204" pitchFamily="50" charset="-128"/>
              </a:rPr>
              <a:t>７年度まで</a:t>
            </a:r>
            <a:r>
              <a:rPr lang="ja-JP" altLang="en-US" sz="1050" b="1" dirty="0" smtClean="0">
                <a:latin typeface="Meiryo UI" panose="020B0604030504040204" pitchFamily="50" charset="-128"/>
                <a:ea typeface="Meiryo UI" panose="020B0604030504040204" pitchFamily="50" charset="-128"/>
              </a:rPr>
              <a:t>に　</a:t>
            </a:r>
            <a:r>
              <a:rPr lang="ja-JP" altLang="en-US" sz="1050" b="1" u="sng" dirty="0" smtClean="0">
                <a:latin typeface="Meiryo UI" panose="020B0604030504040204" pitchFamily="50" charset="-128"/>
                <a:ea typeface="Meiryo UI" panose="020B0604030504040204" pitchFamily="50" charset="-128"/>
              </a:rPr>
              <a:t>３</a:t>
            </a:r>
            <a:r>
              <a:rPr lang="ja-JP" altLang="en-US" sz="1050" b="1" u="sng" dirty="0">
                <a:latin typeface="Meiryo UI" panose="020B0604030504040204" pitchFamily="50" charset="-128"/>
                <a:ea typeface="Meiryo UI" panose="020B0604030504040204" pitchFamily="50" charset="-128"/>
              </a:rPr>
              <a:t>０</a:t>
            </a:r>
            <a:r>
              <a:rPr lang="en-US" altLang="ja-JP" sz="1050" b="1" u="sng" dirty="0" smtClean="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以上</a:t>
            </a:r>
          </a:p>
        </p:txBody>
      </p:sp>
      <p:sp>
        <p:nvSpPr>
          <p:cNvPr id="41" name="正方形/長方形 40"/>
          <p:cNvSpPr/>
          <p:nvPr/>
        </p:nvSpPr>
        <p:spPr>
          <a:xfrm>
            <a:off x="6917520" y="4147162"/>
            <a:ext cx="2349104" cy="243417"/>
          </a:xfrm>
          <a:prstGeom prst="rect">
            <a:avLst/>
          </a:prstGeom>
          <a:solidFill>
            <a:schemeClr val="accent5"/>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050" b="1" dirty="0" smtClean="0">
                <a:solidFill>
                  <a:schemeClr val="bg1"/>
                </a:solidFill>
                <a:latin typeface="Meiryo UI" panose="020B0604030504040204" pitchFamily="50" charset="-128"/>
                <a:ea typeface="Meiryo UI" panose="020B0604030504040204" pitchFamily="50" charset="-128"/>
              </a:rPr>
              <a:t>継続就業及びプライベートの両立支援</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6917521" y="5766864"/>
            <a:ext cx="851432" cy="257872"/>
          </a:xfrm>
          <a:prstGeom prst="rect">
            <a:avLst/>
          </a:prstGeom>
          <a:solidFill>
            <a:schemeClr val="accent5"/>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050" b="1" dirty="0" smtClean="0">
                <a:solidFill>
                  <a:schemeClr val="bg1"/>
                </a:solidFill>
                <a:latin typeface="Meiryo UI" panose="020B0604030504040204" pitchFamily="50" charset="-128"/>
                <a:ea typeface="Meiryo UI" panose="020B0604030504040204" pitchFamily="50" charset="-128"/>
              </a:rPr>
              <a:t>働き方改革</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6917520" y="7639530"/>
            <a:ext cx="707416" cy="257414"/>
          </a:xfrm>
          <a:prstGeom prst="rect">
            <a:avLst/>
          </a:prstGeom>
          <a:solidFill>
            <a:schemeClr val="accent5"/>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050" b="1" dirty="0" smtClean="0">
                <a:solidFill>
                  <a:schemeClr val="bg1"/>
                </a:solidFill>
                <a:latin typeface="Meiryo UI" panose="020B0604030504040204" pitchFamily="50" charset="-128"/>
                <a:ea typeface="Meiryo UI" panose="020B0604030504040204" pitchFamily="50" charset="-128"/>
              </a:rPr>
              <a:t>女性登用</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9785174" y="6194890"/>
            <a:ext cx="2539877" cy="1045284"/>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数値目標</a:t>
            </a:r>
            <a:r>
              <a:rPr kumimoji="1" lang="en-US" altLang="ja-JP"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　教職員</a:t>
            </a:r>
            <a:r>
              <a:rPr lang="ja-JP" altLang="en-US" sz="1050" b="1" dirty="0">
                <a:latin typeface="Meiryo UI" panose="020B0604030504040204" pitchFamily="50" charset="-128"/>
                <a:ea typeface="Meiryo UI" panose="020B0604030504040204" pitchFamily="50" charset="-128"/>
              </a:rPr>
              <a:t>一人当たり年次休暇</a:t>
            </a:r>
            <a:r>
              <a:rPr lang="ja-JP" altLang="en-US" sz="1050" b="1" dirty="0" smtClean="0">
                <a:latin typeface="Meiryo UI" panose="020B0604030504040204" pitchFamily="50" charset="-128"/>
                <a:ea typeface="Meiryo UI" panose="020B0604030504040204" pitchFamily="50" charset="-128"/>
              </a:rPr>
              <a:t>の</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rPr>
              <a:t>平均</a:t>
            </a:r>
            <a:r>
              <a:rPr lang="ja-JP" altLang="en-US" sz="1050" b="1" dirty="0">
                <a:latin typeface="Meiryo UI" panose="020B0604030504040204" pitchFamily="50" charset="-128"/>
                <a:ea typeface="Meiryo UI" panose="020B0604030504040204" pitchFamily="50" charset="-128"/>
              </a:rPr>
              <a:t>取得日数　</a:t>
            </a:r>
            <a:endParaRPr lang="en-US" altLang="ja-JP" sz="1050" b="1" dirty="0" smtClean="0">
              <a:latin typeface="Meiryo UI" panose="020B0604030504040204" pitchFamily="50" charset="-128"/>
              <a:ea typeface="Meiryo UI" panose="020B0604030504040204" pitchFamily="50" charset="-128"/>
            </a:endParaRPr>
          </a:p>
          <a:p>
            <a:endParaRPr lang="en-US" altLang="ja-JP" sz="1050" b="1" dirty="0" smtClean="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rPr>
              <a:t>１</a:t>
            </a:r>
            <a:r>
              <a:rPr lang="ja-JP" altLang="en-US" sz="1050" b="1" u="sng" dirty="0">
                <a:latin typeface="Meiryo UI" panose="020B0604030504040204" pitchFamily="50" charset="-128"/>
                <a:ea typeface="Meiryo UI" panose="020B0604030504040204" pitchFamily="50" charset="-128"/>
              </a:rPr>
              <a:t>５</a:t>
            </a:r>
            <a:r>
              <a:rPr lang="ja-JP" altLang="en-US" sz="1050" b="1" u="sng" dirty="0" smtClean="0">
                <a:latin typeface="Meiryo UI" panose="020B0604030504040204" pitchFamily="50" charset="-128"/>
                <a:ea typeface="Meiryo UI" panose="020B0604030504040204" pitchFamily="50" charset="-128"/>
              </a:rPr>
              <a:t>日</a:t>
            </a:r>
            <a:r>
              <a:rPr lang="ja-JP" altLang="en-US" sz="1050" b="1" u="sng" dirty="0">
                <a:latin typeface="Meiryo UI" panose="020B0604030504040204" pitchFamily="50" charset="-128"/>
                <a:ea typeface="Meiryo UI" panose="020B0604030504040204" pitchFamily="50" charset="-128"/>
              </a:rPr>
              <a:t>以上</a:t>
            </a:r>
            <a:r>
              <a:rPr lang="ja-JP" altLang="en-US" sz="1050" b="1" dirty="0">
                <a:latin typeface="Meiryo UI" panose="020B0604030504040204" pitchFamily="50" charset="-128"/>
                <a:ea typeface="Meiryo UI" panose="020B0604030504040204" pitchFamily="50" charset="-128"/>
              </a:rPr>
              <a:t>を維持し、更なる</a:t>
            </a:r>
            <a:r>
              <a:rPr lang="ja-JP" altLang="en-US" sz="1050" b="1" dirty="0" smtClean="0">
                <a:latin typeface="Meiryo UI" panose="020B0604030504040204" pitchFamily="50" charset="-128"/>
                <a:ea typeface="Meiryo UI" panose="020B0604030504040204" pitchFamily="50" charset="-128"/>
              </a:rPr>
              <a:t>上積み</a:t>
            </a:r>
            <a:endParaRPr kumimoji="1" lang="ja-JP" altLang="en-US" sz="1050"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9785174" y="7952395"/>
            <a:ext cx="2539877" cy="1045284"/>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数値目標</a:t>
            </a:r>
            <a:r>
              <a:rPr kumimoji="1" lang="en-US" altLang="ja-JP" sz="1050" b="1" dirty="0" smtClean="0">
                <a:latin typeface="Meiryo UI" panose="020B0604030504040204" pitchFamily="50" charset="-128"/>
                <a:ea typeface="Meiryo UI" panose="020B0604030504040204" pitchFamily="50" charset="-128"/>
              </a:rPr>
              <a:t>】</a:t>
            </a:r>
          </a:p>
          <a:p>
            <a:r>
              <a:rPr lang="ja-JP" altLang="en-US" sz="1050" b="1" dirty="0" smtClean="0">
                <a:latin typeface="Meiryo UI" panose="020B0604030504040204" pitchFamily="50" charset="-128"/>
                <a:ea typeface="Meiryo UI" panose="020B0604030504040204" pitchFamily="50" charset="-128"/>
              </a:rPr>
              <a:t>　教頭</a:t>
            </a:r>
            <a:r>
              <a:rPr lang="ja-JP" altLang="en-US" sz="1050" b="1" dirty="0">
                <a:latin typeface="Meiryo UI" panose="020B0604030504040204" pitchFamily="50" charset="-128"/>
                <a:ea typeface="Meiryo UI" panose="020B0604030504040204" pitchFamily="50" charset="-128"/>
              </a:rPr>
              <a:t>以上の女性教員の</a:t>
            </a:r>
            <a:r>
              <a:rPr lang="ja-JP" altLang="en-US" sz="1050" b="1" dirty="0" smtClean="0">
                <a:latin typeface="Meiryo UI" panose="020B0604030504040204" pitchFamily="50" charset="-128"/>
                <a:ea typeface="Meiryo UI" panose="020B0604030504040204" pitchFamily="50" charset="-128"/>
              </a:rPr>
              <a:t>割合</a:t>
            </a:r>
            <a:endParaRPr lang="en-US" altLang="ja-JP" sz="1050" b="1" dirty="0" smtClean="0">
              <a:latin typeface="Meiryo UI" panose="020B0604030504040204" pitchFamily="50" charset="-128"/>
              <a:ea typeface="Meiryo UI" panose="020B0604030504040204" pitchFamily="50" charset="-128"/>
            </a:endParaRPr>
          </a:p>
          <a:p>
            <a:endParaRPr lang="ja-JP" altLang="en-US" sz="1050" b="1" dirty="0">
              <a:latin typeface="Meiryo UI" panose="020B0604030504040204" pitchFamily="50" charset="-128"/>
              <a:ea typeface="Meiryo UI" panose="020B0604030504040204" pitchFamily="50" charset="-128"/>
            </a:endParaRPr>
          </a:p>
          <a:p>
            <a:pPr>
              <a:lnSpc>
                <a:spcPct val="150000"/>
              </a:lnSpc>
            </a:pPr>
            <a:r>
              <a:rPr lang="ja-JP" altLang="en-US" sz="1050" b="1" dirty="0" smtClean="0">
                <a:latin typeface="Meiryo UI" panose="020B0604030504040204" pitchFamily="50" charset="-128"/>
                <a:ea typeface="Meiryo UI" panose="020B0604030504040204" pitchFamily="50" charset="-128"/>
              </a:rPr>
              <a:t>　　　令和</a:t>
            </a:r>
            <a:r>
              <a:rPr lang="ja-JP" altLang="en-US" sz="1050" b="1" dirty="0">
                <a:latin typeface="Meiryo UI" panose="020B0604030504040204" pitchFamily="50" charset="-128"/>
                <a:ea typeface="Meiryo UI" panose="020B0604030504040204" pitchFamily="50" charset="-128"/>
              </a:rPr>
              <a:t>７年度まで</a:t>
            </a:r>
            <a:r>
              <a:rPr lang="ja-JP" altLang="en-US" sz="1050" b="1" dirty="0" smtClean="0">
                <a:latin typeface="Meiryo UI" panose="020B0604030504040204" pitchFamily="50" charset="-128"/>
                <a:ea typeface="Meiryo UI" panose="020B0604030504040204" pitchFamily="50" charset="-128"/>
              </a:rPr>
              <a:t>に　</a:t>
            </a:r>
            <a:r>
              <a:rPr lang="ja-JP" altLang="en-US" sz="1050" b="1" u="sng" dirty="0" smtClean="0">
                <a:latin typeface="Meiryo UI" panose="020B0604030504040204" pitchFamily="50" charset="-128"/>
                <a:ea typeface="Meiryo UI" panose="020B0604030504040204" pitchFamily="50" charset="-128"/>
              </a:rPr>
              <a:t>２５</a:t>
            </a:r>
            <a:r>
              <a:rPr lang="en-US" altLang="ja-JP" sz="1050" b="1" u="sng" dirty="0" smtClean="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以上</a:t>
            </a:r>
          </a:p>
        </p:txBody>
      </p:sp>
      <p:sp>
        <p:nvSpPr>
          <p:cNvPr id="47" name="角丸四角形 46"/>
          <p:cNvSpPr/>
          <p:nvPr/>
        </p:nvSpPr>
        <p:spPr>
          <a:xfrm>
            <a:off x="6820702" y="3818108"/>
            <a:ext cx="5628767" cy="265446"/>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en-US" altLang="ja-JP" sz="500" dirty="0" smtClean="0">
              <a:latin typeface="Meiryo UI" panose="020B0604030504040204" pitchFamily="50" charset="-128"/>
              <a:ea typeface="Meiryo UI" panose="020B0604030504040204" pitchFamily="50" charset="-128"/>
            </a:endParaRPr>
          </a:p>
          <a:p>
            <a:pPr>
              <a:lnSpc>
                <a:spcPct val="150000"/>
              </a:lnSpc>
            </a:pP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採用説明会の実施や採用パンフレット、動画、ＳＮＳを活用した積極的な広報活動</a:t>
            </a:r>
          </a:p>
        </p:txBody>
      </p:sp>
      <p:sp>
        <p:nvSpPr>
          <p:cNvPr id="46" name="正方形/長方形 45"/>
          <p:cNvSpPr/>
          <p:nvPr/>
        </p:nvSpPr>
        <p:spPr>
          <a:xfrm>
            <a:off x="6917520" y="3698064"/>
            <a:ext cx="485965" cy="211403"/>
          </a:xfrm>
          <a:prstGeom prst="rect">
            <a:avLst/>
          </a:prstGeom>
          <a:solidFill>
            <a:schemeClr val="accent5"/>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050" b="1" dirty="0" smtClean="0">
                <a:solidFill>
                  <a:schemeClr val="bg1"/>
                </a:solidFill>
                <a:latin typeface="Meiryo UI" panose="020B0604030504040204" pitchFamily="50" charset="-128"/>
                <a:ea typeface="Meiryo UI" panose="020B0604030504040204" pitchFamily="50" charset="-128"/>
              </a:rPr>
              <a:t>採用</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p:txBody>
      </p:sp>
      <p:sp>
        <p:nvSpPr>
          <p:cNvPr id="33" name="角丸四角形 32"/>
          <p:cNvSpPr/>
          <p:nvPr/>
        </p:nvSpPr>
        <p:spPr>
          <a:xfrm>
            <a:off x="330008" y="3648472"/>
            <a:ext cx="5561858" cy="1957994"/>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ja-JP" altLang="en-US" sz="8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51418226"/>
              </p:ext>
            </p:extLst>
          </p:nvPr>
        </p:nvGraphicFramePr>
        <p:xfrm>
          <a:off x="471977" y="3886734"/>
          <a:ext cx="5281703" cy="1561938"/>
        </p:xfrm>
        <a:graphic>
          <a:graphicData uri="http://schemas.openxmlformats.org/drawingml/2006/table">
            <a:tbl>
              <a:tblPr firstRow="1" bandRow="1">
                <a:tableStyleId>{5940675A-B579-460E-94D1-54222C63F5DA}</a:tableStyleId>
              </a:tblPr>
              <a:tblGrid>
                <a:gridCol w="2426703">
                  <a:extLst>
                    <a:ext uri="{9D8B030D-6E8A-4147-A177-3AD203B41FA5}">
                      <a16:colId xmlns:a16="http://schemas.microsoft.com/office/drawing/2014/main" val="1395765431"/>
                    </a:ext>
                  </a:extLst>
                </a:gridCol>
                <a:gridCol w="1425135">
                  <a:extLst>
                    <a:ext uri="{9D8B030D-6E8A-4147-A177-3AD203B41FA5}">
                      <a16:colId xmlns:a16="http://schemas.microsoft.com/office/drawing/2014/main" val="262249331"/>
                    </a:ext>
                  </a:extLst>
                </a:gridCol>
                <a:gridCol w="1429865">
                  <a:extLst>
                    <a:ext uri="{9D8B030D-6E8A-4147-A177-3AD203B41FA5}">
                      <a16:colId xmlns:a16="http://schemas.microsoft.com/office/drawing/2014/main" val="2479080819"/>
                    </a:ext>
                  </a:extLst>
                </a:gridCol>
              </a:tblGrid>
              <a:tr h="273226">
                <a:tc>
                  <a:txBody>
                    <a:bodyPr/>
                    <a:lstStyle/>
                    <a:p>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数値目標</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達成状況</a:t>
                      </a:r>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4029365"/>
                  </a:ext>
                </a:extLst>
              </a:tr>
              <a:tr h="273226">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rPr>
                        <a:t>男性の「配偶者の育児参加休暇」取得率</a:t>
                      </a: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７０％以上</a:t>
                      </a:r>
                      <a:endParaRPr kumimoji="1" lang="en-US" altLang="ja-JP" sz="1200" b="1"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５０．６％</a:t>
                      </a:r>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27816783"/>
                  </a:ext>
                </a:extLst>
              </a:tr>
              <a:tr h="273226">
                <a:tc>
                  <a:txBody>
                    <a:bodyPr/>
                    <a:lstStyle/>
                    <a:p>
                      <a:r>
                        <a:rPr kumimoji="1" lang="ja-JP" altLang="en-US" sz="1200" b="1" dirty="0" smtClean="0">
                          <a:latin typeface="Meiryo UI" panose="020B0604030504040204" pitchFamily="50" charset="-128"/>
                          <a:ea typeface="Meiryo UI" panose="020B0604030504040204" pitchFamily="50" charset="-128"/>
                        </a:rPr>
                        <a:t>男性の育児休業取得率</a:t>
                      </a: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なし</a:t>
                      </a:r>
                      <a:endParaRPr kumimoji="1" lang="en-US" altLang="ja-JP" sz="1200" b="1"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６．７％</a:t>
                      </a:r>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58642882"/>
                  </a:ext>
                </a:extLst>
              </a:tr>
              <a:tr h="455376">
                <a:tc>
                  <a:txBody>
                    <a:bodyPr/>
                    <a:lstStyle/>
                    <a:p>
                      <a:r>
                        <a:rPr kumimoji="1" lang="ja-JP" altLang="en-US" sz="1200" b="1" dirty="0" smtClean="0">
                          <a:latin typeface="Meiryo UI" panose="020B0604030504040204" pitchFamily="50" charset="-128"/>
                          <a:ea typeface="Meiryo UI" panose="020B0604030504040204" pitchFamily="50" charset="-128"/>
                        </a:rPr>
                        <a:t>教職員一人当たり年次休暇の平均取得日数</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lnSpc>
                          <a:spcPct val="200000"/>
                        </a:lnSpc>
                      </a:pPr>
                      <a:r>
                        <a:rPr kumimoji="1" lang="ja-JP" altLang="en-US" sz="1200" b="1" dirty="0" smtClean="0">
                          <a:latin typeface="Meiryo UI" panose="020B0604030504040204" pitchFamily="50" charset="-128"/>
                          <a:ea typeface="Meiryo UI" panose="020B0604030504040204" pitchFamily="50" charset="-128"/>
                        </a:rPr>
                        <a:t>１４日以上</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lnSpc>
                          <a:spcPct val="200000"/>
                        </a:lnSpc>
                      </a:pPr>
                      <a:r>
                        <a:rPr kumimoji="1" lang="ja-JP" altLang="en-US" sz="1200" b="1" dirty="0" smtClean="0">
                          <a:latin typeface="Meiryo UI" panose="020B0604030504040204" pitchFamily="50" charset="-128"/>
                          <a:ea typeface="Meiryo UI" panose="020B0604030504040204" pitchFamily="50" charset="-128"/>
                        </a:rPr>
                        <a:t>１５日３時間</a:t>
                      </a:r>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53314278"/>
                  </a:ext>
                </a:extLst>
              </a:tr>
              <a:tr h="281778">
                <a:tc>
                  <a:txBody>
                    <a:bodyPr/>
                    <a:lstStyle/>
                    <a:p>
                      <a:r>
                        <a:rPr kumimoji="1" lang="ja-JP" altLang="en-US" sz="1200" b="1" dirty="0" smtClean="0">
                          <a:latin typeface="Meiryo UI" panose="020B0604030504040204" pitchFamily="50" charset="-128"/>
                          <a:ea typeface="Meiryo UI" panose="020B0604030504040204" pitchFamily="50" charset="-128"/>
                        </a:rPr>
                        <a:t>教頭以上の女性教員の割合</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２５％以上</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２１．９％</a:t>
                      </a:r>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74040043"/>
                  </a:ext>
                </a:extLst>
              </a:tr>
            </a:tbl>
          </a:graphicData>
        </a:graphic>
      </p:graphicFrame>
      <p:sp>
        <p:nvSpPr>
          <p:cNvPr id="30" name="正方形/長方形 29"/>
          <p:cNvSpPr/>
          <p:nvPr/>
        </p:nvSpPr>
        <p:spPr>
          <a:xfrm>
            <a:off x="475747" y="3459396"/>
            <a:ext cx="5138532" cy="305744"/>
          </a:xfrm>
          <a:prstGeom prst="rect">
            <a:avLst/>
          </a:prstGeom>
          <a:solidFill>
            <a:schemeClr val="tx2"/>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200" b="1" dirty="0">
                <a:solidFill>
                  <a:schemeClr val="bg1"/>
                </a:solidFill>
                <a:latin typeface="Meiryo UI" panose="020B0604030504040204" pitchFamily="50" charset="-128"/>
                <a:ea typeface="Meiryo UI" panose="020B0604030504040204" pitchFamily="50" charset="-128"/>
              </a:rPr>
              <a:t>前</a:t>
            </a:r>
            <a:r>
              <a:rPr lang="ja-JP" altLang="en-US" sz="1200" b="1" dirty="0" smtClean="0">
                <a:solidFill>
                  <a:schemeClr val="bg1"/>
                </a:solidFill>
                <a:latin typeface="Meiryo UI" panose="020B0604030504040204" pitchFamily="50" charset="-128"/>
                <a:ea typeface="Meiryo UI" panose="020B0604030504040204" pitchFamily="50" charset="-128"/>
              </a:rPr>
              <a:t>計画の</a:t>
            </a:r>
            <a:r>
              <a:rPr lang="ja-JP" altLang="en-US" sz="1200" b="1" dirty="0">
                <a:solidFill>
                  <a:schemeClr val="bg1"/>
                </a:solidFill>
                <a:latin typeface="Meiryo UI" panose="020B0604030504040204" pitchFamily="50" charset="-128"/>
                <a:ea typeface="Meiryo UI" panose="020B0604030504040204" pitchFamily="50" charset="-128"/>
              </a:rPr>
              <a:t>達成状況（平成２８年度から平成３２年度（令和２年度）まで）</a:t>
            </a:r>
          </a:p>
        </p:txBody>
      </p:sp>
      <p:sp>
        <p:nvSpPr>
          <p:cNvPr id="48" name="角丸四角形 47"/>
          <p:cNvSpPr/>
          <p:nvPr/>
        </p:nvSpPr>
        <p:spPr>
          <a:xfrm>
            <a:off x="325331" y="5844728"/>
            <a:ext cx="5561858" cy="3449691"/>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nSpc>
                <a:spcPct val="150000"/>
              </a:lnSpc>
            </a:pPr>
            <a:endParaRPr lang="ja-JP" altLang="en-US" sz="800" b="1" dirty="0">
              <a:latin typeface="Meiryo UI" panose="020B0604030504040204" pitchFamily="50" charset="-128"/>
              <a:ea typeface="Meiryo UI" panose="020B0604030504040204" pitchFamily="50" charset="-128"/>
            </a:endParaRPr>
          </a:p>
        </p:txBody>
      </p:sp>
      <p:sp>
        <p:nvSpPr>
          <p:cNvPr id="34" name="正方形/長方形 33"/>
          <p:cNvSpPr/>
          <p:nvPr/>
        </p:nvSpPr>
        <p:spPr>
          <a:xfrm>
            <a:off x="475747" y="5728810"/>
            <a:ext cx="3764813" cy="313533"/>
          </a:xfrm>
          <a:prstGeom prst="rect">
            <a:avLst/>
          </a:prstGeom>
          <a:solidFill>
            <a:schemeClr val="tx2"/>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200" b="1" dirty="0">
                <a:solidFill>
                  <a:schemeClr val="bg1"/>
                </a:solidFill>
                <a:latin typeface="Meiryo UI" panose="020B0604030504040204" pitchFamily="50" charset="-128"/>
                <a:ea typeface="Meiryo UI" panose="020B0604030504040204" pitchFamily="50" charset="-128"/>
              </a:rPr>
              <a:t>女性教職員の活躍推進に関するアンケート結果</a:t>
            </a:r>
            <a:r>
              <a:rPr lang="ja-JP" altLang="en-US" sz="1200" b="1" dirty="0" smtClean="0">
                <a:solidFill>
                  <a:schemeClr val="bg1"/>
                </a:solidFill>
                <a:latin typeface="Meiryo UI" panose="020B0604030504040204" pitchFamily="50" charset="-128"/>
                <a:ea typeface="Meiryo UI" panose="020B0604030504040204" pitchFamily="50" charset="-128"/>
              </a:rPr>
              <a:t>（抜粋）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graphicFrame>
        <p:nvGraphicFramePr>
          <p:cNvPr id="55" name="表 54"/>
          <p:cNvGraphicFramePr>
            <a:graphicFrameLocks noGrp="1"/>
          </p:cNvGraphicFramePr>
          <p:nvPr>
            <p:extLst>
              <p:ext uri="{D42A27DB-BD31-4B8C-83A1-F6EECF244321}">
                <p14:modId xmlns:p14="http://schemas.microsoft.com/office/powerpoint/2010/main" val="321209355"/>
              </p:ext>
            </p:extLst>
          </p:nvPr>
        </p:nvGraphicFramePr>
        <p:xfrm>
          <a:off x="467533" y="7534816"/>
          <a:ext cx="5277453" cy="1600200"/>
        </p:xfrm>
        <a:graphic>
          <a:graphicData uri="http://schemas.openxmlformats.org/drawingml/2006/table">
            <a:tbl>
              <a:tblPr firstRow="1" bandRow="1">
                <a:tableStyleId>{5940675A-B579-460E-94D1-54222C63F5DA}</a:tableStyleId>
              </a:tblPr>
              <a:tblGrid>
                <a:gridCol w="2971384">
                  <a:extLst>
                    <a:ext uri="{9D8B030D-6E8A-4147-A177-3AD203B41FA5}">
                      <a16:colId xmlns:a16="http://schemas.microsoft.com/office/drawing/2014/main" val="1395765431"/>
                    </a:ext>
                  </a:extLst>
                </a:gridCol>
                <a:gridCol w="792088">
                  <a:extLst>
                    <a:ext uri="{9D8B030D-6E8A-4147-A177-3AD203B41FA5}">
                      <a16:colId xmlns:a16="http://schemas.microsoft.com/office/drawing/2014/main" val="2616498019"/>
                    </a:ext>
                  </a:extLst>
                </a:gridCol>
                <a:gridCol w="792088">
                  <a:extLst>
                    <a:ext uri="{9D8B030D-6E8A-4147-A177-3AD203B41FA5}">
                      <a16:colId xmlns:a16="http://schemas.microsoft.com/office/drawing/2014/main" val="262249331"/>
                    </a:ext>
                  </a:extLst>
                </a:gridCol>
                <a:gridCol w="721893">
                  <a:extLst>
                    <a:ext uri="{9D8B030D-6E8A-4147-A177-3AD203B41FA5}">
                      <a16:colId xmlns:a16="http://schemas.microsoft.com/office/drawing/2014/main" val="2479080819"/>
                    </a:ext>
                  </a:extLst>
                </a:gridCol>
              </a:tblGrid>
              <a:tr h="129087">
                <a:tc>
                  <a:txBody>
                    <a:bodyPr/>
                    <a:lstStyle/>
                    <a:p>
                      <a:endParaRPr kumimoji="1" lang="ja-JP" altLang="en-US" sz="90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b="0" dirty="0" smtClean="0">
                          <a:latin typeface="Meiryo UI" panose="020B0604030504040204" pitchFamily="50" charset="-128"/>
                          <a:ea typeface="Meiryo UI" panose="020B0604030504040204" pitchFamily="50" charset="-128"/>
                        </a:rPr>
                        <a:t>男性</a:t>
                      </a:r>
                      <a:endParaRPr kumimoji="1" lang="ja-JP" altLang="en-US" sz="90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b="0" dirty="0" smtClean="0">
                          <a:latin typeface="Meiryo UI" panose="020B0604030504040204" pitchFamily="50" charset="-128"/>
                          <a:ea typeface="Meiryo UI" panose="020B0604030504040204" pitchFamily="50" charset="-128"/>
                        </a:rPr>
                        <a:t>女性</a:t>
                      </a:r>
                      <a:endParaRPr kumimoji="1" lang="ja-JP" altLang="en-US" sz="90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b="0" dirty="0" smtClean="0">
                          <a:latin typeface="Meiryo UI" panose="020B0604030504040204" pitchFamily="50" charset="-128"/>
                          <a:ea typeface="Meiryo UI" panose="020B0604030504040204" pitchFamily="50" charset="-128"/>
                        </a:rPr>
                        <a:t>その他</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4029365"/>
                  </a:ext>
                </a:extLst>
              </a:tr>
              <a:tr h="0">
                <a:tc>
                  <a:txBody>
                    <a:bodyPr/>
                    <a:lstStyle/>
                    <a:p>
                      <a:r>
                        <a:rPr kumimoji="1" lang="ja-JP" altLang="en-US" sz="900" b="0" dirty="0" smtClean="0">
                          <a:latin typeface="Meiryo UI" panose="020B0604030504040204" pitchFamily="50" charset="-128"/>
                          <a:ea typeface="Meiryo UI" panose="020B0604030504040204" pitchFamily="50" charset="-128"/>
                        </a:rPr>
                        <a:t>役職についている女性が少ないと思うため</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31</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30</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33</a:t>
                      </a:r>
                      <a:r>
                        <a:rPr kumimoji="1" lang="ja-JP" altLang="en-US"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27816783"/>
                  </a:ext>
                </a:extLst>
              </a:tr>
              <a:tr h="172516">
                <a:tc>
                  <a:txBody>
                    <a:bodyPr/>
                    <a:lstStyle/>
                    <a:p>
                      <a:r>
                        <a:rPr kumimoji="1" lang="ja-JP" altLang="en-US" sz="900" b="0" dirty="0" smtClean="0">
                          <a:latin typeface="Meiryo UI" panose="020B0604030504040204" pitchFamily="50" charset="-128"/>
                          <a:ea typeface="Meiryo UI" panose="020B0604030504040204" pitchFamily="50" charset="-128"/>
                        </a:rPr>
                        <a:t>勤務時間や勤務場所について、柔軟な働き方ができないため</a:t>
                      </a:r>
                    </a:p>
                  </a:txBody>
                  <a:tcPr/>
                </a:tc>
                <a:tc>
                  <a:txBody>
                    <a:bodyPr/>
                    <a:lstStyle/>
                    <a:p>
                      <a:pPr algn="ctr">
                        <a:lnSpc>
                          <a:spcPct val="100000"/>
                        </a:lnSpc>
                      </a:pPr>
                      <a:r>
                        <a:rPr kumimoji="1" lang="en-US" altLang="ja-JP" sz="900" b="0" dirty="0" smtClean="0">
                          <a:latin typeface="Meiryo UI" panose="020B0604030504040204" pitchFamily="50" charset="-128"/>
                          <a:ea typeface="Meiryo UI" panose="020B0604030504040204" pitchFamily="50" charset="-128"/>
                        </a:rPr>
                        <a:t>23</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lnSpc>
                          <a:spcPct val="100000"/>
                        </a:lnSpc>
                      </a:pPr>
                      <a:r>
                        <a:rPr kumimoji="1" lang="en-US" altLang="ja-JP" sz="900" b="0" dirty="0" smtClean="0">
                          <a:latin typeface="Meiryo UI" panose="020B0604030504040204" pitchFamily="50" charset="-128"/>
                          <a:ea typeface="Meiryo UI" panose="020B0604030504040204" pitchFamily="50" charset="-128"/>
                        </a:rPr>
                        <a:t>24</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lnSpc>
                          <a:spcPct val="100000"/>
                        </a:lnSpc>
                      </a:pPr>
                      <a:r>
                        <a:rPr kumimoji="1" lang="en-US" altLang="ja-JP" sz="900" b="0" dirty="0" smtClean="0">
                          <a:latin typeface="Meiryo UI" panose="020B0604030504040204" pitchFamily="50" charset="-128"/>
                          <a:ea typeface="Meiryo UI" panose="020B0604030504040204" pitchFamily="50" charset="-128"/>
                        </a:rPr>
                        <a:t>24</a:t>
                      </a:r>
                      <a:r>
                        <a:rPr kumimoji="1" lang="ja-JP" altLang="en-US"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58642882"/>
                  </a:ext>
                </a:extLst>
              </a:tr>
              <a:tr h="135586">
                <a:tc>
                  <a:txBody>
                    <a:bodyPr/>
                    <a:lstStyle/>
                    <a:p>
                      <a:r>
                        <a:rPr kumimoji="1" lang="ja-JP" altLang="en-US" sz="900" b="0" dirty="0" smtClean="0">
                          <a:latin typeface="Meiryo UI" panose="020B0604030504040204" pitchFamily="50" charset="-128"/>
                          <a:ea typeface="Meiryo UI" panose="020B0604030504040204" pitchFamily="50" charset="-128"/>
                        </a:rPr>
                        <a:t>性別により配置・育成・昇任に差があると思うため</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9</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10</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6</a:t>
                      </a:r>
                      <a:r>
                        <a:rPr kumimoji="1" lang="ja-JP" altLang="en-US"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6619733"/>
                  </a:ext>
                </a:extLst>
              </a:tr>
              <a:tr h="117358">
                <a:tc>
                  <a:txBody>
                    <a:bodyPr/>
                    <a:lstStyle/>
                    <a:p>
                      <a:r>
                        <a:rPr kumimoji="1" lang="ja-JP" altLang="en-US" sz="900" b="0" dirty="0" smtClean="0">
                          <a:latin typeface="Meiryo UI" panose="020B0604030504040204" pitchFamily="50" charset="-128"/>
                          <a:ea typeface="Meiryo UI" panose="020B0604030504040204" pitchFamily="50" charset="-128"/>
                        </a:rPr>
                        <a:t>性別による固定的な役割分担意識があると思うため</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15</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16</a:t>
                      </a:r>
                      <a:r>
                        <a:rPr kumimoji="1" lang="ja-JP" altLang="en-US" sz="900" b="0" dirty="0" smtClean="0">
                          <a:latin typeface="Meiryo UI" panose="020B0604030504040204" pitchFamily="50" charset="-128"/>
                          <a:ea typeface="Meiryo UI" panose="020B0604030504040204" pitchFamily="50" charset="-128"/>
                        </a:rPr>
                        <a:t>％</a:t>
                      </a:r>
                      <a:endParaRPr kumimoji="1" lang="en-US" altLang="ja-JP" sz="90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21</a:t>
                      </a:r>
                      <a:r>
                        <a:rPr kumimoji="1" lang="ja-JP" altLang="en-US"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8809556"/>
                  </a:ext>
                </a:extLst>
              </a:tr>
              <a:tr h="117358">
                <a:tc>
                  <a:txBody>
                    <a:bodyPr/>
                    <a:lstStyle/>
                    <a:p>
                      <a:r>
                        <a:rPr kumimoji="1" lang="ja-JP" altLang="en-US" sz="900" b="0" dirty="0" smtClean="0">
                          <a:latin typeface="Meiryo UI" panose="020B0604030504040204" pitchFamily="50" charset="-128"/>
                          <a:ea typeface="Meiryo UI" panose="020B0604030504040204" pitchFamily="50" charset="-128"/>
                        </a:rPr>
                        <a:t>ロールモデルとなる人材が育成されていない</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15%</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16%</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12%</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73995900"/>
                  </a:ext>
                </a:extLst>
              </a:tr>
              <a:tr h="117358">
                <a:tc>
                  <a:txBody>
                    <a:bodyPr/>
                    <a:lstStyle/>
                    <a:p>
                      <a:r>
                        <a:rPr kumimoji="1" lang="ja-JP" altLang="en-US" sz="900" b="0" dirty="0" smtClean="0">
                          <a:latin typeface="Meiryo UI" panose="020B0604030504040204" pitchFamily="50" charset="-128"/>
                          <a:ea typeface="Meiryo UI" panose="020B0604030504040204" pitchFamily="50" charset="-128"/>
                        </a:rPr>
                        <a:t>その他</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8%</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5%</a:t>
                      </a:r>
                    </a:p>
                  </a:txBody>
                  <a:tcPr/>
                </a:tc>
                <a:tc>
                  <a:txBody>
                    <a:bodyPr/>
                    <a:lstStyle/>
                    <a:p>
                      <a:pPr algn="ctr"/>
                      <a:r>
                        <a:rPr kumimoji="1" lang="en-US" altLang="ja-JP" sz="900" b="0" dirty="0" smtClean="0">
                          <a:latin typeface="Meiryo UI" panose="020B0604030504040204" pitchFamily="50" charset="-128"/>
                          <a:ea typeface="Meiryo UI" panose="020B0604030504040204" pitchFamily="50" charset="-128"/>
                        </a:rPr>
                        <a:t>3%</a:t>
                      </a: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5697342"/>
                  </a:ext>
                </a:extLst>
              </a:tr>
            </a:tbl>
          </a:graphicData>
        </a:graphic>
      </p:graphicFrame>
      <p:graphicFrame>
        <p:nvGraphicFramePr>
          <p:cNvPr id="56" name="表 55"/>
          <p:cNvGraphicFramePr>
            <a:graphicFrameLocks noGrp="1"/>
          </p:cNvGraphicFramePr>
          <p:nvPr>
            <p:extLst>
              <p:ext uri="{D42A27DB-BD31-4B8C-83A1-F6EECF244321}">
                <p14:modId xmlns:p14="http://schemas.microsoft.com/office/powerpoint/2010/main" val="1033566618"/>
              </p:ext>
            </p:extLst>
          </p:nvPr>
        </p:nvGraphicFramePr>
        <p:xfrm>
          <a:off x="475747" y="6649771"/>
          <a:ext cx="5281702" cy="754855"/>
        </p:xfrm>
        <a:graphic>
          <a:graphicData uri="http://schemas.openxmlformats.org/drawingml/2006/table">
            <a:tbl>
              <a:tblPr firstRow="1" bandRow="1">
                <a:tableStyleId>{5940675A-B579-460E-94D1-54222C63F5DA}</a:tableStyleId>
              </a:tblPr>
              <a:tblGrid>
                <a:gridCol w="2971616">
                  <a:extLst>
                    <a:ext uri="{9D8B030D-6E8A-4147-A177-3AD203B41FA5}">
                      <a16:colId xmlns:a16="http://schemas.microsoft.com/office/drawing/2014/main" val="1395765431"/>
                    </a:ext>
                  </a:extLst>
                </a:gridCol>
                <a:gridCol w="792088">
                  <a:extLst>
                    <a:ext uri="{9D8B030D-6E8A-4147-A177-3AD203B41FA5}">
                      <a16:colId xmlns:a16="http://schemas.microsoft.com/office/drawing/2014/main" val="2616498019"/>
                    </a:ext>
                  </a:extLst>
                </a:gridCol>
                <a:gridCol w="792088">
                  <a:extLst>
                    <a:ext uri="{9D8B030D-6E8A-4147-A177-3AD203B41FA5}">
                      <a16:colId xmlns:a16="http://schemas.microsoft.com/office/drawing/2014/main" val="262249331"/>
                    </a:ext>
                  </a:extLst>
                </a:gridCol>
                <a:gridCol w="725910">
                  <a:extLst>
                    <a:ext uri="{9D8B030D-6E8A-4147-A177-3AD203B41FA5}">
                      <a16:colId xmlns:a16="http://schemas.microsoft.com/office/drawing/2014/main" val="2479080819"/>
                    </a:ext>
                  </a:extLst>
                </a:gridCol>
              </a:tblGrid>
              <a:tr h="155038">
                <a:tc>
                  <a:txBody>
                    <a:bodyPr/>
                    <a:lstStyle/>
                    <a:p>
                      <a:endParaRPr kumimoji="1" lang="ja-JP" altLang="en-US" sz="105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b="0" dirty="0" smtClean="0">
                          <a:latin typeface="Meiryo UI" panose="020B0604030504040204" pitchFamily="50" charset="-128"/>
                          <a:ea typeface="Meiryo UI" panose="020B0604030504040204" pitchFamily="50" charset="-128"/>
                        </a:rPr>
                        <a:t>男性</a:t>
                      </a:r>
                      <a:endParaRPr kumimoji="1" lang="ja-JP" altLang="en-US" sz="105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b="0" dirty="0" smtClean="0">
                          <a:latin typeface="Meiryo UI" panose="020B0604030504040204" pitchFamily="50" charset="-128"/>
                          <a:ea typeface="Meiryo UI" panose="020B0604030504040204" pitchFamily="50" charset="-128"/>
                        </a:rPr>
                        <a:t>女性</a:t>
                      </a:r>
                      <a:endParaRPr kumimoji="1" lang="ja-JP" altLang="en-US" sz="105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b="0" dirty="0" smtClean="0">
                          <a:latin typeface="Meiryo UI" panose="020B0604030504040204" pitchFamily="50" charset="-128"/>
                          <a:ea typeface="Meiryo UI" panose="020B0604030504040204" pitchFamily="50" charset="-128"/>
                        </a:rPr>
                        <a:t>その他</a:t>
                      </a:r>
                      <a:endParaRPr kumimoji="1" lang="ja-JP" altLang="en-US"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4029365"/>
                  </a:ext>
                </a:extLst>
              </a:tr>
              <a:tr h="251935">
                <a:tc>
                  <a:txBody>
                    <a:bodyPr/>
                    <a:lstStyle/>
                    <a:p>
                      <a:r>
                        <a:rPr kumimoji="1" lang="ja-JP" altLang="en-US" sz="1050" b="0" dirty="0" smtClean="0">
                          <a:latin typeface="Meiryo UI" panose="020B0604030504040204" pitchFamily="50" charset="-128"/>
                          <a:ea typeface="Meiryo UI" panose="020B0604030504040204" pitchFamily="50" charset="-128"/>
                        </a:rPr>
                        <a:t>そう思う・どちらかといえばそう思う</a:t>
                      </a:r>
                    </a:p>
                  </a:txBody>
                  <a:tcPr/>
                </a:tc>
                <a:tc>
                  <a:txBody>
                    <a:bodyPr/>
                    <a:lstStyle/>
                    <a:p>
                      <a:pPr algn="ctr"/>
                      <a:r>
                        <a:rPr kumimoji="1" lang="en-US" altLang="ja-JP" sz="1050" b="0" dirty="0" smtClean="0">
                          <a:latin typeface="Meiryo UI" panose="020B0604030504040204" pitchFamily="50" charset="-128"/>
                          <a:ea typeface="Meiryo UI" panose="020B0604030504040204" pitchFamily="50" charset="-128"/>
                        </a:rPr>
                        <a:t>38</a:t>
                      </a:r>
                      <a:r>
                        <a:rPr kumimoji="1" lang="ja-JP" altLang="en-US" sz="1050" b="0" dirty="0" smtClean="0">
                          <a:latin typeface="Meiryo UI" panose="020B0604030504040204" pitchFamily="50" charset="-128"/>
                          <a:ea typeface="Meiryo UI" panose="020B0604030504040204" pitchFamily="50" charset="-128"/>
                        </a:rPr>
                        <a:t>％</a:t>
                      </a:r>
                      <a:endParaRPr kumimoji="1" lang="en-US" altLang="ja-JP" sz="105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1050" b="0" dirty="0" smtClean="0">
                          <a:latin typeface="Meiryo UI" panose="020B0604030504040204" pitchFamily="50" charset="-128"/>
                          <a:ea typeface="Meiryo UI" panose="020B0604030504040204" pitchFamily="50" charset="-128"/>
                        </a:rPr>
                        <a:t>31</a:t>
                      </a:r>
                      <a:r>
                        <a:rPr kumimoji="1" lang="ja-JP" altLang="en-US" sz="1050" b="0" dirty="0" smtClean="0">
                          <a:latin typeface="Meiryo UI" panose="020B0604030504040204" pitchFamily="50" charset="-128"/>
                          <a:ea typeface="Meiryo UI" panose="020B0604030504040204" pitchFamily="50" charset="-128"/>
                        </a:rPr>
                        <a:t>％</a:t>
                      </a:r>
                      <a:endParaRPr kumimoji="1" lang="en-US" altLang="ja-JP" sz="1050" b="0" dirty="0" smtClean="0">
                        <a:latin typeface="Meiryo UI" panose="020B0604030504040204" pitchFamily="50" charset="-128"/>
                        <a:ea typeface="Meiryo UI" panose="020B0604030504040204" pitchFamily="50" charset="-128"/>
                      </a:endParaRPr>
                    </a:p>
                  </a:txBody>
                  <a:tcPr/>
                </a:tc>
                <a:tc>
                  <a:txBody>
                    <a:bodyPr/>
                    <a:lstStyle/>
                    <a:p>
                      <a:pPr algn="ctr"/>
                      <a:r>
                        <a:rPr kumimoji="1" lang="en-US" altLang="ja-JP" sz="1050" b="0" dirty="0" smtClean="0">
                          <a:latin typeface="Meiryo UI" panose="020B0604030504040204" pitchFamily="50" charset="-128"/>
                          <a:ea typeface="Meiryo UI" panose="020B0604030504040204" pitchFamily="50" charset="-128"/>
                        </a:rPr>
                        <a:t>17</a:t>
                      </a:r>
                      <a:r>
                        <a:rPr kumimoji="1" lang="ja-JP" altLang="en-US" sz="1050" b="0" dirty="0" smtClean="0">
                          <a:latin typeface="Meiryo UI" panose="020B0604030504040204" pitchFamily="50" charset="-128"/>
                          <a:ea typeface="Meiryo UI" panose="020B0604030504040204" pitchFamily="50" charset="-128"/>
                        </a:rPr>
                        <a:t>％</a:t>
                      </a:r>
                      <a:endParaRPr kumimoji="1" lang="ja-JP" altLang="en-US"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27816783"/>
                  </a:ext>
                </a:extLst>
              </a:tr>
              <a:tr h="155038">
                <a:tc>
                  <a:txBody>
                    <a:bodyPr/>
                    <a:lstStyle/>
                    <a:p>
                      <a:r>
                        <a:rPr kumimoji="1" lang="ja-JP" altLang="en-US" sz="1050" b="0" dirty="0" smtClean="0">
                          <a:latin typeface="Meiryo UI" panose="020B0604030504040204" pitchFamily="50" charset="-128"/>
                          <a:ea typeface="Meiryo UI" panose="020B0604030504040204" pitchFamily="50" charset="-128"/>
                        </a:rPr>
                        <a:t>そう思わない・どちらかといえばそう思わない</a:t>
                      </a:r>
                    </a:p>
                  </a:txBody>
                  <a:tcPr/>
                </a:tc>
                <a:tc>
                  <a:txBody>
                    <a:bodyPr/>
                    <a:lstStyle/>
                    <a:p>
                      <a:pPr algn="ctr">
                        <a:lnSpc>
                          <a:spcPct val="100000"/>
                        </a:lnSpc>
                      </a:pPr>
                      <a:r>
                        <a:rPr kumimoji="1" lang="en-US" altLang="ja-JP" sz="1050" b="0" dirty="0" smtClean="0">
                          <a:latin typeface="Meiryo UI" panose="020B0604030504040204" pitchFamily="50" charset="-128"/>
                          <a:ea typeface="Meiryo UI" panose="020B0604030504040204" pitchFamily="50" charset="-128"/>
                        </a:rPr>
                        <a:t>16</a:t>
                      </a:r>
                      <a:r>
                        <a:rPr kumimoji="1" lang="ja-JP" altLang="en-US" sz="1050" b="0" dirty="0" smtClean="0">
                          <a:latin typeface="Meiryo UI" panose="020B0604030504040204" pitchFamily="50" charset="-128"/>
                          <a:ea typeface="Meiryo UI" panose="020B0604030504040204" pitchFamily="50" charset="-128"/>
                        </a:rPr>
                        <a:t>％</a:t>
                      </a:r>
                      <a:endParaRPr kumimoji="1" lang="en-US" altLang="ja-JP" sz="1050" b="0" dirty="0" smtClean="0">
                        <a:latin typeface="Meiryo UI" panose="020B0604030504040204" pitchFamily="50" charset="-128"/>
                        <a:ea typeface="Meiryo UI" panose="020B0604030504040204" pitchFamily="50" charset="-128"/>
                      </a:endParaRPr>
                    </a:p>
                  </a:txBody>
                  <a:tcPr/>
                </a:tc>
                <a:tc>
                  <a:txBody>
                    <a:bodyPr/>
                    <a:lstStyle/>
                    <a:p>
                      <a:pPr algn="ctr">
                        <a:lnSpc>
                          <a:spcPct val="100000"/>
                        </a:lnSpc>
                      </a:pPr>
                      <a:r>
                        <a:rPr kumimoji="1" lang="en-US" altLang="ja-JP" sz="1050" b="0" dirty="0" smtClean="0">
                          <a:latin typeface="Meiryo UI" panose="020B0604030504040204" pitchFamily="50" charset="-128"/>
                          <a:ea typeface="Meiryo UI" panose="020B0604030504040204" pitchFamily="50" charset="-128"/>
                        </a:rPr>
                        <a:t>22</a:t>
                      </a:r>
                      <a:r>
                        <a:rPr kumimoji="1" lang="ja-JP" altLang="en-US" sz="1050" b="0" dirty="0" smtClean="0">
                          <a:latin typeface="Meiryo UI" panose="020B0604030504040204" pitchFamily="50" charset="-128"/>
                          <a:ea typeface="Meiryo UI" panose="020B0604030504040204" pitchFamily="50" charset="-128"/>
                        </a:rPr>
                        <a:t>％</a:t>
                      </a:r>
                      <a:endParaRPr kumimoji="1" lang="en-US" altLang="ja-JP" sz="1050" b="0" dirty="0" smtClean="0">
                        <a:latin typeface="Meiryo UI" panose="020B0604030504040204" pitchFamily="50" charset="-128"/>
                        <a:ea typeface="Meiryo UI" panose="020B0604030504040204" pitchFamily="50" charset="-128"/>
                      </a:endParaRPr>
                    </a:p>
                  </a:txBody>
                  <a:tcPr/>
                </a:tc>
                <a:tc>
                  <a:txBody>
                    <a:bodyPr/>
                    <a:lstStyle/>
                    <a:p>
                      <a:pPr algn="ctr">
                        <a:lnSpc>
                          <a:spcPct val="100000"/>
                        </a:lnSpc>
                      </a:pPr>
                      <a:r>
                        <a:rPr kumimoji="1" lang="en-US" altLang="ja-JP" sz="1050" b="0" dirty="0" smtClean="0">
                          <a:latin typeface="Meiryo UI" panose="020B0604030504040204" pitchFamily="50" charset="-128"/>
                          <a:ea typeface="Meiryo UI" panose="020B0604030504040204" pitchFamily="50" charset="-128"/>
                        </a:rPr>
                        <a:t>51</a:t>
                      </a:r>
                      <a:r>
                        <a:rPr kumimoji="1" lang="ja-JP" altLang="en-US" sz="1050" b="0" dirty="0" smtClean="0">
                          <a:latin typeface="Meiryo UI" panose="020B0604030504040204" pitchFamily="50" charset="-128"/>
                          <a:ea typeface="Meiryo UI" panose="020B0604030504040204" pitchFamily="50" charset="-128"/>
                        </a:rPr>
                        <a:t>％</a:t>
                      </a:r>
                      <a:endParaRPr kumimoji="1" lang="ja-JP" altLang="en-US"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58642882"/>
                  </a:ext>
                </a:extLst>
              </a:tr>
            </a:tbl>
          </a:graphicData>
        </a:graphic>
      </p:graphicFrame>
      <p:sp>
        <p:nvSpPr>
          <p:cNvPr id="49" name="正方形/長方形 48"/>
          <p:cNvSpPr/>
          <p:nvPr/>
        </p:nvSpPr>
        <p:spPr>
          <a:xfrm>
            <a:off x="640160" y="6194890"/>
            <a:ext cx="3938969" cy="279045"/>
          </a:xfrm>
          <a:prstGeom prst="rect">
            <a:avLst/>
          </a:prstGeom>
          <a:solidFill>
            <a:schemeClr val="accent5"/>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100" dirty="0">
                <a:solidFill>
                  <a:schemeClr val="bg1"/>
                </a:solidFill>
                <a:latin typeface="Meiryo UI" panose="020B0604030504040204" pitchFamily="50" charset="-128"/>
                <a:ea typeface="Meiryo UI" panose="020B0604030504040204" pitchFamily="50" charset="-128"/>
              </a:rPr>
              <a:t>女性活躍推進は、計画策定時（約５年前）に比べ進んでいるか</a:t>
            </a:r>
            <a:endParaRPr kumimoji="1" lang="en-US" altLang="ja-JP" sz="1100" dirty="0" smtClean="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0289229" y="-13105"/>
            <a:ext cx="216024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令和３年４月　教職員人事課</a:t>
            </a:r>
            <a:endParaRPr kumimoji="1" lang="ja-JP" altLang="en-US" sz="1200" dirty="0">
              <a:latin typeface="Meiryo UI" panose="020B0604030504040204" pitchFamily="50" charset="-128"/>
              <a:ea typeface="Meiryo UI" panose="020B0604030504040204" pitchFamily="50" charset="-128"/>
            </a:endParaRPr>
          </a:p>
        </p:txBody>
      </p:sp>
      <p:sp>
        <p:nvSpPr>
          <p:cNvPr id="27" name="角丸四角形 26"/>
          <p:cNvSpPr/>
          <p:nvPr/>
        </p:nvSpPr>
        <p:spPr>
          <a:xfrm>
            <a:off x="332051" y="984176"/>
            <a:ext cx="12117418" cy="2345622"/>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marL="180000" lvl="1">
              <a:lnSpc>
                <a:spcPts val="1500"/>
              </a:lnSpc>
            </a:pPr>
            <a:endParaRPr lang="en-US" altLang="ja-JP" sz="1500" b="1"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r>
              <a:rPr lang="ja-JP" altLang="en-US" sz="1500" b="1" spc="-70" dirty="0" smtClean="0">
                <a:solidFill>
                  <a:schemeClr val="tx1"/>
                </a:solidFill>
                <a:latin typeface="Meiryo UI" panose="020B0604030504040204" pitchFamily="50" charset="-128"/>
                <a:ea typeface="Meiryo UI" panose="020B0604030504040204" pitchFamily="50" charset="-128"/>
              </a:rPr>
              <a:t>　前計画</a:t>
            </a:r>
            <a:r>
              <a:rPr lang="ja-JP" altLang="en-US" sz="1500" b="1" spc="-70" dirty="0">
                <a:solidFill>
                  <a:schemeClr val="tx1"/>
                </a:solidFill>
                <a:latin typeface="Meiryo UI" panose="020B0604030504040204" pitchFamily="50" charset="-128"/>
                <a:ea typeface="Meiryo UI" panose="020B0604030504040204" pitchFamily="50" charset="-128"/>
              </a:rPr>
              <a:t>の基本理念を継承し、働き方に関する社会情勢の変化、また、教職員の声などを踏まえながら、これまでの取組を拡充・</a:t>
            </a:r>
            <a:r>
              <a:rPr lang="ja-JP" altLang="en-US" sz="1500" b="1" spc="-70" dirty="0" smtClean="0">
                <a:solidFill>
                  <a:schemeClr val="tx1"/>
                </a:solidFill>
                <a:latin typeface="Meiryo UI" panose="020B0604030504040204" pitchFamily="50" charset="-128"/>
                <a:ea typeface="Meiryo UI" panose="020B0604030504040204" pitchFamily="50" charset="-128"/>
              </a:rPr>
              <a:t>強化</a:t>
            </a:r>
            <a:endParaRPr lang="en-US" altLang="ja-JP" sz="1500" b="1"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a:solidFill>
                <a:schemeClr val="tx1"/>
              </a:solidFill>
              <a:latin typeface="Meiryo UI" panose="020B0604030504040204" pitchFamily="50" charset="-128"/>
              <a:ea typeface="Meiryo UI" panose="020B0604030504040204" pitchFamily="50" charset="-128"/>
            </a:endParaRPr>
          </a:p>
          <a:p>
            <a:pPr marL="180000" lvl="1">
              <a:lnSpc>
                <a:spcPts val="1500"/>
              </a:lnSpc>
            </a:pPr>
            <a:endParaRPr lang="en-US" altLang="ja-JP" sz="1500" b="1"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r>
              <a:rPr lang="ja-JP" altLang="en-US" sz="1500" spc="-70" dirty="0">
                <a:solidFill>
                  <a:schemeClr val="tx1"/>
                </a:solidFill>
                <a:latin typeface="Meiryo UI" panose="020B0604030504040204" pitchFamily="50" charset="-128"/>
                <a:ea typeface="Meiryo UI" panose="020B0604030504040204" pitchFamily="50" charset="-128"/>
              </a:rPr>
              <a:t>○策定主体：大阪府教育委員会　○対象：大阪府教育委員会が任命する教職員（教育庁及び公立学校以外の教育機関の教職員を除く）</a:t>
            </a:r>
          </a:p>
          <a:p>
            <a:pPr marL="180000" lvl="1">
              <a:lnSpc>
                <a:spcPts val="1500"/>
              </a:lnSpc>
            </a:pPr>
            <a:endParaRPr lang="ja-JP" altLang="en-US" sz="1500" spc="-70" dirty="0">
              <a:solidFill>
                <a:schemeClr val="tx1"/>
              </a:solidFill>
              <a:latin typeface="Meiryo UI" panose="020B0604030504040204" pitchFamily="50" charset="-128"/>
              <a:ea typeface="Meiryo UI" panose="020B0604030504040204" pitchFamily="50" charset="-128"/>
            </a:endParaRPr>
          </a:p>
          <a:p>
            <a:pPr marL="180000" lvl="1">
              <a:lnSpc>
                <a:spcPts val="1500"/>
              </a:lnSpc>
            </a:pPr>
            <a:r>
              <a:rPr lang="ja-JP" altLang="en-US" sz="1500" spc="-70" dirty="0">
                <a:solidFill>
                  <a:schemeClr val="tx1"/>
                </a:solidFill>
                <a:latin typeface="Meiryo UI" panose="020B0604030504040204" pitchFamily="50" charset="-128"/>
                <a:ea typeface="Meiryo UI" panose="020B0604030504040204" pitchFamily="50" charset="-128"/>
              </a:rPr>
              <a:t>○計画期間：５年間（令和３年度から令和７年度まで）</a:t>
            </a:r>
          </a:p>
          <a:p>
            <a:pPr marL="180000" lvl="1">
              <a:lnSpc>
                <a:spcPts val="1500"/>
              </a:lnSpc>
            </a:pPr>
            <a:endParaRPr lang="en-US" altLang="ja-JP" sz="1500" b="1" spc="-7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67533" y="800490"/>
            <a:ext cx="1409746" cy="332955"/>
          </a:xfrm>
          <a:prstGeom prst="rect">
            <a:avLst/>
          </a:prstGeom>
          <a:solidFill>
            <a:schemeClr val="tx2"/>
          </a:solidFill>
          <a:ln w="25400">
            <a:noFill/>
          </a:ln>
        </p:spPr>
        <p:style>
          <a:lnRef idx="2">
            <a:schemeClr val="accent6"/>
          </a:lnRef>
          <a:fillRef idx="1">
            <a:schemeClr val="lt1"/>
          </a:fillRef>
          <a:effectRef idx="0">
            <a:schemeClr val="accent6"/>
          </a:effectRef>
          <a:fontRef idx="minor">
            <a:schemeClr val="dk1"/>
          </a:fontRef>
        </p:style>
        <p:txBody>
          <a:bodyPr lIns="36000" rIns="36000" rtlCol="0" anchor="ctr" anchorCtr="0"/>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策定方針</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29" name="角丸四角形 28"/>
          <p:cNvSpPr/>
          <p:nvPr/>
        </p:nvSpPr>
        <p:spPr>
          <a:xfrm>
            <a:off x="467533" y="1501983"/>
            <a:ext cx="11857518" cy="855177"/>
          </a:xfrm>
          <a:prstGeom prst="roundRect">
            <a:avLst>
              <a:gd name="adj" fmla="val 0"/>
            </a:avLst>
          </a:prstGeom>
          <a:ln w="12700">
            <a:prstDash val="sysDot"/>
          </a:ln>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marL="180000" lvl="1">
              <a:lnSpc>
                <a:spcPts val="1500"/>
              </a:lnSpc>
            </a:pPr>
            <a:r>
              <a:rPr lang="ja-JP" altLang="en-US" sz="1100" u="sng" spc="-70" dirty="0" smtClean="0">
                <a:solidFill>
                  <a:schemeClr val="tx1"/>
                </a:solidFill>
                <a:latin typeface="Meiryo UI" panose="020B0604030504040204" pitchFamily="50" charset="-128"/>
                <a:ea typeface="Meiryo UI" panose="020B0604030504040204" pitchFamily="50" charset="-128"/>
              </a:rPr>
              <a:t>前計画</a:t>
            </a:r>
            <a:r>
              <a:rPr lang="ja-JP" altLang="en-US" sz="1100" u="sng" spc="-70" dirty="0">
                <a:solidFill>
                  <a:schemeClr val="tx1"/>
                </a:solidFill>
                <a:latin typeface="Meiryo UI" panose="020B0604030504040204" pitchFamily="50" charset="-128"/>
                <a:ea typeface="Meiryo UI" panose="020B0604030504040204" pitchFamily="50" charset="-128"/>
              </a:rPr>
              <a:t>の基本理念（</a:t>
            </a:r>
            <a:r>
              <a:rPr lang="ja-JP" altLang="en-US" sz="1100" u="sng" spc="-70" dirty="0" smtClean="0">
                <a:solidFill>
                  <a:schemeClr val="tx1"/>
                </a:solidFill>
                <a:latin typeface="Meiryo UI" panose="020B0604030504040204" pitchFamily="50" charset="-128"/>
                <a:ea typeface="Meiryo UI" panose="020B0604030504040204" pitchFamily="50" charset="-128"/>
              </a:rPr>
              <a:t>前計画「はじめに」より）</a:t>
            </a:r>
            <a:endParaRPr lang="en-US" altLang="ja-JP" sz="1100" u="sng" spc="-70" dirty="0">
              <a:solidFill>
                <a:schemeClr val="tx1"/>
              </a:solidFill>
              <a:latin typeface="Meiryo UI" panose="020B0604030504040204" pitchFamily="50" charset="-128"/>
              <a:ea typeface="Meiryo UI" panose="020B0604030504040204" pitchFamily="50" charset="-128"/>
            </a:endParaRPr>
          </a:p>
          <a:p>
            <a:pPr marL="180000" lvl="1">
              <a:lnSpc>
                <a:spcPts val="1500"/>
              </a:lnSpc>
            </a:pPr>
            <a:r>
              <a:rPr lang="ja-JP" altLang="en-US" sz="1100" spc="-70" dirty="0" smtClean="0">
                <a:solidFill>
                  <a:schemeClr val="tx1"/>
                </a:solidFill>
                <a:latin typeface="Meiryo UI" panose="020B0604030504040204" pitchFamily="50" charset="-128"/>
                <a:ea typeface="Meiryo UI" panose="020B0604030504040204" pitchFamily="50" charset="-128"/>
              </a:rPr>
              <a:t>　・かねて</a:t>
            </a:r>
            <a:r>
              <a:rPr lang="ja-JP" altLang="en-US" sz="1100" spc="-70" dirty="0">
                <a:solidFill>
                  <a:schemeClr val="tx1"/>
                </a:solidFill>
                <a:latin typeface="Meiryo UI" panose="020B0604030504040204" pitchFamily="50" charset="-128"/>
                <a:ea typeface="Meiryo UI" panose="020B0604030504040204" pitchFamily="50" charset="-128"/>
              </a:rPr>
              <a:t>から女性の視点を施策に活かすとともに学校の活性化を図るため、働きやすい職場</a:t>
            </a:r>
            <a:r>
              <a:rPr lang="ja-JP" altLang="en-US" sz="1100" spc="-70" dirty="0" smtClean="0">
                <a:solidFill>
                  <a:schemeClr val="tx1"/>
                </a:solidFill>
                <a:latin typeface="Meiryo UI" panose="020B0604030504040204" pitchFamily="50" charset="-128"/>
                <a:ea typeface="Meiryo UI" panose="020B0604030504040204" pitchFamily="50" charset="-128"/>
              </a:rPr>
              <a:t>環境づくりや各学校</a:t>
            </a:r>
            <a:r>
              <a:rPr lang="ja-JP" altLang="en-US" sz="1100" spc="-70" dirty="0">
                <a:solidFill>
                  <a:schemeClr val="tx1"/>
                </a:solidFill>
                <a:latin typeface="Meiryo UI" panose="020B0604030504040204" pitchFamily="50" charset="-128"/>
                <a:ea typeface="Meiryo UI" panose="020B0604030504040204" pitchFamily="50" charset="-128"/>
              </a:rPr>
              <a:t>における主任や教頭以上への任用等により、女性教職員の</a:t>
            </a:r>
            <a:r>
              <a:rPr lang="ja-JP" altLang="en-US" sz="1100" spc="-70" dirty="0" smtClean="0">
                <a:solidFill>
                  <a:schemeClr val="tx1"/>
                </a:solidFill>
                <a:latin typeface="Meiryo UI" panose="020B0604030504040204" pitchFamily="50" charset="-128"/>
                <a:ea typeface="Meiryo UI" panose="020B0604030504040204" pitchFamily="50" charset="-128"/>
              </a:rPr>
              <a:t>活躍推進</a:t>
            </a:r>
            <a:r>
              <a:rPr lang="ja-JP" altLang="en-US" sz="1100" spc="-70" dirty="0">
                <a:solidFill>
                  <a:schemeClr val="tx1"/>
                </a:solidFill>
                <a:latin typeface="Meiryo UI" panose="020B0604030504040204" pitchFamily="50" charset="-128"/>
                <a:ea typeface="Meiryo UI" panose="020B0604030504040204" pitchFamily="50" charset="-128"/>
              </a:rPr>
              <a:t>を図ってきた</a:t>
            </a:r>
            <a:r>
              <a:rPr lang="ja-JP" altLang="en-US" sz="1100" spc="-70" dirty="0" smtClean="0">
                <a:solidFill>
                  <a:schemeClr val="tx1"/>
                </a:solidFill>
                <a:latin typeface="Meiryo UI" panose="020B0604030504040204" pitchFamily="50" charset="-128"/>
                <a:ea typeface="Meiryo UI" panose="020B0604030504040204" pitchFamily="50" charset="-128"/>
              </a:rPr>
              <a:t>ところ</a:t>
            </a:r>
            <a:endParaRPr lang="en-US" altLang="ja-JP" sz="1100" spc="-70" dirty="0" smtClean="0">
              <a:solidFill>
                <a:schemeClr val="tx1"/>
              </a:solidFill>
              <a:latin typeface="Meiryo UI" panose="020B0604030504040204" pitchFamily="50" charset="-128"/>
              <a:ea typeface="Meiryo UI" panose="020B0604030504040204" pitchFamily="50" charset="-128"/>
            </a:endParaRPr>
          </a:p>
          <a:p>
            <a:pPr marL="180000" lvl="1">
              <a:lnSpc>
                <a:spcPts val="1500"/>
              </a:lnSpc>
            </a:pPr>
            <a:r>
              <a:rPr lang="ja-JP" altLang="en-US" sz="1100" spc="-70" dirty="0">
                <a:solidFill>
                  <a:schemeClr val="tx1"/>
                </a:solidFill>
                <a:latin typeface="Meiryo UI" panose="020B0604030504040204" pitchFamily="50" charset="-128"/>
                <a:ea typeface="Meiryo UI" panose="020B0604030504040204" pitchFamily="50" charset="-128"/>
              </a:rPr>
              <a:t>　</a:t>
            </a:r>
            <a:r>
              <a:rPr lang="ja-JP" altLang="en-US" sz="1100" spc="-70" dirty="0" smtClean="0">
                <a:solidFill>
                  <a:schemeClr val="tx1"/>
                </a:solidFill>
                <a:latin typeface="Meiryo UI" panose="020B0604030504040204" pitchFamily="50" charset="-128"/>
                <a:ea typeface="Meiryo UI" panose="020B0604030504040204" pitchFamily="50" charset="-128"/>
              </a:rPr>
              <a:t>・学校</a:t>
            </a:r>
            <a:r>
              <a:rPr lang="ja-JP" altLang="en-US" sz="1100" spc="-70" dirty="0">
                <a:solidFill>
                  <a:schemeClr val="tx1"/>
                </a:solidFill>
                <a:latin typeface="Meiryo UI" panose="020B0604030504040204" pitchFamily="50" charset="-128"/>
                <a:ea typeface="Meiryo UI" panose="020B0604030504040204" pitchFamily="50" charset="-128"/>
              </a:rPr>
              <a:t>において大多数を占める教員の新規採用者に</a:t>
            </a:r>
            <a:r>
              <a:rPr lang="ja-JP" altLang="en-US" sz="1100" spc="-70" dirty="0" smtClean="0">
                <a:solidFill>
                  <a:schemeClr val="tx1"/>
                </a:solidFill>
                <a:latin typeface="Meiryo UI" panose="020B0604030504040204" pitchFamily="50" charset="-128"/>
                <a:ea typeface="Meiryo UI" panose="020B0604030504040204" pitchFamily="50" charset="-128"/>
              </a:rPr>
              <a:t>ついては女性</a:t>
            </a:r>
            <a:r>
              <a:rPr lang="ja-JP" altLang="en-US" sz="1100" spc="-70" dirty="0">
                <a:solidFill>
                  <a:schemeClr val="tx1"/>
                </a:solidFill>
                <a:latin typeface="Meiryo UI" panose="020B0604030504040204" pitchFamily="50" charset="-128"/>
                <a:ea typeface="Meiryo UI" panose="020B0604030504040204" pitchFamily="50" charset="-128"/>
              </a:rPr>
              <a:t>が約半数を占めており、組織の活力を維持し将来にわたって質の高い教育を提供していく観点からも、女性教職員の活躍推進は</a:t>
            </a:r>
            <a:r>
              <a:rPr lang="ja-JP" altLang="en-US" sz="1100" spc="-70" dirty="0" smtClean="0">
                <a:solidFill>
                  <a:schemeClr val="tx1"/>
                </a:solidFill>
                <a:latin typeface="Meiryo UI" panose="020B0604030504040204" pitchFamily="50" charset="-128"/>
                <a:ea typeface="Meiryo UI" panose="020B0604030504040204" pitchFamily="50" charset="-128"/>
              </a:rPr>
              <a:t>、非常に重要</a:t>
            </a:r>
            <a:r>
              <a:rPr lang="ja-JP" altLang="en-US" sz="1100" spc="-70" dirty="0">
                <a:solidFill>
                  <a:schemeClr val="tx1"/>
                </a:solidFill>
                <a:latin typeface="Meiryo UI" panose="020B0604030504040204" pitchFamily="50" charset="-128"/>
                <a:ea typeface="Meiryo UI" panose="020B0604030504040204" pitchFamily="50" charset="-128"/>
              </a:rPr>
              <a:t>な</a:t>
            </a:r>
            <a:r>
              <a:rPr lang="ja-JP" altLang="en-US" sz="1100" spc="-70" dirty="0" smtClean="0">
                <a:solidFill>
                  <a:schemeClr val="tx1"/>
                </a:solidFill>
                <a:latin typeface="Meiryo UI" panose="020B0604030504040204" pitchFamily="50" charset="-128"/>
                <a:ea typeface="Meiryo UI" panose="020B0604030504040204" pitchFamily="50" charset="-128"/>
              </a:rPr>
              <a:t>課題</a:t>
            </a:r>
            <a:endParaRPr lang="ja-JP" altLang="en-US" sz="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209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792</Words>
  <Application>Microsoft Office PowerPoint</Application>
  <PresentationFormat>A3 297x420 mm</PresentationFormat>
  <Paragraphs>118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2021-06-22T05:21:59Z</dcterms:modified>
</cp:coreProperties>
</file>