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2" r:id="rId2"/>
    <p:sldId id="323" r:id="rId3"/>
  </p:sldIdLst>
  <p:sldSz cx="9144000" cy="6858000" type="screen4x3"/>
  <p:notesSz cx="9945688" cy="6858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4038" y="0"/>
            <a:ext cx="4310062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54F9C8B-9AC7-4B83-A2DC-C42DDAEDCD77}" type="datetimeFigureOut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4038" y="6513513"/>
            <a:ext cx="4310062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3B3F7ED-CB89-4A32-9A67-BA04C82DBB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4038" y="0"/>
            <a:ext cx="4310062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85DF62B-29A6-447B-B80D-1995EBC87B14}" type="datetimeFigureOut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0588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5363" y="3300413"/>
            <a:ext cx="795655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310063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4038" y="6513513"/>
            <a:ext cx="4310062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703AD38-BE6E-4B6E-A939-08A8234F01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16801-8275-4AA5-8F80-C1C2CCBB1DDD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94801-CF7D-4634-A068-798639272E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142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DC24B-58B0-4A06-B7C7-56A4931397E9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D0F81-0CF7-474C-AC55-FD1F9B6D5E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322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9B4C0-F99C-4F77-98AE-4940BA44666C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E2FEB-3BE8-4FA7-BCBA-C8BCB5E1C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126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C8FD8-08D3-4B31-85B4-6331B4AACA7A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05AAE-81D0-4BB6-90E9-0CAA5C920C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513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87C84-3137-46A2-B9D5-451281B64DAD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1F0F3-4398-42BF-B4C5-F6F0801B5B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23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8C676-7B8F-4856-A975-25629C37BF41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B1F28-3259-4399-8333-5B4A178853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507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61E0F-B3AB-4627-9D20-5376ADBBD41C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EB990-8570-4CAC-9CD9-0C61066F9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165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2464F-0B90-4352-A584-FF940948E1BF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04A9A-9287-4213-AAB0-3330789FB0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135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3E16A-DAD6-4B6E-9FC2-CC79EDB3260B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6490E-0FFE-412E-9652-92ACC4B259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931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1A298-8D9B-416D-BCF5-989CBA78AA7B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2C748-0272-4841-B207-2DB42A01C7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806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467FD-BF04-4238-83E6-DDDE78F814FD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A59A7-E4D5-4FE9-9009-56BA7163EF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029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D4E3271-940C-426B-8E35-D0F50D48688F}" type="datetime1">
              <a:rPr lang="ja-JP" altLang="en-US"/>
              <a:pPr>
                <a:defRPr/>
              </a:pPr>
              <a:t>2021/12/15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D5F8A1-5082-4DCD-8E9E-C190E2537A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2.bp.blogspot.com/-UBC_QeU7_EY/VGX8iERyVbI/AAAAAAAApIQ/IiyWObzpako/s800/hanzai_skimming.png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4.bp.blogspot.com/-6BW-YZi2E5o/UZmCK5TmvQI/AAAAAAAATc0/OtSPjWXpSX8/s800/medicine_konagusuri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2.bp.blogspot.com/-UBC_QeU7_EY/VGX8iERyVbI/AAAAAAAApIQ/IiyWObzpako/s800/hanzai_skimming.png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hyperlink" Target="https://4.bp.blogspot.com/-6BW-YZi2E5o/UZmCK5TmvQI/AAAAAAAATc0/OtSPjWXpSX8/s800/medicine_konagusuri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1A873A-9230-427C-B1DB-54C5F10D9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60350"/>
            <a:ext cx="8496300" cy="1143000"/>
          </a:xfrm>
          <a:ln>
            <a:solidFill>
              <a:schemeClr val="tx2">
                <a:lumMod val="75000"/>
              </a:schemeClr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/>
              <a:t>吹き出しにセリフをいれるワーク（</a:t>
            </a:r>
            <a:r>
              <a:rPr lang="ja-JP" altLang="en-US" dirty="0" smtClean="0"/>
              <a:t>例１）</a:t>
            </a:r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E33266-C5C5-4BAA-A362-E909622B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BB77F-AFDF-422A-8AA4-31CEE472688C}" type="slidenum">
              <a:rPr lang="ja-JP" altLang="en-US"/>
              <a:pPr>
                <a:defRPr/>
              </a:pPr>
              <a:t>1</a:t>
            </a:fld>
            <a:endParaRPr lang="ja-JP" altLang="en-US"/>
          </a:p>
        </p:txBody>
      </p:sp>
      <p:grpSp>
        <p:nvGrpSpPr>
          <p:cNvPr id="4100" name="グループ化 9"/>
          <p:cNvGrpSpPr>
            <a:grpSpLocks/>
          </p:cNvGrpSpPr>
          <p:nvPr/>
        </p:nvGrpSpPr>
        <p:grpSpPr bwMode="auto">
          <a:xfrm>
            <a:off x="6011863" y="1449388"/>
            <a:ext cx="2543175" cy="2733675"/>
            <a:chOff x="0" y="0"/>
            <a:chExt cx="2324100" cy="2533650"/>
          </a:xfrm>
        </p:grpSpPr>
        <p:pic>
          <p:nvPicPr>
            <p:cNvPr id="4107" name="図 10" descr="スキミングのイラスト">
              <a:hlinkClick r:id="rId2"/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324100" cy="2533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8" name="図 11" descr="薬のイラスト「粉薬」">
              <a:hlinkClick r:id="rId4"/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775" y="1838325"/>
              <a:ext cx="600075" cy="596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01" name="グループ化 2"/>
          <p:cNvGrpSpPr>
            <a:grpSpLocks/>
          </p:cNvGrpSpPr>
          <p:nvPr/>
        </p:nvGrpSpPr>
        <p:grpSpPr bwMode="auto">
          <a:xfrm>
            <a:off x="2319338" y="1636713"/>
            <a:ext cx="4133850" cy="1943100"/>
            <a:chOff x="2139841" y="1727610"/>
            <a:chExt cx="4133850" cy="1943100"/>
          </a:xfrm>
        </p:grpSpPr>
        <p:sp>
          <p:nvSpPr>
            <p:cNvPr id="9" name="吹き出し: 円形 5">
              <a:extLst>
                <a:ext uri="{FF2B5EF4-FFF2-40B4-BE49-F238E27FC236}">
                  <a16:creationId xmlns:a16="http://schemas.microsoft.com/office/drawing/2014/main" id="{BBF606A4-6043-4169-BF0A-81E081A20981}"/>
                </a:ext>
              </a:extLst>
            </p:cNvPr>
            <p:cNvSpPr/>
            <p:nvPr/>
          </p:nvSpPr>
          <p:spPr>
            <a:xfrm>
              <a:off x="2139841" y="1727610"/>
              <a:ext cx="4133850" cy="1943100"/>
            </a:xfrm>
            <a:prstGeom prst="wedgeEllipseCallout">
              <a:avLst>
                <a:gd name="adj1" fmla="val 60016"/>
                <a:gd name="adj2" fmla="val 8242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ja-JP">
                  <a:solidFill>
                    <a:srgbClr val="FFFFFF"/>
                  </a:solidFill>
                  <a:ea typeface="ＭＳ 明朝" panose="02020609040205080304" pitchFamily="17" charset="-128"/>
                  <a:cs typeface="Times New Roman" panose="02020603050405020304" pitchFamily="18" charset="0"/>
                </a:rPr>
                <a:t>おす</a:t>
              </a:r>
              <a:endParaRPr lang="ja-JP" sz="1200">
                <a:latin typeface="ＭＳ Ｐゴシック" panose="020B0600070205080204" pitchFamily="50" charset="-128"/>
                <a:cs typeface="ＭＳ Ｐゴシック" panose="020B0600070205080204" pitchFamily="50" charset="-128"/>
              </a:endParaRPr>
            </a:p>
          </p:txBody>
        </p:sp>
        <p:sp>
          <p:nvSpPr>
            <p:cNvPr id="4106" name="テキスト ボックス 7"/>
            <p:cNvSpPr txBox="1">
              <a:spLocks noChangeArrowheads="1"/>
            </p:cNvSpPr>
            <p:nvPr/>
          </p:nvSpPr>
          <p:spPr bwMode="auto">
            <a:xfrm>
              <a:off x="2403657" y="2254813"/>
              <a:ext cx="3837022" cy="1065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ja-JP" altLang="ja-JP">
                  <a:solidFill>
                    <a:srgbClr val="000000"/>
                  </a:solidFill>
                  <a:latin typeface="ＭＳ Ｐゴシック" panose="020B0600070205080204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これな、気分がスカッとするって</a:t>
              </a:r>
              <a:endParaRPr lang="ja-JP" altLang="ja-JP" sz="1200">
                <a:latin typeface="ＭＳ Ｐゴシック" panose="020B0600070205080204" pitchFamily="50" charset="-128"/>
                <a:cs typeface="Times New Roman" panose="02020603050405020304" pitchFamily="18" charset="0"/>
              </a:endParaRPr>
            </a:p>
            <a:p>
              <a:r>
                <a:rPr lang="ja-JP" altLang="ja-JP">
                  <a:solidFill>
                    <a:srgbClr val="000000"/>
                  </a:solidFill>
                  <a:latin typeface="ＭＳ Ｐゴシック" panose="020B0600070205080204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センパイがくれたんや！</a:t>
              </a:r>
              <a:endParaRPr lang="ja-JP" altLang="ja-JP" sz="1200">
                <a:latin typeface="ＭＳ Ｐゴシック" panose="020B0600070205080204" pitchFamily="50" charset="-128"/>
              </a:endParaRPr>
            </a:p>
            <a:p>
              <a:r>
                <a:rPr lang="ja-JP" altLang="ja-JP">
                  <a:solidFill>
                    <a:srgbClr val="000000"/>
                  </a:solidFill>
                  <a:latin typeface="ＭＳ Ｐゴシック" panose="020B0600070205080204" pitchFamily="50" charset="-128"/>
                  <a:ea typeface="HG丸ｺﾞｼｯｸM-PRO" panose="020F0600000000000000" pitchFamily="50" charset="-128"/>
                </a:rPr>
                <a:t>いっしょにやってみようや！</a:t>
              </a:r>
              <a:endParaRPr lang="ja-JP" altLang="ja-JP" sz="1200"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4102" name="グループ化 15"/>
          <p:cNvGrpSpPr>
            <a:grpSpLocks/>
          </p:cNvGrpSpPr>
          <p:nvPr/>
        </p:nvGrpSpPr>
        <p:grpSpPr bwMode="auto">
          <a:xfrm>
            <a:off x="847725" y="3832225"/>
            <a:ext cx="5695950" cy="2827338"/>
            <a:chOff x="-107586" y="0"/>
            <a:chExt cx="6165548" cy="3409435"/>
          </a:xfrm>
        </p:grpSpPr>
        <p:pic>
          <p:nvPicPr>
            <p:cNvPr id="4103" name="図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107586" y="289680"/>
              <a:ext cx="2530475" cy="311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吹き出し: 円形 4">
              <a:extLst>
                <a:ext uri="{FF2B5EF4-FFF2-40B4-BE49-F238E27FC236}">
                  <a16:creationId xmlns:a16="http://schemas.microsoft.com/office/drawing/2014/main" id="{4DE2C7FF-210A-41A9-B4BA-D79EC9837284}"/>
                </a:ext>
              </a:extLst>
            </p:cNvPr>
            <p:cNvSpPr/>
            <p:nvPr/>
          </p:nvSpPr>
          <p:spPr>
            <a:xfrm>
              <a:off x="1856523" y="0"/>
              <a:ext cx="4201439" cy="2312519"/>
            </a:xfrm>
            <a:prstGeom prst="wedgeEllipseCallout">
              <a:avLst>
                <a:gd name="adj1" fmla="val -50752"/>
                <a:gd name="adj2" fmla="val 37818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1A873A-9230-427C-B1DB-54C5F10D9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74638"/>
            <a:ext cx="8351838" cy="1066800"/>
          </a:xfrm>
          <a:ln>
            <a:solidFill>
              <a:schemeClr val="tx2">
                <a:lumMod val="75000"/>
              </a:schemeClr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/>
              <a:t>吹き出しにセリフをいれるワーク（</a:t>
            </a:r>
            <a:r>
              <a:rPr lang="ja-JP" altLang="en-US" dirty="0" smtClean="0"/>
              <a:t>例２）</a:t>
            </a:r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E33266-C5C5-4BAA-A362-E909622B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FB85C-75D4-4DB8-BC11-3CEFD8A774A4}" type="slidenum">
              <a:rPr lang="ja-JP" altLang="en-US"/>
              <a:pPr>
                <a:defRPr/>
              </a:pPr>
              <a:t>2</a:t>
            </a:fld>
            <a:endParaRPr lang="ja-JP" altLang="en-US"/>
          </a:p>
        </p:txBody>
      </p:sp>
      <p:grpSp>
        <p:nvGrpSpPr>
          <p:cNvPr id="5124" name="グループ化 8"/>
          <p:cNvGrpSpPr>
            <a:grpSpLocks/>
          </p:cNvGrpSpPr>
          <p:nvPr/>
        </p:nvGrpSpPr>
        <p:grpSpPr bwMode="auto">
          <a:xfrm>
            <a:off x="611188" y="1474788"/>
            <a:ext cx="6227762" cy="2924175"/>
            <a:chOff x="0" y="0"/>
            <a:chExt cx="6227445" cy="2924175"/>
          </a:xfrm>
        </p:grpSpPr>
        <p:sp>
          <p:nvSpPr>
            <p:cNvPr id="10" name="吹き出し: 円形 5">
              <a:extLst>
                <a:ext uri="{FF2B5EF4-FFF2-40B4-BE49-F238E27FC236}">
                  <a16:creationId xmlns:a16="http://schemas.microsoft.com/office/drawing/2014/main" id="{BBF606A4-6043-4169-BF0A-81E081A20981}"/>
                </a:ext>
              </a:extLst>
            </p:cNvPr>
            <p:cNvSpPr/>
            <p:nvPr/>
          </p:nvSpPr>
          <p:spPr>
            <a:xfrm>
              <a:off x="2076344" y="0"/>
              <a:ext cx="4136814" cy="1765300"/>
            </a:xfrm>
            <a:prstGeom prst="wedgeEllipseCallout">
              <a:avLst>
                <a:gd name="adj1" fmla="val -58622"/>
                <a:gd name="adj2" fmla="val 1834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ja-JP">
                  <a:solidFill>
                    <a:srgbClr val="FFFFFF"/>
                  </a:solidFill>
                  <a:ea typeface="ＭＳ 明朝" panose="02020609040205080304" pitchFamily="17" charset="-128"/>
                  <a:cs typeface="Times New Roman" panose="02020603050405020304" pitchFamily="18" charset="0"/>
                </a:rPr>
                <a:t>おす</a:t>
              </a:r>
              <a:endParaRPr lang="ja-JP" sz="1200">
                <a:latin typeface="ＭＳ Ｐゴシック" panose="020B0600070205080204" pitchFamily="50" charset="-128"/>
                <a:cs typeface="ＭＳ Ｐゴシック" panose="020B0600070205080204" pitchFamily="50" charset="-128"/>
              </a:endParaRPr>
            </a:p>
          </p:txBody>
        </p:sp>
        <p:sp>
          <p:nvSpPr>
            <p:cNvPr id="5129" name="テキスト ボックス 7"/>
            <p:cNvSpPr txBox="1">
              <a:spLocks noChangeArrowheads="1"/>
            </p:cNvSpPr>
            <p:nvPr/>
          </p:nvSpPr>
          <p:spPr bwMode="auto">
            <a:xfrm>
              <a:off x="2428875" y="438150"/>
              <a:ext cx="3798570" cy="1065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ja-JP" altLang="ja-JP">
                  <a:solidFill>
                    <a:srgbClr val="000000"/>
                  </a:solidFill>
                  <a:latin typeface="ＭＳ Ｐゴシック" panose="020B0600070205080204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これ、周りのみんなもやってるし</a:t>
              </a:r>
              <a:endParaRPr lang="ja-JP" altLang="ja-JP" sz="1200">
                <a:latin typeface="ＭＳ Ｐゴシック" panose="020B0600070205080204" pitchFamily="50" charset="-128"/>
                <a:cs typeface="Times New Roman" panose="02020603050405020304" pitchFamily="18" charset="0"/>
              </a:endParaRPr>
            </a:p>
            <a:p>
              <a:r>
                <a:rPr lang="en-US" altLang="ja-JP">
                  <a:solidFill>
                    <a:srgbClr val="000000"/>
                  </a:solidFill>
                  <a:latin typeface="HG丸ｺﾞｼｯｸM-PRO" panose="020F0600000000000000" pitchFamily="50" charset="-128"/>
                  <a:cs typeface="Times New Roman" panose="02020603050405020304" pitchFamily="18" charset="0"/>
                </a:rPr>
                <a:t>1</a:t>
              </a:r>
              <a:r>
                <a:rPr lang="ja-JP" altLang="ja-JP">
                  <a:solidFill>
                    <a:srgbClr val="000000"/>
                  </a:solidFill>
                  <a:latin typeface="ＭＳ Ｐゴシック" panose="020B0600070205080204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回くらい大丈夫やで！</a:t>
              </a:r>
              <a:endParaRPr lang="ja-JP" altLang="ja-JP" sz="1200">
                <a:latin typeface="ＭＳ Ｐゴシック" panose="020B0600070205080204" pitchFamily="50" charset="-128"/>
              </a:endParaRPr>
            </a:p>
            <a:p>
              <a:r>
                <a:rPr lang="ja-JP" altLang="ja-JP">
                  <a:solidFill>
                    <a:srgbClr val="000000"/>
                  </a:solidFill>
                  <a:latin typeface="ＭＳ Ｐゴシック" panose="020B0600070205080204" pitchFamily="50" charset="-128"/>
                  <a:ea typeface="HG丸ｺﾞｼｯｸM-PRO" panose="020F0600000000000000" pitchFamily="50" charset="-128"/>
                </a:rPr>
                <a:t>今回だけタダであげるわ！</a:t>
              </a:r>
              <a:endParaRPr lang="ja-JP" altLang="ja-JP" sz="1200">
                <a:latin typeface="ＭＳ Ｐゴシック" panose="020B0600070205080204" pitchFamily="50" charset="-128"/>
              </a:endParaRPr>
            </a:p>
          </p:txBody>
        </p:sp>
        <p:grpSp>
          <p:nvGrpSpPr>
            <p:cNvPr id="5130" name="グループ化 11"/>
            <p:cNvGrpSpPr>
              <a:grpSpLocks/>
            </p:cNvGrpSpPr>
            <p:nvPr/>
          </p:nvGrpSpPr>
          <p:grpSpPr bwMode="auto">
            <a:xfrm flipH="1">
              <a:off x="0" y="190500"/>
              <a:ext cx="2543175" cy="2733675"/>
              <a:chOff x="0" y="0"/>
              <a:chExt cx="2324100" cy="2533650"/>
            </a:xfrm>
          </p:grpSpPr>
          <p:pic>
            <p:nvPicPr>
              <p:cNvPr id="5131" name="図 12" descr="スキミングのイラスト">
                <a:hlinkClick r:id="rId2"/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324100" cy="2533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2" name="図 13" descr="薬のイラスト「粉薬」">
                <a:hlinkClick r:id="rId4"/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5775" y="1838325"/>
                <a:ext cx="600075" cy="596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5125" name="グループ化 14"/>
          <p:cNvGrpSpPr>
            <a:grpSpLocks/>
          </p:cNvGrpSpPr>
          <p:nvPr/>
        </p:nvGrpSpPr>
        <p:grpSpPr bwMode="auto">
          <a:xfrm>
            <a:off x="3040063" y="3487738"/>
            <a:ext cx="5505450" cy="3086100"/>
            <a:chOff x="0" y="0"/>
            <a:chExt cx="6550660" cy="3964940"/>
          </a:xfrm>
        </p:grpSpPr>
        <p:pic>
          <p:nvPicPr>
            <p:cNvPr id="5126" name="図 1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3750" y="0"/>
              <a:ext cx="3216910" cy="3964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吹き出し: 円形 4">
              <a:extLst>
                <a:ext uri="{FF2B5EF4-FFF2-40B4-BE49-F238E27FC236}">
                  <a16:creationId xmlns:a16="http://schemas.microsoft.com/office/drawing/2014/main" id="{4DE2C7FF-210A-41A9-B4BA-D79EC9837284}"/>
                </a:ext>
              </a:extLst>
            </p:cNvPr>
            <p:cNvSpPr/>
            <p:nvPr/>
          </p:nvSpPr>
          <p:spPr>
            <a:xfrm>
              <a:off x="0" y="75464"/>
              <a:ext cx="4210328" cy="2539275"/>
            </a:xfrm>
            <a:prstGeom prst="wedgeEllipseCallout">
              <a:avLst>
                <a:gd name="adj1" fmla="val 55022"/>
                <a:gd name="adj2" fmla="val 3250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画面に合わせる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ＭＳ Ｐゴシック</vt:lpstr>
      <vt:lpstr>ＭＳ 明朝</vt:lpstr>
      <vt:lpstr>游ゴシック</vt:lpstr>
      <vt:lpstr>Arial</vt:lpstr>
      <vt:lpstr>Calibri</vt:lpstr>
      <vt:lpstr>Times New Roman</vt:lpstr>
      <vt:lpstr>Office ​​テーマ</vt:lpstr>
      <vt:lpstr>吹き出しにセリフをいれるワーク（例１）</vt:lpstr>
      <vt:lpstr>吹き出しにセリフをいれるワーク（例２）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2021-12-15T10:02:02Z</dcterms:created>
  <dcterms:modified xsi:type="dcterms:W3CDTF">2021-12-15T10:02:10Z</dcterms:modified>
</cp:coreProperties>
</file>