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81" r:id="rId9"/>
    <p:sldId id="263" r:id="rId10"/>
    <p:sldId id="262" r:id="rId11"/>
    <p:sldId id="268" r:id="rId12"/>
    <p:sldId id="269" r:id="rId13"/>
    <p:sldId id="266" r:id="rId14"/>
    <p:sldId id="270" r:id="rId15"/>
    <p:sldId id="282" r:id="rId16"/>
    <p:sldId id="283" r:id="rId17"/>
    <p:sldId id="272" r:id="rId18"/>
    <p:sldId id="273" r:id="rId19"/>
    <p:sldId id="278" r:id="rId20"/>
    <p:sldId id="275" r:id="rId21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3300"/>
    <a:srgbClr val="91C1C9"/>
    <a:srgbClr val="97B2D3"/>
    <a:srgbClr val="C2DCE0"/>
    <a:srgbClr val="D3E6E9"/>
    <a:srgbClr val="FFCC66"/>
    <a:srgbClr val="FF99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66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64" y="-102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967D3-3391-4267-B709-A7A3473839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378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9ACF8-023B-4AAC-B930-C2B55EA01BB5}" type="datetimeFigureOut">
              <a:rPr kumimoji="1" lang="ja-JP" altLang="en-US" smtClean="0"/>
              <a:t>2016/3/4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41158-F446-4CF2-8833-2BC578A777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4764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二等辺三角形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8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kumimoji="0" lang="ja-JP" altLang="en-US" dirty="0" smtClean="0"/>
              <a:t>マスター タイトルの書式設定</a:t>
            </a:r>
            <a:endParaRPr kumimoji="0" lang="en-US" dirty="0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A4C6D00-B543-4ACE-8358-27D323E0ADFD}" type="datetime1">
              <a:rPr kumimoji="1" lang="ja-JP" altLang="en-US" smtClean="0"/>
              <a:t>2016/3/4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1A6E7B6-9975-4C4B-8978-765E953ADE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C895-2CB0-4260-912F-4F4BCCCA91D0}" type="datetime1">
              <a:rPr kumimoji="1" lang="ja-JP" altLang="en-US" smtClean="0"/>
              <a:t>2016/3/4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E7B6-9975-4C4B-8978-765E953ADE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0443-657B-4F9F-89B6-C6453C8001B1}" type="datetime1">
              <a:rPr kumimoji="1" lang="ja-JP" altLang="en-US" smtClean="0"/>
              <a:t>2016/3/4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E7B6-9975-4C4B-8978-765E953ADE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30" y="0"/>
            <a:ext cx="9140969" cy="908720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algn="ctr">
              <a:defRPr sz="4400" b="1">
                <a:ln w="6350"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kumimoji="0" lang="ja-JP" altLang="en-US" dirty="0" smtClean="0"/>
              <a:t>マスター タイトルの書式設定</a:t>
            </a:r>
            <a:endParaRPr kumimoji="0"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72000"/>
          </a:xfrm>
        </p:spPr>
        <p:txBody>
          <a:bodyPr>
            <a:normAutofit/>
          </a:bodyPr>
          <a:lstStyle>
            <a:lvl1pPr>
              <a:defRPr sz="32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 sz="28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>
              <a:defRPr sz="28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>
              <a:defRPr sz="24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>
              <a:defRPr sz="20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</a:lstStyle>
          <a:p>
            <a:pPr lvl="0" eaLnBrk="1" latinLnBrk="0" hangingPunct="1"/>
            <a:r>
              <a:rPr lang="ja-JP" altLang="en-US" dirty="0" smtClean="0"/>
              <a:t>マスター テキストの書式設定</a:t>
            </a:r>
          </a:p>
          <a:p>
            <a:pPr lvl="1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kumimoji="0" 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A96A0A4-7F37-41E3-BBA4-C664A033F132}" type="datetime1">
              <a:rPr kumimoji="1" lang="ja-JP" altLang="en-US" smtClean="0"/>
              <a:t>2016/3/4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22068" y="6453336"/>
            <a:ext cx="502920" cy="301752"/>
          </a:xfrm>
        </p:spPr>
        <p:txBody>
          <a:bodyPr/>
          <a:lstStyle>
            <a:lvl1pPr>
              <a:defRPr sz="1600" b="0"/>
            </a:lvl1pPr>
          </a:lstStyle>
          <a:p>
            <a:fld id="{D1A6E7B6-9975-4C4B-8978-765E953ADE2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二等辺三角形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290A33-3577-4480-8427-3B9FF415154A}" type="datetime1">
              <a:rPr kumimoji="1" lang="ja-JP" altLang="en-US" smtClean="0"/>
              <a:t>2016/3/4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1A6E7B6-9975-4C4B-8978-765E953ADE2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971314F-BFC1-4CEB-BBEF-DD8A7CB6B140}" type="datetime1">
              <a:rPr kumimoji="1" lang="ja-JP" altLang="en-US" smtClean="0"/>
              <a:t>2016/3/4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1A6E7B6-9975-4C4B-8978-765E953ADE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6DB4EC7-FE9E-4451-912D-1617309BCC24}" type="datetime1">
              <a:rPr kumimoji="1" lang="ja-JP" altLang="en-US" smtClean="0"/>
              <a:t>2016/3/4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1A6E7B6-9975-4C4B-8978-765E953ADE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B003-7BF3-4D50-85A4-9FF41EBA5FB6}" type="datetime1">
              <a:rPr kumimoji="1" lang="ja-JP" altLang="en-US" smtClean="0"/>
              <a:t>2016/3/4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E7B6-9975-4C4B-8978-765E953ADE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7ED45F3-094F-4331-BE27-AEB2166AC050}" type="datetime1">
              <a:rPr kumimoji="1" lang="ja-JP" altLang="en-US" smtClean="0"/>
              <a:t>2016/3/4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1A6E7B6-9975-4C4B-8978-765E953ADE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DAC6EE5-F938-4BC9-BAA3-B0893C12BF61}" type="datetime1">
              <a:rPr kumimoji="1" lang="ja-JP" altLang="en-US" smtClean="0"/>
              <a:t>2016/3/4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1A6E7B6-9975-4C4B-8978-765E953ADE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B7D5A2D-4106-4970-A1AF-FAEFCCC209DB}" type="datetime1">
              <a:rPr kumimoji="1" lang="ja-JP" altLang="en-US" smtClean="0"/>
              <a:t>2016/3/4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1A6E7B6-9975-4C4B-8978-765E953ADE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直線コネクタ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11E02C1-6A14-4C10-9962-3E5BBA580488}" type="datetime1">
              <a:rPr kumimoji="1" lang="ja-JP" altLang="en-US" smtClean="0"/>
              <a:t>2016/3/4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1A6E7B6-9975-4C4B-8978-765E953ADE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marL="484632" algn="l" rtl="0" eaLnBrk="1" latinLnBrk="0" hangingPunct="1">
        <a:spcBef>
          <a:spcPct val="0"/>
        </a:spcBef>
        <a:buNone/>
        <a:defRPr kumimoji="1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548680"/>
            <a:ext cx="8062912" cy="229267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dirty="0" smtClean="0">
                <a:ln w="6350">
                  <a:solidFill>
                    <a:schemeClr val="tx1"/>
                  </a:solidFill>
                </a:ln>
              </a:rPr>
              <a:t>大阪府公立小学校英語学習６カ年プログラム「</a:t>
            </a:r>
            <a:r>
              <a:rPr kumimoji="1" lang="en-US" altLang="ja-JP" dirty="0" smtClean="0">
                <a:ln w="6350">
                  <a:solidFill>
                    <a:schemeClr val="tx1"/>
                  </a:solidFill>
                </a:ln>
              </a:rPr>
              <a:t>DREAM</a:t>
            </a:r>
            <a:r>
              <a:rPr kumimoji="1" lang="ja-JP" altLang="en-US" dirty="0" smtClean="0">
                <a:ln w="6350">
                  <a:solidFill>
                    <a:schemeClr val="tx1"/>
                  </a:solidFill>
                </a:ln>
              </a:rPr>
              <a:t>」</a:t>
            </a:r>
            <a:r>
              <a:rPr kumimoji="1" lang="en-US" altLang="ja-JP" dirty="0" smtClean="0">
                <a:ln w="6350">
                  <a:solidFill>
                    <a:schemeClr val="tx1"/>
                  </a:solidFill>
                </a:ln>
              </a:rPr>
              <a:t/>
            </a:r>
            <a:br>
              <a:rPr kumimoji="1" lang="en-US" altLang="ja-JP" dirty="0" smtClean="0">
                <a:ln w="6350">
                  <a:solidFill>
                    <a:schemeClr val="tx1"/>
                  </a:solidFill>
                </a:ln>
              </a:rPr>
            </a:br>
            <a:r>
              <a:rPr lang="ja-JP" altLang="en-US" dirty="0" smtClean="0">
                <a:ln w="6350">
                  <a:solidFill>
                    <a:schemeClr val="tx1"/>
                  </a:solidFill>
                </a:ln>
              </a:rPr>
              <a:t>導入支援</a:t>
            </a:r>
            <a:r>
              <a:rPr lang="ja-JP" altLang="en-US" dirty="0">
                <a:ln w="6350">
                  <a:solidFill>
                    <a:schemeClr val="tx1"/>
                  </a:solidFill>
                </a:ln>
              </a:rPr>
              <a:t>研修</a:t>
            </a:r>
            <a:endParaRPr kumimoji="1" lang="ja-JP" alt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39144" y="5373216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大阪府教育委員会事務局　市町村教育室</a:t>
            </a:r>
            <a:endParaRPr kumimoji="1" lang="en-US" altLang="ja-JP" sz="3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小中学校課　教務グループ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4" r="18117"/>
          <a:stretch/>
        </p:blipFill>
        <p:spPr bwMode="auto">
          <a:xfrm>
            <a:off x="4932041" y="2500349"/>
            <a:ext cx="3240360" cy="26305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E7B6-9975-4C4B-8978-765E953ADE2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04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7833" y="-16961"/>
            <a:ext cx="9140969" cy="908720"/>
          </a:xfrm>
        </p:spPr>
        <p:txBody>
          <a:bodyPr/>
          <a:lstStyle/>
          <a:p>
            <a:r>
              <a:rPr kumimoji="1" lang="en-US" altLang="ja-JP" dirty="0" smtClean="0"/>
              <a:t>STORY </a:t>
            </a:r>
            <a:r>
              <a:rPr kumimoji="1" lang="ja-JP" altLang="en-US" dirty="0" smtClean="0"/>
              <a:t>＆ </a:t>
            </a:r>
            <a:r>
              <a:rPr kumimoji="1" lang="en-US" altLang="ja-JP" dirty="0" smtClean="0"/>
              <a:t>ACTION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0" y="1849052"/>
            <a:ext cx="8229600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altLang="ja-JP" dirty="0" smtClean="0"/>
              <a:t>【STORY】</a:t>
            </a:r>
            <a:endParaRPr kumimoji="1" lang="en-US" altLang="ja-JP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dirty="0" smtClean="0"/>
              <a:t>画像、音声、声のトーン等の映像情報から、「どんな内容かな？」と</a:t>
            </a:r>
            <a:r>
              <a:rPr lang="ja-JP" altLang="en-US" dirty="0" smtClean="0">
                <a:solidFill>
                  <a:srgbClr val="FFFF00"/>
                </a:solidFill>
              </a:rPr>
              <a:t>想像しながら視聴する</a:t>
            </a:r>
            <a:endParaRPr lang="en-US" altLang="ja-JP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kumimoji="1" lang="ja-JP" altLang="en-US" dirty="0" smtClean="0"/>
              <a:t>児童の</a:t>
            </a:r>
            <a:r>
              <a:rPr kumimoji="1" lang="ja-JP" altLang="en-US" dirty="0" smtClean="0">
                <a:solidFill>
                  <a:srgbClr val="FFFF00"/>
                </a:solidFill>
              </a:rPr>
              <a:t>「気付き」</a:t>
            </a:r>
            <a:r>
              <a:rPr kumimoji="1" lang="ja-JP" altLang="en-US" dirty="0" smtClean="0"/>
              <a:t>を促す</a:t>
            </a:r>
            <a:endParaRPr kumimoji="1" lang="en-US" altLang="ja-JP" dirty="0" smtClean="0"/>
          </a:p>
          <a:p>
            <a:pPr marL="64008" indent="0">
              <a:buNone/>
            </a:pPr>
            <a:endParaRPr kumimoji="1" lang="en-US" altLang="ja-JP" dirty="0" smtClean="0"/>
          </a:p>
          <a:p>
            <a:pPr marL="64008" indent="0">
              <a:buNone/>
            </a:pPr>
            <a:r>
              <a:rPr lang="en-US" altLang="ja-JP" dirty="0" smtClean="0"/>
              <a:t>【ACTION】 </a:t>
            </a:r>
            <a:r>
              <a:rPr lang="en-US" altLang="ja-JP" sz="2400" dirty="0" smtClean="0"/>
              <a:t>※G1</a:t>
            </a:r>
            <a:r>
              <a:rPr lang="ja-JP" altLang="en-US" sz="2400" dirty="0" smtClean="0"/>
              <a:t>・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のみ</a:t>
            </a:r>
            <a:endParaRPr kumimoji="1" lang="en-US" altLang="ja-JP" sz="24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dirty="0" smtClean="0"/>
              <a:t>実際に動作をすることで、</a:t>
            </a:r>
            <a:r>
              <a:rPr lang="ja-JP" altLang="en-US" dirty="0" smtClean="0">
                <a:solidFill>
                  <a:srgbClr val="FFFF00"/>
                </a:solidFill>
              </a:rPr>
              <a:t>英語を英語のまま感じる姿勢・態度を養う</a:t>
            </a:r>
            <a:endParaRPr kumimoji="1" lang="en-US" altLang="ja-JP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76257" y="6338817"/>
            <a:ext cx="216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DVD</a:t>
            </a:r>
            <a:r>
              <a:rPr lang="ja-JP" altLang="en-US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収録</a:t>
            </a:r>
            <a:r>
              <a:rPr lang="ja-JP" altLang="en-US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内容</a:t>
            </a:r>
            <a:endParaRPr kumimoji="1" lang="ja-JP" altLang="en-US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107504" y="1099911"/>
            <a:ext cx="2736304" cy="567464"/>
            <a:chOff x="107504" y="1099911"/>
            <a:chExt cx="2736304" cy="567464"/>
          </a:xfrm>
        </p:grpSpPr>
        <p:sp>
          <p:nvSpPr>
            <p:cNvPr id="6" name="ホームベース 5"/>
            <p:cNvSpPr/>
            <p:nvPr/>
          </p:nvSpPr>
          <p:spPr>
            <a:xfrm>
              <a:off x="107504" y="1099911"/>
              <a:ext cx="2736304" cy="56746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42162" y="1144155"/>
              <a:ext cx="2304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 smtClean="0">
                  <a:solidFill>
                    <a:schemeClr val="bg2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ここが</a:t>
              </a:r>
              <a:r>
                <a:rPr kumimoji="1" lang="en-US" altLang="ja-JP" sz="2800" dirty="0" smtClean="0">
                  <a:solidFill>
                    <a:schemeClr val="bg2"/>
                  </a:solidFill>
                  <a:latin typeface="Comic Sans MS" panose="030F0702030302020204" pitchFamily="66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POINT!</a:t>
              </a:r>
              <a:endParaRPr kumimoji="1" lang="ja-JP" altLang="en-US" sz="2800" dirty="0">
                <a:solidFill>
                  <a:schemeClr val="bg2"/>
                </a:solidFill>
                <a:latin typeface="Comic Sans MS" panose="030F0702030302020204" pitchFamily="66" charset="0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E7B6-9975-4C4B-8978-765E953ADE2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747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SONG</a:t>
            </a:r>
            <a:r>
              <a:rPr kumimoji="1" lang="ja-JP" altLang="en-US" dirty="0" smtClean="0"/>
              <a:t>　</a:t>
            </a:r>
            <a:r>
              <a:rPr kumimoji="1" lang="en-US" altLang="ja-JP" sz="2800" dirty="0" smtClean="0"/>
              <a:t>※G1</a:t>
            </a:r>
            <a:r>
              <a:rPr kumimoji="1" lang="ja-JP" altLang="en-US" sz="2800" dirty="0" smtClean="0"/>
              <a:t>～</a:t>
            </a:r>
            <a:r>
              <a:rPr kumimoji="1" lang="en-US" altLang="ja-JP" sz="2800" dirty="0" smtClean="0"/>
              <a:t>4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6856" y="1412776"/>
            <a:ext cx="8517632" cy="2376264"/>
          </a:xfrm>
        </p:spPr>
        <p:txBody>
          <a:bodyPr/>
          <a:lstStyle/>
          <a:p>
            <a:r>
              <a:rPr lang="ja-JP" altLang="en-US" dirty="0" smtClean="0"/>
              <a:t>リズムに合わせて、文字と音、単語を</a:t>
            </a:r>
            <a:r>
              <a:rPr lang="ja-JP" altLang="en-US" dirty="0" smtClean="0">
                <a:solidFill>
                  <a:srgbClr val="FFFF00"/>
                </a:solidFill>
              </a:rPr>
              <a:t>自然に関連付ける</a:t>
            </a:r>
            <a:endParaRPr kumimoji="1" lang="en-US" altLang="ja-JP" dirty="0" smtClean="0">
              <a:solidFill>
                <a:srgbClr val="FFFF00"/>
              </a:solidFill>
            </a:endParaRPr>
          </a:p>
          <a:p>
            <a:r>
              <a:rPr kumimoji="1" lang="ja-JP" altLang="en-US" dirty="0" smtClean="0"/>
              <a:t>同じフレーズの繰り返しや韻を踏むなどの活動を通して、</a:t>
            </a:r>
            <a:r>
              <a:rPr kumimoji="1" lang="ja-JP" altLang="en-US" dirty="0" smtClean="0">
                <a:solidFill>
                  <a:srgbClr val="FFFF00"/>
                </a:solidFill>
              </a:rPr>
              <a:t>文字と音の関係に気付く</a:t>
            </a:r>
            <a:endParaRPr kumimoji="1" lang="en-US" altLang="ja-JP" dirty="0" smtClean="0">
              <a:solidFill>
                <a:srgbClr val="FFFF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109406"/>
            <a:ext cx="2736304" cy="152515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8" y="3727205"/>
            <a:ext cx="2727960" cy="15197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133547"/>
            <a:ext cx="2664296" cy="150101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384" y="3727205"/>
            <a:ext cx="2697598" cy="15197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テキスト ボックス 11"/>
          <p:cNvSpPr txBox="1"/>
          <p:nvPr/>
        </p:nvSpPr>
        <p:spPr>
          <a:xfrm>
            <a:off x="6876257" y="6338817"/>
            <a:ext cx="216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DVD</a:t>
            </a:r>
            <a:r>
              <a:rPr lang="ja-JP" altLang="en-US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収録</a:t>
            </a:r>
            <a:r>
              <a:rPr lang="ja-JP" altLang="en-US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内容</a:t>
            </a:r>
            <a:endParaRPr kumimoji="1" lang="ja-JP" altLang="en-US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E7B6-9975-4C4B-8978-765E953ADE2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86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SONG</a:t>
            </a:r>
            <a:r>
              <a:rPr kumimoji="1" lang="ja-JP" altLang="en-US" dirty="0" smtClean="0"/>
              <a:t>　</a:t>
            </a:r>
            <a:r>
              <a:rPr kumimoji="1" lang="en-US" altLang="ja-JP" sz="2800" dirty="0" smtClean="0"/>
              <a:t>※G1</a:t>
            </a:r>
            <a:r>
              <a:rPr kumimoji="1" lang="ja-JP" altLang="en-US" sz="2800" dirty="0" smtClean="0"/>
              <a:t>～</a:t>
            </a:r>
            <a:r>
              <a:rPr kumimoji="1" lang="en-US" altLang="ja-JP" sz="2800" dirty="0" smtClean="0"/>
              <a:t>4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0446" y="2132856"/>
            <a:ext cx="8229600" cy="3168352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メロディやリズム、歌うことを</a:t>
            </a:r>
            <a:r>
              <a:rPr lang="ja-JP" altLang="en-US" dirty="0" smtClean="0">
                <a:solidFill>
                  <a:srgbClr val="FFFF00"/>
                </a:solidFill>
              </a:rPr>
              <a:t>楽しむ</a:t>
            </a:r>
            <a:endParaRPr lang="en-US" altLang="ja-JP" dirty="0" smtClean="0">
              <a:solidFill>
                <a:srgbClr val="FFFF00"/>
              </a:solidFill>
            </a:endParaRPr>
          </a:p>
          <a:p>
            <a:pPr marL="64008" indent="0">
              <a:buNone/>
            </a:pPr>
            <a:endParaRPr lang="en-US" altLang="ja-JP" sz="2400" dirty="0" smtClean="0"/>
          </a:p>
          <a:p>
            <a:r>
              <a:rPr lang="ja-JP" altLang="en-US" dirty="0"/>
              <a:t>無理</a:t>
            </a:r>
            <a:r>
              <a:rPr lang="ja-JP" altLang="en-US" dirty="0" smtClean="0"/>
              <a:t>に歌う</a:t>
            </a:r>
            <a:r>
              <a:rPr lang="ja-JP" altLang="en-US" dirty="0"/>
              <a:t>のではなく</a:t>
            </a:r>
            <a:r>
              <a:rPr lang="ja-JP" altLang="en-US" dirty="0" smtClean="0"/>
              <a:t>、自然に歌えるよう</a:t>
            </a:r>
            <a:r>
              <a:rPr lang="ja-JP" altLang="en-US" dirty="0" smtClean="0">
                <a:solidFill>
                  <a:srgbClr val="FFFF00"/>
                </a:solidFill>
              </a:rPr>
              <a:t>先生がサポート</a:t>
            </a:r>
            <a:r>
              <a:rPr lang="ja-JP" altLang="en-US" dirty="0" smtClean="0"/>
              <a:t>する</a:t>
            </a:r>
            <a:endParaRPr lang="en-US" altLang="ja-JP" dirty="0" smtClean="0"/>
          </a:p>
          <a:p>
            <a:pPr marL="64008" indent="0">
              <a:buNone/>
            </a:pPr>
            <a:endParaRPr lang="en-US" altLang="ja-JP" sz="2000" dirty="0" smtClean="0"/>
          </a:p>
          <a:p>
            <a:r>
              <a:rPr lang="ja-JP" altLang="en-US" dirty="0" smtClean="0"/>
              <a:t>児童の気付きを</a:t>
            </a:r>
            <a:r>
              <a:rPr lang="ja-JP" altLang="en-US" dirty="0" smtClean="0">
                <a:solidFill>
                  <a:srgbClr val="FFFF00"/>
                </a:solidFill>
              </a:rPr>
              <a:t>促す</a:t>
            </a:r>
            <a:endParaRPr lang="en-US" altLang="ja-JP" dirty="0" smtClean="0">
              <a:solidFill>
                <a:srgbClr val="FFFF00"/>
              </a:solidFill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225069" y="1308916"/>
            <a:ext cx="2736304" cy="567464"/>
            <a:chOff x="107504" y="1099911"/>
            <a:chExt cx="2736304" cy="567464"/>
          </a:xfrm>
        </p:grpSpPr>
        <p:sp>
          <p:nvSpPr>
            <p:cNvPr id="9" name="ホームベース 8"/>
            <p:cNvSpPr/>
            <p:nvPr/>
          </p:nvSpPr>
          <p:spPr>
            <a:xfrm>
              <a:off x="107504" y="1099911"/>
              <a:ext cx="2736304" cy="56746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42162" y="1144155"/>
              <a:ext cx="2304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 smtClean="0">
                  <a:solidFill>
                    <a:schemeClr val="bg2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ここが</a:t>
              </a:r>
              <a:r>
                <a:rPr kumimoji="1" lang="en-US" altLang="ja-JP" sz="2800" dirty="0" smtClean="0">
                  <a:solidFill>
                    <a:schemeClr val="bg2"/>
                  </a:solidFill>
                  <a:latin typeface="Comic Sans MS" panose="030F0702030302020204" pitchFamily="66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POINT!</a:t>
              </a:r>
              <a:endParaRPr kumimoji="1" lang="ja-JP" altLang="en-US" sz="2800" dirty="0">
                <a:solidFill>
                  <a:schemeClr val="bg2"/>
                </a:solidFill>
                <a:latin typeface="Comic Sans MS" panose="030F0702030302020204" pitchFamily="66" charset="0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6876257" y="6338817"/>
            <a:ext cx="216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DVD</a:t>
            </a:r>
            <a:r>
              <a:rPr lang="ja-JP" altLang="en-US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収録</a:t>
            </a:r>
            <a:r>
              <a:rPr lang="ja-JP" altLang="en-US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内容</a:t>
            </a:r>
            <a:endParaRPr kumimoji="1" lang="ja-JP" altLang="en-US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E7B6-9975-4C4B-8978-765E953ADE2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733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PHONICS </a:t>
            </a:r>
            <a:r>
              <a:rPr kumimoji="1" lang="en-US" altLang="ja-JP" sz="2800" dirty="0" smtClean="0"/>
              <a:t>※G1</a:t>
            </a:r>
            <a:r>
              <a:rPr kumimoji="1" lang="ja-JP" altLang="en-US" sz="2800" dirty="0" smtClean="0"/>
              <a:t>～</a:t>
            </a:r>
            <a:r>
              <a:rPr kumimoji="1" lang="en-US" altLang="ja-JP" sz="2800" dirty="0" smtClean="0"/>
              <a:t>4 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フォニックスのサウンドパターンを、リズムや音楽に合わせて、</a:t>
            </a:r>
            <a:r>
              <a:rPr kumimoji="1" lang="ja-JP" altLang="en-US" dirty="0" smtClean="0">
                <a:solidFill>
                  <a:srgbClr val="FFFF00"/>
                </a:solidFill>
              </a:rPr>
              <a:t>自然と身に付ける</a:t>
            </a:r>
            <a:endParaRPr kumimoji="1" lang="en-US" altLang="ja-JP" dirty="0" smtClean="0">
              <a:solidFill>
                <a:srgbClr val="FFFF00"/>
              </a:solidFill>
            </a:endParaRPr>
          </a:p>
          <a:p>
            <a:pPr marL="64008" indent="0">
              <a:buNone/>
            </a:pPr>
            <a:endParaRPr lang="en-US" altLang="ja-JP" sz="1400" dirty="0"/>
          </a:p>
          <a:p>
            <a:pPr marL="534988" lvl="1" indent="-352425">
              <a:tabLst>
                <a:tab pos="2965450" algn="l"/>
                <a:tab pos="3317875" algn="l"/>
              </a:tabLst>
            </a:pPr>
            <a:r>
              <a:rPr lang="en-US" altLang="ja-JP" sz="2400" dirty="0" smtClean="0">
                <a:solidFill>
                  <a:srgbClr val="FFFF00"/>
                </a:solidFill>
              </a:rPr>
              <a:t>Keywords</a:t>
            </a:r>
            <a:r>
              <a:rPr lang="en-US" altLang="ja-JP" sz="2400" dirty="0" smtClean="0"/>
              <a:t>	</a:t>
            </a:r>
            <a:r>
              <a:rPr lang="ja-JP" altLang="en-US" sz="2400" dirty="0" smtClean="0"/>
              <a:t>たくさんの語をフラッシュさせながら提示</a:t>
            </a:r>
            <a:endParaRPr lang="en-US" altLang="ja-JP" sz="2400" dirty="0" smtClean="0"/>
          </a:p>
          <a:p>
            <a:pPr marL="534988" lvl="1" indent="-352425">
              <a:tabLst>
                <a:tab pos="2965450" algn="l"/>
                <a:tab pos="3317875" algn="l"/>
              </a:tabLst>
            </a:pPr>
            <a:r>
              <a:rPr kumimoji="1" lang="en-US" altLang="ja-JP" sz="2400" dirty="0" smtClean="0">
                <a:solidFill>
                  <a:srgbClr val="FFFF00"/>
                </a:solidFill>
              </a:rPr>
              <a:t>Sound Blocks</a:t>
            </a:r>
            <a:r>
              <a:rPr kumimoji="1" lang="en-US" altLang="ja-JP" sz="2400" dirty="0" smtClean="0"/>
              <a:t>	</a:t>
            </a:r>
            <a:r>
              <a:rPr kumimoji="1" lang="ja-JP" altLang="en-US" sz="2400" dirty="0" smtClean="0"/>
              <a:t>音を足し算するようにして理解</a:t>
            </a:r>
            <a:endParaRPr kumimoji="1" lang="en-US" altLang="ja-JP" sz="2400" dirty="0" smtClean="0"/>
          </a:p>
          <a:p>
            <a:pPr marL="534988" lvl="1" indent="-352425">
              <a:tabLst>
                <a:tab pos="2965450" algn="l"/>
                <a:tab pos="3317875" algn="l"/>
              </a:tabLst>
            </a:pPr>
            <a:r>
              <a:rPr lang="en-US" altLang="ja-JP" sz="2400" dirty="0" smtClean="0">
                <a:solidFill>
                  <a:srgbClr val="FFFF00"/>
                </a:solidFill>
              </a:rPr>
              <a:t>Rhyme Time</a:t>
            </a:r>
            <a:r>
              <a:rPr lang="en-US" altLang="ja-JP" sz="2400" dirty="0" smtClean="0"/>
              <a:t>	</a:t>
            </a:r>
            <a:r>
              <a:rPr lang="ja-JP" altLang="en-US" sz="2400" dirty="0" smtClean="0"/>
              <a:t>同じサウンドパターンの語をまとめて提示</a:t>
            </a:r>
            <a:endParaRPr lang="en-US" altLang="ja-JP" sz="2400" dirty="0" smtClean="0"/>
          </a:p>
          <a:p>
            <a:pPr marL="534988" lvl="1" indent="-352425">
              <a:tabLst>
                <a:tab pos="2965450" algn="l"/>
                <a:tab pos="3317875" algn="l"/>
              </a:tabLst>
            </a:pPr>
            <a:r>
              <a:rPr kumimoji="1" lang="en-US" altLang="ja-JP" sz="2400" dirty="0" smtClean="0">
                <a:solidFill>
                  <a:srgbClr val="FFFF00"/>
                </a:solidFill>
              </a:rPr>
              <a:t>Jingle</a:t>
            </a:r>
            <a:r>
              <a:rPr kumimoji="1" lang="en-US" altLang="ja-JP" sz="2400" dirty="0" smtClean="0"/>
              <a:t>	</a:t>
            </a:r>
            <a:r>
              <a:rPr kumimoji="1" lang="ja-JP" altLang="en-US" sz="2400" dirty="0" smtClean="0"/>
              <a:t>サウンドパターンの典型例の提示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76257" y="6338817"/>
            <a:ext cx="216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DVD</a:t>
            </a:r>
            <a:r>
              <a:rPr lang="ja-JP" altLang="en-US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収録</a:t>
            </a:r>
            <a:r>
              <a:rPr lang="ja-JP" altLang="en-US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内容</a:t>
            </a:r>
            <a:endParaRPr kumimoji="1" lang="ja-JP" altLang="en-US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4" r="17935" b="17650"/>
          <a:stretch/>
        </p:blipFill>
        <p:spPr>
          <a:xfrm>
            <a:off x="4032391" y="5396345"/>
            <a:ext cx="1863243" cy="1311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8" r="10240"/>
          <a:stretch/>
        </p:blipFill>
        <p:spPr>
          <a:xfrm>
            <a:off x="2204701" y="4961379"/>
            <a:ext cx="1931749" cy="1371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9" r="11419"/>
          <a:stretch/>
        </p:blipFill>
        <p:spPr>
          <a:xfrm>
            <a:off x="445831" y="4710449"/>
            <a:ext cx="1931748" cy="1371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" r="10239"/>
          <a:stretch/>
        </p:blipFill>
        <p:spPr>
          <a:xfrm>
            <a:off x="5740758" y="4970906"/>
            <a:ext cx="2042110" cy="13622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E7B6-9975-4C4B-8978-765E953ADE2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0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PHONICS </a:t>
            </a:r>
            <a:r>
              <a:rPr kumimoji="1" lang="en-US" altLang="ja-JP" sz="2800" dirty="0" smtClean="0"/>
              <a:t>※G1</a:t>
            </a:r>
            <a:r>
              <a:rPr kumimoji="1" lang="ja-JP" altLang="en-US" sz="2800" dirty="0" smtClean="0"/>
              <a:t>～</a:t>
            </a:r>
            <a:r>
              <a:rPr kumimoji="1" lang="en-US" altLang="ja-JP" sz="2800" dirty="0" smtClean="0"/>
              <a:t>4 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61675" y="2276872"/>
            <a:ext cx="7213813" cy="3851920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rgbClr val="FFFF00"/>
                </a:solidFill>
              </a:rPr>
              <a:t>最初は静かに</a:t>
            </a:r>
            <a:r>
              <a:rPr kumimoji="1" lang="ja-JP" altLang="en-US" dirty="0" smtClean="0"/>
              <a:t>視聴する</a:t>
            </a:r>
            <a:endParaRPr kumimoji="1" lang="en-US" altLang="ja-JP" dirty="0" smtClean="0"/>
          </a:p>
          <a:p>
            <a:pPr marL="64008" indent="0">
              <a:buNone/>
            </a:pPr>
            <a:endParaRPr kumimoji="1" lang="en-US" altLang="ja-JP" dirty="0" smtClean="0"/>
          </a:p>
          <a:p>
            <a:r>
              <a:rPr lang="ja-JP" altLang="en-US" dirty="0">
                <a:solidFill>
                  <a:srgbClr val="FFFF00"/>
                </a:solidFill>
              </a:rPr>
              <a:t>言えそう</a:t>
            </a:r>
            <a:r>
              <a:rPr lang="ja-JP" altLang="en-US" dirty="0" smtClean="0">
                <a:solidFill>
                  <a:srgbClr val="FFFF00"/>
                </a:solidFill>
              </a:rPr>
              <a:t>なところから</a:t>
            </a:r>
            <a:r>
              <a:rPr lang="ja-JP" altLang="en-US" dirty="0" smtClean="0"/>
              <a:t>言ってみ</a:t>
            </a:r>
            <a:r>
              <a:rPr lang="ja-JP" altLang="en-US" dirty="0"/>
              <a:t>る</a:t>
            </a:r>
            <a:endParaRPr lang="en-US" altLang="ja-JP" dirty="0" smtClean="0"/>
          </a:p>
          <a:p>
            <a:pPr marL="64008" indent="0">
              <a:buNone/>
            </a:pPr>
            <a:endParaRPr lang="en-US" altLang="ja-JP" dirty="0" smtClean="0"/>
          </a:p>
          <a:p>
            <a:r>
              <a:rPr lang="ja-JP" altLang="en-US" dirty="0" smtClean="0">
                <a:solidFill>
                  <a:srgbClr val="FFFF00"/>
                </a:solidFill>
              </a:rPr>
              <a:t>映像に合わせて</a:t>
            </a:r>
            <a:r>
              <a:rPr lang="ja-JP" altLang="en-US" dirty="0" smtClean="0"/>
              <a:t>一緒に声を</a:t>
            </a:r>
            <a:r>
              <a:rPr lang="ja-JP" altLang="en-US" dirty="0"/>
              <a:t>出</a:t>
            </a:r>
            <a:r>
              <a:rPr lang="ja-JP" altLang="en-US" dirty="0" smtClean="0"/>
              <a:t>す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218374" y="1301604"/>
            <a:ext cx="2736304" cy="567464"/>
            <a:chOff x="107504" y="1099911"/>
            <a:chExt cx="2736304" cy="567464"/>
          </a:xfrm>
        </p:grpSpPr>
        <p:sp>
          <p:nvSpPr>
            <p:cNvPr id="6" name="ホームベース 5"/>
            <p:cNvSpPr/>
            <p:nvPr/>
          </p:nvSpPr>
          <p:spPr>
            <a:xfrm>
              <a:off x="107504" y="1099911"/>
              <a:ext cx="2736304" cy="56746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42162" y="1144155"/>
              <a:ext cx="2304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 smtClean="0">
                  <a:solidFill>
                    <a:schemeClr val="bg2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ここが</a:t>
              </a:r>
              <a:r>
                <a:rPr kumimoji="1" lang="en-US" altLang="ja-JP" sz="2800" dirty="0" smtClean="0">
                  <a:solidFill>
                    <a:schemeClr val="bg2"/>
                  </a:solidFill>
                  <a:latin typeface="Comic Sans MS" panose="030F0702030302020204" pitchFamily="66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POINT!</a:t>
              </a:r>
              <a:endParaRPr kumimoji="1" lang="ja-JP" altLang="en-US" sz="2800" dirty="0">
                <a:solidFill>
                  <a:schemeClr val="bg2"/>
                </a:solidFill>
                <a:latin typeface="Comic Sans MS" panose="030F0702030302020204" pitchFamily="66" charset="0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6876257" y="6338817"/>
            <a:ext cx="216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DVD</a:t>
            </a:r>
            <a:r>
              <a:rPr lang="ja-JP" altLang="en-US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収録</a:t>
            </a:r>
            <a:r>
              <a:rPr lang="ja-JP" altLang="en-US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内容</a:t>
            </a:r>
            <a:endParaRPr kumimoji="1" lang="ja-JP" altLang="en-US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2987454" y="2859758"/>
            <a:ext cx="0" cy="567464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2957193" y="4045540"/>
            <a:ext cx="0" cy="567464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E7B6-9975-4C4B-8978-765E953ADE23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529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READING </a:t>
            </a:r>
            <a:r>
              <a:rPr kumimoji="1" lang="en-US" altLang="ja-JP" sz="2400" dirty="0" smtClean="0"/>
              <a:t> ※G2</a:t>
            </a:r>
            <a:r>
              <a:rPr kumimoji="1" lang="ja-JP" altLang="en-US" sz="2400" dirty="0" smtClean="0"/>
              <a:t>～６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3168352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学んだサウンドパターンを</a:t>
            </a:r>
            <a:r>
              <a:rPr lang="ja-JP" altLang="en-US" dirty="0"/>
              <a:t>活用して、</a:t>
            </a:r>
            <a:r>
              <a:rPr lang="ja-JP" altLang="en-US" dirty="0" smtClean="0">
                <a:solidFill>
                  <a:srgbClr val="FFFF00"/>
                </a:solidFill>
              </a:rPr>
              <a:t>文字を読む</a:t>
            </a:r>
            <a:r>
              <a:rPr lang="ja-JP" altLang="en-US" dirty="0" smtClean="0"/>
              <a:t>ことに挑戦</a:t>
            </a:r>
            <a:endParaRPr lang="en-US" altLang="ja-JP" dirty="0" smtClean="0"/>
          </a:p>
          <a:p>
            <a:pPr marL="64008" indent="0">
              <a:buNone/>
            </a:pPr>
            <a:endParaRPr lang="ja-JP" altLang="en-US" sz="1400" dirty="0"/>
          </a:p>
          <a:p>
            <a:r>
              <a:rPr lang="ja-JP" altLang="en-US" dirty="0" smtClean="0"/>
              <a:t>物語の内容</a:t>
            </a:r>
            <a:r>
              <a:rPr lang="ja-JP" altLang="en-US" dirty="0"/>
              <a:t>を推測し、</a:t>
            </a:r>
            <a:r>
              <a:rPr lang="ja-JP" altLang="en-US" dirty="0">
                <a:solidFill>
                  <a:srgbClr val="FFFF00"/>
                </a:solidFill>
              </a:rPr>
              <a:t>大意を</a:t>
            </a:r>
            <a:r>
              <a:rPr lang="ja-JP" altLang="en-US" dirty="0" smtClean="0">
                <a:solidFill>
                  <a:srgbClr val="FFFF00"/>
                </a:solidFill>
              </a:rPr>
              <a:t>つかむ</a:t>
            </a:r>
            <a:endParaRPr lang="en-US" altLang="ja-JP" dirty="0" smtClean="0">
              <a:solidFill>
                <a:srgbClr val="FFFF00"/>
              </a:solidFill>
            </a:endParaRPr>
          </a:p>
          <a:p>
            <a:pPr marL="64008" indent="0">
              <a:buNone/>
            </a:pPr>
            <a:endParaRPr lang="en-US" altLang="ja-JP" sz="14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76257" y="6338817"/>
            <a:ext cx="216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DVD</a:t>
            </a:r>
            <a:r>
              <a:rPr lang="ja-JP" altLang="en-US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収録</a:t>
            </a:r>
            <a:r>
              <a:rPr lang="ja-JP" altLang="en-US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内容</a:t>
            </a:r>
            <a:endParaRPr kumimoji="1" lang="ja-JP" altLang="en-US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040" y="4322506"/>
            <a:ext cx="3471815" cy="194421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3746442"/>
            <a:ext cx="3375375" cy="19442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E7B6-9975-4C4B-8978-765E953ADE23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45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READING </a:t>
            </a:r>
            <a:r>
              <a:rPr kumimoji="1" lang="en-US" altLang="ja-JP" sz="2400" dirty="0" smtClean="0"/>
              <a:t> ※G2</a:t>
            </a:r>
            <a:r>
              <a:rPr kumimoji="1" lang="ja-JP" altLang="en-US" sz="2400" dirty="0" smtClean="0"/>
              <a:t>～６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2060848"/>
            <a:ext cx="7632848" cy="4032448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日本語訳はできるだけせずに、さし絵や話の流れなどから、物語の</a:t>
            </a:r>
            <a:r>
              <a:rPr lang="ja-JP" altLang="en-US" dirty="0" smtClean="0">
                <a:solidFill>
                  <a:srgbClr val="FFFF00"/>
                </a:solidFill>
              </a:rPr>
              <a:t>内容を類推</a:t>
            </a:r>
            <a:r>
              <a:rPr lang="ja-JP" altLang="en-US" dirty="0" smtClean="0"/>
              <a:t>させる</a:t>
            </a:r>
            <a:endParaRPr lang="en-US" altLang="ja-JP" dirty="0" smtClean="0"/>
          </a:p>
          <a:p>
            <a:pPr marL="64008" indent="0">
              <a:buNone/>
            </a:pPr>
            <a:endParaRPr lang="en-US" altLang="ja-JP" sz="1400" dirty="0" smtClean="0"/>
          </a:p>
          <a:p>
            <a:r>
              <a:rPr lang="ja-JP" altLang="en-US" dirty="0" smtClean="0"/>
              <a:t>「読めた！」という</a:t>
            </a:r>
            <a:r>
              <a:rPr lang="ja-JP" altLang="en-US" dirty="0" smtClean="0">
                <a:solidFill>
                  <a:srgbClr val="FFFF00"/>
                </a:solidFill>
              </a:rPr>
              <a:t>児童の達成感</a:t>
            </a:r>
            <a:r>
              <a:rPr lang="ja-JP" altLang="en-US" dirty="0" smtClean="0"/>
              <a:t>を育てる</a:t>
            </a:r>
            <a:endParaRPr lang="en-US" altLang="ja-JP" dirty="0" smtClean="0"/>
          </a:p>
          <a:p>
            <a:pPr marL="64008" indent="0">
              <a:buNone/>
            </a:pPr>
            <a:r>
              <a:rPr lang="en-US" altLang="ja-JP" dirty="0"/>
              <a:t>	</a:t>
            </a:r>
            <a:r>
              <a:rPr lang="ja-JP" altLang="en-US" dirty="0" smtClean="0"/>
              <a:t>→先生がほめる</a:t>
            </a:r>
            <a:endParaRPr lang="en-US" altLang="ja-JP" dirty="0" smtClean="0"/>
          </a:p>
          <a:p>
            <a:pPr marL="64008" indent="0"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→ペア同士でほめる</a:t>
            </a:r>
            <a:endParaRPr lang="en-US" altLang="ja-JP" dirty="0" smtClean="0"/>
          </a:p>
          <a:p>
            <a:pPr marL="64008" indent="0">
              <a:buNone/>
            </a:pPr>
            <a:endParaRPr lang="en-US" altLang="ja-JP" sz="1400" dirty="0" smtClean="0"/>
          </a:p>
          <a:p>
            <a:r>
              <a:rPr lang="en-US" altLang="ja-JP" dirty="0" smtClean="0"/>
              <a:t>Reading</a:t>
            </a:r>
            <a:r>
              <a:rPr lang="ja-JP" altLang="en-US" dirty="0" smtClean="0"/>
              <a:t>シートを活用する</a:t>
            </a:r>
            <a:endParaRPr lang="ja-JP" altLang="en-US" dirty="0"/>
          </a:p>
          <a:p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167192" y="1268760"/>
            <a:ext cx="2736304" cy="567464"/>
            <a:chOff x="107504" y="1099911"/>
            <a:chExt cx="2736304" cy="567464"/>
          </a:xfrm>
        </p:grpSpPr>
        <p:sp>
          <p:nvSpPr>
            <p:cNvPr id="7" name="ホームベース 6"/>
            <p:cNvSpPr/>
            <p:nvPr/>
          </p:nvSpPr>
          <p:spPr>
            <a:xfrm>
              <a:off x="107504" y="1099911"/>
              <a:ext cx="2736304" cy="56746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42162" y="1144155"/>
              <a:ext cx="2304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 smtClean="0">
                  <a:solidFill>
                    <a:schemeClr val="bg2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ここが</a:t>
              </a:r>
              <a:r>
                <a:rPr kumimoji="1" lang="en-US" altLang="ja-JP" sz="2800" dirty="0" smtClean="0">
                  <a:solidFill>
                    <a:schemeClr val="bg2"/>
                  </a:solidFill>
                  <a:latin typeface="Comic Sans MS" panose="030F0702030302020204" pitchFamily="66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POINT!</a:t>
              </a:r>
              <a:endParaRPr kumimoji="1" lang="ja-JP" altLang="en-US" sz="2800" dirty="0">
                <a:solidFill>
                  <a:schemeClr val="bg2"/>
                </a:solidFill>
                <a:latin typeface="Comic Sans MS" panose="030F0702030302020204" pitchFamily="66" charset="0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6876257" y="6338817"/>
            <a:ext cx="216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DVD</a:t>
            </a:r>
            <a:r>
              <a:rPr lang="ja-JP" altLang="en-US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収録</a:t>
            </a:r>
            <a:r>
              <a:rPr lang="ja-JP" altLang="en-US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内容</a:t>
            </a:r>
            <a:endParaRPr kumimoji="1" lang="ja-JP" altLang="en-US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124149"/>
            <a:ext cx="1813086" cy="2574796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E7B6-9975-4C4B-8978-765E953ADE23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567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Writing</a:t>
            </a: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896544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altLang="ja-JP" dirty="0" smtClean="0"/>
              <a:t>【</a:t>
            </a:r>
            <a:r>
              <a:rPr lang="en-US" altLang="ja-JP" dirty="0" smtClean="0"/>
              <a:t>G</a:t>
            </a:r>
            <a:r>
              <a:rPr lang="ja-JP" altLang="en-US" dirty="0" smtClean="0"/>
              <a:t>２</a:t>
            </a:r>
            <a:r>
              <a:rPr lang="en-US" altLang="ja-JP" dirty="0" smtClean="0"/>
              <a:t>】</a:t>
            </a:r>
            <a:endParaRPr kumimoji="1" lang="en-US" altLang="ja-JP" dirty="0" smtClean="0"/>
          </a:p>
          <a:p>
            <a:pPr marL="801688" indent="-382588"/>
            <a:r>
              <a:rPr kumimoji="1" lang="ja-JP" altLang="en-US" dirty="0" smtClean="0"/>
              <a:t>アルファベットのなぞり書き（トレース）</a:t>
            </a:r>
            <a:endParaRPr kumimoji="1" lang="en-US" altLang="ja-JP" dirty="0" smtClean="0"/>
          </a:p>
          <a:p>
            <a:pPr marL="64008" indent="0">
              <a:buNone/>
            </a:pPr>
            <a:r>
              <a:rPr lang="en-US" altLang="ja-JP" dirty="0" smtClean="0"/>
              <a:t>【G</a:t>
            </a:r>
            <a:r>
              <a:rPr lang="ja-JP" altLang="en-US" dirty="0" smtClean="0"/>
              <a:t>３・４</a:t>
            </a:r>
            <a:r>
              <a:rPr lang="en-US" altLang="ja-JP" dirty="0" smtClean="0"/>
              <a:t>】</a:t>
            </a:r>
            <a:endParaRPr kumimoji="1" lang="en-US" altLang="ja-JP" dirty="0" smtClean="0"/>
          </a:p>
          <a:p>
            <a:pPr marL="801688" indent="-382588"/>
            <a:r>
              <a:rPr kumimoji="1" lang="ja-JP" altLang="en-US" dirty="0" smtClean="0">
                <a:solidFill>
                  <a:srgbClr val="FFFF00"/>
                </a:solidFill>
              </a:rPr>
              <a:t>楽しみながら</a:t>
            </a:r>
            <a:r>
              <a:rPr kumimoji="1" lang="ja-JP" altLang="en-US" dirty="0" smtClean="0"/>
              <a:t>英語を書く</a:t>
            </a:r>
            <a:r>
              <a:rPr lang="ja-JP" altLang="en-US" dirty="0"/>
              <a:t>体験</a:t>
            </a:r>
            <a:endParaRPr kumimoji="1" lang="en-US" altLang="ja-JP" dirty="0" smtClean="0"/>
          </a:p>
          <a:p>
            <a:pPr marL="64008" indent="0">
              <a:buNone/>
            </a:pPr>
            <a:r>
              <a:rPr lang="en-US" altLang="ja-JP" dirty="0" smtClean="0"/>
              <a:t>【G</a:t>
            </a:r>
            <a:r>
              <a:rPr lang="ja-JP" altLang="en-US" dirty="0" smtClean="0"/>
              <a:t>５</a:t>
            </a:r>
            <a:r>
              <a:rPr lang="en-US" altLang="ja-JP" dirty="0" smtClean="0"/>
              <a:t>】</a:t>
            </a:r>
            <a:endParaRPr kumimoji="1" lang="en-US" altLang="ja-JP" dirty="0" smtClean="0"/>
          </a:p>
          <a:p>
            <a:pPr marL="804863" indent="-354013"/>
            <a:r>
              <a:rPr lang="ja-JP" altLang="en-US" dirty="0" smtClean="0">
                <a:solidFill>
                  <a:srgbClr val="FFFF00"/>
                </a:solidFill>
              </a:rPr>
              <a:t>英文の構造</a:t>
            </a:r>
            <a:r>
              <a:rPr lang="ja-JP" altLang="en-US" dirty="0" smtClean="0"/>
              <a:t>をつかむ</a:t>
            </a:r>
            <a:endParaRPr lang="en-US" altLang="ja-JP" dirty="0" smtClean="0"/>
          </a:p>
          <a:p>
            <a:pPr marL="64008" indent="0">
              <a:buNone/>
            </a:pPr>
            <a:r>
              <a:rPr lang="en-US" altLang="ja-JP" dirty="0" smtClean="0"/>
              <a:t>【G</a:t>
            </a:r>
            <a:r>
              <a:rPr lang="ja-JP" altLang="en-US" dirty="0" smtClean="0"/>
              <a:t>６</a:t>
            </a:r>
            <a:r>
              <a:rPr lang="en-US" altLang="ja-JP" dirty="0" smtClean="0"/>
              <a:t>】</a:t>
            </a:r>
          </a:p>
          <a:p>
            <a:pPr marL="801688" indent="-382588"/>
            <a:r>
              <a:rPr kumimoji="1" lang="ja-JP" altLang="en-US" dirty="0" smtClean="0">
                <a:solidFill>
                  <a:srgbClr val="FFFF00"/>
                </a:solidFill>
              </a:rPr>
              <a:t>トピック</a:t>
            </a:r>
            <a:r>
              <a:rPr kumimoji="1" lang="ja-JP" altLang="en-US" dirty="0" smtClean="0"/>
              <a:t>に</a:t>
            </a:r>
            <a:r>
              <a:rPr kumimoji="1" lang="ja-JP" altLang="en-US" dirty="0" smtClean="0"/>
              <a:t>合わせて考えて書く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037" y="4523546"/>
            <a:ext cx="1409897" cy="1987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037" y="2996952"/>
            <a:ext cx="2437599" cy="137526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テキスト ボックス 5"/>
          <p:cNvSpPr txBox="1"/>
          <p:nvPr/>
        </p:nvSpPr>
        <p:spPr>
          <a:xfrm>
            <a:off x="6876257" y="6338817"/>
            <a:ext cx="216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DVD</a:t>
            </a:r>
            <a:r>
              <a:rPr lang="ja-JP" altLang="en-US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収録</a:t>
            </a:r>
            <a:r>
              <a:rPr lang="ja-JP" altLang="en-US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内容</a:t>
            </a:r>
            <a:endParaRPr kumimoji="1" lang="ja-JP" altLang="en-US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E7B6-9975-4C4B-8978-765E953ADE2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970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20362"/>
            <a:ext cx="2409497" cy="17169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ROUND QUIZ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2736304"/>
          </a:xfrm>
        </p:spPr>
        <p:txBody>
          <a:bodyPr>
            <a:noAutofit/>
          </a:bodyPr>
          <a:lstStyle/>
          <a:p>
            <a:r>
              <a:rPr lang="ja-JP" altLang="en-US" dirty="0" smtClean="0"/>
              <a:t>各ラウンドの最後に実施</a:t>
            </a:r>
            <a:endParaRPr lang="en-US" altLang="ja-JP" dirty="0" smtClean="0"/>
          </a:p>
          <a:p>
            <a:pPr marL="64008" indent="0">
              <a:buNone/>
            </a:pPr>
            <a:endParaRPr lang="en-US" altLang="ja-JP" sz="1400" dirty="0" smtClean="0"/>
          </a:p>
          <a:p>
            <a:r>
              <a:rPr lang="ja-JP" altLang="en-US" dirty="0" smtClean="0"/>
              <a:t>子どもが、自らの学びを振り返り、わかるようになったことを認識したり、できるようになったことを実感したりする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76257" y="6338817"/>
            <a:ext cx="216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DV</a:t>
            </a:r>
            <a:r>
              <a:rPr lang="en-US" altLang="ja-JP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</a:t>
            </a:r>
            <a:r>
              <a:rPr lang="ja-JP" altLang="en-US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収録</a:t>
            </a:r>
            <a:r>
              <a:rPr lang="ja-JP" altLang="en-US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内容</a:t>
            </a:r>
            <a:endParaRPr kumimoji="1" lang="ja-JP" altLang="en-US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286" y="4610086"/>
            <a:ext cx="2247223" cy="19133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" r="5464"/>
          <a:stretch/>
        </p:blipFill>
        <p:spPr>
          <a:xfrm>
            <a:off x="1115616" y="4122155"/>
            <a:ext cx="2155372" cy="19133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E7B6-9975-4C4B-8978-765E953ADE23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706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ROUND QUIZ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76257" y="6338817"/>
            <a:ext cx="216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DV</a:t>
            </a:r>
            <a:r>
              <a:rPr lang="en-US" altLang="ja-JP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</a:t>
            </a:r>
            <a:r>
              <a:rPr lang="ja-JP" altLang="en-US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収録</a:t>
            </a:r>
            <a:r>
              <a:rPr lang="ja-JP" altLang="en-US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内容</a:t>
            </a:r>
            <a:endParaRPr kumimoji="1" lang="ja-JP" altLang="en-US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250315" y="1412776"/>
            <a:ext cx="2736304" cy="567464"/>
            <a:chOff x="107504" y="1099911"/>
            <a:chExt cx="2736304" cy="567464"/>
          </a:xfrm>
        </p:grpSpPr>
        <p:sp>
          <p:nvSpPr>
            <p:cNvPr id="6" name="ホームベース 5"/>
            <p:cNvSpPr/>
            <p:nvPr/>
          </p:nvSpPr>
          <p:spPr>
            <a:xfrm>
              <a:off x="107504" y="1099911"/>
              <a:ext cx="2736304" cy="56746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42162" y="1144155"/>
              <a:ext cx="2304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 smtClean="0">
                  <a:solidFill>
                    <a:schemeClr val="bg2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ここが</a:t>
              </a:r>
              <a:r>
                <a:rPr kumimoji="1" lang="en-US" altLang="ja-JP" sz="2800" dirty="0" smtClean="0">
                  <a:solidFill>
                    <a:schemeClr val="bg2"/>
                  </a:solidFill>
                  <a:latin typeface="Comic Sans MS" panose="030F0702030302020204" pitchFamily="66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POINT!</a:t>
              </a:r>
              <a:endParaRPr kumimoji="1" lang="ja-JP" altLang="en-US" sz="2800" dirty="0">
                <a:solidFill>
                  <a:schemeClr val="bg2"/>
                </a:solidFill>
                <a:latin typeface="Comic Sans MS" panose="030F0702030302020204" pitchFamily="66" charset="0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539552" y="3789040"/>
            <a:ext cx="8229600" cy="230425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1" sz="32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1" sz="2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1" sz="2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800" dirty="0" smtClean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>
          <a:xfrm>
            <a:off x="683568" y="2276872"/>
            <a:ext cx="7776864" cy="3528392"/>
          </a:xfrm>
        </p:spPr>
        <p:txBody>
          <a:bodyPr>
            <a:normAutofit/>
          </a:bodyPr>
          <a:lstStyle/>
          <a:p>
            <a:r>
              <a:rPr lang="ja-JP" altLang="en-US" dirty="0"/>
              <a:t>点数化して評価するのではなく、</a:t>
            </a:r>
            <a:r>
              <a:rPr lang="ja-JP" altLang="en-US" dirty="0">
                <a:solidFill>
                  <a:srgbClr val="FFFF00"/>
                </a:solidFill>
              </a:rPr>
              <a:t>自己の</a:t>
            </a:r>
            <a:r>
              <a:rPr lang="ja-JP" altLang="en-US" dirty="0" smtClean="0">
                <a:solidFill>
                  <a:srgbClr val="FFFF00"/>
                </a:solidFill>
              </a:rPr>
              <a:t>振り返り</a:t>
            </a:r>
            <a:r>
              <a:rPr lang="ja-JP" altLang="en-US" dirty="0" smtClean="0"/>
              <a:t>がねらい</a:t>
            </a:r>
            <a:endParaRPr lang="en-US" altLang="ja-JP" dirty="0" smtClean="0"/>
          </a:p>
          <a:p>
            <a:pPr marL="64008" indent="0">
              <a:buNone/>
            </a:pPr>
            <a:endParaRPr lang="en-US" altLang="ja-JP" sz="1700" dirty="0"/>
          </a:p>
          <a:p>
            <a:r>
              <a:rPr lang="ja-JP" altLang="en-US" dirty="0"/>
              <a:t>「できた」「できない」に終わるのではなく、「もう１回やってみたい」などの声を引き出すなどの工夫を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E7B6-9975-4C4B-8978-765E953ADE23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28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5400" dirty="0" smtClean="0">
                <a:ln w="6350">
                  <a:solidFill>
                    <a:schemeClr val="bg2"/>
                  </a:solidFill>
                </a:ln>
                <a:solidFill>
                  <a:srgbClr val="FF0000"/>
                </a:solidFill>
              </a:rPr>
              <a:t>D</a:t>
            </a:r>
            <a:r>
              <a:rPr kumimoji="1" lang="en-US" altLang="ja-JP" dirty="0" smtClean="0"/>
              <a:t>evelop 4 skills</a:t>
            </a:r>
            <a:r>
              <a:rPr kumimoji="1" lang="ja-JP" altLang="en-US" sz="3600" dirty="0" smtClean="0"/>
              <a:t>（４技能の育成）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0" y="1749372"/>
            <a:ext cx="7704856" cy="4572000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英語の４技能（</a:t>
            </a:r>
            <a:r>
              <a:rPr kumimoji="1" lang="ja-JP" altLang="en-US" sz="3200" dirty="0" smtClean="0">
                <a:solidFill>
                  <a:srgbClr val="FFFF00"/>
                </a:solidFill>
              </a:rPr>
              <a:t>聞く・話す・読む・書く</a:t>
            </a:r>
            <a:r>
              <a:rPr kumimoji="1" lang="ja-JP" altLang="en-US" sz="3200" dirty="0" smtClean="0"/>
              <a:t>）の育成</a:t>
            </a:r>
            <a:endParaRPr kumimoji="1" lang="en-US" altLang="ja-JP" sz="3200" dirty="0" smtClean="0"/>
          </a:p>
          <a:p>
            <a:pPr marL="64008" indent="0">
              <a:buNone/>
            </a:pPr>
            <a:endParaRPr kumimoji="1" lang="en-US" altLang="ja-JP" sz="3200" dirty="0" smtClean="0"/>
          </a:p>
          <a:p>
            <a:r>
              <a:rPr lang="ja-JP" altLang="en-US" sz="3200" dirty="0" smtClean="0">
                <a:solidFill>
                  <a:srgbClr val="FFFF00"/>
                </a:solidFill>
              </a:rPr>
              <a:t>フォニックス</a:t>
            </a:r>
            <a:r>
              <a:rPr lang="ja-JP" altLang="en-US" sz="3200" dirty="0" smtClean="0"/>
              <a:t>の活用</a:t>
            </a:r>
            <a:endParaRPr lang="en-US" altLang="ja-JP" sz="3200" dirty="0" smtClean="0"/>
          </a:p>
          <a:p>
            <a:pPr marL="64008" indent="0">
              <a:buNone/>
            </a:pPr>
            <a:endParaRPr lang="en-US" altLang="ja-JP" sz="2800" dirty="0" smtClean="0"/>
          </a:p>
          <a:p>
            <a:pPr marL="1081088" indent="-358775">
              <a:buNone/>
            </a:pPr>
            <a:r>
              <a:rPr lang="en-US" altLang="ja-JP" sz="2800" dirty="0" smtClean="0"/>
              <a:t>※</a:t>
            </a:r>
            <a:r>
              <a:rPr lang="ja-JP" altLang="en-US" sz="2800" dirty="0" smtClean="0"/>
              <a:t>フォニックス：英語の</a:t>
            </a:r>
            <a:r>
              <a:rPr lang="ja-JP" altLang="en-US" sz="2800" dirty="0"/>
              <a:t>綴り字（文字）</a:t>
            </a:r>
            <a:r>
              <a:rPr lang="ja-JP" altLang="en-US" sz="2800" dirty="0" smtClean="0"/>
              <a:t>と</a:t>
            </a:r>
            <a:endParaRPr lang="en-US" altLang="ja-JP" sz="2800" dirty="0" smtClean="0"/>
          </a:p>
          <a:p>
            <a:pPr marL="1081088" indent="-358775">
              <a:buNone/>
            </a:pPr>
            <a:r>
              <a:rPr lang="ja-JP" altLang="en-US" sz="2800" dirty="0" smtClean="0"/>
              <a:t>　 発音</a:t>
            </a:r>
            <a:r>
              <a:rPr lang="ja-JP" altLang="en-US" sz="2800" dirty="0"/>
              <a:t>（音声）の関係を重視した指導法</a:t>
            </a:r>
          </a:p>
          <a:p>
            <a:pPr marL="64008" indent="0">
              <a:buNone/>
            </a:pP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385513" y="633881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DREAM</a:t>
            </a:r>
            <a:r>
              <a:rPr kumimoji="1" lang="ja-JP" altLang="en-US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の概要</a:t>
            </a:r>
            <a:endParaRPr kumimoji="1" lang="ja-JP" altLang="en-US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E7B6-9975-4C4B-8978-765E953ADE2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70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DREAM</a:t>
            </a:r>
            <a:r>
              <a:rPr kumimoji="1" lang="ja-JP" altLang="en-US" dirty="0" smtClean="0"/>
              <a:t>　</a:t>
            </a:r>
            <a:r>
              <a:rPr kumimoji="1" lang="ja-JP" altLang="en-US" dirty="0" smtClean="0"/>
              <a:t>実施の</a:t>
            </a:r>
            <a:r>
              <a:rPr kumimoji="1" lang="ja-JP" altLang="en-US" dirty="0" smtClean="0"/>
              <a:t>ポイント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先生は「教えよう」と思わない</a:t>
            </a:r>
            <a:endParaRPr lang="en-US" altLang="ja-JP" sz="3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4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「聴く」→「まねてみる」→「自分でやってみる」</a:t>
            </a:r>
            <a:endParaRPr lang="en-US" altLang="ja-JP" sz="3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4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コミュニケーション力の育成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85513" y="633881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指導のポイント</a:t>
            </a:r>
            <a:endParaRPr kumimoji="1" lang="en-US" altLang="ja-JP" u="sng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E7B6-9975-4C4B-8978-765E953ADE23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662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5400" dirty="0" smtClean="0">
                <a:ln w="6350">
                  <a:solidFill>
                    <a:schemeClr val="bg2"/>
                  </a:solidFill>
                </a:ln>
                <a:solidFill>
                  <a:srgbClr val="FF0000"/>
                </a:solidFill>
              </a:rPr>
              <a:t>R</a:t>
            </a:r>
            <a:r>
              <a:rPr kumimoji="1" lang="en-US" altLang="ja-JP" dirty="0" smtClean="0"/>
              <a:t>ound Style</a:t>
            </a:r>
            <a:r>
              <a:rPr kumimoji="1" lang="ja-JP" altLang="en-US" sz="3600" dirty="0" smtClean="0"/>
              <a:t>（積み重ね方式）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565522"/>
            <a:ext cx="8460432" cy="4773295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DVD</a:t>
            </a:r>
            <a:r>
              <a:rPr kumimoji="1" lang="ja-JP" altLang="en-US" sz="3200" dirty="0" smtClean="0"/>
              <a:t>の視聴を中心とした１回</a:t>
            </a:r>
            <a:r>
              <a:rPr kumimoji="1" lang="en-US" altLang="ja-JP" sz="3200" dirty="0" smtClean="0"/>
              <a:t>15</a:t>
            </a:r>
            <a:r>
              <a:rPr kumimoji="1" lang="ja-JP" altLang="en-US" sz="3200" dirty="0" smtClean="0"/>
              <a:t>分程度の活動</a:t>
            </a:r>
            <a:endParaRPr kumimoji="1" lang="en-US" altLang="ja-JP" sz="3200" dirty="0" smtClean="0"/>
          </a:p>
          <a:p>
            <a:pPr marL="64008" indent="0">
              <a:buNone/>
            </a:pPr>
            <a:endParaRPr kumimoji="1" lang="en-US" altLang="ja-JP" sz="3200" dirty="0" smtClean="0"/>
          </a:p>
          <a:p>
            <a:r>
              <a:rPr lang="ja-JP" altLang="en-US" sz="3200" dirty="0" smtClean="0">
                <a:solidFill>
                  <a:srgbClr val="FFFF00"/>
                </a:solidFill>
              </a:rPr>
              <a:t>繰り返し</a:t>
            </a:r>
            <a:r>
              <a:rPr lang="ja-JP" altLang="en-US" sz="3200" dirty="0"/>
              <a:t>英語</a:t>
            </a:r>
            <a:r>
              <a:rPr lang="ja-JP" altLang="en-US" sz="3200" dirty="0" smtClean="0"/>
              <a:t>に触れ、</a:t>
            </a:r>
            <a:r>
              <a:rPr lang="ja-JP" altLang="en-US" sz="3200" dirty="0" smtClean="0">
                <a:solidFill>
                  <a:srgbClr val="FFFF00"/>
                </a:solidFill>
              </a:rPr>
              <a:t>自然に</a:t>
            </a:r>
            <a:r>
              <a:rPr lang="ja-JP" altLang="en-US" sz="3200" dirty="0" smtClean="0"/>
              <a:t>英語を身に付ける</a:t>
            </a:r>
            <a:endParaRPr lang="en-US" altLang="ja-JP" sz="3200" dirty="0" smtClean="0"/>
          </a:p>
          <a:p>
            <a:pPr marL="64008" indent="0">
              <a:buNone/>
            </a:pPr>
            <a:endParaRPr lang="en-US" altLang="ja-JP" sz="3200" dirty="0" smtClean="0"/>
          </a:p>
          <a:p>
            <a:r>
              <a:rPr lang="ja-JP" altLang="en-US" dirty="0" smtClean="0"/>
              <a:t>学級担任は、活動の</a:t>
            </a:r>
            <a:r>
              <a:rPr lang="ja-JP" altLang="en-US" dirty="0" smtClean="0">
                <a:solidFill>
                  <a:srgbClr val="FFFF00"/>
                </a:solidFill>
              </a:rPr>
              <a:t>ファシリテーター</a:t>
            </a:r>
            <a:endParaRPr lang="en-US" altLang="ja-JP" dirty="0">
              <a:solidFill>
                <a:srgbClr val="FFFF00"/>
              </a:solidFill>
            </a:endParaRPr>
          </a:p>
          <a:p>
            <a:pPr marL="1165225" lvl="1" indent="-442913"/>
            <a:r>
              <a:rPr lang="ja-JP" altLang="en-US" dirty="0" smtClean="0"/>
              <a:t>コミュニケーションのモデル</a:t>
            </a:r>
            <a:endParaRPr lang="en-US" altLang="ja-JP" dirty="0" smtClean="0"/>
          </a:p>
          <a:p>
            <a:pPr marL="1165225" lvl="1" indent="-442913"/>
            <a:r>
              <a:rPr lang="ja-JP" altLang="en-US" dirty="0" smtClean="0"/>
              <a:t>雰囲気づくり</a:t>
            </a:r>
            <a:endParaRPr lang="en-US" altLang="ja-JP" dirty="0" smtClean="0"/>
          </a:p>
          <a:p>
            <a:pPr marL="1165225" lvl="1" indent="-442913"/>
            <a:r>
              <a:rPr lang="ja-JP" altLang="en-US" dirty="0"/>
              <a:t>気付</a:t>
            </a:r>
            <a:r>
              <a:rPr lang="ja-JP" altLang="en-US" dirty="0" smtClean="0"/>
              <a:t>きの促し</a:t>
            </a:r>
            <a:r>
              <a:rPr lang="ja-JP" altLang="en-US" dirty="0"/>
              <a:t>　</a:t>
            </a:r>
            <a:r>
              <a:rPr lang="ja-JP" altLang="en-US" dirty="0" smtClean="0"/>
              <a:t>　等</a:t>
            </a:r>
            <a:endParaRPr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385513" y="633881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DREAM</a:t>
            </a:r>
            <a:r>
              <a:rPr kumimoji="1" lang="ja-JP" altLang="en-US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の概要</a:t>
            </a:r>
            <a:endParaRPr kumimoji="1" lang="ja-JP" altLang="en-US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E7B6-9975-4C4B-8978-765E953ADE2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146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5400" dirty="0" smtClean="0">
                <a:ln w="6350">
                  <a:solidFill>
                    <a:schemeClr val="bg2"/>
                  </a:solidFill>
                </a:ln>
                <a:solidFill>
                  <a:srgbClr val="FF0000"/>
                </a:solidFill>
              </a:rPr>
              <a:t>E</a:t>
            </a:r>
            <a:r>
              <a:rPr kumimoji="1" lang="en-US" altLang="ja-JP" dirty="0" smtClean="0"/>
              <a:t>poch-making</a:t>
            </a:r>
            <a:r>
              <a:rPr kumimoji="1" lang="ja-JP" altLang="en-US" sz="3600" dirty="0" smtClean="0"/>
              <a:t>（時代を先取る）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1556792"/>
            <a:ext cx="7869560" cy="3720840"/>
          </a:xfrm>
        </p:spPr>
        <p:txBody>
          <a:bodyPr/>
          <a:lstStyle/>
          <a:p>
            <a:r>
              <a:rPr lang="ja-JP" altLang="en-US" dirty="0" smtClean="0"/>
              <a:t>グローバル化の進展を見据えて開発</a:t>
            </a:r>
            <a:endParaRPr lang="en-US" altLang="ja-JP" dirty="0" smtClean="0"/>
          </a:p>
          <a:p>
            <a:pPr marL="64008" indent="0">
              <a:buNone/>
            </a:pPr>
            <a:endParaRPr lang="en-US" altLang="ja-JP" dirty="0" smtClean="0"/>
          </a:p>
          <a:p>
            <a:r>
              <a:rPr lang="ja-JP" altLang="en-US" dirty="0">
                <a:solidFill>
                  <a:srgbClr val="FFFF00"/>
                </a:solidFill>
              </a:rPr>
              <a:t>日常</a:t>
            </a:r>
            <a:r>
              <a:rPr lang="ja-JP" altLang="en-US" dirty="0" smtClean="0">
                <a:solidFill>
                  <a:srgbClr val="FFFF00"/>
                </a:solidFill>
              </a:rPr>
              <a:t>に即した表現</a:t>
            </a:r>
            <a:r>
              <a:rPr lang="ja-JP" altLang="en-US" dirty="0" smtClean="0"/>
              <a:t>に基づいた教材</a:t>
            </a:r>
            <a:endParaRPr lang="en-US" altLang="ja-JP" dirty="0" smtClean="0"/>
          </a:p>
          <a:p>
            <a:pPr marL="64008" indent="0">
              <a:buNone/>
            </a:pPr>
            <a:endParaRPr lang="en-US" altLang="ja-JP" dirty="0" smtClean="0"/>
          </a:p>
          <a:p>
            <a:r>
              <a:rPr lang="ja-JP" altLang="en-US" dirty="0" smtClean="0"/>
              <a:t>児童が</a:t>
            </a:r>
            <a:r>
              <a:rPr lang="ja-JP" altLang="en-US" dirty="0" smtClean="0">
                <a:solidFill>
                  <a:srgbClr val="FFFF00"/>
                </a:solidFill>
              </a:rPr>
              <a:t>英語を「使う」</a:t>
            </a:r>
            <a:r>
              <a:rPr lang="ja-JP" altLang="en-US" dirty="0" smtClean="0"/>
              <a:t>ことを意識</a:t>
            </a:r>
            <a:endParaRPr lang="en-US" altLang="ja-JP" dirty="0" smtClean="0"/>
          </a:p>
          <a:p>
            <a:pPr marL="64008" indent="0">
              <a:buNone/>
            </a:pP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385513" y="633881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DREAM</a:t>
            </a:r>
            <a:r>
              <a:rPr kumimoji="1" lang="ja-JP" altLang="en-US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の概要</a:t>
            </a:r>
            <a:endParaRPr kumimoji="1" lang="ja-JP" altLang="en-US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E7B6-9975-4C4B-8978-765E953ADE2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97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5400" dirty="0" smtClean="0">
                <a:ln w="6350">
                  <a:solidFill>
                    <a:schemeClr val="bg2"/>
                  </a:solidFill>
                </a:ln>
                <a:solidFill>
                  <a:srgbClr val="FF0000"/>
                </a:solidFill>
              </a:rPr>
              <a:t>A</a:t>
            </a:r>
            <a:r>
              <a:rPr kumimoji="1" lang="en-US" altLang="ja-JP" dirty="0" smtClean="0"/>
              <a:t>ll-in One</a:t>
            </a:r>
            <a:r>
              <a:rPr lang="ja-JP" altLang="en-US" sz="3600" dirty="0" smtClean="0"/>
              <a:t>（使いやすさの工夫）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1988840"/>
            <a:ext cx="7776864" cy="3456384"/>
          </a:xfrm>
        </p:spPr>
        <p:txBody>
          <a:bodyPr/>
          <a:lstStyle/>
          <a:p>
            <a:r>
              <a:rPr kumimoji="1" lang="ja-JP" altLang="en-US" dirty="0" smtClean="0"/>
              <a:t>各グレード１枚の</a:t>
            </a:r>
            <a:r>
              <a:rPr kumimoji="1" lang="en-US" altLang="ja-JP" dirty="0" smtClean="0"/>
              <a:t>DVD</a:t>
            </a:r>
            <a:r>
              <a:rPr kumimoji="1" lang="ja-JP" altLang="en-US" dirty="0" smtClean="0"/>
              <a:t>に、英語の物語、歌、ジングル等の学習素材を収録</a:t>
            </a:r>
            <a:endParaRPr kumimoji="1" lang="en-US" altLang="ja-JP" dirty="0" smtClean="0"/>
          </a:p>
          <a:p>
            <a:pPr marL="64008" indent="0">
              <a:buNone/>
            </a:pPr>
            <a:endParaRPr kumimoji="1" lang="en-US" altLang="ja-JP" dirty="0" smtClean="0"/>
          </a:p>
          <a:p>
            <a:r>
              <a:rPr lang="en-US" altLang="ja-JP" dirty="0" smtClean="0"/>
              <a:t>CD-ROM</a:t>
            </a:r>
            <a:r>
              <a:rPr lang="ja-JP" altLang="en-US" dirty="0" smtClean="0"/>
              <a:t>に、レッスンシナリオ、ラウンドクイズ（ふりかえりクイズ）、ワークシート等を収録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385513" y="633881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DREAM</a:t>
            </a:r>
            <a:r>
              <a:rPr kumimoji="1" lang="ja-JP" altLang="en-US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の概要</a:t>
            </a:r>
            <a:endParaRPr kumimoji="1" lang="ja-JP" altLang="en-US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E7B6-9975-4C4B-8978-765E953ADE2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930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5400" dirty="0" smtClean="0">
                <a:ln w="6350">
                  <a:solidFill>
                    <a:schemeClr val="bg2"/>
                  </a:solidFill>
                </a:ln>
                <a:solidFill>
                  <a:srgbClr val="FF0000"/>
                </a:solidFill>
              </a:rPr>
              <a:t>M</a:t>
            </a:r>
            <a:r>
              <a:rPr kumimoji="1" lang="en-US" altLang="ja-JP" dirty="0" smtClean="0"/>
              <a:t>apping the Future</a:t>
            </a:r>
            <a:r>
              <a:rPr kumimoji="1" lang="ja-JP" altLang="en-US" sz="3100" dirty="0" smtClean="0"/>
              <a:t>（未来を見据えて）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700808"/>
            <a:ext cx="8208912" cy="4427984"/>
          </a:xfrm>
        </p:spPr>
        <p:txBody>
          <a:bodyPr/>
          <a:lstStyle/>
          <a:p>
            <a:r>
              <a:rPr kumimoji="1" lang="ja-JP" altLang="en-US" dirty="0" smtClean="0"/>
              <a:t>大阪の子どもたちが将来、英語を使ってコミュニケーションを図る姿をイメージ</a:t>
            </a:r>
            <a:endParaRPr kumimoji="1" lang="en-US" altLang="ja-JP" dirty="0" smtClean="0"/>
          </a:p>
          <a:p>
            <a:pPr marL="64008" indent="0">
              <a:buNone/>
            </a:pPr>
            <a:endParaRPr kumimoji="1" lang="en-US" altLang="ja-JP" dirty="0" smtClean="0"/>
          </a:p>
          <a:p>
            <a:r>
              <a:rPr lang="ja-JP" altLang="en-US" dirty="0" smtClean="0"/>
              <a:t>大阪府内公立小学校</a:t>
            </a:r>
            <a:r>
              <a:rPr lang="ja-JP" altLang="en-US" dirty="0"/>
              <a:t>で</a:t>
            </a:r>
            <a:r>
              <a:rPr lang="ja-JP" altLang="en-US" dirty="0" smtClean="0"/>
              <a:t>の実践研究から得られた成果を生かす</a:t>
            </a:r>
            <a:endParaRPr lang="en-US" altLang="ja-JP" dirty="0" smtClean="0"/>
          </a:p>
          <a:p>
            <a:pPr marL="64008" indent="0">
              <a:buNone/>
            </a:pPr>
            <a:endParaRPr lang="en-US" altLang="ja-JP" dirty="0" smtClean="0"/>
          </a:p>
          <a:p>
            <a:r>
              <a:rPr kumimoji="1" lang="ja-JP" altLang="en-US" dirty="0" smtClean="0"/>
              <a:t>大阪発オリジナル</a:t>
            </a:r>
            <a:r>
              <a:rPr kumimoji="1" lang="ja-JP" altLang="en-US" dirty="0"/>
              <a:t>プログラム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385513" y="633881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DREAM</a:t>
            </a:r>
            <a:r>
              <a:rPr kumimoji="1" lang="ja-JP" altLang="en-US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の概要</a:t>
            </a:r>
            <a:endParaRPr kumimoji="1" lang="ja-JP" altLang="en-US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E7B6-9975-4C4B-8978-765E953ADE2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820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DREAM</a:t>
            </a:r>
            <a:r>
              <a:rPr kumimoji="1" lang="ja-JP" altLang="en-US" dirty="0" smtClean="0"/>
              <a:t>の構成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ja-JP" dirty="0" smtClean="0"/>
              <a:t>Grade</a:t>
            </a:r>
            <a:r>
              <a:rPr kumimoji="1" lang="ja-JP" altLang="en-US" dirty="0" smtClean="0"/>
              <a:t>（グレード）</a:t>
            </a:r>
            <a:endParaRPr kumimoji="1" lang="en-US" altLang="ja-JP" dirty="0" smtClean="0"/>
          </a:p>
          <a:p>
            <a:pPr>
              <a:lnSpc>
                <a:spcPct val="150000"/>
              </a:lnSpc>
            </a:pPr>
            <a:r>
              <a:rPr lang="en-US" altLang="ja-JP" dirty="0" smtClean="0"/>
              <a:t>Lesson</a:t>
            </a:r>
            <a:r>
              <a:rPr lang="ja-JP" altLang="en-US" dirty="0" smtClean="0"/>
              <a:t>（レッスン）</a:t>
            </a:r>
            <a:endParaRPr lang="en-US" altLang="ja-JP" dirty="0" smtClean="0"/>
          </a:p>
          <a:p>
            <a:pPr>
              <a:lnSpc>
                <a:spcPct val="150000"/>
              </a:lnSpc>
            </a:pPr>
            <a:r>
              <a:rPr kumimoji="1" lang="en-US" altLang="ja-JP" dirty="0" smtClean="0"/>
              <a:t>Round</a:t>
            </a:r>
            <a:r>
              <a:rPr kumimoji="1" lang="ja-JP" altLang="en-US" dirty="0" smtClean="0"/>
              <a:t>（ラウンド）</a:t>
            </a:r>
            <a:endParaRPr kumimoji="1" lang="en-US" altLang="ja-JP" dirty="0" smtClean="0"/>
          </a:p>
          <a:p>
            <a:pPr>
              <a:lnSpc>
                <a:spcPct val="150000"/>
              </a:lnSpc>
            </a:pPr>
            <a:r>
              <a:rPr lang="en-US" altLang="ja-JP" dirty="0" smtClean="0"/>
              <a:t>Part</a:t>
            </a:r>
            <a:r>
              <a:rPr lang="ja-JP" altLang="en-US" dirty="0" smtClean="0"/>
              <a:t>（パート）</a:t>
            </a:r>
            <a:endParaRPr lang="en-US" altLang="ja-JP" dirty="0" smtClean="0"/>
          </a:p>
          <a:p>
            <a:pPr>
              <a:lnSpc>
                <a:spcPct val="150000"/>
              </a:lnSpc>
            </a:pPr>
            <a:r>
              <a:rPr kumimoji="1" lang="en-US" altLang="ja-JP" dirty="0" smtClean="0"/>
              <a:t>Module</a:t>
            </a:r>
            <a:r>
              <a:rPr kumimoji="1" lang="ja-JP" altLang="en-US" dirty="0" smtClean="0"/>
              <a:t>（モジュール）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385513" y="633881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DREAM</a:t>
            </a:r>
            <a:r>
              <a:rPr kumimoji="1" lang="ja-JP" altLang="en-US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の構成</a:t>
            </a:r>
            <a:endParaRPr kumimoji="1" lang="ja-JP" altLang="en-US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E7B6-9975-4C4B-8978-765E953ADE2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050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428970"/>
              </p:ext>
            </p:extLst>
          </p:nvPr>
        </p:nvGraphicFramePr>
        <p:xfrm>
          <a:off x="107504" y="2276872"/>
          <a:ext cx="8856981" cy="43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1104122"/>
                <a:gridCol w="984109"/>
                <a:gridCol w="984109"/>
                <a:gridCol w="984109"/>
                <a:gridCol w="984109"/>
                <a:gridCol w="984109"/>
                <a:gridCol w="984109"/>
                <a:gridCol w="984109"/>
              </a:tblGrid>
              <a:tr h="86638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spc="-15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Round</a:t>
                      </a:r>
                    </a:p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ふれる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ﾓｼﾞｭｰﾙ</a:t>
                      </a:r>
                      <a:endParaRPr kumimoji="1" lang="en-US" altLang="ja-JP" sz="2000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  <a:endParaRPr kumimoji="1" lang="ja-JP" altLang="en-US" sz="28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ﾓｼﾞｭｰﾙ</a:t>
                      </a:r>
                      <a:endParaRPr kumimoji="1" lang="en-US" altLang="ja-JP" sz="2000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ﾓｼﾞｭｰﾙ</a:t>
                      </a:r>
                      <a:endParaRPr kumimoji="1" lang="en-US" altLang="ja-JP" sz="2000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endParaRPr kumimoji="1" lang="ja-JP" altLang="en-US" sz="28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ﾓｼﾞｭｰﾙ</a:t>
                      </a:r>
                      <a:endParaRPr kumimoji="1" lang="en-US" altLang="ja-JP" sz="2000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endParaRPr kumimoji="1" lang="ja-JP" altLang="en-US" sz="28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ﾓｼﾞｭｰﾙ</a:t>
                      </a:r>
                      <a:endParaRPr kumimoji="1" lang="en-US" altLang="ja-JP" sz="2000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</a:t>
                      </a:r>
                      <a:endParaRPr kumimoji="1" lang="ja-JP" altLang="en-US" sz="32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ﾓｼﾞｭｰﾙ</a:t>
                      </a:r>
                      <a:endParaRPr kumimoji="1" lang="en-US" altLang="ja-JP" sz="2000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</a:t>
                      </a:r>
                      <a:endParaRPr kumimoji="1" lang="ja-JP" altLang="en-US" sz="28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ﾓｼﾞｭｰﾙ</a:t>
                      </a:r>
                      <a:endParaRPr kumimoji="1" lang="en-US" altLang="ja-JP" sz="2000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</a:t>
                      </a:r>
                      <a:endParaRPr kumimoji="1" lang="ja-JP" altLang="en-US" sz="28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638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spc="-15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Round</a:t>
                      </a:r>
                    </a:p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楽しむ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ﾓｼﾞｭｰﾙ</a:t>
                      </a:r>
                      <a:endParaRPr kumimoji="1" lang="en-US" altLang="ja-JP" sz="2000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</a:t>
                      </a:r>
                      <a:endParaRPr kumimoji="1" lang="ja-JP" altLang="en-US" sz="28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ﾓｼﾞｭｰﾙ</a:t>
                      </a:r>
                      <a:endParaRPr kumimoji="1" lang="en-US" altLang="ja-JP" sz="2000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</a:t>
                      </a:r>
                      <a:endParaRPr kumimoji="1" lang="ja-JP" altLang="en-US" sz="28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ﾓｼﾞｭｰﾙ</a:t>
                      </a:r>
                      <a:endParaRPr kumimoji="1" lang="en-US" altLang="ja-JP" sz="2000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１</a:t>
                      </a:r>
                      <a:r>
                        <a:rPr kumimoji="1" lang="en-US" altLang="ja-JP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0</a:t>
                      </a:r>
                      <a:endParaRPr kumimoji="1" lang="ja-JP" altLang="en-US" sz="28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ﾓｼﾞｭｰﾙ</a:t>
                      </a:r>
                      <a:endParaRPr kumimoji="1" lang="en-US" altLang="ja-JP" sz="2000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１</a:t>
                      </a:r>
                      <a:r>
                        <a:rPr kumimoji="1" lang="en-US" altLang="ja-JP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  <a:endParaRPr kumimoji="1" lang="ja-JP" altLang="en-US" sz="28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ﾓｼﾞｭｰﾙ</a:t>
                      </a:r>
                      <a:endParaRPr kumimoji="1" lang="en-US" altLang="ja-JP" sz="2000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１</a:t>
                      </a:r>
                      <a:r>
                        <a:rPr kumimoji="1" lang="en-US" altLang="ja-JP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</a:t>
                      </a:r>
                      <a:endParaRPr kumimoji="1" lang="ja-JP" altLang="en-US" sz="28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ﾓｼﾞｭｰﾙ</a:t>
                      </a:r>
                      <a:endParaRPr kumimoji="1" lang="en-US" altLang="ja-JP" sz="2000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１</a:t>
                      </a:r>
                      <a:r>
                        <a:rPr kumimoji="1" lang="en-US" altLang="ja-JP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endParaRPr kumimoji="1" lang="ja-JP" altLang="en-US" sz="28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ﾓｼﾞｭｰﾙ</a:t>
                      </a:r>
                      <a:endParaRPr kumimoji="1" lang="en-US" altLang="ja-JP" sz="2000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１</a:t>
                      </a:r>
                      <a:r>
                        <a:rPr kumimoji="1" lang="en-US" altLang="ja-JP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endParaRPr kumimoji="1" lang="ja-JP" altLang="en-US" sz="28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6638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spc="-15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Round</a:t>
                      </a:r>
                    </a:p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チャレンジする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ﾓｼﾞｭｰﾙ</a:t>
                      </a:r>
                      <a:endParaRPr kumimoji="1" lang="en-US" altLang="ja-JP" sz="2000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１</a:t>
                      </a:r>
                      <a:r>
                        <a:rPr kumimoji="1" lang="en-US" altLang="ja-JP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</a:t>
                      </a:r>
                      <a:endParaRPr kumimoji="1" lang="ja-JP" altLang="en-US" sz="28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ﾓｼﾞｭｰﾙ</a:t>
                      </a:r>
                      <a:endParaRPr kumimoji="1" lang="en-US" altLang="ja-JP" sz="2000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１</a:t>
                      </a:r>
                      <a:r>
                        <a:rPr kumimoji="1" lang="en-US" altLang="ja-JP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</a:t>
                      </a:r>
                      <a:endParaRPr kumimoji="1" lang="ja-JP" altLang="en-US" sz="28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ﾓｼﾞｭｰﾙ</a:t>
                      </a:r>
                      <a:endParaRPr kumimoji="1" lang="en-US" altLang="ja-JP" sz="2000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１</a:t>
                      </a:r>
                      <a:r>
                        <a:rPr kumimoji="1" lang="en-US" altLang="ja-JP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</a:t>
                      </a:r>
                      <a:endParaRPr kumimoji="1" lang="ja-JP" altLang="en-US" sz="28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ﾓｼﾞｭｰﾙ</a:t>
                      </a:r>
                      <a:endParaRPr kumimoji="1" lang="en-US" altLang="ja-JP" sz="2000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１</a:t>
                      </a:r>
                      <a:r>
                        <a:rPr kumimoji="1" lang="en-US" altLang="ja-JP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</a:t>
                      </a:r>
                      <a:endParaRPr kumimoji="1" lang="ja-JP" altLang="en-US" sz="28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ﾓｼﾞｭｰﾙ</a:t>
                      </a:r>
                      <a:endParaRPr kumimoji="1" lang="en-US" altLang="ja-JP" sz="2000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１</a:t>
                      </a:r>
                      <a:r>
                        <a:rPr kumimoji="1" lang="en-US" altLang="ja-JP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</a:t>
                      </a:r>
                      <a:endParaRPr kumimoji="1" lang="ja-JP" altLang="en-US" sz="28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ﾓｼﾞｭｰﾙ</a:t>
                      </a:r>
                      <a:endParaRPr kumimoji="1" lang="en-US" altLang="ja-JP" sz="2000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</a:t>
                      </a:r>
                      <a:endParaRPr kumimoji="1" lang="ja-JP" altLang="en-US" sz="28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ﾓｼﾞｭｰﾙ</a:t>
                      </a:r>
                      <a:endParaRPr kumimoji="1" lang="en-US" altLang="ja-JP" sz="2000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１</a:t>
                      </a:r>
                      <a:endParaRPr kumimoji="1" lang="ja-JP" altLang="en-US" sz="28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6638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spc="-15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Round</a:t>
                      </a:r>
                    </a:p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B9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しゃべってみる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B9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ﾓｼﾞｭｰﾙ</a:t>
                      </a:r>
                      <a:endParaRPr kumimoji="1" lang="en-US" altLang="ja-JP" sz="2000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22</a:t>
                      </a:r>
                      <a:endParaRPr kumimoji="1" lang="ja-JP" altLang="en-US" sz="28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B9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ﾓｼﾞｭｰﾙ</a:t>
                      </a:r>
                      <a:endParaRPr kumimoji="1" lang="en-US" altLang="ja-JP" sz="2000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23</a:t>
                      </a:r>
                      <a:endParaRPr kumimoji="1" lang="ja-JP" altLang="en-US" sz="28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B9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ﾓｼﾞｭｰﾙ</a:t>
                      </a:r>
                      <a:endParaRPr kumimoji="1" lang="en-US" altLang="ja-JP" sz="2000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24</a:t>
                      </a:r>
                      <a:endParaRPr kumimoji="1" lang="ja-JP" altLang="en-US" sz="28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B9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ﾓｼﾞｭｰﾙ</a:t>
                      </a:r>
                      <a:endParaRPr kumimoji="1" lang="en-US" altLang="ja-JP" sz="2000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25</a:t>
                      </a:r>
                      <a:endParaRPr kumimoji="1" lang="ja-JP" altLang="en-US" sz="28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B9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ﾓｼﾞｭｰﾙ</a:t>
                      </a:r>
                      <a:endParaRPr kumimoji="1" lang="en-US" altLang="ja-JP" sz="2000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26</a:t>
                      </a:r>
                      <a:endParaRPr kumimoji="1" lang="ja-JP" altLang="en-US" sz="28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B9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ﾓｼﾞｭｰﾙ</a:t>
                      </a:r>
                      <a:endParaRPr kumimoji="1" lang="en-US" altLang="ja-JP" sz="2000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27</a:t>
                      </a:r>
                      <a:endParaRPr kumimoji="1" lang="ja-JP" altLang="en-US" sz="28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B9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ﾓｼﾞｭｰﾙ</a:t>
                      </a:r>
                      <a:endParaRPr kumimoji="1" lang="en-US" altLang="ja-JP" sz="2000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28</a:t>
                      </a:r>
                      <a:endParaRPr kumimoji="1" lang="ja-JP" altLang="en-US" sz="28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B9CF"/>
                    </a:solidFill>
                  </a:tcPr>
                </a:tc>
              </a:tr>
              <a:tr h="86638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spc="-15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Round</a:t>
                      </a:r>
                    </a:p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C9F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使う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C9F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ﾓｼﾞｭｰﾙ</a:t>
                      </a:r>
                      <a:endParaRPr kumimoji="1" lang="en-US" altLang="ja-JP" sz="2000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29</a:t>
                      </a:r>
                      <a:endParaRPr kumimoji="1" lang="ja-JP" altLang="en-US" sz="28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C9F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ﾓｼﾞｭｰﾙ</a:t>
                      </a:r>
                      <a:endParaRPr kumimoji="1" lang="en-US" altLang="ja-JP" sz="2000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</a:t>
                      </a:r>
                      <a:endParaRPr kumimoji="1" lang="ja-JP" altLang="en-US" sz="28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C9F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ﾓｼﾞｭｰﾙ</a:t>
                      </a:r>
                      <a:endParaRPr kumimoji="1" lang="en-US" altLang="ja-JP" sz="2000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31</a:t>
                      </a:r>
                      <a:endParaRPr kumimoji="1" lang="ja-JP" altLang="en-US" sz="28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C9F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ﾓｼﾞｭｰﾙ</a:t>
                      </a:r>
                      <a:endParaRPr kumimoji="1" lang="en-US" altLang="ja-JP" sz="2000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32</a:t>
                      </a:r>
                      <a:endParaRPr kumimoji="1" lang="ja-JP" altLang="en-US" sz="28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C9F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ﾓｼﾞｭｰﾙ</a:t>
                      </a:r>
                      <a:endParaRPr kumimoji="1" lang="en-US" altLang="ja-JP" sz="2000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33</a:t>
                      </a:r>
                      <a:endParaRPr kumimoji="1" lang="ja-JP" altLang="en-US" sz="28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C9F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ﾓｼﾞｭｰﾙ</a:t>
                      </a:r>
                      <a:endParaRPr kumimoji="1" lang="en-US" altLang="ja-JP" sz="2000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34</a:t>
                      </a:r>
                      <a:endParaRPr kumimoji="1" lang="ja-JP" altLang="en-US" sz="28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C9F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ﾓｼﾞｭｰﾙ</a:t>
                      </a:r>
                      <a:endParaRPr kumimoji="1" lang="en-US" altLang="ja-JP" sz="2000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28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35</a:t>
                      </a:r>
                      <a:endParaRPr kumimoji="1" lang="ja-JP" altLang="en-US" sz="28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C9FBA"/>
                    </a:solidFill>
                  </a:tcPr>
                </a:tc>
              </a:tr>
            </a:tbl>
          </a:graphicData>
        </a:graphic>
      </p:graphicFrame>
      <p:cxnSp>
        <p:nvCxnSpPr>
          <p:cNvPr id="6" name="直線コネクタ 5"/>
          <p:cNvCxnSpPr/>
          <p:nvPr/>
        </p:nvCxnSpPr>
        <p:spPr>
          <a:xfrm>
            <a:off x="2051719" y="31532"/>
            <a:ext cx="1" cy="676744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H="1">
            <a:off x="5023481" y="31532"/>
            <a:ext cx="5396" cy="676744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7995565" y="31532"/>
            <a:ext cx="0" cy="677446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フローチャート : 代替処理 8"/>
          <p:cNvSpPr/>
          <p:nvPr/>
        </p:nvSpPr>
        <p:spPr>
          <a:xfrm>
            <a:off x="2123727" y="124663"/>
            <a:ext cx="2827745" cy="445757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Part </a:t>
            </a:r>
            <a:r>
              <a:rPr kumimoji="1"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23727" y="730594"/>
            <a:ext cx="2827745" cy="14260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endParaRPr lang="en-US" altLang="ja-JP" dirty="0" smtClean="0">
              <a:solidFill>
                <a:schemeClr val="bg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2075">
              <a:lnSpc>
                <a:spcPts val="2600"/>
              </a:lnSpc>
            </a:pPr>
            <a:r>
              <a:rPr lang="ja-JP" altLang="en-US" dirty="0" smtClean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en-US" altLang="ja-JP" dirty="0" smtClean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Good morning!</a:t>
            </a:r>
            <a:r>
              <a:rPr lang="ja-JP" altLang="en-US" dirty="0" smtClean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</a:t>
            </a:r>
            <a:endParaRPr lang="en-US" altLang="ja-JP" dirty="0" smtClean="0">
              <a:solidFill>
                <a:schemeClr val="bg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2075">
              <a:lnSpc>
                <a:spcPts val="2600"/>
              </a:lnSpc>
            </a:pPr>
            <a:endParaRPr lang="en-US" altLang="ja-JP" dirty="0" smtClean="0">
              <a:solidFill>
                <a:schemeClr val="bg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2075">
              <a:lnSpc>
                <a:spcPts val="2600"/>
              </a:lnSpc>
            </a:pPr>
            <a:r>
              <a:rPr kumimoji="1" lang="ja-JP" altLang="en-US" dirty="0" smtClean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kumimoji="1" lang="en-US" altLang="ja-JP" dirty="0" smtClean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Hello, How are you?</a:t>
            </a:r>
            <a:r>
              <a:rPr kumimoji="1" lang="ja-JP" altLang="en-US" dirty="0" smtClean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</a:t>
            </a:r>
            <a:endParaRPr kumimoji="1" lang="ja-JP" altLang="en-US" dirty="0">
              <a:solidFill>
                <a:schemeClr val="bg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2083252" y="730594"/>
            <a:ext cx="1080121" cy="327221"/>
          </a:xfrm>
          <a:prstGeom prst="roundRect">
            <a:avLst>
              <a:gd name="adj" fmla="val 22713"/>
            </a:avLst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STORY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2083251" y="1443609"/>
            <a:ext cx="1080121" cy="327221"/>
          </a:xfrm>
          <a:prstGeom prst="roundRect">
            <a:avLst>
              <a:gd name="adj" fmla="val 22713"/>
            </a:avLst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SONG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100884" y="712662"/>
            <a:ext cx="2827745" cy="14260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endParaRPr lang="en-US" altLang="ja-JP" dirty="0" smtClean="0">
              <a:solidFill>
                <a:schemeClr val="bg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2075">
              <a:lnSpc>
                <a:spcPts val="2600"/>
              </a:lnSpc>
            </a:pPr>
            <a:r>
              <a:rPr lang="ja-JP" altLang="en-US" dirty="0" smtClean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en-US" altLang="ja-JP" dirty="0" smtClean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Happy Birthday!</a:t>
            </a:r>
            <a:r>
              <a:rPr lang="ja-JP" altLang="en-US" dirty="0" smtClean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</a:t>
            </a:r>
            <a:endParaRPr lang="en-US" altLang="ja-JP" dirty="0" smtClean="0">
              <a:solidFill>
                <a:schemeClr val="bg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2075">
              <a:lnSpc>
                <a:spcPts val="2600"/>
              </a:lnSpc>
            </a:pPr>
            <a:endParaRPr lang="en-US" altLang="ja-JP" dirty="0" smtClean="0">
              <a:solidFill>
                <a:schemeClr val="bg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2075">
              <a:lnSpc>
                <a:spcPts val="2600"/>
              </a:lnSpc>
            </a:pPr>
            <a:r>
              <a:rPr kumimoji="1" lang="ja-JP" altLang="en-US" dirty="0" smtClean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kumimoji="1" lang="en-US" altLang="ja-JP" dirty="0" smtClean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Colors I Like</a:t>
            </a:r>
            <a:r>
              <a:rPr kumimoji="1" lang="ja-JP" altLang="en-US" dirty="0" smtClean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</a:t>
            </a:r>
            <a:endParaRPr kumimoji="1" lang="ja-JP" altLang="en-US" dirty="0">
              <a:solidFill>
                <a:schemeClr val="bg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5076175" y="712662"/>
            <a:ext cx="1080121" cy="327221"/>
          </a:xfrm>
          <a:prstGeom prst="roundRect">
            <a:avLst>
              <a:gd name="adj" fmla="val 22713"/>
            </a:avLst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STORY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5076174" y="1425677"/>
            <a:ext cx="1080121" cy="327221"/>
          </a:xfrm>
          <a:prstGeom prst="roundRect">
            <a:avLst>
              <a:gd name="adj" fmla="val 22713"/>
            </a:avLst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SONG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フローチャート : 代替処理 16"/>
          <p:cNvSpPr/>
          <p:nvPr/>
        </p:nvSpPr>
        <p:spPr>
          <a:xfrm>
            <a:off x="5100884" y="124663"/>
            <a:ext cx="2827745" cy="445757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Part </a:t>
            </a:r>
            <a:r>
              <a:rPr kumimoji="1"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フローチャート : 代替処理 20"/>
          <p:cNvSpPr/>
          <p:nvPr/>
        </p:nvSpPr>
        <p:spPr>
          <a:xfrm>
            <a:off x="8098236" y="350402"/>
            <a:ext cx="963851" cy="1464084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ラウンドクイズ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横巻き 22"/>
          <p:cNvSpPr/>
          <p:nvPr/>
        </p:nvSpPr>
        <p:spPr>
          <a:xfrm>
            <a:off x="63064" y="124663"/>
            <a:ext cx="1800199" cy="855257"/>
          </a:xfrm>
          <a:prstGeom prst="horizontalScroll">
            <a:avLst/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Lesson 1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22068" y="6595230"/>
            <a:ext cx="502920" cy="301752"/>
          </a:xfrm>
        </p:spPr>
        <p:txBody>
          <a:bodyPr/>
          <a:lstStyle/>
          <a:p>
            <a:fld id="{D1A6E7B6-9975-4C4B-8978-765E953ADE23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79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7833" y="-16961"/>
            <a:ext cx="9140969" cy="908720"/>
          </a:xfrm>
        </p:spPr>
        <p:txBody>
          <a:bodyPr/>
          <a:lstStyle/>
          <a:p>
            <a:r>
              <a:rPr kumimoji="1" lang="en-US" altLang="ja-JP" dirty="0" smtClean="0"/>
              <a:t>STORY </a:t>
            </a:r>
            <a:r>
              <a:rPr kumimoji="1" lang="ja-JP" altLang="en-US" dirty="0" smtClean="0"/>
              <a:t>＆ </a:t>
            </a:r>
            <a:r>
              <a:rPr kumimoji="1" lang="en-US" altLang="ja-JP" dirty="0" smtClean="0"/>
              <a:t>ACTION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1368152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rgbClr val="FFFF00"/>
                </a:solidFill>
              </a:rPr>
              <a:t>日常的な場面でのやりとり</a:t>
            </a:r>
            <a:r>
              <a:rPr kumimoji="1" lang="ja-JP" altLang="en-US" dirty="0" smtClean="0"/>
              <a:t>を中心としたアニメーション</a:t>
            </a:r>
            <a:endParaRPr kumimoji="1" lang="en-US" altLang="ja-JP" dirty="0" smtClean="0"/>
          </a:p>
          <a:p>
            <a:pPr marL="64008" indent="0">
              <a:buNone/>
            </a:pPr>
            <a:endParaRPr kumimoji="1" lang="en-US" altLang="ja-JP" sz="4000" dirty="0" smtClean="0"/>
          </a:p>
          <a:p>
            <a:pPr marL="64008" indent="0">
              <a:buNone/>
            </a:pP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76257" y="6338817"/>
            <a:ext cx="216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DVD</a:t>
            </a:r>
            <a:r>
              <a:rPr lang="ja-JP" altLang="en-US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収録</a:t>
            </a:r>
            <a:r>
              <a:rPr lang="ja-JP" altLang="en-US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内容</a:t>
            </a:r>
            <a:endParaRPr kumimoji="1" lang="ja-JP" altLang="en-US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613841"/>
            <a:ext cx="3675009" cy="207308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18866"/>
            <a:ext cx="3727988" cy="20730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044405"/>
            <a:ext cx="3991463" cy="202184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E7B6-9975-4C4B-8978-765E953ADE2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217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ネオン">
  <a:themeElements>
    <a:clrScheme name="エレメント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ネオン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ネオン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740</TotalTime>
  <Words>845</Words>
  <Application>Microsoft Office PowerPoint</Application>
  <PresentationFormat>画面に合わせる (4:3)</PresentationFormat>
  <Paragraphs>251</Paragraphs>
  <Slides>20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ネオン</vt:lpstr>
      <vt:lpstr>大阪府公立小学校英語学習６カ年プログラム「DREAM」 導入支援研修</vt:lpstr>
      <vt:lpstr>Develop 4 skills（４技能の育成）</vt:lpstr>
      <vt:lpstr>Round Style（積み重ね方式）</vt:lpstr>
      <vt:lpstr>Epoch-making（時代を先取る）</vt:lpstr>
      <vt:lpstr>All-in One（使いやすさの工夫）</vt:lpstr>
      <vt:lpstr>Mapping the Future（未来を見据えて）</vt:lpstr>
      <vt:lpstr>DREAMの構成</vt:lpstr>
      <vt:lpstr>PowerPoint プレゼンテーション</vt:lpstr>
      <vt:lpstr>STORY ＆ ACTION</vt:lpstr>
      <vt:lpstr>STORY ＆ ACTION</vt:lpstr>
      <vt:lpstr>SONG　※G1～4</vt:lpstr>
      <vt:lpstr>SONG　※G1～4</vt:lpstr>
      <vt:lpstr>PHONICS ※G1～4  </vt:lpstr>
      <vt:lpstr>PHONICS ※G1～4  </vt:lpstr>
      <vt:lpstr>READING  ※G2～６</vt:lpstr>
      <vt:lpstr>READING  ※G2～６</vt:lpstr>
      <vt:lpstr>Writing　</vt:lpstr>
      <vt:lpstr>ROUND QUIZ</vt:lpstr>
      <vt:lpstr>ROUND QUIZ</vt:lpstr>
      <vt:lpstr>DREAM　実施のポイント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大阪府公立小学校英語学習６カ年プログラム「DREAM」 導入支援研修</dc:title>
  <dc:creator>HOSTNAME</dc:creator>
  <cp:lastModifiedBy>HOSTNAME</cp:lastModifiedBy>
  <cp:revision>49</cp:revision>
  <cp:lastPrinted>2016-02-04T01:37:57Z</cp:lastPrinted>
  <dcterms:created xsi:type="dcterms:W3CDTF">2016-02-01T09:58:05Z</dcterms:created>
  <dcterms:modified xsi:type="dcterms:W3CDTF">2016-03-04T07:10:01Z</dcterms:modified>
</cp:coreProperties>
</file>